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sldIdLst>
    <p:sldId id="256" r:id="rId2"/>
    <p:sldId id="257" r:id="rId3"/>
    <p:sldId id="272" r:id="rId4"/>
    <p:sldId id="273" r:id="rId5"/>
    <p:sldId id="258" r:id="rId6"/>
    <p:sldId id="274" r:id="rId7"/>
    <p:sldId id="275" r:id="rId8"/>
    <p:sldId id="276" r:id="rId9"/>
    <p:sldId id="259" r:id="rId10"/>
    <p:sldId id="260" r:id="rId11"/>
    <p:sldId id="261" r:id="rId12"/>
    <p:sldId id="277" r:id="rId13"/>
    <p:sldId id="278" r:id="rId14"/>
    <p:sldId id="294" r:id="rId15"/>
    <p:sldId id="295" r:id="rId16"/>
    <p:sldId id="296" r:id="rId17"/>
    <p:sldId id="282" r:id="rId18"/>
    <p:sldId id="281" r:id="rId19"/>
    <p:sldId id="279" r:id="rId20"/>
    <p:sldId id="263" r:id="rId21"/>
    <p:sldId id="290" r:id="rId22"/>
    <p:sldId id="270" r:id="rId23"/>
    <p:sldId id="292" r:id="rId24"/>
    <p:sldId id="291" r:id="rId25"/>
    <p:sldId id="283" r:id="rId26"/>
    <p:sldId id="289" r:id="rId27"/>
    <p:sldId id="293" r:id="rId28"/>
    <p:sldId id="271" r:id="rId29"/>
    <p:sldId id="284" r:id="rId30"/>
    <p:sldId id="288" r:id="rId31"/>
    <p:sldId id="287" r:id="rId32"/>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33" autoAdjust="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2213971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C6CB2-FAE1-44E0-AA85-43B2EA1D524B}"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84898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758989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78467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2713956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6C6CB2-FAE1-44E0-AA85-43B2EA1D524B}" type="datetimeFigureOut">
              <a:rPr lang="en-US" smtClean="0"/>
              <a:t>9/10/2024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4087870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6C6CB2-FAE1-44E0-AA85-43B2EA1D524B}" type="datetimeFigureOut">
              <a:rPr lang="en-US" smtClean="0"/>
              <a:t>9/10/2024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56218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556466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65832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4149520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77255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6C6CB2-FAE1-44E0-AA85-43B2EA1D524B}"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71727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6C6CB2-FAE1-44E0-AA85-43B2EA1D524B}" type="datetimeFigureOut">
              <a:rPr lang="en-US" smtClean="0"/>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201899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872451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07540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210606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C6CB2-FAE1-44E0-AA85-43B2EA1D524B}"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27394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6C6CB2-FAE1-44E0-AA85-43B2EA1D524B}" type="datetimeFigureOut">
              <a:rPr lang="en-US" smtClean="0"/>
              <a:t>9/10/2024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2975F0F-8913-4AFE-8BEF-44F0C3C1C112}" type="slidenum">
              <a:rPr lang="en-US" smtClean="0"/>
              <a:t>‹#›</a:t>
            </a:fld>
            <a:endParaRPr lang="en-US"/>
          </a:p>
        </p:txBody>
      </p:sp>
    </p:spTree>
    <p:extLst>
      <p:ext uri="{BB962C8B-B14F-4D97-AF65-F5344CB8AC3E}">
        <p14:creationId xmlns:p14="http://schemas.microsoft.com/office/powerpoint/2010/main" val="4065649887"/>
      </p:ext>
    </p:extLst>
  </p:cSld>
  <p:clrMap bg1="dk1" tx1="lt1" bg2="dk2"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PointofCare@crhc.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7333" y="797011"/>
            <a:ext cx="8825658" cy="3329581"/>
          </a:xfrm>
        </p:spPr>
        <p:txBody>
          <a:bodyPr/>
          <a:lstStyle/>
          <a:p>
            <a:r>
              <a:rPr lang="en-US" dirty="0" smtClean="0">
                <a:solidFill>
                  <a:schemeClr val="tx1"/>
                </a:solidFill>
              </a:rPr>
              <a:t>BD </a:t>
            </a:r>
            <a:r>
              <a:rPr lang="en-US" dirty="0" err="1" smtClean="0">
                <a:solidFill>
                  <a:schemeClr val="tx1"/>
                </a:solidFill>
              </a:rPr>
              <a:t>Veritor</a:t>
            </a:r>
            <a:r>
              <a:rPr lang="en-US" dirty="0" smtClean="0">
                <a:solidFill>
                  <a:schemeClr val="tx1"/>
                </a:solidFill>
              </a:rPr>
              <a:t> Plus</a:t>
            </a:r>
            <a:endParaRPr lang="en-US" dirty="0">
              <a:solidFill>
                <a:schemeClr val="tx1"/>
              </a:solidFill>
            </a:endParaRPr>
          </a:p>
        </p:txBody>
      </p:sp>
      <p:sp>
        <p:nvSpPr>
          <p:cNvPr id="3" name="Subtitle 2"/>
          <p:cNvSpPr>
            <a:spLocks noGrp="1"/>
          </p:cNvSpPr>
          <p:nvPr>
            <p:ph type="subTitle" idx="1"/>
          </p:nvPr>
        </p:nvSpPr>
        <p:spPr>
          <a:xfrm>
            <a:off x="1360901" y="4060688"/>
            <a:ext cx="8825658" cy="861420"/>
          </a:xfrm>
        </p:spPr>
        <p:txBody>
          <a:bodyPr>
            <a:noAutofit/>
          </a:bodyPr>
          <a:lstStyle/>
          <a:p>
            <a:r>
              <a:rPr lang="en-US" sz="2800" dirty="0" smtClean="0"/>
              <a:t>RESPIRATORY Syncytial virus (RSV) Testing</a:t>
            </a:r>
            <a:endParaRPr lang="en-US" sz="2800" dirty="0"/>
          </a:p>
        </p:txBody>
      </p:sp>
    </p:spTree>
    <p:extLst>
      <p:ext uri="{BB962C8B-B14F-4D97-AF65-F5344CB8AC3E}">
        <p14:creationId xmlns:p14="http://schemas.microsoft.com/office/powerpoint/2010/main" val="3906768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00" y="839896"/>
            <a:ext cx="9404723" cy="2282245"/>
          </a:xfrm>
        </p:spPr>
        <p:txBody>
          <a:bodyPr/>
          <a:lstStyle/>
          <a:p>
            <a:r>
              <a:rPr lang="en-US" sz="2400" b="1" dirty="0" smtClean="0"/>
              <a:t>READER VERIFICATION CARTRIDGE</a:t>
            </a:r>
            <a:br>
              <a:rPr lang="en-US" sz="2400" b="1" dirty="0" smtClean="0"/>
            </a:br>
            <a:r>
              <a:rPr lang="en-US" sz="2400" dirty="0" smtClean="0"/>
              <a:t/>
            </a:r>
            <a:br>
              <a:rPr lang="en-US" sz="2400" dirty="0" smtClean="0"/>
            </a:br>
            <a:r>
              <a:rPr lang="en-US" sz="2000" dirty="0" smtClean="0"/>
              <a:t>A BD </a:t>
            </a:r>
            <a:r>
              <a:rPr lang="en-US" sz="2000" dirty="0" err="1" smtClean="0"/>
              <a:t>Veritor</a:t>
            </a:r>
            <a:r>
              <a:rPr lang="en-US" sz="2000" dirty="0" smtClean="0"/>
              <a:t> System Reader </a:t>
            </a:r>
            <a:r>
              <a:rPr lang="en-US" sz="2000" dirty="0"/>
              <a:t>Verification Cartridge comes with each analyzer. Before </a:t>
            </a:r>
            <a:r>
              <a:rPr lang="en-US" sz="2000" dirty="0" smtClean="0"/>
              <a:t>a new analyzer is put into use, the Reader Verification Cartridge must be run to verify that the analyzer is functioning properly. This cartridge should be kept with the analyzer in case it is needed for training or troubleshooting.</a:t>
            </a:r>
            <a:endParaRPr lang="en-US" sz="2000" dirty="0"/>
          </a:p>
        </p:txBody>
      </p:sp>
      <p:pic>
        <p:nvPicPr>
          <p:cNvPr id="6" name="Content Placeholder 5"/>
          <p:cNvPicPr>
            <a:picLocks noGrp="1" noChangeAspect="1"/>
          </p:cNvPicPr>
          <p:nvPr>
            <p:ph idx="1"/>
          </p:nvPr>
        </p:nvPicPr>
        <p:blipFill>
          <a:blip r:embed="rId2"/>
          <a:stretch>
            <a:fillRect/>
          </a:stretch>
        </p:blipFill>
        <p:spPr>
          <a:xfrm>
            <a:off x="3270423" y="3737725"/>
            <a:ext cx="3501080" cy="2597172"/>
          </a:xfrm>
          <a:prstGeom prst="rect">
            <a:avLst/>
          </a:prstGeom>
        </p:spPr>
      </p:pic>
    </p:spTree>
    <p:extLst>
      <p:ext uri="{BB962C8B-B14F-4D97-AF65-F5344CB8AC3E}">
        <p14:creationId xmlns:p14="http://schemas.microsoft.com/office/powerpoint/2010/main" val="1619867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349" y="205582"/>
            <a:ext cx="9404723" cy="3575586"/>
          </a:xfrm>
        </p:spPr>
        <p:txBody>
          <a:bodyPr/>
          <a:lstStyle/>
          <a:p>
            <a:r>
              <a:rPr lang="en-US" sz="2400" b="1" dirty="0" smtClean="0"/>
              <a:t>RUNNING THE SYSTEM VERIFICATION CARTRIDGE</a:t>
            </a:r>
            <a:r>
              <a:rPr lang="en-US" sz="2000" dirty="0" smtClean="0"/>
              <a:t/>
            </a:r>
            <a:br>
              <a:rPr lang="en-US" sz="2000" dirty="0" smtClean="0"/>
            </a:br>
            <a:r>
              <a:rPr lang="en-US" sz="2000" dirty="0" smtClean="0"/>
              <a:t>Remove the System Verification Cartridge from its pouch and insert it into the slot on the right side of the analyzer with the writing and barcode facing up. You should hear a distinctive “click” when the cartridge is inserted correctly. After approximately 30 seconds, the message VERIFY PASS or VERIFY FAIL will display.</a:t>
            </a:r>
            <a:br>
              <a:rPr lang="en-US" sz="2000" dirty="0" smtClean="0"/>
            </a:br>
            <a:r>
              <a:rPr lang="en-US" sz="2000" dirty="0" smtClean="0"/>
              <a:t/>
            </a:r>
            <a:br>
              <a:rPr lang="en-US" sz="2000" dirty="0" smtClean="0"/>
            </a:br>
            <a:r>
              <a:rPr lang="en-US" sz="2000" dirty="0" smtClean="0"/>
              <a:t>VERIFY PASS must display in order to use the analyzer for controls or test samples.</a:t>
            </a:r>
            <a:br>
              <a:rPr lang="en-US" sz="2000" dirty="0" smtClean="0"/>
            </a:br>
            <a:r>
              <a:rPr lang="en-US" sz="2000" dirty="0" smtClean="0"/>
              <a:t/>
            </a:r>
            <a:br>
              <a:rPr lang="en-US" sz="2000" dirty="0" smtClean="0"/>
            </a:br>
            <a:r>
              <a:rPr lang="en-US" sz="2000" dirty="0" smtClean="0"/>
              <a:t>If VERIFY FAIL is displayed, repeat the test. If it fails for a second time contact </a:t>
            </a:r>
            <a:r>
              <a:rPr lang="en-US" sz="2000" dirty="0" smtClean="0">
                <a:hlinkClick r:id="rId2"/>
              </a:rPr>
              <a:t>PointofCare@crhc.org</a:t>
            </a:r>
            <a:r>
              <a:rPr lang="en-US" sz="2000" dirty="0" smtClean="0"/>
              <a:t> for further guidance.</a:t>
            </a:r>
            <a:br>
              <a:rPr lang="en-US" sz="2000" dirty="0" smtClean="0"/>
            </a:br>
            <a:endParaRPr lang="en-US" sz="2000" dirty="0"/>
          </a:p>
        </p:txBody>
      </p:sp>
      <p:pic>
        <p:nvPicPr>
          <p:cNvPr id="4" name="Content Placeholder 3"/>
          <p:cNvPicPr>
            <a:picLocks noGrp="1" noChangeAspect="1"/>
          </p:cNvPicPr>
          <p:nvPr>
            <p:ph idx="1"/>
          </p:nvPr>
        </p:nvPicPr>
        <p:blipFill>
          <a:blip r:embed="rId3"/>
          <a:stretch>
            <a:fillRect/>
          </a:stretch>
        </p:blipFill>
        <p:spPr>
          <a:xfrm>
            <a:off x="3079022" y="4039307"/>
            <a:ext cx="4171950" cy="2743200"/>
          </a:xfrm>
          <a:prstGeom prst="rect">
            <a:avLst/>
          </a:prstGeom>
        </p:spPr>
      </p:pic>
    </p:spTree>
    <p:extLst>
      <p:ext uri="{BB962C8B-B14F-4D97-AF65-F5344CB8AC3E}">
        <p14:creationId xmlns:p14="http://schemas.microsoft.com/office/powerpoint/2010/main" val="3800034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398" y="600999"/>
            <a:ext cx="9404723" cy="1779736"/>
          </a:xfrm>
        </p:spPr>
        <p:txBody>
          <a:bodyPr/>
          <a:lstStyle/>
          <a:p>
            <a:r>
              <a:rPr lang="en-US" sz="2400" b="1" dirty="0" smtClean="0"/>
              <a:t>TEST KITS FOR RAPID DETECTION OF RSV</a:t>
            </a:r>
            <a:r>
              <a:rPr lang="en-US" sz="2000" dirty="0" smtClean="0"/>
              <a:t/>
            </a:r>
            <a:br>
              <a:rPr lang="en-US" sz="2000" dirty="0" smtClean="0"/>
            </a:br>
            <a:r>
              <a:rPr lang="en-US" sz="2000" dirty="0" smtClean="0"/>
              <a:t>Test kits should </a:t>
            </a:r>
            <a:r>
              <a:rPr lang="en-US" sz="2000" dirty="0"/>
              <a:t>be stored at 2–30 °</a:t>
            </a:r>
            <a:r>
              <a:rPr lang="en-US" sz="2000" dirty="0" smtClean="0"/>
              <a:t>C (35.6-86 °F). Do not freeze.</a:t>
            </a:r>
            <a:br>
              <a:rPr lang="en-US" sz="2000" dirty="0" smtClean="0"/>
            </a:br>
            <a:r>
              <a:rPr lang="en-US" sz="2000" dirty="0" smtClean="0"/>
              <a:t/>
            </a:r>
            <a:br>
              <a:rPr lang="en-US" sz="2000" dirty="0" smtClean="0"/>
            </a:br>
            <a:r>
              <a:rPr lang="en-US" sz="2000" dirty="0" smtClean="0"/>
              <a:t>Reagents </a:t>
            </a:r>
            <a:r>
              <a:rPr lang="en-US" sz="2000" dirty="0"/>
              <a:t>and devices </a:t>
            </a:r>
            <a:r>
              <a:rPr lang="en-US" sz="2000" b="1" dirty="0"/>
              <a:t>must</a:t>
            </a:r>
            <a:r>
              <a:rPr lang="en-US" sz="2000" dirty="0"/>
              <a:t> be at room temperature (15–30 °</a:t>
            </a:r>
            <a:r>
              <a:rPr lang="en-US" sz="2000" dirty="0" smtClean="0"/>
              <a:t>C, 59-86 </a:t>
            </a:r>
            <a:r>
              <a:rPr lang="en-US" sz="2000" dirty="0"/>
              <a:t>°F</a:t>
            </a:r>
            <a:r>
              <a:rPr lang="en-US" sz="2000" dirty="0" smtClean="0"/>
              <a:t>) </a:t>
            </a:r>
            <a:r>
              <a:rPr lang="en-US" sz="2000" dirty="0"/>
              <a:t>when used for testing.</a:t>
            </a:r>
            <a:r>
              <a:rPr lang="en-US" sz="2000" dirty="0" smtClean="0"/>
              <a:t/>
            </a:r>
            <a:br>
              <a:rPr lang="en-US" sz="2000" dirty="0" smtClean="0"/>
            </a:br>
            <a:endParaRPr lang="en-US" sz="2000"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5493" y="2380735"/>
            <a:ext cx="6005384" cy="4297777"/>
          </a:xfrm>
        </p:spPr>
      </p:pic>
    </p:spTree>
    <p:extLst>
      <p:ext uri="{BB962C8B-B14F-4D97-AF65-F5344CB8AC3E}">
        <p14:creationId xmlns:p14="http://schemas.microsoft.com/office/powerpoint/2010/main" val="3702936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825" y="839896"/>
            <a:ext cx="9404723" cy="1063044"/>
          </a:xfrm>
        </p:spPr>
        <p:txBody>
          <a:bodyPr/>
          <a:lstStyle/>
          <a:p>
            <a:r>
              <a:rPr lang="en-US" sz="2000" dirty="0"/>
              <a:t>The following components are included in the BD </a:t>
            </a:r>
            <a:r>
              <a:rPr lang="en-US" sz="2000" dirty="0" err="1"/>
              <a:t>Veritor</a:t>
            </a:r>
            <a:r>
              <a:rPr lang="en-US" sz="2000" dirty="0"/>
              <a:t> System for Rapid Detection of </a:t>
            </a:r>
            <a:r>
              <a:rPr lang="en-US" sz="2000" dirty="0" smtClean="0"/>
              <a:t>RSV test kit</a:t>
            </a:r>
            <a:r>
              <a:rPr lang="en-US" sz="2000" dirty="0"/>
              <a:t>:</a:t>
            </a:r>
          </a:p>
        </p:txBody>
      </p:sp>
      <p:sp>
        <p:nvSpPr>
          <p:cNvPr id="5" name="TextBox 4"/>
          <p:cNvSpPr txBox="1"/>
          <p:nvPr/>
        </p:nvSpPr>
        <p:spPr>
          <a:xfrm>
            <a:off x="1944130" y="3649362"/>
            <a:ext cx="1061509" cy="246221"/>
          </a:xfrm>
          <a:prstGeom prst="rect">
            <a:avLst/>
          </a:prstGeom>
          <a:noFill/>
        </p:spPr>
        <p:txBody>
          <a:bodyPr wrap="none" rtlCol="0">
            <a:spAutoFit/>
          </a:bodyPr>
          <a:lstStyle/>
          <a:p>
            <a:r>
              <a:rPr lang="en-US" sz="1000" dirty="0" smtClean="0">
                <a:solidFill>
                  <a:schemeClr val="bg1">
                    <a:lumMod val="65000"/>
                    <a:lumOff val="35000"/>
                  </a:schemeClr>
                </a:solidFill>
                <a:latin typeface="Calibri" panose="020F0502020204030204" pitchFamily="34" charset="0"/>
                <a:cs typeface="Calibri" panose="020F0502020204030204" pitchFamily="34" charset="0"/>
              </a:rPr>
              <a:t>(Extraction tube)</a:t>
            </a:r>
            <a:endParaRPr lang="en-US" sz="1000" dirty="0">
              <a:solidFill>
                <a:schemeClr val="bg1">
                  <a:lumMod val="65000"/>
                  <a:lumOff val="35000"/>
                </a:schemeClr>
              </a:solidFill>
              <a:latin typeface="Calibri" panose="020F0502020204030204" pitchFamily="34" charset="0"/>
              <a:cs typeface="Calibri" panose="020F0502020204030204" pitchFamily="34" charset="0"/>
            </a:endParaRPr>
          </a:p>
        </p:txBody>
      </p:sp>
      <p:pic>
        <p:nvPicPr>
          <p:cNvPr id="6" name="Content Placeholder 5"/>
          <p:cNvPicPr>
            <a:picLocks noGrp="1" noChangeAspect="1"/>
          </p:cNvPicPr>
          <p:nvPr>
            <p:ph idx="1"/>
          </p:nvPr>
        </p:nvPicPr>
        <p:blipFill>
          <a:blip r:embed="rId2"/>
          <a:stretch>
            <a:fillRect/>
          </a:stretch>
        </p:blipFill>
        <p:spPr>
          <a:xfrm>
            <a:off x="1552575" y="2463114"/>
            <a:ext cx="8048625" cy="2701817"/>
          </a:xfrm>
          <a:prstGeom prst="rect">
            <a:avLst/>
          </a:prstGeom>
        </p:spPr>
      </p:pic>
    </p:spTree>
    <p:extLst>
      <p:ext uri="{BB962C8B-B14F-4D97-AF65-F5344CB8AC3E}">
        <p14:creationId xmlns:p14="http://schemas.microsoft.com/office/powerpoint/2010/main" val="2872608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08817"/>
          </a:xfrm>
        </p:spPr>
        <p:txBody>
          <a:bodyPr/>
          <a:lstStyle/>
          <a:p>
            <a:r>
              <a:rPr lang="en-US" sz="2400" b="1" dirty="0" smtClean="0"/>
              <a:t>Internal Quality Controls</a:t>
            </a:r>
            <a:endParaRPr lang="en-US" sz="2400" b="1" dirty="0"/>
          </a:p>
        </p:txBody>
      </p:sp>
      <p:sp>
        <p:nvSpPr>
          <p:cNvPr id="3" name="Content Placeholder 2"/>
          <p:cNvSpPr>
            <a:spLocks noGrp="1"/>
          </p:cNvSpPr>
          <p:nvPr>
            <p:ph idx="1"/>
          </p:nvPr>
        </p:nvSpPr>
        <p:spPr>
          <a:xfrm>
            <a:off x="518984" y="1326292"/>
            <a:ext cx="10668000" cy="4922107"/>
          </a:xfrm>
        </p:spPr>
        <p:txBody>
          <a:bodyPr/>
          <a:lstStyle/>
          <a:p>
            <a:pPr marL="0" indent="0">
              <a:buNone/>
            </a:pPr>
            <a:r>
              <a:rPr lang="en-US" sz="1600" dirty="0" smtClean="0"/>
              <a:t>Each </a:t>
            </a:r>
            <a:r>
              <a:rPr lang="en-US" sz="1600" dirty="0"/>
              <a:t>BD </a:t>
            </a:r>
            <a:r>
              <a:rPr lang="en-US" sz="1600" dirty="0" err="1" smtClean="0"/>
              <a:t>Veritor</a:t>
            </a:r>
            <a:r>
              <a:rPr lang="en-US" sz="1600" dirty="0" smtClean="0"/>
              <a:t> RSV test </a:t>
            </a:r>
            <a:r>
              <a:rPr lang="en-US" sz="1600" dirty="0"/>
              <a:t>device contains both positive and negative internal/procedural controls. </a:t>
            </a:r>
            <a:endParaRPr lang="en-US" sz="1600" dirty="0" smtClean="0"/>
          </a:p>
          <a:p>
            <a:pPr marL="0" indent="0">
              <a:buNone/>
            </a:pPr>
            <a:endParaRPr lang="en-US" sz="1600" dirty="0" smtClean="0"/>
          </a:p>
          <a:p>
            <a:r>
              <a:rPr lang="en-US" sz="1600" dirty="0" smtClean="0"/>
              <a:t>The </a:t>
            </a:r>
            <a:r>
              <a:rPr lang="en-US" sz="1600" b="1" dirty="0"/>
              <a:t>internal positive </a:t>
            </a:r>
            <a:r>
              <a:rPr lang="en-US" sz="1600" b="1" dirty="0" smtClean="0"/>
              <a:t>control</a:t>
            </a:r>
            <a:r>
              <a:rPr lang="en-US" sz="1600" dirty="0" smtClean="0"/>
              <a:t> </a:t>
            </a:r>
            <a:r>
              <a:rPr lang="en-US" sz="1600" dirty="0"/>
              <a:t>validates the immunological integrity of the device, proper reagent function, and </a:t>
            </a:r>
            <a:r>
              <a:rPr lang="en-US" sz="1600" dirty="0" smtClean="0"/>
              <a:t>assures correct </a:t>
            </a:r>
            <a:r>
              <a:rPr lang="en-US" sz="1600" dirty="0"/>
              <a:t>test procedure</a:t>
            </a:r>
            <a:r>
              <a:rPr lang="en-US" sz="1600" dirty="0" smtClean="0"/>
              <a:t>. </a:t>
            </a:r>
          </a:p>
          <a:p>
            <a:r>
              <a:rPr lang="en-US" sz="1600" dirty="0" smtClean="0"/>
              <a:t>The </a:t>
            </a:r>
            <a:r>
              <a:rPr lang="en-US" sz="1600" dirty="0"/>
              <a:t>membrane area surrounding test lines functions as a </a:t>
            </a:r>
            <a:r>
              <a:rPr lang="en-US" sz="1600" b="1" dirty="0"/>
              <a:t>background check </a:t>
            </a:r>
            <a:r>
              <a:rPr lang="en-US" sz="1600" dirty="0"/>
              <a:t>on the assay device. </a:t>
            </a:r>
            <a:endParaRPr lang="en-US" sz="1600" dirty="0" smtClean="0"/>
          </a:p>
          <a:p>
            <a:pPr marL="0" indent="0">
              <a:buNone/>
            </a:pPr>
            <a:endParaRPr lang="en-US" sz="1600" dirty="0"/>
          </a:p>
          <a:p>
            <a:pPr marL="0" indent="0">
              <a:buNone/>
            </a:pPr>
            <a:r>
              <a:rPr lang="en-US" sz="1600" dirty="0" smtClean="0"/>
              <a:t>The </a:t>
            </a:r>
            <a:r>
              <a:rPr lang="en-US" sz="1600" dirty="0"/>
              <a:t>BD </a:t>
            </a:r>
            <a:r>
              <a:rPr lang="en-US" sz="1600" dirty="0" err="1" smtClean="0"/>
              <a:t>Veritor</a:t>
            </a:r>
            <a:r>
              <a:rPr lang="en-US" sz="1600" dirty="0" smtClean="0"/>
              <a:t> </a:t>
            </a:r>
            <a:r>
              <a:rPr lang="en-US" sz="1600" dirty="0"/>
              <a:t>i</a:t>
            </a:r>
            <a:r>
              <a:rPr lang="en-US" sz="1600" dirty="0" smtClean="0"/>
              <a:t>nstrument </a:t>
            </a:r>
            <a:r>
              <a:rPr lang="en-US" sz="1600" dirty="0"/>
              <a:t>evaluates the positive and negative internal/procedural controls after insertion of each test device. </a:t>
            </a:r>
            <a:r>
              <a:rPr lang="en-US" sz="1600" dirty="0" smtClean="0"/>
              <a:t>The analyzer </a:t>
            </a:r>
            <a:r>
              <a:rPr lang="en-US" sz="1600" dirty="0"/>
              <a:t>prompts the operator if a quality issue occurs during assay analysis. </a:t>
            </a:r>
            <a:endParaRPr lang="en-US" sz="1600" dirty="0" smtClean="0"/>
          </a:p>
          <a:p>
            <a:pPr marL="0" indent="0">
              <a:buNone/>
            </a:pPr>
            <a:endParaRPr lang="en-US" sz="1600" dirty="0"/>
          </a:p>
          <a:p>
            <a:pPr marL="0" indent="0">
              <a:buNone/>
            </a:pPr>
            <a:r>
              <a:rPr lang="en-US" sz="1600" dirty="0" smtClean="0"/>
              <a:t>Failure </a:t>
            </a:r>
            <a:r>
              <a:rPr lang="en-US" sz="1600" dirty="0"/>
              <a:t>of the internal/procedural controls will generate an invalid test result</a:t>
            </a:r>
            <a:r>
              <a:rPr lang="en-US" sz="1600" dirty="0" smtClean="0"/>
              <a:t>. </a:t>
            </a:r>
          </a:p>
          <a:p>
            <a:pPr marL="0" indent="0">
              <a:buNone/>
            </a:pPr>
            <a:r>
              <a:rPr lang="en-US" sz="1600" dirty="0" smtClean="0"/>
              <a:t>(See Interpretation of Results for guidance with invalid results.)</a:t>
            </a:r>
            <a:endParaRPr lang="en-US" sz="1600" dirty="0"/>
          </a:p>
          <a:p>
            <a:endParaRPr lang="en-US" dirty="0"/>
          </a:p>
        </p:txBody>
      </p:sp>
    </p:spTree>
    <p:extLst>
      <p:ext uri="{BB962C8B-B14F-4D97-AF65-F5344CB8AC3E}">
        <p14:creationId xmlns:p14="http://schemas.microsoft.com/office/powerpoint/2010/main" val="286446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44060"/>
          </a:xfrm>
        </p:spPr>
        <p:txBody>
          <a:bodyPr/>
          <a:lstStyle/>
          <a:p>
            <a:r>
              <a:rPr lang="en-US" sz="2400" b="1" dirty="0" smtClean="0"/>
              <a:t>External Quality Control Swabs</a:t>
            </a:r>
            <a:endParaRPr lang="en-US" sz="2400" b="1" dirty="0"/>
          </a:p>
        </p:txBody>
      </p:sp>
      <p:sp>
        <p:nvSpPr>
          <p:cNvPr id="3" name="Content Placeholder 2"/>
          <p:cNvSpPr>
            <a:spLocks noGrp="1"/>
          </p:cNvSpPr>
          <p:nvPr>
            <p:ph idx="1"/>
          </p:nvPr>
        </p:nvSpPr>
        <p:spPr>
          <a:xfrm>
            <a:off x="646111" y="1359243"/>
            <a:ext cx="10532634" cy="4852088"/>
          </a:xfrm>
        </p:spPr>
        <p:txBody>
          <a:bodyPr>
            <a:normAutofit fontScale="92500" lnSpcReduction="10000"/>
          </a:bodyPr>
          <a:lstStyle/>
          <a:p>
            <a:r>
              <a:rPr lang="en-US" sz="1600" dirty="0"/>
              <a:t>RSV + and RSV - control swabs are supplied with each kit. These controls provide additional quality control material </a:t>
            </a:r>
            <a:r>
              <a:rPr lang="en-US" sz="1600" dirty="0" smtClean="0"/>
              <a:t>to assess </a:t>
            </a:r>
            <a:r>
              <a:rPr lang="en-US" sz="1600" dirty="0"/>
              <a:t>that the test reagents and the BD </a:t>
            </a:r>
            <a:r>
              <a:rPr lang="en-US" sz="1600" dirty="0" err="1"/>
              <a:t>Veritor</a:t>
            </a:r>
            <a:r>
              <a:rPr lang="en-US" sz="1600" dirty="0"/>
              <a:t> System Instrument perform as expected.</a:t>
            </a:r>
          </a:p>
          <a:p>
            <a:r>
              <a:rPr lang="en-US" sz="1600" dirty="0" smtClean="0"/>
              <a:t>Process the control swabs as follows:</a:t>
            </a:r>
          </a:p>
          <a:p>
            <a:pPr marL="0" indent="0">
              <a:buNone/>
            </a:pPr>
            <a:r>
              <a:rPr lang="en-US" sz="1600" dirty="0" smtClean="0"/>
              <a:t>	1. Remove </a:t>
            </a:r>
            <a:r>
              <a:rPr lang="en-US" sz="1600" dirty="0"/>
              <a:t>and discard the cap from the RV Reagent D tube corresponding to the sample to be tested.</a:t>
            </a:r>
          </a:p>
          <a:p>
            <a:pPr marL="0" indent="0">
              <a:buNone/>
            </a:pPr>
            <a:r>
              <a:rPr lang="en-US" sz="1600" dirty="0" smtClean="0"/>
              <a:t>	2</a:t>
            </a:r>
            <a:r>
              <a:rPr lang="en-US" sz="1600" dirty="0"/>
              <a:t>. Insert the control swab into the tube and vigorously plunge the swab up and down in the fluid for a </a:t>
            </a:r>
            <a:r>
              <a:rPr lang="en-US" sz="1600" dirty="0" smtClean="0"/>
              <a:t>	  	    minimum </a:t>
            </a:r>
            <a:r>
              <a:rPr lang="en-US" sz="1600" dirty="0"/>
              <a:t>of 15 seconds.</a:t>
            </a:r>
          </a:p>
          <a:p>
            <a:pPr marL="0" indent="0">
              <a:buNone/>
            </a:pPr>
            <a:r>
              <a:rPr lang="en-US" sz="1600" dirty="0" smtClean="0"/>
              <a:t>	3</a:t>
            </a:r>
            <a:r>
              <a:rPr lang="en-US" sz="1600" dirty="0"/>
              <a:t>. Remove the swab while squeezing the sides of the tube to extract the liquid from the swab.</a:t>
            </a:r>
            <a:endParaRPr lang="en-US" sz="1600" dirty="0" smtClean="0"/>
          </a:p>
          <a:p>
            <a:pPr marL="0" indent="0">
              <a:buNone/>
            </a:pPr>
            <a:r>
              <a:rPr lang="en-US" sz="1600" dirty="0"/>
              <a:t>T</a:t>
            </a:r>
            <a:r>
              <a:rPr lang="en-US" sz="1600" dirty="0" smtClean="0"/>
              <a:t>est the control </a:t>
            </a:r>
            <a:r>
              <a:rPr lang="en-US" sz="1600" dirty="0"/>
              <a:t>swabs using the same procedure as used for patient specimens. </a:t>
            </a:r>
            <a:endParaRPr lang="en-US" sz="1600" dirty="0" smtClean="0"/>
          </a:p>
          <a:p>
            <a:pPr marL="0" indent="0">
              <a:buNone/>
            </a:pPr>
            <a:r>
              <a:rPr lang="en-US" sz="1600" dirty="0" smtClean="0"/>
              <a:t>(Controls </a:t>
            </a:r>
            <a:r>
              <a:rPr lang="en-US" sz="1600" dirty="0"/>
              <a:t>swabs, reagents, and devices must be at room temperature (15–30 °C) for testing</a:t>
            </a:r>
            <a:r>
              <a:rPr lang="en-US" sz="1600" dirty="0" smtClean="0"/>
              <a:t>.)</a:t>
            </a:r>
            <a:endParaRPr lang="en-US" sz="1600" dirty="0"/>
          </a:p>
          <a:p>
            <a:pPr marL="0" indent="0">
              <a:buNone/>
            </a:pPr>
            <a:endParaRPr lang="en-US" sz="1600" dirty="0"/>
          </a:p>
          <a:p>
            <a:pPr marL="0" indent="0">
              <a:buNone/>
            </a:pPr>
            <a:r>
              <a:rPr lang="en-US" sz="1600" dirty="0"/>
              <a:t>The positive control swabs should be run with:</a:t>
            </a:r>
          </a:p>
          <a:p>
            <a:pPr lvl="0"/>
            <a:r>
              <a:rPr lang="en-US" sz="1600" dirty="0"/>
              <a:t>each new kit lot</a:t>
            </a:r>
          </a:p>
          <a:p>
            <a:pPr lvl="0"/>
            <a:r>
              <a:rPr lang="en-US" sz="1600" dirty="0"/>
              <a:t>each new shipment</a:t>
            </a:r>
          </a:p>
          <a:p>
            <a:pPr lvl="0"/>
            <a:r>
              <a:rPr lang="en-US" sz="1600" dirty="0"/>
              <a:t>each new </a:t>
            </a:r>
            <a:r>
              <a:rPr lang="en-US" sz="1600" dirty="0" smtClean="0"/>
              <a:t>operator (when running QC on new lots/shipments show the new operators how to do it)</a:t>
            </a:r>
            <a:endParaRPr lang="en-US" sz="1600" dirty="0"/>
          </a:p>
          <a:p>
            <a:pPr lvl="0"/>
            <a:r>
              <a:rPr lang="en-US" sz="1600" dirty="0"/>
              <a:t>when having issues with internal quality controls or questionable test </a:t>
            </a:r>
            <a:r>
              <a:rPr lang="en-US" sz="1600" dirty="0" smtClean="0"/>
              <a:t>results</a:t>
            </a:r>
          </a:p>
          <a:p>
            <a:pPr marL="0" indent="0">
              <a:buNone/>
            </a:pPr>
            <a:endParaRPr lang="en-US" sz="1600" dirty="0"/>
          </a:p>
          <a:p>
            <a:endParaRPr lang="en-US" sz="1600" dirty="0"/>
          </a:p>
        </p:txBody>
      </p:sp>
    </p:spTree>
    <p:extLst>
      <p:ext uri="{BB962C8B-B14F-4D97-AF65-F5344CB8AC3E}">
        <p14:creationId xmlns:p14="http://schemas.microsoft.com/office/powerpoint/2010/main" val="297480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386" y="3468130"/>
            <a:ext cx="9404723" cy="1400530"/>
          </a:xfrm>
        </p:spPr>
        <p:txBody>
          <a:bodyPr/>
          <a:lstStyle/>
          <a:p>
            <a:r>
              <a:rPr lang="en-US" sz="1600" b="1" dirty="0"/>
              <a:t>If the kit controls do not perform as expected, do not report patient results. Contact Point of Care in the Main Laboratory for guidance.</a:t>
            </a:r>
            <a:r>
              <a:rPr lang="en-US" sz="1600" dirty="0"/>
              <a:t/>
            </a:r>
            <a:br>
              <a:rPr lang="en-US" sz="1600" dirty="0"/>
            </a:br>
            <a:endParaRPr lang="en-US" sz="1600" dirty="0"/>
          </a:p>
        </p:txBody>
      </p:sp>
      <p:sp>
        <p:nvSpPr>
          <p:cNvPr id="3" name="Content Placeholder 2"/>
          <p:cNvSpPr>
            <a:spLocks noGrp="1"/>
          </p:cNvSpPr>
          <p:nvPr>
            <p:ph idx="1"/>
          </p:nvPr>
        </p:nvSpPr>
        <p:spPr>
          <a:xfrm>
            <a:off x="1074478" y="1212660"/>
            <a:ext cx="8946541" cy="2255470"/>
          </a:xfrm>
        </p:spPr>
        <p:txBody>
          <a:bodyPr/>
          <a:lstStyle/>
          <a:p>
            <a:pPr marL="0" indent="0">
              <a:buNone/>
            </a:pPr>
            <a:r>
              <a:rPr lang="en-US" sz="2400" b="1" dirty="0"/>
              <a:t>Expected results for </a:t>
            </a:r>
            <a:r>
              <a:rPr lang="en-US" sz="2400" b="1" dirty="0" smtClean="0"/>
              <a:t>RSV </a:t>
            </a:r>
            <a:r>
              <a:rPr lang="en-US" sz="2400" b="1" dirty="0"/>
              <a:t>controls swabs</a:t>
            </a:r>
            <a:r>
              <a:rPr lang="en-US" sz="2400" b="1" dirty="0" smtClean="0"/>
              <a:t>:</a:t>
            </a:r>
          </a:p>
          <a:p>
            <a:pPr marL="0" indent="0">
              <a:spcBef>
                <a:spcPts val="600"/>
              </a:spcBef>
              <a:buNone/>
            </a:pPr>
            <a:endParaRPr lang="en-US" dirty="0"/>
          </a:p>
          <a:p>
            <a:r>
              <a:rPr lang="en-US" dirty="0"/>
              <a:t>The </a:t>
            </a:r>
            <a:r>
              <a:rPr lang="en-US" dirty="0" smtClean="0"/>
              <a:t>RSV + </a:t>
            </a:r>
            <a:r>
              <a:rPr lang="en-US" dirty="0"/>
              <a:t>Control Swab must be positive for </a:t>
            </a:r>
            <a:r>
              <a:rPr lang="en-US" dirty="0" smtClean="0"/>
              <a:t>RSV.</a:t>
            </a:r>
            <a:endParaRPr lang="en-US" dirty="0"/>
          </a:p>
          <a:p>
            <a:r>
              <a:rPr lang="en-US" dirty="0"/>
              <a:t>The </a:t>
            </a:r>
            <a:r>
              <a:rPr lang="en-US" dirty="0" smtClean="0"/>
              <a:t>RSV - Control </a:t>
            </a:r>
            <a:r>
              <a:rPr lang="en-US" dirty="0"/>
              <a:t>Swab must be </a:t>
            </a:r>
            <a:r>
              <a:rPr lang="en-US" dirty="0" smtClean="0"/>
              <a:t>negative for RSV.</a:t>
            </a:r>
            <a:endParaRPr lang="en-US" dirty="0"/>
          </a:p>
          <a:p>
            <a:pPr marL="0" indent="0">
              <a:buNone/>
            </a:pPr>
            <a:endParaRPr lang="en-US" sz="1800" dirty="0"/>
          </a:p>
        </p:txBody>
      </p:sp>
    </p:spTree>
    <p:extLst>
      <p:ext uri="{BB962C8B-B14F-4D97-AF65-F5344CB8AC3E}">
        <p14:creationId xmlns:p14="http://schemas.microsoft.com/office/powerpoint/2010/main" val="456920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080756"/>
            <a:ext cx="9404723" cy="731569"/>
          </a:xfrm>
        </p:spPr>
        <p:txBody>
          <a:bodyPr/>
          <a:lstStyle/>
          <a:p>
            <a:r>
              <a:rPr lang="en-US" sz="2800" dirty="0" smtClean="0"/>
              <a:t>There are 3 steps for BD </a:t>
            </a:r>
            <a:r>
              <a:rPr lang="en-US" sz="2800" dirty="0" err="1" smtClean="0"/>
              <a:t>Veritor</a:t>
            </a:r>
            <a:r>
              <a:rPr lang="en-US" sz="2800" dirty="0" smtClean="0"/>
              <a:t> samples:</a:t>
            </a:r>
            <a:endParaRPr lang="en-US" sz="2800" dirty="0"/>
          </a:p>
        </p:txBody>
      </p:sp>
      <p:sp>
        <p:nvSpPr>
          <p:cNvPr id="3" name="Content Placeholder 2"/>
          <p:cNvSpPr>
            <a:spLocks noGrp="1"/>
          </p:cNvSpPr>
          <p:nvPr>
            <p:ph idx="1"/>
          </p:nvPr>
        </p:nvSpPr>
        <p:spPr>
          <a:xfrm>
            <a:off x="1103312" y="2052919"/>
            <a:ext cx="8946541" cy="3235774"/>
          </a:xfrm>
        </p:spPr>
        <p:txBody>
          <a:bodyPr>
            <a:normAutofit/>
          </a:bodyPr>
          <a:lstStyle/>
          <a:p>
            <a:r>
              <a:rPr lang="en-US" sz="2800" b="1" dirty="0" smtClean="0">
                <a:solidFill>
                  <a:schemeClr val="tx2"/>
                </a:solidFill>
              </a:rPr>
              <a:t>1. SAMPLE COLLECTION</a:t>
            </a:r>
          </a:p>
          <a:p>
            <a:pPr marL="0" indent="0">
              <a:buNone/>
            </a:pPr>
            <a:endParaRPr lang="en-US" sz="2800" b="1" dirty="0" smtClean="0">
              <a:solidFill>
                <a:schemeClr val="tx2"/>
              </a:solidFill>
            </a:endParaRPr>
          </a:p>
          <a:p>
            <a:r>
              <a:rPr lang="en-US" sz="2800" b="1" dirty="0" smtClean="0">
                <a:solidFill>
                  <a:schemeClr val="tx2"/>
                </a:solidFill>
              </a:rPr>
              <a:t>2. SAMPLE PROCESSING</a:t>
            </a:r>
          </a:p>
          <a:p>
            <a:pPr marL="0" indent="0">
              <a:buNone/>
            </a:pPr>
            <a:endParaRPr lang="en-US" sz="2800" b="1" dirty="0" smtClean="0">
              <a:solidFill>
                <a:schemeClr val="tx2"/>
              </a:solidFill>
            </a:endParaRPr>
          </a:p>
          <a:p>
            <a:r>
              <a:rPr lang="en-US" sz="2800" b="1" dirty="0" smtClean="0">
                <a:solidFill>
                  <a:schemeClr val="tx2"/>
                </a:solidFill>
              </a:rPr>
              <a:t>3. SAMPLE TESTING</a:t>
            </a:r>
            <a:endParaRPr lang="en-US" sz="2800" b="1" dirty="0">
              <a:solidFill>
                <a:schemeClr val="tx2"/>
              </a:solidFill>
            </a:endParaRPr>
          </a:p>
        </p:txBody>
      </p:sp>
    </p:spTree>
    <p:extLst>
      <p:ext uri="{BB962C8B-B14F-4D97-AF65-F5344CB8AC3E}">
        <p14:creationId xmlns:p14="http://schemas.microsoft.com/office/powerpoint/2010/main" val="3490075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3827" y="726754"/>
            <a:ext cx="9572368" cy="6647974"/>
          </a:xfrm>
          <a:prstGeom prst="rect">
            <a:avLst/>
          </a:prstGeom>
        </p:spPr>
        <p:txBody>
          <a:bodyPr wrap="square">
            <a:spAutoFit/>
          </a:bodyPr>
          <a:lstStyle/>
          <a:p>
            <a:pPr marL="457200" indent="-457200">
              <a:buAutoNum type="arabicPeriod"/>
            </a:pPr>
            <a:r>
              <a:rPr lang="en-US" sz="2400" b="1" dirty="0" smtClean="0">
                <a:solidFill>
                  <a:schemeClr val="tx2"/>
                </a:solidFill>
              </a:rPr>
              <a:t>SAMPLE </a:t>
            </a:r>
            <a:r>
              <a:rPr lang="en-US" sz="2400" b="1" dirty="0">
                <a:solidFill>
                  <a:schemeClr val="tx2"/>
                </a:solidFill>
              </a:rPr>
              <a:t>COLLECTION</a:t>
            </a:r>
            <a:r>
              <a:rPr lang="en-US" sz="2000" b="1" dirty="0">
                <a:solidFill>
                  <a:schemeClr val="tx2"/>
                </a:solidFill>
              </a:rPr>
              <a:t/>
            </a:r>
            <a:br>
              <a:rPr lang="en-US" sz="2000" b="1" dirty="0">
                <a:solidFill>
                  <a:schemeClr val="tx2"/>
                </a:solidFill>
              </a:rPr>
            </a:br>
            <a:endParaRPr lang="en-US" sz="2000" dirty="0" smtClean="0">
              <a:solidFill>
                <a:schemeClr val="tx2"/>
              </a:solidFill>
            </a:endParaRPr>
          </a:p>
          <a:p>
            <a:r>
              <a:rPr lang="en-US" dirty="0"/>
              <a:t>The CLIA-waived BD </a:t>
            </a:r>
            <a:r>
              <a:rPr lang="en-US" dirty="0" err="1"/>
              <a:t>Veritor</a:t>
            </a:r>
            <a:r>
              <a:rPr lang="en-US" dirty="0"/>
              <a:t> System for Rapid detection of RSV kit is only intended for nasopharyngeal swab specimens that are collected and tested </a:t>
            </a:r>
            <a:r>
              <a:rPr lang="en-US" dirty="0" smtClean="0"/>
              <a:t>directly. This </a:t>
            </a:r>
            <a:r>
              <a:rPr lang="en-US" dirty="0"/>
              <a:t>kit is NOT INTENDED for testing liquid samples such as wash or aspirate samples or swabs in transport media as results can be compromised by over dilution</a:t>
            </a:r>
            <a:r>
              <a:rPr lang="en-US" dirty="0" smtClean="0"/>
              <a:t>.</a:t>
            </a:r>
          </a:p>
          <a:p>
            <a:endParaRPr lang="en-US" dirty="0" smtClean="0"/>
          </a:p>
          <a:p>
            <a:r>
              <a:rPr lang="en-US" dirty="0" smtClean="0"/>
              <a:t>This </a:t>
            </a:r>
            <a:r>
              <a:rPr lang="en-US" dirty="0"/>
              <a:t>test </a:t>
            </a:r>
            <a:r>
              <a:rPr lang="en-US" dirty="0" smtClean="0"/>
              <a:t>is intended for </a:t>
            </a:r>
            <a:r>
              <a:rPr lang="en-US" dirty="0"/>
              <a:t>use to aid in the diagnosis of RSV infections in infants and pediatric patients under the age of 6 years. </a:t>
            </a:r>
            <a:r>
              <a:rPr lang="en-US" b="1" dirty="0" smtClean="0"/>
              <a:t>Only children &lt;6 years old can be tested with this RSV kit.</a:t>
            </a:r>
            <a:endParaRPr lang="en-US" b="1" dirty="0"/>
          </a:p>
          <a:p>
            <a:endParaRPr lang="en-US" dirty="0" smtClean="0">
              <a:solidFill>
                <a:schemeClr val="tx2"/>
              </a:solidFill>
            </a:endParaRPr>
          </a:p>
          <a:p>
            <a:r>
              <a:rPr lang="en-US" dirty="0" smtClean="0">
                <a:solidFill>
                  <a:schemeClr val="tx2"/>
                </a:solidFill>
              </a:rPr>
              <a:t>Collect nasopharyngeal samples, using the flexible </a:t>
            </a:r>
            <a:r>
              <a:rPr lang="en-US" dirty="0" err="1" smtClean="0">
                <a:solidFill>
                  <a:schemeClr val="tx2"/>
                </a:solidFill>
              </a:rPr>
              <a:t>minitip</a:t>
            </a:r>
            <a:r>
              <a:rPr lang="en-US" dirty="0" smtClean="0">
                <a:solidFill>
                  <a:schemeClr val="tx2"/>
                </a:solidFill>
              </a:rPr>
              <a:t> flocked swabs </a:t>
            </a:r>
            <a:r>
              <a:rPr lang="en-US" dirty="0">
                <a:solidFill>
                  <a:schemeClr val="tx2"/>
                </a:solidFill>
              </a:rPr>
              <a:t>supplied in the kit. </a:t>
            </a:r>
            <a:endParaRPr lang="en-US" dirty="0" smtClean="0">
              <a:solidFill>
                <a:schemeClr val="tx2"/>
              </a:solidFill>
            </a:endParaRPr>
          </a:p>
          <a:p>
            <a:endParaRPr lang="en-US" dirty="0" smtClean="0">
              <a:solidFill>
                <a:schemeClr val="tx2"/>
              </a:solidFill>
            </a:endParaRPr>
          </a:p>
          <a:p>
            <a:r>
              <a:rPr lang="en-US" dirty="0"/>
              <a:t>Specimens obtained early in the course of the illness will contain the highest viral titers. </a:t>
            </a:r>
          </a:p>
          <a:p>
            <a:endParaRPr lang="en-US" dirty="0">
              <a:solidFill>
                <a:schemeClr val="tx2"/>
              </a:solidFill>
            </a:endParaRPr>
          </a:p>
          <a:p>
            <a:r>
              <a:rPr lang="en-US" dirty="0" smtClean="0">
                <a:solidFill>
                  <a:schemeClr val="tx2"/>
                </a:solidFill>
              </a:rPr>
              <a:t>It </a:t>
            </a:r>
            <a:r>
              <a:rPr lang="en-US" dirty="0">
                <a:solidFill>
                  <a:schemeClr val="tx2"/>
                </a:solidFill>
              </a:rPr>
              <a:t>is essential that correct specimen collection and preparation methods be followed. Inadequate specimen collection, improper specimen handling and/or transport may yield a falsely negative result</a:t>
            </a:r>
            <a:r>
              <a:rPr lang="en-US" dirty="0" smtClean="0">
                <a:solidFill>
                  <a:schemeClr val="tx2"/>
                </a:solidFill>
              </a:rPr>
              <a:t>.</a:t>
            </a:r>
          </a:p>
          <a:p>
            <a:endParaRPr lang="en-US" sz="2000" dirty="0">
              <a:solidFill>
                <a:schemeClr val="tx2"/>
              </a:solidFill>
            </a:endParaRPr>
          </a:p>
          <a:p>
            <a:endParaRPr lang="en-US" sz="2000" dirty="0">
              <a:solidFill>
                <a:schemeClr val="tx2"/>
              </a:solidFill>
            </a:endParaRPr>
          </a:p>
          <a:p>
            <a:endParaRPr lang="en-US" dirty="0"/>
          </a:p>
        </p:txBody>
      </p:sp>
    </p:spTree>
    <p:extLst>
      <p:ext uri="{BB962C8B-B14F-4D97-AF65-F5344CB8AC3E}">
        <p14:creationId xmlns:p14="http://schemas.microsoft.com/office/powerpoint/2010/main" val="2920535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43" y="452717"/>
            <a:ext cx="9893643" cy="1392559"/>
          </a:xfrm>
        </p:spPr>
        <p:txBody>
          <a:bodyPr/>
          <a:lstStyle/>
          <a:p>
            <a:r>
              <a:rPr lang="en-US" sz="2400" b="1" dirty="0" smtClean="0"/>
              <a:t>1. SAMPLE COLLECTION</a:t>
            </a:r>
            <a:r>
              <a:rPr lang="en-US" sz="1800" b="1" dirty="0" smtClean="0"/>
              <a:t/>
            </a:r>
            <a:br>
              <a:rPr lang="en-US" sz="1800" b="1" dirty="0" smtClean="0"/>
            </a:br>
            <a:r>
              <a:rPr lang="en-US" sz="1200" dirty="0" smtClean="0"/>
              <a:t/>
            </a:r>
            <a:br>
              <a:rPr lang="en-US" sz="1200" dirty="0" smtClean="0"/>
            </a:br>
            <a:r>
              <a:rPr lang="en-US" sz="1200" dirty="0" smtClean="0"/>
              <a:t/>
            </a:r>
            <a:br>
              <a:rPr lang="en-US" sz="1200" dirty="0" smtClean="0"/>
            </a:br>
            <a:r>
              <a:rPr lang="en-US" sz="1200" dirty="0" smtClean="0"/>
              <a:t>		</a:t>
            </a:r>
            <a:r>
              <a:rPr lang="en-US" sz="1800" b="1" dirty="0" smtClean="0"/>
              <a:t>The </a:t>
            </a:r>
            <a:r>
              <a:rPr lang="en-US" sz="1800" b="1" dirty="0"/>
              <a:t>swab must be </a:t>
            </a:r>
            <a:r>
              <a:rPr lang="en-US" sz="1800" b="1" dirty="0" smtClean="0"/>
              <a:t>processed </a:t>
            </a:r>
            <a:r>
              <a:rPr lang="en-US" sz="1800" b="1" dirty="0"/>
              <a:t>within one </a:t>
            </a:r>
            <a:r>
              <a:rPr lang="en-US" sz="1800" b="1" dirty="0" smtClean="0"/>
              <a:t>hour of sample collection. </a:t>
            </a:r>
            <a:r>
              <a:rPr lang="en-US" sz="1400" dirty="0"/>
              <a:t>	</a:t>
            </a:r>
            <a:br>
              <a:rPr lang="en-US" sz="1400" dirty="0"/>
            </a:br>
            <a:r>
              <a:rPr lang="en-US" sz="1200" dirty="0" smtClean="0"/>
              <a:t/>
            </a:r>
            <a:br>
              <a:rPr lang="en-US" sz="1200" dirty="0" smtClean="0"/>
            </a:br>
            <a:r>
              <a:rPr lang="en-US" sz="1400" dirty="0" smtClean="0"/>
              <a:t/>
            </a:r>
            <a:br>
              <a:rPr lang="en-US" sz="1400" dirty="0" smtClean="0"/>
            </a:br>
            <a:r>
              <a:rPr lang="en-US" sz="1400" dirty="0" smtClean="0"/>
              <a:t/>
            </a:r>
            <a:br>
              <a:rPr lang="en-US" sz="1400" dirty="0" smtClean="0"/>
            </a:br>
            <a:endParaRPr lang="en-US" sz="1400" dirty="0"/>
          </a:p>
        </p:txBody>
      </p:sp>
      <p:pic>
        <p:nvPicPr>
          <p:cNvPr id="4" name="Content Placeholder 3"/>
          <p:cNvPicPr>
            <a:picLocks noGrp="1" noChangeAspect="1"/>
          </p:cNvPicPr>
          <p:nvPr>
            <p:ph idx="1"/>
          </p:nvPr>
        </p:nvPicPr>
        <p:blipFill>
          <a:blip r:embed="rId2"/>
          <a:stretch>
            <a:fillRect/>
          </a:stretch>
        </p:blipFill>
        <p:spPr>
          <a:xfrm>
            <a:off x="2018270" y="1994973"/>
            <a:ext cx="7092779" cy="4195762"/>
          </a:xfrm>
          <a:prstGeom prst="rect">
            <a:avLst/>
          </a:prstGeom>
        </p:spPr>
      </p:pic>
    </p:spTree>
    <p:extLst>
      <p:ext uri="{BB962C8B-B14F-4D97-AF65-F5344CB8AC3E}">
        <p14:creationId xmlns:p14="http://schemas.microsoft.com/office/powerpoint/2010/main" val="24236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552" y="279724"/>
            <a:ext cx="9663656" cy="2304856"/>
          </a:xfrm>
        </p:spPr>
        <p:txBody>
          <a:bodyPr/>
          <a:lstStyle/>
          <a:p>
            <a:r>
              <a:rPr lang="en-US" sz="2400" b="1" dirty="0" smtClean="0"/>
              <a:t>THE BD VERITOR PLUS SYSTEM </a:t>
            </a:r>
            <a:r>
              <a:rPr lang="en-US" sz="2400" dirty="0" smtClean="0"/>
              <a:t>includes:</a:t>
            </a:r>
            <a:br>
              <a:rPr lang="en-US" sz="2400" dirty="0" smtClean="0"/>
            </a:br>
            <a:r>
              <a:rPr lang="en-US" sz="2400" dirty="0" smtClean="0"/>
              <a:t/>
            </a:r>
            <a:br>
              <a:rPr lang="en-US" sz="2400" dirty="0" smtClean="0"/>
            </a:br>
            <a:r>
              <a:rPr lang="en-US" sz="2000" dirty="0" smtClean="0"/>
              <a:t>▪ BD </a:t>
            </a:r>
            <a:r>
              <a:rPr lang="en-US" sz="2000" dirty="0" err="1" smtClean="0"/>
              <a:t>Veritor</a:t>
            </a:r>
            <a:r>
              <a:rPr lang="en-US" sz="2000" dirty="0" smtClean="0"/>
              <a:t> Plus analyzer with Reagent Verification Cartridge </a:t>
            </a:r>
            <a:br>
              <a:rPr lang="en-US" sz="2000" dirty="0" smtClean="0"/>
            </a:br>
            <a:r>
              <a:rPr lang="en-US" sz="2000" dirty="0" smtClean="0"/>
              <a:t>▪ Info </a:t>
            </a:r>
            <a:r>
              <a:rPr lang="en-US" sz="2000" dirty="0" err="1" smtClean="0"/>
              <a:t>WiFi</a:t>
            </a:r>
            <a:r>
              <a:rPr lang="en-US" sz="2000" dirty="0" smtClean="0"/>
              <a:t> module</a:t>
            </a:r>
            <a:br>
              <a:rPr lang="en-US" sz="2000" dirty="0" smtClean="0"/>
            </a:br>
            <a:r>
              <a:rPr lang="en-US" sz="2000" dirty="0" smtClean="0"/>
              <a:t>▪ Printer</a:t>
            </a:r>
            <a:br>
              <a:rPr lang="en-US" sz="2000" dirty="0" smtClean="0"/>
            </a:br>
            <a:r>
              <a:rPr lang="en-US" sz="2000" dirty="0" smtClean="0"/>
              <a:t>▪ Respiratory Syncytial Virus (RSV) test kits</a:t>
            </a:r>
            <a:endParaRPr lang="en-US" sz="2000" dirty="0"/>
          </a:p>
        </p:txBody>
      </p:sp>
      <p:pic>
        <p:nvPicPr>
          <p:cNvPr id="4" name="Content Placeholder 3"/>
          <p:cNvPicPr>
            <a:picLocks noGrp="1" noChangeAspect="1"/>
          </p:cNvPicPr>
          <p:nvPr>
            <p:ph idx="1"/>
          </p:nvPr>
        </p:nvPicPr>
        <p:blipFill>
          <a:blip r:embed="rId2"/>
          <a:stretch>
            <a:fillRect/>
          </a:stretch>
        </p:blipFill>
        <p:spPr>
          <a:xfrm>
            <a:off x="2064430" y="2883548"/>
            <a:ext cx="6819900" cy="3638550"/>
          </a:xfrm>
          <a:prstGeom prst="rect">
            <a:avLst/>
          </a:prstGeom>
        </p:spPr>
      </p:pic>
    </p:spTree>
    <p:extLst>
      <p:ext uri="{BB962C8B-B14F-4D97-AF65-F5344CB8AC3E}">
        <p14:creationId xmlns:p14="http://schemas.microsoft.com/office/powerpoint/2010/main" val="2008966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062" y="115329"/>
            <a:ext cx="9725327" cy="3698790"/>
          </a:xfrm>
        </p:spPr>
        <p:txBody>
          <a:bodyPr/>
          <a:lstStyle/>
          <a:p>
            <a:pPr lvl="0"/>
            <a:r>
              <a:rPr lang="en-US" sz="2400" b="1" dirty="0" smtClean="0"/>
              <a:t>2. SAMPLE PROCESSING</a:t>
            </a:r>
            <a:r>
              <a:rPr lang="en-US" sz="2000" b="1" dirty="0" smtClean="0"/>
              <a:t/>
            </a:r>
            <a:br>
              <a:rPr lang="en-US" sz="2000" b="1" dirty="0" smtClean="0"/>
            </a:br>
            <a:r>
              <a:rPr lang="en-US" sz="1200" dirty="0"/>
              <a:t/>
            </a:r>
            <a:br>
              <a:rPr lang="en-US" sz="1200" dirty="0"/>
            </a:br>
            <a:r>
              <a:rPr lang="en-US" sz="1400" dirty="0" smtClean="0"/>
              <a:t>1. Remove </a:t>
            </a:r>
            <a:r>
              <a:rPr lang="en-US" sz="1400" dirty="0"/>
              <a:t>one </a:t>
            </a:r>
            <a:r>
              <a:rPr lang="en-US" sz="1400" dirty="0" smtClean="0"/>
              <a:t>RV Reagent D tube </a:t>
            </a:r>
            <a:r>
              <a:rPr lang="en-US" sz="1400" dirty="0"/>
              <a:t>and one BD </a:t>
            </a:r>
            <a:r>
              <a:rPr lang="en-US" sz="1400" dirty="0" err="1"/>
              <a:t>Veritor</a:t>
            </a:r>
            <a:r>
              <a:rPr lang="en-US" sz="1400" dirty="0"/>
              <a:t> System </a:t>
            </a:r>
            <a:r>
              <a:rPr lang="en-US" sz="1400" dirty="0" smtClean="0"/>
              <a:t>RSV test </a:t>
            </a:r>
            <a:r>
              <a:rPr lang="en-US" sz="1400" dirty="0"/>
              <a:t>device from its foil pouch immediately </a:t>
            </a:r>
            <a:r>
              <a:rPr lang="en-US" sz="1400" dirty="0" smtClean="0"/>
              <a:t>    before  testing</a:t>
            </a:r>
            <a:r>
              <a:rPr lang="en-US" sz="1400" dirty="0"/>
              <a:t>. </a:t>
            </a:r>
            <a:r>
              <a:rPr lang="en-US" sz="1400" dirty="0" smtClean="0"/>
              <a:t/>
            </a:r>
            <a:br>
              <a:rPr lang="en-US" sz="1400" dirty="0" smtClean="0"/>
            </a:br>
            <a:r>
              <a:rPr lang="en-US" sz="1400" dirty="0"/>
              <a:t/>
            </a:r>
            <a:br>
              <a:rPr lang="en-US" sz="1400" dirty="0"/>
            </a:br>
            <a:r>
              <a:rPr lang="en-US" sz="1400" dirty="0" smtClean="0"/>
              <a:t>2. Remove </a:t>
            </a:r>
            <a:r>
              <a:rPr lang="en-US" sz="1400" dirty="0"/>
              <a:t>and discard the cap from the </a:t>
            </a:r>
            <a:r>
              <a:rPr lang="en-US" sz="1400" dirty="0" smtClean="0"/>
              <a:t>reagent </a:t>
            </a:r>
            <a:r>
              <a:rPr lang="en-US" sz="1400" dirty="0"/>
              <a:t>tube. </a:t>
            </a:r>
            <a:r>
              <a:rPr lang="en-US" sz="1400" dirty="0" smtClean="0"/>
              <a:t/>
            </a:r>
            <a:br>
              <a:rPr lang="en-US" sz="1400" dirty="0" smtClean="0"/>
            </a:br>
            <a:r>
              <a:rPr lang="en-US" sz="1400" dirty="0"/>
              <a:t/>
            </a:r>
            <a:br>
              <a:rPr lang="en-US" sz="1400" dirty="0"/>
            </a:br>
            <a:r>
              <a:rPr lang="en-US" sz="1400" dirty="0" smtClean="0"/>
              <a:t>3. </a:t>
            </a:r>
            <a:r>
              <a:rPr lang="en-US" sz="1400" dirty="0"/>
              <a:t>Insert the patient swab all the way into the </a:t>
            </a:r>
            <a:r>
              <a:rPr lang="en-US" sz="1400" dirty="0" smtClean="0"/>
              <a:t>Reagent D </a:t>
            </a:r>
            <a:r>
              <a:rPr lang="en-US" sz="1400" dirty="0"/>
              <a:t>tube and swirl it against the inside wall three times</a:t>
            </a:r>
            <a:r>
              <a:rPr lang="en-US" sz="1400" dirty="0" smtClean="0"/>
              <a:t>.</a:t>
            </a:r>
            <a:br>
              <a:rPr lang="en-US" sz="1400" dirty="0" smtClean="0"/>
            </a:br>
            <a:r>
              <a:rPr lang="en-US" sz="1400" dirty="0"/>
              <a:t/>
            </a:r>
            <a:br>
              <a:rPr lang="en-US" sz="1400" dirty="0"/>
            </a:br>
            <a:r>
              <a:rPr lang="en-US" sz="1400" dirty="0" smtClean="0"/>
              <a:t>4. Remove </a:t>
            </a:r>
            <a:r>
              <a:rPr lang="en-US" sz="1400" dirty="0"/>
              <a:t>the swab while squeezing the sides of the tube to extract the liquid from the swab and properly dispose of the swab.</a:t>
            </a:r>
            <a:br>
              <a:rPr lang="en-US" sz="1400" dirty="0"/>
            </a:br>
            <a:r>
              <a:rPr lang="en-US" sz="1400" dirty="0" smtClean="0"/>
              <a:t/>
            </a:r>
            <a:br>
              <a:rPr lang="en-US" sz="1400" dirty="0" smtClean="0"/>
            </a:br>
            <a:r>
              <a:rPr lang="en-US" sz="1400" dirty="0" smtClean="0"/>
              <a:t>5. Press </a:t>
            </a:r>
            <a:r>
              <a:rPr lang="en-US" sz="1400" dirty="0"/>
              <a:t>the attached tip firmly onto the reagent tube containing the processed sample</a:t>
            </a:r>
            <a:r>
              <a:rPr lang="en-US" sz="1400" dirty="0" smtClean="0"/>
              <a:t>.</a:t>
            </a:r>
            <a:br>
              <a:rPr lang="en-US" sz="1400" dirty="0" smtClean="0"/>
            </a:br>
            <a:r>
              <a:rPr lang="en-US" sz="1400" dirty="0"/>
              <a:t/>
            </a:r>
            <a:br>
              <a:rPr lang="en-US" sz="1400" dirty="0"/>
            </a:br>
            <a:r>
              <a:rPr lang="en-US" sz="1400" dirty="0" smtClean="0"/>
              <a:t>6. Mix </a:t>
            </a:r>
            <a:r>
              <a:rPr lang="en-US" sz="1400" dirty="0"/>
              <a:t>thoroughly by </a:t>
            </a:r>
            <a:r>
              <a:rPr lang="en-US" sz="1400" dirty="0" smtClean="0"/>
              <a:t>swirling </a:t>
            </a:r>
            <a:r>
              <a:rPr lang="en-US" sz="1400" dirty="0"/>
              <a:t>or flicking the bottom of the tube.</a:t>
            </a:r>
            <a:br>
              <a:rPr lang="en-US" sz="1400" dirty="0"/>
            </a:br>
            <a:r>
              <a:rPr lang="en-US" sz="1400" dirty="0"/>
              <a:t/>
            </a:r>
            <a:br>
              <a:rPr lang="en-US" sz="1400" dirty="0"/>
            </a:br>
            <a:endParaRPr lang="en-US" sz="1400" dirty="0"/>
          </a:p>
        </p:txBody>
      </p:sp>
      <p:pic>
        <p:nvPicPr>
          <p:cNvPr id="9" name="Picture 8"/>
          <p:cNvPicPr>
            <a:picLocks noChangeAspect="1"/>
          </p:cNvPicPr>
          <p:nvPr/>
        </p:nvPicPr>
        <p:blipFill>
          <a:blip r:embed="rId2"/>
          <a:stretch>
            <a:fillRect/>
          </a:stretch>
        </p:blipFill>
        <p:spPr>
          <a:xfrm>
            <a:off x="860024" y="3991594"/>
            <a:ext cx="10201275" cy="2151620"/>
          </a:xfrm>
          <a:prstGeom prst="rect">
            <a:avLst/>
          </a:prstGeom>
        </p:spPr>
      </p:pic>
    </p:spTree>
    <p:extLst>
      <p:ext uri="{BB962C8B-B14F-4D97-AF65-F5344CB8AC3E}">
        <p14:creationId xmlns:p14="http://schemas.microsoft.com/office/powerpoint/2010/main" val="2206822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2" y="541177"/>
            <a:ext cx="4546051" cy="821092"/>
          </a:xfrm>
        </p:spPr>
        <p:txBody>
          <a:bodyPr/>
          <a:lstStyle/>
          <a:p>
            <a:r>
              <a:rPr lang="en-US" b="1" dirty="0" smtClean="0"/>
              <a:t>3. SAMPLE TESTING</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88299" y="1596081"/>
            <a:ext cx="3830058" cy="3947984"/>
          </a:xfrm>
        </p:spPr>
      </p:pic>
      <p:sp>
        <p:nvSpPr>
          <p:cNvPr id="4" name="Text Placeholder 3"/>
          <p:cNvSpPr>
            <a:spLocks noGrp="1"/>
          </p:cNvSpPr>
          <p:nvPr>
            <p:ph type="body" sz="half" idx="2"/>
          </p:nvPr>
        </p:nvSpPr>
        <p:spPr>
          <a:xfrm>
            <a:off x="1320224" y="2267396"/>
            <a:ext cx="4117263" cy="3135027"/>
          </a:xfrm>
        </p:spPr>
        <p:txBody>
          <a:bodyPr>
            <a:normAutofit/>
          </a:bodyPr>
          <a:lstStyle/>
          <a:p>
            <a:r>
              <a:rPr lang="en-US" sz="2000" dirty="0"/>
              <a:t>Make sure that the analyzer displays “INSERT TEST DEVICE OR DOUBLE-CLICK BUTTON FOR WALK AWAY MODE”. </a:t>
            </a:r>
            <a:endParaRPr lang="en-US" sz="2000" dirty="0" smtClean="0"/>
          </a:p>
          <a:p>
            <a:endParaRPr lang="en-US" sz="2000" dirty="0"/>
          </a:p>
          <a:p>
            <a:r>
              <a:rPr lang="en-US" sz="2000" dirty="0" smtClean="0"/>
              <a:t>The analyzer does not store sample results, so make sure that the printer is on and ready to print before starting a test.</a:t>
            </a:r>
            <a:endParaRPr lang="en-US" sz="2000" dirty="0"/>
          </a:p>
        </p:txBody>
      </p:sp>
    </p:spTree>
    <p:extLst>
      <p:ext uri="{BB962C8B-B14F-4D97-AF65-F5344CB8AC3E}">
        <p14:creationId xmlns:p14="http://schemas.microsoft.com/office/powerpoint/2010/main" val="103132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19123"/>
            <a:ext cx="8947522" cy="681890"/>
          </a:xfrm>
        </p:spPr>
        <p:txBody>
          <a:bodyPr/>
          <a:lstStyle/>
          <a:p>
            <a:r>
              <a:rPr lang="en-US" sz="2400" b="1" dirty="0" smtClean="0"/>
              <a:t>3. SAMPLE TESTING</a:t>
            </a: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2000" dirty="0" smtClean="0"/>
              <a:t>There are two modes for testing using the BD </a:t>
            </a:r>
            <a:r>
              <a:rPr lang="en-US" sz="2000" dirty="0" err="1" smtClean="0"/>
              <a:t>Veritor</a:t>
            </a:r>
            <a:r>
              <a:rPr lang="en-US" sz="2000" dirty="0" smtClean="0"/>
              <a:t> Plus analyzer:</a:t>
            </a:r>
            <a:r>
              <a:rPr lang="en-US" sz="1600" dirty="0" smtClean="0"/>
              <a:t/>
            </a:r>
            <a:br>
              <a:rPr lang="en-US" sz="1600" dirty="0" smtClean="0"/>
            </a:br>
            <a:endParaRPr lang="en-US" sz="1600" b="1" dirty="0"/>
          </a:p>
        </p:txBody>
      </p:sp>
      <p:sp>
        <p:nvSpPr>
          <p:cNvPr id="3" name="Content Placeholder 2"/>
          <p:cNvSpPr>
            <a:spLocks noGrp="1"/>
          </p:cNvSpPr>
          <p:nvPr>
            <p:ph idx="1"/>
          </p:nvPr>
        </p:nvSpPr>
        <p:spPr>
          <a:xfrm>
            <a:off x="1103312" y="2052917"/>
            <a:ext cx="8946541" cy="4026607"/>
          </a:xfrm>
        </p:spPr>
        <p:txBody>
          <a:bodyPr>
            <a:normAutofit/>
          </a:bodyPr>
          <a:lstStyle/>
          <a:p>
            <a:pPr marL="0" indent="0">
              <a:buNone/>
            </a:pPr>
            <a:r>
              <a:rPr lang="en-US" sz="1600" b="1" dirty="0">
                <a:solidFill>
                  <a:srgbClr val="00B050"/>
                </a:solidFill>
              </a:rPr>
              <a:t>Analyze Now </a:t>
            </a:r>
            <a:r>
              <a:rPr lang="en-US" sz="1600" b="1" dirty="0" smtClean="0">
                <a:solidFill>
                  <a:srgbClr val="00B050"/>
                </a:solidFill>
              </a:rPr>
              <a:t>Mode </a:t>
            </a:r>
            <a:r>
              <a:rPr lang="en-US" sz="1600" dirty="0" smtClean="0">
                <a:solidFill>
                  <a:schemeClr val="tx2"/>
                </a:solidFill>
              </a:rPr>
              <a:t>- </a:t>
            </a:r>
            <a:r>
              <a:rPr lang="en-US" sz="1600" dirty="0">
                <a:solidFill>
                  <a:schemeClr val="tx2"/>
                </a:solidFill>
              </a:rPr>
              <a:t>The sample is added to the test device. After a</a:t>
            </a:r>
            <a:r>
              <a:rPr lang="en-US" sz="1600" dirty="0" smtClean="0">
                <a:solidFill>
                  <a:schemeClr val="tx2"/>
                </a:solidFill>
              </a:rPr>
              <a:t> 10 </a:t>
            </a:r>
            <a:r>
              <a:rPr lang="en-US" sz="1600" dirty="0">
                <a:solidFill>
                  <a:schemeClr val="tx2"/>
                </a:solidFill>
              </a:rPr>
              <a:t>minute incubation period, the device is loaded into the analyzer and the test is read within a few seconds. </a:t>
            </a:r>
            <a:endParaRPr lang="en-US" sz="1600" dirty="0" smtClean="0">
              <a:solidFill>
                <a:schemeClr val="tx2"/>
              </a:solidFill>
            </a:endParaRPr>
          </a:p>
          <a:p>
            <a:pPr marL="0" indent="0">
              <a:buNone/>
            </a:pPr>
            <a:r>
              <a:rPr lang="en-US" sz="1600" dirty="0" smtClean="0">
                <a:solidFill>
                  <a:schemeClr val="tx2"/>
                </a:solidFill>
              </a:rPr>
              <a:t>This </a:t>
            </a:r>
            <a:r>
              <a:rPr lang="en-US" sz="1600" dirty="0">
                <a:solidFill>
                  <a:schemeClr val="tx2"/>
                </a:solidFill>
              </a:rPr>
              <a:t>mode would be useful when there are multiple samples that need to be tested at the same </a:t>
            </a:r>
            <a:r>
              <a:rPr lang="en-US" sz="1600" dirty="0" smtClean="0">
                <a:solidFill>
                  <a:schemeClr val="tx2"/>
                </a:solidFill>
              </a:rPr>
              <a:t>time.</a:t>
            </a:r>
            <a:r>
              <a:rPr lang="en-US" sz="1600" dirty="0">
                <a:solidFill>
                  <a:schemeClr val="tx2"/>
                </a:solidFill>
              </a:rPr>
              <a:t> </a:t>
            </a:r>
            <a:r>
              <a:rPr lang="en-US" sz="1600" dirty="0" smtClean="0">
                <a:solidFill>
                  <a:schemeClr val="tx2"/>
                </a:solidFill>
              </a:rPr>
              <a:t>Each </a:t>
            </a:r>
            <a:r>
              <a:rPr lang="en-US" sz="1600" dirty="0">
                <a:solidFill>
                  <a:schemeClr val="tx2"/>
                </a:solidFill>
              </a:rPr>
              <a:t>sample would need </a:t>
            </a:r>
            <a:r>
              <a:rPr lang="en-US" sz="1600" smtClean="0">
                <a:solidFill>
                  <a:schemeClr val="tx2"/>
                </a:solidFill>
              </a:rPr>
              <a:t>a 10 </a:t>
            </a:r>
            <a:r>
              <a:rPr lang="en-US" sz="1600" dirty="0">
                <a:solidFill>
                  <a:schemeClr val="tx2"/>
                </a:solidFill>
              </a:rPr>
              <a:t>minute timer but the samples can be read consecutively</a:t>
            </a:r>
            <a:r>
              <a:rPr lang="en-US" sz="1600" dirty="0" smtClean="0">
                <a:solidFill>
                  <a:schemeClr val="tx2"/>
                </a:solidFill>
              </a:rPr>
              <a:t>.</a:t>
            </a:r>
          </a:p>
          <a:p>
            <a:pPr marL="0" indent="0">
              <a:buNone/>
            </a:pPr>
            <a:r>
              <a:rPr lang="en-US" sz="1600" dirty="0">
                <a:solidFill>
                  <a:schemeClr val="tx2"/>
                </a:solidFill>
              </a:rPr>
              <a:t/>
            </a:r>
            <a:br>
              <a:rPr lang="en-US" sz="1600" dirty="0">
                <a:solidFill>
                  <a:schemeClr val="tx2"/>
                </a:solidFill>
              </a:rPr>
            </a:br>
            <a:r>
              <a:rPr lang="en-US" sz="1600" b="1" dirty="0">
                <a:solidFill>
                  <a:srgbClr val="00B0F0"/>
                </a:solidFill>
              </a:rPr>
              <a:t>Walk Away </a:t>
            </a:r>
            <a:r>
              <a:rPr lang="en-US" sz="1600" b="1" dirty="0" smtClean="0">
                <a:solidFill>
                  <a:srgbClr val="00B0F0"/>
                </a:solidFill>
              </a:rPr>
              <a:t>Mode </a:t>
            </a:r>
            <a:r>
              <a:rPr lang="en-US" sz="1600" dirty="0" smtClean="0">
                <a:solidFill>
                  <a:schemeClr val="tx2"/>
                </a:solidFill>
              </a:rPr>
              <a:t>- </a:t>
            </a:r>
            <a:r>
              <a:rPr lang="en-US" sz="1600" dirty="0">
                <a:solidFill>
                  <a:schemeClr val="tx2"/>
                </a:solidFill>
              </a:rPr>
              <a:t>The sample is added to the test device and immediately loaded into the analyzer. The analyzer will perform the </a:t>
            </a:r>
            <a:r>
              <a:rPr lang="en-US" sz="1600" dirty="0" smtClean="0">
                <a:solidFill>
                  <a:schemeClr val="tx2"/>
                </a:solidFill>
              </a:rPr>
              <a:t>10 minute </a:t>
            </a:r>
            <a:r>
              <a:rPr lang="en-US" sz="1600" dirty="0">
                <a:solidFill>
                  <a:schemeClr val="tx2"/>
                </a:solidFill>
              </a:rPr>
              <a:t>incubation and then read the test results. </a:t>
            </a:r>
            <a:endParaRPr lang="en-US" sz="1600" dirty="0" smtClean="0">
              <a:solidFill>
                <a:schemeClr val="tx2"/>
              </a:solidFill>
            </a:endParaRPr>
          </a:p>
          <a:p>
            <a:pPr marL="0" indent="0">
              <a:buNone/>
            </a:pPr>
            <a:r>
              <a:rPr lang="en-US" sz="1600" dirty="0" smtClean="0">
                <a:solidFill>
                  <a:schemeClr val="tx2"/>
                </a:solidFill>
              </a:rPr>
              <a:t>When using this mode, only one sample can be tested at a time and the analyzer is unavailable to test any other samples for about 15 minutes.</a:t>
            </a:r>
          </a:p>
          <a:p>
            <a:pPr marL="0" indent="0">
              <a:buNone/>
            </a:pPr>
            <a:endParaRPr lang="en-US" sz="1600" dirty="0" smtClean="0">
              <a:solidFill>
                <a:schemeClr val="tx2"/>
              </a:solidFill>
            </a:endParaRPr>
          </a:p>
        </p:txBody>
      </p:sp>
    </p:spTree>
    <p:extLst>
      <p:ext uri="{BB962C8B-B14F-4D97-AF65-F5344CB8AC3E}">
        <p14:creationId xmlns:p14="http://schemas.microsoft.com/office/powerpoint/2010/main" val="1692658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63672"/>
          </a:xfrm>
        </p:spPr>
        <p:txBody>
          <a:bodyPr/>
          <a:lstStyle/>
          <a:p>
            <a:r>
              <a:rPr lang="en-US" sz="3600" dirty="0" smtClean="0"/>
              <a:t>Analyze Now Mode</a:t>
            </a:r>
            <a:endParaRPr lang="en-US" sz="3600" dirty="0"/>
          </a:p>
        </p:txBody>
      </p:sp>
      <p:sp>
        <p:nvSpPr>
          <p:cNvPr id="3" name="Text Placeholder 2"/>
          <p:cNvSpPr>
            <a:spLocks noGrp="1"/>
          </p:cNvSpPr>
          <p:nvPr>
            <p:ph type="body" idx="1"/>
          </p:nvPr>
        </p:nvSpPr>
        <p:spPr>
          <a:xfrm>
            <a:off x="652463" y="1351005"/>
            <a:ext cx="2940050" cy="930876"/>
          </a:xfrm>
        </p:spPr>
        <p:txBody>
          <a:bodyPr/>
          <a:lstStyle/>
          <a:p>
            <a:r>
              <a:rPr lang="en-US" sz="1400" b="1" dirty="0" smtClean="0"/>
              <a:t>Add 3 drops of sample to sample well in test device.</a:t>
            </a:r>
          </a:p>
          <a:p>
            <a:r>
              <a:rPr lang="en-US" sz="1400" b="1" dirty="0" smtClean="0"/>
              <a:t>Set timer for 10 minutes.</a:t>
            </a:r>
          </a:p>
        </p:txBody>
      </p:sp>
      <p:sp>
        <p:nvSpPr>
          <p:cNvPr id="6" name="Text Placeholder 5"/>
          <p:cNvSpPr>
            <a:spLocks noGrp="1"/>
          </p:cNvSpPr>
          <p:nvPr>
            <p:ph type="body" sz="quarter" idx="3"/>
          </p:nvPr>
        </p:nvSpPr>
        <p:spPr>
          <a:xfrm>
            <a:off x="3890354" y="1116390"/>
            <a:ext cx="2930525" cy="1412206"/>
          </a:xfrm>
        </p:spPr>
        <p:txBody>
          <a:bodyPr/>
          <a:lstStyle/>
          <a:p>
            <a:r>
              <a:rPr lang="en-US" sz="1400" b="1" dirty="0" smtClean="0"/>
              <a:t>Insert test device into the slot on the right side of the analyzer</a:t>
            </a:r>
            <a:r>
              <a:rPr lang="en-US" sz="1400" b="1" dirty="0"/>
              <a:t> </a:t>
            </a:r>
            <a:r>
              <a:rPr lang="en-US" sz="1400" b="1" dirty="0" smtClean="0"/>
              <a:t>after the 10 minute incubation.</a:t>
            </a:r>
          </a:p>
          <a:p>
            <a:r>
              <a:rPr lang="en-US" sz="1400" b="1" dirty="0" smtClean="0"/>
              <a:t>Follow prompts to scan operator ID, specimen ID (if applicable) and and kit lot #.</a:t>
            </a:r>
          </a:p>
        </p:txBody>
      </p:sp>
      <p:sp>
        <p:nvSpPr>
          <p:cNvPr id="9" name="Text Placeholder 8"/>
          <p:cNvSpPr>
            <a:spLocks noGrp="1"/>
          </p:cNvSpPr>
          <p:nvPr>
            <p:ph type="body" sz="quarter" idx="13"/>
          </p:nvPr>
        </p:nvSpPr>
        <p:spPr>
          <a:xfrm>
            <a:off x="7118721" y="1351005"/>
            <a:ext cx="2932113" cy="765958"/>
          </a:xfrm>
        </p:spPr>
        <p:txBody>
          <a:bodyPr/>
          <a:lstStyle/>
          <a:p>
            <a:r>
              <a:rPr lang="en-US" sz="1400" b="1" dirty="0" smtClean="0"/>
              <a:t>The analyzer will read the device and display results within seconds.</a:t>
            </a:r>
            <a:endParaRPr lang="en-US" sz="1400" b="1" dirty="0"/>
          </a:p>
        </p:txBody>
      </p:sp>
      <p:pic>
        <p:nvPicPr>
          <p:cNvPr id="2065" name="Picture Placeholder 2064"/>
          <p:cNvPicPr>
            <a:picLocks noGrp="1" noChangeAspect="1"/>
          </p:cNvPicPr>
          <p:nvPr>
            <p:ph type="pic" idx="22"/>
          </p:nvPr>
        </p:nvPicPr>
        <p:blipFill>
          <a:blip r:embed="rId2" cstate="print">
            <a:extLst>
              <a:ext uri="{28A0092B-C50C-407E-A947-70E740481C1C}">
                <a14:useLocalDpi xmlns:a14="http://schemas.microsoft.com/office/drawing/2010/main" val="0"/>
              </a:ext>
            </a:extLst>
          </a:blip>
          <a:srcRect t="5556" b="5556"/>
          <a:stretch>
            <a:fillRect/>
          </a:stretch>
        </p:blipFill>
        <p:spPr>
          <a:xfrm>
            <a:off x="7118721" y="2753497"/>
            <a:ext cx="2932113" cy="3475038"/>
          </a:xfrm>
        </p:spPr>
      </p:pic>
      <p:pic>
        <p:nvPicPr>
          <p:cNvPr id="5" name="Picture 4"/>
          <p:cNvPicPr>
            <a:picLocks noChangeAspect="1"/>
          </p:cNvPicPr>
          <p:nvPr/>
        </p:nvPicPr>
        <p:blipFill>
          <a:blip r:embed="rId3"/>
          <a:stretch>
            <a:fillRect/>
          </a:stretch>
        </p:blipFill>
        <p:spPr>
          <a:xfrm>
            <a:off x="510380" y="2753497"/>
            <a:ext cx="3082133" cy="3475038"/>
          </a:xfrm>
          <a:prstGeom prst="rect">
            <a:avLst/>
          </a:prstGeom>
        </p:spPr>
      </p:pic>
      <p:pic>
        <p:nvPicPr>
          <p:cNvPr id="12" name="Picture Placeholder 7"/>
          <p:cNvPicPr>
            <a:picLocks noGrp="1" noChangeAspect="1"/>
          </p:cNvPicPr>
          <p:nvPr>
            <p:ph type="pic" idx="21"/>
          </p:nvPr>
        </p:nvPicPr>
        <p:blipFill>
          <a:blip r:embed="rId4"/>
          <a:stretch>
            <a:fillRect/>
          </a:stretch>
        </p:blipFill>
        <p:spPr>
          <a:xfrm>
            <a:off x="3890354" y="2753497"/>
            <a:ext cx="2930525" cy="3475038"/>
          </a:xfrm>
          <a:prstGeom prst="rect">
            <a:avLst/>
          </a:prstGeom>
        </p:spPr>
      </p:pic>
    </p:spTree>
    <p:extLst>
      <p:ext uri="{BB962C8B-B14F-4D97-AF65-F5344CB8AC3E}">
        <p14:creationId xmlns:p14="http://schemas.microsoft.com/office/powerpoint/2010/main" val="389072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763" y="240775"/>
            <a:ext cx="9404723" cy="591247"/>
          </a:xfrm>
        </p:spPr>
        <p:txBody>
          <a:bodyPr/>
          <a:lstStyle/>
          <a:p>
            <a:r>
              <a:rPr lang="en-US" sz="3600" dirty="0" smtClean="0"/>
              <a:t>Walk Away Mode</a:t>
            </a:r>
            <a:r>
              <a:rPr lang="en-US" dirty="0" smtClean="0"/>
              <a:t/>
            </a:r>
            <a:br>
              <a:rPr lang="en-US" dirty="0" smtClean="0"/>
            </a:br>
            <a:r>
              <a:rPr lang="en-US" sz="1800" dirty="0" smtClean="0"/>
              <a:t>Analyzer must be plugged in to use Walk Away Mode.</a:t>
            </a:r>
            <a:endParaRPr lang="en-US" sz="1800" dirty="0"/>
          </a:p>
        </p:txBody>
      </p:sp>
      <p:sp>
        <p:nvSpPr>
          <p:cNvPr id="5" name="Text Placeholder 4"/>
          <p:cNvSpPr>
            <a:spLocks noGrp="1"/>
          </p:cNvSpPr>
          <p:nvPr>
            <p:ph type="body" idx="1"/>
          </p:nvPr>
        </p:nvSpPr>
        <p:spPr>
          <a:xfrm>
            <a:off x="615763" y="1606378"/>
            <a:ext cx="2940050" cy="708454"/>
          </a:xfrm>
        </p:spPr>
        <p:txBody>
          <a:bodyPr/>
          <a:lstStyle/>
          <a:p>
            <a:r>
              <a:rPr lang="en-US" sz="1400" b="1" dirty="0" smtClean="0"/>
              <a:t>Double-click the blue button and follow the prompts to scan operator ID, specimen ID (if applicable) and kit lot number.</a:t>
            </a:r>
            <a:endParaRPr lang="en-US" sz="1400" b="1" dirty="0"/>
          </a:p>
        </p:txBody>
      </p:sp>
      <p:sp>
        <p:nvSpPr>
          <p:cNvPr id="13" name="Text Placeholder 12"/>
          <p:cNvSpPr>
            <a:spLocks noGrp="1"/>
          </p:cNvSpPr>
          <p:nvPr>
            <p:ph type="body" sz="quarter" idx="3"/>
          </p:nvPr>
        </p:nvSpPr>
        <p:spPr>
          <a:xfrm>
            <a:off x="3849165" y="1606378"/>
            <a:ext cx="2930525" cy="1026732"/>
          </a:xfrm>
        </p:spPr>
        <p:txBody>
          <a:bodyPr/>
          <a:lstStyle/>
          <a:p>
            <a:r>
              <a:rPr lang="en-US" sz="1400" b="1" dirty="0" smtClean="0"/>
              <a:t>The </a:t>
            </a:r>
            <a:r>
              <a:rPr lang="en-US" sz="1400" b="1" dirty="0"/>
              <a:t>following screen will display. You </a:t>
            </a:r>
            <a:r>
              <a:rPr lang="en-US" sz="1400" b="1" dirty="0" smtClean="0"/>
              <a:t>have 3 minutes to add 3 drops of the sample </a:t>
            </a:r>
            <a:r>
              <a:rPr lang="en-US" sz="1400" b="1" dirty="0"/>
              <a:t>o</a:t>
            </a:r>
            <a:r>
              <a:rPr lang="en-US" sz="1400" b="1" dirty="0" smtClean="0"/>
              <a:t>nto the device and insert it into the analyzer.</a:t>
            </a:r>
            <a:endParaRPr lang="en-US" sz="1400" b="1" dirty="0"/>
          </a:p>
        </p:txBody>
      </p:sp>
      <p:sp>
        <p:nvSpPr>
          <p:cNvPr id="14" name="Text Placeholder 13"/>
          <p:cNvSpPr>
            <a:spLocks noGrp="1"/>
          </p:cNvSpPr>
          <p:nvPr>
            <p:ph type="body" sz="quarter" idx="13"/>
          </p:nvPr>
        </p:nvSpPr>
        <p:spPr>
          <a:xfrm>
            <a:off x="7118721" y="970384"/>
            <a:ext cx="2932113" cy="1662725"/>
          </a:xfrm>
        </p:spPr>
        <p:txBody>
          <a:bodyPr/>
          <a:lstStyle/>
          <a:p>
            <a:r>
              <a:rPr lang="en-US" sz="1400" b="1" dirty="0" smtClean="0"/>
              <a:t>The analyzer will display a 10 minute countdown. After the 10 minutes, the device is read and results are displayed.</a:t>
            </a:r>
          </a:p>
          <a:p>
            <a:r>
              <a:rPr lang="en-US" sz="1400" b="1" dirty="0" smtClean="0"/>
              <a:t>Do not disturb the device during the incubation or reading time.</a:t>
            </a:r>
            <a:endParaRPr lang="en-US" sz="1400" b="1" dirty="0"/>
          </a:p>
        </p:txBody>
      </p:sp>
      <p:pic>
        <p:nvPicPr>
          <p:cNvPr id="20" name="Picture Placeholder 1034"/>
          <p:cNvPicPr>
            <a:picLocks noGrp="1" noChangeAspect="1"/>
          </p:cNvPicPr>
          <p:nvPr>
            <p:ph type="pic" idx="15"/>
          </p:nvPr>
        </p:nvPicPr>
        <p:blipFill>
          <a:blip r:embed="rId2">
            <a:extLst>
              <a:ext uri="{28A0092B-C50C-407E-A947-70E740481C1C}">
                <a14:useLocalDpi xmlns:a14="http://schemas.microsoft.com/office/drawing/2010/main" val="0"/>
              </a:ext>
            </a:extLst>
          </a:blip>
          <a:srcRect t="1899" b="1899"/>
          <a:stretch>
            <a:fillRect/>
          </a:stretch>
        </p:blipFill>
        <p:spPr>
          <a:xfrm>
            <a:off x="615950" y="2849563"/>
            <a:ext cx="2940050" cy="3806825"/>
          </a:xfrm>
        </p:spPr>
      </p:pic>
      <p:pic>
        <p:nvPicPr>
          <p:cNvPr id="23" name="Picture Placeholder 22"/>
          <p:cNvPicPr>
            <a:picLocks noGrp="1" noChangeAspect="1"/>
          </p:cNvPicPr>
          <p:nvPr>
            <p:ph type="pic" idx="21"/>
          </p:nvPr>
        </p:nvPicPr>
        <p:blipFill>
          <a:blip r:embed="rId3"/>
          <a:srcRect l="5036" r="5036"/>
          <a:stretch>
            <a:fillRect/>
          </a:stretch>
        </p:blipFill>
        <p:spPr>
          <a:xfrm>
            <a:off x="3849688" y="2849563"/>
            <a:ext cx="2930525" cy="3716337"/>
          </a:xfrm>
          <a:prstGeom prst="rect">
            <a:avLst/>
          </a:prstGeom>
        </p:spPr>
      </p:pic>
      <p:pic>
        <p:nvPicPr>
          <p:cNvPr id="24" name="Picture Placeholder 20"/>
          <p:cNvPicPr>
            <a:picLocks noGrp="1" noChangeAspect="1"/>
          </p:cNvPicPr>
          <p:nvPr>
            <p:ph type="pic" idx="22"/>
          </p:nvPr>
        </p:nvPicPr>
        <p:blipFill>
          <a:blip r:embed="rId4" cstate="print">
            <a:extLst>
              <a:ext uri="{28A0092B-C50C-407E-A947-70E740481C1C}">
                <a14:useLocalDpi xmlns:a14="http://schemas.microsoft.com/office/drawing/2010/main" val="0"/>
              </a:ext>
            </a:extLst>
          </a:blip>
          <a:srcRect t="2491" b="2491"/>
          <a:stretch>
            <a:fillRect/>
          </a:stretch>
        </p:blipFill>
        <p:spPr>
          <a:xfrm>
            <a:off x="7241918" y="2850356"/>
            <a:ext cx="2932113" cy="3714750"/>
          </a:xfrm>
        </p:spPr>
      </p:pic>
    </p:spTree>
    <p:extLst>
      <p:ext uri="{BB962C8B-B14F-4D97-AF65-F5344CB8AC3E}">
        <p14:creationId xmlns:p14="http://schemas.microsoft.com/office/powerpoint/2010/main" val="3670913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4772" y="602008"/>
            <a:ext cx="9404723" cy="618201"/>
          </a:xfrm>
        </p:spPr>
        <p:txBody>
          <a:bodyPr/>
          <a:lstStyle/>
          <a:p>
            <a:r>
              <a:rPr lang="en-US" sz="2400" b="1" dirty="0"/>
              <a:t>BARCODE SCANNING</a:t>
            </a:r>
            <a:r>
              <a:rPr lang="en-US" b="1" dirty="0"/>
              <a:t/>
            </a:r>
            <a:br>
              <a:rPr lang="en-US" b="1" dirty="0"/>
            </a:br>
            <a:endParaRPr lang="en-US" dirty="0"/>
          </a:p>
        </p:txBody>
      </p:sp>
      <p:sp>
        <p:nvSpPr>
          <p:cNvPr id="7" name="Content Placeholder 6"/>
          <p:cNvSpPr>
            <a:spLocks noGrp="1"/>
          </p:cNvSpPr>
          <p:nvPr>
            <p:ph idx="1"/>
          </p:nvPr>
        </p:nvSpPr>
        <p:spPr>
          <a:xfrm>
            <a:off x="982293" y="1714731"/>
            <a:ext cx="8946541" cy="3762338"/>
          </a:xfrm>
        </p:spPr>
        <p:txBody>
          <a:bodyPr>
            <a:normAutofit/>
          </a:bodyPr>
          <a:lstStyle/>
          <a:p>
            <a:pPr marL="0" indent="0">
              <a:buNone/>
            </a:pPr>
            <a:r>
              <a:rPr lang="en-US" dirty="0" smtClean="0">
                <a:solidFill>
                  <a:schemeClr val="tx2"/>
                </a:solidFill>
              </a:rPr>
              <a:t>When performing tests using </a:t>
            </a:r>
            <a:r>
              <a:rPr lang="en-US" dirty="0">
                <a:solidFill>
                  <a:schemeClr val="tx2"/>
                </a:solidFill>
              </a:rPr>
              <a:t>the BD </a:t>
            </a:r>
            <a:r>
              <a:rPr lang="en-US" dirty="0" err="1">
                <a:solidFill>
                  <a:schemeClr val="tx2"/>
                </a:solidFill>
              </a:rPr>
              <a:t>Veritor</a:t>
            </a:r>
            <a:r>
              <a:rPr lang="en-US" dirty="0">
                <a:solidFill>
                  <a:schemeClr val="tx2"/>
                </a:solidFill>
              </a:rPr>
              <a:t> analyzer, follow the prompts on the display screen to complete barcode scans of: </a:t>
            </a:r>
          </a:p>
          <a:p>
            <a:pPr marL="0" indent="0">
              <a:buNone/>
            </a:pPr>
            <a:r>
              <a:rPr lang="en-US" dirty="0" smtClean="0">
                <a:solidFill>
                  <a:schemeClr val="tx2"/>
                </a:solidFill>
                <a:cs typeface="Calibri" panose="020F0502020204030204" pitchFamily="34" charset="0"/>
              </a:rPr>
              <a:t>     – </a:t>
            </a:r>
            <a:r>
              <a:rPr lang="en-US" dirty="0">
                <a:solidFill>
                  <a:schemeClr val="tx2"/>
                </a:solidFill>
                <a:cs typeface="Calibri" panose="020F0502020204030204" pitchFamily="34" charset="0"/>
              </a:rPr>
              <a:t>OPERATOR ID </a:t>
            </a:r>
            <a:r>
              <a:rPr lang="en-US" dirty="0" smtClean="0">
                <a:solidFill>
                  <a:schemeClr val="tx2"/>
                </a:solidFill>
                <a:cs typeface="Calibri" panose="020F0502020204030204" pitchFamily="34" charset="0"/>
              </a:rPr>
              <a:t> </a:t>
            </a:r>
          </a:p>
          <a:p>
            <a:pPr marL="0" indent="0">
              <a:buNone/>
            </a:pPr>
            <a:r>
              <a:rPr lang="en-US" dirty="0">
                <a:solidFill>
                  <a:schemeClr val="tx2"/>
                </a:solidFill>
                <a:cs typeface="Calibri" panose="020F0502020204030204" pitchFamily="34" charset="0"/>
              </a:rPr>
              <a:t> </a:t>
            </a:r>
            <a:r>
              <a:rPr lang="en-US" dirty="0" smtClean="0">
                <a:solidFill>
                  <a:schemeClr val="tx2"/>
                </a:solidFill>
                <a:cs typeface="Calibri" panose="020F0502020204030204" pitchFamily="34" charset="0"/>
              </a:rPr>
              <a:t>    – SPECIMEN ID (only for ED and WIUCC)</a:t>
            </a:r>
            <a:endParaRPr lang="en-US" dirty="0">
              <a:solidFill>
                <a:schemeClr val="tx2"/>
              </a:solidFill>
              <a:cs typeface="Calibri" panose="020F0502020204030204" pitchFamily="34" charset="0"/>
            </a:endParaRPr>
          </a:p>
          <a:p>
            <a:pPr marL="0" indent="0">
              <a:buNone/>
            </a:pPr>
            <a:r>
              <a:rPr lang="en-US" dirty="0" smtClean="0">
                <a:solidFill>
                  <a:schemeClr val="tx2"/>
                </a:solidFill>
                <a:cs typeface="Calibri" panose="020F0502020204030204" pitchFamily="34" charset="0"/>
              </a:rPr>
              <a:t>     – </a:t>
            </a:r>
            <a:r>
              <a:rPr lang="en-US" dirty="0">
                <a:solidFill>
                  <a:schemeClr val="tx2"/>
                </a:solidFill>
                <a:cs typeface="Calibri" panose="020F0502020204030204" pitchFamily="34" charset="0"/>
              </a:rPr>
              <a:t>KIT LOT NUMBER </a:t>
            </a:r>
            <a:r>
              <a:rPr lang="en-US" dirty="0" smtClean="0">
                <a:solidFill>
                  <a:schemeClr val="tx2"/>
                </a:solidFill>
                <a:cs typeface="Calibri" panose="020F0502020204030204" pitchFamily="34" charset="0"/>
              </a:rPr>
              <a:t>(scan the barcode on the side of the test kit box)</a:t>
            </a:r>
            <a:endParaRPr lang="en-US" dirty="0">
              <a:solidFill>
                <a:schemeClr val="tx2"/>
              </a:solidFill>
              <a:cs typeface="Calibri" panose="020F0502020204030204" pitchFamily="34" charset="0"/>
            </a:endParaRPr>
          </a:p>
          <a:p>
            <a:pPr marL="0" indent="0">
              <a:buNone/>
            </a:pPr>
            <a:endParaRPr lang="en-US" dirty="0">
              <a:solidFill>
                <a:schemeClr val="tx2"/>
              </a:solidFill>
            </a:endParaRPr>
          </a:p>
          <a:p>
            <a:pPr marL="0" indent="0">
              <a:buNone/>
            </a:pPr>
            <a:r>
              <a:rPr lang="en-US" dirty="0">
                <a:solidFill>
                  <a:schemeClr val="tx2"/>
                </a:solidFill>
              </a:rPr>
              <a:t>Move barcodes slowly toward the window until a confirmation tone sounds. </a:t>
            </a:r>
            <a:r>
              <a:rPr lang="en-US" dirty="0" smtClean="0">
                <a:solidFill>
                  <a:schemeClr val="tx2"/>
                </a:solidFill>
              </a:rPr>
              <a:t>Do </a:t>
            </a:r>
            <a:r>
              <a:rPr lang="en-US" dirty="0">
                <a:solidFill>
                  <a:schemeClr val="tx2"/>
                </a:solidFill>
              </a:rPr>
              <a:t>not touch the analyzer or remove the test device during this process. Doing so will abort the test. </a:t>
            </a:r>
          </a:p>
          <a:p>
            <a:pPr marL="0" indent="0">
              <a:buNone/>
            </a:pPr>
            <a:endParaRPr lang="en-US" dirty="0"/>
          </a:p>
        </p:txBody>
      </p:sp>
    </p:spTree>
    <p:extLst>
      <p:ext uri="{BB962C8B-B14F-4D97-AF65-F5344CB8AC3E}">
        <p14:creationId xmlns:p14="http://schemas.microsoft.com/office/powerpoint/2010/main" val="6536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787" y="436242"/>
            <a:ext cx="9404723" cy="848860"/>
          </a:xfrm>
        </p:spPr>
        <p:txBody>
          <a:bodyPr/>
          <a:lstStyle/>
          <a:p>
            <a:r>
              <a:rPr lang="en-US" sz="2400" b="1" dirty="0" smtClean="0"/>
              <a:t>PRINTING RESULTS</a:t>
            </a:r>
            <a:br>
              <a:rPr lang="en-US" sz="2400" b="1" dirty="0" smtClean="0"/>
            </a:br>
            <a:endParaRPr lang="en-US" sz="2400" b="1" dirty="0"/>
          </a:p>
        </p:txBody>
      </p:sp>
      <p:sp>
        <p:nvSpPr>
          <p:cNvPr id="3" name="Content Placeholder 2"/>
          <p:cNvSpPr>
            <a:spLocks noGrp="1"/>
          </p:cNvSpPr>
          <p:nvPr>
            <p:ph idx="1"/>
          </p:nvPr>
        </p:nvSpPr>
        <p:spPr>
          <a:xfrm>
            <a:off x="452956" y="1062682"/>
            <a:ext cx="8946541" cy="2545492"/>
          </a:xfrm>
        </p:spPr>
        <p:txBody>
          <a:bodyPr>
            <a:normAutofit fontScale="85000" lnSpcReduction="10000"/>
          </a:bodyPr>
          <a:lstStyle/>
          <a:p>
            <a:pPr marL="0" indent="0">
              <a:buNone/>
            </a:pPr>
            <a:r>
              <a:rPr lang="en-US" dirty="0">
                <a:solidFill>
                  <a:schemeClr val="tx2"/>
                </a:solidFill>
              </a:rPr>
              <a:t>When analysis is complete a result appears in the display window and the result will automatically print on the attached printer</a:t>
            </a:r>
            <a:r>
              <a:rPr lang="en-US" dirty="0" smtClean="0">
                <a:solidFill>
                  <a:schemeClr val="tx2"/>
                </a:solidFill>
              </a:rPr>
              <a:t>.</a:t>
            </a:r>
          </a:p>
          <a:p>
            <a:pPr marL="0" indent="0">
              <a:buNone/>
            </a:pPr>
            <a:endParaRPr lang="en-US" dirty="0">
              <a:solidFill>
                <a:schemeClr val="tx2"/>
              </a:solidFill>
            </a:endParaRPr>
          </a:p>
          <a:p>
            <a:pPr marL="0" indent="0">
              <a:buNone/>
            </a:pPr>
            <a:r>
              <a:rPr lang="en-US" dirty="0" smtClean="0">
                <a:solidFill>
                  <a:schemeClr val="tx2"/>
                </a:solidFill>
              </a:rPr>
              <a:t>The </a:t>
            </a:r>
            <a:r>
              <a:rPr lang="en-US" dirty="0">
                <a:solidFill>
                  <a:schemeClr val="tx2"/>
                </a:solidFill>
              </a:rPr>
              <a:t>analyzer does not store test results, so it is very important to verify that the printer is </a:t>
            </a:r>
            <a:r>
              <a:rPr lang="en-US" dirty="0" smtClean="0">
                <a:solidFill>
                  <a:schemeClr val="tx2"/>
                </a:solidFill>
              </a:rPr>
              <a:t>on and ready to print </a:t>
            </a:r>
            <a:r>
              <a:rPr lang="en-US" dirty="0">
                <a:solidFill>
                  <a:schemeClr val="tx2"/>
                </a:solidFill>
              </a:rPr>
              <a:t>prior to starting a test</a:t>
            </a:r>
            <a:r>
              <a:rPr lang="en-US" dirty="0" smtClean="0">
                <a:solidFill>
                  <a:schemeClr val="tx2"/>
                </a:solidFill>
              </a:rPr>
              <a:t>. Results cannot be reprinted.</a:t>
            </a:r>
            <a:endParaRPr lang="en-US" dirty="0">
              <a:solidFill>
                <a:schemeClr val="tx2"/>
              </a:solidFill>
            </a:endParaRPr>
          </a:p>
          <a:p>
            <a:pPr marL="0" indent="0">
              <a:buNone/>
            </a:pPr>
            <a:endParaRPr lang="en-US" dirty="0" smtClean="0">
              <a:solidFill>
                <a:schemeClr val="tx2"/>
              </a:solidFill>
            </a:endParaRPr>
          </a:p>
          <a:p>
            <a:pPr marL="0" indent="0">
              <a:buNone/>
            </a:pPr>
            <a:r>
              <a:rPr lang="en-US" dirty="0" smtClean="0">
                <a:solidFill>
                  <a:schemeClr val="tx2"/>
                </a:solidFill>
              </a:rPr>
              <a:t>Results will disappear from the display screen as soon as the device is removed from the analyzer.</a:t>
            </a:r>
            <a:endParaRPr lang="en-US" dirty="0">
              <a:solidFill>
                <a:schemeClr val="tx2"/>
              </a:solidFill>
            </a:endParaRPr>
          </a:p>
          <a:p>
            <a:endParaRPr lang="en-US" dirty="0"/>
          </a:p>
        </p:txBody>
      </p:sp>
      <p:pic>
        <p:nvPicPr>
          <p:cNvPr id="6" name="Picture 5"/>
          <p:cNvPicPr>
            <a:picLocks noChangeAspect="1"/>
          </p:cNvPicPr>
          <p:nvPr/>
        </p:nvPicPr>
        <p:blipFill>
          <a:blip r:embed="rId2"/>
          <a:stretch>
            <a:fillRect/>
          </a:stretch>
        </p:blipFill>
        <p:spPr>
          <a:xfrm>
            <a:off x="1076454" y="3764693"/>
            <a:ext cx="7172325" cy="2834975"/>
          </a:xfrm>
          <a:prstGeom prst="rect">
            <a:avLst/>
          </a:prstGeom>
        </p:spPr>
      </p:pic>
    </p:spTree>
    <p:extLst>
      <p:ext uri="{BB962C8B-B14F-4D97-AF65-F5344CB8AC3E}">
        <p14:creationId xmlns:p14="http://schemas.microsoft.com/office/powerpoint/2010/main" val="2469602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636" y="815182"/>
            <a:ext cx="9404723" cy="4987101"/>
          </a:xfrm>
        </p:spPr>
        <p:txBody>
          <a:bodyPr/>
          <a:lstStyle/>
          <a:p>
            <a:r>
              <a:rPr lang="en-US" sz="2400" b="1" dirty="0" smtClean="0"/>
              <a:t>TEST PRINTOUTS</a:t>
            </a:r>
            <a:r>
              <a:rPr lang="en-US" sz="2400" dirty="0" smtClean="0"/>
              <a:t/>
            </a:r>
            <a:br>
              <a:rPr lang="en-US" sz="2400" dirty="0" smtClean="0"/>
            </a:br>
            <a:r>
              <a:rPr lang="en-US" sz="2400" dirty="0" smtClean="0"/>
              <a:t/>
            </a:r>
            <a:br>
              <a:rPr lang="en-US" sz="2400" dirty="0" smtClean="0"/>
            </a:br>
            <a:r>
              <a:rPr lang="en-US" sz="1800" b="1" dirty="0" smtClean="0"/>
              <a:t>For </a:t>
            </a:r>
            <a:r>
              <a:rPr lang="en-US" sz="1800" b="1" dirty="0"/>
              <a:t>CHMG offices </a:t>
            </a:r>
            <a:r>
              <a:rPr lang="en-US" sz="1800" dirty="0"/>
              <a:t>that don’t have a specimen label, you must write patient name and MRN/DOB on the </a:t>
            </a:r>
            <a:r>
              <a:rPr lang="en-US" sz="1800" dirty="0" err="1"/>
              <a:t>Veritor</a:t>
            </a:r>
            <a:r>
              <a:rPr lang="en-US" sz="1800" dirty="0"/>
              <a:t> printout.</a:t>
            </a:r>
            <a:br>
              <a:rPr lang="en-US" sz="1800" dirty="0"/>
            </a:br>
            <a:r>
              <a:rPr lang="en-US" sz="1800" dirty="0" smtClean="0"/>
              <a:t/>
            </a:r>
            <a:br>
              <a:rPr lang="en-US" sz="1800" dirty="0" smtClean="0"/>
            </a:br>
            <a:r>
              <a:rPr lang="en-US" sz="1800" b="1" dirty="0" smtClean="0"/>
              <a:t>For </a:t>
            </a:r>
            <a:r>
              <a:rPr lang="en-US" sz="1800" b="1" dirty="0"/>
              <a:t>ED and WIUCC </a:t>
            </a:r>
            <a:r>
              <a:rPr lang="en-US" sz="1800" dirty="0"/>
              <a:t>that have specimen labels, place the specimen label on the log sheet with the </a:t>
            </a:r>
            <a:r>
              <a:rPr lang="en-US" sz="1800" dirty="0" err="1"/>
              <a:t>Veritor</a:t>
            </a:r>
            <a:r>
              <a:rPr lang="en-US" sz="1800" dirty="0"/>
              <a:t> printout</a:t>
            </a:r>
            <a:r>
              <a:rPr lang="en-US" sz="1800" dirty="0" smtClean="0"/>
              <a:t>.</a:t>
            </a:r>
            <a:br>
              <a:rPr lang="en-US" sz="1800" dirty="0" smtClean="0"/>
            </a:br>
            <a:r>
              <a:rPr lang="en-US" sz="1800" dirty="0" smtClean="0"/>
              <a:t/>
            </a:r>
            <a:br>
              <a:rPr lang="en-US" sz="1800" dirty="0" smtClean="0"/>
            </a:br>
            <a:r>
              <a:rPr lang="en-US" sz="1800" dirty="0" smtClean="0"/>
              <a:t/>
            </a:r>
            <a:br>
              <a:rPr lang="en-US" sz="1800" dirty="0" smtClean="0"/>
            </a:br>
            <a:r>
              <a:rPr lang="en-US" sz="1800" dirty="0"/>
              <a:t/>
            </a:r>
            <a:br>
              <a:rPr lang="en-US" sz="1800" dirty="0"/>
            </a:br>
            <a:r>
              <a:rPr lang="en-US" sz="1800" b="1" dirty="0"/>
              <a:t>Please note: </a:t>
            </a:r>
            <a:r>
              <a:rPr lang="en-US" sz="1800" dirty="0"/>
              <a:t>On test printouts the time is displayed in UTC (Universal Time Coordinated) which is 5 hours ahead of Eastern Standard Time (4 hours ahead during Daylight Savings Time). This is pre-programmed into the BD </a:t>
            </a:r>
            <a:r>
              <a:rPr lang="en-US" sz="1800" dirty="0" err="1"/>
              <a:t>Veritor</a:t>
            </a:r>
            <a:r>
              <a:rPr lang="en-US" sz="1800" dirty="0"/>
              <a:t> and cannot be changed.</a:t>
            </a:r>
            <a:br>
              <a:rPr lang="en-US" sz="1800" dirty="0"/>
            </a:br>
            <a:r>
              <a:rPr lang="en-US" sz="1800" dirty="0"/>
              <a:t/>
            </a:r>
            <a:br>
              <a:rPr lang="en-US" sz="1800" dirty="0"/>
            </a:br>
            <a:endParaRPr lang="en-US" sz="1800" dirty="0"/>
          </a:p>
        </p:txBody>
      </p:sp>
    </p:spTree>
    <p:extLst>
      <p:ext uri="{BB962C8B-B14F-4D97-AF65-F5344CB8AC3E}">
        <p14:creationId xmlns:p14="http://schemas.microsoft.com/office/powerpoint/2010/main" val="1750631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2191629"/>
          </a:xfrm>
        </p:spPr>
        <p:txBody>
          <a:bodyPr/>
          <a:lstStyle/>
          <a:p>
            <a:r>
              <a:rPr lang="en-US" sz="2400" b="1" dirty="0" smtClean="0"/>
              <a:t>INTERPRETATION OF RESULTS</a:t>
            </a:r>
            <a:r>
              <a:rPr lang="en-US" sz="2000" b="1" dirty="0"/>
              <a:t/>
            </a:r>
            <a:br>
              <a:rPr lang="en-US" sz="2000" b="1" dirty="0"/>
            </a:br>
            <a:r>
              <a:rPr lang="en-US" sz="1800" dirty="0" smtClean="0"/>
              <a:t>Test </a:t>
            </a:r>
            <a:r>
              <a:rPr lang="en-US" sz="1800" dirty="0"/>
              <a:t>results must NOT be read visually. The BD </a:t>
            </a:r>
            <a:r>
              <a:rPr lang="en-US" sz="1800" dirty="0" err="1"/>
              <a:t>Veritor</a:t>
            </a:r>
            <a:r>
              <a:rPr lang="en-US" sz="1800" dirty="0"/>
              <a:t> Plus analyzer must be used for interpretation of all test results</a:t>
            </a:r>
            <a:r>
              <a:rPr lang="en-US" sz="1800" dirty="0" smtClean="0"/>
              <a:t>.</a:t>
            </a:r>
            <a:br>
              <a:rPr lang="en-US" sz="1800" dirty="0" smtClean="0"/>
            </a:br>
            <a:r>
              <a:rPr lang="en-US" sz="1800" dirty="0" smtClean="0"/>
              <a:t/>
            </a:r>
            <a:br>
              <a:rPr lang="en-US" sz="1800" dirty="0" smtClean="0"/>
            </a:br>
            <a:r>
              <a:rPr lang="en-US" sz="1800" dirty="0" smtClean="0"/>
              <a:t/>
            </a:r>
            <a:br>
              <a:rPr lang="en-US" sz="1800" dirty="0" smtClean="0"/>
            </a:br>
            <a:r>
              <a:rPr lang="en-US" sz="1600" dirty="0"/>
              <a:t>The following chart shows the possible test results displayed by the BD </a:t>
            </a:r>
            <a:r>
              <a:rPr lang="en-US" sz="1600" dirty="0" err="1"/>
              <a:t>Veritor</a:t>
            </a:r>
            <a:r>
              <a:rPr lang="en-US" sz="1600" dirty="0"/>
              <a:t> and the interpretation for each one:</a:t>
            </a:r>
            <a:r>
              <a:rPr lang="en-US" sz="2000" dirty="0"/>
              <a:t/>
            </a:r>
            <a:br>
              <a:rPr lang="en-US" sz="2000" dirty="0"/>
            </a:br>
            <a:endParaRPr lang="en-US" sz="2000" dirty="0"/>
          </a:p>
        </p:txBody>
      </p:sp>
      <p:pic>
        <p:nvPicPr>
          <p:cNvPr id="5" name="Content Placeholder 4"/>
          <p:cNvPicPr>
            <a:picLocks noGrp="1"/>
          </p:cNvPicPr>
          <p:nvPr>
            <p:ph idx="1"/>
          </p:nvPr>
        </p:nvPicPr>
        <p:blipFill>
          <a:blip r:embed="rId2"/>
          <a:stretch>
            <a:fillRect/>
          </a:stretch>
        </p:blipFill>
        <p:spPr>
          <a:xfrm>
            <a:off x="2271713" y="3031525"/>
            <a:ext cx="6610350" cy="1680518"/>
          </a:xfrm>
          <a:prstGeom prst="rect">
            <a:avLst/>
          </a:prstGeom>
        </p:spPr>
      </p:pic>
    </p:spTree>
    <p:extLst>
      <p:ext uri="{BB962C8B-B14F-4D97-AF65-F5344CB8AC3E}">
        <p14:creationId xmlns:p14="http://schemas.microsoft.com/office/powerpoint/2010/main" val="4075125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b="1" dirty="0"/>
              <a:t>INTERPRETATION OF RESULTS</a:t>
            </a:r>
            <a:endParaRPr lang="en-US" sz="2400" dirty="0"/>
          </a:p>
        </p:txBody>
      </p:sp>
      <p:sp>
        <p:nvSpPr>
          <p:cNvPr id="6" name="Content Placeholder 5"/>
          <p:cNvSpPr>
            <a:spLocks noGrp="1"/>
          </p:cNvSpPr>
          <p:nvPr>
            <p:ph idx="1"/>
          </p:nvPr>
        </p:nvSpPr>
        <p:spPr>
          <a:xfrm>
            <a:off x="757882" y="1252152"/>
            <a:ext cx="9020432" cy="4868562"/>
          </a:xfrm>
        </p:spPr>
        <p:txBody>
          <a:bodyPr>
            <a:normAutofit/>
          </a:bodyPr>
          <a:lstStyle/>
          <a:p>
            <a:pPr marL="0" indent="0">
              <a:buNone/>
            </a:pPr>
            <a:r>
              <a:rPr lang="en-US" sz="1800" b="1" dirty="0">
                <a:solidFill>
                  <a:srgbClr val="00B0F0"/>
                </a:solidFill>
              </a:rPr>
              <a:t>POSITIVE </a:t>
            </a:r>
            <a:r>
              <a:rPr lang="en-US" sz="1800" b="1" dirty="0" smtClean="0">
                <a:solidFill>
                  <a:srgbClr val="00B0F0"/>
                </a:solidFill>
              </a:rPr>
              <a:t>TESTS</a:t>
            </a:r>
            <a:r>
              <a:rPr lang="en-US" sz="1800" dirty="0">
                <a:solidFill>
                  <a:srgbClr val="00B0F0"/>
                </a:solidFill>
              </a:rPr>
              <a:t> </a:t>
            </a:r>
            <a:r>
              <a:rPr lang="en-US" sz="1800" dirty="0" smtClean="0">
                <a:solidFill>
                  <a:schemeClr val="tx2"/>
                </a:solidFill>
              </a:rPr>
              <a:t>- </a:t>
            </a:r>
            <a:r>
              <a:rPr lang="en-US" sz="1800" dirty="0"/>
              <a:t>Positive for the presence of RSV antigen. A positive result may occur in the absence of viable virus.</a:t>
            </a:r>
          </a:p>
          <a:p>
            <a:pPr marL="0" indent="0">
              <a:buNone/>
            </a:pPr>
            <a:endParaRPr lang="en-US" sz="1800" dirty="0">
              <a:solidFill>
                <a:schemeClr val="tx2"/>
              </a:solidFill>
            </a:endParaRPr>
          </a:p>
          <a:p>
            <a:pPr marL="0" indent="0">
              <a:buNone/>
            </a:pPr>
            <a:r>
              <a:rPr lang="en-US" sz="1800" b="1" dirty="0">
                <a:solidFill>
                  <a:srgbClr val="00B050"/>
                </a:solidFill>
              </a:rPr>
              <a:t>NEGATIVE </a:t>
            </a:r>
            <a:r>
              <a:rPr lang="en-US" sz="1800" b="1" dirty="0" smtClean="0">
                <a:solidFill>
                  <a:srgbClr val="00B050"/>
                </a:solidFill>
              </a:rPr>
              <a:t>TESTS</a:t>
            </a:r>
            <a:r>
              <a:rPr lang="en-US" sz="1800" dirty="0">
                <a:solidFill>
                  <a:srgbClr val="00B050"/>
                </a:solidFill>
              </a:rPr>
              <a:t> </a:t>
            </a:r>
            <a:r>
              <a:rPr lang="en-US" sz="1800" dirty="0" smtClean="0">
                <a:solidFill>
                  <a:schemeClr val="tx2"/>
                </a:solidFill>
              </a:rPr>
              <a:t>- </a:t>
            </a:r>
            <a:r>
              <a:rPr lang="en-US" sz="1800" dirty="0"/>
              <a:t> Negative for the presence of RSV antigen. Infection due to RSV cannot be ruled out because the antigen present in the sample may be below the detection limit of the test. In the U.S., a negative test is presumptive and it is recommended that these results be confirmed by viral cell culture or an FDA-cleared RSV molecular assay if clinically indicated.</a:t>
            </a:r>
          </a:p>
          <a:p>
            <a:pPr marL="0" indent="0">
              <a:buNone/>
            </a:pPr>
            <a:endParaRPr lang="en-US" sz="1800" dirty="0"/>
          </a:p>
          <a:p>
            <a:pPr marL="0" indent="0">
              <a:buNone/>
            </a:pPr>
            <a:r>
              <a:rPr lang="en-US" sz="1800" b="1" dirty="0" smtClean="0">
                <a:solidFill>
                  <a:schemeClr val="accent2"/>
                </a:solidFill>
              </a:rPr>
              <a:t>CONTROL </a:t>
            </a:r>
            <a:r>
              <a:rPr lang="en-US" sz="1800" b="1" dirty="0">
                <a:solidFill>
                  <a:schemeClr val="accent2"/>
                </a:solidFill>
              </a:rPr>
              <a:t>INVALID </a:t>
            </a:r>
            <a:r>
              <a:rPr lang="en-US" sz="1800" b="1" dirty="0" smtClean="0">
                <a:solidFill>
                  <a:schemeClr val="tx2"/>
                </a:solidFill>
              </a:rPr>
              <a:t>- </a:t>
            </a:r>
            <a:r>
              <a:rPr lang="en-US" sz="1800" dirty="0"/>
              <a:t>Do not report results. Repeat the test. If the test is invalid, the BD </a:t>
            </a:r>
            <a:r>
              <a:rPr lang="en-US" sz="1800" dirty="0" err="1"/>
              <a:t>Veritor</a:t>
            </a:r>
            <a:r>
              <a:rPr lang="en-US" sz="1800" dirty="0"/>
              <a:t> System Instrument will display “CONTROL INVALID” and the test or control must then be repeated. If the “CONTROL INVALID” reading recurs, contact Point of Care.</a:t>
            </a:r>
          </a:p>
          <a:p>
            <a:pPr marL="0" indent="0">
              <a:buNone/>
            </a:pPr>
            <a:endParaRPr lang="en-US" dirty="0"/>
          </a:p>
        </p:txBody>
      </p:sp>
    </p:spTree>
    <p:extLst>
      <p:ext uri="{BB962C8B-B14F-4D97-AF65-F5344CB8AC3E}">
        <p14:creationId xmlns:p14="http://schemas.microsoft.com/office/powerpoint/2010/main" val="1019547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68" y="365548"/>
            <a:ext cx="9404723" cy="2424305"/>
          </a:xfrm>
        </p:spPr>
        <p:txBody>
          <a:bodyPr/>
          <a:lstStyle/>
          <a:p>
            <a:r>
              <a:rPr lang="en-US" sz="2400" b="1" dirty="0" smtClean="0"/>
              <a:t>BD VERITOR PLUS ANALYZER</a:t>
            </a:r>
            <a:br>
              <a:rPr lang="en-US" sz="2400" b="1" dirty="0" smtClean="0"/>
            </a:br>
            <a:r>
              <a:rPr lang="en-US" sz="2400" dirty="0" smtClean="0"/>
              <a:t/>
            </a:r>
            <a:br>
              <a:rPr lang="en-US" sz="2400" dirty="0" smtClean="0"/>
            </a:br>
            <a:r>
              <a:rPr lang="en-US" sz="2000" dirty="0" smtClean="0"/>
              <a:t>The </a:t>
            </a:r>
            <a:r>
              <a:rPr lang="en-US" sz="2000" dirty="0"/>
              <a:t>BD </a:t>
            </a:r>
            <a:r>
              <a:rPr lang="en-US" sz="2000" dirty="0" err="1"/>
              <a:t>Veritor</a:t>
            </a:r>
            <a:r>
              <a:rPr lang="en-US" sz="2000" dirty="0"/>
              <a:t> Plus Analyzer is a digital immunoassay </a:t>
            </a:r>
            <a:r>
              <a:rPr lang="en-US" sz="2000" dirty="0" smtClean="0"/>
              <a:t>instrument. </a:t>
            </a:r>
            <a:r>
              <a:rPr lang="en-US" sz="2000" dirty="0"/>
              <a:t>The Analyzer supports the use of different assays by reading an assay-specific barcode on the test device. T</a:t>
            </a:r>
            <a:r>
              <a:rPr lang="en-US" sz="2000" dirty="0" smtClean="0"/>
              <a:t>he </a:t>
            </a:r>
            <a:r>
              <a:rPr lang="en-US" sz="2000" dirty="0"/>
              <a:t>instrument communicates status and results to the operator via a liquid crystal display (LCD</a:t>
            </a:r>
            <a:r>
              <a:rPr lang="en-US" sz="2000" dirty="0" smtClean="0"/>
              <a:t>). It also can send results to a </a:t>
            </a:r>
            <a:r>
              <a:rPr lang="en-US" sz="2000" dirty="0"/>
              <a:t>connected </a:t>
            </a:r>
            <a:r>
              <a:rPr lang="en-US" sz="2000" dirty="0" smtClean="0"/>
              <a:t>printer.</a:t>
            </a:r>
            <a:r>
              <a:rPr lang="en-US" sz="1800" dirty="0" smtClean="0"/>
              <a:t/>
            </a:r>
            <a:br>
              <a:rPr lang="en-US" sz="1800" dirty="0" smtClean="0"/>
            </a:br>
            <a:endParaRPr lang="en-US" sz="1800" dirty="0"/>
          </a:p>
        </p:txBody>
      </p:sp>
      <p:pic>
        <p:nvPicPr>
          <p:cNvPr id="4" name="Content Placeholder 3"/>
          <p:cNvPicPr>
            <a:picLocks noGrp="1" noChangeAspect="1"/>
          </p:cNvPicPr>
          <p:nvPr>
            <p:ph idx="1"/>
          </p:nvPr>
        </p:nvPicPr>
        <p:blipFill>
          <a:blip r:embed="rId2"/>
          <a:stretch>
            <a:fillRect/>
          </a:stretch>
        </p:blipFill>
        <p:spPr>
          <a:xfrm>
            <a:off x="3967091" y="2890902"/>
            <a:ext cx="3038475" cy="3524250"/>
          </a:xfrm>
          <a:prstGeom prst="rect">
            <a:avLst/>
          </a:prstGeom>
        </p:spPr>
      </p:pic>
    </p:spTree>
    <p:extLst>
      <p:ext uri="{BB962C8B-B14F-4D97-AF65-F5344CB8AC3E}">
        <p14:creationId xmlns:p14="http://schemas.microsoft.com/office/powerpoint/2010/main" val="4285088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67628"/>
          </a:xfrm>
        </p:spPr>
        <p:txBody>
          <a:bodyPr/>
          <a:lstStyle/>
          <a:p>
            <a:r>
              <a:rPr lang="en-US" sz="2400" b="1" dirty="0"/>
              <a:t>LIMITATIONS</a:t>
            </a:r>
            <a:endParaRPr lang="en-US" sz="2400" dirty="0"/>
          </a:p>
        </p:txBody>
      </p:sp>
      <p:sp>
        <p:nvSpPr>
          <p:cNvPr id="3" name="Content Placeholder 2"/>
          <p:cNvSpPr>
            <a:spLocks noGrp="1"/>
          </p:cNvSpPr>
          <p:nvPr>
            <p:ph idx="1"/>
          </p:nvPr>
        </p:nvSpPr>
        <p:spPr>
          <a:xfrm>
            <a:off x="741406" y="1194486"/>
            <a:ext cx="9308448" cy="5494638"/>
          </a:xfrm>
        </p:spPr>
        <p:txBody>
          <a:bodyPr>
            <a:normAutofit fontScale="70000" lnSpcReduction="20000"/>
          </a:bodyPr>
          <a:lstStyle/>
          <a:p>
            <a:pPr lvl="0"/>
            <a:r>
              <a:rPr lang="en-US" sz="1800" dirty="0"/>
              <a:t>The contents of this kit are to be used for the qualitative detection of RSV antigens from nasopharyngeal swabs.</a:t>
            </a:r>
          </a:p>
          <a:p>
            <a:pPr lvl="0"/>
            <a:r>
              <a:rPr lang="en-US" sz="1800" dirty="0"/>
              <a:t>The BD </a:t>
            </a:r>
            <a:r>
              <a:rPr lang="en-US" sz="1800" dirty="0" err="1"/>
              <a:t>Veritor</a:t>
            </a:r>
            <a:r>
              <a:rPr lang="en-US" sz="1800" dirty="0"/>
              <a:t> System for Rapid Detection of RSV is capable of detecting both viable and non-viable RSV particles. </a:t>
            </a:r>
          </a:p>
          <a:p>
            <a:pPr lvl="0"/>
            <a:r>
              <a:rPr lang="en-US" sz="1800" dirty="0"/>
              <a:t>The BD </a:t>
            </a:r>
            <a:r>
              <a:rPr lang="en-US" sz="1800" dirty="0" err="1"/>
              <a:t>Veritor</a:t>
            </a:r>
            <a:r>
              <a:rPr lang="en-US" sz="1800" dirty="0"/>
              <a:t> System for Rapid Detection of RSV performance depends on antigen load and may not correlate with other diagnostic methods performed on the same specimen.</a:t>
            </a:r>
          </a:p>
          <a:p>
            <a:pPr lvl="0"/>
            <a:r>
              <a:rPr lang="en-US" sz="1800" dirty="0"/>
              <a:t>Results from the BD </a:t>
            </a:r>
            <a:r>
              <a:rPr lang="en-US" sz="1800" dirty="0" err="1"/>
              <a:t>Veritor</a:t>
            </a:r>
            <a:r>
              <a:rPr lang="en-US" sz="1800" dirty="0"/>
              <a:t> System for Rapid Detection of RSV test should be correlated with the clinical history, epidemiological data and other data available to the clinician evaluating the patient.</a:t>
            </a:r>
          </a:p>
          <a:p>
            <a:pPr lvl="0"/>
            <a:r>
              <a:rPr lang="en-US" sz="1800" dirty="0"/>
              <a:t>A false-negative test result may occur if the level of viral antigen in a sample is below the detection limit of the test or if the sample was collected or transported improperly; therefore, a negative test result does not eliminate the possibility of RSV infection, and should be confirmed by viral cell culture or in the U.S., an FDA-cleared RSV molecular assay, if clinically indicated.</a:t>
            </a:r>
          </a:p>
          <a:p>
            <a:pPr lvl="0"/>
            <a:r>
              <a:rPr lang="en-US" sz="1800" dirty="0"/>
              <a:t>Positive test results do not rule out co-infections with other pathogens.</a:t>
            </a:r>
          </a:p>
          <a:p>
            <a:pPr lvl="0"/>
            <a:r>
              <a:rPr lang="en-US" sz="1800" dirty="0"/>
              <a:t>Negative test results are not intended to rule in other non-RSV viral or bacterial infections.</a:t>
            </a:r>
          </a:p>
          <a:p>
            <a:pPr lvl="0"/>
            <a:r>
              <a:rPr lang="en-US" sz="1800" dirty="0"/>
              <a:t>Monoclonal antibodies may fail to detect, or detect with less sensitivity, RSV viruses that have undergone minor amino acid changes in the target epitope region.</a:t>
            </a:r>
          </a:p>
          <a:p>
            <a:pPr lvl="0"/>
            <a:r>
              <a:rPr lang="en-US" sz="1800" dirty="0"/>
              <a:t>The performance of this test has not been evaluated for use in patients without signs and symptoms of respiratory infection.</a:t>
            </a:r>
          </a:p>
          <a:p>
            <a:pPr lvl="0"/>
            <a:r>
              <a:rPr lang="en-US" sz="1800" dirty="0"/>
              <a:t>The validity of the BD </a:t>
            </a:r>
            <a:r>
              <a:rPr lang="en-US" sz="1800" dirty="0" err="1"/>
              <a:t>Veritor</a:t>
            </a:r>
            <a:r>
              <a:rPr lang="en-US" sz="1800" dirty="0"/>
              <a:t> System for Rapid Detection of RSV test has not been proven for identification/confirmation of tissue culture isolates and should not be used in this capacity.</a:t>
            </a:r>
          </a:p>
          <a:p>
            <a:pPr lvl="0"/>
            <a:r>
              <a:rPr lang="en-US" sz="1800" dirty="0"/>
              <a:t>Therapeutic anti-RSV monoclonal antibodies may interfere with the BD </a:t>
            </a:r>
            <a:r>
              <a:rPr lang="en-US" sz="1800" dirty="0" err="1"/>
              <a:t>Veritor</a:t>
            </a:r>
            <a:r>
              <a:rPr lang="en-US" sz="1800" dirty="0"/>
              <a:t> System for Rapid Detection of RSV.</a:t>
            </a:r>
          </a:p>
          <a:p>
            <a:pPr lvl="0"/>
            <a:r>
              <a:rPr lang="en-US" sz="1800" dirty="0"/>
              <a:t>Performance characteristics have not been established for use with patients older than 5 years of age or for immunocompromised patients.</a:t>
            </a:r>
          </a:p>
          <a:p>
            <a:endParaRPr lang="en-US" sz="1800" dirty="0">
              <a:solidFill>
                <a:schemeClr val="tx2"/>
              </a:solidFill>
            </a:endParaRPr>
          </a:p>
          <a:p>
            <a:endParaRPr lang="en-US" dirty="0"/>
          </a:p>
        </p:txBody>
      </p:sp>
    </p:spTree>
    <p:extLst>
      <p:ext uri="{BB962C8B-B14F-4D97-AF65-F5344CB8AC3E}">
        <p14:creationId xmlns:p14="http://schemas.microsoft.com/office/powerpoint/2010/main" val="2031191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639" y="617475"/>
            <a:ext cx="9404723" cy="815909"/>
          </a:xfrm>
        </p:spPr>
        <p:txBody>
          <a:bodyPr/>
          <a:lstStyle/>
          <a:p>
            <a:r>
              <a:rPr lang="en-US" sz="2400" b="1" dirty="0" smtClean="0"/>
              <a:t>MAINTENANCE</a:t>
            </a:r>
            <a:endParaRPr lang="en-US" sz="2400" b="1" dirty="0"/>
          </a:p>
        </p:txBody>
      </p:sp>
      <p:sp>
        <p:nvSpPr>
          <p:cNvPr id="3" name="Content Placeholder 2"/>
          <p:cNvSpPr>
            <a:spLocks noGrp="1"/>
          </p:cNvSpPr>
          <p:nvPr>
            <p:ph idx="1"/>
          </p:nvPr>
        </p:nvSpPr>
        <p:spPr>
          <a:xfrm>
            <a:off x="733168" y="1688758"/>
            <a:ext cx="9317667" cy="4555523"/>
          </a:xfrm>
        </p:spPr>
        <p:txBody>
          <a:bodyPr>
            <a:normAutofit lnSpcReduction="10000"/>
          </a:bodyPr>
          <a:lstStyle/>
          <a:p>
            <a:pPr marL="0" indent="0">
              <a:buNone/>
            </a:pPr>
            <a:r>
              <a:rPr lang="en-US" sz="1800" dirty="0">
                <a:solidFill>
                  <a:schemeClr val="tx2"/>
                </a:solidFill>
              </a:rPr>
              <a:t>The outer case and display may be wiped with a clean towel lightly moistened with 70% isopropyl alcohol or a 10% bleach solution. </a:t>
            </a:r>
          </a:p>
          <a:p>
            <a:pPr marL="0" indent="0">
              <a:buNone/>
            </a:pPr>
            <a:endParaRPr lang="en-US" sz="1800" dirty="0" smtClean="0">
              <a:solidFill>
                <a:schemeClr val="tx2"/>
              </a:solidFill>
            </a:endParaRPr>
          </a:p>
          <a:p>
            <a:pPr marL="0" indent="0">
              <a:buNone/>
            </a:pPr>
            <a:r>
              <a:rPr lang="en-US" sz="1800" dirty="0" smtClean="0">
                <a:solidFill>
                  <a:schemeClr val="tx2"/>
                </a:solidFill>
              </a:rPr>
              <a:t>Do </a:t>
            </a:r>
            <a:r>
              <a:rPr lang="en-US" sz="1800" dirty="0">
                <a:solidFill>
                  <a:schemeClr val="tx2"/>
                </a:solidFill>
              </a:rPr>
              <a:t>not introduce the cleaning solution or any other liquids directly into the unit. Do not use a saturated towel which may introduce liquid into the case or display seams. Ensure that the BD </a:t>
            </a:r>
            <a:r>
              <a:rPr lang="en-US" sz="1800" dirty="0" err="1">
                <a:solidFill>
                  <a:schemeClr val="tx2"/>
                </a:solidFill>
              </a:rPr>
              <a:t>Veritor</a:t>
            </a:r>
            <a:r>
              <a:rPr lang="en-US" sz="1800" dirty="0">
                <a:solidFill>
                  <a:schemeClr val="tx2"/>
                </a:solidFill>
              </a:rPr>
              <a:t> Plus Analyzer is dry and the surface is free of any residual cleaning solution prior to returning to use.</a:t>
            </a:r>
          </a:p>
          <a:p>
            <a:pPr marL="0" indent="0">
              <a:buNone/>
            </a:pPr>
            <a:endParaRPr lang="en-US" sz="1800" dirty="0">
              <a:solidFill>
                <a:schemeClr val="tx2"/>
              </a:solidFill>
            </a:endParaRPr>
          </a:p>
          <a:p>
            <a:pPr marL="0" indent="0">
              <a:buNone/>
            </a:pPr>
            <a:r>
              <a:rPr lang="en-US" sz="1800" dirty="0">
                <a:solidFill>
                  <a:schemeClr val="tx2"/>
                </a:solidFill>
              </a:rPr>
              <a:t>Do not clean the barcode scanner window with any cleaning agent. Use a clean, soft towel lightly moistened with plain water to clean the window gently. Scratching the window may reduce the scanner’s performance.</a:t>
            </a:r>
          </a:p>
          <a:p>
            <a:pPr marL="0" indent="0">
              <a:buNone/>
            </a:pPr>
            <a:endParaRPr lang="en-US" sz="1800" dirty="0">
              <a:solidFill>
                <a:schemeClr val="tx2"/>
              </a:solidFill>
            </a:endParaRPr>
          </a:p>
          <a:p>
            <a:pPr marL="0" indent="0">
              <a:buNone/>
            </a:pPr>
            <a:r>
              <a:rPr lang="en-US" sz="1800" dirty="0">
                <a:solidFill>
                  <a:schemeClr val="tx2"/>
                </a:solidFill>
              </a:rPr>
              <a:t>There are no user serviceable components in the unit. For issues with the analyzer, contact </a:t>
            </a:r>
            <a:r>
              <a:rPr lang="en-US" sz="1800" dirty="0" smtClean="0">
                <a:solidFill>
                  <a:schemeClr val="tx2"/>
                </a:solidFill>
              </a:rPr>
              <a:t>Point of Care </a:t>
            </a:r>
            <a:r>
              <a:rPr lang="en-US" sz="1800" dirty="0">
                <a:solidFill>
                  <a:schemeClr val="tx2"/>
                </a:solidFill>
              </a:rPr>
              <a:t>Testing in the Main Laboratory.</a:t>
            </a:r>
          </a:p>
          <a:p>
            <a:endParaRPr lang="en-US" dirty="0"/>
          </a:p>
        </p:txBody>
      </p:sp>
    </p:spTree>
    <p:extLst>
      <p:ext uri="{BB962C8B-B14F-4D97-AF65-F5344CB8AC3E}">
        <p14:creationId xmlns:p14="http://schemas.microsoft.com/office/powerpoint/2010/main" val="309126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BD VERITOR PLUS EXPIRATON DATE</a:t>
            </a:r>
            <a:r>
              <a:rPr lang="en-US" sz="2000" dirty="0"/>
              <a:t/>
            </a:r>
            <a:br>
              <a:rPr lang="en-US" sz="2000" dirty="0"/>
            </a:br>
            <a:r>
              <a:rPr lang="en-US" sz="2000" dirty="0" smtClean="0"/>
              <a:t/>
            </a:r>
            <a:br>
              <a:rPr lang="en-US" sz="2000" dirty="0" smtClean="0"/>
            </a:br>
            <a:r>
              <a:rPr lang="en-US" sz="2000" dirty="0" smtClean="0"/>
              <a:t>The BD </a:t>
            </a:r>
            <a:r>
              <a:rPr lang="en-US" sz="2000" dirty="0" err="1" smtClean="0"/>
              <a:t>Veritor</a:t>
            </a:r>
            <a:r>
              <a:rPr lang="en-US" sz="2000" dirty="0" smtClean="0"/>
              <a:t> Plus analyzer has a manufacturer expiration date printed on the back of it. However, once the analyzer is turned on, there is a 24 month or 3500 tests limit for the analyzer (or the manufacturer expiration date if that is earlier). </a:t>
            </a:r>
            <a:br>
              <a:rPr lang="en-US" sz="2000" dirty="0" smtClean="0"/>
            </a:br>
            <a:r>
              <a:rPr lang="en-US" sz="2000" dirty="0" smtClean="0"/>
              <a:t>The analyzer will keep track and will display an hourglass icon if the in-use expiration is approaching.</a:t>
            </a:r>
            <a:endParaRPr lang="en-US" sz="2000" dirty="0"/>
          </a:p>
        </p:txBody>
      </p:sp>
      <p:pic>
        <p:nvPicPr>
          <p:cNvPr id="6" name="Content Placeholder 5"/>
          <p:cNvPicPr>
            <a:picLocks noGrp="1" noChangeAspect="1"/>
          </p:cNvPicPr>
          <p:nvPr>
            <p:ph sz="half" idx="1"/>
          </p:nvPr>
        </p:nvPicPr>
        <p:blipFill>
          <a:blip r:embed="rId2"/>
          <a:stretch>
            <a:fillRect/>
          </a:stretch>
        </p:blipFill>
        <p:spPr>
          <a:xfrm>
            <a:off x="6648434" y="2966738"/>
            <a:ext cx="3207427" cy="3730624"/>
          </a:xfrm>
          <a:prstGeom prst="rect">
            <a:avLst/>
          </a:prstGeom>
        </p:spPr>
      </p:pic>
      <p:sp>
        <p:nvSpPr>
          <p:cNvPr id="3" name="Content Placeholder 2"/>
          <p:cNvSpPr>
            <a:spLocks noGrp="1"/>
          </p:cNvSpPr>
          <p:nvPr>
            <p:ph sz="half" idx="2"/>
          </p:nvPr>
        </p:nvSpPr>
        <p:spPr>
          <a:xfrm>
            <a:off x="737120" y="4572000"/>
            <a:ext cx="5329544" cy="1567543"/>
          </a:xfrm>
        </p:spPr>
        <p:txBody>
          <a:bodyPr>
            <a:normAutofit/>
          </a:bodyPr>
          <a:lstStyle/>
          <a:p>
            <a:pPr marL="0" indent="0">
              <a:buNone/>
            </a:pPr>
            <a:r>
              <a:rPr lang="en-US" sz="2000" dirty="0" smtClean="0">
                <a:solidFill>
                  <a:srgbClr val="FFC000"/>
                </a:solidFill>
              </a:rPr>
              <a:t>Return expired analyzers to Point of Care Testing at the CH Main Laboratory for disposal.</a:t>
            </a:r>
          </a:p>
          <a:p>
            <a:pPr marL="0" indent="0">
              <a:buNone/>
            </a:pPr>
            <a:endParaRPr lang="en-US" sz="2000" dirty="0"/>
          </a:p>
        </p:txBody>
      </p:sp>
    </p:spTree>
    <p:extLst>
      <p:ext uri="{BB962C8B-B14F-4D97-AF65-F5344CB8AC3E}">
        <p14:creationId xmlns:p14="http://schemas.microsoft.com/office/powerpoint/2010/main" val="3048983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7" y="419767"/>
            <a:ext cx="9700613" cy="2702374"/>
          </a:xfrm>
        </p:spPr>
        <p:txBody>
          <a:bodyPr/>
          <a:lstStyle/>
          <a:p>
            <a:r>
              <a:rPr lang="en-US" sz="2400" b="1" dirty="0" smtClean="0"/>
              <a:t>TURNING THE ANALYZER OFF AND ON</a:t>
            </a:r>
            <a:r>
              <a:rPr lang="en-US" sz="2000" b="1" dirty="0" smtClean="0"/>
              <a:t/>
            </a:r>
            <a:br>
              <a:rPr lang="en-US" sz="2000" b="1" dirty="0" smtClean="0"/>
            </a:br>
            <a:r>
              <a:rPr lang="en-US" sz="2000" dirty="0" smtClean="0"/>
              <a:t/>
            </a:r>
            <a:br>
              <a:rPr lang="en-US" sz="2000" dirty="0" smtClean="0"/>
            </a:br>
            <a:r>
              <a:rPr lang="en-US" sz="2000" dirty="0" smtClean="0"/>
              <a:t>The BD </a:t>
            </a:r>
            <a:r>
              <a:rPr lang="en-US" sz="2000" dirty="0" err="1" smtClean="0"/>
              <a:t>Veritor</a:t>
            </a:r>
            <a:r>
              <a:rPr lang="en-US" sz="2000" dirty="0" smtClean="0"/>
              <a:t> Plus Analyzer has a single blue power button on its front panel.</a:t>
            </a:r>
            <a:br>
              <a:rPr lang="en-US" sz="2000" dirty="0" smtClean="0"/>
            </a:br>
            <a:r>
              <a:rPr lang="en-US" sz="2000" dirty="0" smtClean="0"/>
              <a:t> </a:t>
            </a:r>
            <a:br>
              <a:rPr lang="en-US" sz="2000" dirty="0" smtClean="0"/>
            </a:br>
            <a:r>
              <a:rPr lang="en-US" sz="2000" dirty="0" smtClean="0"/>
              <a:t>To power on the analyzer, press the power button once and the analyzer will turn on and go through a self-test.</a:t>
            </a:r>
            <a:br>
              <a:rPr lang="en-US" sz="2000" dirty="0" smtClean="0"/>
            </a:br>
            <a:r>
              <a:rPr lang="en-US" sz="2000" dirty="0"/>
              <a:t/>
            </a:r>
            <a:br>
              <a:rPr lang="en-US" sz="2000" dirty="0"/>
            </a:br>
            <a:r>
              <a:rPr lang="en-US" sz="2000" dirty="0" err="1"/>
              <a:t>To</a:t>
            </a:r>
            <a:r>
              <a:rPr lang="en-US" sz="2000" dirty="0"/>
              <a:t> power off the Analyzer, depress the power button for at least half a second and release.</a:t>
            </a:r>
          </a:p>
        </p:txBody>
      </p:sp>
      <p:pic>
        <p:nvPicPr>
          <p:cNvPr id="6" name="Content Placeholder 5"/>
          <p:cNvPicPr>
            <a:picLocks noGrp="1" noChangeAspect="1"/>
          </p:cNvPicPr>
          <p:nvPr>
            <p:ph idx="1"/>
          </p:nvPr>
        </p:nvPicPr>
        <p:blipFill>
          <a:blip r:embed="rId2"/>
          <a:stretch>
            <a:fillRect/>
          </a:stretch>
        </p:blipFill>
        <p:spPr>
          <a:xfrm>
            <a:off x="3562865" y="3497026"/>
            <a:ext cx="4143375" cy="2905125"/>
          </a:xfrm>
          <a:prstGeom prst="rect">
            <a:avLst/>
          </a:prstGeom>
        </p:spPr>
      </p:pic>
    </p:spTree>
    <p:extLst>
      <p:ext uri="{BB962C8B-B14F-4D97-AF65-F5344CB8AC3E}">
        <p14:creationId xmlns:p14="http://schemas.microsoft.com/office/powerpoint/2010/main" val="522428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635" y="304436"/>
            <a:ext cx="9404723" cy="2317466"/>
          </a:xfrm>
        </p:spPr>
        <p:txBody>
          <a:bodyPr/>
          <a:lstStyle/>
          <a:p>
            <a:r>
              <a:rPr lang="en-US" sz="2400" b="1" dirty="0" smtClean="0"/>
              <a:t>BD VERITOR INFO WIFI MODULE</a:t>
            </a:r>
            <a:r>
              <a:rPr lang="en-US" sz="2000" dirty="0" smtClean="0"/>
              <a:t/>
            </a:r>
            <a:br>
              <a:rPr lang="en-US" sz="2000" dirty="0" smtClean="0"/>
            </a:br>
            <a:r>
              <a:rPr lang="en-US" sz="2000" dirty="0" smtClean="0"/>
              <a:t/>
            </a:r>
            <a:br>
              <a:rPr lang="en-US" sz="2000" dirty="0" smtClean="0"/>
            </a:br>
            <a:r>
              <a:rPr lang="en-US" sz="2000" dirty="0" smtClean="0"/>
              <a:t>We will be using the optional BD </a:t>
            </a:r>
            <a:r>
              <a:rPr lang="en-US" sz="2000" dirty="0" err="1" smtClean="0"/>
              <a:t>Veritor</a:t>
            </a:r>
            <a:r>
              <a:rPr lang="en-US" sz="2000" dirty="0" smtClean="0"/>
              <a:t> </a:t>
            </a:r>
            <a:r>
              <a:rPr lang="en-US" sz="2000" dirty="0" err="1" smtClean="0"/>
              <a:t>InfoWiFi</a:t>
            </a:r>
            <a:r>
              <a:rPr lang="en-US" sz="2000" dirty="0" smtClean="0"/>
              <a:t> module so that the analyzer can scan barcodes and communicate with a printer.</a:t>
            </a:r>
            <a:br>
              <a:rPr lang="en-US" sz="2000" dirty="0" smtClean="0"/>
            </a:br>
            <a:r>
              <a:rPr lang="en-US" sz="2000" dirty="0" smtClean="0"/>
              <a:t/>
            </a:r>
            <a:br>
              <a:rPr lang="en-US" sz="2000" dirty="0" smtClean="0"/>
            </a:br>
            <a:r>
              <a:rPr lang="en-US" sz="2000" dirty="0" smtClean="0"/>
              <a:t>The </a:t>
            </a:r>
            <a:r>
              <a:rPr lang="en-US" sz="2000" dirty="0" err="1" smtClean="0"/>
              <a:t>InfoWiFi</a:t>
            </a:r>
            <a:r>
              <a:rPr lang="en-US" sz="2000" dirty="0" smtClean="0"/>
              <a:t> module is reusable and must be removed from the expired analyzer and installed in the new analyzer.</a:t>
            </a:r>
            <a:br>
              <a:rPr lang="en-US" sz="2000" dirty="0" smtClean="0"/>
            </a:br>
            <a:endParaRPr lang="en-US" sz="2000" dirty="0"/>
          </a:p>
        </p:txBody>
      </p:sp>
      <p:pic>
        <p:nvPicPr>
          <p:cNvPr id="2050" name="Picture 2" descr="C:\Users\lrankins\AppData\Local\Temp\XPgrpwise\630CDC4BPODompo41001706E761D3171\IMG_20220826_15261280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884669" y="2823703"/>
            <a:ext cx="5598622" cy="377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01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79723"/>
            <a:ext cx="9404723" cy="2521142"/>
          </a:xfrm>
        </p:spPr>
        <p:txBody>
          <a:bodyPr/>
          <a:lstStyle/>
          <a:p>
            <a:r>
              <a:rPr lang="en-US" sz="2400" b="1" dirty="0" smtClean="0"/>
              <a:t>INSTALLING THE INFO WIFI MODULE</a:t>
            </a:r>
            <a:r>
              <a:rPr lang="en-US" sz="2000" b="1" dirty="0" smtClean="0"/>
              <a:t/>
            </a:r>
            <a:br>
              <a:rPr lang="en-US" sz="2000" b="1" dirty="0" smtClean="0"/>
            </a:br>
            <a:r>
              <a:rPr lang="en-US" sz="2000" dirty="0" smtClean="0"/>
              <a:t/>
            </a:r>
            <a:br>
              <a:rPr lang="en-US" sz="2000" dirty="0" smtClean="0"/>
            </a:br>
            <a:r>
              <a:rPr lang="en-US" sz="2000" dirty="0" smtClean="0"/>
              <a:t>Press and hold the blue power button briefly to turn the analyzer off</a:t>
            </a:r>
            <a:r>
              <a:rPr lang="en-US" sz="2000" dirty="0"/>
              <a:t>,</a:t>
            </a:r>
            <a:r>
              <a:rPr lang="en-US" sz="2000" dirty="0" smtClean="0"/>
              <a:t/>
            </a:r>
            <a:br>
              <a:rPr lang="en-US" sz="2000" dirty="0" smtClean="0"/>
            </a:br>
            <a:r>
              <a:rPr lang="en-US" sz="2000" dirty="0" smtClean="0"/>
              <a:t>then turn the analyzer over being careful not to touch the power button. </a:t>
            </a:r>
            <a:br>
              <a:rPr lang="en-US" sz="2000" dirty="0" smtClean="0"/>
            </a:br>
            <a:r>
              <a:rPr lang="en-US" sz="2000" dirty="0"/>
              <a:t/>
            </a:r>
            <a:br>
              <a:rPr lang="en-US" sz="2000" dirty="0"/>
            </a:br>
            <a:r>
              <a:rPr lang="en-US" sz="2000" b="1" dirty="0"/>
              <a:t>Ensure that the power button is not accidentally pressed while the </a:t>
            </a:r>
            <a:r>
              <a:rPr lang="en-US" sz="2000" b="1" dirty="0" smtClean="0"/>
              <a:t>analyzer </a:t>
            </a:r>
            <a:r>
              <a:rPr lang="en-US" sz="2000" b="1" dirty="0"/>
              <a:t>is upside-down. Power to the Analyzer should remain off during module </a:t>
            </a:r>
            <a:r>
              <a:rPr lang="en-US" sz="2000" b="1" dirty="0" smtClean="0"/>
              <a:t>installation</a:t>
            </a:r>
            <a:r>
              <a:rPr lang="en-US" sz="2000" b="1" dirty="0"/>
              <a:t>.</a:t>
            </a:r>
            <a:r>
              <a:rPr lang="en-US" sz="2000" dirty="0" smtClean="0"/>
              <a:t/>
            </a:r>
            <a:br>
              <a:rPr lang="en-US" sz="2000" dirty="0" smtClean="0"/>
            </a:br>
            <a:endParaRPr lang="en-US" sz="2000" b="1" dirty="0"/>
          </a:p>
        </p:txBody>
      </p:sp>
      <p:pic>
        <p:nvPicPr>
          <p:cNvPr id="4" name="Content Placeholder 3"/>
          <p:cNvPicPr>
            <a:picLocks noGrp="1" noChangeAspect="1"/>
          </p:cNvPicPr>
          <p:nvPr>
            <p:ph idx="1"/>
          </p:nvPr>
        </p:nvPicPr>
        <p:blipFill>
          <a:blip r:embed="rId2"/>
          <a:stretch>
            <a:fillRect/>
          </a:stretch>
        </p:blipFill>
        <p:spPr>
          <a:xfrm>
            <a:off x="2364258" y="3097426"/>
            <a:ext cx="6230509" cy="3529077"/>
          </a:xfrm>
          <a:prstGeom prst="rect">
            <a:avLst/>
          </a:prstGeom>
        </p:spPr>
      </p:pic>
    </p:spTree>
    <p:extLst>
      <p:ext uri="{BB962C8B-B14F-4D97-AF65-F5344CB8AC3E}">
        <p14:creationId xmlns:p14="http://schemas.microsoft.com/office/powerpoint/2010/main" val="19585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947" y="353257"/>
            <a:ext cx="9404723" cy="1449860"/>
          </a:xfrm>
        </p:spPr>
        <p:txBody>
          <a:bodyPr/>
          <a:lstStyle/>
          <a:p>
            <a:r>
              <a:rPr lang="en-US" sz="2400" b="1" dirty="0"/>
              <a:t>INSTALLING THE </a:t>
            </a:r>
            <a:r>
              <a:rPr lang="en-US" sz="2400" b="1" dirty="0" smtClean="0"/>
              <a:t>INFO WIFI MODULE</a:t>
            </a:r>
            <a:r>
              <a:rPr lang="en-US" sz="2000" b="1" dirty="0" smtClean="0"/>
              <a:t/>
            </a:r>
            <a:br>
              <a:rPr lang="en-US" sz="2000" b="1" dirty="0" smtClean="0"/>
            </a:br>
            <a:r>
              <a:rPr lang="en-US" sz="2000" dirty="0"/>
              <a:t/>
            </a:r>
            <a:br>
              <a:rPr lang="en-US" sz="2000" dirty="0"/>
            </a:br>
            <a:r>
              <a:rPr lang="en-US" sz="2000" b="1" dirty="0">
                <a:solidFill>
                  <a:srgbClr val="FF3300"/>
                </a:solidFill>
              </a:rPr>
              <a:t>The analyzer must be </a:t>
            </a:r>
            <a:r>
              <a:rPr lang="en-US" sz="2000" b="1" dirty="0" smtClean="0">
                <a:solidFill>
                  <a:srgbClr val="FF3300"/>
                </a:solidFill>
              </a:rPr>
              <a:t>OFF </a:t>
            </a:r>
            <a:r>
              <a:rPr lang="en-US" sz="2000" b="1" dirty="0">
                <a:solidFill>
                  <a:srgbClr val="FF3300"/>
                </a:solidFill>
              </a:rPr>
              <a:t>when changing the </a:t>
            </a:r>
            <a:r>
              <a:rPr lang="en-US" sz="2000" b="1" dirty="0" err="1" smtClean="0">
                <a:solidFill>
                  <a:srgbClr val="FF3300"/>
                </a:solidFill>
              </a:rPr>
              <a:t>InfoWiFi</a:t>
            </a:r>
            <a:r>
              <a:rPr lang="en-US" sz="2000" b="1" dirty="0" smtClean="0">
                <a:solidFill>
                  <a:srgbClr val="FF3300"/>
                </a:solidFill>
              </a:rPr>
              <a:t> </a:t>
            </a:r>
            <a:r>
              <a:rPr lang="en-US" sz="2000" b="1" dirty="0">
                <a:solidFill>
                  <a:srgbClr val="FF3300"/>
                </a:solidFill>
              </a:rPr>
              <a:t>module</a:t>
            </a:r>
            <a:r>
              <a:rPr lang="en-US" sz="2000" b="1" dirty="0" smtClean="0">
                <a:solidFill>
                  <a:srgbClr val="FF3300"/>
                </a:solidFill>
              </a:rPr>
              <a:t>. Make sure you do not press the power button when changing the </a:t>
            </a:r>
            <a:r>
              <a:rPr lang="en-US" sz="2000" b="1" dirty="0" err="1" smtClean="0">
                <a:solidFill>
                  <a:srgbClr val="FF3300"/>
                </a:solidFill>
              </a:rPr>
              <a:t>InfoWiFI</a:t>
            </a:r>
            <a:r>
              <a:rPr lang="en-US" sz="2000" b="1" dirty="0" smtClean="0">
                <a:solidFill>
                  <a:srgbClr val="FF3300"/>
                </a:solidFill>
              </a:rPr>
              <a:t> module.</a:t>
            </a:r>
            <a:endParaRPr lang="en-US" sz="1800" b="1" dirty="0">
              <a:solidFill>
                <a:srgbClr val="FF3300"/>
              </a:solidFill>
            </a:endParaRPr>
          </a:p>
        </p:txBody>
      </p:sp>
      <p:sp>
        <p:nvSpPr>
          <p:cNvPr id="3" name="Text Placeholder 2"/>
          <p:cNvSpPr>
            <a:spLocks noGrp="1"/>
          </p:cNvSpPr>
          <p:nvPr>
            <p:ph type="body" idx="1"/>
          </p:nvPr>
        </p:nvSpPr>
        <p:spPr/>
        <p:txBody>
          <a:bodyPr/>
          <a:lstStyle/>
          <a:p>
            <a:r>
              <a:rPr lang="en-US" sz="1400" b="1" dirty="0"/>
              <a:t>Depress the locking tab on the module bay </a:t>
            </a:r>
            <a:r>
              <a:rPr lang="en-US" sz="1400" b="1" dirty="0" smtClean="0"/>
              <a:t>cover.</a:t>
            </a:r>
            <a:endParaRPr lang="en-US" sz="1400" b="1" dirty="0"/>
          </a:p>
        </p:txBody>
      </p:sp>
      <p:sp>
        <p:nvSpPr>
          <p:cNvPr id="4" name="Text Placeholder 3"/>
          <p:cNvSpPr>
            <a:spLocks noGrp="1"/>
          </p:cNvSpPr>
          <p:nvPr>
            <p:ph type="body" sz="half" idx="15"/>
          </p:nvPr>
        </p:nvSpPr>
        <p:spPr/>
        <p:txBody>
          <a:bodyPr/>
          <a:lstStyle/>
          <a:p>
            <a:endParaRPr lang="en-US" dirty="0"/>
          </a:p>
        </p:txBody>
      </p:sp>
      <p:sp>
        <p:nvSpPr>
          <p:cNvPr id="5" name="Text Placeholder 4"/>
          <p:cNvSpPr>
            <a:spLocks noGrp="1"/>
          </p:cNvSpPr>
          <p:nvPr>
            <p:ph type="body" sz="quarter" idx="3"/>
          </p:nvPr>
        </p:nvSpPr>
        <p:spPr/>
        <p:txBody>
          <a:bodyPr/>
          <a:lstStyle/>
          <a:p>
            <a:endParaRPr lang="en-US" sz="1400" b="1" dirty="0" smtClean="0"/>
          </a:p>
          <a:p>
            <a:endParaRPr lang="en-US" sz="1400" b="1" dirty="0"/>
          </a:p>
          <a:p>
            <a:r>
              <a:rPr lang="en-US" sz="1400" b="1" dirty="0" smtClean="0"/>
              <a:t>Slide </a:t>
            </a:r>
            <a:r>
              <a:rPr lang="en-US" sz="1400" b="1" dirty="0"/>
              <a:t>off the </a:t>
            </a:r>
            <a:r>
              <a:rPr lang="en-US" sz="1400" b="1" dirty="0" smtClean="0"/>
              <a:t>module bay cover plate.</a:t>
            </a:r>
          </a:p>
        </p:txBody>
      </p:sp>
      <p:sp>
        <p:nvSpPr>
          <p:cNvPr id="6" name="Text Placeholder 5"/>
          <p:cNvSpPr>
            <a:spLocks noGrp="1"/>
          </p:cNvSpPr>
          <p:nvPr>
            <p:ph type="body" sz="half" idx="16"/>
          </p:nvPr>
        </p:nvSpPr>
        <p:spPr/>
        <p:txBody>
          <a:bodyPr/>
          <a:lstStyle/>
          <a:p>
            <a:endParaRPr lang="en-US" dirty="0"/>
          </a:p>
        </p:txBody>
      </p:sp>
      <p:sp>
        <p:nvSpPr>
          <p:cNvPr id="7" name="Text Placeholder 6"/>
          <p:cNvSpPr>
            <a:spLocks noGrp="1"/>
          </p:cNvSpPr>
          <p:nvPr>
            <p:ph type="body" sz="quarter" idx="13"/>
          </p:nvPr>
        </p:nvSpPr>
        <p:spPr>
          <a:xfrm>
            <a:off x="7124700" y="1812324"/>
            <a:ext cx="2932113" cy="745138"/>
          </a:xfrm>
        </p:spPr>
        <p:txBody>
          <a:bodyPr/>
          <a:lstStyle/>
          <a:p>
            <a:r>
              <a:rPr lang="en-US" sz="1400" b="1" dirty="0"/>
              <a:t>Slide the </a:t>
            </a:r>
            <a:r>
              <a:rPr lang="en-US" sz="1400" b="1" dirty="0" err="1" smtClean="0"/>
              <a:t>InfoWiFi</a:t>
            </a:r>
            <a:r>
              <a:rPr lang="en-US" sz="1400" b="1" dirty="0" smtClean="0"/>
              <a:t> </a:t>
            </a:r>
            <a:r>
              <a:rPr lang="en-US" sz="1400" b="1" dirty="0"/>
              <a:t>module into the module </a:t>
            </a:r>
            <a:r>
              <a:rPr lang="en-US" sz="1400" b="1" dirty="0" smtClean="0"/>
              <a:t>bay until an audible click is heard.</a:t>
            </a:r>
            <a:endParaRPr lang="en-US" sz="1400" b="1" dirty="0"/>
          </a:p>
        </p:txBody>
      </p:sp>
      <p:sp>
        <p:nvSpPr>
          <p:cNvPr id="8" name="Text Placeholder 7"/>
          <p:cNvSpPr>
            <a:spLocks noGrp="1"/>
          </p:cNvSpPr>
          <p:nvPr>
            <p:ph type="body" sz="half" idx="17"/>
          </p:nvPr>
        </p:nvSpPr>
        <p:spPr/>
        <p:txBody>
          <a:bodyPr/>
          <a:lstStyle/>
          <a:p>
            <a:endParaRPr lang="en-US" dirty="0"/>
          </a:p>
        </p:txBody>
      </p:sp>
      <p:pic>
        <p:nvPicPr>
          <p:cNvPr id="9" name="Picture 8"/>
          <p:cNvPicPr/>
          <p:nvPr/>
        </p:nvPicPr>
        <p:blipFill>
          <a:blip r:embed="rId2"/>
          <a:stretch>
            <a:fillRect/>
          </a:stretch>
        </p:blipFill>
        <p:spPr>
          <a:xfrm>
            <a:off x="3883659" y="2685415"/>
            <a:ext cx="2936241" cy="3570922"/>
          </a:xfrm>
          <a:prstGeom prst="rect">
            <a:avLst/>
          </a:prstGeom>
        </p:spPr>
      </p:pic>
      <p:pic>
        <p:nvPicPr>
          <p:cNvPr id="10" name="Picture 9"/>
          <p:cNvPicPr/>
          <p:nvPr/>
        </p:nvPicPr>
        <p:blipFill>
          <a:blip r:embed="rId3"/>
          <a:stretch>
            <a:fillRect/>
          </a:stretch>
        </p:blipFill>
        <p:spPr>
          <a:xfrm>
            <a:off x="652463" y="2685414"/>
            <a:ext cx="2915843" cy="3570923"/>
          </a:xfrm>
          <a:prstGeom prst="rect">
            <a:avLst/>
          </a:prstGeom>
        </p:spPr>
      </p:pic>
      <p:pic>
        <p:nvPicPr>
          <p:cNvPr id="11" name="Picture 10"/>
          <p:cNvPicPr/>
          <p:nvPr/>
        </p:nvPicPr>
        <p:blipFill>
          <a:blip r:embed="rId4"/>
          <a:stretch>
            <a:fillRect/>
          </a:stretch>
        </p:blipFill>
        <p:spPr>
          <a:xfrm>
            <a:off x="7124700" y="2685415"/>
            <a:ext cx="2926134" cy="3570922"/>
          </a:xfrm>
          <a:prstGeom prst="rect">
            <a:avLst/>
          </a:prstGeom>
        </p:spPr>
      </p:pic>
    </p:spTree>
    <p:extLst>
      <p:ext uri="{BB962C8B-B14F-4D97-AF65-F5344CB8AC3E}">
        <p14:creationId xmlns:p14="http://schemas.microsoft.com/office/powerpoint/2010/main" val="3636211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062" y="757518"/>
            <a:ext cx="9404723" cy="1993920"/>
          </a:xfrm>
        </p:spPr>
        <p:txBody>
          <a:bodyPr/>
          <a:lstStyle/>
          <a:p>
            <a:r>
              <a:rPr lang="en-US" sz="2000" b="1" dirty="0"/>
              <a:t>The analyzer will automatically detect the </a:t>
            </a:r>
            <a:r>
              <a:rPr lang="en-US" sz="2000" b="1" dirty="0" err="1"/>
              <a:t>InfoWiFi</a:t>
            </a:r>
            <a:r>
              <a:rPr lang="en-US" sz="2000" b="1" dirty="0"/>
              <a:t> module when it turns back on</a:t>
            </a:r>
            <a:r>
              <a:rPr lang="en-US" sz="2000" b="1" dirty="0" smtClean="0"/>
              <a:t>.</a:t>
            </a:r>
            <a:br>
              <a:rPr lang="en-US" sz="2000" b="1" dirty="0" smtClean="0"/>
            </a:br>
            <a:r>
              <a:rPr lang="en-US" sz="2000" dirty="0" smtClean="0"/>
              <a:t/>
            </a:r>
            <a:br>
              <a:rPr lang="en-US" sz="2000" dirty="0" smtClean="0"/>
            </a:br>
            <a:r>
              <a:rPr lang="en-US" sz="2000" dirty="0" smtClean="0"/>
              <a:t>After the analyzer successfully completes the self-tests, it will be ready for testing when the display reads “</a:t>
            </a:r>
            <a:r>
              <a:rPr lang="en-US" sz="2000" b="1" dirty="0" smtClean="0"/>
              <a:t>INSERT TEST DEVICE OR DOUBLE-CLICK BUTTON FOR WALK AWAY MODE</a:t>
            </a:r>
            <a:r>
              <a:rPr lang="en-US" sz="2000" dirty="0" smtClean="0"/>
              <a:t>”.</a:t>
            </a:r>
            <a:endParaRPr lang="en-US" sz="2000" dirty="0"/>
          </a:p>
        </p:txBody>
      </p:sp>
      <p:pic>
        <p:nvPicPr>
          <p:cNvPr id="4" name="Content Placeholder 3"/>
          <p:cNvPicPr>
            <a:picLocks noGrp="1" noChangeAspect="1"/>
          </p:cNvPicPr>
          <p:nvPr>
            <p:ph idx="1"/>
          </p:nvPr>
        </p:nvPicPr>
        <p:blipFill>
          <a:blip r:embed="rId2"/>
          <a:stretch>
            <a:fillRect/>
          </a:stretch>
        </p:blipFill>
        <p:spPr>
          <a:xfrm>
            <a:off x="3408460" y="3031459"/>
            <a:ext cx="3945925" cy="3418767"/>
          </a:xfrm>
          <a:prstGeom prst="rect">
            <a:avLst/>
          </a:prstGeom>
        </p:spPr>
      </p:pic>
    </p:spTree>
    <p:extLst>
      <p:ext uri="{BB962C8B-B14F-4D97-AF65-F5344CB8AC3E}">
        <p14:creationId xmlns:p14="http://schemas.microsoft.com/office/powerpoint/2010/main" val="4673967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1478</TotalTime>
  <Words>2766</Words>
  <Application>Microsoft Office PowerPoint</Application>
  <PresentationFormat>Widescreen</PresentationFormat>
  <Paragraphs>131</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Century Gothic</vt:lpstr>
      <vt:lpstr>Wingdings 3</vt:lpstr>
      <vt:lpstr>Ion</vt:lpstr>
      <vt:lpstr>BD Veritor Plus</vt:lpstr>
      <vt:lpstr>THE BD VERITOR PLUS SYSTEM includes:  ▪ BD Veritor Plus analyzer with Reagent Verification Cartridge  ▪ Info WiFi module ▪ Printer ▪ Respiratory Syncytial Virus (RSV) test kits</vt:lpstr>
      <vt:lpstr>BD VERITOR PLUS ANALYZER  The BD Veritor Plus Analyzer is a digital immunoassay instrument. The Analyzer supports the use of different assays by reading an assay-specific barcode on the test device. The instrument communicates status and results to the operator via a liquid crystal display (LCD). It also can send results to a connected printer. </vt:lpstr>
      <vt:lpstr>BD VERITOR PLUS EXPIRATON DATE  The BD Veritor Plus analyzer has a manufacturer expiration date printed on the back of it. However, once the analyzer is turned on, there is a 24 month or 3500 tests limit for the analyzer (or the manufacturer expiration date if that is earlier).  The analyzer will keep track and will display an hourglass icon if the in-use expiration is approaching.</vt:lpstr>
      <vt:lpstr>TURNING THE ANALYZER OFF AND ON  The BD Veritor Plus Analyzer has a single blue power button on its front panel.   To power on the analyzer, press the power button once and the analyzer will turn on and go through a self-test.  To power off the Analyzer, depress the power button for at least half a second and release.</vt:lpstr>
      <vt:lpstr>BD VERITOR INFO WIFI MODULE  We will be using the optional BD Veritor InfoWiFi module so that the analyzer can scan barcodes and communicate with a printer.  The InfoWiFi module is reusable and must be removed from the expired analyzer and installed in the new analyzer. </vt:lpstr>
      <vt:lpstr>INSTALLING THE INFO WIFI MODULE  Press and hold the blue power button briefly to turn the analyzer off, then turn the analyzer over being careful not to touch the power button.   Ensure that the power button is not accidentally pressed while the analyzer is upside-down. Power to the Analyzer should remain off during module installation. </vt:lpstr>
      <vt:lpstr>INSTALLING THE INFO WIFI MODULE  The analyzer must be OFF when changing the InfoWiFi module. Make sure you do not press the power button when changing the InfoWiFI module.</vt:lpstr>
      <vt:lpstr>The analyzer will automatically detect the InfoWiFi module when it turns back on.  After the analyzer successfully completes the self-tests, it will be ready for testing when the display reads “INSERT TEST DEVICE OR DOUBLE-CLICK BUTTON FOR WALK AWAY MODE”.</vt:lpstr>
      <vt:lpstr>READER VERIFICATION CARTRIDGE  A BD Veritor System Reader Verification Cartridge comes with each analyzer. Before a new analyzer is put into use, the Reader Verification Cartridge must be run to verify that the analyzer is functioning properly. This cartridge should be kept with the analyzer in case it is needed for training or troubleshooting.</vt:lpstr>
      <vt:lpstr>RUNNING THE SYSTEM VERIFICATION CARTRIDGE Remove the System Verification Cartridge from its pouch and insert it into the slot on the right side of the analyzer with the writing and barcode facing up. You should hear a distinctive “click” when the cartridge is inserted correctly. After approximately 30 seconds, the message VERIFY PASS or VERIFY FAIL will display.  VERIFY PASS must display in order to use the analyzer for controls or test samples.  If VERIFY FAIL is displayed, repeat the test. If it fails for a second time contact PointofCare@crhc.org for further guidance. </vt:lpstr>
      <vt:lpstr>TEST KITS FOR RAPID DETECTION OF RSV Test kits should be stored at 2–30 °C (35.6-86 °F). Do not freeze.  Reagents and devices must be at room temperature (15–30 °C, 59-86 °F) when used for testing. </vt:lpstr>
      <vt:lpstr>The following components are included in the BD Veritor System for Rapid Detection of RSV test kit:</vt:lpstr>
      <vt:lpstr>Internal Quality Controls</vt:lpstr>
      <vt:lpstr>External Quality Control Swabs</vt:lpstr>
      <vt:lpstr>If the kit controls do not perform as expected, do not report patient results. Contact Point of Care in the Main Laboratory for guidance. </vt:lpstr>
      <vt:lpstr>There are 3 steps for BD Veritor samples:</vt:lpstr>
      <vt:lpstr>PowerPoint Presentation</vt:lpstr>
      <vt:lpstr>1. SAMPLE COLLECTION     The swab must be processed within one hour of sample collection.      </vt:lpstr>
      <vt:lpstr>2. SAMPLE PROCESSING  1. Remove one RV Reagent D tube and one BD Veritor System RSV test device from its foil pouch immediately     before  testing.   2. Remove and discard the cap from the reagent tube.   3. Insert the patient swab all the way into the Reagent D tube and swirl it against the inside wall three times.  4. Remove the swab while squeezing the sides of the tube to extract the liquid from the swab and properly dispose of the swab.  5. Press the attached tip firmly onto the reagent tube containing the processed sample.  6. Mix thoroughly by swirling or flicking the bottom of the tube.  </vt:lpstr>
      <vt:lpstr>3. SAMPLE TESTING</vt:lpstr>
      <vt:lpstr>3. SAMPLE TESTING   There are two modes for testing using the BD Veritor Plus analyzer: </vt:lpstr>
      <vt:lpstr>Analyze Now Mode</vt:lpstr>
      <vt:lpstr>Walk Away Mode Analyzer must be plugged in to use Walk Away Mode.</vt:lpstr>
      <vt:lpstr>BARCODE SCANNING </vt:lpstr>
      <vt:lpstr>PRINTING RESULTS </vt:lpstr>
      <vt:lpstr>TEST PRINTOUTS  For CHMG offices that don’t have a specimen label, you must write patient name and MRN/DOB on the Veritor printout.  For ED and WIUCC that have specimen labels, place the specimen label on the log sheet with the Veritor printout.    Please note: On test printouts the time is displayed in UTC (Universal Time Coordinated) which is 5 hours ahead of Eastern Standard Time (4 hours ahead during Daylight Savings Time). This is pre-programmed into the BD Veritor and cannot be changed.  </vt:lpstr>
      <vt:lpstr>INTERPRETATION OF RESULTS Test results must NOT be read visually. The BD Veritor Plus analyzer must be used for interpretation of all test results.   The following chart shows the possible test results displayed by the BD Veritor and the interpretation for each one: </vt:lpstr>
      <vt:lpstr>INTERPRETATION OF RESULTS</vt:lpstr>
      <vt:lpstr>LIMITATIONS</vt:lpstr>
      <vt:lpstr>MAINTENANCE</vt:lpstr>
    </vt:vector>
  </TitlesOfParts>
  <Company>Concord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 Veritor Plus</dc:title>
  <dc:creator>Linda Rankins</dc:creator>
  <cp:lastModifiedBy>Linda Rankins</cp:lastModifiedBy>
  <cp:revision>122</cp:revision>
  <cp:lastPrinted>2023-03-29T15:56:39Z</cp:lastPrinted>
  <dcterms:created xsi:type="dcterms:W3CDTF">2022-08-26T14:49:58Z</dcterms:created>
  <dcterms:modified xsi:type="dcterms:W3CDTF">2024-09-10T17:04:50Z</dcterms:modified>
</cp:coreProperties>
</file>