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64" r:id="rId3"/>
    <p:sldId id="266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0D3F4F2-B65E-44D4-8E7A-3369FAB1C99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D0B82C9-39B3-4061-9562-1F33B9EB6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83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4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7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5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4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7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7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4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5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75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70AA-5E89-408A-84BB-0F582E89883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3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A70AA-5E89-408A-84BB-0F582E898835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E6C67-C2FF-4182-92E1-5052A5FCE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+mn-lt"/>
              </a:rPr>
              <a:t>Hemoccult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Sensa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Fecal Occult Blood Lab Test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917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659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</a:rPr>
              <a:t>Supplies Needed:</a:t>
            </a:r>
            <a:br>
              <a:rPr lang="en-US" dirty="0" smtClean="0">
                <a:latin typeface="+mn-lt"/>
              </a:rPr>
            </a:br>
            <a:r>
              <a:rPr lang="en-US" sz="3600" dirty="0" err="1" smtClean="0">
                <a:latin typeface="+mn-lt"/>
              </a:rPr>
              <a:t>Hemoccult</a:t>
            </a:r>
            <a:r>
              <a:rPr lang="en-US" sz="3600" dirty="0" smtClean="0">
                <a:latin typeface="+mn-lt"/>
              </a:rPr>
              <a:t> Cards</a:t>
            </a:r>
            <a:br>
              <a:rPr lang="en-US" sz="3600" dirty="0" smtClean="0">
                <a:latin typeface="+mn-lt"/>
              </a:rPr>
            </a:br>
            <a:r>
              <a:rPr lang="en-US" sz="3600" dirty="0" err="1" smtClean="0">
                <a:latin typeface="+mn-lt"/>
              </a:rPr>
              <a:t>Hemoccult</a:t>
            </a:r>
            <a:r>
              <a:rPr lang="en-US" sz="3600" dirty="0" smtClean="0">
                <a:latin typeface="+mn-lt"/>
              </a:rPr>
              <a:t> Developer</a:t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Applicator Stick</a:t>
            </a:r>
            <a:endParaRPr lang="en-US" sz="36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5142" y="2506662"/>
            <a:ext cx="44817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71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/>
              <a:t>***Special </a:t>
            </a:r>
            <a:r>
              <a:rPr lang="en-US" sz="8000" dirty="0" smtClean="0"/>
              <a:t>Notes***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dirty="0" smtClean="0"/>
              <a:t>All developers must have expiration dates checked before </a:t>
            </a:r>
            <a:r>
              <a:rPr lang="en-US" sz="4800" dirty="0" smtClean="0"/>
              <a:t>use.</a:t>
            </a:r>
          </a:p>
          <a:p>
            <a:endParaRPr lang="en-US" sz="1700" dirty="0" smtClean="0"/>
          </a:p>
          <a:p>
            <a:r>
              <a:rPr lang="en-US" sz="4800" dirty="0" smtClean="0"/>
              <a:t>All cards must have expiration dates checked before </a:t>
            </a:r>
            <a:r>
              <a:rPr lang="en-US" sz="4800" dirty="0" smtClean="0"/>
              <a:t>use.</a:t>
            </a:r>
          </a:p>
          <a:p>
            <a:endParaRPr lang="en-US" sz="1700" dirty="0" smtClean="0"/>
          </a:p>
          <a:p>
            <a:r>
              <a:rPr lang="en-US" sz="4800" dirty="0" smtClean="0"/>
              <a:t>All tests performed must be ordered and resulted in patient </a:t>
            </a:r>
            <a:r>
              <a:rPr lang="en-US" sz="4800" dirty="0" smtClean="0"/>
              <a:t>EMR.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318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Label each card with patient </a:t>
            </a:r>
            <a:r>
              <a:rPr lang="en-US" sz="4800" dirty="0" smtClean="0">
                <a:latin typeface="+mn-lt"/>
              </a:rPr>
              <a:t>full name, DOB or MRN, date and time of collection.</a:t>
            </a:r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0" y="2185987"/>
            <a:ext cx="2852737" cy="35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5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677"/>
            <a:ext cx="10515600" cy="2083777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Open front cover where patient information is written. </a:t>
            </a:r>
            <a:r>
              <a:rPr lang="en-US" sz="3600" dirty="0" smtClean="0">
                <a:latin typeface="+mn-lt"/>
              </a:rPr>
              <a:t>Apply </a:t>
            </a:r>
            <a:r>
              <a:rPr lang="en-US" sz="3600" dirty="0" smtClean="0">
                <a:latin typeface="+mn-lt"/>
              </a:rPr>
              <a:t>stool specimen </a:t>
            </a:r>
            <a:r>
              <a:rPr lang="en-US" sz="3600" dirty="0" smtClean="0">
                <a:latin typeface="+mn-lt"/>
              </a:rPr>
              <a:t>to </a:t>
            </a:r>
            <a:r>
              <a:rPr lang="en-US" sz="3600" dirty="0" smtClean="0">
                <a:latin typeface="+mn-lt"/>
              </a:rPr>
              <a:t>A &amp; </a:t>
            </a:r>
            <a:r>
              <a:rPr lang="en-US" sz="3600" dirty="0" smtClean="0">
                <a:latin typeface="+mn-lt"/>
              </a:rPr>
              <a:t>B areas. </a:t>
            </a:r>
            <a:r>
              <a:rPr lang="en-US" sz="3600" dirty="0" smtClean="0">
                <a:latin typeface="+mn-lt"/>
              </a:rPr>
              <a:t>Close card cover.</a:t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Wait 3-5 minutes before testing.</a:t>
            </a:r>
            <a:endParaRPr lang="en-US" sz="36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634676" y="3007136"/>
            <a:ext cx="4066384" cy="3048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272" y="2504172"/>
            <a:ext cx="3048264" cy="4060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608" y="2498076"/>
            <a:ext cx="3048264" cy="40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1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93" y="365124"/>
            <a:ext cx="11289322" cy="2131517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n-lt"/>
              </a:rPr>
              <a:t>To test, open </a:t>
            </a:r>
            <a:r>
              <a:rPr lang="en-US" sz="2800" dirty="0">
                <a:latin typeface="+mn-lt"/>
              </a:rPr>
              <a:t>the flap in back of the test card </a:t>
            </a:r>
            <a:r>
              <a:rPr lang="en-US" sz="2800" dirty="0" smtClean="0">
                <a:latin typeface="+mn-lt"/>
              </a:rPr>
              <a:t>(the side with instructions) and </a:t>
            </a:r>
            <a:r>
              <a:rPr lang="en-US" sz="2800" dirty="0">
                <a:latin typeface="+mn-lt"/>
              </a:rPr>
              <a:t>apply 2 drops of </a:t>
            </a:r>
            <a:r>
              <a:rPr lang="en-US" sz="2800" dirty="0" err="1">
                <a:latin typeface="+mn-lt"/>
              </a:rPr>
              <a:t>Hemoccult</a:t>
            </a:r>
            <a:r>
              <a:rPr lang="en-US" sz="2800" dirty="0">
                <a:latin typeface="+mn-lt"/>
              </a:rPr>
              <a:t>® SENSA® developer to the guaiac paper directly over each </a:t>
            </a:r>
            <a:r>
              <a:rPr lang="en-US" sz="2800" dirty="0" smtClean="0">
                <a:latin typeface="+mn-lt"/>
              </a:rPr>
              <a:t>fecal smear. 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Add 1 drop of developer to the center of internal QC area (between the positive and negative circles). Interpret within 60 seconds.</a:t>
            </a:r>
            <a:endParaRPr lang="en-US" sz="28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115601" y="3076231"/>
            <a:ext cx="3872589" cy="3048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05" y="2751992"/>
            <a:ext cx="3048264" cy="378466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525814" y="4378817"/>
            <a:ext cx="1390918" cy="5280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87555" y="4932609"/>
            <a:ext cx="1712890" cy="502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62175" y="2859110"/>
            <a:ext cx="2343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 drops per application area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30112" y="5974040"/>
            <a:ext cx="1286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drop for QC area  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9053848" y="4906851"/>
            <a:ext cx="180304" cy="360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408" y="365125"/>
            <a:ext cx="11183815" cy="1687398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+mn-lt"/>
              </a:rPr>
              <a:t>After adding reagent look for a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blue</a:t>
            </a:r>
            <a:r>
              <a:rPr lang="en-US" sz="3200" dirty="0" smtClean="0">
                <a:latin typeface="+mn-lt"/>
              </a:rPr>
              <a:t> color which indicates a positive </a:t>
            </a:r>
            <a:r>
              <a:rPr lang="en-US" sz="3200" dirty="0" smtClean="0">
                <a:latin typeface="+mn-lt"/>
              </a:rPr>
              <a:t>result. </a:t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The test is positive </a:t>
            </a:r>
            <a:r>
              <a:rPr lang="en-US" sz="3200" dirty="0" smtClean="0">
                <a:latin typeface="+mn-lt"/>
              </a:rPr>
              <a:t>even if only on one side of the </a:t>
            </a:r>
            <a:r>
              <a:rPr lang="en-US" sz="3200" dirty="0" smtClean="0">
                <a:latin typeface="+mn-lt"/>
              </a:rPr>
              <a:t>card shows blue.</a:t>
            </a:r>
            <a:endParaRPr lang="en-US" sz="3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62808" y="2967483"/>
            <a:ext cx="4066384" cy="3048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486" y="2458423"/>
            <a:ext cx="3048264" cy="4066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54" y="2458423"/>
            <a:ext cx="3048264" cy="406638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829577" y="4172755"/>
            <a:ext cx="2408350" cy="10303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255358" y="4404575"/>
            <a:ext cx="1957588" cy="9272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29577" y="3374265"/>
            <a:ext cx="240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One side has blue = Positive result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26569" y="3657600"/>
            <a:ext cx="2421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Both sides have blue = Positive 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3" y="365125"/>
            <a:ext cx="11260183" cy="18555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</a:rPr>
              <a:t>No blue color indicates a negative patient result.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Positive QC area must be positive (blue) and the negative QC area must be negative (not blue) in order for patient results to be valid.</a:t>
            </a:r>
            <a:endParaRPr lang="en-US" sz="36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195" y="2531881"/>
            <a:ext cx="3048264" cy="406638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185634" y="4134118"/>
            <a:ext cx="3464417" cy="11333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54580" y="5267459"/>
            <a:ext cx="1275009" cy="4250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77131" y="5267459"/>
            <a:ext cx="3032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 QC must be positive (blue) and Negative QC must be negative (not blue).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87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ED Supplies for Fecal Occult Blood and </a:t>
            </a:r>
            <a:r>
              <a:rPr lang="en-US" dirty="0" smtClean="0">
                <a:latin typeface="+mn-lt"/>
              </a:rPr>
              <a:t>Gastric </a:t>
            </a:r>
            <a:r>
              <a:rPr lang="en-US" dirty="0">
                <a:latin typeface="+mn-lt"/>
              </a:rPr>
              <a:t>Occult Blood testing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233246"/>
            <a:ext cx="10515600" cy="3943716"/>
          </a:xfrm>
        </p:spPr>
        <p:txBody>
          <a:bodyPr/>
          <a:lstStyle/>
          <a:p>
            <a:r>
              <a:rPr lang="en-US" sz="4800" dirty="0"/>
              <a:t>Supplies must be ordered via </a:t>
            </a:r>
            <a:r>
              <a:rPr lang="en-US" sz="4800" dirty="0" err="1"/>
              <a:t>Logi</a:t>
            </a:r>
            <a:r>
              <a:rPr lang="en-US" sz="4800" dirty="0"/>
              <a:t>-D </a:t>
            </a:r>
          </a:p>
          <a:p>
            <a:r>
              <a:rPr lang="en-US" sz="4800" dirty="0"/>
              <a:t>Or contact Materials </a:t>
            </a:r>
            <a:r>
              <a:rPr lang="en-US" sz="4800" dirty="0" smtClean="0"/>
              <a:t>Management</a:t>
            </a:r>
          </a:p>
          <a:p>
            <a:endParaRPr lang="en-US" sz="4800" dirty="0"/>
          </a:p>
          <a:p>
            <a:r>
              <a:rPr lang="en-US" sz="4800" dirty="0"/>
              <a:t>POCT/Main Lab doesn’t keep </a:t>
            </a:r>
            <a:r>
              <a:rPr lang="en-US" sz="4800" dirty="0" smtClean="0"/>
              <a:t>ED </a:t>
            </a:r>
            <a:r>
              <a:rPr lang="en-US" sz="4800" dirty="0"/>
              <a:t>supply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8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309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Hemoccult Sensa</vt:lpstr>
      <vt:lpstr>Supplies Needed: Hemoccult Cards Hemoccult Developer Applicator Stick</vt:lpstr>
      <vt:lpstr>***Special Notes***</vt:lpstr>
      <vt:lpstr>Label each card with patient full name, DOB or MRN, date and time of collection.</vt:lpstr>
      <vt:lpstr>Open front cover where patient information is written. Apply stool specimen to A &amp; B areas. Close card cover. Wait 3-5 minutes before testing.</vt:lpstr>
      <vt:lpstr>To test, open the flap in back of the test card (the side with instructions) and apply 2 drops of Hemoccult® SENSA® developer to the guaiac paper directly over each fecal smear.   Add 1 drop of developer to the center of internal QC area (between the positive and negative circles). Interpret within 60 seconds.</vt:lpstr>
      <vt:lpstr>After adding reagent look for a blue color which indicates a positive result.   The test is positive even if only on one side of the card shows blue.</vt:lpstr>
      <vt:lpstr>No blue color indicates a negative patient result.  Positive QC area must be positive (blue) and the negative QC area must be negative (not blue) in order for patient results to be valid.</vt:lpstr>
      <vt:lpstr>ED Supplies for Fecal Occult Blood and Gastric Occult Blood testing</vt:lpstr>
    </vt:vector>
  </TitlesOfParts>
  <Company>Concord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Hemoccult Sensa</dc:title>
  <dc:creator>Amber Chang</dc:creator>
  <cp:lastModifiedBy>Linda Rankins</cp:lastModifiedBy>
  <cp:revision>20</cp:revision>
  <dcterms:created xsi:type="dcterms:W3CDTF">2019-09-23T16:16:05Z</dcterms:created>
  <dcterms:modified xsi:type="dcterms:W3CDTF">2024-12-24T16:23:56Z</dcterms:modified>
</cp:coreProperties>
</file>