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0" r:id="rId4"/>
    <p:sldId id="259" r:id="rId5"/>
    <p:sldId id="261" r:id="rId6"/>
    <p:sldId id="264" r:id="rId7"/>
    <p:sldId id="266" r:id="rId8"/>
    <p:sldId id="265" r:id="rId9"/>
    <p:sldId id="262" r:id="rId10"/>
    <p:sldId id="263" r:id="rId11"/>
    <p:sldId id="267"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395" autoAdjust="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240A66D-090D-483F-A12C-06080FDED199}" type="datetimeFigureOut">
              <a:rPr lang="en-US" smtClean="0"/>
              <a:t>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246BC4-A6B1-4D4A-9FE7-AB5433B75173}" type="slidenum">
              <a:rPr lang="en-US" smtClean="0"/>
              <a:t>‹#›</a:t>
            </a:fld>
            <a:endParaRPr lang="en-US"/>
          </a:p>
        </p:txBody>
      </p:sp>
    </p:spTree>
    <p:extLst>
      <p:ext uri="{BB962C8B-B14F-4D97-AF65-F5344CB8AC3E}">
        <p14:creationId xmlns:p14="http://schemas.microsoft.com/office/powerpoint/2010/main" val="4148068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40A66D-090D-483F-A12C-06080FDED199}" type="datetimeFigureOut">
              <a:rPr lang="en-US" smtClean="0"/>
              <a:t>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246BC4-A6B1-4D4A-9FE7-AB5433B75173}" type="slidenum">
              <a:rPr lang="en-US" smtClean="0"/>
              <a:t>‹#›</a:t>
            </a:fld>
            <a:endParaRPr lang="en-US"/>
          </a:p>
        </p:txBody>
      </p:sp>
    </p:spTree>
    <p:extLst>
      <p:ext uri="{BB962C8B-B14F-4D97-AF65-F5344CB8AC3E}">
        <p14:creationId xmlns:p14="http://schemas.microsoft.com/office/powerpoint/2010/main" val="3250197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40A66D-090D-483F-A12C-06080FDED199}" type="datetimeFigureOut">
              <a:rPr lang="en-US" smtClean="0"/>
              <a:t>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246BC4-A6B1-4D4A-9FE7-AB5433B75173}" type="slidenum">
              <a:rPr lang="en-US" smtClean="0"/>
              <a:t>‹#›</a:t>
            </a:fld>
            <a:endParaRPr lang="en-US"/>
          </a:p>
        </p:txBody>
      </p:sp>
    </p:spTree>
    <p:extLst>
      <p:ext uri="{BB962C8B-B14F-4D97-AF65-F5344CB8AC3E}">
        <p14:creationId xmlns:p14="http://schemas.microsoft.com/office/powerpoint/2010/main" val="534163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40A66D-090D-483F-A12C-06080FDED199}" type="datetimeFigureOut">
              <a:rPr lang="en-US" smtClean="0"/>
              <a:t>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246BC4-A6B1-4D4A-9FE7-AB5433B75173}" type="slidenum">
              <a:rPr lang="en-US" smtClean="0"/>
              <a:t>‹#›</a:t>
            </a:fld>
            <a:endParaRPr lang="en-US"/>
          </a:p>
        </p:txBody>
      </p:sp>
    </p:spTree>
    <p:extLst>
      <p:ext uri="{BB962C8B-B14F-4D97-AF65-F5344CB8AC3E}">
        <p14:creationId xmlns:p14="http://schemas.microsoft.com/office/powerpoint/2010/main" val="1256448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40A66D-090D-483F-A12C-06080FDED199}" type="datetimeFigureOut">
              <a:rPr lang="en-US" smtClean="0"/>
              <a:t>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246BC4-A6B1-4D4A-9FE7-AB5433B75173}" type="slidenum">
              <a:rPr lang="en-US" smtClean="0"/>
              <a:t>‹#›</a:t>
            </a:fld>
            <a:endParaRPr lang="en-US"/>
          </a:p>
        </p:txBody>
      </p:sp>
    </p:spTree>
    <p:extLst>
      <p:ext uri="{BB962C8B-B14F-4D97-AF65-F5344CB8AC3E}">
        <p14:creationId xmlns:p14="http://schemas.microsoft.com/office/powerpoint/2010/main" val="193716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240A66D-090D-483F-A12C-06080FDED199}" type="datetimeFigureOut">
              <a:rPr lang="en-US" smtClean="0"/>
              <a:t>1/10/2025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246BC4-A6B1-4D4A-9FE7-AB5433B75173}" type="slidenum">
              <a:rPr lang="en-US" smtClean="0"/>
              <a:t>‹#›</a:t>
            </a:fld>
            <a:endParaRPr lang="en-US"/>
          </a:p>
        </p:txBody>
      </p:sp>
    </p:spTree>
    <p:extLst>
      <p:ext uri="{BB962C8B-B14F-4D97-AF65-F5344CB8AC3E}">
        <p14:creationId xmlns:p14="http://schemas.microsoft.com/office/powerpoint/2010/main" val="3241533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240A66D-090D-483F-A12C-06080FDED199}" type="datetimeFigureOut">
              <a:rPr lang="en-US" smtClean="0"/>
              <a:t>1/10/2025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246BC4-A6B1-4D4A-9FE7-AB5433B75173}" type="slidenum">
              <a:rPr lang="en-US" smtClean="0"/>
              <a:t>‹#›</a:t>
            </a:fld>
            <a:endParaRPr lang="en-US"/>
          </a:p>
        </p:txBody>
      </p:sp>
    </p:spTree>
    <p:extLst>
      <p:ext uri="{BB962C8B-B14F-4D97-AF65-F5344CB8AC3E}">
        <p14:creationId xmlns:p14="http://schemas.microsoft.com/office/powerpoint/2010/main" val="4263713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40A66D-090D-483F-A12C-06080FDED199}" type="datetimeFigureOut">
              <a:rPr lang="en-US" smtClean="0"/>
              <a:t>1/10/2025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246BC4-A6B1-4D4A-9FE7-AB5433B75173}" type="slidenum">
              <a:rPr lang="en-US" smtClean="0"/>
              <a:t>‹#›</a:t>
            </a:fld>
            <a:endParaRPr lang="en-US"/>
          </a:p>
        </p:txBody>
      </p:sp>
    </p:spTree>
    <p:extLst>
      <p:ext uri="{BB962C8B-B14F-4D97-AF65-F5344CB8AC3E}">
        <p14:creationId xmlns:p14="http://schemas.microsoft.com/office/powerpoint/2010/main" val="3112806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40A66D-090D-483F-A12C-06080FDED199}" type="datetimeFigureOut">
              <a:rPr lang="en-US" smtClean="0"/>
              <a:t>1/10/2025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246BC4-A6B1-4D4A-9FE7-AB5433B75173}" type="slidenum">
              <a:rPr lang="en-US" smtClean="0"/>
              <a:t>‹#›</a:t>
            </a:fld>
            <a:endParaRPr lang="en-US"/>
          </a:p>
        </p:txBody>
      </p:sp>
    </p:spTree>
    <p:extLst>
      <p:ext uri="{BB962C8B-B14F-4D97-AF65-F5344CB8AC3E}">
        <p14:creationId xmlns:p14="http://schemas.microsoft.com/office/powerpoint/2010/main" val="1737993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40A66D-090D-483F-A12C-06080FDED199}" type="datetimeFigureOut">
              <a:rPr lang="en-US" smtClean="0"/>
              <a:t>1/10/2025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246BC4-A6B1-4D4A-9FE7-AB5433B75173}" type="slidenum">
              <a:rPr lang="en-US" smtClean="0"/>
              <a:t>‹#›</a:t>
            </a:fld>
            <a:endParaRPr lang="en-US"/>
          </a:p>
        </p:txBody>
      </p:sp>
    </p:spTree>
    <p:extLst>
      <p:ext uri="{BB962C8B-B14F-4D97-AF65-F5344CB8AC3E}">
        <p14:creationId xmlns:p14="http://schemas.microsoft.com/office/powerpoint/2010/main" val="3866923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40A66D-090D-483F-A12C-06080FDED199}" type="datetimeFigureOut">
              <a:rPr lang="en-US" smtClean="0"/>
              <a:t>1/10/2025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246BC4-A6B1-4D4A-9FE7-AB5433B75173}" type="slidenum">
              <a:rPr lang="en-US" smtClean="0"/>
              <a:t>‹#›</a:t>
            </a:fld>
            <a:endParaRPr lang="en-US"/>
          </a:p>
        </p:txBody>
      </p:sp>
    </p:spTree>
    <p:extLst>
      <p:ext uri="{BB962C8B-B14F-4D97-AF65-F5344CB8AC3E}">
        <p14:creationId xmlns:p14="http://schemas.microsoft.com/office/powerpoint/2010/main" val="3664228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40A66D-090D-483F-A12C-06080FDED199}" type="datetimeFigureOut">
              <a:rPr lang="en-US" smtClean="0"/>
              <a:t>1/10/2025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246BC4-A6B1-4D4A-9FE7-AB5433B75173}" type="slidenum">
              <a:rPr lang="en-US" smtClean="0"/>
              <a:t>‹#›</a:t>
            </a:fld>
            <a:endParaRPr lang="en-US"/>
          </a:p>
        </p:txBody>
      </p:sp>
    </p:spTree>
    <p:extLst>
      <p:ext uri="{BB962C8B-B14F-4D97-AF65-F5344CB8AC3E}">
        <p14:creationId xmlns:p14="http://schemas.microsoft.com/office/powerpoint/2010/main" val="24426174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Point of Care - iSTAT ACT Kaolin</a:t>
            </a:r>
            <a:endParaRPr lang="en-US" dirty="0"/>
          </a:p>
        </p:txBody>
      </p:sp>
      <p:pic>
        <p:nvPicPr>
          <p:cNvPr id="9" name="Content Placeholder 8"/>
          <p:cNvPicPr>
            <a:picLocks noGrp="1" noChangeAspect="1"/>
          </p:cNvPicPr>
          <p:nvPr>
            <p:ph idx="1"/>
          </p:nvPr>
        </p:nvPicPr>
        <p:blipFill>
          <a:blip r:embed="rId2"/>
          <a:stretch>
            <a:fillRect/>
          </a:stretch>
        </p:blipFill>
        <p:spPr>
          <a:xfrm>
            <a:off x="4886325" y="1877219"/>
            <a:ext cx="2419350" cy="4248150"/>
          </a:xfrm>
          <a:prstGeom prst="rect">
            <a:avLst/>
          </a:prstGeom>
        </p:spPr>
      </p:pic>
    </p:spTree>
    <p:extLst>
      <p:ext uri="{BB962C8B-B14F-4D97-AF65-F5344CB8AC3E}">
        <p14:creationId xmlns:p14="http://schemas.microsoft.com/office/powerpoint/2010/main" val="9835393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Performing a Patient Test	</a:t>
            </a:r>
            <a:endParaRPr lang="en-US" dirty="0"/>
          </a:p>
        </p:txBody>
      </p:sp>
      <p:sp>
        <p:nvSpPr>
          <p:cNvPr id="3" name="Content Placeholder 2"/>
          <p:cNvSpPr>
            <a:spLocks noGrp="1"/>
          </p:cNvSpPr>
          <p:nvPr>
            <p:ph sz="half" idx="1"/>
          </p:nvPr>
        </p:nvSpPr>
        <p:spPr>
          <a:xfrm>
            <a:off x="838200" y="1690688"/>
            <a:ext cx="5181600" cy="4486275"/>
          </a:xfrm>
        </p:spPr>
        <p:txBody>
          <a:bodyPr>
            <a:normAutofit fontScale="62500" lnSpcReduction="20000"/>
          </a:bodyPr>
          <a:lstStyle/>
          <a:p>
            <a:r>
              <a:rPr lang="en-US" dirty="0" smtClean="0"/>
              <a:t>Turn on the handheld</a:t>
            </a:r>
          </a:p>
          <a:p>
            <a:r>
              <a:rPr lang="en-US" dirty="0" smtClean="0"/>
              <a:t>Press 2 – </a:t>
            </a:r>
            <a:r>
              <a:rPr lang="en-US" dirty="0" err="1" smtClean="0"/>
              <a:t>i</a:t>
            </a:r>
            <a:r>
              <a:rPr lang="en-US" dirty="0" smtClean="0"/>
              <a:t>-STAT Cartridge</a:t>
            </a:r>
          </a:p>
          <a:p>
            <a:r>
              <a:rPr lang="en-US" dirty="0" smtClean="0"/>
              <a:t>Scan or manually enter your operator ID</a:t>
            </a:r>
          </a:p>
          <a:p>
            <a:r>
              <a:rPr lang="en-US" dirty="0" smtClean="0"/>
              <a:t>Scan or manually enter patient ID</a:t>
            </a:r>
          </a:p>
          <a:p>
            <a:r>
              <a:rPr lang="en-US" dirty="0" smtClean="0"/>
              <a:t>Scan the cartridge lot number on outside of pouch</a:t>
            </a:r>
          </a:p>
          <a:p>
            <a:r>
              <a:rPr lang="en-US" dirty="0" smtClean="0"/>
              <a:t>Prepare the sample by discarding first few </a:t>
            </a:r>
            <a:r>
              <a:rPr lang="en-US" dirty="0" smtClean="0"/>
              <a:t>drops</a:t>
            </a:r>
          </a:p>
          <a:p>
            <a:r>
              <a:rPr lang="en-US" dirty="0" smtClean="0"/>
              <a:t>Dispense sample into the sample well until it reaches the fill mark</a:t>
            </a:r>
          </a:p>
          <a:p>
            <a:r>
              <a:rPr lang="en-US" dirty="0" smtClean="0"/>
              <a:t>Close the cover over the sample well until it snaps into place</a:t>
            </a:r>
            <a:endParaRPr lang="en-US" dirty="0" smtClean="0"/>
          </a:p>
          <a:p>
            <a:r>
              <a:rPr lang="en-US" dirty="0" smtClean="0"/>
              <a:t>Push the sealed cartridge into the handheld port until it clicks into place</a:t>
            </a:r>
          </a:p>
          <a:p>
            <a:r>
              <a:rPr lang="en-US" dirty="0" smtClean="0"/>
              <a:t>***</a:t>
            </a:r>
            <a:r>
              <a:rPr lang="en-US" u="sng" dirty="0" smtClean="0"/>
              <a:t>The handheld must remain on a level surface with the display facing up during test.</a:t>
            </a:r>
          </a:p>
          <a:p>
            <a:pPr marL="0" indent="0">
              <a:buNone/>
            </a:pPr>
            <a:endParaRPr lang="en-US" u="sng" dirty="0" smtClean="0"/>
          </a:p>
          <a:p>
            <a:endParaRPr lang="en-US" dirty="0"/>
          </a:p>
        </p:txBody>
      </p:sp>
      <p:pic>
        <p:nvPicPr>
          <p:cNvPr id="5" name="Content Placeholder 4"/>
          <p:cNvPicPr>
            <a:picLocks noGrp="1" noChangeAspect="1"/>
          </p:cNvPicPr>
          <p:nvPr>
            <p:ph sz="half" idx="2"/>
          </p:nvPr>
        </p:nvPicPr>
        <p:blipFill>
          <a:blip r:embed="rId2"/>
          <a:stretch>
            <a:fillRect/>
          </a:stretch>
        </p:blipFill>
        <p:spPr>
          <a:xfrm>
            <a:off x="6678190" y="1924458"/>
            <a:ext cx="3990324" cy="2869964"/>
          </a:xfrm>
          <a:prstGeom prst="rect">
            <a:avLst/>
          </a:prstGeom>
        </p:spPr>
      </p:pic>
    </p:spTree>
    <p:extLst>
      <p:ext uri="{BB962C8B-B14F-4D97-AF65-F5344CB8AC3E}">
        <p14:creationId xmlns:p14="http://schemas.microsoft.com/office/powerpoint/2010/main" val="3393459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Transmitting Results using a Downloader/Recharger</a:t>
            </a:r>
            <a:endParaRPr lang="en-US" dirty="0"/>
          </a:p>
        </p:txBody>
      </p:sp>
      <p:sp>
        <p:nvSpPr>
          <p:cNvPr id="3" name="Content Placeholder 2"/>
          <p:cNvSpPr>
            <a:spLocks noGrp="1"/>
          </p:cNvSpPr>
          <p:nvPr>
            <p:ph sz="half" idx="1"/>
          </p:nvPr>
        </p:nvSpPr>
        <p:spPr/>
        <p:txBody>
          <a:bodyPr/>
          <a:lstStyle/>
          <a:p>
            <a:r>
              <a:rPr lang="en-US" dirty="0" smtClean="0"/>
              <a:t>Note: Wireless communication will be attempted first. If wireless communication fails, wired communication will be attempted     </a:t>
            </a:r>
            <a:r>
              <a:rPr lang="en-US" dirty="0" smtClean="0">
                <a:sym typeface="Wingdings" panose="05000000000000000000" pitchFamily="2" charset="2"/>
              </a:rPr>
              <a:t></a:t>
            </a:r>
            <a:endParaRPr lang="en-US" dirty="0" smtClean="0"/>
          </a:p>
          <a:p>
            <a:endParaRPr lang="en-US" dirty="0"/>
          </a:p>
        </p:txBody>
      </p:sp>
      <p:sp>
        <p:nvSpPr>
          <p:cNvPr id="4" name="Content Placeholder 3"/>
          <p:cNvSpPr>
            <a:spLocks noGrp="1"/>
          </p:cNvSpPr>
          <p:nvPr>
            <p:ph sz="half" idx="2"/>
          </p:nvPr>
        </p:nvSpPr>
        <p:spPr/>
        <p:txBody>
          <a:bodyPr/>
          <a:lstStyle/>
          <a:p>
            <a:r>
              <a:rPr lang="en-US" dirty="0" smtClean="0"/>
              <a:t>Place the handheld in the Downloader/Recharger</a:t>
            </a:r>
          </a:p>
          <a:p>
            <a:r>
              <a:rPr lang="en-US" dirty="0" smtClean="0"/>
              <a:t>A “Waiting to Send” or “Communication in Progress” message will appear on the handheld display</a:t>
            </a:r>
          </a:p>
          <a:p>
            <a:r>
              <a:rPr lang="en-US" dirty="0" smtClean="0"/>
              <a:t>Do not move handheld until “Communication in Progress” message disappears, the transmission is successful</a:t>
            </a:r>
            <a:endParaRPr lang="en-US" dirty="0"/>
          </a:p>
        </p:txBody>
      </p:sp>
      <p:pic>
        <p:nvPicPr>
          <p:cNvPr id="5" name="Picture 4"/>
          <p:cNvPicPr>
            <a:picLocks noChangeAspect="1"/>
          </p:cNvPicPr>
          <p:nvPr/>
        </p:nvPicPr>
        <p:blipFill>
          <a:blip r:embed="rId2"/>
          <a:stretch>
            <a:fillRect/>
          </a:stretch>
        </p:blipFill>
        <p:spPr>
          <a:xfrm>
            <a:off x="1492851" y="4206960"/>
            <a:ext cx="3807948" cy="1707807"/>
          </a:xfrm>
          <a:prstGeom prst="rect">
            <a:avLst/>
          </a:prstGeom>
        </p:spPr>
      </p:pic>
    </p:spTree>
    <p:extLst>
      <p:ext uri="{BB962C8B-B14F-4D97-AF65-F5344CB8AC3E}">
        <p14:creationId xmlns:p14="http://schemas.microsoft.com/office/powerpoint/2010/main" val="2589476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Disinfection</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To protect from nosocomial infections, decontaminate analyzers periodically and whenever blood is spilled or transferred to an analyzer. </a:t>
            </a:r>
            <a:endParaRPr lang="en-US" dirty="0"/>
          </a:p>
        </p:txBody>
      </p:sp>
      <p:sp>
        <p:nvSpPr>
          <p:cNvPr id="4" name="Content Placeholder 3"/>
          <p:cNvSpPr>
            <a:spLocks noGrp="1"/>
          </p:cNvSpPr>
          <p:nvPr>
            <p:ph sz="half" idx="2"/>
          </p:nvPr>
        </p:nvSpPr>
        <p:spPr/>
        <p:txBody>
          <a:bodyPr>
            <a:normAutofit fontScale="92500" lnSpcReduction="20000"/>
          </a:bodyPr>
          <a:lstStyle/>
          <a:p>
            <a:r>
              <a:rPr lang="en-US" dirty="0" smtClean="0"/>
              <a:t>Clean the display screen and the analyzer using a gauze pad moistened with any of the following:</a:t>
            </a:r>
          </a:p>
          <a:p>
            <a:pPr lvl="1"/>
            <a:r>
              <a:rPr lang="en-US" dirty="0" smtClean="0"/>
              <a:t>Alcohol wipes</a:t>
            </a:r>
          </a:p>
          <a:p>
            <a:pPr lvl="1"/>
            <a:r>
              <a:rPr lang="en-US" dirty="0" smtClean="0"/>
              <a:t>Clorox Bleach Wipes (10% bleach)</a:t>
            </a:r>
          </a:p>
          <a:p>
            <a:pPr lvl="1"/>
            <a:r>
              <a:rPr lang="en-US" dirty="0" smtClean="0"/>
              <a:t>PDI Super Sani-Cloth wipes</a:t>
            </a:r>
          </a:p>
          <a:p>
            <a:r>
              <a:rPr lang="en-US" dirty="0" smtClean="0"/>
              <a:t>Rinse the analyzer using another gauze moistened with water and then dry. </a:t>
            </a:r>
          </a:p>
          <a:p>
            <a:r>
              <a:rPr lang="en-US" dirty="0" smtClean="0"/>
              <a:t>The use of any unapproved product to clean the iSTAT system may result in damage to system components.</a:t>
            </a:r>
            <a:endParaRPr lang="en-US" dirty="0"/>
          </a:p>
        </p:txBody>
      </p:sp>
      <p:pic>
        <p:nvPicPr>
          <p:cNvPr id="5" name="Picture 4"/>
          <p:cNvPicPr>
            <a:picLocks noChangeAspect="1"/>
          </p:cNvPicPr>
          <p:nvPr/>
        </p:nvPicPr>
        <p:blipFill>
          <a:blip r:embed="rId2"/>
          <a:stretch>
            <a:fillRect/>
          </a:stretch>
        </p:blipFill>
        <p:spPr>
          <a:xfrm>
            <a:off x="3068028" y="3438760"/>
            <a:ext cx="2086233" cy="2524017"/>
          </a:xfrm>
          <a:prstGeom prst="rect">
            <a:avLst/>
          </a:prstGeom>
        </p:spPr>
      </p:pic>
      <p:pic>
        <p:nvPicPr>
          <p:cNvPr id="7" name="Picture 6"/>
          <p:cNvPicPr>
            <a:picLocks noChangeAspect="1"/>
          </p:cNvPicPr>
          <p:nvPr/>
        </p:nvPicPr>
        <p:blipFill>
          <a:blip r:embed="rId3"/>
          <a:stretch>
            <a:fillRect/>
          </a:stretch>
        </p:blipFill>
        <p:spPr>
          <a:xfrm>
            <a:off x="838200" y="3572120"/>
            <a:ext cx="1516690" cy="2257296"/>
          </a:xfrm>
          <a:prstGeom prst="rect">
            <a:avLst/>
          </a:prstGeom>
        </p:spPr>
      </p:pic>
    </p:spTree>
    <p:extLst>
      <p:ext uri="{BB962C8B-B14F-4D97-AF65-F5344CB8AC3E}">
        <p14:creationId xmlns:p14="http://schemas.microsoft.com/office/powerpoint/2010/main" val="2077567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10515600" cy="1460500"/>
          </a:xfrm>
        </p:spPr>
        <p:txBody>
          <a:bodyPr>
            <a:normAutofit/>
          </a:bodyPr>
          <a:lstStyle/>
          <a:p>
            <a:r>
              <a:rPr lang="en-US" sz="2800" dirty="0" smtClean="0">
                <a:latin typeface="+mn-lt"/>
              </a:rPr>
              <a:t/>
            </a:r>
            <a:br>
              <a:rPr lang="en-US" sz="2800" dirty="0" smtClean="0">
                <a:latin typeface="+mn-lt"/>
              </a:rPr>
            </a:br>
            <a:r>
              <a:rPr lang="en-US" sz="2800" dirty="0">
                <a:latin typeface="+mn-lt"/>
              </a:rPr>
              <a:t/>
            </a:r>
            <a:br>
              <a:rPr lang="en-US" sz="2800" dirty="0">
                <a:latin typeface="+mn-lt"/>
              </a:rPr>
            </a:br>
            <a:r>
              <a:rPr lang="en-US" sz="2600" dirty="0" smtClean="0">
                <a:latin typeface="+mn-lt"/>
              </a:rPr>
              <a:t>What is ACT?</a:t>
            </a:r>
            <a:endParaRPr lang="en-US" sz="2600" dirty="0">
              <a:latin typeface="+mn-lt"/>
            </a:endParaRPr>
          </a:p>
        </p:txBody>
      </p:sp>
      <p:sp>
        <p:nvSpPr>
          <p:cNvPr id="3" name="Content Placeholder 2"/>
          <p:cNvSpPr>
            <a:spLocks noGrp="1"/>
          </p:cNvSpPr>
          <p:nvPr>
            <p:ph idx="4294967295"/>
          </p:nvPr>
        </p:nvSpPr>
        <p:spPr>
          <a:xfrm>
            <a:off x="0" y="1356069"/>
            <a:ext cx="10515600" cy="4351338"/>
          </a:xfrm>
        </p:spPr>
        <p:txBody>
          <a:bodyPr>
            <a:normAutofit fontScale="92500" lnSpcReduction="10000"/>
          </a:bodyPr>
          <a:lstStyle/>
          <a:p>
            <a:r>
              <a:rPr lang="en-US" dirty="0" smtClean="0"/>
              <a:t>Activated clotting time (ACT) is a whole blood coagulation test sensitive to the presence of heparin.</a:t>
            </a:r>
          </a:p>
          <a:p>
            <a:r>
              <a:rPr lang="en-US" dirty="0" smtClean="0"/>
              <a:t>Clay particles (Kaolin) activate the intrinsic clotting pathway leading to activated thrombin which acts on a synthetic thrombin substrate forming an electrochemically active product. </a:t>
            </a:r>
          </a:p>
          <a:p>
            <a:r>
              <a:rPr lang="en-US" dirty="0" smtClean="0"/>
              <a:t>The time of detection is measured in seconds.</a:t>
            </a:r>
          </a:p>
          <a:p>
            <a:endParaRPr lang="en-US" dirty="0"/>
          </a:p>
          <a:p>
            <a:pPr marL="0" indent="0">
              <a:buNone/>
            </a:pPr>
            <a:r>
              <a:rPr lang="en-US" dirty="0" smtClean="0"/>
              <a:t>Intended Use</a:t>
            </a:r>
          </a:p>
          <a:p>
            <a:r>
              <a:rPr lang="en-US" dirty="0" smtClean="0"/>
              <a:t>The iSTAT ACTk is an in-vitro diagnostic test that uses fresh, whole blood, and is used to monitor high-dose heparin anticoagulation frequently associated with cardiovascular surgery.</a:t>
            </a:r>
          </a:p>
          <a:p>
            <a:endParaRPr lang="en-US" dirty="0"/>
          </a:p>
        </p:txBody>
      </p:sp>
    </p:spTree>
    <p:extLst>
      <p:ext uri="{BB962C8B-B14F-4D97-AF65-F5344CB8AC3E}">
        <p14:creationId xmlns:p14="http://schemas.microsoft.com/office/powerpoint/2010/main" val="896703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Analyzer and Cartridge Components</a:t>
            </a:r>
            <a:endParaRPr lang="en-US" dirty="0"/>
          </a:p>
        </p:txBody>
      </p:sp>
      <p:pic>
        <p:nvPicPr>
          <p:cNvPr id="10" name="Content Placeholder 9"/>
          <p:cNvPicPr>
            <a:picLocks noGrp="1" noChangeAspect="1"/>
          </p:cNvPicPr>
          <p:nvPr>
            <p:ph idx="1"/>
          </p:nvPr>
        </p:nvPicPr>
        <p:blipFill>
          <a:blip r:embed="rId2"/>
          <a:stretch>
            <a:fillRect/>
          </a:stretch>
        </p:blipFill>
        <p:spPr>
          <a:xfrm>
            <a:off x="386793" y="1408670"/>
            <a:ext cx="4358202" cy="5233472"/>
          </a:xfrm>
          <a:prstGeom prst="rect">
            <a:avLst/>
          </a:prstGeom>
        </p:spPr>
      </p:pic>
      <p:pic>
        <p:nvPicPr>
          <p:cNvPr id="12" name="Picture 11"/>
          <p:cNvPicPr>
            <a:picLocks noChangeAspect="1"/>
          </p:cNvPicPr>
          <p:nvPr/>
        </p:nvPicPr>
        <p:blipFill>
          <a:blip r:embed="rId3"/>
          <a:stretch>
            <a:fillRect/>
          </a:stretch>
        </p:blipFill>
        <p:spPr>
          <a:xfrm>
            <a:off x="5856463" y="1822506"/>
            <a:ext cx="3163969" cy="2443064"/>
          </a:xfrm>
          <a:prstGeom prst="rect">
            <a:avLst/>
          </a:prstGeom>
        </p:spPr>
      </p:pic>
      <p:pic>
        <p:nvPicPr>
          <p:cNvPr id="3" name="Picture 2"/>
          <p:cNvPicPr>
            <a:picLocks noChangeAspect="1"/>
          </p:cNvPicPr>
          <p:nvPr/>
        </p:nvPicPr>
        <p:blipFill>
          <a:blip r:embed="rId4"/>
          <a:stretch>
            <a:fillRect/>
          </a:stretch>
        </p:blipFill>
        <p:spPr>
          <a:xfrm>
            <a:off x="4849768" y="4265570"/>
            <a:ext cx="4813216" cy="2261242"/>
          </a:xfrm>
          <a:prstGeom prst="rect">
            <a:avLst/>
          </a:prstGeom>
        </p:spPr>
      </p:pic>
      <p:pic>
        <p:nvPicPr>
          <p:cNvPr id="4" name="Picture 3"/>
          <p:cNvPicPr>
            <a:picLocks noChangeAspect="1"/>
          </p:cNvPicPr>
          <p:nvPr/>
        </p:nvPicPr>
        <p:blipFill>
          <a:blip r:embed="rId5"/>
          <a:stretch>
            <a:fillRect/>
          </a:stretch>
        </p:blipFill>
        <p:spPr>
          <a:xfrm>
            <a:off x="9680683" y="4749126"/>
            <a:ext cx="2254722" cy="1294130"/>
          </a:xfrm>
          <a:prstGeom prst="rect">
            <a:avLst/>
          </a:prstGeom>
        </p:spPr>
      </p:pic>
    </p:spTree>
    <p:extLst>
      <p:ext uri="{BB962C8B-B14F-4D97-AF65-F5344CB8AC3E}">
        <p14:creationId xmlns:p14="http://schemas.microsoft.com/office/powerpoint/2010/main" val="2326587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4718" y="355600"/>
            <a:ext cx="10515600" cy="1325563"/>
          </a:xfrm>
        </p:spPr>
        <p:txBody>
          <a:bodyPr/>
          <a:lstStyle/>
          <a:p>
            <a:r>
              <a:rPr lang="en-US" dirty="0" smtClean="0"/>
              <a:t>What do I need to run an iSTAT ACTk?</a:t>
            </a:r>
            <a:endParaRPr lang="en-US" dirty="0"/>
          </a:p>
        </p:txBody>
      </p:sp>
      <p:sp>
        <p:nvSpPr>
          <p:cNvPr id="4" name="Text Placeholder 3"/>
          <p:cNvSpPr>
            <a:spLocks noGrp="1"/>
          </p:cNvSpPr>
          <p:nvPr>
            <p:ph type="body" idx="1"/>
          </p:nvPr>
        </p:nvSpPr>
        <p:spPr>
          <a:xfrm>
            <a:off x="839789" y="1681163"/>
            <a:ext cx="2125834" cy="823912"/>
          </a:xfrm>
        </p:spPr>
        <p:txBody>
          <a:bodyPr/>
          <a:lstStyle/>
          <a:p>
            <a:pPr algn="ctr"/>
            <a:r>
              <a:rPr lang="en-US" dirty="0" smtClean="0"/>
              <a:t>iSTAT Device</a:t>
            </a:r>
            <a:endParaRPr lang="en-US" dirty="0"/>
          </a:p>
        </p:txBody>
      </p:sp>
      <p:pic>
        <p:nvPicPr>
          <p:cNvPr id="7" name="Content Placeholder 6"/>
          <p:cNvPicPr>
            <a:picLocks noGrp="1" noChangeAspect="1"/>
          </p:cNvPicPr>
          <p:nvPr>
            <p:ph sz="half" idx="2"/>
          </p:nvPr>
        </p:nvPicPr>
        <p:blipFill>
          <a:blip r:embed="rId2"/>
          <a:stretch>
            <a:fillRect/>
          </a:stretch>
        </p:blipFill>
        <p:spPr>
          <a:xfrm>
            <a:off x="1023916" y="2809017"/>
            <a:ext cx="1609725" cy="2781300"/>
          </a:xfrm>
          <a:prstGeom prst="rect">
            <a:avLst/>
          </a:prstGeom>
        </p:spPr>
      </p:pic>
      <p:sp>
        <p:nvSpPr>
          <p:cNvPr id="5" name="Text Placeholder 4"/>
          <p:cNvSpPr>
            <a:spLocks noGrp="1"/>
          </p:cNvSpPr>
          <p:nvPr>
            <p:ph type="body" sz="quarter" idx="3"/>
          </p:nvPr>
        </p:nvSpPr>
        <p:spPr>
          <a:xfrm>
            <a:off x="3471111" y="1681807"/>
            <a:ext cx="8136003" cy="823912"/>
          </a:xfrm>
        </p:spPr>
        <p:txBody>
          <a:bodyPr>
            <a:normAutofit/>
          </a:bodyPr>
          <a:lstStyle/>
          <a:p>
            <a:r>
              <a:rPr lang="en-US" dirty="0" smtClean="0"/>
              <a:t>iSTAT ACTk Cartridges                   Plain syringe with whole blood</a:t>
            </a:r>
            <a:endParaRPr lang="en-US" dirty="0"/>
          </a:p>
        </p:txBody>
      </p:sp>
      <p:pic>
        <p:nvPicPr>
          <p:cNvPr id="8" name="Content Placeholder 7"/>
          <p:cNvPicPr>
            <a:picLocks noGrp="1" noChangeAspect="1"/>
          </p:cNvPicPr>
          <p:nvPr>
            <p:ph sz="quarter" idx="4"/>
          </p:nvPr>
        </p:nvPicPr>
        <p:blipFill>
          <a:blip r:embed="rId3"/>
          <a:stretch>
            <a:fillRect/>
          </a:stretch>
        </p:blipFill>
        <p:spPr>
          <a:xfrm>
            <a:off x="3946846" y="2603072"/>
            <a:ext cx="1857375" cy="2676525"/>
          </a:xfrm>
          <a:prstGeom prst="rect">
            <a:avLst/>
          </a:prstGeom>
        </p:spPr>
      </p:pic>
      <p:pic>
        <p:nvPicPr>
          <p:cNvPr id="10" name="Picture 9"/>
          <p:cNvPicPr>
            <a:picLocks noChangeAspect="1"/>
          </p:cNvPicPr>
          <p:nvPr/>
        </p:nvPicPr>
        <p:blipFill>
          <a:blip r:embed="rId4"/>
          <a:stretch>
            <a:fillRect/>
          </a:stretch>
        </p:blipFill>
        <p:spPr>
          <a:xfrm>
            <a:off x="7117426" y="2636023"/>
            <a:ext cx="4579182" cy="2643574"/>
          </a:xfrm>
          <a:prstGeom prst="rect">
            <a:avLst/>
          </a:prstGeom>
        </p:spPr>
      </p:pic>
    </p:spTree>
    <p:extLst>
      <p:ext uri="{BB962C8B-B14F-4D97-AF65-F5344CB8AC3E}">
        <p14:creationId xmlns:p14="http://schemas.microsoft.com/office/powerpoint/2010/main" val="2809860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19978"/>
          </a:xfrm>
        </p:spPr>
        <p:txBody>
          <a:bodyPr/>
          <a:lstStyle/>
          <a:p>
            <a:r>
              <a:rPr lang="en-US" dirty="0" smtClean="0"/>
              <a:t>Cartridge Parts and Handling	</a:t>
            </a:r>
            <a:endParaRPr lang="en-US" dirty="0"/>
          </a:p>
        </p:txBody>
      </p:sp>
      <p:sp>
        <p:nvSpPr>
          <p:cNvPr id="3" name="Content Placeholder 2"/>
          <p:cNvSpPr>
            <a:spLocks noGrp="1"/>
          </p:cNvSpPr>
          <p:nvPr>
            <p:ph idx="1"/>
          </p:nvPr>
        </p:nvSpPr>
        <p:spPr>
          <a:xfrm>
            <a:off x="838200" y="1438447"/>
            <a:ext cx="10515600" cy="4351338"/>
          </a:xfrm>
        </p:spPr>
        <p:txBody>
          <a:bodyPr>
            <a:normAutofit fontScale="70000" lnSpcReduction="20000"/>
          </a:bodyPr>
          <a:lstStyle/>
          <a:p>
            <a:r>
              <a:rPr lang="en-US" dirty="0" smtClean="0"/>
              <a:t>Always check expiration date before using a cartridge</a:t>
            </a:r>
          </a:p>
          <a:p>
            <a:r>
              <a:rPr lang="en-US" dirty="0" smtClean="0"/>
              <a:t>Use the cartridge immediately once removed from pouch</a:t>
            </a:r>
          </a:p>
          <a:p>
            <a:r>
              <a:rPr lang="en-US" dirty="0" smtClean="0"/>
              <a:t>Do not put pressure over the center of the cartridge, hold by the long sides only. (There is a calibrant pouch containing fluid in the center of the cartridge that will burst if pressured). Bursting this fluid pouch will require a new cartridge for testing.</a:t>
            </a:r>
          </a:p>
          <a:p>
            <a:r>
              <a:rPr lang="en-US" dirty="0" smtClean="0"/>
              <a:t>Do not touch the sensors on the end of the cartridge</a:t>
            </a:r>
          </a:p>
          <a:p>
            <a:r>
              <a:rPr lang="en-US" dirty="0" smtClean="0"/>
              <a:t>Do not remove a cartridge from the iSTAT device when “Cartridge Locked” is displayed at the bottom of the screen. The cartridge is locked in place and attempted removal will cause irreparable damage to the instrument. </a:t>
            </a:r>
          </a:p>
          <a:p>
            <a:r>
              <a:rPr lang="en-US" dirty="0" smtClean="0"/>
              <a:t>The main supply of cartridges are stored refrigerated between 2-8 °C. </a:t>
            </a:r>
          </a:p>
          <a:p>
            <a:r>
              <a:rPr lang="en-US" dirty="0" smtClean="0"/>
              <a:t>Cartridges may be stored at room temperature for up to 14 days and the new expiration date must be written each individual cartridge.</a:t>
            </a:r>
          </a:p>
          <a:p>
            <a:r>
              <a:rPr lang="en-US" dirty="0" smtClean="0"/>
              <a:t>Cartridges brought to room temperature can not be returned to the refrigerator.</a:t>
            </a:r>
          </a:p>
          <a:p>
            <a:r>
              <a:rPr lang="en-US" dirty="0" smtClean="0"/>
              <a:t>Prior to use, individual </a:t>
            </a:r>
            <a:r>
              <a:rPr lang="en-US" dirty="0"/>
              <a:t>cartridges must be brought to room temperature </a:t>
            </a:r>
            <a:r>
              <a:rPr lang="en-US" dirty="0" smtClean="0"/>
              <a:t>for at least </a:t>
            </a:r>
            <a:r>
              <a:rPr lang="en-US" dirty="0"/>
              <a:t>5 </a:t>
            </a:r>
            <a:r>
              <a:rPr lang="en-US" dirty="0" smtClean="0"/>
              <a:t>minutes </a:t>
            </a:r>
            <a:r>
              <a:rPr lang="en-US" dirty="0"/>
              <a:t>and the full box for 1 </a:t>
            </a:r>
            <a:r>
              <a:rPr lang="en-US" dirty="0" smtClean="0"/>
              <a:t>hour.</a:t>
            </a:r>
            <a:endParaRPr lang="en-US" dirty="0"/>
          </a:p>
          <a:p>
            <a:pPr marL="0" indent="0">
              <a:buNone/>
            </a:pPr>
            <a:endParaRPr lang="en-US" dirty="0"/>
          </a:p>
        </p:txBody>
      </p:sp>
    </p:spTree>
    <p:extLst>
      <p:ext uri="{BB962C8B-B14F-4D97-AF65-F5344CB8AC3E}">
        <p14:creationId xmlns:p14="http://schemas.microsoft.com/office/powerpoint/2010/main" val="3773391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Control – Liquid Controls</a:t>
            </a:r>
            <a:endParaRPr lang="en-US" dirty="0"/>
          </a:p>
        </p:txBody>
      </p:sp>
      <p:sp>
        <p:nvSpPr>
          <p:cNvPr id="3" name="Content Placeholder 2"/>
          <p:cNvSpPr>
            <a:spLocks noGrp="1"/>
          </p:cNvSpPr>
          <p:nvPr>
            <p:ph idx="1"/>
          </p:nvPr>
        </p:nvSpPr>
        <p:spPr>
          <a:xfrm>
            <a:off x="838200" y="1491049"/>
            <a:ext cx="10515600" cy="4685914"/>
          </a:xfrm>
        </p:spPr>
        <p:txBody>
          <a:bodyPr/>
          <a:lstStyle/>
          <a:p>
            <a:r>
              <a:rPr lang="en-US" sz="2000" dirty="0" smtClean="0"/>
              <a:t>Liquid QC is provided in 2 levels; Level 1 and Level 2</a:t>
            </a:r>
          </a:p>
          <a:p>
            <a:r>
              <a:rPr lang="en-US" sz="2000" dirty="0" smtClean="0"/>
              <a:t>Liquid QC is required every 7 days</a:t>
            </a:r>
          </a:p>
          <a:p>
            <a:r>
              <a:rPr lang="en-US" sz="2000" dirty="0" smtClean="0"/>
              <a:t>Each level must be reconstituted from one vial of lyophilized human plasma and one vial of diluent (CaCl</a:t>
            </a:r>
            <a:r>
              <a:rPr lang="en-US" sz="2000" baseline="-25000" dirty="0" smtClean="0"/>
              <a:t>2</a:t>
            </a:r>
            <a:r>
              <a:rPr lang="en-US" sz="2000" dirty="0" smtClean="0"/>
              <a:t>) </a:t>
            </a:r>
          </a:p>
          <a:p>
            <a:r>
              <a:rPr lang="en-US" sz="2000" dirty="0" smtClean="0"/>
              <a:t>Liquid QC can be used until the expiration on vial </a:t>
            </a:r>
          </a:p>
          <a:p>
            <a:pPr marL="0" indent="0">
              <a:buNone/>
            </a:pPr>
            <a:r>
              <a:rPr lang="en-US" sz="2000" dirty="0" smtClean="0"/>
              <a:t>    when stored refrigerated </a:t>
            </a:r>
          </a:p>
          <a:p>
            <a:r>
              <a:rPr lang="en-US" sz="2000" dirty="0" smtClean="0"/>
              <a:t>Vials must be left at room temperature for 45 min</a:t>
            </a:r>
          </a:p>
          <a:p>
            <a:pPr marL="0" indent="0">
              <a:buNone/>
            </a:pPr>
            <a:r>
              <a:rPr lang="en-US" sz="2000" dirty="0" smtClean="0"/>
              <a:t>    prior to reconstitution</a:t>
            </a:r>
          </a:p>
          <a:p>
            <a:r>
              <a:rPr lang="en-US" sz="2000" dirty="0" smtClean="0"/>
              <a:t>Once at room temp, vials must be used within 4 hours</a:t>
            </a:r>
            <a:endParaRPr lang="en-US" sz="2000" dirty="0"/>
          </a:p>
        </p:txBody>
      </p:sp>
      <p:pic>
        <p:nvPicPr>
          <p:cNvPr id="4" name="Picture 3"/>
          <p:cNvPicPr>
            <a:picLocks noChangeAspect="1"/>
          </p:cNvPicPr>
          <p:nvPr/>
        </p:nvPicPr>
        <p:blipFill>
          <a:blip r:embed="rId2"/>
          <a:stretch>
            <a:fillRect/>
          </a:stretch>
        </p:blipFill>
        <p:spPr>
          <a:xfrm>
            <a:off x="6954489" y="3077820"/>
            <a:ext cx="4399311" cy="3099143"/>
          </a:xfrm>
          <a:prstGeom prst="rect">
            <a:avLst/>
          </a:prstGeom>
        </p:spPr>
      </p:pic>
    </p:spTree>
    <p:extLst>
      <p:ext uri="{BB962C8B-B14F-4D97-AF65-F5344CB8AC3E}">
        <p14:creationId xmlns:p14="http://schemas.microsoft.com/office/powerpoint/2010/main" val="251730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48039"/>
          </a:xfrm>
        </p:spPr>
        <p:txBody>
          <a:bodyPr/>
          <a:lstStyle/>
          <a:p>
            <a:r>
              <a:rPr lang="en-US" dirty="0" smtClean="0"/>
              <a:t>Performing QC using Liquid Controls</a:t>
            </a:r>
            <a:endParaRPr lang="en-US" dirty="0"/>
          </a:p>
        </p:txBody>
      </p:sp>
      <p:sp>
        <p:nvSpPr>
          <p:cNvPr id="3" name="Content Placeholder 2"/>
          <p:cNvSpPr>
            <a:spLocks noGrp="1"/>
          </p:cNvSpPr>
          <p:nvPr>
            <p:ph sz="half" idx="1"/>
          </p:nvPr>
        </p:nvSpPr>
        <p:spPr>
          <a:xfrm>
            <a:off x="838200" y="1690688"/>
            <a:ext cx="5181600" cy="4486275"/>
          </a:xfrm>
        </p:spPr>
        <p:txBody>
          <a:bodyPr>
            <a:noAutofit/>
          </a:bodyPr>
          <a:lstStyle/>
          <a:p>
            <a:r>
              <a:rPr lang="en-US" sz="2400" dirty="0" smtClean="0"/>
              <a:t>Turn on the </a:t>
            </a:r>
            <a:r>
              <a:rPr lang="en-US" sz="2400" dirty="0" smtClean="0"/>
              <a:t>handheld </a:t>
            </a:r>
            <a:r>
              <a:rPr lang="en-US" sz="2400" dirty="0" err="1" smtClean="0"/>
              <a:t>iSTAT</a:t>
            </a:r>
            <a:endParaRPr lang="en-US" sz="2400" dirty="0" smtClean="0"/>
          </a:p>
          <a:p>
            <a:r>
              <a:rPr lang="en-US" sz="2400" dirty="0" smtClean="0"/>
              <a:t>Press MENU key</a:t>
            </a:r>
          </a:p>
          <a:p>
            <a:r>
              <a:rPr lang="en-US" sz="2400" dirty="0" smtClean="0"/>
              <a:t>Press 3 – Quality </a:t>
            </a:r>
            <a:r>
              <a:rPr lang="en-US" sz="2400" dirty="0" smtClean="0"/>
              <a:t>Tests</a:t>
            </a:r>
          </a:p>
          <a:p>
            <a:r>
              <a:rPr lang="en-US" sz="2400" dirty="0" smtClean="0"/>
              <a:t>Press </a:t>
            </a:r>
            <a:r>
              <a:rPr lang="en-US" sz="2400" dirty="0" smtClean="0"/>
              <a:t>1 – </a:t>
            </a:r>
            <a:r>
              <a:rPr lang="en-US" sz="2400" dirty="0" smtClean="0"/>
              <a:t>Control</a:t>
            </a:r>
          </a:p>
          <a:p>
            <a:r>
              <a:rPr lang="en-US" sz="2400" dirty="0"/>
              <a:t>Press 2 (for scheduled QC</a:t>
            </a:r>
            <a:r>
              <a:rPr lang="en-US" sz="2400" dirty="0" smtClean="0"/>
              <a:t>)</a:t>
            </a:r>
          </a:p>
          <a:p>
            <a:r>
              <a:rPr lang="en-US" sz="2400" dirty="0" smtClean="0"/>
              <a:t>Press 1 – ACT-K</a:t>
            </a:r>
          </a:p>
          <a:p>
            <a:r>
              <a:rPr lang="en-US" sz="2400" dirty="0" smtClean="0"/>
              <a:t>Press 1 or 2 depending on QC level you are running</a:t>
            </a:r>
            <a:endParaRPr lang="en-US" sz="2400" dirty="0" smtClean="0"/>
          </a:p>
          <a:p>
            <a:r>
              <a:rPr lang="en-US" sz="2400" dirty="0" smtClean="0"/>
              <a:t>Scan or manually enter operator ID</a:t>
            </a:r>
          </a:p>
          <a:p>
            <a:r>
              <a:rPr lang="en-US" sz="2400" dirty="0" smtClean="0"/>
              <a:t>Scan Control lot number</a:t>
            </a:r>
          </a:p>
          <a:p>
            <a:r>
              <a:rPr lang="en-US" sz="2400" dirty="0" smtClean="0"/>
              <a:t>Scan Cartridge lot number</a:t>
            </a:r>
            <a:endParaRPr lang="en-US" sz="2400" dirty="0"/>
          </a:p>
        </p:txBody>
      </p:sp>
      <p:pic>
        <p:nvPicPr>
          <p:cNvPr id="5" name="Content Placeholder 4"/>
          <p:cNvPicPr>
            <a:picLocks noGrp="1" noChangeAspect="1"/>
          </p:cNvPicPr>
          <p:nvPr>
            <p:ph sz="half" idx="2"/>
          </p:nvPr>
        </p:nvPicPr>
        <p:blipFill>
          <a:blip r:embed="rId2"/>
          <a:stretch>
            <a:fillRect/>
          </a:stretch>
        </p:blipFill>
        <p:spPr>
          <a:xfrm>
            <a:off x="5881816" y="1217145"/>
            <a:ext cx="5471984" cy="5432043"/>
          </a:xfrm>
          <a:prstGeom prst="rect">
            <a:avLst/>
          </a:prstGeom>
        </p:spPr>
      </p:pic>
    </p:spTree>
    <p:extLst>
      <p:ext uri="{BB962C8B-B14F-4D97-AF65-F5344CB8AC3E}">
        <p14:creationId xmlns:p14="http://schemas.microsoft.com/office/powerpoint/2010/main" val="4049240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Performing QC using Liquid Controls</a:t>
            </a:r>
            <a:endParaRPr lang="en-US" dirty="0"/>
          </a:p>
        </p:txBody>
      </p:sp>
      <p:sp>
        <p:nvSpPr>
          <p:cNvPr id="3" name="Content Placeholder 2"/>
          <p:cNvSpPr>
            <a:spLocks noGrp="1"/>
          </p:cNvSpPr>
          <p:nvPr>
            <p:ph sz="half" idx="1"/>
          </p:nvPr>
        </p:nvSpPr>
        <p:spPr/>
        <p:txBody>
          <a:bodyPr>
            <a:normAutofit fontScale="70000" lnSpcReduction="20000"/>
          </a:bodyPr>
          <a:lstStyle/>
          <a:p>
            <a:r>
              <a:rPr lang="en-US" dirty="0" smtClean="0"/>
              <a:t>Remove the ACTk cartridge from the pouch</a:t>
            </a:r>
          </a:p>
          <a:p>
            <a:r>
              <a:rPr lang="en-US" dirty="0" smtClean="0"/>
              <a:t>Remove cap and </a:t>
            </a:r>
            <a:r>
              <a:rPr lang="en-US" dirty="0" smtClean="0"/>
              <a:t>stopper </a:t>
            </a:r>
            <a:r>
              <a:rPr lang="en-US" dirty="0" smtClean="0"/>
              <a:t>from QC vials</a:t>
            </a:r>
          </a:p>
          <a:p>
            <a:r>
              <a:rPr lang="en-US" dirty="0" smtClean="0"/>
              <a:t>Pour entire contents of diluent into lyophilized plasma vial</a:t>
            </a:r>
          </a:p>
          <a:p>
            <a:r>
              <a:rPr lang="en-US" dirty="0" smtClean="0"/>
              <a:t>Replace stopper</a:t>
            </a:r>
          </a:p>
          <a:p>
            <a:r>
              <a:rPr lang="en-US" dirty="0" smtClean="0"/>
              <a:t>Allow vial to sit for 1 minute</a:t>
            </a:r>
          </a:p>
          <a:p>
            <a:r>
              <a:rPr lang="en-US" dirty="0" smtClean="0"/>
              <a:t>Gently swirl vial for 1 minute, then gently invert for 30 seconds</a:t>
            </a:r>
          </a:p>
          <a:p>
            <a:r>
              <a:rPr lang="en-US" dirty="0" smtClean="0"/>
              <a:t>Using a plastic pipette or plain plastic syringe, immediately transfer solution from vial into cartridge</a:t>
            </a:r>
          </a:p>
          <a:p>
            <a:r>
              <a:rPr lang="en-US" dirty="0" smtClean="0"/>
              <a:t>Immediately close cartridge and insert into handheld</a:t>
            </a:r>
          </a:p>
          <a:p>
            <a:r>
              <a:rPr lang="en-US" dirty="0" smtClean="0"/>
              <a:t>Review results. If Pass, ok to use for patient testing. If Fail, action is required.</a:t>
            </a:r>
            <a:endParaRPr lang="en-US" dirty="0"/>
          </a:p>
        </p:txBody>
      </p:sp>
      <p:pic>
        <p:nvPicPr>
          <p:cNvPr id="5" name="Content Placeholder 4"/>
          <p:cNvPicPr>
            <a:picLocks noGrp="1" noChangeAspect="1"/>
          </p:cNvPicPr>
          <p:nvPr>
            <p:ph sz="half" idx="2"/>
          </p:nvPr>
        </p:nvPicPr>
        <p:blipFill>
          <a:blip r:embed="rId2"/>
          <a:stretch>
            <a:fillRect/>
          </a:stretch>
        </p:blipFill>
        <p:spPr>
          <a:xfrm>
            <a:off x="6839635" y="1825625"/>
            <a:ext cx="3846729" cy="4351338"/>
          </a:xfrm>
          <a:prstGeom prst="rect">
            <a:avLst/>
          </a:prstGeom>
        </p:spPr>
      </p:pic>
    </p:spTree>
    <p:extLst>
      <p:ext uri="{BB962C8B-B14F-4D97-AF65-F5344CB8AC3E}">
        <p14:creationId xmlns:p14="http://schemas.microsoft.com/office/powerpoint/2010/main" val="4046604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Specimen Collection and Preparation</a:t>
            </a:r>
            <a:endParaRPr lang="en-US" dirty="0"/>
          </a:p>
        </p:txBody>
      </p:sp>
      <p:sp>
        <p:nvSpPr>
          <p:cNvPr id="3" name="Content Placeholder 2"/>
          <p:cNvSpPr>
            <a:spLocks noGrp="1"/>
          </p:cNvSpPr>
          <p:nvPr>
            <p:ph idx="1"/>
          </p:nvPr>
        </p:nvSpPr>
        <p:spPr/>
        <p:txBody>
          <a:bodyPr>
            <a:normAutofit/>
          </a:bodyPr>
          <a:lstStyle/>
          <a:p>
            <a:r>
              <a:rPr lang="en-US" dirty="0" smtClean="0"/>
              <a:t>The iSTAT ACTk test can be performed using venous or arterial samples (40µL).</a:t>
            </a:r>
          </a:p>
          <a:p>
            <a:r>
              <a:rPr lang="en-US" dirty="0" smtClean="0"/>
              <a:t>The sample for testing should be drawn into a plastic syringe.</a:t>
            </a:r>
          </a:p>
          <a:p>
            <a:r>
              <a:rPr lang="en-US" dirty="0" smtClean="0"/>
              <a:t>The syringe </a:t>
            </a:r>
            <a:r>
              <a:rPr lang="en-US" u="sng" dirty="0" smtClean="0"/>
              <a:t>cannot </a:t>
            </a:r>
            <a:r>
              <a:rPr lang="en-US" dirty="0" smtClean="0"/>
              <a:t>contain anticoagulants such as heparin, EDTA, oxalate or citrate.</a:t>
            </a:r>
          </a:p>
          <a:p>
            <a:r>
              <a:rPr lang="en-US" dirty="0" smtClean="0"/>
              <a:t>The sample should be immediately dispensed into the sample well of a cartridge. </a:t>
            </a:r>
          </a:p>
          <a:p>
            <a:r>
              <a:rPr lang="en-US" dirty="0" smtClean="0"/>
              <a:t>If a second measurement is needed, draw a fresh sample.</a:t>
            </a:r>
            <a:endParaRPr lang="en-US" dirty="0"/>
          </a:p>
        </p:txBody>
      </p:sp>
    </p:spTree>
    <p:extLst>
      <p:ext uri="{BB962C8B-B14F-4D97-AF65-F5344CB8AC3E}">
        <p14:creationId xmlns:p14="http://schemas.microsoft.com/office/powerpoint/2010/main" val="2581826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1276</TotalTime>
  <Words>878</Words>
  <Application>Microsoft Office PowerPoint</Application>
  <PresentationFormat>Widescreen</PresentationFormat>
  <Paragraphs>82</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Wingdings</vt:lpstr>
      <vt:lpstr>Office Theme</vt:lpstr>
      <vt:lpstr>Point of Care - iSTAT ACT Kaolin</vt:lpstr>
      <vt:lpstr>  What is ACT?</vt:lpstr>
      <vt:lpstr>Analyzer and Cartridge Components</vt:lpstr>
      <vt:lpstr>What do I need to run an iSTAT ACTk?</vt:lpstr>
      <vt:lpstr>Cartridge Parts and Handling </vt:lpstr>
      <vt:lpstr>Quality Control – Liquid Controls</vt:lpstr>
      <vt:lpstr>Performing QC using Liquid Controls</vt:lpstr>
      <vt:lpstr>Performing QC using Liquid Controls</vt:lpstr>
      <vt:lpstr>Specimen Collection and Preparation</vt:lpstr>
      <vt:lpstr>Performing a Patient Test </vt:lpstr>
      <vt:lpstr>Transmitting Results using a Downloader/Recharger</vt:lpstr>
      <vt:lpstr>Disinfection</vt:lpstr>
    </vt:vector>
  </TitlesOfParts>
  <Company>Concord Hospital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Point of Care - iSTAT ACT Kaolin</dc:title>
  <dc:creator>Amy Kelso</dc:creator>
  <cp:lastModifiedBy>Linda Rankins</cp:lastModifiedBy>
  <cp:revision>43</cp:revision>
  <dcterms:created xsi:type="dcterms:W3CDTF">2020-06-23T18:13:34Z</dcterms:created>
  <dcterms:modified xsi:type="dcterms:W3CDTF">2025-01-10T17:42:03Z</dcterms:modified>
</cp:coreProperties>
</file>