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7" r:id="rId8"/>
    <p:sldId id="271" r:id="rId9"/>
    <p:sldId id="261" r:id="rId10"/>
    <p:sldId id="262" r:id="rId11"/>
    <p:sldId id="263" r:id="rId12"/>
    <p:sldId id="272" r:id="rId13"/>
    <p:sldId id="264" r:id="rId14"/>
    <p:sldId id="273" r:id="rId15"/>
    <p:sldId id="274" r:id="rId16"/>
    <p:sldId id="275" r:id="rId17"/>
    <p:sldId id="279" r:id="rId18"/>
    <p:sldId id="276" r:id="rId19"/>
    <p:sldId id="278" r:id="rId20"/>
    <p:sldId id="265" r:id="rId2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1" autoAdjust="0"/>
    <p:restoredTop sz="94660" autoAdjust="0"/>
  </p:normalViewPr>
  <p:slideViewPr>
    <p:cSldViewPr snapToGrid="0">
      <p:cViewPr varScale="1">
        <p:scale>
          <a:sx n="96" d="100"/>
          <a:sy n="96" d="100"/>
        </p:scale>
        <p:origin x="108" y="360"/>
      </p:cViewPr>
      <p:guideLst/>
    </p:cSldViewPr>
  </p:slideViewPr>
  <p:outlineViewPr>
    <p:cViewPr>
      <p:scale>
        <a:sx n="33" d="100"/>
        <a:sy n="33" d="100"/>
      </p:scale>
      <p:origin x="0" y="-1242"/>
    </p:cViewPr>
  </p:outlineViewPr>
  <p:notesTextViewPr>
    <p:cViewPr>
      <p:scale>
        <a:sx n="1" d="1"/>
        <a:sy n="1" d="1"/>
      </p:scale>
      <p:origin x="0" y="0"/>
    </p:cViewPr>
  </p:notesTextViewPr>
  <p:sorterViewPr>
    <p:cViewPr>
      <p:scale>
        <a:sx n="100" d="100"/>
        <a:sy n="100"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9835A1-DF33-4845-BA86-7C7B0DF5271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401813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835A1-DF33-4845-BA86-7C7B0DF5271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266156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835A1-DF33-4845-BA86-7C7B0DF5271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263970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835A1-DF33-4845-BA86-7C7B0DF5271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273482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835A1-DF33-4845-BA86-7C7B0DF52717}"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144355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9835A1-DF33-4845-BA86-7C7B0DF52717}"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139103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9835A1-DF33-4845-BA86-7C7B0DF52717}"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285278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9835A1-DF33-4845-BA86-7C7B0DF52717}"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375949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835A1-DF33-4845-BA86-7C7B0DF52717}"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128116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835A1-DF33-4845-BA86-7C7B0DF52717}"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184552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835A1-DF33-4845-BA86-7C7B0DF52717}"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2608-B775-403A-A591-F5C837C7B89B}" type="slidenum">
              <a:rPr lang="en-US" smtClean="0"/>
              <a:t>‹#›</a:t>
            </a:fld>
            <a:endParaRPr lang="en-US"/>
          </a:p>
        </p:txBody>
      </p:sp>
    </p:spTree>
    <p:extLst>
      <p:ext uri="{BB962C8B-B14F-4D97-AF65-F5344CB8AC3E}">
        <p14:creationId xmlns:p14="http://schemas.microsoft.com/office/powerpoint/2010/main" val="289935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835A1-DF33-4845-BA86-7C7B0DF52717}" type="datetimeFigureOut">
              <a:rPr lang="en-US" smtClean="0"/>
              <a:t>3/14/2024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2608-B775-403A-A591-F5C837C7B89B}" type="slidenum">
              <a:rPr lang="en-US" smtClean="0"/>
              <a:t>‹#›</a:t>
            </a:fld>
            <a:endParaRPr lang="en-US"/>
          </a:p>
        </p:txBody>
      </p:sp>
    </p:spTree>
    <p:extLst>
      <p:ext uri="{BB962C8B-B14F-4D97-AF65-F5344CB8AC3E}">
        <p14:creationId xmlns:p14="http://schemas.microsoft.com/office/powerpoint/2010/main" val="266350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Abbott Point of Care</a:t>
            </a:r>
            <a:br>
              <a:rPr lang="en-US" dirty="0" smtClean="0"/>
            </a:br>
            <a:r>
              <a:rPr lang="en-US" dirty="0" smtClean="0"/>
              <a:t>Piccolo Xpress Chemistry Analyzer</a:t>
            </a:r>
            <a:endParaRPr lang="en-US" dirty="0"/>
          </a:p>
        </p:txBody>
      </p:sp>
      <p:pic>
        <p:nvPicPr>
          <p:cNvPr id="4" name="Picture 3"/>
          <p:cNvPicPr>
            <a:picLocks noChangeAspect="1"/>
          </p:cNvPicPr>
          <p:nvPr/>
        </p:nvPicPr>
        <p:blipFill>
          <a:blip r:embed="rId2"/>
          <a:stretch>
            <a:fillRect/>
          </a:stretch>
        </p:blipFill>
        <p:spPr>
          <a:xfrm>
            <a:off x="3444656" y="3401712"/>
            <a:ext cx="5302688" cy="3017520"/>
          </a:xfrm>
          <a:prstGeom prst="rect">
            <a:avLst/>
          </a:prstGeom>
        </p:spPr>
      </p:pic>
    </p:spTree>
    <p:extLst>
      <p:ext uri="{BB962C8B-B14F-4D97-AF65-F5344CB8AC3E}">
        <p14:creationId xmlns:p14="http://schemas.microsoft.com/office/powerpoint/2010/main" val="10323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Place printout into logbook </a:t>
            </a:r>
            <a:r>
              <a:rPr lang="en-US" dirty="0"/>
              <a:t>for Patient </a:t>
            </a:r>
            <a:r>
              <a:rPr lang="en-US" dirty="0" smtClean="0"/>
              <a:t>results, </a:t>
            </a:r>
            <a:r>
              <a:rPr lang="en-US" dirty="0"/>
              <a:t>QC and </a:t>
            </a:r>
            <a:r>
              <a:rPr lang="en-US" dirty="0" smtClean="0"/>
              <a:t>Daily </a:t>
            </a:r>
            <a:r>
              <a:rPr lang="en-US" smtClean="0"/>
              <a:t>iQC</a:t>
            </a:r>
            <a:endParaRPr lang="en-US" dirty="0"/>
          </a:p>
        </p:txBody>
      </p:sp>
      <p:pic>
        <p:nvPicPr>
          <p:cNvPr id="5" name="Content Placeholder 4"/>
          <p:cNvPicPr>
            <a:picLocks noGrp="1" noChangeAspect="1"/>
          </p:cNvPicPr>
          <p:nvPr>
            <p:ph idx="1"/>
          </p:nvPr>
        </p:nvPicPr>
        <p:blipFill>
          <a:blip r:embed="rId2"/>
          <a:stretch>
            <a:fillRect/>
          </a:stretch>
        </p:blipFill>
        <p:spPr>
          <a:xfrm>
            <a:off x="8878665" y="1027906"/>
            <a:ext cx="1405699" cy="1062623"/>
          </a:xfrm>
          <a:prstGeom prst="rect">
            <a:avLst/>
          </a:prstGeom>
        </p:spPr>
      </p:pic>
      <p:pic>
        <p:nvPicPr>
          <p:cNvPr id="6" name="Picture 5"/>
          <p:cNvPicPr>
            <a:picLocks noChangeAspect="1"/>
          </p:cNvPicPr>
          <p:nvPr/>
        </p:nvPicPr>
        <p:blipFill>
          <a:blip r:embed="rId3"/>
          <a:stretch>
            <a:fillRect/>
          </a:stretch>
        </p:blipFill>
        <p:spPr>
          <a:xfrm>
            <a:off x="4715901" y="2164348"/>
            <a:ext cx="3807713" cy="3383286"/>
          </a:xfrm>
          <a:prstGeom prst="rect">
            <a:avLst/>
          </a:prstGeom>
        </p:spPr>
      </p:pic>
      <p:pic>
        <p:nvPicPr>
          <p:cNvPr id="7" name="Picture 6"/>
          <p:cNvPicPr>
            <a:picLocks noChangeAspect="1"/>
          </p:cNvPicPr>
          <p:nvPr/>
        </p:nvPicPr>
        <p:blipFill>
          <a:blip r:embed="rId4"/>
          <a:stretch>
            <a:fillRect/>
          </a:stretch>
        </p:blipFill>
        <p:spPr>
          <a:xfrm>
            <a:off x="8858786" y="2253799"/>
            <a:ext cx="2391338" cy="3093659"/>
          </a:xfrm>
          <a:prstGeom prst="rect">
            <a:avLst/>
          </a:prstGeom>
        </p:spPr>
      </p:pic>
      <p:pic>
        <p:nvPicPr>
          <p:cNvPr id="8" name="Picture 7"/>
          <p:cNvPicPr>
            <a:picLocks noChangeAspect="1"/>
          </p:cNvPicPr>
          <p:nvPr/>
        </p:nvPicPr>
        <p:blipFill>
          <a:blip r:embed="rId5"/>
          <a:stretch>
            <a:fillRect/>
          </a:stretch>
        </p:blipFill>
        <p:spPr>
          <a:xfrm>
            <a:off x="100220" y="2164348"/>
            <a:ext cx="4615681" cy="3288402"/>
          </a:xfrm>
          <a:prstGeom prst="rect">
            <a:avLst/>
          </a:prstGeom>
        </p:spPr>
      </p:pic>
      <p:sp>
        <p:nvSpPr>
          <p:cNvPr id="3" name="TextBox 2"/>
          <p:cNvSpPr txBox="1"/>
          <p:nvPr/>
        </p:nvSpPr>
        <p:spPr>
          <a:xfrm>
            <a:off x="1792923" y="5645427"/>
            <a:ext cx="1230273" cy="369332"/>
          </a:xfrm>
          <a:prstGeom prst="rect">
            <a:avLst/>
          </a:prstGeom>
          <a:noFill/>
        </p:spPr>
        <p:txBody>
          <a:bodyPr wrap="none" rtlCol="0">
            <a:spAutoFit/>
          </a:bodyPr>
          <a:lstStyle/>
          <a:p>
            <a:r>
              <a:rPr lang="en-US" u="sng" dirty="0" smtClean="0"/>
              <a:t>Patient Log</a:t>
            </a:r>
            <a:endParaRPr lang="en-US" u="sng" dirty="0"/>
          </a:p>
        </p:txBody>
      </p:sp>
      <p:sp>
        <p:nvSpPr>
          <p:cNvPr id="4" name="TextBox 3"/>
          <p:cNvSpPr txBox="1"/>
          <p:nvPr/>
        </p:nvSpPr>
        <p:spPr>
          <a:xfrm>
            <a:off x="6197205" y="5725903"/>
            <a:ext cx="845103" cy="369332"/>
          </a:xfrm>
          <a:prstGeom prst="rect">
            <a:avLst/>
          </a:prstGeom>
          <a:noFill/>
        </p:spPr>
        <p:txBody>
          <a:bodyPr wrap="none" rtlCol="0">
            <a:spAutoFit/>
          </a:bodyPr>
          <a:lstStyle/>
          <a:p>
            <a:r>
              <a:rPr lang="en-US" u="sng" dirty="0" smtClean="0"/>
              <a:t>QC Log</a:t>
            </a:r>
            <a:endParaRPr lang="en-US" u="sng" dirty="0"/>
          </a:p>
        </p:txBody>
      </p:sp>
      <p:sp>
        <p:nvSpPr>
          <p:cNvPr id="9" name="TextBox 8"/>
          <p:cNvSpPr txBox="1"/>
          <p:nvPr/>
        </p:nvSpPr>
        <p:spPr>
          <a:xfrm>
            <a:off x="9452112" y="5725903"/>
            <a:ext cx="1414170" cy="369332"/>
          </a:xfrm>
          <a:prstGeom prst="rect">
            <a:avLst/>
          </a:prstGeom>
          <a:noFill/>
        </p:spPr>
        <p:txBody>
          <a:bodyPr wrap="none" rtlCol="0">
            <a:spAutoFit/>
          </a:bodyPr>
          <a:lstStyle/>
          <a:p>
            <a:r>
              <a:rPr lang="en-US" u="sng" dirty="0" smtClean="0"/>
              <a:t>Daily </a:t>
            </a:r>
            <a:r>
              <a:rPr lang="en-US" u="sng" dirty="0" err="1" smtClean="0"/>
              <a:t>iQC</a:t>
            </a:r>
            <a:r>
              <a:rPr lang="en-US" u="sng" dirty="0" smtClean="0"/>
              <a:t> Log</a:t>
            </a:r>
            <a:endParaRPr lang="en-US" u="sng" dirty="0"/>
          </a:p>
        </p:txBody>
      </p:sp>
      <p:sp>
        <p:nvSpPr>
          <p:cNvPr id="10" name="Rectangle 9"/>
          <p:cNvSpPr/>
          <p:nvPr/>
        </p:nvSpPr>
        <p:spPr>
          <a:xfrm>
            <a:off x="100220" y="2090529"/>
            <a:ext cx="4615681" cy="34571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4790661" y="2149332"/>
            <a:ext cx="3826566" cy="3302592"/>
          </a:xfrm>
          <a:prstGeom prst="rect">
            <a:avLst/>
          </a:prstGeom>
        </p:spPr>
      </p:pic>
      <p:pic>
        <p:nvPicPr>
          <p:cNvPr id="12" name="Picture 11"/>
          <p:cNvPicPr>
            <a:picLocks noChangeAspect="1"/>
          </p:cNvPicPr>
          <p:nvPr/>
        </p:nvPicPr>
        <p:blipFill>
          <a:blip r:embed="rId6"/>
          <a:stretch>
            <a:fillRect/>
          </a:stretch>
        </p:blipFill>
        <p:spPr>
          <a:xfrm>
            <a:off x="8699420" y="2149332"/>
            <a:ext cx="2710069" cy="3302592"/>
          </a:xfrm>
          <a:prstGeom prst="rect">
            <a:avLst/>
          </a:prstGeom>
        </p:spPr>
      </p:pic>
    </p:spTree>
    <p:extLst>
      <p:ext uri="{BB962C8B-B14F-4D97-AF65-F5344CB8AC3E}">
        <p14:creationId xmlns:p14="http://schemas.microsoft.com/office/powerpoint/2010/main" val="1289080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94572"/>
            <a:ext cx="10515600" cy="1325563"/>
          </a:xfrm>
        </p:spPr>
        <p:txBody>
          <a:bodyPr/>
          <a:lstStyle/>
          <a:p>
            <a:r>
              <a:rPr lang="en-US" dirty="0"/>
              <a:t>For Daily </a:t>
            </a:r>
            <a:r>
              <a:rPr lang="en-US" dirty="0" err="1"/>
              <a:t>iQC</a:t>
            </a:r>
            <a:r>
              <a:rPr lang="en-US" dirty="0"/>
              <a:t> print out after 1</a:t>
            </a:r>
            <a:r>
              <a:rPr lang="en-US" baseline="30000" dirty="0"/>
              <a:t>st</a:t>
            </a:r>
            <a:r>
              <a:rPr lang="en-US" dirty="0"/>
              <a:t> run of the day</a:t>
            </a:r>
          </a:p>
        </p:txBody>
      </p:sp>
      <p:pic>
        <p:nvPicPr>
          <p:cNvPr id="5" name="Content Placeholder 4"/>
          <p:cNvPicPr>
            <a:picLocks noGrp="1" noChangeAspect="1"/>
          </p:cNvPicPr>
          <p:nvPr>
            <p:ph idx="1"/>
          </p:nvPr>
        </p:nvPicPr>
        <p:blipFill>
          <a:blip r:embed="rId2"/>
          <a:stretch>
            <a:fillRect/>
          </a:stretch>
        </p:blipFill>
        <p:spPr>
          <a:xfrm>
            <a:off x="137904" y="1291914"/>
            <a:ext cx="1909555" cy="2724461"/>
          </a:xfrm>
          <a:prstGeom prst="rect">
            <a:avLst/>
          </a:prstGeom>
        </p:spPr>
      </p:pic>
      <p:pic>
        <p:nvPicPr>
          <p:cNvPr id="6" name="Picture 5"/>
          <p:cNvPicPr>
            <a:picLocks noChangeAspect="1"/>
          </p:cNvPicPr>
          <p:nvPr/>
        </p:nvPicPr>
        <p:blipFill>
          <a:blip r:embed="rId3"/>
          <a:stretch>
            <a:fillRect/>
          </a:stretch>
        </p:blipFill>
        <p:spPr>
          <a:xfrm>
            <a:off x="2653783" y="1380379"/>
            <a:ext cx="1852165" cy="2635996"/>
          </a:xfrm>
          <a:prstGeom prst="rect">
            <a:avLst/>
          </a:prstGeom>
        </p:spPr>
      </p:pic>
      <p:pic>
        <p:nvPicPr>
          <p:cNvPr id="7" name="Content Placeholder 6"/>
          <p:cNvPicPr>
            <a:picLocks noChangeAspect="1"/>
          </p:cNvPicPr>
          <p:nvPr/>
        </p:nvPicPr>
        <p:blipFill>
          <a:blip r:embed="rId4"/>
          <a:stretch>
            <a:fillRect/>
          </a:stretch>
        </p:blipFill>
        <p:spPr>
          <a:xfrm>
            <a:off x="5018384" y="1344628"/>
            <a:ext cx="1788094" cy="2635996"/>
          </a:xfrm>
          <a:prstGeom prst="rect">
            <a:avLst/>
          </a:prstGeom>
        </p:spPr>
      </p:pic>
      <p:pic>
        <p:nvPicPr>
          <p:cNvPr id="9" name="Picture 8"/>
          <p:cNvPicPr>
            <a:picLocks noChangeAspect="1"/>
          </p:cNvPicPr>
          <p:nvPr/>
        </p:nvPicPr>
        <p:blipFill>
          <a:blip r:embed="rId5"/>
          <a:stretch>
            <a:fillRect/>
          </a:stretch>
        </p:blipFill>
        <p:spPr>
          <a:xfrm>
            <a:off x="7476873" y="1380379"/>
            <a:ext cx="1789982" cy="2564494"/>
          </a:xfrm>
          <a:prstGeom prst="rect">
            <a:avLst/>
          </a:prstGeom>
        </p:spPr>
      </p:pic>
      <p:pic>
        <p:nvPicPr>
          <p:cNvPr id="10" name="Picture 9"/>
          <p:cNvPicPr>
            <a:picLocks noChangeAspect="1"/>
          </p:cNvPicPr>
          <p:nvPr/>
        </p:nvPicPr>
        <p:blipFill>
          <a:blip r:embed="rId6"/>
          <a:stretch>
            <a:fillRect/>
          </a:stretch>
        </p:blipFill>
        <p:spPr>
          <a:xfrm>
            <a:off x="9748431" y="1291914"/>
            <a:ext cx="2045589" cy="2699924"/>
          </a:xfrm>
          <a:prstGeom prst="rect">
            <a:avLst/>
          </a:prstGeom>
        </p:spPr>
      </p:pic>
      <p:sp>
        <p:nvSpPr>
          <p:cNvPr id="11" name="TextBox 10"/>
          <p:cNvSpPr txBox="1"/>
          <p:nvPr/>
        </p:nvSpPr>
        <p:spPr>
          <a:xfrm>
            <a:off x="325764" y="4651513"/>
            <a:ext cx="3656899" cy="369332"/>
          </a:xfrm>
          <a:prstGeom prst="rect">
            <a:avLst/>
          </a:prstGeom>
          <a:noFill/>
        </p:spPr>
        <p:txBody>
          <a:bodyPr wrap="none" rtlCol="0">
            <a:spAutoFit/>
          </a:bodyPr>
          <a:lstStyle/>
          <a:p>
            <a:r>
              <a:rPr lang="en-US" dirty="0" smtClean="0"/>
              <a:t>Select the folder on the Home screen</a:t>
            </a:r>
            <a:endParaRPr lang="en-US" dirty="0"/>
          </a:p>
        </p:txBody>
      </p:sp>
      <p:sp>
        <p:nvSpPr>
          <p:cNvPr id="12" name="TextBox 11"/>
          <p:cNvSpPr txBox="1"/>
          <p:nvPr/>
        </p:nvSpPr>
        <p:spPr>
          <a:xfrm>
            <a:off x="5178287" y="4651513"/>
            <a:ext cx="3545842" cy="369332"/>
          </a:xfrm>
          <a:prstGeom prst="rect">
            <a:avLst/>
          </a:prstGeom>
          <a:noFill/>
        </p:spPr>
        <p:txBody>
          <a:bodyPr wrap="none" rtlCol="0">
            <a:spAutoFit/>
          </a:bodyPr>
          <a:lstStyle/>
          <a:p>
            <a:r>
              <a:rPr lang="en-US" dirty="0" smtClean="0"/>
              <a:t>Select Last Disc on the Recall screen</a:t>
            </a:r>
            <a:endParaRPr lang="en-US" dirty="0"/>
          </a:p>
        </p:txBody>
      </p:sp>
      <p:sp>
        <p:nvSpPr>
          <p:cNvPr id="13" name="TextBox 12"/>
          <p:cNvSpPr txBox="1"/>
          <p:nvPr/>
        </p:nvSpPr>
        <p:spPr>
          <a:xfrm>
            <a:off x="9647185" y="4579112"/>
            <a:ext cx="2544816" cy="646331"/>
          </a:xfrm>
          <a:prstGeom prst="rect">
            <a:avLst/>
          </a:prstGeom>
          <a:noFill/>
        </p:spPr>
        <p:txBody>
          <a:bodyPr wrap="square" rtlCol="0">
            <a:spAutoFit/>
          </a:bodyPr>
          <a:lstStyle/>
          <a:p>
            <a:pPr algn="ctr"/>
            <a:r>
              <a:rPr lang="en-US" dirty="0" smtClean="0"/>
              <a:t>Select </a:t>
            </a:r>
            <a:r>
              <a:rPr lang="en-US" dirty="0" err="1" smtClean="0"/>
              <a:t>iQC</a:t>
            </a:r>
            <a:r>
              <a:rPr lang="en-US" dirty="0" smtClean="0"/>
              <a:t> on the Select Report screen</a:t>
            </a:r>
            <a:endParaRPr lang="en-US" dirty="0"/>
          </a:p>
        </p:txBody>
      </p:sp>
      <p:sp>
        <p:nvSpPr>
          <p:cNvPr id="14" name="Right Arrow 13"/>
          <p:cNvSpPr/>
          <p:nvPr/>
        </p:nvSpPr>
        <p:spPr>
          <a:xfrm>
            <a:off x="2151838" y="2474103"/>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605374" y="2530604"/>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942893" y="2631582"/>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9343179" y="2628456"/>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40744" y="2650752"/>
            <a:ext cx="2045047" cy="33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22817" y="2028132"/>
            <a:ext cx="2045047" cy="33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93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808" y="115295"/>
            <a:ext cx="10515600" cy="1325563"/>
          </a:xfrm>
        </p:spPr>
        <p:txBody>
          <a:bodyPr/>
          <a:lstStyle/>
          <a:p>
            <a:pPr algn="ctr"/>
            <a:r>
              <a:rPr lang="en-US" dirty="0"/>
              <a:t>Recalling Patient or QC </a:t>
            </a:r>
            <a:r>
              <a:rPr lang="en-US" dirty="0" smtClean="0"/>
              <a:t>results for Printing or Retransmitting</a:t>
            </a:r>
            <a:endParaRPr lang="en-US" dirty="0"/>
          </a:p>
        </p:txBody>
      </p:sp>
      <p:pic>
        <p:nvPicPr>
          <p:cNvPr id="5" name="Content Placeholder 4"/>
          <p:cNvPicPr>
            <a:picLocks noGrp="1" noChangeAspect="1"/>
          </p:cNvPicPr>
          <p:nvPr>
            <p:ph idx="1"/>
          </p:nvPr>
        </p:nvPicPr>
        <p:blipFill>
          <a:blip r:embed="rId2"/>
          <a:stretch>
            <a:fillRect/>
          </a:stretch>
        </p:blipFill>
        <p:spPr>
          <a:xfrm>
            <a:off x="137904" y="1291914"/>
            <a:ext cx="1909555" cy="2724461"/>
          </a:xfrm>
          <a:prstGeom prst="rect">
            <a:avLst/>
          </a:prstGeom>
        </p:spPr>
      </p:pic>
      <p:pic>
        <p:nvPicPr>
          <p:cNvPr id="6" name="Picture 5"/>
          <p:cNvPicPr>
            <a:picLocks noChangeAspect="1"/>
          </p:cNvPicPr>
          <p:nvPr/>
        </p:nvPicPr>
        <p:blipFill>
          <a:blip r:embed="rId3"/>
          <a:stretch>
            <a:fillRect/>
          </a:stretch>
        </p:blipFill>
        <p:spPr>
          <a:xfrm>
            <a:off x="2653783" y="1380379"/>
            <a:ext cx="1852165" cy="2635996"/>
          </a:xfrm>
          <a:prstGeom prst="rect">
            <a:avLst/>
          </a:prstGeom>
        </p:spPr>
      </p:pic>
      <p:pic>
        <p:nvPicPr>
          <p:cNvPr id="7" name="Content Placeholder 6"/>
          <p:cNvPicPr>
            <a:picLocks noChangeAspect="1"/>
          </p:cNvPicPr>
          <p:nvPr/>
        </p:nvPicPr>
        <p:blipFill>
          <a:blip r:embed="rId4"/>
          <a:stretch>
            <a:fillRect/>
          </a:stretch>
        </p:blipFill>
        <p:spPr>
          <a:xfrm>
            <a:off x="5018384" y="1344628"/>
            <a:ext cx="1788094" cy="2635996"/>
          </a:xfrm>
          <a:prstGeom prst="rect">
            <a:avLst/>
          </a:prstGeom>
        </p:spPr>
      </p:pic>
      <p:pic>
        <p:nvPicPr>
          <p:cNvPr id="9" name="Picture 8"/>
          <p:cNvPicPr>
            <a:picLocks noChangeAspect="1"/>
          </p:cNvPicPr>
          <p:nvPr/>
        </p:nvPicPr>
        <p:blipFill>
          <a:blip r:embed="rId5"/>
          <a:stretch>
            <a:fillRect/>
          </a:stretch>
        </p:blipFill>
        <p:spPr>
          <a:xfrm>
            <a:off x="7476873" y="1380379"/>
            <a:ext cx="1789982" cy="2564494"/>
          </a:xfrm>
          <a:prstGeom prst="rect">
            <a:avLst/>
          </a:prstGeom>
        </p:spPr>
      </p:pic>
      <p:pic>
        <p:nvPicPr>
          <p:cNvPr id="10" name="Picture 9"/>
          <p:cNvPicPr>
            <a:picLocks noChangeAspect="1"/>
          </p:cNvPicPr>
          <p:nvPr/>
        </p:nvPicPr>
        <p:blipFill>
          <a:blip r:embed="rId6"/>
          <a:stretch>
            <a:fillRect/>
          </a:stretch>
        </p:blipFill>
        <p:spPr>
          <a:xfrm>
            <a:off x="9777403" y="1291914"/>
            <a:ext cx="2045589" cy="2699924"/>
          </a:xfrm>
          <a:prstGeom prst="rect">
            <a:avLst/>
          </a:prstGeom>
        </p:spPr>
      </p:pic>
      <p:sp>
        <p:nvSpPr>
          <p:cNvPr id="11" name="TextBox 10"/>
          <p:cNvSpPr txBox="1"/>
          <p:nvPr/>
        </p:nvSpPr>
        <p:spPr>
          <a:xfrm>
            <a:off x="325764" y="4651513"/>
            <a:ext cx="3656899" cy="369332"/>
          </a:xfrm>
          <a:prstGeom prst="rect">
            <a:avLst/>
          </a:prstGeom>
          <a:noFill/>
        </p:spPr>
        <p:txBody>
          <a:bodyPr wrap="none" rtlCol="0">
            <a:spAutoFit/>
          </a:bodyPr>
          <a:lstStyle/>
          <a:p>
            <a:r>
              <a:rPr lang="en-US" dirty="0" smtClean="0"/>
              <a:t>Select the folder on the Home screen</a:t>
            </a:r>
            <a:endParaRPr lang="en-US" dirty="0"/>
          </a:p>
        </p:txBody>
      </p:sp>
      <p:sp>
        <p:nvSpPr>
          <p:cNvPr id="12" name="TextBox 11"/>
          <p:cNvSpPr txBox="1"/>
          <p:nvPr/>
        </p:nvSpPr>
        <p:spPr>
          <a:xfrm>
            <a:off x="4303951" y="4651513"/>
            <a:ext cx="5118346" cy="1200329"/>
          </a:xfrm>
          <a:prstGeom prst="rect">
            <a:avLst/>
          </a:prstGeom>
          <a:noFill/>
        </p:spPr>
        <p:txBody>
          <a:bodyPr wrap="square" rtlCol="0">
            <a:spAutoFit/>
          </a:bodyPr>
          <a:lstStyle/>
          <a:p>
            <a:pPr algn="ctr"/>
            <a:r>
              <a:rPr lang="en-US" dirty="0" smtClean="0"/>
              <a:t>Select Last Disc on the Recall screen or search/browse to find result needed</a:t>
            </a:r>
          </a:p>
          <a:p>
            <a:pPr algn="ctr"/>
            <a:r>
              <a:rPr lang="en-US" dirty="0" smtClean="0"/>
              <a:t>OR </a:t>
            </a:r>
          </a:p>
          <a:p>
            <a:pPr algn="ctr"/>
            <a:r>
              <a:rPr lang="en-US" dirty="0" smtClean="0"/>
              <a:t>This screen can also be used to retransmit</a:t>
            </a:r>
            <a:endParaRPr lang="en-US" dirty="0"/>
          </a:p>
        </p:txBody>
      </p:sp>
      <p:sp>
        <p:nvSpPr>
          <p:cNvPr id="13" name="TextBox 12"/>
          <p:cNvSpPr txBox="1"/>
          <p:nvPr/>
        </p:nvSpPr>
        <p:spPr>
          <a:xfrm>
            <a:off x="9647185" y="4579112"/>
            <a:ext cx="2544816" cy="1200329"/>
          </a:xfrm>
          <a:prstGeom prst="rect">
            <a:avLst/>
          </a:prstGeom>
          <a:noFill/>
        </p:spPr>
        <p:txBody>
          <a:bodyPr wrap="square" rtlCol="0">
            <a:spAutoFit/>
          </a:bodyPr>
          <a:lstStyle/>
          <a:p>
            <a:pPr algn="ctr"/>
            <a:r>
              <a:rPr lang="en-US" dirty="0" smtClean="0"/>
              <a:t>Select results on the Select Report screen </a:t>
            </a:r>
          </a:p>
          <a:p>
            <a:pPr algn="ctr"/>
            <a:r>
              <a:rPr lang="en-US" dirty="0" smtClean="0"/>
              <a:t>OR</a:t>
            </a:r>
          </a:p>
          <a:p>
            <a:pPr algn="ctr"/>
            <a:r>
              <a:rPr lang="en-US" dirty="0" smtClean="0"/>
              <a:t>Select </a:t>
            </a:r>
            <a:r>
              <a:rPr lang="en-US" dirty="0" err="1" smtClean="0"/>
              <a:t>Xmit</a:t>
            </a:r>
            <a:r>
              <a:rPr lang="en-US" dirty="0" smtClean="0"/>
              <a:t> button</a:t>
            </a:r>
            <a:endParaRPr lang="en-US" dirty="0"/>
          </a:p>
        </p:txBody>
      </p:sp>
      <p:sp>
        <p:nvSpPr>
          <p:cNvPr id="14" name="Right Arrow 13"/>
          <p:cNvSpPr/>
          <p:nvPr/>
        </p:nvSpPr>
        <p:spPr>
          <a:xfrm>
            <a:off x="2151838" y="2474103"/>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605374" y="2530604"/>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942893" y="2631582"/>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9343179" y="2628456"/>
            <a:ext cx="397565" cy="335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47185" y="2450449"/>
            <a:ext cx="2045047" cy="33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22817" y="2028132"/>
            <a:ext cx="2045047" cy="33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74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Print if needed or scroll using the</a:t>
            </a:r>
            <a:br>
              <a:rPr lang="en-US" dirty="0" smtClean="0"/>
            </a:br>
            <a:r>
              <a:rPr lang="en-US" dirty="0" smtClean="0"/>
              <a:t> to view the results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191039" y="1690684"/>
            <a:ext cx="2971800" cy="4257675"/>
          </a:xfrm>
          <a:prstGeom prst="rect">
            <a:avLst/>
          </a:prstGeom>
        </p:spPr>
      </p:pic>
      <p:pic>
        <p:nvPicPr>
          <p:cNvPr id="6" name="Picture 5"/>
          <p:cNvPicPr>
            <a:picLocks noChangeAspect="1"/>
          </p:cNvPicPr>
          <p:nvPr/>
        </p:nvPicPr>
        <p:blipFill>
          <a:blip r:embed="rId3"/>
          <a:stretch>
            <a:fillRect/>
          </a:stretch>
        </p:blipFill>
        <p:spPr>
          <a:xfrm>
            <a:off x="4731440" y="1690684"/>
            <a:ext cx="2952750" cy="4210050"/>
          </a:xfrm>
          <a:prstGeom prst="rect">
            <a:avLst/>
          </a:prstGeom>
        </p:spPr>
      </p:pic>
      <p:pic>
        <p:nvPicPr>
          <p:cNvPr id="7" name="Picture 6"/>
          <p:cNvPicPr>
            <a:picLocks noChangeAspect="1"/>
          </p:cNvPicPr>
          <p:nvPr/>
        </p:nvPicPr>
        <p:blipFill>
          <a:blip r:embed="rId4"/>
          <a:stretch>
            <a:fillRect/>
          </a:stretch>
        </p:blipFill>
        <p:spPr>
          <a:xfrm>
            <a:off x="8094592" y="1690684"/>
            <a:ext cx="2952750" cy="3933825"/>
          </a:xfrm>
          <a:prstGeom prst="rect">
            <a:avLst/>
          </a:prstGeom>
        </p:spPr>
      </p:pic>
      <p:sp>
        <p:nvSpPr>
          <p:cNvPr id="8" name="Isosceles Triangle 7"/>
          <p:cNvSpPr/>
          <p:nvPr/>
        </p:nvSpPr>
        <p:spPr>
          <a:xfrm>
            <a:off x="10602566" y="546064"/>
            <a:ext cx="327992" cy="321227"/>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11189804" y="546063"/>
            <a:ext cx="327992" cy="321227"/>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96000" y="4740965"/>
            <a:ext cx="1103243" cy="6957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180443" y="3795709"/>
            <a:ext cx="1103243" cy="6957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1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Expected Values </a:t>
            </a:r>
            <a:r>
              <a:rPr lang="en-US" dirty="0" smtClean="0"/>
              <a:t>(Reference Intervals):Concord </a:t>
            </a:r>
            <a:r>
              <a:rPr lang="en-US" dirty="0"/>
              <a:t>Hospital uses the Common Units for all </a:t>
            </a:r>
            <a:r>
              <a:rPr lang="en-US" dirty="0" smtClean="0"/>
              <a:t>values</a:t>
            </a:r>
            <a:endParaRPr lang="en-US" dirty="0"/>
          </a:p>
        </p:txBody>
      </p:sp>
      <p:pic>
        <p:nvPicPr>
          <p:cNvPr id="4" name="Picture 3"/>
          <p:cNvPicPr>
            <a:picLocks noChangeAspect="1"/>
          </p:cNvPicPr>
          <p:nvPr/>
        </p:nvPicPr>
        <p:blipFill>
          <a:blip r:embed="rId2"/>
          <a:stretch>
            <a:fillRect/>
          </a:stretch>
        </p:blipFill>
        <p:spPr>
          <a:xfrm>
            <a:off x="2782957" y="1817701"/>
            <a:ext cx="5128591" cy="4551625"/>
          </a:xfrm>
          <a:prstGeom prst="rect">
            <a:avLst/>
          </a:prstGeom>
        </p:spPr>
      </p:pic>
    </p:spTree>
    <p:extLst>
      <p:ext uri="{BB962C8B-B14F-4D97-AF65-F5344CB8AC3E}">
        <p14:creationId xmlns:p14="http://schemas.microsoft.com/office/powerpoint/2010/main" val="371263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Linearity (Dynamic ranges)</a:t>
            </a:r>
            <a:endParaRPr lang="en-US" dirty="0"/>
          </a:p>
        </p:txBody>
      </p:sp>
      <p:pic>
        <p:nvPicPr>
          <p:cNvPr id="3" name="Picture 2"/>
          <p:cNvPicPr>
            <a:picLocks noChangeAspect="1"/>
          </p:cNvPicPr>
          <p:nvPr/>
        </p:nvPicPr>
        <p:blipFill>
          <a:blip r:embed="rId2"/>
          <a:stretch>
            <a:fillRect/>
          </a:stretch>
        </p:blipFill>
        <p:spPr>
          <a:xfrm>
            <a:off x="2802835" y="1777398"/>
            <a:ext cx="5267739" cy="4186737"/>
          </a:xfrm>
          <a:prstGeom prst="rect">
            <a:avLst/>
          </a:prstGeom>
        </p:spPr>
      </p:pic>
    </p:spTree>
    <p:extLst>
      <p:ext uri="{BB962C8B-B14F-4D97-AF65-F5344CB8AC3E}">
        <p14:creationId xmlns:p14="http://schemas.microsoft.com/office/powerpoint/2010/main" val="32623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783"/>
            <a:ext cx="10515600" cy="785191"/>
          </a:xfrm>
        </p:spPr>
        <p:txBody>
          <a:bodyPr/>
          <a:lstStyle/>
          <a:p>
            <a:pPr algn="ctr"/>
            <a:r>
              <a:rPr lang="en-US" dirty="0" smtClean="0"/>
              <a:t>Interpreting Results</a:t>
            </a:r>
            <a:endParaRPr lang="en-US" dirty="0"/>
          </a:p>
        </p:txBody>
      </p:sp>
      <p:sp>
        <p:nvSpPr>
          <p:cNvPr id="3" name="Content Placeholder 2"/>
          <p:cNvSpPr>
            <a:spLocks noGrp="1"/>
          </p:cNvSpPr>
          <p:nvPr>
            <p:ph idx="1"/>
          </p:nvPr>
        </p:nvSpPr>
        <p:spPr>
          <a:xfrm>
            <a:off x="917713" y="785190"/>
            <a:ext cx="10515600" cy="5893905"/>
          </a:xfrm>
        </p:spPr>
        <p:txBody>
          <a:bodyPr>
            <a:noAutofit/>
          </a:bodyPr>
          <a:lstStyle/>
          <a:p>
            <a:r>
              <a:rPr lang="en-US" sz="1800" dirty="0"/>
              <a:t>Review &gt; and &lt; signs. These indicate results that are out of the dynamic range. If any result for a particular test exceeds the dynamic range, collect Plasma tube (PST) tube and send it to Main laboratory for </a:t>
            </a:r>
            <a:r>
              <a:rPr lang="en-US" sz="1800" dirty="0" smtClean="0"/>
              <a:t>analysis per physician request. </a:t>
            </a:r>
            <a:r>
              <a:rPr lang="en-US" sz="1800" dirty="0"/>
              <a:t>Do </a:t>
            </a:r>
            <a:r>
              <a:rPr lang="en-US" sz="1800" dirty="0" smtClean="0"/>
              <a:t>not </a:t>
            </a:r>
            <a:r>
              <a:rPr lang="en-US" sz="1800" dirty="0"/>
              <a:t>attempt to dilute the sample and re-run it on the </a:t>
            </a:r>
            <a:r>
              <a:rPr lang="en-US" sz="1800" dirty="0" smtClean="0"/>
              <a:t>analyzer.</a:t>
            </a:r>
          </a:p>
          <a:p>
            <a:r>
              <a:rPr lang="en-US" sz="1800" dirty="0"/>
              <a:t>Review three tildes. (~ ~ ~) Indicates results that cannot be determined. This is known as chemistry value suppression. This may happen due to improper mixing of a reagent bead with diluted sample, a nonlinear reaction, an endpoint of a particular reaction not reached, or a concentration outside the analyzer’s capabilities. When a chemistry is suppressed (~~~), the analyzer will prompt to print an error report. Collect Plasma tube (PST) and send the sample to main </a:t>
            </a:r>
            <a:r>
              <a:rPr lang="en-US" sz="1800" dirty="0" smtClean="0"/>
              <a:t>laboratory.</a:t>
            </a:r>
          </a:p>
          <a:p>
            <a:r>
              <a:rPr lang="en-US" sz="1800" dirty="0"/>
              <a:t>Review the asterisk (*). Indicates the results are outside of the reference range. Collect Plasma tube (PST) and send the sample to main </a:t>
            </a:r>
            <a:r>
              <a:rPr lang="en-US" sz="1800" dirty="0" smtClean="0"/>
              <a:t>laboratory if results are questioned.</a:t>
            </a:r>
          </a:p>
          <a:p>
            <a:r>
              <a:rPr lang="en-US" sz="1800" dirty="0" smtClean="0"/>
              <a:t>Review </a:t>
            </a:r>
            <a:r>
              <a:rPr lang="en-US" sz="1800" dirty="0"/>
              <a:t>(!) “confirm low recoveries”. (!) Next to any or all </a:t>
            </a:r>
            <a:r>
              <a:rPr lang="en-US" sz="1800" dirty="0" err="1"/>
              <a:t>analytes</a:t>
            </a:r>
            <a:r>
              <a:rPr lang="en-US" sz="1800" dirty="0"/>
              <a:t> indicates that at least one of the </a:t>
            </a:r>
            <a:r>
              <a:rPr lang="en-US" sz="1800" dirty="0" err="1"/>
              <a:t>analytes</a:t>
            </a:r>
            <a:r>
              <a:rPr lang="en-US" sz="1800" dirty="0"/>
              <a:t> has a lower concentration that would normally be expected. This may indicate fluid distribution issues in the disc causing over dilution or that the sample has been diluted through contamination. Specimen may be problematic. Repeat, recollect or collect Plasma tube (PST) and send the sample to main laboratory</a:t>
            </a:r>
            <a:r>
              <a:rPr lang="en-US" sz="1800" dirty="0" smtClean="0"/>
              <a:t>.</a:t>
            </a:r>
          </a:p>
          <a:p>
            <a:r>
              <a:rPr lang="en-US" sz="1800" dirty="0"/>
              <a:t>Review Sample Integrity </a:t>
            </a:r>
            <a:r>
              <a:rPr lang="en-US" sz="1800" dirty="0" smtClean="0"/>
              <a:t>Alerts-Repeat </a:t>
            </a:r>
            <a:r>
              <a:rPr lang="en-US" sz="1800" dirty="0"/>
              <a:t>or redraw the sample to confirm test results. If the message reoccurs, the sample may be problematic. Collect Plasma tube (PST) and send the sample to main laboratory</a:t>
            </a:r>
            <a:r>
              <a:rPr lang="en-US" sz="1800" dirty="0" smtClean="0"/>
              <a:t>.</a:t>
            </a:r>
          </a:p>
          <a:p>
            <a:r>
              <a:rPr lang="en-US" sz="1800" dirty="0"/>
              <a:t>Review sample indices 0, 1+, 2+, 3+ (qualitative). </a:t>
            </a:r>
            <a:r>
              <a:rPr lang="en-US" sz="1800" dirty="0" smtClean="0"/>
              <a:t>Repeat </a:t>
            </a:r>
            <a:r>
              <a:rPr lang="en-US" sz="1800" dirty="0"/>
              <a:t>any unexpected test result(s). The result will be automatically suppressed, and in its place HEM, ICT, or LIP will be indicated if the test results will be negatively affected</a:t>
            </a:r>
            <a:r>
              <a:rPr lang="en-US" sz="1800" dirty="0" smtClean="0"/>
              <a:t>. Review </a:t>
            </a:r>
            <a:r>
              <a:rPr lang="en-US" sz="1800" dirty="0"/>
              <a:t>whenever test results do not match patient symptoms. Collect Plasma tube (PST) and send the sample to main laboratory.</a:t>
            </a:r>
          </a:p>
        </p:txBody>
      </p:sp>
    </p:spTree>
    <p:extLst>
      <p:ext uri="{BB962C8B-B14F-4D97-AF65-F5344CB8AC3E}">
        <p14:creationId xmlns:p14="http://schemas.microsoft.com/office/powerpoint/2010/main" val="3258606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5214" y="461342"/>
            <a:ext cx="5476875" cy="5676900"/>
          </a:xfrm>
          <a:prstGeom prst="rect">
            <a:avLst/>
          </a:prstGeom>
        </p:spPr>
      </p:pic>
      <p:pic>
        <p:nvPicPr>
          <p:cNvPr id="3" name="Picture 2"/>
          <p:cNvPicPr>
            <a:picLocks noChangeAspect="1"/>
          </p:cNvPicPr>
          <p:nvPr/>
        </p:nvPicPr>
        <p:blipFill>
          <a:blip r:embed="rId3"/>
          <a:stretch>
            <a:fillRect/>
          </a:stretch>
        </p:blipFill>
        <p:spPr>
          <a:xfrm>
            <a:off x="6477845" y="0"/>
            <a:ext cx="4663076" cy="6858000"/>
          </a:xfrm>
          <a:prstGeom prst="rect">
            <a:avLst/>
          </a:prstGeom>
        </p:spPr>
      </p:pic>
    </p:spTree>
    <p:extLst>
      <p:ext uri="{BB962C8B-B14F-4D97-AF65-F5344CB8AC3E}">
        <p14:creationId xmlns:p14="http://schemas.microsoft.com/office/powerpoint/2010/main" val="351003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94" y="0"/>
            <a:ext cx="5332196" cy="6858000"/>
          </a:xfrm>
          <a:prstGeom prst="rect">
            <a:avLst/>
          </a:prstGeom>
        </p:spPr>
      </p:pic>
      <p:pic>
        <p:nvPicPr>
          <p:cNvPr id="4" name="Picture 3"/>
          <p:cNvPicPr>
            <a:picLocks noChangeAspect="1"/>
          </p:cNvPicPr>
          <p:nvPr/>
        </p:nvPicPr>
        <p:blipFill>
          <a:blip r:embed="rId3"/>
          <a:stretch>
            <a:fillRect/>
          </a:stretch>
        </p:blipFill>
        <p:spPr>
          <a:xfrm>
            <a:off x="5883517" y="0"/>
            <a:ext cx="5334895" cy="6858000"/>
          </a:xfrm>
          <a:prstGeom prst="rect">
            <a:avLst/>
          </a:prstGeom>
        </p:spPr>
      </p:pic>
    </p:spTree>
    <p:extLst>
      <p:ext uri="{BB962C8B-B14F-4D97-AF65-F5344CB8AC3E}">
        <p14:creationId xmlns:p14="http://schemas.microsoft.com/office/powerpoint/2010/main" val="271801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9721" y="0"/>
            <a:ext cx="5486400" cy="6858000"/>
          </a:xfrm>
          <a:prstGeom prst="rect">
            <a:avLst/>
          </a:prstGeom>
        </p:spPr>
      </p:pic>
      <p:pic>
        <p:nvPicPr>
          <p:cNvPr id="4" name="Picture 3"/>
          <p:cNvPicPr>
            <a:picLocks noChangeAspect="1"/>
          </p:cNvPicPr>
          <p:nvPr/>
        </p:nvPicPr>
        <p:blipFill>
          <a:blip r:embed="rId3"/>
          <a:stretch>
            <a:fillRect/>
          </a:stretch>
        </p:blipFill>
        <p:spPr>
          <a:xfrm>
            <a:off x="6462806" y="0"/>
            <a:ext cx="5329255" cy="6858000"/>
          </a:xfrm>
          <a:prstGeom prst="rect">
            <a:avLst/>
          </a:prstGeom>
        </p:spPr>
      </p:pic>
    </p:spTree>
    <p:extLst>
      <p:ext uri="{BB962C8B-B14F-4D97-AF65-F5344CB8AC3E}">
        <p14:creationId xmlns:p14="http://schemas.microsoft.com/office/powerpoint/2010/main" val="342173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2041268"/>
          </a:xfrm>
        </p:spPr>
        <p:txBody>
          <a:bodyPr>
            <a:normAutofit/>
          </a:bodyPr>
          <a:lstStyle/>
          <a:p>
            <a:r>
              <a:rPr lang="en-US" sz="2800" dirty="0" smtClean="0"/>
              <a:t>* Power on the analyzer using the Power button on the front of the analyzer </a:t>
            </a:r>
            <a:br>
              <a:rPr lang="en-US" sz="2800" dirty="0" smtClean="0"/>
            </a:br>
            <a:r>
              <a:rPr lang="en-US" sz="2800" dirty="0" smtClean="0"/>
              <a:t>* The Analyzer will Auto perform the </a:t>
            </a:r>
            <a:r>
              <a:rPr lang="en-US" sz="2800" dirty="0" err="1" smtClean="0"/>
              <a:t>iQC</a:t>
            </a:r>
            <a:r>
              <a:rPr lang="en-US" sz="2800" dirty="0" smtClean="0"/>
              <a:t/>
            </a:r>
            <a:br>
              <a:rPr lang="en-US" sz="2800" dirty="0" smtClean="0"/>
            </a:br>
            <a:r>
              <a:rPr lang="en-US" sz="2800" dirty="0" smtClean="0"/>
              <a:t>* </a:t>
            </a:r>
            <a:r>
              <a:rPr lang="en-US" sz="2800" dirty="0"/>
              <a:t>Warming will </a:t>
            </a:r>
            <a:r>
              <a:rPr lang="en-US" sz="2800" dirty="0" smtClean="0"/>
              <a:t>begin</a:t>
            </a:r>
            <a:br>
              <a:rPr lang="en-US" sz="2800" dirty="0" smtClean="0"/>
            </a:br>
            <a:r>
              <a:rPr lang="en-US" sz="2800" dirty="0" smtClean="0"/>
              <a:t>* Once ready, the ANALYZE screen will appear</a:t>
            </a:r>
            <a:endParaRPr lang="en-US" sz="2800" dirty="0"/>
          </a:p>
        </p:txBody>
      </p:sp>
      <p:pic>
        <p:nvPicPr>
          <p:cNvPr id="5" name="Picture Placeholder 4"/>
          <p:cNvPicPr>
            <a:picLocks noGrp="1" noChangeAspect="1"/>
          </p:cNvPicPr>
          <p:nvPr>
            <p:ph idx="1"/>
          </p:nvPr>
        </p:nvPicPr>
        <p:blipFill>
          <a:blip r:embed="rId2"/>
          <a:stretch>
            <a:fillRect/>
          </a:stretch>
        </p:blipFill>
        <p:spPr>
          <a:xfrm>
            <a:off x="6817657" y="2406393"/>
            <a:ext cx="3573527" cy="4351338"/>
          </a:xfrm>
          <a:prstGeom prst="rect">
            <a:avLst/>
          </a:prstGeom>
        </p:spPr>
      </p:pic>
      <p:pic>
        <p:nvPicPr>
          <p:cNvPr id="8" name="Picture 7"/>
          <p:cNvPicPr>
            <a:picLocks noChangeAspect="1"/>
          </p:cNvPicPr>
          <p:nvPr/>
        </p:nvPicPr>
        <p:blipFill>
          <a:blip r:embed="rId3"/>
          <a:stretch>
            <a:fillRect/>
          </a:stretch>
        </p:blipFill>
        <p:spPr>
          <a:xfrm>
            <a:off x="1448187" y="2656703"/>
            <a:ext cx="2814946" cy="3677293"/>
          </a:xfrm>
          <a:prstGeom prst="rect">
            <a:avLst/>
          </a:prstGeom>
        </p:spPr>
      </p:pic>
    </p:spTree>
    <p:extLst>
      <p:ext uri="{BB962C8B-B14F-4D97-AF65-F5344CB8AC3E}">
        <p14:creationId xmlns:p14="http://schemas.microsoft.com/office/powerpoint/2010/main" val="135720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Installing a Printer Paper Roll</a:t>
            </a:r>
            <a:endParaRPr lang="en-US" dirty="0"/>
          </a:p>
        </p:txBody>
      </p:sp>
      <p:pic>
        <p:nvPicPr>
          <p:cNvPr id="4" name="Content Placeholder 3"/>
          <p:cNvPicPr>
            <a:picLocks noGrp="1" noChangeAspect="1"/>
          </p:cNvPicPr>
          <p:nvPr>
            <p:ph idx="1"/>
          </p:nvPr>
        </p:nvPicPr>
        <p:blipFill>
          <a:blip r:embed="rId2"/>
          <a:stretch>
            <a:fillRect/>
          </a:stretch>
        </p:blipFill>
        <p:spPr>
          <a:xfrm>
            <a:off x="2333625" y="1886744"/>
            <a:ext cx="7524750" cy="4229100"/>
          </a:xfrm>
          <a:prstGeom prst="rect">
            <a:avLst/>
          </a:prstGeom>
        </p:spPr>
      </p:pic>
    </p:spTree>
    <p:extLst>
      <p:ext uri="{BB962C8B-B14F-4D97-AF65-F5344CB8AC3E}">
        <p14:creationId xmlns:p14="http://schemas.microsoft.com/office/powerpoint/2010/main" val="48364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Metabolic Panel Disc</a:t>
            </a:r>
            <a:endParaRPr lang="en-US" dirty="0"/>
          </a:p>
        </p:txBody>
      </p:sp>
      <p:pic>
        <p:nvPicPr>
          <p:cNvPr id="3" name="Picture 2"/>
          <p:cNvPicPr>
            <a:picLocks noChangeAspect="1"/>
          </p:cNvPicPr>
          <p:nvPr/>
        </p:nvPicPr>
        <p:blipFill>
          <a:blip r:embed="rId2"/>
          <a:stretch>
            <a:fillRect/>
          </a:stretch>
        </p:blipFill>
        <p:spPr>
          <a:xfrm>
            <a:off x="3590925" y="1469708"/>
            <a:ext cx="5514975" cy="4648200"/>
          </a:xfrm>
          <a:prstGeom prst="rect">
            <a:avLst/>
          </a:prstGeom>
        </p:spPr>
      </p:pic>
      <p:pic>
        <p:nvPicPr>
          <p:cNvPr id="6" name="Picture 5"/>
          <p:cNvPicPr>
            <a:picLocks noChangeAspect="1"/>
          </p:cNvPicPr>
          <p:nvPr/>
        </p:nvPicPr>
        <p:blipFill>
          <a:blip r:embed="rId3"/>
          <a:stretch>
            <a:fillRect/>
          </a:stretch>
        </p:blipFill>
        <p:spPr>
          <a:xfrm>
            <a:off x="9105900" y="2155095"/>
            <a:ext cx="3086100" cy="2028825"/>
          </a:xfrm>
          <a:prstGeom prst="rect">
            <a:avLst/>
          </a:prstGeom>
        </p:spPr>
      </p:pic>
      <p:pic>
        <p:nvPicPr>
          <p:cNvPr id="7" name="Picture 6"/>
          <p:cNvPicPr>
            <a:picLocks noChangeAspect="1"/>
          </p:cNvPicPr>
          <p:nvPr/>
        </p:nvPicPr>
        <p:blipFill>
          <a:blip r:embed="rId4"/>
          <a:stretch>
            <a:fillRect/>
          </a:stretch>
        </p:blipFill>
        <p:spPr>
          <a:xfrm>
            <a:off x="402062" y="1694244"/>
            <a:ext cx="2990850" cy="3438525"/>
          </a:xfrm>
          <a:prstGeom prst="rect">
            <a:avLst/>
          </a:prstGeom>
        </p:spPr>
      </p:pic>
    </p:spTree>
    <p:extLst>
      <p:ext uri="{BB962C8B-B14F-4D97-AF65-F5344CB8AC3E}">
        <p14:creationId xmlns:p14="http://schemas.microsoft.com/office/powerpoint/2010/main" val="107064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Fill Disc with 100</a:t>
            </a:r>
            <a:r>
              <a:rPr lang="el-GR" dirty="0" smtClean="0"/>
              <a:t>μ</a:t>
            </a:r>
            <a:r>
              <a:rPr lang="en-US" dirty="0" smtClean="0"/>
              <a:t>L using Micropipette &amp; tips</a:t>
            </a:r>
            <a:endParaRPr lang="en-US" dirty="0"/>
          </a:p>
        </p:txBody>
      </p:sp>
      <p:pic>
        <p:nvPicPr>
          <p:cNvPr id="5" name="Picture 4"/>
          <p:cNvPicPr>
            <a:picLocks noChangeAspect="1"/>
          </p:cNvPicPr>
          <p:nvPr/>
        </p:nvPicPr>
        <p:blipFill>
          <a:blip r:embed="rId2"/>
          <a:stretch>
            <a:fillRect/>
          </a:stretch>
        </p:blipFill>
        <p:spPr>
          <a:xfrm>
            <a:off x="6499654" y="1502017"/>
            <a:ext cx="5520879" cy="3783804"/>
          </a:xfrm>
          <a:prstGeom prst="rect">
            <a:avLst/>
          </a:prstGeom>
        </p:spPr>
      </p:pic>
      <p:pic>
        <p:nvPicPr>
          <p:cNvPr id="7" name="Picture 6"/>
          <p:cNvPicPr>
            <a:picLocks noChangeAspect="1"/>
          </p:cNvPicPr>
          <p:nvPr/>
        </p:nvPicPr>
        <p:blipFill>
          <a:blip r:embed="rId3"/>
          <a:stretch>
            <a:fillRect/>
          </a:stretch>
        </p:blipFill>
        <p:spPr>
          <a:xfrm>
            <a:off x="838200" y="1502017"/>
            <a:ext cx="1419225" cy="571500"/>
          </a:xfrm>
          <a:prstGeom prst="rect">
            <a:avLst/>
          </a:prstGeom>
        </p:spPr>
      </p:pic>
      <p:pic>
        <p:nvPicPr>
          <p:cNvPr id="8" name="Picture 7"/>
          <p:cNvPicPr>
            <a:picLocks noChangeAspect="1"/>
          </p:cNvPicPr>
          <p:nvPr/>
        </p:nvPicPr>
        <p:blipFill>
          <a:blip r:embed="rId4"/>
          <a:stretch>
            <a:fillRect/>
          </a:stretch>
        </p:blipFill>
        <p:spPr>
          <a:xfrm>
            <a:off x="838200" y="2149957"/>
            <a:ext cx="1619250" cy="1590675"/>
          </a:xfrm>
          <a:prstGeom prst="rect">
            <a:avLst/>
          </a:prstGeom>
        </p:spPr>
      </p:pic>
      <p:pic>
        <p:nvPicPr>
          <p:cNvPr id="10" name="Picture 9"/>
          <p:cNvPicPr>
            <a:picLocks noChangeAspect="1"/>
          </p:cNvPicPr>
          <p:nvPr/>
        </p:nvPicPr>
        <p:blipFill>
          <a:blip r:embed="rId5"/>
          <a:stretch>
            <a:fillRect/>
          </a:stretch>
        </p:blipFill>
        <p:spPr>
          <a:xfrm>
            <a:off x="2689654" y="2326170"/>
            <a:ext cx="3810000" cy="3019425"/>
          </a:xfrm>
          <a:prstGeom prst="rect">
            <a:avLst/>
          </a:prstGeom>
        </p:spPr>
      </p:pic>
      <p:pic>
        <p:nvPicPr>
          <p:cNvPr id="2" name="Picture 1"/>
          <p:cNvPicPr>
            <a:picLocks noChangeAspect="1"/>
          </p:cNvPicPr>
          <p:nvPr/>
        </p:nvPicPr>
        <p:blipFill>
          <a:blip r:embed="rId6"/>
          <a:stretch>
            <a:fillRect/>
          </a:stretch>
        </p:blipFill>
        <p:spPr>
          <a:xfrm>
            <a:off x="838200" y="3840127"/>
            <a:ext cx="1933575" cy="2638425"/>
          </a:xfrm>
          <a:prstGeom prst="rect">
            <a:avLst/>
          </a:prstGeom>
        </p:spPr>
      </p:pic>
      <p:sp>
        <p:nvSpPr>
          <p:cNvPr id="3" name="TextBox 2"/>
          <p:cNvSpPr txBox="1"/>
          <p:nvPr/>
        </p:nvSpPr>
        <p:spPr>
          <a:xfrm>
            <a:off x="803555" y="3278967"/>
            <a:ext cx="1688539" cy="461665"/>
          </a:xfrm>
          <a:prstGeom prst="rect">
            <a:avLst/>
          </a:prstGeom>
          <a:noFill/>
        </p:spPr>
        <p:txBody>
          <a:bodyPr wrap="none" rtlCol="0">
            <a:spAutoFit/>
          </a:bodyPr>
          <a:lstStyle/>
          <a:p>
            <a:r>
              <a:rPr lang="en-US" sz="2400" b="1" dirty="0" smtClean="0"/>
              <a:t>Pipette Tips</a:t>
            </a:r>
            <a:endParaRPr lang="en-US" sz="2400" b="1" dirty="0"/>
          </a:p>
        </p:txBody>
      </p:sp>
    </p:spTree>
    <p:extLst>
      <p:ext uri="{BB962C8B-B14F-4D97-AF65-F5344CB8AC3E}">
        <p14:creationId xmlns:p14="http://schemas.microsoft.com/office/powerpoint/2010/main" val="407387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93870"/>
          </a:xfrm>
        </p:spPr>
        <p:txBody>
          <a:bodyPr>
            <a:normAutofit fontScale="90000"/>
          </a:bodyPr>
          <a:lstStyle/>
          <a:p>
            <a:r>
              <a:rPr lang="en-US" dirty="0" smtClean="0"/>
              <a:t>Select </a:t>
            </a:r>
            <a:r>
              <a:rPr lang="en-US" dirty="0"/>
              <a:t>Analyze on screen to open </a:t>
            </a:r>
            <a:r>
              <a:rPr lang="en-US" dirty="0" smtClean="0"/>
              <a:t>drawer</a:t>
            </a:r>
            <a:br>
              <a:rPr lang="en-US" dirty="0" smtClean="0"/>
            </a:br>
            <a:r>
              <a:rPr lang="en-US" dirty="0" smtClean="0"/>
              <a:t>Insert disc barcode side up, be sure it is seated correctly (flat) in the drawer   </a:t>
            </a:r>
            <a:br>
              <a:rPr lang="en-US" dirty="0" smtClean="0"/>
            </a:br>
            <a:r>
              <a:rPr lang="en-US" dirty="0" smtClean="0"/>
              <a:t>Select </a:t>
            </a:r>
            <a:r>
              <a:rPr lang="en-US" b="1" dirty="0" smtClean="0">
                <a:solidFill>
                  <a:srgbClr val="FF0000"/>
                </a:solidFill>
              </a:rPr>
              <a:t>CLOSE</a:t>
            </a:r>
            <a:r>
              <a:rPr lang="en-US" dirty="0" smtClean="0"/>
              <a:t> on screen to close drawer </a:t>
            </a:r>
            <a:br>
              <a:rPr lang="en-US" dirty="0" smtClean="0"/>
            </a:br>
            <a:r>
              <a:rPr lang="en-US" dirty="0" smtClean="0"/>
              <a:t>	</a:t>
            </a:r>
            <a:r>
              <a:rPr lang="en-US" b="1" dirty="0" smtClean="0">
                <a:solidFill>
                  <a:srgbClr val="FF0000"/>
                </a:solidFill>
              </a:rPr>
              <a:t>***Do </a:t>
            </a:r>
            <a:r>
              <a:rPr lang="en-US" b="1" u="sng" dirty="0" smtClean="0">
                <a:solidFill>
                  <a:srgbClr val="FF0000"/>
                </a:solidFill>
              </a:rPr>
              <a:t>NOT</a:t>
            </a:r>
            <a:r>
              <a:rPr lang="en-US" b="1" dirty="0" smtClean="0">
                <a:solidFill>
                  <a:srgbClr val="FF0000"/>
                </a:solidFill>
              </a:rPr>
              <a:t> </a:t>
            </a:r>
            <a:r>
              <a:rPr lang="en-US" b="1" u="sng" dirty="0" smtClean="0">
                <a:solidFill>
                  <a:srgbClr val="FF0000"/>
                </a:solidFill>
              </a:rPr>
              <a:t>PUSH</a:t>
            </a:r>
            <a:r>
              <a:rPr lang="en-US" b="1" dirty="0" smtClean="0">
                <a:solidFill>
                  <a:srgbClr val="FF0000"/>
                </a:solidFill>
              </a:rPr>
              <a:t> the drawer closed***</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972406" y="2992122"/>
            <a:ext cx="4996771" cy="3006381"/>
          </a:xfrm>
          <a:prstGeom prst="rect">
            <a:avLst/>
          </a:prstGeom>
        </p:spPr>
      </p:pic>
      <p:pic>
        <p:nvPicPr>
          <p:cNvPr id="5" name="Picture 4"/>
          <p:cNvPicPr>
            <a:picLocks noChangeAspect="1"/>
          </p:cNvPicPr>
          <p:nvPr/>
        </p:nvPicPr>
        <p:blipFill>
          <a:blip r:embed="rId3"/>
          <a:stretch>
            <a:fillRect/>
          </a:stretch>
        </p:blipFill>
        <p:spPr>
          <a:xfrm>
            <a:off x="3295075" y="3351542"/>
            <a:ext cx="3505200" cy="1847850"/>
          </a:xfrm>
          <a:prstGeom prst="rect">
            <a:avLst/>
          </a:prstGeom>
        </p:spPr>
      </p:pic>
      <p:pic>
        <p:nvPicPr>
          <p:cNvPr id="6" name="Picture 5"/>
          <p:cNvPicPr>
            <a:picLocks noChangeAspect="1"/>
          </p:cNvPicPr>
          <p:nvPr/>
        </p:nvPicPr>
        <p:blipFill>
          <a:blip r:embed="rId4"/>
          <a:stretch>
            <a:fillRect/>
          </a:stretch>
        </p:blipFill>
        <p:spPr>
          <a:xfrm>
            <a:off x="370219" y="2693918"/>
            <a:ext cx="2752725" cy="3952875"/>
          </a:xfrm>
          <a:prstGeom prst="rect">
            <a:avLst/>
          </a:prstGeom>
        </p:spPr>
      </p:pic>
      <p:sp>
        <p:nvSpPr>
          <p:cNvPr id="7" name="Oval 6"/>
          <p:cNvSpPr/>
          <p:nvPr/>
        </p:nvSpPr>
        <p:spPr>
          <a:xfrm>
            <a:off x="8601117" y="4056806"/>
            <a:ext cx="1739348" cy="4373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838198" y="3166318"/>
            <a:ext cx="1816765" cy="512108"/>
          </a:xfrm>
          <a:prstGeom prst="rect">
            <a:avLst/>
          </a:prstGeom>
        </p:spPr>
      </p:pic>
      <p:pic>
        <p:nvPicPr>
          <p:cNvPr id="3" name="Picture 2"/>
          <p:cNvPicPr>
            <a:picLocks noChangeAspect="1"/>
          </p:cNvPicPr>
          <p:nvPr/>
        </p:nvPicPr>
        <p:blipFill>
          <a:blip r:embed="rId6"/>
          <a:stretch>
            <a:fillRect/>
          </a:stretch>
        </p:blipFill>
        <p:spPr>
          <a:xfrm>
            <a:off x="3814187" y="5112678"/>
            <a:ext cx="2466975" cy="1771650"/>
          </a:xfrm>
          <a:prstGeom prst="rect">
            <a:avLst/>
          </a:prstGeom>
        </p:spPr>
      </p:pic>
    </p:spTree>
    <p:extLst>
      <p:ext uri="{BB962C8B-B14F-4D97-AF65-F5344CB8AC3E}">
        <p14:creationId xmlns:p14="http://schemas.microsoft.com/office/powerpoint/2010/main" val="160918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Running a Patient or Control</a:t>
            </a:r>
            <a:endParaRPr lang="en-US" dirty="0"/>
          </a:p>
        </p:txBody>
      </p:sp>
      <p:pic>
        <p:nvPicPr>
          <p:cNvPr id="5" name="Picture 4"/>
          <p:cNvPicPr>
            <a:picLocks noChangeAspect="1"/>
          </p:cNvPicPr>
          <p:nvPr/>
        </p:nvPicPr>
        <p:blipFill>
          <a:blip r:embed="rId2"/>
          <a:stretch>
            <a:fillRect/>
          </a:stretch>
        </p:blipFill>
        <p:spPr>
          <a:xfrm>
            <a:off x="1141841" y="2456034"/>
            <a:ext cx="1876425" cy="2390775"/>
          </a:xfrm>
          <a:prstGeom prst="rect">
            <a:avLst/>
          </a:prstGeom>
        </p:spPr>
      </p:pic>
      <p:sp>
        <p:nvSpPr>
          <p:cNvPr id="6" name="TextBox 5"/>
          <p:cNvSpPr txBox="1"/>
          <p:nvPr/>
        </p:nvSpPr>
        <p:spPr>
          <a:xfrm>
            <a:off x="407773" y="5078627"/>
            <a:ext cx="2743200" cy="646331"/>
          </a:xfrm>
          <a:prstGeom prst="rect">
            <a:avLst/>
          </a:prstGeom>
          <a:noFill/>
        </p:spPr>
        <p:txBody>
          <a:bodyPr wrap="square" rtlCol="0">
            <a:spAutoFit/>
          </a:bodyPr>
          <a:lstStyle/>
          <a:p>
            <a:r>
              <a:rPr lang="en-US" dirty="0" smtClean="0"/>
              <a:t>Enter </a:t>
            </a:r>
            <a:r>
              <a:rPr lang="en-US" dirty="0"/>
              <a:t>the operator ID, then select </a:t>
            </a:r>
            <a:r>
              <a:rPr lang="en-US" b="1" dirty="0"/>
              <a:t>Done</a:t>
            </a:r>
            <a:r>
              <a:rPr lang="en-US" dirty="0"/>
              <a:t>. </a:t>
            </a:r>
          </a:p>
        </p:txBody>
      </p:sp>
      <p:pic>
        <p:nvPicPr>
          <p:cNvPr id="7" name="Picture 6"/>
          <p:cNvPicPr>
            <a:picLocks noChangeAspect="1"/>
          </p:cNvPicPr>
          <p:nvPr/>
        </p:nvPicPr>
        <p:blipFill>
          <a:blip r:embed="rId3"/>
          <a:stretch>
            <a:fillRect/>
          </a:stretch>
        </p:blipFill>
        <p:spPr>
          <a:xfrm>
            <a:off x="4103215" y="2356021"/>
            <a:ext cx="6877050" cy="2590800"/>
          </a:xfrm>
          <a:prstGeom prst="rect">
            <a:avLst/>
          </a:prstGeom>
        </p:spPr>
      </p:pic>
    </p:spTree>
    <p:extLst>
      <p:ext uri="{BB962C8B-B14F-4D97-AF65-F5344CB8AC3E}">
        <p14:creationId xmlns:p14="http://schemas.microsoft.com/office/powerpoint/2010/main" val="109138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barcode scanner only-Scan Patient Specimen Label Barcode for entering Patient ID</a:t>
            </a:r>
            <a:endParaRPr lang="en-US" dirty="0"/>
          </a:p>
        </p:txBody>
      </p:sp>
      <p:pic>
        <p:nvPicPr>
          <p:cNvPr id="3" name="Picture 2"/>
          <p:cNvPicPr>
            <a:picLocks noChangeAspect="1"/>
          </p:cNvPicPr>
          <p:nvPr/>
        </p:nvPicPr>
        <p:blipFill>
          <a:blip r:embed="rId2"/>
          <a:stretch>
            <a:fillRect/>
          </a:stretch>
        </p:blipFill>
        <p:spPr>
          <a:xfrm>
            <a:off x="529063" y="1808593"/>
            <a:ext cx="5029636" cy="4352921"/>
          </a:xfrm>
          <a:prstGeom prst="rect">
            <a:avLst/>
          </a:prstGeom>
        </p:spPr>
      </p:pic>
      <p:pic>
        <p:nvPicPr>
          <p:cNvPr id="7" name="Picture 6"/>
          <p:cNvPicPr>
            <a:picLocks noChangeAspect="1"/>
          </p:cNvPicPr>
          <p:nvPr/>
        </p:nvPicPr>
        <p:blipFill>
          <a:blip r:embed="rId3"/>
          <a:stretch>
            <a:fillRect/>
          </a:stretch>
        </p:blipFill>
        <p:spPr>
          <a:xfrm>
            <a:off x="7017543" y="2507808"/>
            <a:ext cx="3490913" cy="2733625"/>
          </a:xfrm>
          <a:prstGeom prst="rect">
            <a:avLst/>
          </a:prstGeom>
        </p:spPr>
      </p:pic>
      <p:pic>
        <p:nvPicPr>
          <p:cNvPr id="11" name="Picture 10"/>
          <p:cNvPicPr>
            <a:picLocks noChangeAspect="1"/>
          </p:cNvPicPr>
          <p:nvPr/>
        </p:nvPicPr>
        <p:blipFill>
          <a:blip r:embed="rId4"/>
          <a:stretch>
            <a:fillRect/>
          </a:stretch>
        </p:blipFill>
        <p:spPr>
          <a:xfrm>
            <a:off x="1803986" y="1781394"/>
            <a:ext cx="2553942" cy="3608831"/>
          </a:xfrm>
          <a:prstGeom prst="rect">
            <a:avLst/>
          </a:prstGeom>
        </p:spPr>
      </p:pic>
    </p:spTree>
    <p:extLst>
      <p:ext uri="{BB962C8B-B14F-4D97-AF65-F5344CB8AC3E}">
        <p14:creationId xmlns:p14="http://schemas.microsoft.com/office/powerpoint/2010/main" val="344469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 Test- Comprehensive Metabolic on the screen to start test</a:t>
            </a:r>
            <a:endParaRPr lang="en-US" dirty="0"/>
          </a:p>
        </p:txBody>
      </p:sp>
      <p:pic>
        <p:nvPicPr>
          <p:cNvPr id="5" name="Picture 4"/>
          <p:cNvPicPr>
            <a:picLocks noChangeAspect="1"/>
          </p:cNvPicPr>
          <p:nvPr/>
        </p:nvPicPr>
        <p:blipFill>
          <a:blip r:embed="rId2"/>
          <a:stretch>
            <a:fillRect/>
          </a:stretch>
        </p:blipFill>
        <p:spPr>
          <a:xfrm>
            <a:off x="1955109" y="1713707"/>
            <a:ext cx="2914650" cy="4305300"/>
          </a:xfrm>
          <a:prstGeom prst="rect">
            <a:avLst/>
          </a:prstGeom>
        </p:spPr>
      </p:pic>
      <p:pic>
        <p:nvPicPr>
          <p:cNvPr id="7" name="Content Placeholder 6"/>
          <p:cNvPicPr>
            <a:picLocks noGrp="1" noChangeAspect="1"/>
          </p:cNvPicPr>
          <p:nvPr>
            <p:ph idx="1"/>
          </p:nvPr>
        </p:nvPicPr>
        <p:blipFill>
          <a:blip r:embed="rId3"/>
          <a:stretch>
            <a:fillRect/>
          </a:stretch>
        </p:blipFill>
        <p:spPr>
          <a:xfrm>
            <a:off x="6317788" y="1667669"/>
            <a:ext cx="2935728" cy="4351338"/>
          </a:xfrm>
          <a:prstGeom prst="rect">
            <a:avLst/>
          </a:prstGeom>
        </p:spPr>
      </p:pic>
    </p:spTree>
    <p:extLst>
      <p:ext uri="{BB962C8B-B14F-4D97-AF65-F5344CB8AC3E}">
        <p14:creationId xmlns:p14="http://schemas.microsoft.com/office/powerpoint/2010/main" val="373974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will appear on the screen and </a:t>
            </a:r>
            <a:r>
              <a:rPr lang="en-US" dirty="0" err="1" smtClean="0"/>
              <a:t>autoprint</a:t>
            </a:r>
            <a:r>
              <a:rPr lang="en-US" dirty="0" smtClean="0"/>
              <a:t> to the sticky back printout paper</a:t>
            </a:r>
            <a:endParaRPr lang="en-US" dirty="0"/>
          </a:p>
        </p:txBody>
      </p:sp>
      <p:pic>
        <p:nvPicPr>
          <p:cNvPr id="3" name="Picture 2"/>
          <p:cNvPicPr>
            <a:picLocks noChangeAspect="1"/>
          </p:cNvPicPr>
          <p:nvPr/>
        </p:nvPicPr>
        <p:blipFill>
          <a:blip r:embed="rId2"/>
          <a:stretch>
            <a:fillRect/>
          </a:stretch>
        </p:blipFill>
        <p:spPr>
          <a:xfrm>
            <a:off x="2598876" y="1819584"/>
            <a:ext cx="3038475" cy="4029075"/>
          </a:xfrm>
          <a:prstGeom prst="rect">
            <a:avLst/>
          </a:prstGeom>
        </p:spPr>
      </p:pic>
      <p:sp>
        <p:nvSpPr>
          <p:cNvPr id="5" name="TextBox 4"/>
          <p:cNvSpPr txBox="1"/>
          <p:nvPr/>
        </p:nvSpPr>
        <p:spPr>
          <a:xfrm>
            <a:off x="3876261" y="6253780"/>
            <a:ext cx="3427926" cy="369332"/>
          </a:xfrm>
          <a:prstGeom prst="rect">
            <a:avLst/>
          </a:prstGeom>
          <a:noFill/>
        </p:spPr>
        <p:txBody>
          <a:bodyPr wrap="none" rtlCol="0">
            <a:spAutoFit/>
          </a:bodyPr>
          <a:lstStyle/>
          <a:p>
            <a:r>
              <a:rPr lang="en-US" dirty="0" smtClean="0"/>
              <a:t>Results will display in &lt; 14 minutes</a:t>
            </a:r>
            <a:endParaRPr lang="en-US" dirty="0"/>
          </a:p>
        </p:txBody>
      </p:sp>
      <p:pic>
        <p:nvPicPr>
          <p:cNvPr id="7" name="Picture 6"/>
          <p:cNvPicPr>
            <a:picLocks noChangeAspect="1"/>
          </p:cNvPicPr>
          <p:nvPr/>
        </p:nvPicPr>
        <p:blipFill>
          <a:blip r:embed="rId3"/>
          <a:stretch>
            <a:fillRect/>
          </a:stretch>
        </p:blipFill>
        <p:spPr>
          <a:xfrm>
            <a:off x="6463747" y="1819584"/>
            <a:ext cx="2981325" cy="4305300"/>
          </a:xfrm>
          <a:prstGeom prst="rect">
            <a:avLst/>
          </a:prstGeom>
        </p:spPr>
      </p:pic>
    </p:spTree>
    <p:extLst>
      <p:ext uri="{BB962C8B-B14F-4D97-AF65-F5344CB8AC3E}">
        <p14:creationId xmlns:p14="http://schemas.microsoft.com/office/powerpoint/2010/main" val="1050693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7523</TotalTime>
  <Words>604</Words>
  <Application>Microsoft Office PowerPoint</Application>
  <PresentationFormat>Widescreen</PresentationFormat>
  <Paragraphs>39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Abbott Point of Care Piccolo Xpress Chemistry Analyzer</vt:lpstr>
      <vt:lpstr>* Power on the analyzer using the Power button on the front of the analyzer  * The Analyzer will Auto perform the iQC * Warming will begin * Once ready, the ANALYZE screen will appear</vt:lpstr>
      <vt:lpstr>Comprehensive Metabolic Panel Disc</vt:lpstr>
      <vt:lpstr>Fill Disc with 100μL using Micropipette &amp; tips</vt:lpstr>
      <vt:lpstr>Select Analyze on screen to open drawer Insert disc barcode side up, be sure it is seated correctly (flat) in the drawer    Select CLOSE on screen to close drawer   ***Do NOT PUSH the drawer closed***</vt:lpstr>
      <vt:lpstr>Running a Patient or Control</vt:lpstr>
      <vt:lpstr>Using barcode scanner only-Scan Patient Specimen Label Barcode for entering Patient ID</vt:lpstr>
      <vt:lpstr>Select Test- Comprehensive Metabolic on the screen to start test</vt:lpstr>
      <vt:lpstr>Results will appear on the screen and autoprint to the sticky back printout paper</vt:lpstr>
      <vt:lpstr>Place printout into logbook for Patient results, QC and Daily iQC</vt:lpstr>
      <vt:lpstr>For Daily iQC print out after 1st run of the day</vt:lpstr>
      <vt:lpstr>Recalling Patient or QC results for Printing or Retransmitting</vt:lpstr>
      <vt:lpstr>Select Print if needed or scroll using the  to view the results</vt:lpstr>
      <vt:lpstr>Expected Values (Reference Intervals):Concord Hospital uses the Common Units for all values</vt:lpstr>
      <vt:lpstr>Linearity (Dynamic ranges)</vt:lpstr>
      <vt:lpstr>Interpreting Results</vt:lpstr>
      <vt:lpstr>PowerPoint Presentation</vt:lpstr>
      <vt:lpstr>PowerPoint Presentation</vt:lpstr>
      <vt:lpstr>PowerPoint Presentation</vt:lpstr>
      <vt:lpstr>Installing a Printer Paper Roll</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Abbot Point of Care Piccolo Xpress Chemistry Analyzer</dc:title>
  <dc:creator>Graciela Ghiraldi</dc:creator>
  <cp:lastModifiedBy>Graciela Ghiraldi</cp:lastModifiedBy>
  <cp:revision>42</cp:revision>
  <cp:lastPrinted>2024-03-14T19:34:04Z</cp:lastPrinted>
  <dcterms:created xsi:type="dcterms:W3CDTF">2024-01-23T14:33:15Z</dcterms:created>
  <dcterms:modified xsi:type="dcterms:W3CDTF">2024-03-14T19:37:23Z</dcterms:modified>
</cp:coreProperties>
</file>