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72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BA2EC-1E90-421D-9225-4CFE8BE2B98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B4157-71EC-4923-8AB6-DEEE19DE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5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F15D7-F6D0-49C5-846B-3FB3893A2205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4D476-D85C-41DC-B299-8D83650899E1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985F-8BCF-4A97-BA61-F8C852981164}" type="datetime1">
              <a:rPr lang="en-US" smtClean="0"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04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A578A-3754-4232-B2C5-37AC20FB53A3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39834" y="2460405"/>
            <a:ext cx="2395233" cy="2727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FC6E-2325-47B5-B75D-F86C3F394759}" type="datetime1">
              <a:rPr lang="en-US" smtClean="0"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7517" y="3401040"/>
            <a:ext cx="4055745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2433" y="1424373"/>
            <a:ext cx="8223884" cy="2874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3D3CD-805A-41A8-BC49-C99F3A632770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169" y="805635"/>
            <a:ext cx="932370" cy="1363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4166" y="2552248"/>
            <a:ext cx="363092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9CDD"/>
                </a:solidFill>
                <a:latin typeface="Georgia"/>
                <a:cs typeface="Georgia"/>
              </a:rPr>
              <a:t>BinaxNOW</a:t>
            </a:r>
            <a:r>
              <a:rPr sz="4350" b="1" baseline="24904" dirty="0">
                <a:solidFill>
                  <a:srgbClr val="009CDD"/>
                </a:solidFill>
                <a:latin typeface="Georgia"/>
                <a:cs typeface="Georgia"/>
              </a:rPr>
              <a:t>™</a:t>
            </a:r>
            <a:endParaRPr sz="4350" baseline="24904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746" y="3164831"/>
            <a:ext cx="427037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90"/>
              </a:lnSpc>
              <a:spcBef>
                <a:spcPts val="95"/>
              </a:spcBef>
            </a:pPr>
            <a:r>
              <a:rPr sz="4000" spc="-5" dirty="0">
                <a:latin typeface="Georgia"/>
                <a:cs typeface="Georgia"/>
              </a:rPr>
              <a:t>COVID-19 Ag</a:t>
            </a:r>
            <a:r>
              <a:rPr sz="4000" spc="-65" dirty="0">
                <a:latin typeface="Georgia"/>
                <a:cs typeface="Georgia"/>
              </a:rPr>
              <a:t> </a:t>
            </a:r>
            <a:r>
              <a:rPr sz="4000" dirty="0">
                <a:latin typeface="Georgia"/>
                <a:cs typeface="Georgia"/>
              </a:rPr>
              <a:t>Card</a:t>
            </a:r>
            <a:endParaRPr sz="4000">
              <a:latin typeface="Georgia"/>
              <a:cs typeface="Georgia"/>
            </a:endParaRPr>
          </a:p>
          <a:p>
            <a:pPr marL="12700">
              <a:lnSpc>
                <a:spcPts val="4110"/>
              </a:lnSpc>
            </a:pPr>
            <a:r>
              <a:rPr sz="3600" spc="-5" dirty="0">
                <a:latin typeface="Georgia"/>
                <a:cs typeface="Georgia"/>
              </a:rPr>
              <a:t>Overview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5986271"/>
            <a:ext cx="9144000" cy="462280"/>
          </a:xfrm>
          <a:prstGeom prst="rect">
            <a:avLst/>
          </a:prstGeom>
          <a:solidFill>
            <a:srgbClr val="BF0000"/>
          </a:solidFill>
        </p:spPr>
        <p:txBody>
          <a:bodyPr vert="horz" wrap="square" lIns="0" tIns="3492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Emergency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Use Authorization Granted by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FDA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17692" y="2514082"/>
            <a:ext cx="3002279" cy="2295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508" y="756958"/>
            <a:ext cx="4834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Specimen </a:t>
            </a:r>
            <a:r>
              <a:rPr sz="2800" spc="-10" dirty="0">
                <a:solidFill>
                  <a:srgbClr val="009CDD"/>
                </a:solidFill>
              </a:rPr>
              <a:t>Transport </a:t>
            </a:r>
            <a:r>
              <a:rPr sz="2800" spc="-5" dirty="0">
                <a:solidFill>
                  <a:srgbClr val="009CDD"/>
                </a:solidFill>
              </a:rPr>
              <a:t>&amp;</a:t>
            </a:r>
            <a:r>
              <a:rPr sz="2800" spc="35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Storage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47462" y="1567738"/>
            <a:ext cx="7592059" cy="3743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23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For best </a:t>
            </a:r>
            <a:r>
              <a:rPr sz="1800" spc="-5" dirty="0">
                <a:latin typeface="Georgia"/>
                <a:cs typeface="Georgia"/>
              </a:rPr>
              <a:t>performance, </a:t>
            </a:r>
            <a:r>
              <a:rPr sz="1800" dirty="0">
                <a:latin typeface="Georgia"/>
                <a:cs typeface="Georgia"/>
              </a:rPr>
              <a:t>direct nasal swabs should </a:t>
            </a:r>
            <a:r>
              <a:rPr sz="1800" spc="-5" dirty="0">
                <a:latin typeface="Georgia"/>
                <a:cs typeface="Georgia"/>
              </a:rPr>
              <a:t>be </a:t>
            </a:r>
            <a:r>
              <a:rPr sz="1800" dirty="0">
                <a:latin typeface="Georgia"/>
                <a:cs typeface="Georgia"/>
              </a:rPr>
              <a:t>tested </a:t>
            </a:r>
            <a:r>
              <a:rPr sz="1800" spc="5" dirty="0">
                <a:latin typeface="Georgia"/>
                <a:cs typeface="Georgia"/>
              </a:rPr>
              <a:t>as </a:t>
            </a:r>
            <a:r>
              <a:rPr sz="1800" spc="-5" dirty="0">
                <a:latin typeface="Georgia"/>
                <a:cs typeface="Georgia"/>
              </a:rPr>
              <a:t>soon as  possible </a:t>
            </a:r>
            <a:r>
              <a:rPr sz="1800" dirty="0">
                <a:latin typeface="Georgia"/>
                <a:cs typeface="Georgia"/>
              </a:rPr>
              <a:t>after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collection.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Georgia"/>
                <a:cs typeface="Georgia"/>
              </a:rPr>
              <a:t>If </a:t>
            </a:r>
            <a:r>
              <a:rPr sz="1800" b="1" spc="-5" dirty="0">
                <a:latin typeface="Georgia"/>
                <a:cs typeface="Georgia"/>
              </a:rPr>
              <a:t>immediate testing </a:t>
            </a:r>
            <a:r>
              <a:rPr sz="1800" b="1" spc="5" dirty="0">
                <a:latin typeface="Georgia"/>
                <a:cs typeface="Georgia"/>
              </a:rPr>
              <a:t>is </a:t>
            </a:r>
            <a:r>
              <a:rPr sz="1800" b="1" spc="-5" dirty="0">
                <a:latin typeface="Georgia"/>
                <a:cs typeface="Georgia"/>
              </a:rPr>
              <a:t>not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possible:</a:t>
            </a:r>
            <a:endParaRPr sz="18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b="1" spc="-5" dirty="0">
                <a:latin typeface="Georgia"/>
                <a:cs typeface="Georgia"/>
              </a:rPr>
              <a:t>Do not </a:t>
            </a:r>
            <a:r>
              <a:rPr sz="1800" b="1" dirty="0">
                <a:latin typeface="Georgia"/>
                <a:cs typeface="Georgia"/>
              </a:rPr>
              <a:t>return the </a:t>
            </a:r>
            <a:r>
              <a:rPr sz="1800" b="1" spc="-5" dirty="0">
                <a:latin typeface="Georgia"/>
                <a:cs typeface="Georgia"/>
              </a:rPr>
              <a:t>nasal swab </a:t>
            </a:r>
            <a:r>
              <a:rPr sz="1800" b="1" dirty="0">
                <a:latin typeface="Georgia"/>
                <a:cs typeface="Georgia"/>
              </a:rPr>
              <a:t>to the </a:t>
            </a:r>
            <a:r>
              <a:rPr sz="1800" b="1" spc="-10" dirty="0">
                <a:latin typeface="Georgia"/>
                <a:cs typeface="Georgia"/>
              </a:rPr>
              <a:t>original </a:t>
            </a:r>
            <a:r>
              <a:rPr sz="1800" b="1" spc="-5" dirty="0">
                <a:latin typeface="Georgia"/>
                <a:cs typeface="Georgia"/>
              </a:rPr>
              <a:t>paper</a:t>
            </a:r>
            <a:r>
              <a:rPr sz="1800" b="1" spc="7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packaging</a:t>
            </a:r>
            <a:endParaRPr sz="1800">
              <a:latin typeface="Georgia"/>
              <a:cs typeface="Georgia"/>
            </a:endParaRPr>
          </a:p>
          <a:p>
            <a:pPr marL="467995" marR="43815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avoid contamination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preserve </a:t>
            </a:r>
            <a:r>
              <a:rPr sz="1800" dirty="0">
                <a:latin typeface="Georgia"/>
                <a:cs typeface="Georgia"/>
              </a:rPr>
              <a:t>sample </a:t>
            </a:r>
            <a:r>
              <a:rPr sz="1800" spc="-5" dirty="0">
                <a:latin typeface="Georgia"/>
                <a:cs typeface="Georgia"/>
              </a:rPr>
              <a:t>integrity, </a:t>
            </a:r>
            <a:r>
              <a:rPr sz="1800" dirty="0">
                <a:latin typeface="Georgia"/>
                <a:cs typeface="Georgia"/>
              </a:rPr>
              <a:t>place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nasal  swab </a:t>
            </a:r>
            <a:r>
              <a:rPr sz="1800" spc="-5" dirty="0">
                <a:latin typeface="Georgia"/>
                <a:cs typeface="Georgia"/>
              </a:rPr>
              <a:t>in </a:t>
            </a:r>
            <a:r>
              <a:rPr sz="1800" dirty="0">
                <a:latin typeface="Georgia"/>
                <a:cs typeface="Georgia"/>
              </a:rPr>
              <a:t>a clean, </a:t>
            </a:r>
            <a:r>
              <a:rPr sz="1800" spc="-5" dirty="0">
                <a:latin typeface="Georgia"/>
                <a:cs typeface="Georgia"/>
              </a:rPr>
              <a:t>unused, tightly </a:t>
            </a:r>
            <a:r>
              <a:rPr sz="1800" dirty="0">
                <a:latin typeface="Georgia"/>
                <a:cs typeface="Georgia"/>
              </a:rPr>
              <a:t>capped plastic </a:t>
            </a:r>
            <a:r>
              <a:rPr sz="1800" spc="-5" dirty="0">
                <a:latin typeface="Georgia"/>
                <a:cs typeface="Georgia"/>
              </a:rPr>
              <a:t>tube </a:t>
            </a:r>
            <a:r>
              <a:rPr sz="1800" dirty="0">
                <a:latin typeface="Georgia"/>
                <a:cs typeface="Georgia"/>
              </a:rPr>
              <a:t>&amp; label </a:t>
            </a:r>
            <a:r>
              <a:rPr sz="1800" spc="-5" dirty="0">
                <a:latin typeface="Georgia"/>
                <a:cs typeface="Georgia"/>
              </a:rPr>
              <a:t>with </a:t>
            </a:r>
            <a:r>
              <a:rPr sz="1800" dirty="0">
                <a:latin typeface="Georgia"/>
                <a:cs typeface="Georgia"/>
              </a:rPr>
              <a:t>the  patient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information</a:t>
            </a:r>
            <a:endParaRPr sz="1800">
              <a:latin typeface="Georgia"/>
              <a:cs typeface="Georgia"/>
            </a:endParaRPr>
          </a:p>
          <a:p>
            <a:pPr marL="467995" marR="1651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spc="-5" dirty="0">
                <a:latin typeface="Georgia"/>
                <a:cs typeface="Georgia"/>
              </a:rPr>
              <a:t>The sample </a:t>
            </a:r>
            <a:r>
              <a:rPr sz="1800" spc="5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stable in the </a:t>
            </a:r>
            <a:r>
              <a:rPr sz="1800" dirty="0">
                <a:latin typeface="Georgia"/>
                <a:cs typeface="Georgia"/>
              </a:rPr>
              <a:t>plastic </a:t>
            </a:r>
            <a:r>
              <a:rPr sz="1800" spc="-5" dirty="0">
                <a:latin typeface="Georgia"/>
                <a:cs typeface="Georgia"/>
              </a:rPr>
              <a:t>tube at </a:t>
            </a:r>
            <a:r>
              <a:rPr sz="1800" dirty="0">
                <a:latin typeface="Georgia"/>
                <a:cs typeface="Georgia"/>
              </a:rPr>
              <a:t>room </a:t>
            </a:r>
            <a:r>
              <a:rPr sz="1800" spc="-5" dirty="0">
                <a:latin typeface="Georgia"/>
                <a:cs typeface="Georgia"/>
              </a:rPr>
              <a:t>temperature (15-30°C)  </a:t>
            </a:r>
            <a:r>
              <a:rPr sz="1800" dirty="0">
                <a:latin typeface="Georgia"/>
                <a:cs typeface="Georgia"/>
              </a:rPr>
              <a:t>for </a:t>
            </a:r>
            <a:r>
              <a:rPr sz="1800" spc="-5" dirty="0">
                <a:latin typeface="Georgia"/>
                <a:cs typeface="Georgia"/>
              </a:rPr>
              <a:t>up to one (1) hour prior to</a:t>
            </a:r>
            <a:r>
              <a:rPr sz="1800" spc="1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testing</a:t>
            </a:r>
            <a:endParaRPr sz="1800">
              <a:latin typeface="Georgia"/>
              <a:cs typeface="Georgia"/>
            </a:endParaRPr>
          </a:p>
          <a:p>
            <a:pPr marL="467995" marR="23114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dirty="0">
                <a:latin typeface="Georgia"/>
                <a:cs typeface="Georgia"/>
              </a:rPr>
              <a:t>If greater than </a:t>
            </a:r>
            <a:r>
              <a:rPr sz="1800" spc="-5" dirty="0">
                <a:latin typeface="Georgia"/>
                <a:cs typeface="Georgia"/>
              </a:rPr>
              <a:t>one (1) hour delay occurs, dispose </a:t>
            </a:r>
            <a:r>
              <a:rPr sz="1800" dirty="0">
                <a:latin typeface="Georgia"/>
                <a:cs typeface="Georgia"/>
              </a:rPr>
              <a:t>of sample &amp; </a:t>
            </a:r>
            <a:r>
              <a:rPr sz="1800" spc="-5" dirty="0">
                <a:latin typeface="Georgia"/>
                <a:cs typeface="Georgia"/>
              </a:rPr>
              <a:t>collect  </a:t>
            </a:r>
            <a:r>
              <a:rPr sz="1800" dirty="0">
                <a:latin typeface="Georgia"/>
                <a:cs typeface="Georgia"/>
              </a:rPr>
              <a:t>new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sample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203" y="5885688"/>
            <a:ext cx="3294888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3444BE-FC85-4678-890E-858A8BD2AA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851" y="6813803"/>
            <a:ext cx="2891155" cy="365760"/>
          </a:xfrm>
          <a:custGeom>
            <a:avLst/>
            <a:gdLst/>
            <a:ahLst/>
            <a:cxnLst/>
            <a:rect l="l" t="t" r="r" b="b"/>
            <a:pathLst>
              <a:path w="2891154" h="365759">
                <a:moveTo>
                  <a:pt x="2891028" y="365760"/>
                </a:moveTo>
                <a:lnTo>
                  <a:pt x="0" y="365760"/>
                </a:lnTo>
                <a:lnTo>
                  <a:pt x="0" y="0"/>
                </a:lnTo>
                <a:lnTo>
                  <a:pt x="2891028" y="0"/>
                </a:lnTo>
                <a:lnTo>
                  <a:pt x="2891028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5669" y="839260"/>
            <a:ext cx="85178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AFEF"/>
                </a:solidFill>
              </a:rPr>
              <a:t>BinaxNOW</a:t>
            </a:r>
            <a:r>
              <a:rPr sz="2550" baseline="26143" dirty="0">
                <a:solidFill>
                  <a:srgbClr val="00AFEF"/>
                </a:solidFill>
              </a:rPr>
              <a:t>™ </a:t>
            </a:r>
            <a:r>
              <a:rPr sz="2600" dirty="0">
                <a:solidFill>
                  <a:srgbClr val="00AFEF"/>
                </a:solidFill>
              </a:rPr>
              <a:t>COVID-19 </a:t>
            </a:r>
            <a:r>
              <a:rPr sz="2600" spc="-5" dirty="0">
                <a:solidFill>
                  <a:srgbClr val="00AFEF"/>
                </a:solidFill>
              </a:rPr>
              <a:t>Ag Card </a:t>
            </a:r>
            <a:r>
              <a:rPr sz="2600" spc="-5" dirty="0">
                <a:solidFill>
                  <a:srgbClr val="009CDD"/>
                </a:solidFill>
              </a:rPr>
              <a:t>Test </a:t>
            </a:r>
            <a:r>
              <a:rPr sz="2600" dirty="0">
                <a:solidFill>
                  <a:srgbClr val="009CDD"/>
                </a:solidFill>
              </a:rPr>
              <a:t>Procedure</a:t>
            </a:r>
            <a:r>
              <a:rPr sz="2600" spc="-240" dirty="0">
                <a:solidFill>
                  <a:srgbClr val="009CDD"/>
                </a:solidFill>
              </a:rPr>
              <a:t> </a:t>
            </a:r>
            <a:r>
              <a:rPr sz="2600" dirty="0">
                <a:solidFill>
                  <a:srgbClr val="009CDD"/>
                </a:solidFill>
              </a:rPr>
              <a:t>Overview</a:t>
            </a:r>
            <a:endParaRPr sz="2600"/>
          </a:p>
        </p:txBody>
      </p:sp>
      <p:sp>
        <p:nvSpPr>
          <p:cNvPr id="5" name="object 5"/>
          <p:cNvSpPr/>
          <p:nvPr/>
        </p:nvSpPr>
        <p:spPr>
          <a:xfrm>
            <a:off x="1055477" y="2397717"/>
            <a:ext cx="8114396" cy="3525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D03C11-2033-4F33-A365-AFB5E51DBAE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3495" y="801171"/>
            <a:ext cx="6706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AFEF"/>
                </a:solidFill>
              </a:rPr>
              <a:t>BinaxNOW</a:t>
            </a:r>
            <a:r>
              <a:rPr sz="2775" spc="-7" baseline="25525" dirty="0">
                <a:solidFill>
                  <a:srgbClr val="00AFEF"/>
                </a:solidFill>
              </a:rPr>
              <a:t>™ </a:t>
            </a:r>
            <a:r>
              <a:rPr sz="2800" spc="-5" dirty="0">
                <a:solidFill>
                  <a:srgbClr val="00AFEF"/>
                </a:solidFill>
              </a:rPr>
              <a:t>COVID-19 Ag Card</a:t>
            </a:r>
            <a:r>
              <a:rPr sz="2800" spc="-185" dirty="0">
                <a:solidFill>
                  <a:srgbClr val="00AFEF"/>
                </a:solidFill>
              </a:rPr>
              <a:t> </a:t>
            </a:r>
            <a:r>
              <a:rPr sz="2800" spc="-5" dirty="0">
                <a:solidFill>
                  <a:srgbClr val="00AFEF"/>
                </a:solidFill>
              </a:rPr>
              <a:t>Overview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346916" y="2255987"/>
            <a:ext cx="4191269" cy="2661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8781" y="5167398"/>
            <a:ext cx="1265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Exterior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View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7057" y="5254239"/>
            <a:ext cx="1231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Interior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View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412748"/>
            <a:ext cx="4090416" cy="4364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693480-0BBF-4933-BC75-C704D0FF45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54379" y="1866836"/>
            <a:ext cx="7480300" cy="5313045"/>
            <a:chOff x="754379" y="1866836"/>
            <a:chExt cx="7480300" cy="5313045"/>
          </a:xfrm>
        </p:grpSpPr>
        <p:sp>
          <p:nvSpPr>
            <p:cNvPr id="4" name="object 4"/>
            <p:cNvSpPr/>
            <p:nvPr/>
          </p:nvSpPr>
          <p:spPr>
            <a:xfrm>
              <a:off x="754379" y="6812280"/>
              <a:ext cx="3053080" cy="367665"/>
            </a:xfrm>
            <a:custGeom>
              <a:avLst/>
              <a:gdLst/>
              <a:ahLst/>
              <a:cxnLst/>
              <a:rect l="l" t="t" r="r" b="b"/>
              <a:pathLst>
                <a:path w="3053079" h="367665">
                  <a:moveTo>
                    <a:pt x="3052571" y="367283"/>
                  </a:moveTo>
                  <a:lnTo>
                    <a:pt x="0" y="367283"/>
                  </a:lnTo>
                  <a:lnTo>
                    <a:pt x="0" y="0"/>
                  </a:lnTo>
                  <a:lnTo>
                    <a:pt x="3052571" y="0"/>
                  </a:lnTo>
                  <a:lnTo>
                    <a:pt x="3052571" y="367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5544" y="1876044"/>
              <a:ext cx="6539865" cy="2010410"/>
            </a:xfrm>
            <a:custGeom>
              <a:avLst/>
              <a:gdLst/>
              <a:ahLst/>
              <a:cxnLst/>
              <a:rect l="l" t="t" r="r" b="b"/>
              <a:pathLst>
                <a:path w="6539865" h="2010410">
                  <a:moveTo>
                    <a:pt x="0" y="0"/>
                  </a:moveTo>
                  <a:lnTo>
                    <a:pt x="6539484" y="0"/>
                  </a:lnTo>
                  <a:lnTo>
                    <a:pt x="6539484" y="2010155"/>
                  </a:lnTo>
                  <a:lnTo>
                    <a:pt x="0" y="2010155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009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6195" y="756958"/>
            <a:ext cx="6821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AFEF"/>
                </a:solidFill>
              </a:rPr>
              <a:t>COVID-19 Ag Card</a:t>
            </a:r>
            <a:r>
              <a:rPr sz="2800" spc="-180" dirty="0">
                <a:solidFill>
                  <a:srgbClr val="00AFEF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Procedure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948876" y="1148602"/>
            <a:ext cx="6598920" cy="2559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9CDD"/>
                </a:solidFill>
                <a:latin typeface="Georgia"/>
                <a:cs typeface="Georgia"/>
              </a:rPr>
              <a:t>Key</a:t>
            </a:r>
            <a:r>
              <a:rPr sz="2400" spc="-15" dirty="0">
                <a:solidFill>
                  <a:srgbClr val="009CDD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9CDD"/>
                </a:solidFill>
                <a:latin typeface="Georgia"/>
                <a:cs typeface="Georgia"/>
              </a:rPr>
              <a:t>Points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Georgia"/>
              <a:cs typeface="Georgia"/>
            </a:endParaRPr>
          </a:p>
          <a:p>
            <a:pPr marL="91313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Georgia"/>
                <a:cs typeface="Georgia"/>
              </a:rPr>
              <a:t>Prior to </a:t>
            </a:r>
            <a:r>
              <a:rPr sz="2000" b="1" spc="-5" dirty="0">
                <a:latin typeface="Georgia"/>
                <a:cs typeface="Georgia"/>
              </a:rPr>
              <a:t>Beginning </a:t>
            </a:r>
            <a:r>
              <a:rPr sz="2000" b="1" dirty="0">
                <a:latin typeface="Georgia"/>
                <a:cs typeface="Georgia"/>
              </a:rPr>
              <a:t>a </a:t>
            </a:r>
            <a:r>
              <a:rPr sz="2000" b="1" spc="-5" dirty="0">
                <a:latin typeface="Georgia"/>
                <a:cs typeface="Georgia"/>
              </a:rPr>
              <a:t>Test </a:t>
            </a:r>
            <a:r>
              <a:rPr sz="2000" b="1" dirty="0">
                <a:latin typeface="Georgia"/>
                <a:cs typeface="Georgia"/>
              </a:rPr>
              <a:t>Remember</a:t>
            </a:r>
            <a:r>
              <a:rPr sz="2000" b="1" spc="-5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to:</a:t>
            </a:r>
            <a:endParaRPr sz="2000">
              <a:latin typeface="Georgia"/>
              <a:cs typeface="Georgia"/>
            </a:endParaRPr>
          </a:p>
          <a:p>
            <a:pPr marL="1191895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92530" algn="l"/>
              </a:tabLst>
            </a:pPr>
            <a:r>
              <a:rPr sz="2000" spc="-5" dirty="0">
                <a:latin typeface="Georgia"/>
                <a:cs typeface="Georgia"/>
              </a:rPr>
              <a:t>Ensure all </a:t>
            </a:r>
            <a:r>
              <a:rPr sz="2000" dirty="0">
                <a:latin typeface="Georgia"/>
                <a:cs typeface="Georgia"/>
              </a:rPr>
              <a:t>components </a:t>
            </a:r>
            <a:r>
              <a:rPr sz="2000" spc="-5" dirty="0">
                <a:latin typeface="Georgia"/>
                <a:cs typeface="Georgia"/>
              </a:rPr>
              <a:t>are at </a:t>
            </a:r>
            <a:r>
              <a:rPr sz="2000" dirty="0">
                <a:latin typeface="Georgia"/>
                <a:cs typeface="Georgia"/>
              </a:rPr>
              <a:t>room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temperature</a:t>
            </a:r>
            <a:endParaRPr sz="2000">
              <a:latin typeface="Georgia"/>
              <a:cs typeface="Georgia"/>
            </a:endParaRPr>
          </a:p>
          <a:p>
            <a:pPr marL="1191895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92530" algn="l"/>
              </a:tabLst>
            </a:pPr>
            <a:r>
              <a:rPr sz="2000" dirty="0">
                <a:latin typeface="Georgia"/>
                <a:cs typeface="Georgia"/>
              </a:rPr>
              <a:t>Open </a:t>
            </a:r>
            <a:r>
              <a:rPr sz="2000" spc="-5" dirty="0">
                <a:latin typeface="Georgia"/>
                <a:cs typeface="Georgia"/>
              </a:rPr>
              <a:t>test card </a:t>
            </a:r>
            <a:r>
              <a:rPr sz="2000" u="sng" spc="-58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j</a:t>
            </a:r>
            <a:r>
              <a:rPr sz="2000" u="sng" spc="10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ust prior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to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use</a:t>
            </a:r>
            <a:endParaRPr sz="2000">
              <a:latin typeface="Georgia"/>
              <a:cs typeface="Georgia"/>
            </a:endParaRPr>
          </a:p>
          <a:p>
            <a:pPr marL="1191895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92530" algn="l"/>
              </a:tabLst>
            </a:pPr>
            <a:r>
              <a:rPr sz="2000" dirty="0">
                <a:latin typeface="Georgia"/>
                <a:cs typeface="Georgia"/>
              </a:rPr>
              <a:t>Lay test </a:t>
            </a:r>
            <a:r>
              <a:rPr sz="2000" spc="-5" dirty="0">
                <a:latin typeface="Georgia"/>
                <a:cs typeface="Georgia"/>
              </a:rPr>
              <a:t>card </a:t>
            </a:r>
            <a:r>
              <a:rPr sz="2000" dirty="0">
                <a:latin typeface="Georgia"/>
                <a:cs typeface="Georgia"/>
              </a:rPr>
              <a:t>flat </a:t>
            </a:r>
            <a:r>
              <a:rPr sz="2000" spc="-5" dirty="0">
                <a:latin typeface="Georgia"/>
                <a:cs typeface="Georgia"/>
              </a:rPr>
              <a:t>for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use</a:t>
            </a:r>
            <a:endParaRPr sz="2000">
              <a:latin typeface="Georgia"/>
              <a:cs typeface="Georgia"/>
            </a:endParaRPr>
          </a:p>
          <a:p>
            <a:pPr marL="1191895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1192530" algn="l"/>
              </a:tabLst>
            </a:pPr>
            <a:r>
              <a:rPr sz="2000" spc="-5" dirty="0">
                <a:latin typeface="Georgia"/>
                <a:cs typeface="Georgia"/>
              </a:rPr>
              <a:t>Ensure Blue Control </a:t>
            </a:r>
            <a:r>
              <a:rPr sz="2000" dirty="0">
                <a:latin typeface="Georgia"/>
                <a:cs typeface="Georgia"/>
              </a:rPr>
              <a:t>Line </a:t>
            </a:r>
            <a:r>
              <a:rPr sz="2000" spc="-5" dirty="0">
                <a:latin typeface="Georgia"/>
                <a:cs typeface="Georgia"/>
              </a:rPr>
              <a:t>is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present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77924" y="3694176"/>
            <a:ext cx="7234555" cy="3621404"/>
            <a:chOff x="1677924" y="3694176"/>
            <a:chExt cx="7234555" cy="3621404"/>
          </a:xfrm>
        </p:grpSpPr>
        <p:sp>
          <p:nvSpPr>
            <p:cNvPr id="9" name="object 9"/>
            <p:cNvSpPr/>
            <p:nvPr/>
          </p:nvSpPr>
          <p:spPr>
            <a:xfrm>
              <a:off x="5024628" y="3694176"/>
              <a:ext cx="3887723" cy="3621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7924" y="4322064"/>
              <a:ext cx="3040379" cy="2631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517DC734-2FBF-49F9-86F0-944788AB42D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257550" y="4248150"/>
            <a:ext cx="3114040" cy="2062480"/>
            <a:chOff x="3257550" y="4248150"/>
            <a:chExt cx="3114040" cy="2062480"/>
          </a:xfrm>
        </p:grpSpPr>
        <p:sp>
          <p:nvSpPr>
            <p:cNvPr id="6" name="object 6"/>
            <p:cNvSpPr/>
            <p:nvPr/>
          </p:nvSpPr>
          <p:spPr>
            <a:xfrm>
              <a:off x="3294888" y="4285488"/>
              <a:ext cx="2927548" cy="17543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76600" y="4267200"/>
              <a:ext cx="3075940" cy="2024380"/>
            </a:xfrm>
            <a:custGeom>
              <a:avLst/>
              <a:gdLst/>
              <a:ahLst/>
              <a:cxnLst/>
              <a:rect l="l" t="t" r="r" b="b"/>
              <a:pathLst>
                <a:path w="3075940" h="2024379">
                  <a:moveTo>
                    <a:pt x="0" y="0"/>
                  </a:moveTo>
                  <a:lnTo>
                    <a:pt x="3075432" y="0"/>
                  </a:lnTo>
                  <a:lnTo>
                    <a:pt x="3075432" y="2023871"/>
                  </a:lnTo>
                  <a:lnTo>
                    <a:pt x="0" y="202387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AF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1987" y="756958"/>
            <a:ext cx="6847205" cy="78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25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9CDD"/>
                </a:solidFill>
              </a:rPr>
              <a:t>COVID-19 Ag Card</a:t>
            </a:r>
            <a:r>
              <a:rPr sz="2800" spc="-18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Procedure</a:t>
            </a:r>
            <a:endParaRPr sz="2800"/>
          </a:p>
          <a:p>
            <a:pPr marL="38100">
              <a:lnSpc>
                <a:spcPts val="2745"/>
              </a:lnSpc>
            </a:pPr>
            <a:r>
              <a:rPr sz="2400" dirty="0">
                <a:solidFill>
                  <a:srgbClr val="009CDD"/>
                </a:solidFill>
              </a:rPr>
              <a:t>Key</a:t>
            </a:r>
            <a:r>
              <a:rPr sz="2400" spc="-15" dirty="0">
                <a:solidFill>
                  <a:srgbClr val="009CDD"/>
                </a:solidFill>
              </a:rPr>
              <a:t> </a:t>
            </a:r>
            <a:r>
              <a:rPr sz="2400" spc="-5" dirty="0">
                <a:solidFill>
                  <a:srgbClr val="009CDD"/>
                </a:solidFill>
              </a:rPr>
              <a:t>Points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077468" y="2188463"/>
            <a:ext cx="7473950" cy="1493520"/>
          </a:xfrm>
          <a:prstGeom prst="rect">
            <a:avLst/>
          </a:prstGeom>
          <a:solidFill>
            <a:srgbClr val="C4EDFF"/>
          </a:solidFill>
          <a:ln w="1219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2000" b="1" spc="-5" dirty="0">
                <a:latin typeface="Georgia"/>
                <a:cs typeface="Georgia"/>
              </a:rPr>
              <a:t>Step</a:t>
            </a:r>
            <a:r>
              <a:rPr sz="2000" b="1" spc="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1:</a:t>
            </a:r>
            <a:endParaRPr sz="200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Georgia"/>
                <a:cs typeface="Georgia"/>
              </a:rPr>
              <a:t>Hold </a:t>
            </a:r>
            <a:r>
              <a:rPr sz="1800" dirty="0">
                <a:latin typeface="Georgia"/>
                <a:cs typeface="Georgia"/>
              </a:rPr>
              <a:t>extraction reagent </a:t>
            </a:r>
            <a:r>
              <a:rPr sz="1800" spc="-5" dirty="0">
                <a:latin typeface="Georgia"/>
                <a:cs typeface="Georgia"/>
              </a:rPr>
              <a:t>bottle </a:t>
            </a:r>
            <a:r>
              <a:rPr sz="1800" b="1" spc="-5" dirty="0">
                <a:latin typeface="Georgia"/>
                <a:cs typeface="Georgia"/>
              </a:rPr>
              <a:t>vertically </a:t>
            </a:r>
            <a:r>
              <a:rPr sz="1800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ensure </a:t>
            </a:r>
            <a:r>
              <a:rPr sz="1800" dirty="0">
                <a:latin typeface="Georgia"/>
                <a:cs typeface="Georgia"/>
              </a:rPr>
              <a:t>adequate</a:t>
            </a:r>
            <a:r>
              <a:rPr sz="1800" spc="7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volume</a:t>
            </a:r>
            <a:endParaRPr sz="180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dirty="0">
                <a:latin typeface="Georgia"/>
                <a:cs typeface="Georgia"/>
              </a:rPr>
              <a:t>Add 6 drops </a:t>
            </a:r>
            <a:r>
              <a:rPr sz="1800" spc="-5" dirty="0">
                <a:latin typeface="Georgia"/>
                <a:cs typeface="Georgia"/>
              </a:rPr>
              <a:t>for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Patient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test</a:t>
            </a:r>
            <a:endParaRPr sz="180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dirty="0">
                <a:latin typeface="Georgia"/>
                <a:cs typeface="Georgia"/>
              </a:rPr>
              <a:t>Add 8 </a:t>
            </a:r>
            <a:r>
              <a:rPr sz="1800" spc="-5" dirty="0">
                <a:latin typeface="Georgia"/>
                <a:cs typeface="Georgia"/>
              </a:rPr>
              <a:t>drops </a:t>
            </a:r>
            <a:r>
              <a:rPr sz="1800" dirty="0">
                <a:latin typeface="Georgia"/>
                <a:cs typeface="Georgia"/>
              </a:rPr>
              <a:t>for a Quality </a:t>
            </a:r>
            <a:r>
              <a:rPr sz="1800" spc="-5" dirty="0">
                <a:latin typeface="Georgia"/>
                <a:cs typeface="Georgia"/>
              </a:rPr>
              <a:t>Control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test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F3828C8D-F7DF-4448-BF2A-63A2AA3E03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359658" y="4077461"/>
            <a:ext cx="3035935" cy="2080260"/>
            <a:chOff x="3359658" y="4077461"/>
            <a:chExt cx="3035935" cy="2080260"/>
          </a:xfrm>
        </p:grpSpPr>
        <p:sp>
          <p:nvSpPr>
            <p:cNvPr id="6" name="object 6"/>
            <p:cNvSpPr/>
            <p:nvPr/>
          </p:nvSpPr>
          <p:spPr>
            <a:xfrm>
              <a:off x="3584951" y="4116324"/>
              <a:ext cx="2610048" cy="1862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78708" y="4096511"/>
              <a:ext cx="2997835" cy="2042160"/>
            </a:xfrm>
            <a:custGeom>
              <a:avLst/>
              <a:gdLst/>
              <a:ahLst/>
              <a:cxnLst/>
              <a:rect l="l" t="t" r="r" b="b"/>
              <a:pathLst>
                <a:path w="2997835" h="2042160">
                  <a:moveTo>
                    <a:pt x="0" y="0"/>
                  </a:moveTo>
                  <a:lnTo>
                    <a:pt x="2997708" y="0"/>
                  </a:lnTo>
                  <a:lnTo>
                    <a:pt x="2997708" y="2042159"/>
                  </a:lnTo>
                  <a:lnTo>
                    <a:pt x="0" y="204215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AF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1987" y="756958"/>
            <a:ext cx="6847205" cy="78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25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9CDD"/>
                </a:solidFill>
              </a:rPr>
              <a:t>COVID-19 Ag Card</a:t>
            </a:r>
            <a:r>
              <a:rPr sz="2800" spc="-18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Procedure</a:t>
            </a:r>
            <a:endParaRPr sz="2800"/>
          </a:p>
          <a:p>
            <a:pPr marL="38100">
              <a:lnSpc>
                <a:spcPts val="2745"/>
              </a:lnSpc>
            </a:pPr>
            <a:r>
              <a:rPr sz="2400" dirty="0">
                <a:solidFill>
                  <a:srgbClr val="009CDD"/>
                </a:solidFill>
              </a:rPr>
              <a:t>Key</a:t>
            </a:r>
            <a:r>
              <a:rPr sz="2400" spc="-15" dirty="0">
                <a:solidFill>
                  <a:srgbClr val="009CDD"/>
                </a:solidFill>
              </a:rPr>
              <a:t> </a:t>
            </a:r>
            <a:r>
              <a:rPr sz="2400" spc="-5" dirty="0">
                <a:solidFill>
                  <a:srgbClr val="009CDD"/>
                </a:solidFill>
              </a:rPr>
              <a:t>Points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045463" y="2183892"/>
            <a:ext cx="7664450" cy="1278890"/>
          </a:xfrm>
          <a:prstGeom prst="rect">
            <a:avLst/>
          </a:prstGeom>
          <a:solidFill>
            <a:srgbClr val="C4EDFF"/>
          </a:solidFill>
          <a:ln w="12192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2000" b="1" spc="-5" dirty="0">
                <a:latin typeface="Georgia"/>
                <a:cs typeface="Georgia"/>
              </a:rPr>
              <a:t>Step</a:t>
            </a:r>
            <a:r>
              <a:rPr sz="2000" b="1" spc="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2:</a:t>
            </a:r>
            <a:endParaRPr sz="200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dirty="0">
                <a:latin typeface="Georgia"/>
                <a:cs typeface="Georgia"/>
              </a:rPr>
              <a:t>Insert swab into </a:t>
            </a:r>
            <a:r>
              <a:rPr sz="1800" spc="-5" dirty="0">
                <a:latin typeface="Georgia"/>
                <a:cs typeface="Georgia"/>
              </a:rPr>
              <a:t>the bottom </a:t>
            </a:r>
            <a:r>
              <a:rPr sz="1800" dirty="0">
                <a:latin typeface="Georgia"/>
                <a:cs typeface="Georgia"/>
              </a:rPr>
              <a:t>hole of </a:t>
            </a:r>
            <a:r>
              <a:rPr sz="1800" spc="-5" dirty="0">
                <a:latin typeface="Georgia"/>
                <a:cs typeface="Georgia"/>
              </a:rPr>
              <a:t>the test</a:t>
            </a:r>
            <a:r>
              <a:rPr sz="1800" spc="7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card</a:t>
            </a:r>
            <a:endParaRPr sz="1800">
              <a:latin typeface="Georgia"/>
              <a:cs typeface="Georgia"/>
            </a:endParaRPr>
          </a:p>
          <a:p>
            <a:pPr marL="377825" indent="-287655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800" spc="-5" dirty="0">
                <a:latin typeface="Georgia"/>
                <a:cs typeface="Georgia"/>
              </a:rPr>
              <a:t>Firmly push </a:t>
            </a:r>
            <a:r>
              <a:rPr sz="1800" dirty="0">
                <a:latin typeface="Georgia"/>
                <a:cs typeface="Georgia"/>
              </a:rPr>
              <a:t>swab </a:t>
            </a:r>
            <a:r>
              <a:rPr sz="1800" spc="-5" dirty="0">
                <a:latin typeface="Georgia"/>
                <a:cs typeface="Georgia"/>
              </a:rPr>
              <a:t>upwards until the </a:t>
            </a:r>
            <a:r>
              <a:rPr sz="1800" dirty="0">
                <a:latin typeface="Georgia"/>
                <a:cs typeface="Georgia"/>
              </a:rPr>
              <a:t>swab tip </a:t>
            </a:r>
            <a:r>
              <a:rPr sz="1800" spc="5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visible </a:t>
            </a:r>
            <a:r>
              <a:rPr sz="1800" spc="5" dirty="0">
                <a:latin typeface="Georgia"/>
                <a:cs typeface="Georgia"/>
              </a:rPr>
              <a:t>in </a:t>
            </a:r>
            <a:r>
              <a:rPr sz="1800" dirty="0">
                <a:latin typeface="Georgia"/>
                <a:cs typeface="Georgia"/>
              </a:rPr>
              <a:t>the top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hole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14A0C5BD-0620-4C79-85D2-0D8E6D44CB1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1987" y="756958"/>
            <a:ext cx="6847205" cy="78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25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9CDD"/>
                </a:solidFill>
              </a:rPr>
              <a:t>COVID-19 Ag Card</a:t>
            </a:r>
            <a:r>
              <a:rPr sz="2800" spc="-18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Procedure</a:t>
            </a:r>
            <a:endParaRPr sz="2800"/>
          </a:p>
          <a:p>
            <a:pPr marL="38100">
              <a:lnSpc>
                <a:spcPts val="2745"/>
              </a:lnSpc>
            </a:pPr>
            <a:r>
              <a:rPr sz="2400" dirty="0">
                <a:solidFill>
                  <a:srgbClr val="009CDD"/>
                </a:solidFill>
              </a:rPr>
              <a:t>Key</a:t>
            </a:r>
            <a:r>
              <a:rPr sz="2400" spc="-15" dirty="0">
                <a:solidFill>
                  <a:srgbClr val="009CDD"/>
                </a:solidFill>
              </a:rPr>
              <a:t> </a:t>
            </a:r>
            <a:r>
              <a:rPr sz="2400" spc="-5" dirty="0">
                <a:solidFill>
                  <a:srgbClr val="009CDD"/>
                </a:solidFill>
              </a:rPr>
              <a:t>Points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981455" y="2164079"/>
            <a:ext cx="8229600" cy="1557655"/>
          </a:xfrm>
          <a:prstGeom prst="rect">
            <a:avLst/>
          </a:prstGeom>
          <a:solidFill>
            <a:srgbClr val="C4EDFF"/>
          </a:solidFill>
          <a:ln w="1219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</a:pPr>
            <a:r>
              <a:rPr sz="2000" b="1" spc="-5" dirty="0">
                <a:latin typeface="Georgia"/>
                <a:cs typeface="Georgia"/>
              </a:rPr>
              <a:t>Step</a:t>
            </a:r>
            <a:r>
              <a:rPr sz="2000" b="1" spc="1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3:</a:t>
            </a:r>
            <a:endParaRPr sz="20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spc="-5" dirty="0">
                <a:latin typeface="Georgia"/>
                <a:cs typeface="Georgia"/>
              </a:rPr>
              <a:t>Rotate </a:t>
            </a:r>
            <a:r>
              <a:rPr sz="1800" dirty="0">
                <a:latin typeface="Georgia"/>
                <a:cs typeface="Georgia"/>
              </a:rPr>
              <a:t>swab shaft </a:t>
            </a:r>
            <a:r>
              <a:rPr sz="1800" b="1" dirty="0">
                <a:latin typeface="Georgia"/>
                <a:cs typeface="Georgia"/>
              </a:rPr>
              <a:t>3 </a:t>
            </a:r>
            <a:r>
              <a:rPr sz="1800" b="1" spc="-5" dirty="0">
                <a:latin typeface="Georgia"/>
                <a:cs typeface="Georgia"/>
              </a:rPr>
              <a:t>times </a:t>
            </a:r>
            <a:r>
              <a:rPr sz="1800" spc="-5" dirty="0">
                <a:latin typeface="Georgia"/>
                <a:cs typeface="Georgia"/>
              </a:rPr>
              <a:t>CLOCKWISE (to the</a:t>
            </a:r>
            <a:r>
              <a:rPr sz="1800" spc="4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right).</a:t>
            </a:r>
            <a:endParaRPr sz="1800">
              <a:latin typeface="Georgia"/>
              <a:cs typeface="Georgia"/>
            </a:endParaRPr>
          </a:p>
          <a:p>
            <a:pPr marL="375920" marR="391795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False </a:t>
            </a:r>
            <a:r>
              <a:rPr sz="1800" spc="-5" dirty="0">
                <a:latin typeface="Georgia"/>
                <a:cs typeface="Georgia"/>
              </a:rPr>
              <a:t>negative results </a:t>
            </a:r>
            <a:r>
              <a:rPr sz="1800" dirty="0">
                <a:latin typeface="Georgia"/>
                <a:cs typeface="Georgia"/>
              </a:rPr>
              <a:t>can </a:t>
            </a:r>
            <a:r>
              <a:rPr sz="1800" spc="-5" dirty="0">
                <a:latin typeface="Georgia"/>
                <a:cs typeface="Georgia"/>
              </a:rPr>
              <a:t>occur if </a:t>
            </a:r>
            <a:r>
              <a:rPr sz="1800" dirty="0">
                <a:latin typeface="Georgia"/>
                <a:cs typeface="Georgia"/>
              </a:rPr>
              <a:t>the sample swab </a:t>
            </a:r>
            <a:r>
              <a:rPr sz="1800" spc="-5" dirty="0">
                <a:latin typeface="Georgia"/>
                <a:cs typeface="Georgia"/>
              </a:rPr>
              <a:t>is not </a:t>
            </a:r>
            <a:r>
              <a:rPr sz="1800" dirty="0">
                <a:latin typeface="Georgia"/>
                <a:cs typeface="Georgia"/>
              </a:rPr>
              <a:t>rotated </a:t>
            </a:r>
            <a:r>
              <a:rPr sz="1800" spc="-5" dirty="0">
                <a:latin typeface="Georgia"/>
                <a:cs typeface="Georgia"/>
              </a:rPr>
              <a:t>(twirled)  prior to closing </a:t>
            </a:r>
            <a:r>
              <a:rPr sz="1800" dirty="0">
                <a:latin typeface="Georgia"/>
                <a:cs typeface="Georgia"/>
              </a:rPr>
              <a:t>the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card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12058" y="4173473"/>
            <a:ext cx="3035935" cy="2139950"/>
            <a:chOff x="3512058" y="4173473"/>
            <a:chExt cx="3035935" cy="2139950"/>
          </a:xfrm>
        </p:grpSpPr>
        <p:sp>
          <p:nvSpPr>
            <p:cNvPr id="8" name="object 8"/>
            <p:cNvSpPr/>
            <p:nvPr/>
          </p:nvSpPr>
          <p:spPr>
            <a:xfrm>
              <a:off x="3550919" y="4307139"/>
              <a:ext cx="2756126" cy="18012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31108" y="4192523"/>
              <a:ext cx="2997835" cy="2101850"/>
            </a:xfrm>
            <a:custGeom>
              <a:avLst/>
              <a:gdLst/>
              <a:ahLst/>
              <a:cxnLst/>
              <a:rect l="l" t="t" r="r" b="b"/>
              <a:pathLst>
                <a:path w="2997834" h="2101850">
                  <a:moveTo>
                    <a:pt x="0" y="0"/>
                  </a:moveTo>
                  <a:lnTo>
                    <a:pt x="2997708" y="0"/>
                  </a:lnTo>
                  <a:lnTo>
                    <a:pt x="2997708" y="2101595"/>
                  </a:lnTo>
                  <a:lnTo>
                    <a:pt x="0" y="210159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AF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3D80F807-16F2-4AF7-85C4-C90B33B1C0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8575" y="2122932"/>
            <a:ext cx="8392795" cy="1767839"/>
          </a:xfrm>
          <a:prstGeom prst="rect">
            <a:avLst/>
          </a:prstGeom>
          <a:solidFill>
            <a:srgbClr val="C4EDFF"/>
          </a:solidFill>
          <a:ln w="1219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</a:pPr>
            <a:r>
              <a:rPr sz="2000" b="1" spc="-5" dirty="0">
                <a:latin typeface="Georgia"/>
                <a:cs typeface="Georgia"/>
              </a:rPr>
              <a:t>Step</a:t>
            </a:r>
            <a:r>
              <a:rPr sz="2000" b="1" spc="10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4:</a:t>
            </a:r>
            <a:endParaRPr sz="20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Peel off </a:t>
            </a:r>
            <a:r>
              <a:rPr sz="1800" spc="-5" dirty="0">
                <a:latin typeface="Georgia"/>
                <a:cs typeface="Georgia"/>
              </a:rPr>
              <a:t>adhesive </a:t>
            </a:r>
            <a:r>
              <a:rPr sz="1800" dirty="0">
                <a:latin typeface="Georgia"/>
                <a:cs typeface="Georgia"/>
              </a:rPr>
              <a:t>liner </a:t>
            </a:r>
            <a:r>
              <a:rPr sz="1800" spc="-5" dirty="0">
                <a:latin typeface="Georgia"/>
                <a:cs typeface="Georgia"/>
              </a:rPr>
              <a:t>from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right </a:t>
            </a:r>
            <a:r>
              <a:rPr sz="1800" dirty="0">
                <a:latin typeface="Georgia"/>
                <a:cs typeface="Georgia"/>
              </a:rPr>
              <a:t>edge of the test</a:t>
            </a:r>
            <a:r>
              <a:rPr sz="1800" spc="6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card</a:t>
            </a:r>
            <a:endParaRPr sz="18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spc="-5" dirty="0">
                <a:latin typeface="Georgia"/>
                <a:cs typeface="Georgia"/>
              </a:rPr>
              <a:t>Close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securely </a:t>
            </a:r>
            <a:r>
              <a:rPr sz="1800" dirty="0">
                <a:latin typeface="Georgia"/>
                <a:cs typeface="Georgia"/>
              </a:rPr>
              <a:t>seal the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card</a:t>
            </a:r>
            <a:endParaRPr sz="18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ensure </a:t>
            </a:r>
            <a:r>
              <a:rPr sz="1800" dirty="0">
                <a:latin typeface="Georgia"/>
                <a:cs typeface="Georgia"/>
              </a:rPr>
              <a:t>proper test </a:t>
            </a:r>
            <a:r>
              <a:rPr sz="1800" spc="-5" dirty="0">
                <a:latin typeface="Georgia"/>
                <a:cs typeface="Georgia"/>
              </a:rPr>
              <a:t>performance </a:t>
            </a:r>
            <a:r>
              <a:rPr sz="1800" dirty="0">
                <a:latin typeface="Georgia"/>
                <a:cs typeface="Georgia"/>
              </a:rPr>
              <a:t>read results </a:t>
            </a:r>
            <a:r>
              <a:rPr sz="1800" spc="5" dirty="0">
                <a:latin typeface="Georgia"/>
                <a:cs typeface="Georgia"/>
              </a:rPr>
              <a:t>at </a:t>
            </a:r>
            <a:r>
              <a:rPr sz="1800" b="1" dirty="0">
                <a:latin typeface="Georgia"/>
                <a:cs typeface="Georgia"/>
              </a:rPr>
              <a:t>15 </a:t>
            </a:r>
            <a:r>
              <a:rPr sz="1800" b="1" spc="-5" dirty="0">
                <a:latin typeface="Georgia"/>
                <a:cs typeface="Georgia"/>
              </a:rPr>
              <a:t>minutes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5" dirty="0">
                <a:latin typeface="Georgia"/>
                <a:cs typeface="Georgia"/>
              </a:rPr>
              <a:t>not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before</a:t>
            </a:r>
            <a:endParaRPr sz="18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Results </a:t>
            </a:r>
            <a:r>
              <a:rPr sz="1800" spc="-5" dirty="0">
                <a:latin typeface="Georgia"/>
                <a:cs typeface="Georgia"/>
              </a:rPr>
              <a:t>should </a:t>
            </a:r>
            <a:r>
              <a:rPr sz="1800" spc="5" dirty="0">
                <a:latin typeface="Georgia"/>
                <a:cs typeface="Georgia"/>
              </a:rPr>
              <a:t>not </a:t>
            </a:r>
            <a:r>
              <a:rPr sz="1800" spc="-5" dirty="0">
                <a:latin typeface="Georgia"/>
                <a:cs typeface="Georgia"/>
              </a:rPr>
              <a:t>be </a:t>
            </a:r>
            <a:r>
              <a:rPr sz="1800" dirty="0">
                <a:latin typeface="Georgia"/>
                <a:cs typeface="Georgia"/>
              </a:rPr>
              <a:t>read after </a:t>
            </a:r>
            <a:r>
              <a:rPr sz="1800" spc="5" dirty="0">
                <a:latin typeface="Georgia"/>
                <a:cs typeface="Georgia"/>
              </a:rPr>
              <a:t>30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minutes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1987" y="756958"/>
            <a:ext cx="6847205" cy="78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25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9CDD"/>
                </a:solidFill>
              </a:rPr>
              <a:t>COVID-19 Ag Card</a:t>
            </a:r>
            <a:r>
              <a:rPr sz="2800" spc="-18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Procedure</a:t>
            </a:r>
            <a:endParaRPr sz="2800"/>
          </a:p>
          <a:p>
            <a:pPr marL="38100">
              <a:lnSpc>
                <a:spcPts val="2745"/>
              </a:lnSpc>
            </a:pPr>
            <a:r>
              <a:rPr sz="2400" dirty="0">
                <a:solidFill>
                  <a:srgbClr val="009CDD"/>
                </a:solidFill>
              </a:rPr>
              <a:t>Key</a:t>
            </a:r>
            <a:r>
              <a:rPr sz="2400" spc="-15" dirty="0">
                <a:solidFill>
                  <a:srgbClr val="009CDD"/>
                </a:solidFill>
              </a:rPr>
              <a:t> </a:t>
            </a:r>
            <a:r>
              <a:rPr sz="2400" spc="-5" dirty="0">
                <a:solidFill>
                  <a:srgbClr val="009CDD"/>
                </a:solidFill>
              </a:rPr>
              <a:t>Points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3684270" y="4222241"/>
            <a:ext cx="2658110" cy="2289175"/>
            <a:chOff x="3684270" y="4222241"/>
            <a:chExt cx="2658110" cy="2289175"/>
          </a:xfrm>
        </p:grpSpPr>
        <p:sp>
          <p:nvSpPr>
            <p:cNvPr id="8" name="object 8"/>
            <p:cNvSpPr/>
            <p:nvPr/>
          </p:nvSpPr>
          <p:spPr>
            <a:xfrm>
              <a:off x="3721608" y="4259580"/>
              <a:ext cx="2500617" cy="22143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03320" y="4241291"/>
              <a:ext cx="2620010" cy="2251075"/>
            </a:xfrm>
            <a:custGeom>
              <a:avLst/>
              <a:gdLst/>
              <a:ahLst/>
              <a:cxnLst/>
              <a:rect l="l" t="t" r="r" b="b"/>
              <a:pathLst>
                <a:path w="2620010" h="2251075">
                  <a:moveTo>
                    <a:pt x="0" y="0"/>
                  </a:moveTo>
                  <a:lnTo>
                    <a:pt x="2619756" y="0"/>
                  </a:lnTo>
                  <a:lnTo>
                    <a:pt x="2619756" y="2250947"/>
                  </a:lnTo>
                  <a:lnTo>
                    <a:pt x="0" y="225094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AFE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AF86663D-60E0-491A-B18B-EDD40DA377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6572" y="6896100"/>
            <a:ext cx="3165475" cy="283845"/>
          </a:xfrm>
          <a:custGeom>
            <a:avLst/>
            <a:gdLst/>
            <a:ahLst/>
            <a:cxnLst/>
            <a:rect l="l" t="t" r="r" b="b"/>
            <a:pathLst>
              <a:path w="3165475" h="283845">
                <a:moveTo>
                  <a:pt x="3165347" y="283464"/>
                </a:moveTo>
                <a:lnTo>
                  <a:pt x="0" y="283464"/>
                </a:lnTo>
                <a:lnTo>
                  <a:pt x="0" y="0"/>
                </a:lnTo>
                <a:lnTo>
                  <a:pt x="3165347" y="0"/>
                </a:lnTo>
                <a:lnTo>
                  <a:pt x="3165347" y="2834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5015" y="700550"/>
            <a:ext cx="31248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9CDD"/>
                </a:solidFill>
              </a:rPr>
              <a:t>Result</a:t>
            </a:r>
            <a:r>
              <a:rPr sz="2600" spc="-65" dirty="0">
                <a:solidFill>
                  <a:srgbClr val="009CDD"/>
                </a:solidFill>
              </a:rPr>
              <a:t> </a:t>
            </a:r>
            <a:r>
              <a:rPr sz="2600" dirty="0">
                <a:solidFill>
                  <a:srgbClr val="009CDD"/>
                </a:solidFill>
              </a:rPr>
              <a:t>Interpretation</a:t>
            </a:r>
            <a:endParaRPr sz="2600"/>
          </a:p>
        </p:txBody>
      </p:sp>
      <p:sp>
        <p:nvSpPr>
          <p:cNvPr id="5" name="object 5"/>
          <p:cNvSpPr/>
          <p:nvPr/>
        </p:nvSpPr>
        <p:spPr>
          <a:xfrm>
            <a:off x="883919" y="1469136"/>
            <a:ext cx="8152130" cy="5096510"/>
          </a:xfrm>
          <a:custGeom>
            <a:avLst/>
            <a:gdLst/>
            <a:ahLst/>
            <a:cxnLst/>
            <a:rect l="l" t="t" r="r" b="b"/>
            <a:pathLst>
              <a:path w="8152130" h="5096509">
                <a:moveTo>
                  <a:pt x="0" y="2499360"/>
                </a:moveTo>
                <a:lnTo>
                  <a:pt x="8151876" y="2499360"/>
                </a:lnTo>
              </a:path>
              <a:path w="8152130" h="5096509">
                <a:moveTo>
                  <a:pt x="4571" y="0"/>
                </a:moveTo>
                <a:lnTo>
                  <a:pt x="4571" y="5096256"/>
                </a:lnTo>
              </a:path>
              <a:path w="8152130" h="5096509">
                <a:moveTo>
                  <a:pt x="8145779" y="0"/>
                </a:moveTo>
                <a:lnTo>
                  <a:pt x="8145779" y="5096256"/>
                </a:lnTo>
              </a:path>
              <a:path w="8152130" h="5096509">
                <a:moveTo>
                  <a:pt x="0" y="4571"/>
                </a:moveTo>
                <a:lnTo>
                  <a:pt x="8151876" y="4571"/>
                </a:lnTo>
              </a:path>
              <a:path w="8152130" h="5096509">
                <a:moveTo>
                  <a:pt x="0" y="5090160"/>
                </a:moveTo>
                <a:lnTo>
                  <a:pt x="8151876" y="509016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7180" y="1497571"/>
            <a:ext cx="5214620" cy="170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Georgia"/>
                <a:cs typeface="Georgia"/>
              </a:rPr>
              <a:t>Negative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Georgia"/>
              <a:cs typeface="Georgia"/>
            </a:endParaRPr>
          </a:p>
          <a:p>
            <a:pPr marL="299085" marR="1651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Georgia"/>
                <a:cs typeface="Georgia"/>
              </a:rPr>
              <a:t>One </a:t>
            </a:r>
            <a:r>
              <a:rPr sz="1800" b="1" spc="-5" dirty="0">
                <a:solidFill>
                  <a:srgbClr val="FF5675"/>
                </a:solidFill>
                <a:latin typeface="Georgia"/>
                <a:cs typeface="Georgia"/>
              </a:rPr>
              <a:t>pink/purple </a:t>
            </a:r>
            <a:r>
              <a:rPr sz="1800" b="1" spc="-5" dirty="0">
                <a:latin typeface="Georgia"/>
                <a:cs typeface="Georgia"/>
              </a:rPr>
              <a:t>colored line </a:t>
            </a:r>
            <a:r>
              <a:rPr sz="1800" spc="-5" dirty="0">
                <a:latin typeface="Georgia"/>
                <a:cs typeface="Georgia"/>
              </a:rPr>
              <a:t>in the top half  </a:t>
            </a:r>
            <a:r>
              <a:rPr sz="1800" dirty="0">
                <a:latin typeface="Georgia"/>
                <a:cs typeface="Georgia"/>
              </a:rPr>
              <a:t>of the </a:t>
            </a:r>
            <a:r>
              <a:rPr sz="1800" spc="-5" dirty="0">
                <a:latin typeface="Georgia"/>
                <a:cs typeface="Georgia"/>
              </a:rPr>
              <a:t>window, in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Control Line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position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Indicates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negative result </a:t>
            </a:r>
            <a:r>
              <a:rPr sz="1800" dirty="0">
                <a:latin typeface="Georgia"/>
                <a:cs typeface="Georgia"/>
              </a:rPr>
              <a:t>&amp; </a:t>
            </a:r>
            <a:r>
              <a:rPr sz="1800" spc="5" dirty="0">
                <a:latin typeface="Georgia"/>
                <a:cs typeface="Georgia"/>
              </a:rPr>
              <a:t>no </a:t>
            </a:r>
            <a:r>
              <a:rPr sz="1800" spc="-5" dirty="0">
                <a:latin typeface="Georgia"/>
                <a:cs typeface="Georgia"/>
              </a:rPr>
              <a:t>antigen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detected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7180" y="3992322"/>
            <a:ext cx="5032375" cy="2252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Georgia"/>
                <a:cs typeface="Georgia"/>
              </a:rPr>
              <a:t>Positive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Georgia"/>
              <a:cs typeface="Georgia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Georgia"/>
                <a:cs typeface="Georgia"/>
              </a:rPr>
              <a:t>Two </a:t>
            </a:r>
            <a:r>
              <a:rPr sz="1800" b="1" spc="-5" dirty="0">
                <a:solidFill>
                  <a:srgbClr val="FF5675"/>
                </a:solidFill>
                <a:latin typeface="Georgia"/>
                <a:cs typeface="Georgia"/>
              </a:rPr>
              <a:t>pink/purple </a:t>
            </a:r>
            <a:r>
              <a:rPr sz="1800" b="1" spc="-5" dirty="0">
                <a:latin typeface="Georgia"/>
                <a:cs typeface="Georgia"/>
              </a:rPr>
              <a:t>colored lines </a:t>
            </a:r>
            <a:r>
              <a:rPr sz="1800" spc="-5" dirty="0">
                <a:latin typeface="Georgia"/>
                <a:cs typeface="Georgia"/>
              </a:rPr>
              <a:t>in both </a:t>
            </a:r>
            <a:r>
              <a:rPr sz="1800" dirty="0">
                <a:latin typeface="Georgia"/>
                <a:cs typeface="Georgia"/>
              </a:rPr>
              <a:t>the  </a:t>
            </a:r>
            <a:r>
              <a:rPr sz="1800" spc="-5" dirty="0">
                <a:latin typeface="Georgia"/>
                <a:cs typeface="Georgia"/>
              </a:rPr>
              <a:t>Control </a:t>
            </a:r>
            <a:r>
              <a:rPr sz="1800" dirty="0">
                <a:latin typeface="Georgia"/>
                <a:cs typeface="Georgia"/>
              </a:rPr>
              <a:t>&amp; </a:t>
            </a:r>
            <a:r>
              <a:rPr sz="1800" spc="-5" dirty="0">
                <a:latin typeface="Georgia"/>
                <a:cs typeface="Georgia"/>
              </a:rPr>
              <a:t>Sample Line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position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Indicates COVID-19 </a:t>
            </a:r>
            <a:r>
              <a:rPr sz="1800" dirty="0">
                <a:latin typeface="Georgia"/>
                <a:cs typeface="Georgia"/>
              </a:rPr>
              <a:t>antigen was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detected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eorgia"/>
                <a:cs typeface="Georgia"/>
              </a:rPr>
              <a:t>Any </a:t>
            </a:r>
            <a:r>
              <a:rPr sz="1800" spc="-5" dirty="0">
                <a:latin typeface="Georgia"/>
                <a:cs typeface="Georgia"/>
              </a:rPr>
              <a:t>visible pink/purple line is positive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31711" y="1716482"/>
            <a:ext cx="1627505" cy="4540250"/>
            <a:chOff x="6931711" y="1716482"/>
            <a:chExt cx="1627505" cy="4540250"/>
          </a:xfrm>
        </p:grpSpPr>
        <p:sp>
          <p:nvSpPr>
            <p:cNvPr id="9" name="object 9"/>
            <p:cNvSpPr/>
            <p:nvPr/>
          </p:nvSpPr>
          <p:spPr>
            <a:xfrm>
              <a:off x="6961137" y="4192524"/>
              <a:ext cx="1597481" cy="20638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31711" y="1716482"/>
              <a:ext cx="1597775" cy="19956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F3B9B990-CF89-4CD0-B1B4-A6683DE04C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6572" y="6896100"/>
            <a:ext cx="3165475" cy="283845"/>
          </a:xfrm>
          <a:custGeom>
            <a:avLst/>
            <a:gdLst/>
            <a:ahLst/>
            <a:cxnLst/>
            <a:rect l="l" t="t" r="r" b="b"/>
            <a:pathLst>
              <a:path w="3165475" h="283845">
                <a:moveTo>
                  <a:pt x="3165347" y="283464"/>
                </a:moveTo>
                <a:lnTo>
                  <a:pt x="0" y="283464"/>
                </a:lnTo>
                <a:lnTo>
                  <a:pt x="0" y="0"/>
                </a:lnTo>
                <a:lnTo>
                  <a:pt x="3165347" y="0"/>
                </a:lnTo>
                <a:lnTo>
                  <a:pt x="3165347" y="2834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3863" y="948904"/>
            <a:ext cx="31248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9CDD"/>
                </a:solidFill>
              </a:rPr>
              <a:t>Result</a:t>
            </a:r>
            <a:r>
              <a:rPr sz="2600" spc="-65" dirty="0">
                <a:solidFill>
                  <a:srgbClr val="009CDD"/>
                </a:solidFill>
              </a:rPr>
              <a:t> </a:t>
            </a:r>
            <a:r>
              <a:rPr sz="2600" dirty="0">
                <a:solidFill>
                  <a:srgbClr val="009CDD"/>
                </a:solidFill>
              </a:rPr>
              <a:t>Interpretation</a:t>
            </a:r>
            <a:endParaRPr sz="2600"/>
          </a:p>
        </p:txBody>
      </p:sp>
      <p:sp>
        <p:nvSpPr>
          <p:cNvPr id="5" name="object 5"/>
          <p:cNvSpPr txBox="1"/>
          <p:nvPr/>
        </p:nvSpPr>
        <p:spPr>
          <a:xfrm>
            <a:off x="1418844" y="1670304"/>
            <a:ext cx="7222490" cy="204216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</a:pPr>
            <a:r>
              <a:rPr sz="2000" b="1" spc="-5" dirty="0">
                <a:latin typeface="Georgia"/>
                <a:cs typeface="Georgia"/>
              </a:rPr>
              <a:t>Invalid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Georgia"/>
              <a:cs typeface="Georgia"/>
            </a:endParaRPr>
          </a:p>
          <a:p>
            <a:pPr marL="8953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Georgia"/>
                <a:cs typeface="Georgia"/>
              </a:rPr>
              <a:t>The assay </a:t>
            </a:r>
            <a:r>
              <a:rPr sz="1800" b="1" spc="5" dirty="0">
                <a:latin typeface="Georgia"/>
                <a:cs typeface="Georgia"/>
              </a:rPr>
              <a:t>is </a:t>
            </a:r>
            <a:r>
              <a:rPr sz="1800" b="1" spc="-5" dirty="0">
                <a:latin typeface="Georgia"/>
                <a:cs typeface="Georgia"/>
              </a:rPr>
              <a:t>invalid </a:t>
            </a:r>
            <a:r>
              <a:rPr sz="1800" b="1" dirty="0">
                <a:latin typeface="Georgia"/>
                <a:cs typeface="Georgia"/>
              </a:rPr>
              <a:t>&amp; </a:t>
            </a:r>
            <a:r>
              <a:rPr sz="1800" b="1" spc="-5" dirty="0">
                <a:latin typeface="Georgia"/>
                <a:cs typeface="Georgia"/>
              </a:rPr>
              <a:t>should </a:t>
            </a:r>
            <a:r>
              <a:rPr sz="1800" b="1" dirty="0">
                <a:latin typeface="Georgia"/>
                <a:cs typeface="Georgia"/>
              </a:rPr>
              <a:t>be </a:t>
            </a:r>
            <a:r>
              <a:rPr sz="1800" b="1" spc="-5" dirty="0">
                <a:latin typeface="Georgia"/>
                <a:cs typeface="Georgia"/>
              </a:rPr>
              <a:t>repeated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if:</a:t>
            </a:r>
            <a:endParaRPr sz="18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Only the Sample </a:t>
            </a:r>
            <a:r>
              <a:rPr sz="1800" spc="-5" dirty="0">
                <a:latin typeface="Georgia"/>
                <a:cs typeface="Georgia"/>
              </a:rPr>
              <a:t>Line is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present</a:t>
            </a:r>
            <a:endParaRPr sz="18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dirty="0">
                <a:latin typeface="Georgia"/>
                <a:cs typeface="Georgia"/>
              </a:rPr>
              <a:t>No lines are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present</a:t>
            </a:r>
            <a:endParaRPr sz="1800">
              <a:latin typeface="Georgia"/>
              <a:cs typeface="Georgia"/>
            </a:endParaRPr>
          </a:p>
          <a:p>
            <a:pPr marL="375920" indent="-287020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800" spc="-5" dirty="0">
                <a:latin typeface="Georgia"/>
                <a:cs typeface="Georgia"/>
              </a:rPr>
              <a:t>Blue Control Line </a:t>
            </a:r>
            <a:r>
              <a:rPr sz="1800" dirty="0">
                <a:latin typeface="Georgia"/>
                <a:cs typeface="Georgia"/>
              </a:rPr>
              <a:t>remains</a:t>
            </a:r>
            <a:r>
              <a:rPr sz="1800" spc="-5" dirty="0">
                <a:latin typeface="Georgia"/>
                <a:cs typeface="Georgia"/>
              </a:rPr>
              <a:t> blue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92174" y="4036314"/>
            <a:ext cx="7274559" cy="2329180"/>
            <a:chOff x="1392174" y="4036314"/>
            <a:chExt cx="7274559" cy="2329180"/>
          </a:xfrm>
        </p:grpSpPr>
        <p:sp>
          <p:nvSpPr>
            <p:cNvPr id="7" name="object 7"/>
            <p:cNvSpPr/>
            <p:nvPr/>
          </p:nvSpPr>
          <p:spPr>
            <a:xfrm>
              <a:off x="1582985" y="4061460"/>
              <a:ext cx="6976023" cy="22068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5128" y="4049268"/>
              <a:ext cx="7248525" cy="2303145"/>
            </a:xfrm>
            <a:custGeom>
              <a:avLst/>
              <a:gdLst/>
              <a:ahLst/>
              <a:cxnLst/>
              <a:rect l="l" t="t" r="r" b="b"/>
              <a:pathLst>
                <a:path w="7248525" h="2303145">
                  <a:moveTo>
                    <a:pt x="0" y="0"/>
                  </a:moveTo>
                  <a:lnTo>
                    <a:pt x="7248143" y="0"/>
                  </a:lnTo>
                  <a:lnTo>
                    <a:pt x="7248143" y="2302764"/>
                  </a:lnTo>
                  <a:lnTo>
                    <a:pt x="0" y="230276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03039" y="6618184"/>
            <a:ext cx="4678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9CDD"/>
                </a:solidFill>
                <a:latin typeface="Georgia"/>
                <a:cs typeface="Georgia"/>
              </a:rPr>
              <a:t>Test should </a:t>
            </a:r>
            <a:r>
              <a:rPr sz="1600" b="1" spc="-10" dirty="0">
                <a:solidFill>
                  <a:srgbClr val="009CDD"/>
                </a:solidFill>
                <a:latin typeface="Georgia"/>
                <a:cs typeface="Georgia"/>
              </a:rPr>
              <a:t>be </a:t>
            </a:r>
            <a:r>
              <a:rPr sz="1600" b="1" spc="-5" dirty="0">
                <a:solidFill>
                  <a:srgbClr val="009CDD"/>
                </a:solidFill>
                <a:latin typeface="Georgia"/>
                <a:cs typeface="Georgia"/>
              </a:rPr>
              <a:t>discarded </a:t>
            </a:r>
            <a:r>
              <a:rPr sz="1600" b="1" spc="-10" dirty="0">
                <a:solidFill>
                  <a:srgbClr val="009CDD"/>
                </a:solidFill>
                <a:latin typeface="Georgia"/>
                <a:cs typeface="Georgia"/>
              </a:rPr>
              <a:t>as </a:t>
            </a:r>
            <a:r>
              <a:rPr sz="1600" b="1" spc="-5" dirty="0">
                <a:solidFill>
                  <a:srgbClr val="009CDD"/>
                </a:solidFill>
                <a:latin typeface="Georgia"/>
                <a:cs typeface="Georgia"/>
              </a:rPr>
              <a:t>Biohazard</a:t>
            </a:r>
            <a:r>
              <a:rPr sz="1600" b="1" spc="105" dirty="0">
                <a:solidFill>
                  <a:srgbClr val="009CDD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9CDD"/>
                </a:solidFill>
                <a:latin typeface="Georgia"/>
                <a:cs typeface="Georgia"/>
              </a:rPr>
              <a:t>waste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344C120-72BA-472D-ACA8-AA5DE34ED81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9431" y="6813803"/>
            <a:ext cx="2788920" cy="365760"/>
          </a:xfrm>
          <a:custGeom>
            <a:avLst/>
            <a:gdLst/>
            <a:ahLst/>
            <a:cxnLst/>
            <a:rect l="l" t="t" r="r" b="b"/>
            <a:pathLst>
              <a:path w="2788920" h="365759">
                <a:moveTo>
                  <a:pt x="2788919" y="365760"/>
                </a:moveTo>
                <a:lnTo>
                  <a:pt x="0" y="365760"/>
                </a:lnTo>
                <a:lnTo>
                  <a:pt x="0" y="0"/>
                </a:lnTo>
                <a:lnTo>
                  <a:pt x="2788919" y="0"/>
                </a:lnTo>
                <a:lnTo>
                  <a:pt x="2788919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35" y="766147"/>
            <a:ext cx="4095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5380" algn="l"/>
              </a:tabLst>
            </a:pPr>
            <a:r>
              <a:rPr sz="2800" spc="-5" dirty="0">
                <a:solidFill>
                  <a:srgbClr val="009CDD"/>
                </a:solidFill>
              </a:rPr>
              <a:t>Intended</a:t>
            </a:r>
            <a:r>
              <a:rPr sz="2800" spc="-15" dirty="0">
                <a:solidFill>
                  <a:srgbClr val="009CDD"/>
                </a:solidFill>
              </a:rPr>
              <a:t> </a:t>
            </a:r>
            <a:r>
              <a:rPr sz="2800" dirty="0">
                <a:solidFill>
                  <a:srgbClr val="009CDD"/>
                </a:solidFill>
              </a:rPr>
              <a:t>Use:	</a:t>
            </a:r>
            <a:r>
              <a:rPr sz="2800" spc="-5" dirty="0">
                <a:solidFill>
                  <a:srgbClr val="009CDD"/>
                </a:solidFill>
              </a:rPr>
              <a:t>Key</a:t>
            </a:r>
            <a:r>
              <a:rPr sz="2800" spc="-40" dirty="0">
                <a:solidFill>
                  <a:srgbClr val="009CDD"/>
                </a:solidFill>
              </a:rPr>
              <a:t> </a:t>
            </a:r>
            <a:r>
              <a:rPr sz="2800" spc="-10" dirty="0">
                <a:solidFill>
                  <a:srgbClr val="009CDD"/>
                </a:solidFill>
              </a:rPr>
              <a:t>Points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850889" y="1800918"/>
            <a:ext cx="7887334" cy="4497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3679" marR="55880" indent="-17081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34315" algn="l"/>
              </a:tabLst>
            </a:pPr>
            <a:r>
              <a:rPr sz="2000" dirty="0">
                <a:latin typeface="Georgia"/>
                <a:cs typeface="Georgia"/>
              </a:rPr>
              <a:t>The BinaxNOW</a:t>
            </a:r>
            <a:r>
              <a:rPr sz="1950" baseline="25641" dirty="0">
                <a:latin typeface="Georgia"/>
                <a:cs typeface="Georgia"/>
              </a:rPr>
              <a:t>™ </a:t>
            </a:r>
            <a:r>
              <a:rPr sz="2000" spc="-5" dirty="0">
                <a:latin typeface="Georgia"/>
                <a:cs typeface="Georgia"/>
              </a:rPr>
              <a:t>COVID-19 Ag Card </a:t>
            </a:r>
            <a:r>
              <a:rPr sz="2000" spc="5" dirty="0">
                <a:latin typeface="Georgia"/>
                <a:cs typeface="Georgia"/>
              </a:rPr>
              <a:t>is </a:t>
            </a:r>
            <a:r>
              <a:rPr sz="2000" dirty="0">
                <a:latin typeface="Georgia"/>
                <a:cs typeface="Georgia"/>
              </a:rPr>
              <a:t>intended </a:t>
            </a:r>
            <a:r>
              <a:rPr sz="2000" spc="-5" dirty="0">
                <a:latin typeface="Georgia"/>
                <a:cs typeface="Georgia"/>
              </a:rPr>
              <a:t>for </a:t>
            </a:r>
            <a:r>
              <a:rPr sz="2000" dirty="0">
                <a:latin typeface="Georgia"/>
                <a:cs typeface="Georgia"/>
              </a:rPr>
              <a:t>the </a:t>
            </a:r>
            <a:r>
              <a:rPr sz="2000" spc="-5" dirty="0">
                <a:latin typeface="Georgia"/>
                <a:cs typeface="Georgia"/>
              </a:rPr>
              <a:t>qualitative  detection </a:t>
            </a:r>
            <a:r>
              <a:rPr sz="2000" dirty="0">
                <a:latin typeface="Georgia"/>
                <a:cs typeface="Georgia"/>
              </a:rPr>
              <a:t>of nucleocapsid </a:t>
            </a:r>
            <a:r>
              <a:rPr sz="2000" spc="-5" dirty="0">
                <a:latin typeface="Georgia"/>
                <a:cs typeface="Georgia"/>
              </a:rPr>
              <a:t>protein </a:t>
            </a:r>
            <a:r>
              <a:rPr sz="2000" dirty="0">
                <a:latin typeface="Georgia"/>
                <a:cs typeface="Georgia"/>
              </a:rPr>
              <a:t>antigen </a:t>
            </a:r>
            <a:r>
              <a:rPr sz="2000" spc="-5" dirty="0">
                <a:latin typeface="Georgia"/>
                <a:cs typeface="Georgia"/>
              </a:rPr>
              <a:t>from SARS-CoV-2 </a:t>
            </a:r>
            <a:r>
              <a:rPr sz="2000" spc="5" dirty="0">
                <a:latin typeface="Georgia"/>
                <a:cs typeface="Georgia"/>
              </a:rPr>
              <a:t>in  </a:t>
            </a:r>
            <a:r>
              <a:rPr sz="2000" spc="-5" dirty="0">
                <a:latin typeface="Georgia"/>
                <a:cs typeface="Georgia"/>
              </a:rPr>
              <a:t>nasal </a:t>
            </a:r>
            <a:r>
              <a:rPr sz="2000" dirty="0">
                <a:latin typeface="Georgia"/>
                <a:cs typeface="Georgia"/>
              </a:rPr>
              <a:t>swabs </a:t>
            </a:r>
            <a:r>
              <a:rPr sz="2000" spc="-5" dirty="0">
                <a:latin typeface="Georgia"/>
                <a:cs typeface="Georgia"/>
              </a:rPr>
              <a:t>from </a:t>
            </a:r>
            <a:r>
              <a:rPr sz="2000" b="1" spc="-5" dirty="0">
                <a:latin typeface="Georgia"/>
                <a:cs typeface="Georgia"/>
              </a:rPr>
              <a:t>individuals suspected </a:t>
            </a:r>
            <a:r>
              <a:rPr sz="2000" b="1" spc="-10" dirty="0">
                <a:latin typeface="Georgia"/>
                <a:cs typeface="Georgia"/>
              </a:rPr>
              <a:t>of </a:t>
            </a:r>
            <a:r>
              <a:rPr sz="2000" b="1" spc="-5" dirty="0">
                <a:latin typeface="Georgia"/>
                <a:cs typeface="Georgia"/>
              </a:rPr>
              <a:t>COVID-19 </a:t>
            </a:r>
            <a:r>
              <a:rPr sz="2000" b="1" dirty="0">
                <a:latin typeface="Georgia"/>
                <a:cs typeface="Georgia"/>
              </a:rPr>
              <a:t>by their  </a:t>
            </a:r>
            <a:r>
              <a:rPr sz="2000" b="1" spc="-5" dirty="0">
                <a:latin typeface="Georgia"/>
                <a:cs typeface="Georgia"/>
              </a:rPr>
              <a:t>healthcare </a:t>
            </a:r>
            <a:r>
              <a:rPr sz="2000" b="1" dirty="0">
                <a:latin typeface="Georgia"/>
                <a:cs typeface="Georgia"/>
              </a:rPr>
              <a:t>provider within the </a:t>
            </a:r>
            <a:r>
              <a:rPr sz="2000" b="1" spc="-5" dirty="0">
                <a:latin typeface="Georgia"/>
                <a:cs typeface="Georgia"/>
              </a:rPr>
              <a:t>first seven </a:t>
            </a:r>
            <a:r>
              <a:rPr sz="2000" b="1" dirty="0">
                <a:latin typeface="Georgia"/>
                <a:cs typeface="Georgia"/>
              </a:rPr>
              <a:t>days </a:t>
            </a:r>
            <a:r>
              <a:rPr sz="2000" b="1" spc="-10" dirty="0">
                <a:latin typeface="Georgia"/>
                <a:cs typeface="Georgia"/>
              </a:rPr>
              <a:t>of  </a:t>
            </a:r>
            <a:r>
              <a:rPr sz="2000" b="1" spc="-5" dirty="0">
                <a:latin typeface="Georgia"/>
                <a:cs typeface="Georgia"/>
              </a:rPr>
              <a:t>symptom </a:t>
            </a:r>
            <a:r>
              <a:rPr sz="2000" b="1" dirty="0">
                <a:latin typeface="Georgia"/>
                <a:cs typeface="Georgia"/>
              </a:rPr>
              <a:t>onset.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Georgia"/>
              <a:cs typeface="Georgia"/>
            </a:endParaRPr>
          </a:p>
          <a:p>
            <a:pPr marL="233679" marR="535305" indent="-170815">
              <a:lnSpc>
                <a:spcPct val="100000"/>
              </a:lnSpc>
              <a:spcBef>
                <a:spcPts val="1790"/>
              </a:spcBef>
              <a:buFont typeface="Arial"/>
              <a:buChar char="•"/>
              <a:tabLst>
                <a:tab pos="234315" algn="l"/>
              </a:tabLst>
            </a:pPr>
            <a:r>
              <a:rPr sz="2000" dirty="0">
                <a:latin typeface="Georgia"/>
                <a:cs typeface="Georgia"/>
              </a:rPr>
              <a:t>Antigen </a:t>
            </a:r>
            <a:r>
              <a:rPr sz="2000" spc="-5" dirty="0">
                <a:latin typeface="Georgia"/>
                <a:cs typeface="Georgia"/>
              </a:rPr>
              <a:t>is </a:t>
            </a:r>
            <a:r>
              <a:rPr sz="2000" dirty="0">
                <a:latin typeface="Georgia"/>
                <a:cs typeface="Georgia"/>
              </a:rPr>
              <a:t>generally detectable </a:t>
            </a:r>
            <a:r>
              <a:rPr sz="2000" spc="-5" dirty="0">
                <a:latin typeface="Georgia"/>
                <a:cs typeface="Georgia"/>
              </a:rPr>
              <a:t>in nasal </a:t>
            </a:r>
            <a:r>
              <a:rPr sz="2000" dirty="0">
                <a:latin typeface="Georgia"/>
                <a:cs typeface="Georgia"/>
              </a:rPr>
              <a:t>swabs during the </a:t>
            </a:r>
            <a:r>
              <a:rPr sz="2000" b="1" dirty="0">
                <a:latin typeface="Georgia"/>
                <a:cs typeface="Georgia"/>
              </a:rPr>
              <a:t>acute  phase of</a:t>
            </a:r>
            <a:r>
              <a:rPr sz="2000" b="1" spc="-5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infection</a:t>
            </a:r>
            <a:r>
              <a:rPr sz="2000" dirty="0"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Georgia"/>
              <a:cs typeface="Georgia"/>
            </a:endParaRPr>
          </a:p>
          <a:p>
            <a:pPr marL="233679" marR="347345" indent="-170815">
              <a:lnSpc>
                <a:spcPct val="100000"/>
              </a:lnSpc>
              <a:spcBef>
                <a:spcPts val="1789"/>
              </a:spcBef>
              <a:buFont typeface="Arial"/>
              <a:buChar char="•"/>
              <a:tabLst>
                <a:tab pos="234315" algn="l"/>
              </a:tabLst>
            </a:pPr>
            <a:r>
              <a:rPr sz="2000" dirty="0">
                <a:latin typeface="Georgia"/>
                <a:cs typeface="Georgia"/>
              </a:rPr>
              <a:t>Negative </a:t>
            </a:r>
            <a:r>
              <a:rPr sz="2000" spc="-5" dirty="0">
                <a:latin typeface="Georgia"/>
                <a:cs typeface="Georgia"/>
              </a:rPr>
              <a:t>results from patients </a:t>
            </a:r>
            <a:r>
              <a:rPr sz="2000" dirty="0">
                <a:latin typeface="Georgia"/>
                <a:cs typeface="Georgia"/>
              </a:rPr>
              <a:t>with symptom onset beyond seven  </a:t>
            </a:r>
            <a:r>
              <a:rPr sz="2000" spc="-5" dirty="0">
                <a:latin typeface="Georgia"/>
                <a:cs typeface="Georgia"/>
              </a:rPr>
              <a:t>days, </a:t>
            </a:r>
            <a:r>
              <a:rPr sz="2000" dirty="0">
                <a:latin typeface="Georgia"/>
                <a:cs typeface="Georgia"/>
              </a:rPr>
              <a:t>should </a:t>
            </a:r>
            <a:r>
              <a:rPr sz="2000" spc="-5" dirty="0">
                <a:latin typeface="Georgia"/>
                <a:cs typeface="Georgia"/>
              </a:rPr>
              <a:t>be </a:t>
            </a:r>
            <a:r>
              <a:rPr sz="2000" dirty="0">
                <a:latin typeface="Georgia"/>
                <a:cs typeface="Georgia"/>
              </a:rPr>
              <a:t>treated </a:t>
            </a:r>
            <a:r>
              <a:rPr sz="2000" spc="-5" dirty="0">
                <a:latin typeface="Georgia"/>
                <a:cs typeface="Georgia"/>
              </a:rPr>
              <a:t>as presumptive and </a:t>
            </a:r>
            <a:r>
              <a:rPr sz="2000" dirty="0">
                <a:latin typeface="Georgia"/>
                <a:cs typeface="Georgia"/>
              </a:rPr>
              <a:t>confirmation with a  </a:t>
            </a:r>
            <a:r>
              <a:rPr sz="2000" spc="-5" dirty="0">
                <a:latin typeface="Georgia"/>
                <a:cs typeface="Georgia"/>
              </a:rPr>
              <a:t>molecular assay if necessary, for patient </a:t>
            </a:r>
            <a:r>
              <a:rPr sz="2000" dirty="0">
                <a:latin typeface="Georgia"/>
                <a:cs typeface="Georgia"/>
              </a:rPr>
              <a:t>management, </a:t>
            </a:r>
            <a:r>
              <a:rPr sz="2000" spc="-5" dirty="0">
                <a:latin typeface="Georgia"/>
                <a:cs typeface="Georgia"/>
              </a:rPr>
              <a:t>may be  performed.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4B22CE-C1A0-4A0E-A434-E529522592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9431" y="6813803"/>
            <a:ext cx="2788920" cy="365760"/>
          </a:xfrm>
          <a:custGeom>
            <a:avLst/>
            <a:gdLst/>
            <a:ahLst/>
            <a:cxnLst/>
            <a:rect l="l" t="t" r="r" b="b"/>
            <a:pathLst>
              <a:path w="2788920" h="365759">
                <a:moveTo>
                  <a:pt x="2788919" y="365760"/>
                </a:moveTo>
                <a:lnTo>
                  <a:pt x="0" y="365760"/>
                </a:lnTo>
                <a:lnTo>
                  <a:pt x="0" y="0"/>
                </a:lnTo>
                <a:lnTo>
                  <a:pt x="2788919" y="0"/>
                </a:lnTo>
                <a:lnTo>
                  <a:pt x="2788919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1947" y="756958"/>
            <a:ext cx="514667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40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9CDD"/>
                </a:solidFill>
              </a:rPr>
              <a:t>COVID-19 Ag</a:t>
            </a:r>
            <a:r>
              <a:rPr sz="2800" spc="-21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Card</a:t>
            </a:r>
            <a:endParaRPr sz="2800"/>
          </a:p>
          <a:p>
            <a:pPr marL="38100">
              <a:lnSpc>
                <a:spcPts val="2520"/>
              </a:lnSpc>
            </a:pPr>
            <a:r>
              <a:rPr sz="2200" i="1" spc="-10" dirty="0">
                <a:solidFill>
                  <a:srgbClr val="009CDD"/>
                </a:solidFill>
                <a:latin typeface="Georgia"/>
                <a:cs typeface="Georgia"/>
              </a:rPr>
              <a:t>Emergency </a:t>
            </a:r>
            <a:r>
              <a:rPr sz="2200" i="1" spc="-5" dirty="0">
                <a:solidFill>
                  <a:srgbClr val="009CDD"/>
                </a:solidFill>
                <a:latin typeface="Georgia"/>
                <a:cs typeface="Georgia"/>
              </a:rPr>
              <a:t>Use</a:t>
            </a:r>
            <a:r>
              <a:rPr sz="2200" i="1" spc="10" dirty="0">
                <a:solidFill>
                  <a:srgbClr val="009CDD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009CDD"/>
                </a:solidFill>
                <a:latin typeface="Georgia"/>
                <a:cs typeface="Georgia"/>
              </a:rPr>
              <a:t>Authorization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7246" y="2001990"/>
            <a:ext cx="7805420" cy="3288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marR="21018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The BinaxNOW</a:t>
            </a:r>
            <a:r>
              <a:rPr sz="1950" baseline="25641" dirty="0">
                <a:latin typeface="Georgia"/>
                <a:cs typeface="Georgia"/>
              </a:rPr>
              <a:t>™ </a:t>
            </a:r>
            <a:r>
              <a:rPr sz="2000" spc="-5" dirty="0">
                <a:latin typeface="Georgia"/>
                <a:cs typeface="Georgia"/>
              </a:rPr>
              <a:t>COVID-19 Ag Card is </a:t>
            </a:r>
            <a:r>
              <a:rPr sz="2000" dirty="0">
                <a:latin typeface="Georgia"/>
                <a:cs typeface="Georgia"/>
              </a:rPr>
              <a:t>only </a:t>
            </a:r>
            <a:r>
              <a:rPr sz="2000" spc="-5" dirty="0">
                <a:latin typeface="Georgia"/>
                <a:cs typeface="Georgia"/>
              </a:rPr>
              <a:t>for </a:t>
            </a:r>
            <a:r>
              <a:rPr sz="2000" dirty="0">
                <a:latin typeface="Georgia"/>
                <a:cs typeface="Georgia"/>
              </a:rPr>
              <a:t>use under the Food  and </a:t>
            </a:r>
            <a:r>
              <a:rPr sz="2000" spc="-5" dirty="0">
                <a:latin typeface="Georgia"/>
                <a:cs typeface="Georgia"/>
              </a:rPr>
              <a:t>Drug Administration’s </a:t>
            </a:r>
            <a:r>
              <a:rPr sz="2000" dirty="0">
                <a:latin typeface="Georgia"/>
                <a:cs typeface="Georgia"/>
              </a:rPr>
              <a:t>Emergency </a:t>
            </a:r>
            <a:r>
              <a:rPr sz="2000" spc="-5" dirty="0">
                <a:latin typeface="Georgia"/>
                <a:cs typeface="Georgia"/>
              </a:rPr>
              <a:t>Use Authorization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Georgia"/>
              <a:cs typeface="Georgia"/>
            </a:endParaRPr>
          </a:p>
          <a:p>
            <a:pPr marL="63500">
              <a:lnSpc>
                <a:spcPct val="100000"/>
              </a:lnSpc>
            </a:pPr>
            <a:r>
              <a:rPr sz="2000" b="1" dirty="0">
                <a:latin typeface="Georgia"/>
                <a:cs typeface="Georgia"/>
              </a:rPr>
              <a:t>What </a:t>
            </a:r>
            <a:r>
              <a:rPr sz="2000" b="1" spc="-5" dirty="0">
                <a:latin typeface="Georgia"/>
                <a:cs typeface="Georgia"/>
              </a:rPr>
              <a:t>is </a:t>
            </a:r>
            <a:r>
              <a:rPr sz="2000" b="1" dirty="0">
                <a:latin typeface="Georgia"/>
                <a:cs typeface="Georgia"/>
              </a:rPr>
              <a:t>Emergency Use Authorization</a:t>
            </a:r>
            <a:r>
              <a:rPr sz="2000" b="1" spc="-8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(EUA)?</a:t>
            </a:r>
            <a:endParaRPr sz="2000">
              <a:latin typeface="Georgia"/>
              <a:cs typeface="Georgia"/>
            </a:endParaRPr>
          </a:p>
          <a:p>
            <a:pPr marL="406400" indent="-34353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406400" algn="l"/>
                <a:tab pos="407034" algn="l"/>
              </a:tabLst>
            </a:pPr>
            <a:r>
              <a:rPr sz="1800" dirty="0">
                <a:latin typeface="Georgia"/>
                <a:cs typeface="Georgia"/>
              </a:rPr>
              <a:t>FDA </a:t>
            </a:r>
            <a:r>
              <a:rPr sz="1800" spc="-5" dirty="0">
                <a:latin typeface="Georgia"/>
                <a:cs typeface="Georgia"/>
              </a:rPr>
              <a:t>emergency access mechanism</a:t>
            </a:r>
            <a:endParaRPr sz="1800">
              <a:latin typeface="Georgia"/>
              <a:cs typeface="Georgia"/>
            </a:endParaRPr>
          </a:p>
          <a:p>
            <a:pPr marL="406400" marR="177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06400" algn="l"/>
                <a:tab pos="407034" algn="l"/>
              </a:tabLst>
            </a:pPr>
            <a:r>
              <a:rPr sz="1800" dirty="0">
                <a:latin typeface="Georgia"/>
                <a:cs typeface="Georgia"/>
              </a:rPr>
              <a:t>Health &amp; Human </a:t>
            </a:r>
            <a:r>
              <a:rPr sz="1800" spc="-5" dirty="0">
                <a:latin typeface="Georgia"/>
                <a:cs typeface="Georgia"/>
              </a:rPr>
              <a:t>Services declare </a:t>
            </a:r>
            <a:r>
              <a:rPr sz="1800" dirty="0">
                <a:latin typeface="Georgia"/>
                <a:cs typeface="Georgia"/>
              </a:rPr>
              <a:t>when </a:t>
            </a:r>
            <a:r>
              <a:rPr sz="1800" spc="-5" dirty="0">
                <a:latin typeface="Georgia"/>
                <a:cs typeface="Georgia"/>
              </a:rPr>
              <a:t>circumstances </a:t>
            </a:r>
            <a:r>
              <a:rPr sz="1800" dirty="0">
                <a:latin typeface="Georgia"/>
                <a:cs typeface="Georgia"/>
              </a:rPr>
              <a:t>exist </a:t>
            </a:r>
            <a:r>
              <a:rPr sz="1800" spc="-5" dirty="0">
                <a:latin typeface="Georgia"/>
                <a:cs typeface="Georgia"/>
              </a:rPr>
              <a:t>to justify </a:t>
            </a:r>
            <a:r>
              <a:rPr sz="1800" dirty="0">
                <a:latin typeface="Georgia"/>
                <a:cs typeface="Georgia"/>
              </a:rPr>
              <a:t>use  of </a:t>
            </a:r>
            <a:r>
              <a:rPr sz="1800" spc="-5" dirty="0">
                <a:latin typeface="Georgia"/>
                <a:cs typeface="Georgia"/>
              </a:rPr>
              <a:t>diagnostics </a:t>
            </a:r>
            <a:r>
              <a:rPr sz="1800" dirty="0">
                <a:latin typeface="Georgia"/>
                <a:cs typeface="Georgia"/>
              </a:rPr>
              <a:t>under </a:t>
            </a:r>
            <a:r>
              <a:rPr sz="1800" spc="-5" dirty="0">
                <a:latin typeface="Georgia"/>
                <a:cs typeface="Georgia"/>
              </a:rPr>
              <a:t>EUA for the diagnosis </a:t>
            </a:r>
            <a:r>
              <a:rPr sz="1800" dirty="0">
                <a:latin typeface="Georgia"/>
                <a:cs typeface="Georgia"/>
              </a:rPr>
              <a:t>of</a:t>
            </a:r>
            <a:r>
              <a:rPr sz="1800" spc="5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COVID-19</a:t>
            </a:r>
            <a:endParaRPr sz="1800">
              <a:latin typeface="Georgia"/>
              <a:cs typeface="Georgia"/>
            </a:endParaRPr>
          </a:p>
          <a:p>
            <a:pPr marL="406400" marR="72136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06400" algn="l"/>
                <a:tab pos="407034" algn="l"/>
              </a:tabLst>
            </a:pPr>
            <a:r>
              <a:rPr sz="1800" dirty="0">
                <a:latin typeface="Georgia"/>
                <a:cs typeface="Georgia"/>
              </a:rPr>
              <a:t>It </a:t>
            </a:r>
            <a:r>
              <a:rPr sz="1800" spc="-5" dirty="0">
                <a:latin typeface="Georgia"/>
                <a:cs typeface="Georgia"/>
              </a:rPr>
              <a:t>is not full </a:t>
            </a:r>
            <a:r>
              <a:rPr sz="1800" dirty="0">
                <a:latin typeface="Georgia"/>
                <a:cs typeface="Georgia"/>
              </a:rPr>
              <a:t>FDA </a:t>
            </a:r>
            <a:r>
              <a:rPr sz="1800" spc="-5" dirty="0">
                <a:latin typeface="Georgia"/>
                <a:cs typeface="Georgia"/>
              </a:rPr>
              <a:t>clearance </a:t>
            </a:r>
            <a:r>
              <a:rPr sz="1800" dirty="0">
                <a:latin typeface="Georgia"/>
                <a:cs typeface="Georgia"/>
              </a:rPr>
              <a:t>or </a:t>
            </a:r>
            <a:r>
              <a:rPr sz="1800" spc="-5" dirty="0">
                <a:latin typeface="Georgia"/>
                <a:cs typeface="Georgia"/>
              </a:rPr>
              <a:t>approval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is temporary, until the  declaration </a:t>
            </a:r>
            <a:r>
              <a:rPr sz="1800" spc="5" dirty="0">
                <a:latin typeface="Georgia"/>
                <a:cs typeface="Georgia"/>
              </a:rPr>
              <a:t>is </a:t>
            </a:r>
            <a:r>
              <a:rPr sz="1800" dirty="0">
                <a:latin typeface="Georgia"/>
                <a:cs typeface="Georgia"/>
              </a:rPr>
              <a:t>terminated or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revoked.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D19173-1F8C-4EA8-84E4-F61A4B923F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9431" y="6813803"/>
            <a:ext cx="2788920" cy="365760"/>
          </a:xfrm>
          <a:custGeom>
            <a:avLst/>
            <a:gdLst/>
            <a:ahLst/>
            <a:cxnLst/>
            <a:rect l="l" t="t" r="r" b="b"/>
            <a:pathLst>
              <a:path w="2788920" h="365759">
                <a:moveTo>
                  <a:pt x="2788919" y="365760"/>
                </a:moveTo>
                <a:lnTo>
                  <a:pt x="0" y="365760"/>
                </a:lnTo>
                <a:lnTo>
                  <a:pt x="0" y="0"/>
                </a:lnTo>
                <a:lnTo>
                  <a:pt x="2788919" y="0"/>
                </a:lnTo>
                <a:lnTo>
                  <a:pt x="2788919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7421" y="1838537"/>
            <a:ext cx="7746365" cy="45173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000" b="1" dirty="0">
                <a:latin typeface="Georgia"/>
                <a:cs typeface="Georgia"/>
              </a:rPr>
              <a:t>Test Site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Obligations:</a:t>
            </a:r>
            <a:endParaRPr sz="20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spc="-5" dirty="0">
                <a:latin typeface="Georgia"/>
                <a:cs typeface="Georgia"/>
              </a:rPr>
              <a:t>Notify relevant public </a:t>
            </a:r>
            <a:r>
              <a:rPr sz="1800" dirty="0">
                <a:latin typeface="Georgia"/>
                <a:cs typeface="Georgia"/>
              </a:rPr>
              <a:t>health </a:t>
            </a:r>
            <a:r>
              <a:rPr sz="1800" spc="-5" dirty="0">
                <a:latin typeface="Georgia"/>
                <a:cs typeface="Georgia"/>
              </a:rPr>
              <a:t>authorities </a:t>
            </a:r>
            <a:r>
              <a:rPr sz="1800" dirty="0">
                <a:latin typeface="Georgia"/>
                <a:cs typeface="Georgia"/>
              </a:rPr>
              <a:t>on </a:t>
            </a:r>
            <a:r>
              <a:rPr sz="1800" spc="-5" dirty="0">
                <a:latin typeface="Georgia"/>
                <a:cs typeface="Georgia"/>
              </a:rPr>
              <a:t>intent </a:t>
            </a:r>
            <a:r>
              <a:rPr sz="1800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run</a:t>
            </a:r>
            <a:r>
              <a:rPr sz="1800" spc="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test</a:t>
            </a:r>
            <a:endParaRPr sz="1800">
              <a:latin typeface="Georgia"/>
              <a:cs typeface="Georgia"/>
            </a:endParaRPr>
          </a:p>
          <a:p>
            <a:pPr marL="467995" marR="8382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dirty="0">
                <a:latin typeface="Georgia"/>
                <a:cs typeface="Georgia"/>
              </a:rPr>
              <a:t>Report </a:t>
            </a:r>
            <a:r>
              <a:rPr sz="1800" spc="-5" dirty="0">
                <a:latin typeface="Georgia"/>
                <a:cs typeface="Georgia"/>
              </a:rPr>
              <a:t>all results to healthcare providers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include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Healthcare  Provider </a:t>
            </a:r>
            <a:r>
              <a:rPr sz="1800" dirty="0">
                <a:latin typeface="Georgia"/>
                <a:cs typeface="Georgia"/>
              </a:rPr>
              <a:t>Fact Sheet. </a:t>
            </a:r>
            <a:r>
              <a:rPr sz="1800" spc="-5" dirty="0">
                <a:latin typeface="Georgia"/>
                <a:cs typeface="Georgia"/>
              </a:rPr>
              <a:t>Healthcare providers </a:t>
            </a:r>
            <a:r>
              <a:rPr sz="1800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include Patient </a:t>
            </a:r>
            <a:r>
              <a:rPr sz="1800" dirty="0">
                <a:latin typeface="Georgia"/>
                <a:cs typeface="Georgia"/>
              </a:rPr>
              <a:t>Fact Sheet  </a:t>
            </a:r>
            <a:r>
              <a:rPr sz="1800" spc="-5" dirty="0">
                <a:latin typeface="Georgia"/>
                <a:cs typeface="Georgia"/>
              </a:rPr>
              <a:t>with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results</a:t>
            </a:r>
            <a:endParaRPr sz="1800">
              <a:latin typeface="Georgia"/>
              <a:cs typeface="Georgia"/>
            </a:endParaRPr>
          </a:p>
          <a:p>
            <a:pPr marL="467995" marR="78105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spc="-5" dirty="0">
                <a:latin typeface="Georgia"/>
                <a:cs typeface="Georgia"/>
              </a:rPr>
              <a:t>Utilize product </a:t>
            </a:r>
            <a:r>
              <a:rPr sz="1800" spc="5" dirty="0">
                <a:latin typeface="Georgia"/>
                <a:cs typeface="Georgia"/>
              </a:rPr>
              <a:t>as </a:t>
            </a:r>
            <a:r>
              <a:rPr sz="1800" spc="-5" dirty="0">
                <a:latin typeface="Georgia"/>
                <a:cs typeface="Georgia"/>
              </a:rPr>
              <a:t>outlined in the BinaxNOW COVID-19 </a:t>
            </a:r>
            <a:r>
              <a:rPr sz="1800" spc="5" dirty="0">
                <a:latin typeface="Georgia"/>
                <a:cs typeface="Georgia"/>
              </a:rPr>
              <a:t>Ag </a:t>
            </a:r>
            <a:r>
              <a:rPr sz="1800" spc="-5" dirty="0">
                <a:latin typeface="Georgia"/>
                <a:cs typeface="Georgia"/>
              </a:rPr>
              <a:t>Card  Instructions </a:t>
            </a:r>
            <a:r>
              <a:rPr sz="1800" dirty="0">
                <a:latin typeface="Georgia"/>
                <a:cs typeface="Georgia"/>
              </a:rPr>
              <a:t>for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Use</a:t>
            </a:r>
            <a:endParaRPr sz="18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spc="-5" dirty="0">
                <a:latin typeface="Georgia"/>
                <a:cs typeface="Georgia"/>
              </a:rPr>
              <a:t>Ensure all operators </a:t>
            </a:r>
            <a:r>
              <a:rPr sz="1800" dirty="0">
                <a:latin typeface="Georgia"/>
                <a:cs typeface="Georgia"/>
              </a:rPr>
              <a:t>are </a:t>
            </a:r>
            <a:r>
              <a:rPr sz="1800" spc="-5" dirty="0">
                <a:latin typeface="Georgia"/>
                <a:cs typeface="Georgia"/>
              </a:rPr>
              <a:t>trained </a:t>
            </a:r>
            <a:r>
              <a:rPr sz="1800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perform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interpret the</a:t>
            </a:r>
            <a:r>
              <a:rPr sz="1800" spc="1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test</a:t>
            </a:r>
            <a:endParaRPr sz="1800">
              <a:latin typeface="Georgia"/>
              <a:cs typeface="Georgia"/>
            </a:endParaRPr>
          </a:p>
          <a:p>
            <a:pPr marL="467995" marR="508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spc="-5" dirty="0">
                <a:latin typeface="Georgia"/>
                <a:cs typeface="Georgia"/>
              </a:rPr>
              <a:t>Have process </a:t>
            </a:r>
            <a:r>
              <a:rPr sz="1800" spc="5" dirty="0">
                <a:latin typeface="Georgia"/>
                <a:cs typeface="Georgia"/>
              </a:rPr>
              <a:t>in </a:t>
            </a:r>
            <a:r>
              <a:rPr sz="1800" dirty="0">
                <a:latin typeface="Georgia"/>
                <a:cs typeface="Georgia"/>
              </a:rPr>
              <a:t>place for </a:t>
            </a:r>
            <a:r>
              <a:rPr sz="1800" spc="-5" dirty="0">
                <a:latin typeface="Georgia"/>
                <a:cs typeface="Georgia"/>
              </a:rPr>
              <a:t>reporting </a:t>
            </a:r>
            <a:r>
              <a:rPr sz="1800" dirty="0">
                <a:latin typeface="Georgia"/>
                <a:cs typeface="Georgia"/>
              </a:rPr>
              <a:t>test </a:t>
            </a:r>
            <a:r>
              <a:rPr sz="1800" spc="-5" dirty="0">
                <a:latin typeface="Georgia"/>
                <a:cs typeface="Georgia"/>
              </a:rPr>
              <a:t>result to Healthcare Providers </a:t>
            </a:r>
            <a:r>
              <a:rPr sz="1800" dirty="0">
                <a:latin typeface="Georgia"/>
                <a:cs typeface="Georgia"/>
              </a:rPr>
              <a:t>&amp;  </a:t>
            </a:r>
            <a:r>
              <a:rPr sz="1800" spc="-5" dirty="0">
                <a:latin typeface="Georgia"/>
                <a:cs typeface="Georgia"/>
              </a:rPr>
              <a:t>relevant public </a:t>
            </a:r>
            <a:r>
              <a:rPr sz="1800" dirty="0">
                <a:latin typeface="Georgia"/>
                <a:cs typeface="Georgia"/>
              </a:rPr>
              <a:t>health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authorities</a:t>
            </a:r>
            <a:endParaRPr sz="1800">
              <a:latin typeface="Georgia"/>
              <a:cs typeface="Georgia"/>
            </a:endParaRPr>
          </a:p>
          <a:p>
            <a:pPr marL="467995" marR="74295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spc="-5" dirty="0">
                <a:latin typeface="Georgia"/>
                <a:cs typeface="Georgia"/>
              </a:rPr>
              <a:t>Per Product Insert: </a:t>
            </a:r>
            <a:r>
              <a:rPr sz="1800" dirty="0">
                <a:latin typeface="Georgia"/>
                <a:cs typeface="Georgia"/>
              </a:rPr>
              <a:t>Collect performance data and report any </a:t>
            </a:r>
            <a:r>
              <a:rPr sz="1800" spc="-5" dirty="0">
                <a:latin typeface="Georgia"/>
                <a:cs typeface="Georgia"/>
              </a:rPr>
              <a:t>significant  deviations from the product performance characteristics </a:t>
            </a:r>
            <a:r>
              <a:rPr sz="1800" spc="-10" dirty="0">
                <a:latin typeface="Georgia"/>
                <a:cs typeface="Georgia"/>
              </a:rPr>
              <a:t>via </a:t>
            </a:r>
            <a:r>
              <a:rPr sz="1800" spc="-5" dirty="0">
                <a:latin typeface="Georgia"/>
                <a:cs typeface="Georgia"/>
              </a:rPr>
              <a:t>email </a:t>
            </a:r>
            <a:r>
              <a:rPr sz="1800" dirty="0">
                <a:latin typeface="Georgia"/>
                <a:cs typeface="Georgia"/>
              </a:rPr>
              <a:t>to  </a:t>
            </a:r>
            <a:r>
              <a:rPr sz="1800" spc="-5" dirty="0">
                <a:latin typeface="Georgia"/>
                <a:cs typeface="Georgia"/>
              </a:rPr>
              <a:t>FDA/HHS </a:t>
            </a:r>
            <a:r>
              <a:rPr sz="1800" dirty="0">
                <a:latin typeface="Georgia"/>
                <a:cs typeface="Georgia"/>
              </a:rPr>
              <a:t>and to </a:t>
            </a:r>
            <a:r>
              <a:rPr sz="1800" spc="-5" dirty="0">
                <a:latin typeface="Georgia"/>
                <a:cs typeface="Georgia"/>
              </a:rPr>
              <a:t>Abbott </a:t>
            </a:r>
            <a:r>
              <a:rPr sz="1800" dirty="0">
                <a:latin typeface="Georgia"/>
                <a:cs typeface="Georgia"/>
              </a:rPr>
              <a:t>Technical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Support</a:t>
            </a:r>
            <a:endParaRPr sz="18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800" spc="-5" dirty="0">
                <a:latin typeface="Georgia"/>
                <a:cs typeface="Georgia"/>
              </a:rPr>
              <a:t>Retain all records </a:t>
            </a:r>
            <a:r>
              <a:rPr sz="1800" dirty="0">
                <a:latin typeface="Georgia"/>
                <a:cs typeface="Georgia"/>
              </a:rPr>
              <a:t>associated </a:t>
            </a:r>
            <a:r>
              <a:rPr sz="1800" spc="-5" dirty="0">
                <a:latin typeface="Georgia"/>
                <a:cs typeface="Georgia"/>
              </a:rPr>
              <a:t>with </a:t>
            </a:r>
            <a:r>
              <a:rPr sz="1800" spc="-10" dirty="0">
                <a:latin typeface="Georgia"/>
                <a:cs typeface="Georgia"/>
              </a:rPr>
              <a:t>EUA </a:t>
            </a:r>
            <a:r>
              <a:rPr sz="1800" spc="-5" dirty="0">
                <a:latin typeface="Georgia"/>
                <a:cs typeface="Georgia"/>
              </a:rPr>
              <a:t>until otherwise directed by</a:t>
            </a:r>
            <a:r>
              <a:rPr sz="1800" spc="1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FDA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1947" y="756958"/>
            <a:ext cx="514667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240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BinaxNOW</a:t>
            </a:r>
            <a:r>
              <a:rPr sz="2775" spc="-7" baseline="25525" dirty="0">
                <a:solidFill>
                  <a:srgbClr val="009CDD"/>
                </a:solidFill>
              </a:rPr>
              <a:t>™ </a:t>
            </a:r>
            <a:r>
              <a:rPr sz="2800" spc="-5" dirty="0">
                <a:solidFill>
                  <a:srgbClr val="009CDD"/>
                </a:solidFill>
              </a:rPr>
              <a:t>COVID-19 Ag</a:t>
            </a:r>
            <a:r>
              <a:rPr sz="2800" spc="-21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Card</a:t>
            </a:r>
            <a:endParaRPr sz="2800"/>
          </a:p>
          <a:p>
            <a:pPr marL="38100">
              <a:lnSpc>
                <a:spcPts val="2520"/>
              </a:lnSpc>
            </a:pPr>
            <a:r>
              <a:rPr sz="2200" i="1" spc="-10" dirty="0">
                <a:solidFill>
                  <a:srgbClr val="009CDD"/>
                </a:solidFill>
                <a:latin typeface="Georgia"/>
                <a:cs typeface="Georgia"/>
              </a:rPr>
              <a:t>Emergency </a:t>
            </a:r>
            <a:r>
              <a:rPr sz="2200" i="1" spc="-5" dirty="0">
                <a:solidFill>
                  <a:srgbClr val="009CDD"/>
                </a:solidFill>
                <a:latin typeface="Georgia"/>
                <a:cs typeface="Georgia"/>
              </a:rPr>
              <a:t>Use</a:t>
            </a:r>
            <a:r>
              <a:rPr sz="2200" i="1" spc="10" dirty="0">
                <a:solidFill>
                  <a:srgbClr val="009CDD"/>
                </a:solidFill>
                <a:latin typeface="Georgia"/>
                <a:cs typeface="Georgia"/>
              </a:rPr>
              <a:t> </a:t>
            </a:r>
            <a:r>
              <a:rPr sz="2200" i="1" spc="-5" dirty="0">
                <a:solidFill>
                  <a:srgbClr val="009CDD"/>
                </a:solidFill>
                <a:latin typeface="Georgia"/>
                <a:cs typeface="Georgia"/>
              </a:rPr>
              <a:t>Authorization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5BBFB8-CF10-4967-8324-52707C0C5E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8833" y="697482"/>
            <a:ext cx="478663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995"/>
              </a:lnSpc>
              <a:spcBef>
                <a:spcPts val="100"/>
              </a:spcBef>
            </a:pPr>
            <a:r>
              <a:rPr sz="2600" dirty="0">
                <a:solidFill>
                  <a:srgbClr val="009CDD"/>
                </a:solidFill>
              </a:rPr>
              <a:t>BinaxNOW</a:t>
            </a:r>
            <a:r>
              <a:rPr sz="2550" baseline="26143" dirty="0">
                <a:solidFill>
                  <a:srgbClr val="009CDD"/>
                </a:solidFill>
              </a:rPr>
              <a:t>™ </a:t>
            </a:r>
            <a:r>
              <a:rPr sz="2600" dirty="0">
                <a:solidFill>
                  <a:srgbClr val="009CDD"/>
                </a:solidFill>
              </a:rPr>
              <a:t>COVID-19 </a:t>
            </a:r>
            <a:r>
              <a:rPr sz="2600" spc="-5" dirty="0">
                <a:solidFill>
                  <a:srgbClr val="009CDD"/>
                </a:solidFill>
              </a:rPr>
              <a:t>Ag</a:t>
            </a:r>
            <a:r>
              <a:rPr sz="2600" spc="-260" dirty="0">
                <a:solidFill>
                  <a:srgbClr val="009CDD"/>
                </a:solidFill>
              </a:rPr>
              <a:t> </a:t>
            </a:r>
            <a:r>
              <a:rPr sz="2600" spc="-5" dirty="0">
                <a:solidFill>
                  <a:srgbClr val="009CDD"/>
                </a:solidFill>
              </a:rPr>
              <a:t>Card</a:t>
            </a:r>
            <a:endParaRPr sz="2600"/>
          </a:p>
          <a:p>
            <a:pPr marL="38100">
              <a:lnSpc>
                <a:spcPts val="2515"/>
              </a:lnSpc>
            </a:pPr>
            <a:r>
              <a:rPr sz="2200" spc="-5" dirty="0">
                <a:solidFill>
                  <a:srgbClr val="009CDD"/>
                </a:solidFill>
              </a:rPr>
              <a:t>Product</a:t>
            </a:r>
            <a:r>
              <a:rPr sz="2200" dirty="0">
                <a:solidFill>
                  <a:srgbClr val="009CDD"/>
                </a:solidFill>
              </a:rPr>
              <a:t> </a:t>
            </a:r>
            <a:r>
              <a:rPr sz="2200" spc="-10" dirty="0">
                <a:solidFill>
                  <a:srgbClr val="009CDD"/>
                </a:solidFill>
              </a:rPr>
              <a:t>Overview</a:t>
            </a:r>
            <a:endParaRPr sz="2200"/>
          </a:p>
        </p:txBody>
      </p:sp>
      <p:sp>
        <p:nvSpPr>
          <p:cNvPr id="5" name="object 5"/>
          <p:cNvSpPr/>
          <p:nvPr/>
        </p:nvSpPr>
        <p:spPr>
          <a:xfrm>
            <a:off x="972312" y="2555748"/>
            <a:ext cx="8113775" cy="699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312" y="3934967"/>
            <a:ext cx="8113775" cy="1053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312" y="5669280"/>
            <a:ext cx="8113775" cy="702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70787" y="1863852"/>
          <a:ext cx="8106409" cy="44957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9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66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0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Test</a:t>
                      </a:r>
                      <a:r>
                        <a:rPr sz="1600" b="1" spc="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Summary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28575">
                      <a:solidFill>
                        <a:srgbClr val="009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85153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Rapid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lateral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flow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immunoassay for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the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qualitative 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detection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600" spc="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SARS-CoV-2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28575">
                      <a:solidFill>
                        <a:srgbClr val="009C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0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Testing</a:t>
                      </a:r>
                      <a:r>
                        <a:rPr sz="1600" b="1" spc="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Environment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28575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40068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Point of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Care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settings with a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CLIA Certificate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of Waiver,  Compliance or</a:t>
                      </a:r>
                      <a:r>
                        <a:rPr sz="1600" spc="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Accreditation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28575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0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Specimen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Type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Direct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nasal</a:t>
                      </a:r>
                      <a:r>
                        <a:rPr sz="1600" spc="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swab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3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Time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6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Result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Results visually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read at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15</a:t>
                      </a:r>
                      <a:r>
                        <a:rPr sz="1600" spc="1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minutes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*Results should not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be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read after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30</a:t>
                      </a:r>
                      <a:r>
                        <a:rPr sz="1600" spc="19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minutes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0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Waste</a:t>
                      </a:r>
                      <a:r>
                        <a:rPr sz="16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Disposal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All components should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be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discarded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as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Biohazard</a:t>
                      </a:r>
                      <a:r>
                        <a:rPr sz="1600" spc="1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Waste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0371">
                <a:tc>
                  <a:txBody>
                    <a:bodyPr/>
                    <a:lstStyle/>
                    <a:p>
                      <a:pPr marL="67945" marR="259079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PPE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for 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Specimen 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Collection &amp;</a:t>
                      </a:r>
                      <a:r>
                        <a:rPr sz="1600" b="1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Handling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750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Refer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to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CDC Guidelines for collecting, handling and  testing clinical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specimens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(link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in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Product</a:t>
                      </a:r>
                      <a:r>
                        <a:rPr sz="1600" spc="1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Insert)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9CDD"/>
                      </a:solidFill>
                      <a:prstDash val="solid"/>
                    </a:lnL>
                    <a:lnR w="12700">
                      <a:solidFill>
                        <a:srgbClr val="009CDD"/>
                      </a:solidFill>
                      <a:prstDash val="solid"/>
                    </a:lnR>
                    <a:lnT w="12700">
                      <a:solidFill>
                        <a:srgbClr val="009CDD"/>
                      </a:solidFill>
                      <a:prstDash val="solid"/>
                    </a:lnT>
                    <a:lnB w="12700">
                      <a:solidFill>
                        <a:srgbClr val="009C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A1C1C74-4C7F-428F-ABCC-CAC3972A0C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8167" y="3274060"/>
            <a:ext cx="1886712" cy="177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1981" y="747768"/>
            <a:ext cx="3559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Reagent </a:t>
            </a:r>
            <a:r>
              <a:rPr sz="2800" spc="-10" dirty="0">
                <a:solidFill>
                  <a:srgbClr val="009CDD"/>
                </a:solidFill>
              </a:rPr>
              <a:t>and</a:t>
            </a:r>
            <a:r>
              <a:rPr sz="2800" spc="-60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Materials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791974" y="1368848"/>
            <a:ext cx="4161154" cy="547878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b="1" spc="-5" dirty="0">
                <a:latin typeface="Georgia"/>
                <a:cs typeface="Georgia"/>
              </a:rPr>
              <a:t>Materials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Provided:</a:t>
            </a:r>
            <a:endParaRPr sz="18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40 Test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Cards</a:t>
            </a:r>
            <a:endParaRPr sz="16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Extraction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Reagent</a:t>
            </a:r>
            <a:endParaRPr sz="16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Patient Collection </a:t>
            </a:r>
            <a:r>
              <a:rPr sz="1600" spc="-10" dirty="0">
                <a:latin typeface="Georgia"/>
                <a:cs typeface="Georgia"/>
              </a:rPr>
              <a:t>Nasal</a:t>
            </a:r>
            <a:r>
              <a:rPr sz="1600" spc="9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Swabs</a:t>
            </a:r>
            <a:endParaRPr sz="16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Positive Control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Swab</a:t>
            </a:r>
            <a:endParaRPr sz="16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Blank Nasal </a:t>
            </a:r>
            <a:r>
              <a:rPr sz="1600" spc="-10" dirty="0">
                <a:latin typeface="Georgia"/>
                <a:cs typeface="Georgia"/>
              </a:rPr>
              <a:t>Swab </a:t>
            </a:r>
            <a:r>
              <a:rPr sz="1600" dirty="0">
                <a:latin typeface="Georgia"/>
                <a:cs typeface="Georgia"/>
              </a:rPr>
              <a:t>for </a:t>
            </a:r>
            <a:r>
              <a:rPr sz="1600" spc="-5" dirty="0">
                <a:latin typeface="Georgia"/>
                <a:cs typeface="Georgia"/>
              </a:rPr>
              <a:t>Negative</a:t>
            </a:r>
            <a:r>
              <a:rPr sz="1600" spc="7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Control</a:t>
            </a:r>
            <a:endParaRPr sz="16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Product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Insert</a:t>
            </a:r>
            <a:endParaRPr sz="16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Procedure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Card</a:t>
            </a:r>
            <a:endParaRPr sz="1600">
              <a:latin typeface="Georgia"/>
              <a:cs typeface="Georgia"/>
            </a:endParaRPr>
          </a:p>
          <a:p>
            <a:pPr marL="467995" marR="508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Healthcare </a:t>
            </a:r>
            <a:r>
              <a:rPr sz="1600" spc="-5" dirty="0">
                <a:latin typeface="Georgia"/>
                <a:cs typeface="Georgia"/>
              </a:rPr>
              <a:t>Provider &amp; </a:t>
            </a:r>
            <a:r>
              <a:rPr sz="1600" spc="-10" dirty="0">
                <a:latin typeface="Georgia"/>
                <a:cs typeface="Georgia"/>
              </a:rPr>
              <a:t>Patient </a:t>
            </a:r>
            <a:r>
              <a:rPr sz="1600" spc="-5" dirty="0">
                <a:latin typeface="Georgia"/>
                <a:cs typeface="Georgia"/>
              </a:rPr>
              <a:t>COVID-19  Fact </a:t>
            </a:r>
            <a:r>
              <a:rPr sz="1600" spc="-10" dirty="0">
                <a:latin typeface="Georgia"/>
                <a:cs typeface="Georgia"/>
              </a:rPr>
              <a:t>Sheets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Georgia"/>
              <a:cs typeface="Georgia"/>
            </a:endParaRPr>
          </a:p>
          <a:p>
            <a:pPr marL="12700" marR="961390">
              <a:lnSpc>
                <a:spcPct val="100000"/>
              </a:lnSpc>
              <a:spcBef>
                <a:spcPts val="1065"/>
              </a:spcBef>
            </a:pPr>
            <a:r>
              <a:rPr sz="1800" b="1" spc="-5" dirty="0">
                <a:latin typeface="Georgia"/>
                <a:cs typeface="Georgia"/>
              </a:rPr>
              <a:t>Materials </a:t>
            </a:r>
            <a:r>
              <a:rPr sz="1800" b="1" dirty="0">
                <a:latin typeface="Georgia"/>
                <a:cs typeface="Georgia"/>
              </a:rPr>
              <a:t>Required but</a:t>
            </a:r>
            <a:r>
              <a:rPr sz="1800" b="1" spc="-12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not  Provided:</a:t>
            </a:r>
            <a:endParaRPr sz="18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Clock, </a:t>
            </a:r>
            <a:r>
              <a:rPr sz="1600" spc="-5" dirty="0">
                <a:latin typeface="Georgia"/>
                <a:cs typeface="Georgia"/>
              </a:rPr>
              <a:t>timer or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stopwatch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800" b="1" spc="-5" dirty="0">
                <a:latin typeface="Georgia"/>
                <a:cs typeface="Georgia"/>
              </a:rPr>
              <a:t>Optional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Materials:</a:t>
            </a:r>
            <a:endParaRPr sz="18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Plastic </a:t>
            </a:r>
            <a:r>
              <a:rPr sz="1600" spc="-10" dirty="0">
                <a:latin typeface="Georgia"/>
                <a:cs typeface="Georgia"/>
              </a:rPr>
              <a:t>Transport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Tube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8049" y="1368848"/>
            <a:ext cx="4004310" cy="18364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b="1" spc="-5" dirty="0">
                <a:latin typeface="Georgia"/>
                <a:cs typeface="Georgia"/>
              </a:rPr>
              <a:t>Storage </a:t>
            </a:r>
            <a:r>
              <a:rPr sz="1800" b="1" dirty="0">
                <a:latin typeface="Georgia"/>
                <a:cs typeface="Georgia"/>
              </a:rPr>
              <a:t>&amp;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Stability:</a:t>
            </a:r>
            <a:endParaRPr sz="1800">
              <a:latin typeface="Georgia"/>
              <a:cs typeface="Georgia"/>
            </a:endParaRPr>
          </a:p>
          <a:p>
            <a:pPr marL="467995" indent="-28575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Store </a:t>
            </a:r>
            <a:r>
              <a:rPr sz="1600" spc="-10" dirty="0">
                <a:latin typeface="Georgia"/>
                <a:cs typeface="Georgia"/>
              </a:rPr>
              <a:t>kit at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2-30°C</a:t>
            </a:r>
            <a:endParaRPr sz="1600">
              <a:latin typeface="Georgia"/>
              <a:cs typeface="Georgia"/>
            </a:endParaRPr>
          </a:p>
          <a:p>
            <a:pPr marL="467995" marR="5080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10" dirty="0">
                <a:latin typeface="Georgia"/>
                <a:cs typeface="Georgia"/>
              </a:rPr>
              <a:t>Ensure </a:t>
            </a:r>
            <a:r>
              <a:rPr sz="1600" spc="-5" dirty="0">
                <a:latin typeface="Georgia"/>
                <a:cs typeface="Georgia"/>
              </a:rPr>
              <a:t>all </a:t>
            </a:r>
            <a:r>
              <a:rPr sz="1600" spc="-10" dirty="0">
                <a:latin typeface="Georgia"/>
                <a:cs typeface="Georgia"/>
              </a:rPr>
              <a:t>test </a:t>
            </a:r>
            <a:r>
              <a:rPr sz="1600" spc="-5" dirty="0">
                <a:latin typeface="Georgia"/>
                <a:cs typeface="Georgia"/>
              </a:rPr>
              <a:t>components </a:t>
            </a:r>
            <a:r>
              <a:rPr sz="1600" spc="-10" dirty="0">
                <a:latin typeface="Georgia"/>
                <a:cs typeface="Georgia"/>
              </a:rPr>
              <a:t>are at </a:t>
            </a:r>
            <a:r>
              <a:rPr sz="1600" spc="-5" dirty="0">
                <a:latin typeface="Georgia"/>
                <a:cs typeface="Georgia"/>
              </a:rPr>
              <a:t>room  </a:t>
            </a:r>
            <a:r>
              <a:rPr sz="1600" spc="-10" dirty="0">
                <a:latin typeface="Georgia"/>
                <a:cs typeface="Georgia"/>
              </a:rPr>
              <a:t>temperature before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use</a:t>
            </a:r>
            <a:endParaRPr sz="1600">
              <a:latin typeface="Georgia"/>
              <a:cs typeface="Georgia"/>
            </a:endParaRPr>
          </a:p>
          <a:p>
            <a:pPr marL="467995" marR="12065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sz="1600" spc="-5" dirty="0">
                <a:latin typeface="Georgia"/>
                <a:cs typeface="Georgia"/>
              </a:rPr>
              <a:t>Stable until </a:t>
            </a:r>
            <a:r>
              <a:rPr sz="1600" spc="-10" dirty="0">
                <a:latin typeface="Georgia"/>
                <a:cs typeface="Georgia"/>
              </a:rPr>
              <a:t>the </a:t>
            </a:r>
            <a:r>
              <a:rPr sz="1600" spc="-5" dirty="0">
                <a:latin typeface="Georgia"/>
                <a:cs typeface="Georgia"/>
              </a:rPr>
              <a:t>expiration </a:t>
            </a:r>
            <a:r>
              <a:rPr sz="1600" spc="-10" dirty="0">
                <a:latin typeface="Georgia"/>
                <a:cs typeface="Georgia"/>
              </a:rPr>
              <a:t>date marked  </a:t>
            </a:r>
            <a:r>
              <a:rPr sz="1600" spc="-5" dirty="0">
                <a:latin typeface="Georgia"/>
                <a:cs typeface="Georgia"/>
              </a:rPr>
              <a:t>on </a:t>
            </a:r>
            <a:r>
              <a:rPr sz="1600" spc="-10" dirty="0">
                <a:latin typeface="Georgia"/>
                <a:cs typeface="Georgia"/>
              </a:rPr>
              <a:t>the </a:t>
            </a:r>
            <a:r>
              <a:rPr sz="1600" spc="-5" dirty="0">
                <a:latin typeface="Georgia"/>
                <a:cs typeface="Georgia"/>
              </a:rPr>
              <a:t>outer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packaging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8459" y="5289815"/>
            <a:ext cx="2429255" cy="186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0567" y="4488180"/>
            <a:ext cx="1572767" cy="521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08492" y="3995927"/>
            <a:ext cx="598931" cy="1100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6792" y="3361944"/>
            <a:ext cx="4585715" cy="3953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BBFC1203-EC1F-4334-AC10-2BCB5A3AAA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1652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</a:t>
            </a:r>
            <a:r>
              <a:rPr sz="1000" dirty="0">
                <a:latin typeface="Calibri"/>
                <a:cs typeface="Calibri"/>
              </a:rPr>
              <a:t>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8895" y="776724"/>
            <a:ext cx="2453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9CDD"/>
                </a:solidFill>
              </a:rPr>
              <a:t>Quality</a:t>
            </a:r>
            <a:r>
              <a:rPr sz="2800" spc="-5" dirty="0">
                <a:solidFill>
                  <a:srgbClr val="009CDD"/>
                </a:solidFill>
              </a:rPr>
              <a:t> </a:t>
            </a:r>
            <a:r>
              <a:rPr sz="2800" spc="-10" dirty="0">
                <a:solidFill>
                  <a:srgbClr val="009CDD"/>
                </a:solidFill>
              </a:rPr>
              <a:t>Control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894109" y="2027963"/>
            <a:ext cx="3919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Georgia"/>
                <a:cs typeface="Georgia"/>
              </a:rPr>
              <a:t>Internal Procedural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Controls: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3307" y="2486601"/>
            <a:ext cx="5038725" cy="279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marR="20574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1800" spc="-5" dirty="0">
                <a:latin typeface="Georgia"/>
                <a:cs typeface="Georgia"/>
              </a:rPr>
              <a:t>BinaxNOW</a:t>
            </a:r>
            <a:r>
              <a:rPr sz="1800" spc="-7" baseline="25462" dirty="0">
                <a:latin typeface="Georgia"/>
                <a:cs typeface="Georgia"/>
              </a:rPr>
              <a:t>™ </a:t>
            </a:r>
            <a:r>
              <a:rPr sz="1800" spc="-5" dirty="0">
                <a:latin typeface="Georgia"/>
                <a:cs typeface="Georgia"/>
              </a:rPr>
              <a:t>COVID-19 Ag Card </a:t>
            </a:r>
            <a:r>
              <a:rPr sz="1800" dirty="0">
                <a:latin typeface="Georgia"/>
                <a:cs typeface="Georgia"/>
              </a:rPr>
              <a:t>has </a:t>
            </a:r>
            <a:r>
              <a:rPr sz="1800" spc="-5" dirty="0">
                <a:latin typeface="Georgia"/>
                <a:cs typeface="Georgia"/>
              </a:rPr>
              <a:t>built-in  procedural controls</a:t>
            </a:r>
            <a:endParaRPr sz="1800">
              <a:latin typeface="Georgia"/>
              <a:cs typeface="Georgia"/>
            </a:endParaRPr>
          </a:p>
          <a:p>
            <a:pPr marL="349885" marR="6858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1800" dirty="0">
                <a:latin typeface="Georgia"/>
                <a:cs typeface="Georgia"/>
              </a:rPr>
              <a:t>In </a:t>
            </a:r>
            <a:r>
              <a:rPr sz="1800" spc="5" dirty="0">
                <a:latin typeface="Georgia"/>
                <a:cs typeface="Georgia"/>
              </a:rPr>
              <a:t>an </a:t>
            </a:r>
            <a:r>
              <a:rPr sz="1800" dirty="0">
                <a:latin typeface="Georgia"/>
                <a:cs typeface="Georgia"/>
              </a:rPr>
              <a:t>untested </a:t>
            </a:r>
            <a:r>
              <a:rPr sz="1800" spc="-5" dirty="0">
                <a:latin typeface="Georgia"/>
                <a:cs typeface="Georgia"/>
              </a:rPr>
              <a:t>card there will be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blue line </a:t>
            </a:r>
            <a:r>
              <a:rPr sz="1800" spc="5" dirty="0">
                <a:latin typeface="Georgia"/>
                <a:cs typeface="Georgia"/>
              </a:rPr>
              <a:t>at 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Control Line position</a:t>
            </a:r>
            <a:endParaRPr sz="1800">
              <a:latin typeface="Georgia"/>
              <a:cs typeface="Georgia"/>
            </a:endParaRPr>
          </a:p>
          <a:p>
            <a:pPr marL="349885" marR="16510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1800" dirty="0">
                <a:latin typeface="Georgia"/>
                <a:cs typeface="Georgia"/>
              </a:rPr>
              <a:t>In a valid, tested </a:t>
            </a:r>
            <a:r>
              <a:rPr sz="1800" spc="-5" dirty="0">
                <a:latin typeface="Georgia"/>
                <a:cs typeface="Georgia"/>
              </a:rPr>
              <a:t>device, the blue line </a:t>
            </a:r>
            <a:r>
              <a:rPr sz="1800" dirty="0">
                <a:latin typeface="Georgia"/>
                <a:cs typeface="Georgia"/>
              </a:rPr>
              <a:t>washes  away and a </a:t>
            </a:r>
            <a:r>
              <a:rPr sz="1800" spc="-5" dirty="0">
                <a:solidFill>
                  <a:srgbClr val="FF5675"/>
                </a:solidFill>
                <a:latin typeface="Georgia"/>
                <a:cs typeface="Georgia"/>
              </a:rPr>
              <a:t>pink/purple </a:t>
            </a:r>
            <a:r>
              <a:rPr sz="1800" spc="-5" dirty="0">
                <a:latin typeface="Georgia"/>
                <a:cs typeface="Georgia"/>
              </a:rPr>
              <a:t>line </a:t>
            </a:r>
            <a:r>
              <a:rPr sz="1800" dirty="0">
                <a:latin typeface="Georgia"/>
                <a:cs typeface="Georgia"/>
              </a:rPr>
              <a:t>appears,  </a:t>
            </a:r>
            <a:r>
              <a:rPr sz="1800" spc="-5" dirty="0">
                <a:latin typeface="Georgia"/>
                <a:cs typeface="Georgia"/>
              </a:rPr>
              <a:t>confirming that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sample </a:t>
            </a:r>
            <a:r>
              <a:rPr sz="1800" dirty="0">
                <a:latin typeface="Georgia"/>
                <a:cs typeface="Georgia"/>
              </a:rPr>
              <a:t>has flowed  </a:t>
            </a:r>
            <a:r>
              <a:rPr sz="1800" spc="-5" dirty="0">
                <a:latin typeface="Georgia"/>
                <a:cs typeface="Georgia"/>
              </a:rPr>
              <a:t>through </a:t>
            </a:r>
            <a:r>
              <a:rPr sz="1800" dirty="0">
                <a:latin typeface="Georgia"/>
                <a:cs typeface="Georgia"/>
              </a:rPr>
              <a:t>the test </a:t>
            </a:r>
            <a:r>
              <a:rPr sz="1800" spc="-5" dirty="0">
                <a:latin typeface="Georgia"/>
                <a:cs typeface="Georgia"/>
              </a:rPr>
              <a:t>strip </a:t>
            </a:r>
            <a:r>
              <a:rPr sz="1800" dirty="0">
                <a:latin typeface="Georgia"/>
                <a:cs typeface="Georgia"/>
              </a:rPr>
              <a:t>and the reagents </a:t>
            </a:r>
            <a:r>
              <a:rPr sz="1800" spc="-5" dirty="0">
                <a:latin typeface="Georgia"/>
                <a:cs typeface="Georgia"/>
              </a:rPr>
              <a:t>are  working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3967" y="4480047"/>
            <a:ext cx="207327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Georgia"/>
                <a:cs typeface="Georgia"/>
              </a:rPr>
              <a:t>Note: </a:t>
            </a:r>
            <a:r>
              <a:rPr sz="1600" i="1" spc="-5" dirty="0">
                <a:latin typeface="Georgia"/>
                <a:cs typeface="Georgia"/>
              </a:rPr>
              <a:t>If the blue line is  </a:t>
            </a:r>
            <a:r>
              <a:rPr sz="1600" i="1" spc="-10" dirty="0">
                <a:latin typeface="Georgia"/>
                <a:cs typeface="Georgia"/>
              </a:rPr>
              <a:t>not present </a:t>
            </a:r>
            <a:r>
              <a:rPr sz="1600" i="1" spc="-5" dirty="0">
                <a:latin typeface="Georgia"/>
                <a:cs typeface="Georgia"/>
              </a:rPr>
              <a:t>at the  </a:t>
            </a:r>
            <a:r>
              <a:rPr sz="1600" i="1" spc="-10" dirty="0">
                <a:latin typeface="Georgia"/>
                <a:cs typeface="Georgia"/>
              </a:rPr>
              <a:t>Control </a:t>
            </a:r>
            <a:r>
              <a:rPr sz="1600" i="1" spc="-5" dirty="0">
                <a:latin typeface="Georgia"/>
                <a:cs typeface="Georgia"/>
              </a:rPr>
              <a:t>Line position  </a:t>
            </a:r>
            <a:r>
              <a:rPr sz="1600" i="1" spc="-10" dirty="0">
                <a:latin typeface="Georgia"/>
                <a:cs typeface="Georgia"/>
              </a:rPr>
              <a:t>prior to </a:t>
            </a:r>
            <a:r>
              <a:rPr sz="1600" i="1" spc="-5" dirty="0">
                <a:latin typeface="Georgia"/>
                <a:cs typeface="Georgia"/>
              </a:rPr>
              <a:t>running the  </a:t>
            </a:r>
            <a:r>
              <a:rPr sz="1600" i="1" spc="-10" dirty="0">
                <a:latin typeface="Georgia"/>
                <a:cs typeface="Georgia"/>
              </a:rPr>
              <a:t>test, do not use </a:t>
            </a:r>
            <a:r>
              <a:rPr sz="1600" i="1" spc="-5" dirty="0">
                <a:latin typeface="Georgia"/>
                <a:cs typeface="Georgia"/>
              </a:rPr>
              <a:t>and  discard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75960" y="1158239"/>
            <a:ext cx="3825239" cy="3921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5201E31-1DD1-46C4-BC17-718BB725CC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108" y="7003878"/>
            <a:ext cx="24866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Proprietary </a:t>
            </a:r>
            <a:r>
              <a:rPr sz="1000" spc="-10" dirty="0">
                <a:latin typeface="Calibri"/>
                <a:cs typeface="Calibri"/>
              </a:rPr>
              <a:t>and </a:t>
            </a:r>
            <a:r>
              <a:rPr sz="1000" spc="-5" dirty="0">
                <a:latin typeface="Calibri"/>
                <a:cs typeface="Calibri"/>
              </a:rPr>
              <a:t>confidential — do </a:t>
            </a:r>
            <a:r>
              <a:rPr sz="1000" spc="-10" dirty="0">
                <a:latin typeface="Calibri"/>
                <a:cs typeface="Calibri"/>
              </a:rPr>
              <a:t>not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distribute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79" y="6812280"/>
            <a:ext cx="3053080" cy="367665"/>
          </a:xfrm>
          <a:custGeom>
            <a:avLst/>
            <a:gdLst/>
            <a:ahLst/>
            <a:cxnLst/>
            <a:rect l="l" t="t" r="r" b="b"/>
            <a:pathLst>
              <a:path w="3053079" h="367665">
                <a:moveTo>
                  <a:pt x="3052571" y="367283"/>
                </a:moveTo>
                <a:lnTo>
                  <a:pt x="0" y="367283"/>
                </a:lnTo>
                <a:lnTo>
                  <a:pt x="0" y="0"/>
                </a:lnTo>
                <a:lnTo>
                  <a:pt x="3052571" y="0"/>
                </a:lnTo>
                <a:lnTo>
                  <a:pt x="3052571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1747" y="782792"/>
            <a:ext cx="5525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9CDD"/>
                </a:solidFill>
              </a:rPr>
              <a:t>When is Quality </a:t>
            </a:r>
            <a:r>
              <a:rPr sz="2800" spc="-5" dirty="0">
                <a:solidFill>
                  <a:srgbClr val="009CDD"/>
                </a:solidFill>
              </a:rPr>
              <a:t>Control</a:t>
            </a:r>
            <a:r>
              <a:rPr sz="2800" spc="65" dirty="0">
                <a:solidFill>
                  <a:srgbClr val="009CDD"/>
                </a:solidFill>
              </a:rPr>
              <a:t> </a:t>
            </a:r>
            <a:r>
              <a:rPr sz="2800" spc="-5" dirty="0">
                <a:solidFill>
                  <a:srgbClr val="009CDD"/>
                </a:solidFill>
              </a:rPr>
              <a:t>Required?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300"/>
              </a:spcBef>
            </a:pPr>
            <a:r>
              <a:rPr spc="-5" dirty="0"/>
              <a:t>External Positive </a:t>
            </a:r>
            <a:r>
              <a:rPr dirty="0"/>
              <a:t>&amp; </a:t>
            </a:r>
            <a:r>
              <a:rPr spc="-5" dirty="0"/>
              <a:t>Negative</a:t>
            </a:r>
            <a:r>
              <a:rPr spc="45" dirty="0"/>
              <a:t> </a:t>
            </a:r>
            <a:r>
              <a:rPr spc="-5" dirty="0"/>
              <a:t>Controls:</a:t>
            </a:r>
          </a:p>
          <a:p>
            <a:pPr marL="362585" marR="8128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b="0" dirty="0">
                <a:latin typeface="Georgia"/>
                <a:cs typeface="Georgia"/>
              </a:rPr>
              <a:t>Good </a:t>
            </a:r>
            <a:r>
              <a:rPr b="0" spc="-5" dirty="0">
                <a:latin typeface="Georgia"/>
                <a:cs typeface="Georgia"/>
              </a:rPr>
              <a:t>laboratory </a:t>
            </a:r>
            <a:r>
              <a:rPr b="0" dirty="0">
                <a:latin typeface="Georgia"/>
                <a:cs typeface="Georgia"/>
              </a:rPr>
              <a:t>practice </a:t>
            </a:r>
            <a:r>
              <a:rPr b="0" spc="-5" dirty="0">
                <a:latin typeface="Georgia"/>
                <a:cs typeface="Georgia"/>
              </a:rPr>
              <a:t>suggests the use </a:t>
            </a:r>
            <a:r>
              <a:rPr b="0" dirty="0">
                <a:latin typeface="Georgia"/>
                <a:cs typeface="Georgia"/>
              </a:rPr>
              <a:t>of positive and negative </a:t>
            </a:r>
            <a:r>
              <a:rPr b="0" spc="-5" dirty="0">
                <a:latin typeface="Georgia"/>
                <a:cs typeface="Georgia"/>
              </a:rPr>
              <a:t>controls </a:t>
            </a:r>
            <a:r>
              <a:rPr b="0" dirty="0">
                <a:latin typeface="Georgia"/>
                <a:cs typeface="Georgia"/>
              </a:rPr>
              <a:t>to  </a:t>
            </a:r>
            <a:r>
              <a:rPr b="0" spc="-5" dirty="0">
                <a:latin typeface="Georgia"/>
                <a:cs typeface="Georgia"/>
              </a:rPr>
              <a:t>ensure that test reagents </a:t>
            </a:r>
            <a:r>
              <a:rPr b="0" dirty="0">
                <a:latin typeface="Georgia"/>
                <a:cs typeface="Georgia"/>
              </a:rPr>
              <a:t>are </a:t>
            </a:r>
            <a:r>
              <a:rPr b="0" spc="-5" dirty="0">
                <a:latin typeface="Georgia"/>
                <a:cs typeface="Georgia"/>
              </a:rPr>
              <a:t>working </a:t>
            </a:r>
            <a:r>
              <a:rPr b="0" dirty="0">
                <a:latin typeface="Georgia"/>
                <a:cs typeface="Georgia"/>
              </a:rPr>
              <a:t>properly and that the test </a:t>
            </a:r>
            <a:r>
              <a:rPr b="0" spc="5" dirty="0">
                <a:latin typeface="Georgia"/>
                <a:cs typeface="Georgia"/>
              </a:rPr>
              <a:t>is </a:t>
            </a:r>
            <a:r>
              <a:rPr b="0" spc="-5" dirty="0">
                <a:latin typeface="Georgia"/>
                <a:cs typeface="Georgia"/>
              </a:rPr>
              <a:t>correctly  </a:t>
            </a:r>
            <a:r>
              <a:rPr b="0" dirty="0">
                <a:latin typeface="Georgia"/>
                <a:cs typeface="Georgia"/>
              </a:rPr>
              <a:t>performed</a:t>
            </a:r>
          </a:p>
          <a:p>
            <a:pPr marL="362585" marR="55689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b="0" dirty="0">
                <a:latin typeface="Georgia"/>
                <a:cs typeface="Georgia"/>
              </a:rPr>
              <a:t>BinaxNOW</a:t>
            </a:r>
            <a:r>
              <a:rPr sz="1800" b="0" baseline="25462" dirty="0">
                <a:latin typeface="Georgia"/>
                <a:cs typeface="Georgia"/>
              </a:rPr>
              <a:t>™ </a:t>
            </a:r>
            <a:r>
              <a:rPr sz="1800" b="0" spc="-5" dirty="0">
                <a:latin typeface="Georgia"/>
                <a:cs typeface="Georgia"/>
              </a:rPr>
              <a:t>COVID-19 Ag Card kits contain </a:t>
            </a:r>
            <a:r>
              <a:rPr sz="1800" b="0" dirty="0">
                <a:latin typeface="Georgia"/>
                <a:cs typeface="Georgia"/>
              </a:rPr>
              <a:t>a </a:t>
            </a:r>
            <a:r>
              <a:rPr sz="1800" b="0" spc="-5" dirty="0">
                <a:latin typeface="Georgia"/>
                <a:cs typeface="Georgia"/>
              </a:rPr>
              <a:t>positive control </a:t>
            </a:r>
            <a:r>
              <a:rPr sz="1800" b="0" dirty="0">
                <a:latin typeface="Georgia"/>
                <a:cs typeface="Georgia"/>
              </a:rPr>
              <a:t>swab and  </a:t>
            </a:r>
            <a:r>
              <a:rPr sz="1800" b="0" spc="-5" dirty="0">
                <a:latin typeface="Georgia"/>
                <a:cs typeface="Georgia"/>
              </a:rPr>
              <a:t>sterile </a:t>
            </a:r>
            <a:r>
              <a:rPr sz="1800" b="0" dirty="0">
                <a:latin typeface="Georgia"/>
                <a:cs typeface="Georgia"/>
              </a:rPr>
              <a:t>swabs </a:t>
            </a:r>
            <a:r>
              <a:rPr sz="1800" b="0" spc="-5" dirty="0">
                <a:latin typeface="Georgia"/>
                <a:cs typeface="Georgia"/>
              </a:rPr>
              <a:t>that </a:t>
            </a:r>
            <a:r>
              <a:rPr sz="1800" b="0" dirty="0">
                <a:latin typeface="Georgia"/>
                <a:cs typeface="Georgia"/>
              </a:rPr>
              <a:t>can </a:t>
            </a:r>
            <a:r>
              <a:rPr sz="1800" b="0" spc="-5" dirty="0">
                <a:latin typeface="Georgia"/>
                <a:cs typeface="Georgia"/>
              </a:rPr>
              <a:t>be used </a:t>
            </a:r>
            <a:r>
              <a:rPr sz="1800" b="0" spc="5" dirty="0">
                <a:latin typeface="Georgia"/>
                <a:cs typeface="Georgia"/>
              </a:rPr>
              <a:t>as </a:t>
            </a:r>
            <a:r>
              <a:rPr sz="1800" b="0" dirty="0">
                <a:latin typeface="Georgia"/>
                <a:cs typeface="Georgia"/>
              </a:rPr>
              <a:t>a </a:t>
            </a:r>
            <a:r>
              <a:rPr sz="1800" b="0" spc="-5" dirty="0">
                <a:latin typeface="Georgia"/>
                <a:cs typeface="Georgia"/>
              </a:rPr>
              <a:t>negative</a:t>
            </a:r>
            <a:r>
              <a:rPr sz="1800" b="0" spc="35" dirty="0">
                <a:latin typeface="Georgia"/>
                <a:cs typeface="Georgia"/>
              </a:rPr>
              <a:t> </a:t>
            </a:r>
            <a:r>
              <a:rPr sz="1800" b="0" spc="-5" dirty="0">
                <a:latin typeface="Georgia"/>
                <a:cs typeface="Georgia"/>
              </a:rPr>
              <a:t>control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 marL="167640">
              <a:lnSpc>
                <a:spcPct val="100000"/>
              </a:lnSpc>
              <a:spcBef>
                <a:spcPts val="1435"/>
              </a:spcBef>
            </a:pPr>
            <a:r>
              <a:rPr dirty="0"/>
              <a:t>Required</a:t>
            </a:r>
            <a:r>
              <a:rPr spc="-40" dirty="0"/>
              <a:t> </a:t>
            </a:r>
            <a:r>
              <a:rPr spc="-5" dirty="0"/>
              <a:t>Frequency: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7462" y="4272936"/>
            <a:ext cx="3224530" cy="21285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New shipments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received</a:t>
            </a:r>
            <a:endParaRPr sz="18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Untrained</a:t>
            </a:r>
            <a:r>
              <a:rPr sz="1800" dirty="0">
                <a:latin typeface="Georgia"/>
                <a:cs typeface="Georgia"/>
              </a:rPr>
              <a:t> operators</a:t>
            </a:r>
            <a:endParaRPr sz="1800">
              <a:latin typeface="Georgia"/>
              <a:cs typeface="Georgia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8450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Conforming with local, </a:t>
            </a:r>
            <a:r>
              <a:rPr sz="1800" dirty="0">
                <a:latin typeface="Georgia"/>
                <a:cs typeface="Georgia"/>
              </a:rPr>
              <a:t>state,  </a:t>
            </a:r>
            <a:r>
              <a:rPr sz="1800" spc="-5" dirty="0">
                <a:latin typeface="Georgia"/>
                <a:cs typeface="Georgia"/>
              </a:rPr>
              <a:t>and/or </a:t>
            </a:r>
            <a:r>
              <a:rPr sz="1800" dirty="0">
                <a:latin typeface="Georgia"/>
                <a:cs typeface="Georgia"/>
              </a:rPr>
              <a:t>federal </a:t>
            </a:r>
            <a:r>
              <a:rPr sz="1800" spc="-5" dirty="0">
                <a:latin typeface="Georgia"/>
                <a:cs typeface="Georgia"/>
              </a:rPr>
              <a:t>regulations,  accrediting groups, </a:t>
            </a:r>
            <a:r>
              <a:rPr sz="1800" dirty="0">
                <a:latin typeface="Georgia"/>
                <a:cs typeface="Georgia"/>
              </a:rPr>
              <a:t>or </a:t>
            </a:r>
            <a:r>
              <a:rPr sz="1800" spc="-5" dirty="0">
                <a:latin typeface="Georgia"/>
                <a:cs typeface="Georgia"/>
              </a:rPr>
              <a:t>lab’s  </a:t>
            </a:r>
            <a:r>
              <a:rPr sz="1800" dirty="0">
                <a:latin typeface="Georgia"/>
                <a:cs typeface="Georgia"/>
              </a:rPr>
              <a:t>standard </a:t>
            </a:r>
            <a:r>
              <a:rPr sz="1800" spc="-5" dirty="0">
                <a:latin typeface="Georgia"/>
                <a:cs typeface="Georgia"/>
              </a:rPr>
              <a:t>QC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procedures.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81107" y="4121359"/>
            <a:ext cx="3385229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203E1B3-ABC1-4D6C-9CC9-53EB6187BB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029" y="752276"/>
            <a:ext cx="4766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9CDD"/>
                </a:solidFill>
              </a:rPr>
              <a:t>Nasal </a:t>
            </a:r>
            <a:r>
              <a:rPr sz="2800" dirty="0">
                <a:solidFill>
                  <a:srgbClr val="009CDD"/>
                </a:solidFill>
              </a:rPr>
              <a:t>Swab </a:t>
            </a:r>
            <a:r>
              <a:rPr sz="2800" spc="-10" dirty="0">
                <a:solidFill>
                  <a:srgbClr val="009CDD"/>
                </a:solidFill>
              </a:rPr>
              <a:t>Sample</a:t>
            </a:r>
            <a:r>
              <a:rPr sz="2800" spc="-40" dirty="0">
                <a:solidFill>
                  <a:srgbClr val="009CDD"/>
                </a:solidFill>
              </a:rPr>
              <a:t> </a:t>
            </a:r>
            <a:r>
              <a:rPr sz="2800" dirty="0">
                <a:solidFill>
                  <a:srgbClr val="009CDD"/>
                </a:solidFill>
              </a:rPr>
              <a:t>Collection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66095" y="2459176"/>
            <a:ext cx="3612515" cy="3347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492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Georgia"/>
                <a:cs typeface="Georgia"/>
              </a:rPr>
              <a:t>Insert the </a:t>
            </a:r>
            <a:r>
              <a:rPr sz="1600" spc="-5" dirty="0">
                <a:latin typeface="Georgia"/>
                <a:cs typeface="Georgia"/>
              </a:rPr>
              <a:t>nasal </a:t>
            </a:r>
            <a:r>
              <a:rPr sz="1600" spc="-10" dirty="0">
                <a:latin typeface="Georgia"/>
                <a:cs typeface="Georgia"/>
              </a:rPr>
              <a:t>swab </a:t>
            </a:r>
            <a:r>
              <a:rPr sz="1600" spc="-5" dirty="0">
                <a:latin typeface="Georgia"/>
                <a:cs typeface="Georgia"/>
              </a:rPr>
              <a:t>into </a:t>
            </a:r>
            <a:r>
              <a:rPr sz="1600" spc="-10" dirty="0">
                <a:latin typeface="Georgia"/>
                <a:cs typeface="Georgia"/>
              </a:rPr>
              <a:t>the  </a:t>
            </a:r>
            <a:r>
              <a:rPr sz="1600" spc="-5" dirty="0">
                <a:latin typeface="Georgia"/>
                <a:cs typeface="Georgia"/>
              </a:rPr>
              <a:t>nostril exhibiting </a:t>
            </a:r>
            <a:r>
              <a:rPr sz="1600" spc="-10" dirty="0">
                <a:latin typeface="Georgia"/>
                <a:cs typeface="Georgia"/>
              </a:rPr>
              <a:t>the </a:t>
            </a:r>
            <a:r>
              <a:rPr sz="1600" spc="-5" dirty="0">
                <a:latin typeface="Georgia"/>
                <a:cs typeface="Georgia"/>
              </a:rPr>
              <a:t>most drainage  or</a:t>
            </a:r>
            <a:r>
              <a:rPr sz="1600" spc="-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congestion</a:t>
            </a:r>
            <a:endParaRPr sz="1600">
              <a:latin typeface="Georgia"/>
              <a:cs typeface="Georgia"/>
            </a:endParaRPr>
          </a:p>
          <a:p>
            <a:pPr marL="354965" marR="47117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Georgia"/>
                <a:cs typeface="Georgia"/>
              </a:rPr>
              <a:t>Using gentle rotation, push the  </a:t>
            </a:r>
            <a:r>
              <a:rPr sz="1600" spc="-10" dirty="0">
                <a:latin typeface="Georgia"/>
                <a:cs typeface="Georgia"/>
              </a:rPr>
              <a:t>swab </a:t>
            </a:r>
            <a:r>
              <a:rPr sz="1600" spc="-5" dirty="0">
                <a:latin typeface="Georgia"/>
                <a:cs typeface="Georgia"/>
              </a:rPr>
              <a:t>until resistance is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met</a:t>
            </a:r>
            <a:endParaRPr sz="1600">
              <a:latin typeface="Georgia"/>
              <a:cs typeface="Georgia"/>
            </a:endParaRPr>
          </a:p>
          <a:p>
            <a:pPr marL="698500" lvl="1" indent="-28511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 spc="-5" dirty="0">
                <a:latin typeface="Georgia"/>
                <a:cs typeface="Georgia"/>
              </a:rPr>
              <a:t>At the level </a:t>
            </a:r>
            <a:r>
              <a:rPr sz="1400" dirty="0">
                <a:latin typeface="Georgia"/>
                <a:cs typeface="Georgia"/>
              </a:rPr>
              <a:t>of the nasal</a:t>
            </a:r>
            <a:r>
              <a:rPr sz="1400" spc="-7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turbinates</a:t>
            </a:r>
            <a:endParaRPr sz="1400">
              <a:latin typeface="Georgia"/>
              <a:cs typeface="Georgia"/>
            </a:endParaRPr>
          </a:p>
          <a:p>
            <a:pPr marL="698500" lvl="1" indent="-28511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 dirty="0">
                <a:latin typeface="Georgia"/>
                <a:cs typeface="Georgia"/>
              </a:rPr>
              <a:t>Less </a:t>
            </a:r>
            <a:r>
              <a:rPr sz="1400" spc="-5" dirty="0">
                <a:latin typeface="Georgia"/>
                <a:cs typeface="Georgia"/>
              </a:rPr>
              <a:t>than one </a:t>
            </a:r>
            <a:r>
              <a:rPr sz="1400" dirty="0">
                <a:latin typeface="Georgia"/>
                <a:cs typeface="Georgia"/>
              </a:rPr>
              <a:t>inch </a:t>
            </a:r>
            <a:r>
              <a:rPr sz="1400" spc="-5" dirty="0">
                <a:latin typeface="Georgia"/>
                <a:cs typeface="Georgia"/>
              </a:rPr>
              <a:t>into</a:t>
            </a:r>
            <a:r>
              <a:rPr sz="1400" spc="-5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nostril</a:t>
            </a:r>
            <a:endParaRPr sz="1400">
              <a:latin typeface="Georgia"/>
              <a:cs typeface="Georgia"/>
            </a:endParaRPr>
          </a:p>
          <a:p>
            <a:pPr marL="354965" marR="353695" indent="-34290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Georgia"/>
                <a:cs typeface="Georgia"/>
              </a:rPr>
              <a:t>Rotate the </a:t>
            </a:r>
            <a:r>
              <a:rPr sz="1600" spc="-10" dirty="0">
                <a:latin typeface="Georgia"/>
                <a:cs typeface="Georgia"/>
              </a:rPr>
              <a:t>swab </a:t>
            </a:r>
            <a:r>
              <a:rPr sz="1600" spc="-5" dirty="0">
                <a:latin typeface="Georgia"/>
                <a:cs typeface="Georgia"/>
              </a:rPr>
              <a:t>5 times </a:t>
            </a:r>
            <a:r>
              <a:rPr sz="1600" spc="5" dirty="0">
                <a:latin typeface="Georgia"/>
                <a:cs typeface="Georgia"/>
              </a:rPr>
              <a:t>or </a:t>
            </a:r>
            <a:r>
              <a:rPr sz="1600" spc="-5" dirty="0">
                <a:latin typeface="Georgia"/>
                <a:cs typeface="Georgia"/>
              </a:rPr>
              <a:t>more  against </a:t>
            </a:r>
            <a:r>
              <a:rPr sz="1600" spc="-10" dirty="0">
                <a:latin typeface="Georgia"/>
                <a:cs typeface="Georgia"/>
              </a:rPr>
              <a:t>the </a:t>
            </a:r>
            <a:r>
              <a:rPr sz="1600" spc="-5" dirty="0">
                <a:latin typeface="Georgia"/>
                <a:cs typeface="Georgia"/>
              </a:rPr>
              <a:t>nasal</a:t>
            </a:r>
            <a:r>
              <a:rPr sz="1600" spc="9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wall</a:t>
            </a:r>
            <a:endParaRPr sz="1600">
              <a:latin typeface="Georgia"/>
              <a:cs typeface="Georgia"/>
            </a:endParaRP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Georgia"/>
                <a:cs typeface="Georgia"/>
              </a:rPr>
              <a:t>Slowly </a:t>
            </a:r>
            <a:r>
              <a:rPr sz="1600" spc="-10" dirty="0">
                <a:latin typeface="Georgia"/>
                <a:cs typeface="Georgia"/>
              </a:rPr>
              <a:t>remove the</a:t>
            </a:r>
            <a:r>
              <a:rPr sz="1600" spc="8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swab</a:t>
            </a:r>
            <a:endParaRPr sz="1600">
              <a:latin typeface="Georgia"/>
              <a:cs typeface="Georgia"/>
            </a:endParaRP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Georgia"/>
                <a:cs typeface="Georgia"/>
              </a:rPr>
              <a:t>Using the </a:t>
            </a:r>
            <a:r>
              <a:rPr sz="1600" spc="-10" dirty="0">
                <a:latin typeface="Georgia"/>
                <a:cs typeface="Georgia"/>
              </a:rPr>
              <a:t>same swab, repeat sample  </a:t>
            </a:r>
            <a:r>
              <a:rPr sz="1600" spc="-5" dirty="0">
                <a:latin typeface="Georgia"/>
                <a:cs typeface="Georgia"/>
              </a:rPr>
              <a:t>collection </a:t>
            </a:r>
            <a:r>
              <a:rPr sz="1600" dirty="0">
                <a:latin typeface="Georgia"/>
                <a:cs typeface="Georgia"/>
              </a:rPr>
              <a:t>in </a:t>
            </a:r>
            <a:r>
              <a:rPr sz="1600" spc="-10" dirty="0">
                <a:latin typeface="Georgia"/>
                <a:cs typeface="Georgia"/>
              </a:rPr>
              <a:t>the </a:t>
            </a:r>
            <a:r>
              <a:rPr sz="1600" spc="-5" dirty="0">
                <a:latin typeface="Georgia"/>
                <a:cs typeface="Georgia"/>
              </a:rPr>
              <a:t>other</a:t>
            </a:r>
            <a:r>
              <a:rPr sz="1600" spc="6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nostril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272" y="1590516"/>
            <a:ext cx="7442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Georgia"/>
                <a:cs typeface="Georgia"/>
              </a:rPr>
              <a:t>Only </a:t>
            </a:r>
            <a:r>
              <a:rPr sz="1600" b="1" spc="-10" dirty="0">
                <a:latin typeface="Georgia"/>
                <a:cs typeface="Georgia"/>
              </a:rPr>
              <a:t>the swab provided </a:t>
            </a:r>
            <a:r>
              <a:rPr sz="1600" b="1" dirty="0">
                <a:latin typeface="Georgia"/>
                <a:cs typeface="Georgia"/>
              </a:rPr>
              <a:t>in </a:t>
            </a:r>
            <a:r>
              <a:rPr sz="1600" b="1" spc="-5" dirty="0">
                <a:latin typeface="Georgia"/>
                <a:cs typeface="Georgia"/>
              </a:rPr>
              <a:t>the kit </a:t>
            </a:r>
            <a:r>
              <a:rPr sz="1600" b="1" spc="-10" dirty="0">
                <a:latin typeface="Georgia"/>
                <a:cs typeface="Georgia"/>
              </a:rPr>
              <a:t>is </a:t>
            </a:r>
            <a:r>
              <a:rPr sz="1600" b="1" spc="-5" dirty="0">
                <a:latin typeface="Georgia"/>
                <a:cs typeface="Georgia"/>
              </a:rPr>
              <a:t>to </a:t>
            </a:r>
            <a:r>
              <a:rPr sz="1600" b="1" dirty="0">
                <a:latin typeface="Georgia"/>
                <a:cs typeface="Georgia"/>
              </a:rPr>
              <a:t>be </a:t>
            </a:r>
            <a:r>
              <a:rPr sz="1600" b="1" spc="-5" dirty="0">
                <a:latin typeface="Georgia"/>
                <a:cs typeface="Georgia"/>
              </a:rPr>
              <a:t>used for nasal swab</a:t>
            </a:r>
            <a:r>
              <a:rPr sz="1600" b="1" spc="320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collection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9932" y="2479548"/>
            <a:ext cx="4491228" cy="3123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685B6F-36DF-4093-A719-D5EF2A828C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1275</Words>
  <Application>Microsoft Office PowerPoint</Application>
  <PresentationFormat>Custom</PresentationFormat>
  <Paragraphs>193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Wingdings</vt:lpstr>
      <vt:lpstr>Office Theme</vt:lpstr>
      <vt:lpstr>BinaxNOW™</vt:lpstr>
      <vt:lpstr>Intended Use: Key Points</vt:lpstr>
      <vt:lpstr>BinaxNOW™ COVID-19 Ag Card Emergency Use Authorization</vt:lpstr>
      <vt:lpstr>BinaxNOW™ COVID-19 Ag Card Emergency Use Authorization</vt:lpstr>
      <vt:lpstr>BinaxNOW™ COVID-19 Ag Card Product Overview</vt:lpstr>
      <vt:lpstr>Reagent and Materials</vt:lpstr>
      <vt:lpstr>Quality Control</vt:lpstr>
      <vt:lpstr>When is Quality Control Required?</vt:lpstr>
      <vt:lpstr>Nasal Swab Sample Collection</vt:lpstr>
      <vt:lpstr>Specimen Transport &amp; Storage</vt:lpstr>
      <vt:lpstr>BinaxNOW™ COVID-19 Ag Card Test Procedure Overview</vt:lpstr>
      <vt:lpstr>BinaxNOW™ COVID-19 Ag Card Overview</vt:lpstr>
      <vt:lpstr>BinaxNOW™ COVID-19 Ag Card Procedure</vt:lpstr>
      <vt:lpstr>BinaxNOW™ COVID-19 Ag Card Procedure Key Points</vt:lpstr>
      <vt:lpstr>BinaxNOW™ COVID-19 Ag Card Procedure Key Points</vt:lpstr>
      <vt:lpstr>BinaxNOW™ COVID-19 Ag Card Procedure Key Points</vt:lpstr>
      <vt:lpstr>BinaxNOW™ COVID-19 Ag Card Procedure Key Points</vt:lpstr>
      <vt:lpstr>Result Interpretation</vt:lpstr>
      <vt:lpstr>Result Interpretation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- 120006994-08 BinaxNow COVID Ag Training NAVICA Customer Training 11.5.2020</dc:title>
  <dc:creator>sandra.mccue</dc:creator>
  <cp:lastModifiedBy>Amy Kelso </cp:lastModifiedBy>
  <cp:revision>5</cp:revision>
  <dcterms:created xsi:type="dcterms:W3CDTF">2020-11-09T11:22:31Z</dcterms:created>
  <dcterms:modified xsi:type="dcterms:W3CDTF">2021-03-04T13:19:26Z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2020-11-05T00:00:00Z</vt:filetime>
  </property>
  <property fmtid="{D5CDD505-2E9C-101B-9397-08002B2CF9AE}" pid="3" name="LastSaved">
    <vt:filetime>2020-11-09T00:00:00Z</vt:filetime>
  </property>
</Properties>
</file>