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9" r:id="rId2"/>
    <p:sldId id="260" r:id="rId3"/>
    <p:sldId id="258" r:id="rId4"/>
    <p:sldId id="257" r:id="rId5"/>
    <p:sldId id="261" r:id="rId6"/>
    <p:sldId id="262" r:id="rId7"/>
    <p:sldId id="267" r:id="rId8"/>
    <p:sldId id="263" r:id="rId9"/>
    <p:sldId id="265" r:id="rId10"/>
    <p:sldId id="266" r:id="rId11"/>
    <p:sldId id="268" r:id="rId12"/>
    <p:sldId id="269" r:id="rId13"/>
    <p:sldId id="284" r:id="rId14"/>
    <p:sldId id="270" r:id="rId15"/>
    <p:sldId id="271" r:id="rId16"/>
    <p:sldId id="272" r:id="rId17"/>
    <p:sldId id="273" r:id="rId18"/>
    <p:sldId id="274" r:id="rId19"/>
    <p:sldId id="276" r:id="rId20"/>
    <p:sldId id="275" r:id="rId21"/>
    <p:sldId id="277" r:id="rId22"/>
    <p:sldId id="278" r:id="rId23"/>
    <p:sldId id="279" r:id="rId24"/>
    <p:sldId id="288" r:id="rId25"/>
    <p:sldId id="289" r:id="rId26"/>
    <p:sldId id="281" r:id="rId27"/>
    <p:sldId id="280" r:id="rId28"/>
    <p:sldId id="282" r:id="rId29"/>
    <p:sldId id="290" r:id="rId30"/>
    <p:sldId id="283" r:id="rId31"/>
    <p:sldId id="285" r:id="rId32"/>
    <p:sldId id="286" r:id="rId33"/>
    <p:sldId id="287" r:id="rId34"/>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3" autoAdjust="0"/>
    <p:restoredTop sz="94660"/>
  </p:normalViewPr>
  <p:slideViewPr>
    <p:cSldViewPr>
      <p:cViewPr varScale="1">
        <p:scale>
          <a:sx n="84" d="100"/>
          <a:sy n="84" d="100"/>
        </p:scale>
        <p:origin x="181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50463"/>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5258615" y="0"/>
            <a:ext cx="4022936" cy="350463"/>
          </a:xfrm>
          <a:prstGeom prst="rect">
            <a:avLst/>
          </a:prstGeom>
        </p:spPr>
        <p:txBody>
          <a:bodyPr vert="horz" lIns="92958" tIns="46479" rIns="92958" bIns="46479" rtlCol="0"/>
          <a:lstStyle>
            <a:lvl1pPr algn="r">
              <a:defRPr sz="1200"/>
            </a:lvl1pPr>
          </a:lstStyle>
          <a:p>
            <a:fld id="{8037FD7A-13A5-487C-AC38-ADB40D282623}" type="datetimeFigureOut">
              <a:rPr lang="en-US" smtClean="0"/>
              <a:t>5/13/2025</a:t>
            </a:fld>
            <a:endParaRPr lang="en-US"/>
          </a:p>
        </p:txBody>
      </p:sp>
      <p:sp>
        <p:nvSpPr>
          <p:cNvPr id="4" name="Footer Placeholder 3"/>
          <p:cNvSpPr>
            <a:spLocks noGrp="1"/>
          </p:cNvSpPr>
          <p:nvPr>
            <p:ph type="ftr" sz="quarter" idx="2"/>
          </p:nvPr>
        </p:nvSpPr>
        <p:spPr>
          <a:xfrm>
            <a:off x="1" y="6634538"/>
            <a:ext cx="4022936" cy="350462"/>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5258615" y="6634538"/>
            <a:ext cx="4022936" cy="350462"/>
          </a:xfrm>
          <a:prstGeom prst="rect">
            <a:avLst/>
          </a:prstGeom>
        </p:spPr>
        <p:txBody>
          <a:bodyPr vert="horz" lIns="92958" tIns="46479" rIns="92958" bIns="46479" rtlCol="0" anchor="b"/>
          <a:lstStyle>
            <a:lvl1pPr algn="r">
              <a:defRPr sz="1200"/>
            </a:lvl1pPr>
          </a:lstStyle>
          <a:p>
            <a:fld id="{3B7C5F12-65BF-440A-BEC2-56C65F5D777B}" type="slidenum">
              <a:rPr lang="en-US" smtClean="0"/>
              <a:t>‹#›</a:t>
            </a:fld>
            <a:endParaRPr lang="en-US"/>
          </a:p>
        </p:txBody>
      </p:sp>
    </p:spTree>
    <p:extLst>
      <p:ext uri="{BB962C8B-B14F-4D97-AF65-F5344CB8AC3E}">
        <p14:creationId xmlns:p14="http://schemas.microsoft.com/office/powerpoint/2010/main" val="503097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492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5258615" y="0"/>
            <a:ext cx="4022936" cy="349250"/>
          </a:xfrm>
          <a:prstGeom prst="rect">
            <a:avLst/>
          </a:prstGeom>
        </p:spPr>
        <p:txBody>
          <a:bodyPr vert="horz" lIns="92958" tIns="46479" rIns="92958" bIns="46479" rtlCol="0"/>
          <a:lstStyle>
            <a:lvl1pPr algn="r">
              <a:defRPr sz="1200"/>
            </a:lvl1pPr>
          </a:lstStyle>
          <a:p>
            <a:fld id="{87C07FE8-3D3E-4B60-9C73-C93C5875E281}" type="datetimeFigureOut">
              <a:rPr lang="en-US" smtClean="0"/>
              <a:t>5/13/2025</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928370" y="3317876"/>
            <a:ext cx="7426960" cy="3143250"/>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34538"/>
            <a:ext cx="4022936" cy="3492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5258615" y="6634538"/>
            <a:ext cx="4022936" cy="349250"/>
          </a:xfrm>
          <a:prstGeom prst="rect">
            <a:avLst/>
          </a:prstGeom>
        </p:spPr>
        <p:txBody>
          <a:bodyPr vert="horz" lIns="92958" tIns="46479" rIns="92958" bIns="46479" rtlCol="0" anchor="b"/>
          <a:lstStyle>
            <a:lvl1pPr algn="r">
              <a:defRPr sz="1200"/>
            </a:lvl1pPr>
          </a:lstStyle>
          <a:p>
            <a:fld id="{221B79ED-7CC9-44C0-A8B8-5B4DCF072252}" type="slidenum">
              <a:rPr lang="en-US" smtClean="0"/>
              <a:t>‹#›</a:t>
            </a:fld>
            <a:endParaRPr lang="en-US"/>
          </a:p>
        </p:txBody>
      </p:sp>
    </p:spTree>
    <p:extLst>
      <p:ext uri="{BB962C8B-B14F-4D97-AF65-F5344CB8AC3E}">
        <p14:creationId xmlns:p14="http://schemas.microsoft.com/office/powerpoint/2010/main" val="1023377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D0A11-92EF-4248-95F5-7FC452FBCDB6}" type="slidenum">
              <a:rPr lang="en-US" smtClean="0"/>
              <a:pPr/>
              <a:t>2</a:t>
            </a:fld>
            <a:endParaRPr lang="en-US"/>
          </a:p>
        </p:txBody>
      </p:sp>
    </p:spTree>
    <p:extLst>
      <p:ext uri="{BB962C8B-B14F-4D97-AF65-F5344CB8AC3E}">
        <p14:creationId xmlns:p14="http://schemas.microsoft.com/office/powerpoint/2010/main" val="33324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B79ED-7CC9-44C0-A8B8-5B4DCF072252}" type="slidenum">
              <a:rPr lang="en-US" smtClean="0"/>
              <a:t>7</a:t>
            </a:fld>
            <a:endParaRPr lang="en-US"/>
          </a:p>
        </p:txBody>
      </p:sp>
    </p:spTree>
    <p:extLst>
      <p:ext uri="{BB962C8B-B14F-4D97-AF65-F5344CB8AC3E}">
        <p14:creationId xmlns:p14="http://schemas.microsoft.com/office/powerpoint/2010/main" val="189331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DA9A21FE-93B2-486A-917F-28CA1A9873D5}" type="datetime1">
              <a:rPr lang="en-US" smtClean="0"/>
              <a:t>5/13/2025</a:t>
            </a:fld>
            <a:endParaRPr lang="en-US"/>
          </a:p>
        </p:txBody>
      </p:sp>
      <p:sp>
        <p:nvSpPr>
          <p:cNvPr id="16" name="Slide Number Placeholder 15"/>
          <p:cNvSpPr>
            <a:spLocks noGrp="1"/>
          </p:cNvSpPr>
          <p:nvPr>
            <p:ph type="sldNum" sz="quarter" idx="11"/>
          </p:nvPr>
        </p:nvSpPr>
        <p:spPr/>
        <p:txBody>
          <a:bodyPr/>
          <a:lstStyle/>
          <a:p>
            <a:fld id="{FDCD2660-DD66-43CA-B40B-8277E6ADEAB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1D00B-E6C7-4CEB-8863-59986DF03CF1}" type="datetime1">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D2660-DD66-43CA-B40B-8277E6ADEA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8AD7F3-8CF8-4088-9D26-D3AE503905C7}" type="datetime1">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D2660-DD66-43CA-B40B-8277E6ADEA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9353911B-082A-4BE7-B404-DDE15653225A}" type="datetime1">
              <a:rPr lang="en-US" smtClean="0"/>
              <a:t>5/13/2025</a:t>
            </a:fld>
            <a:endParaRPr lang="en-US"/>
          </a:p>
        </p:txBody>
      </p:sp>
      <p:sp>
        <p:nvSpPr>
          <p:cNvPr id="15" name="Slide Number Placeholder 14"/>
          <p:cNvSpPr>
            <a:spLocks noGrp="1"/>
          </p:cNvSpPr>
          <p:nvPr>
            <p:ph type="sldNum" sz="quarter" idx="11"/>
          </p:nvPr>
        </p:nvSpPr>
        <p:spPr/>
        <p:txBody>
          <a:bodyPr/>
          <a:lstStyle/>
          <a:p>
            <a:fld id="{FDCD2660-DD66-43CA-B40B-8277E6ADEAB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21BA794D-E451-4EA6-BCAE-EE59F07B40CC}" type="datetime1">
              <a:rPr lang="en-US" smtClean="0"/>
              <a:t>5/13/2025</a:t>
            </a:fld>
            <a:endParaRPr lang="en-US"/>
          </a:p>
        </p:txBody>
      </p:sp>
      <p:sp>
        <p:nvSpPr>
          <p:cNvPr id="13" name="Slide Number Placeholder 12"/>
          <p:cNvSpPr>
            <a:spLocks noGrp="1"/>
          </p:cNvSpPr>
          <p:nvPr>
            <p:ph type="sldNum" sz="quarter" idx="11"/>
          </p:nvPr>
        </p:nvSpPr>
        <p:spPr/>
        <p:txBody>
          <a:bodyPr/>
          <a:lstStyle/>
          <a:p>
            <a:fld id="{FDCD2660-DD66-43CA-B40B-8277E6ADEAB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5AF8F39-BC68-43F3-9F00-BEE6F6A74E92}" type="datetime1">
              <a:rPr lang="en-US" smtClean="0"/>
              <a:t>5/13/2025</a:t>
            </a:fld>
            <a:endParaRPr lang="en-US"/>
          </a:p>
        </p:txBody>
      </p:sp>
      <p:sp>
        <p:nvSpPr>
          <p:cNvPr id="9" name="Slide Number Placeholder 8"/>
          <p:cNvSpPr>
            <a:spLocks noGrp="1"/>
          </p:cNvSpPr>
          <p:nvPr>
            <p:ph type="sldNum" sz="quarter" idx="11"/>
          </p:nvPr>
        </p:nvSpPr>
        <p:spPr/>
        <p:txBody>
          <a:bodyPr/>
          <a:lstStyle/>
          <a:p>
            <a:fld id="{FDCD2660-DD66-43CA-B40B-8277E6ADEAB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711D209F-4971-4DFF-A8D1-00E0EC6263B6}" type="datetime1">
              <a:rPr lang="en-US" smtClean="0"/>
              <a:t>5/13/2025</a:t>
            </a:fld>
            <a:endParaRPr lang="en-US"/>
          </a:p>
        </p:txBody>
      </p:sp>
      <p:sp>
        <p:nvSpPr>
          <p:cNvPr id="15" name="Slide Number Placeholder 14"/>
          <p:cNvSpPr>
            <a:spLocks noGrp="1"/>
          </p:cNvSpPr>
          <p:nvPr>
            <p:ph type="sldNum" sz="quarter" idx="11"/>
          </p:nvPr>
        </p:nvSpPr>
        <p:spPr/>
        <p:txBody>
          <a:bodyPr/>
          <a:lstStyle/>
          <a:p>
            <a:fld id="{FDCD2660-DD66-43CA-B40B-8277E6ADEAB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592705A1-0068-47EA-BF21-8D3ACFA96800}" type="datetime1">
              <a:rPr lang="en-US" smtClean="0"/>
              <a:t>5/13/2025</a:t>
            </a:fld>
            <a:endParaRPr lang="en-US"/>
          </a:p>
        </p:txBody>
      </p:sp>
      <p:sp>
        <p:nvSpPr>
          <p:cNvPr id="8" name="Slide Number Placeholder 7"/>
          <p:cNvSpPr>
            <a:spLocks noGrp="1"/>
          </p:cNvSpPr>
          <p:nvPr>
            <p:ph type="sldNum" sz="quarter" idx="11"/>
          </p:nvPr>
        </p:nvSpPr>
        <p:spPr/>
        <p:txBody>
          <a:bodyPr/>
          <a:lstStyle/>
          <a:p>
            <a:fld id="{FDCD2660-DD66-43CA-B40B-8277E6ADEAB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A59DCA1-F984-4968-BCBB-E80AADB03B95}" type="datetime1">
              <a:rPr lang="en-US" smtClean="0"/>
              <a:t>5/13/2025</a:t>
            </a:fld>
            <a:endParaRPr lang="en-US"/>
          </a:p>
        </p:txBody>
      </p:sp>
      <p:sp>
        <p:nvSpPr>
          <p:cNvPr id="6" name="Slide Number Placeholder 5"/>
          <p:cNvSpPr>
            <a:spLocks noGrp="1"/>
          </p:cNvSpPr>
          <p:nvPr>
            <p:ph type="sldNum" sz="quarter" idx="11"/>
          </p:nvPr>
        </p:nvSpPr>
        <p:spPr/>
        <p:txBody>
          <a:bodyPr/>
          <a:lstStyle/>
          <a:p>
            <a:fld id="{FDCD2660-DD66-43CA-B40B-8277E6ADEABB}"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D85D2052-123F-4335-A1F7-2DE0547B8C7D}" type="datetime1">
              <a:rPr lang="en-US" smtClean="0"/>
              <a:t>5/13/2025</a:t>
            </a:fld>
            <a:endParaRPr lang="en-US"/>
          </a:p>
        </p:txBody>
      </p:sp>
      <p:sp>
        <p:nvSpPr>
          <p:cNvPr id="16" name="Slide Number Placeholder 15"/>
          <p:cNvSpPr>
            <a:spLocks noGrp="1"/>
          </p:cNvSpPr>
          <p:nvPr>
            <p:ph type="sldNum" sz="quarter" idx="11"/>
          </p:nvPr>
        </p:nvSpPr>
        <p:spPr/>
        <p:txBody>
          <a:bodyPr/>
          <a:lstStyle/>
          <a:p>
            <a:fld id="{FDCD2660-DD66-43CA-B40B-8277E6ADEAB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9F231F8A-E4E0-402B-AE13-6ADA4481B6B8}" type="datetime1">
              <a:rPr lang="en-US" smtClean="0"/>
              <a:t>5/13/2025</a:t>
            </a:fld>
            <a:endParaRPr lang="en-US"/>
          </a:p>
        </p:txBody>
      </p:sp>
      <p:sp>
        <p:nvSpPr>
          <p:cNvPr id="14" name="Slide Number Placeholder 13"/>
          <p:cNvSpPr>
            <a:spLocks noGrp="1"/>
          </p:cNvSpPr>
          <p:nvPr>
            <p:ph type="sldNum" sz="quarter" idx="11"/>
          </p:nvPr>
        </p:nvSpPr>
        <p:spPr/>
        <p:txBody>
          <a:bodyPr/>
          <a:lstStyle/>
          <a:p>
            <a:fld id="{FDCD2660-DD66-43CA-B40B-8277E6ADEAB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3BAA2C68-16D9-4A7F-A252-67BB7190744A}" type="datetime1">
              <a:rPr lang="en-US" smtClean="0"/>
              <a:t>5/13/2025</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DCD2660-DD66-43CA-B40B-8277E6ADEAB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371600"/>
            <a:ext cx="7543800" cy="2057400"/>
          </a:xfrm>
        </p:spPr>
        <p:txBody>
          <a:bodyPr/>
          <a:lstStyle/>
          <a:p>
            <a:r>
              <a:rPr lang="en-US" dirty="0" err="1"/>
              <a:t>LeadCare</a:t>
            </a:r>
            <a:r>
              <a:rPr lang="en-US" baseline="30000" dirty="0"/>
              <a:t>®</a:t>
            </a:r>
            <a:r>
              <a:rPr lang="en-US" dirty="0"/>
              <a:t>  II Capillary Blood Lead Analyzer</a:t>
            </a:r>
          </a:p>
        </p:txBody>
      </p:sp>
      <p:sp>
        <p:nvSpPr>
          <p:cNvPr id="3" name="Slide Number Placeholder 2"/>
          <p:cNvSpPr>
            <a:spLocks noGrp="1"/>
          </p:cNvSpPr>
          <p:nvPr>
            <p:ph type="sldNum" sz="quarter" idx="11"/>
          </p:nvPr>
        </p:nvSpPr>
        <p:spPr/>
        <p:txBody>
          <a:bodyPr/>
          <a:lstStyle/>
          <a:p>
            <a:fld id="{FDCD2660-DD66-43CA-B40B-8277E6ADEABB}" type="slidenum">
              <a:rPr lang="en-US" smtClean="0"/>
              <a:t>1</a:t>
            </a:fld>
            <a:endParaRPr lang="en-US"/>
          </a:p>
        </p:txBody>
      </p:sp>
      <p:sp>
        <p:nvSpPr>
          <p:cNvPr id="4" name="Date Placeholder 3"/>
          <p:cNvSpPr>
            <a:spLocks noGrp="1"/>
          </p:cNvSpPr>
          <p:nvPr>
            <p:ph type="dt" sz="half" idx="10"/>
          </p:nvPr>
        </p:nvSpPr>
        <p:spPr/>
        <p:txBody>
          <a:bodyPr/>
          <a:lstStyle/>
          <a:p>
            <a:fld id="{599DF604-FCF7-40E8-B096-8B183DA87A7F}" type="datetime1">
              <a:rPr lang="en-US" smtClean="0"/>
              <a:t>5/13/2025</a:t>
            </a:fld>
            <a:endParaRPr lang="en-US"/>
          </a:p>
        </p:txBody>
      </p:sp>
    </p:spTree>
    <p:extLst>
      <p:ext uri="{BB962C8B-B14F-4D97-AF65-F5344CB8AC3E}">
        <p14:creationId xmlns:p14="http://schemas.microsoft.com/office/powerpoint/2010/main" val="45740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 y="676818"/>
            <a:ext cx="8066192"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03" t="735" r="5650" b="5147"/>
          <a:stretch/>
        </p:blipFill>
        <p:spPr bwMode="auto">
          <a:xfrm>
            <a:off x="6477000" y="3962400"/>
            <a:ext cx="2533650" cy="2438400"/>
          </a:xfrm>
          <a:prstGeom prst="rect">
            <a:avLst/>
          </a:prstGeom>
          <a:noFill/>
          <a:ln w="9525">
            <a:solidFill>
              <a:schemeClr val="accent4">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Multiply 3"/>
          <p:cNvSpPr/>
          <p:nvPr/>
        </p:nvSpPr>
        <p:spPr bwMode="auto">
          <a:xfrm>
            <a:off x="6793203" y="4623547"/>
            <a:ext cx="1981200" cy="1981200"/>
          </a:xfrm>
          <a:prstGeom prst="mathMultiply">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228600" y="215153"/>
            <a:ext cx="8066193" cy="923330"/>
          </a:xfrm>
          <a:prstGeom prst="rect">
            <a:avLst/>
          </a:prstGeom>
          <a:solidFill>
            <a:schemeClr val="tx1"/>
          </a:solidFill>
        </p:spPr>
        <p:txBody>
          <a:bodyPr wrap="square" rtlCol="0">
            <a:spAutoFit/>
          </a:bodyPr>
          <a:lstStyle/>
          <a:p>
            <a:pPr algn="ctr"/>
            <a:r>
              <a:rPr lang="en-US" b="1" dirty="0" smtClean="0">
                <a:solidFill>
                  <a:schemeClr val="bg1"/>
                </a:solidFill>
              </a:rPr>
              <a:t>Hand washing is a critical first step. Alcohol swab second. </a:t>
            </a:r>
          </a:p>
          <a:p>
            <a:pPr algn="ctr"/>
            <a:r>
              <a:rPr lang="en-US" b="1" dirty="0" smtClean="0">
                <a:solidFill>
                  <a:schemeClr val="bg1"/>
                </a:solidFill>
              </a:rPr>
              <a:t>Alcohol swabs do not remove heavy metals, including lead.</a:t>
            </a:r>
          </a:p>
          <a:p>
            <a:pPr algn="ctr"/>
            <a:r>
              <a:rPr lang="en-US" b="1" dirty="0" smtClean="0">
                <a:solidFill>
                  <a:schemeClr val="bg1"/>
                </a:solidFill>
              </a:rPr>
              <a:t>  Parents can assist with handwashing to support workflow</a:t>
            </a:r>
            <a:r>
              <a:rPr lang="en-US" dirty="0" smtClean="0"/>
              <a:t>.  </a:t>
            </a:r>
            <a:endParaRPr lang="en-US" dirty="0"/>
          </a:p>
        </p:txBody>
      </p:sp>
      <p:sp>
        <p:nvSpPr>
          <p:cNvPr id="6" name="TextBox 5"/>
          <p:cNvSpPr txBox="1"/>
          <p:nvPr/>
        </p:nvSpPr>
        <p:spPr>
          <a:xfrm>
            <a:off x="5410200" y="1138483"/>
            <a:ext cx="2514600" cy="2031325"/>
          </a:xfrm>
          <a:prstGeom prst="rect">
            <a:avLst/>
          </a:prstGeom>
          <a:noFill/>
        </p:spPr>
        <p:txBody>
          <a:bodyPr wrap="square" rtlCol="0">
            <a:spAutoFit/>
          </a:bodyPr>
          <a:lstStyle/>
          <a:p>
            <a:r>
              <a:rPr lang="en-US" b="1" dirty="0" smtClean="0">
                <a:solidFill>
                  <a:schemeClr val="bg1"/>
                </a:solidFill>
              </a:rPr>
              <a:t>Allow hands to air dry after washing with soap and water.  Do not allow clean finger to touch any surfaces including other fingers. </a:t>
            </a:r>
            <a:endParaRPr lang="en-US" b="1" dirty="0">
              <a:solidFill>
                <a:schemeClr val="bg1"/>
              </a:solidFill>
            </a:endParaRPr>
          </a:p>
        </p:txBody>
      </p:sp>
      <p:sp>
        <p:nvSpPr>
          <p:cNvPr id="7" name="Slide Number Placeholder 6"/>
          <p:cNvSpPr>
            <a:spLocks noGrp="1"/>
          </p:cNvSpPr>
          <p:nvPr>
            <p:ph type="sldNum" sz="quarter" idx="11"/>
          </p:nvPr>
        </p:nvSpPr>
        <p:spPr/>
        <p:txBody>
          <a:bodyPr/>
          <a:lstStyle/>
          <a:p>
            <a:fld id="{FDCD2660-DD66-43CA-B40B-8277E6ADEABB}" type="slidenum">
              <a:rPr lang="en-US" smtClean="0"/>
              <a:t>10</a:t>
            </a:fld>
            <a:endParaRPr lang="en-US"/>
          </a:p>
        </p:txBody>
      </p:sp>
      <p:sp>
        <p:nvSpPr>
          <p:cNvPr id="8" name="Date Placeholder 7"/>
          <p:cNvSpPr>
            <a:spLocks noGrp="1"/>
          </p:cNvSpPr>
          <p:nvPr>
            <p:ph type="dt" sz="half" idx="10"/>
          </p:nvPr>
        </p:nvSpPr>
        <p:spPr/>
        <p:txBody>
          <a:bodyPr/>
          <a:lstStyle/>
          <a:p>
            <a:fld id="{DD670356-4580-40E1-B62B-D4AFFDA5E510}" type="datetime1">
              <a:rPr lang="en-US" smtClean="0"/>
              <a:t>5/13/2025</a:t>
            </a:fld>
            <a:endParaRPr lang="en-US"/>
          </a:p>
        </p:txBody>
      </p:sp>
    </p:spTree>
    <p:extLst>
      <p:ext uri="{BB962C8B-B14F-4D97-AF65-F5344CB8AC3E}">
        <p14:creationId xmlns:p14="http://schemas.microsoft.com/office/powerpoint/2010/main" val="1523299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9625" y="35859"/>
            <a:ext cx="7543800" cy="914400"/>
          </a:xfrm>
        </p:spPr>
        <p:txBody>
          <a:bodyPr/>
          <a:lstStyle/>
          <a:p>
            <a:r>
              <a:rPr lang="en-US" dirty="0" smtClean="0"/>
              <a:t>Capillary Collection </a:t>
            </a:r>
            <a:endParaRPr lang="en-US" dirty="0"/>
          </a:p>
        </p:txBody>
      </p:sp>
      <p:sp>
        <p:nvSpPr>
          <p:cNvPr id="5" name="Content Placeholder 4"/>
          <p:cNvSpPr>
            <a:spLocks noGrp="1"/>
          </p:cNvSpPr>
          <p:nvPr>
            <p:ph sz="quarter" idx="13"/>
          </p:nvPr>
        </p:nvSpPr>
        <p:spPr>
          <a:xfrm>
            <a:off x="152400" y="1034034"/>
            <a:ext cx="6705600" cy="5513832"/>
          </a:xfrm>
        </p:spPr>
        <p:txBody>
          <a:bodyPr>
            <a:normAutofit fontScale="92500" lnSpcReduction="20000"/>
          </a:bodyPr>
          <a:lstStyle/>
          <a:p>
            <a:r>
              <a:rPr lang="en-US" dirty="0" smtClean="0"/>
              <a:t> </a:t>
            </a:r>
            <a:r>
              <a:rPr lang="en-US" dirty="0"/>
              <a:t>Open and arrange </a:t>
            </a:r>
            <a:r>
              <a:rPr lang="en-US" dirty="0" smtClean="0"/>
              <a:t>equipment.</a:t>
            </a:r>
          </a:p>
          <a:p>
            <a:r>
              <a:rPr lang="en-US" dirty="0" smtClean="0"/>
              <a:t>Wash hands with soap and water.  Following </a:t>
            </a:r>
            <a:r>
              <a:rPr lang="en-US" dirty="0"/>
              <a:t>washing, the finger to be punctured must not </a:t>
            </a:r>
            <a:r>
              <a:rPr lang="en-US" dirty="0" smtClean="0"/>
              <a:t>be allowed </a:t>
            </a:r>
            <a:r>
              <a:rPr lang="en-US" dirty="0"/>
              <a:t>to touch any surface, including the other fingers.</a:t>
            </a:r>
          </a:p>
          <a:p>
            <a:r>
              <a:rPr lang="en-US" dirty="0" smtClean="0"/>
              <a:t>Scrub </a:t>
            </a:r>
            <a:r>
              <a:rPr lang="en-US" dirty="0"/>
              <a:t>the finger (</a:t>
            </a:r>
            <a:r>
              <a:rPr lang="en-US" dirty="0" smtClean="0"/>
              <a:t>use </a:t>
            </a:r>
            <a:r>
              <a:rPr lang="en-US" dirty="0"/>
              <a:t>the middle or ring finger) with an alcohol pad.</a:t>
            </a:r>
          </a:p>
          <a:p>
            <a:r>
              <a:rPr lang="en-US" dirty="0" smtClean="0"/>
              <a:t>Puncture </a:t>
            </a:r>
            <a:r>
              <a:rPr lang="en-US" dirty="0"/>
              <a:t>the </a:t>
            </a:r>
            <a:r>
              <a:rPr lang="en-US" dirty="0" smtClean="0"/>
              <a:t>finger, </a:t>
            </a:r>
            <a:r>
              <a:rPr lang="en-US" dirty="0"/>
              <a:t>using a sterile lancet. The puncture should be slightly to the side </a:t>
            </a:r>
            <a:r>
              <a:rPr lang="en-US" dirty="0" smtClean="0"/>
              <a:t>of the </a:t>
            </a:r>
            <a:r>
              <a:rPr lang="en-US" dirty="0"/>
              <a:t>pad of the finger</a:t>
            </a:r>
            <a:r>
              <a:rPr lang="en-US" dirty="0" smtClean="0"/>
              <a:t>. (Discard the used lancet in a sharps biohazard waste receptacle.)</a:t>
            </a:r>
            <a:endParaRPr lang="en-US" dirty="0"/>
          </a:p>
          <a:p>
            <a:r>
              <a:rPr lang="en-US" b="1" u="sng" dirty="0" smtClean="0"/>
              <a:t>Wipe away the first drop of blood</a:t>
            </a:r>
            <a:r>
              <a:rPr lang="en-US" dirty="0" smtClean="0"/>
              <a:t>.  </a:t>
            </a:r>
            <a:r>
              <a:rPr lang="en-US" dirty="0"/>
              <a:t>It is often diluted with tissue fluid.</a:t>
            </a:r>
          </a:p>
          <a:p>
            <a:r>
              <a:rPr lang="en-US" dirty="0" smtClean="0"/>
              <a:t>Touch </a:t>
            </a:r>
            <a:r>
              <a:rPr lang="en-US" dirty="0"/>
              <a:t>the capillary tip of the blood container to the second blood drop, minimizing direct contact </a:t>
            </a:r>
            <a:r>
              <a:rPr lang="en-US" dirty="0" smtClean="0"/>
              <a:t>with the </a:t>
            </a:r>
            <a:r>
              <a:rPr lang="en-US" dirty="0"/>
              <a:t>skin surface. The container works best if held horizontal or angled downward slightly for </a:t>
            </a:r>
            <a:r>
              <a:rPr lang="en-US" dirty="0" smtClean="0"/>
              <a:t>proper blood </a:t>
            </a:r>
            <a:r>
              <a:rPr lang="en-US" dirty="0"/>
              <a:t>flow. </a:t>
            </a:r>
          </a:p>
          <a:p>
            <a:r>
              <a:rPr lang="en-US" dirty="0" smtClean="0"/>
              <a:t>If </a:t>
            </a:r>
            <a:r>
              <a:rPr lang="en-US" dirty="0"/>
              <a:t>necessary, gently massage the base of the finger to improve blood flow. Do not 'milk' the finger </a:t>
            </a:r>
            <a:r>
              <a:rPr lang="en-US" dirty="0" smtClean="0"/>
              <a:t>as this </a:t>
            </a:r>
            <a:r>
              <a:rPr lang="en-US" dirty="0"/>
              <a:t>may dilute the blood with tissue fluids.</a:t>
            </a:r>
          </a:p>
          <a:p>
            <a:r>
              <a:rPr lang="en-US" dirty="0" smtClean="0"/>
              <a:t>Fill the capillary tube to the black line.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447800"/>
            <a:ext cx="207645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FDCD2660-DD66-43CA-B40B-8277E6ADEABB}" type="slidenum">
              <a:rPr lang="en-US" smtClean="0"/>
              <a:t>11</a:t>
            </a:fld>
            <a:endParaRPr lang="en-US"/>
          </a:p>
        </p:txBody>
      </p:sp>
      <p:sp>
        <p:nvSpPr>
          <p:cNvPr id="4" name="Date Placeholder 3"/>
          <p:cNvSpPr>
            <a:spLocks noGrp="1"/>
          </p:cNvSpPr>
          <p:nvPr>
            <p:ph type="dt" sz="half" idx="10"/>
          </p:nvPr>
        </p:nvSpPr>
        <p:spPr/>
        <p:txBody>
          <a:bodyPr/>
          <a:lstStyle/>
          <a:p>
            <a:fld id="{B765CDF8-6C69-472A-BC5A-8ECAB5969AFA}" type="datetime1">
              <a:rPr lang="en-US" smtClean="0"/>
              <a:t>5/13/2025</a:t>
            </a:fld>
            <a:endParaRPr lang="en-US"/>
          </a:p>
        </p:txBody>
      </p:sp>
    </p:spTree>
    <p:extLst>
      <p:ext uri="{BB962C8B-B14F-4D97-AF65-F5344CB8AC3E}">
        <p14:creationId xmlns:p14="http://schemas.microsoft.com/office/powerpoint/2010/main" val="236076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844" r="476"/>
          <a:stretch/>
        </p:blipFill>
        <p:spPr bwMode="auto">
          <a:xfrm rot="9039094">
            <a:off x="713172" y="-1987477"/>
            <a:ext cx="7565538" cy="642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5881818"/>
            <a:ext cx="9848850" cy="830997"/>
          </a:xfrm>
          <a:prstGeom prst="rect">
            <a:avLst/>
          </a:prstGeom>
          <a:noFill/>
        </p:spPr>
        <p:txBody>
          <a:bodyPr wrap="square" rtlCol="0">
            <a:spAutoFit/>
          </a:bodyPr>
          <a:lstStyle/>
          <a:p>
            <a:r>
              <a:rPr lang="en-US" sz="2400" b="1" dirty="0" smtClean="0">
                <a:latin typeface="+mj-lt"/>
              </a:rPr>
              <a:t>Keep capillary tube almost horizontal – just slightly raised at 10° angle.</a:t>
            </a:r>
            <a:endParaRPr lang="en-US" sz="2400" b="1" dirty="0">
              <a:latin typeface="+mj-lt"/>
            </a:endParaRPr>
          </a:p>
        </p:txBody>
      </p:sp>
      <p:sp>
        <p:nvSpPr>
          <p:cNvPr id="4" name="TextBox 3"/>
          <p:cNvSpPr txBox="1"/>
          <p:nvPr/>
        </p:nvSpPr>
        <p:spPr>
          <a:xfrm>
            <a:off x="4648200" y="3396734"/>
            <a:ext cx="2057400" cy="369332"/>
          </a:xfrm>
          <a:prstGeom prst="rect">
            <a:avLst/>
          </a:prstGeom>
          <a:noFill/>
        </p:spPr>
        <p:txBody>
          <a:bodyPr wrap="square" rtlCol="0">
            <a:spAutoFit/>
          </a:bodyPr>
          <a:lstStyle/>
          <a:p>
            <a:r>
              <a:rPr lang="en-US" dirty="0" smtClean="0">
                <a:solidFill>
                  <a:schemeClr val="tx2">
                    <a:lumMod val="25000"/>
                  </a:schemeClr>
                </a:solidFill>
              </a:rPr>
              <a:t>Fill to black line</a:t>
            </a:r>
            <a:endParaRPr lang="en-US" dirty="0">
              <a:solidFill>
                <a:schemeClr val="tx2">
                  <a:lumMod val="25000"/>
                </a:schemeClr>
              </a:solidFill>
            </a:endParaRPr>
          </a:p>
        </p:txBody>
      </p:sp>
      <p:sp>
        <p:nvSpPr>
          <p:cNvPr id="5" name="Slide Number Placeholder 4"/>
          <p:cNvSpPr>
            <a:spLocks noGrp="1"/>
          </p:cNvSpPr>
          <p:nvPr>
            <p:ph type="sldNum" sz="quarter" idx="11"/>
          </p:nvPr>
        </p:nvSpPr>
        <p:spPr/>
        <p:txBody>
          <a:bodyPr/>
          <a:lstStyle/>
          <a:p>
            <a:fld id="{FDCD2660-DD66-43CA-B40B-8277E6ADEABB}" type="slidenum">
              <a:rPr lang="en-US" smtClean="0"/>
              <a:t>12</a:t>
            </a:fld>
            <a:endParaRPr lang="en-US"/>
          </a:p>
        </p:txBody>
      </p:sp>
      <p:sp>
        <p:nvSpPr>
          <p:cNvPr id="6" name="Date Placeholder 5"/>
          <p:cNvSpPr>
            <a:spLocks noGrp="1"/>
          </p:cNvSpPr>
          <p:nvPr>
            <p:ph type="dt" sz="half" idx="10"/>
          </p:nvPr>
        </p:nvSpPr>
        <p:spPr/>
        <p:txBody>
          <a:bodyPr/>
          <a:lstStyle/>
          <a:p>
            <a:fld id="{0066927D-BCA0-4026-AA4C-8E857B7AF0FE}" type="datetime1">
              <a:rPr lang="en-US" smtClean="0"/>
              <a:t>5/13/2025</a:t>
            </a:fld>
            <a:endParaRPr lang="en-US"/>
          </a:p>
        </p:txBody>
      </p:sp>
    </p:spTree>
    <p:extLst>
      <p:ext uri="{BB962C8B-B14F-4D97-AF65-F5344CB8AC3E}">
        <p14:creationId xmlns:p14="http://schemas.microsoft.com/office/powerpoint/2010/main" val="80901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752600"/>
            <a:ext cx="7696200" cy="3657599"/>
          </a:xfrm>
        </p:spPr>
        <p:txBody>
          <a:bodyPr>
            <a:normAutofit/>
          </a:bodyPr>
          <a:lstStyle/>
          <a:p>
            <a:pPr marL="18288" indent="0">
              <a:buNone/>
            </a:pPr>
            <a:r>
              <a:rPr lang="en-US" sz="3200" dirty="0" smtClean="0"/>
              <a:t>Do NOT use venous blood with this system!  Use of Venous blood could cause inaccurate results!! </a:t>
            </a:r>
            <a:endParaRPr lang="en-US" sz="3200" dirty="0"/>
          </a:p>
        </p:txBody>
      </p:sp>
      <p:sp>
        <p:nvSpPr>
          <p:cNvPr id="4" name="5-Point Star 3"/>
          <p:cNvSpPr/>
          <p:nvPr/>
        </p:nvSpPr>
        <p:spPr>
          <a:xfrm>
            <a:off x="1905000" y="762000"/>
            <a:ext cx="838200" cy="685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5524500" y="762000"/>
            <a:ext cx="838200" cy="685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38200" y="647700"/>
            <a:ext cx="7543800" cy="914400"/>
          </a:xfrm>
        </p:spPr>
        <p:txBody>
          <a:bodyPr/>
          <a:lstStyle/>
          <a:p>
            <a:r>
              <a:rPr lang="en-US" dirty="0" smtClean="0"/>
              <a:t>              Caution </a:t>
            </a:r>
            <a:endParaRPr lang="en-US" dirty="0"/>
          </a:p>
        </p:txBody>
      </p:sp>
      <p:sp>
        <p:nvSpPr>
          <p:cNvPr id="3" name="Slide Number Placeholder 2"/>
          <p:cNvSpPr>
            <a:spLocks noGrp="1"/>
          </p:cNvSpPr>
          <p:nvPr>
            <p:ph type="sldNum" sz="quarter" idx="11"/>
          </p:nvPr>
        </p:nvSpPr>
        <p:spPr/>
        <p:txBody>
          <a:bodyPr/>
          <a:lstStyle/>
          <a:p>
            <a:fld id="{FDCD2660-DD66-43CA-B40B-8277E6ADEABB}" type="slidenum">
              <a:rPr lang="en-US" smtClean="0"/>
              <a:t>13</a:t>
            </a:fld>
            <a:endParaRPr lang="en-US"/>
          </a:p>
        </p:txBody>
      </p:sp>
      <p:sp>
        <p:nvSpPr>
          <p:cNvPr id="5" name="Date Placeholder 4"/>
          <p:cNvSpPr>
            <a:spLocks noGrp="1"/>
          </p:cNvSpPr>
          <p:nvPr>
            <p:ph type="dt" sz="half" idx="10"/>
          </p:nvPr>
        </p:nvSpPr>
        <p:spPr/>
        <p:txBody>
          <a:bodyPr/>
          <a:lstStyle/>
          <a:p>
            <a:fld id="{DD6E2ABA-83CB-4663-BDEF-F90B1C55F542}" type="datetime1">
              <a:rPr lang="en-US" smtClean="0"/>
              <a:t>5/13/2025</a:t>
            </a:fld>
            <a:endParaRPr lang="en-US"/>
          </a:p>
        </p:txBody>
      </p:sp>
    </p:spTree>
    <p:extLst>
      <p:ext uri="{BB962C8B-B14F-4D97-AF65-F5344CB8AC3E}">
        <p14:creationId xmlns:p14="http://schemas.microsoft.com/office/powerpoint/2010/main" val="147358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152400"/>
            <a:ext cx="1524000" cy="1066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fld id="{FDCD2660-DD66-43CA-B40B-8277E6ADEABB}" type="slidenum">
              <a:rPr lang="en-US" smtClean="0"/>
              <a:t>14</a:t>
            </a:fld>
            <a:endParaRPr lang="en-US"/>
          </a:p>
        </p:txBody>
      </p:sp>
      <p:sp>
        <p:nvSpPr>
          <p:cNvPr id="5" name="Date Placeholder 4"/>
          <p:cNvSpPr>
            <a:spLocks noGrp="1"/>
          </p:cNvSpPr>
          <p:nvPr>
            <p:ph type="dt" sz="half" idx="10"/>
          </p:nvPr>
        </p:nvSpPr>
        <p:spPr/>
        <p:txBody>
          <a:bodyPr/>
          <a:lstStyle/>
          <a:p>
            <a:fld id="{78F877D4-F641-4C83-9562-748E57ADCCE6}" type="datetime1">
              <a:rPr lang="en-US" smtClean="0"/>
              <a:t>5/13/2025</a:t>
            </a:fld>
            <a:endParaRPr lang="en-US"/>
          </a:p>
        </p:txBody>
      </p:sp>
    </p:spTree>
    <p:extLst>
      <p:ext uri="{BB962C8B-B14F-4D97-AF65-F5344CB8AC3E}">
        <p14:creationId xmlns:p14="http://schemas.microsoft.com/office/powerpoint/2010/main" val="3664341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100" y="0"/>
            <a:ext cx="7162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81100" y="0"/>
            <a:ext cx="1409700" cy="1371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57800" y="3276600"/>
            <a:ext cx="2667000" cy="2308324"/>
          </a:xfrm>
          <a:prstGeom prst="rect">
            <a:avLst/>
          </a:prstGeom>
          <a:noFill/>
        </p:spPr>
        <p:txBody>
          <a:bodyPr wrap="square" rtlCol="0">
            <a:spAutoFit/>
          </a:bodyPr>
          <a:lstStyle/>
          <a:p>
            <a:r>
              <a:rPr lang="en-US" dirty="0" smtClean="0">
                <a:solidFill>
                  <a:schemeClr val="tx2">
                    <a:lumMod val="25000"/>
                  </a:schemeClr>
                </a:solidFill>
              </a:rPr>
              <a:t>Use a downward motion to remove excess sample from the outside of the tube with a clean gauze pad.  Use caution not to absorb the sample from the end of the capillary tube. </a:t>
            </a:r>
            <a:endParaRPr lang="en-US" dirty="0">
              <a:solidFill>
                <a:schemeClr val="tx2">
                  <a:lumMod val="25000"/>
                </a:schemeClr>
              </a:solidFill>
            </a:endParaRPr>
          </a:p>
        </p:txBody>
      </p:sp>
      <p:sp>
        <p:nvSpPr>
          <p:cNvPr id="5" name="Slide Number Placeholder 4"/>
          <p:cNvSpPr>
            <a:spLocks noGrp="1"/>
          </p:cNvSpPr>
          <p:nvPr>
            <p:ph type="sldNum" sz="quarter" idx="11"/>
          </p:nvPr>
        </p:nvSpPr>
        <p:spPr/>
        <p:txBody>
          <a:bodyPr/>
          <a:lstStyle/>
          <a:p>
            <a:fld id="{FDCD2660-DD66-43CA-B40B-8277E6ADEABB}" type="slidenum">
              <a:rPr lang="en-US" smtClean="0"/>
              <a:t>15</a:t>
            </a:fld>
            <a:endParaRPr lang="en-US"/>
          </a:p>
        </p:txBody>
      </p:sp>
      <p:sp>
        <p:nvSpPr>
          <p:cNvPr id="6" name="Date Placeholder 5"/>
          <p:cNvSpPr>
            <a:spLocks noGrp="1"/>
          </p:cNvSpPr>
          <p:nvPr>
            <p:ph type="dt" sz="half" idx="10"/>
          </p:nvPr>
        </p:nvSpPr>
        <p:spPr/>
        <p:txBody>
          <a:bodyPr/>
          <a:lstStyle/>
          <a:p>
            <a:fld id="{5A4377C1-ABF3-4985-A0B5-8A4701497438}" type="datetime1">
              <a:rPr lang="en-US" smtClean="0"/>
              <a:t>5/13/2025</a:t>
            </a:fld>
            <a:endParaRPr lang="en-US"/>
          </a:p>
        </p:txBody>
      </p:sp>
    </p:spTree>
    <p:extLst>
      <p:ext uri="{BB962C8B-B14F-4D97-AF65-F5344CB8AC3E}">
        <p14:creationId xmlns:p14="http://schemas.microsoft.com/office/powerpoint/2010/main" val="950786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203"/>
          <a:stretch/>
        </p:blipFill>
        <p:spPr bwMode="auto">
          <a:xfrm>
            <a:off x="152400" y="-11299"/>
            <a:ext cx="5410200" cy="697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1083"/>
            <a:ext cx="34671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62600" y="58240"/>
            <a:ext cx="685800" cy="62756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15000" y="3657600"/>
            <a:ext cx="3200400" cy="2862322"/>
          </a:xfrm>
          <a:prstGeom prst="rect">
            <a:avLst/>
          </a:prstGeom>
          <a:noFill/>
        </p:spPr>
        <p:txBody>
          <a:bodyPr wrap="square" rtlCol="0">
            <a:spAutoFit/>
          </a:bodyPr>
          <a:lstStyle/>
          <a:p>
            <a:r>
              <a:rPr lang="en-US" dirty="0" smtClean="0"/>
              <a:t>Place the capillary tube into the treatment reagent tube.  Insert a plunger into the top of the capillary tube and push down ensuring the entire volume of control is dispensed into the treatment reagent.  Replace cap and invert sample 8 to 10 times to mix the sample completely.  </a:t>
            </a:r>
            <a:endParaRPr lang="en-US" dirty="0"/>
          </a:p>
        </p:txBody>
      </p:sp>
      <p:sp>
        <p:nvSpPr>
          <p:cNvPr id="4" name="Slide Number Placeholder 3"/>
          <p:cNvSpPr>
            <a:spLocks noGrp="1"/>
          </p:cNvSpPr>
          <p:nvPr>
            <p:ph type="sldNum" sz="quarter" idx="11"/>
          </p:nvPr>
        </p:nvSpPr>
        <p:spPr/>
        <p:txBody>
          <a:bodyPr/>
          <a:lstStyle/>
          <a:p>
            <a:fld id="{FDCD2660-DD66-43CA-B40B-8277E6ADEABB}" type="slidenum">
              <a:rPr lang="en-US" smtClean="0"/>
              <a:t>16</a:t>
            </a:fld>
            <a:endParaRPr lang="en-US"/>
          </a:p>
        </p:txBody>
      </p:sp>
      <p:sp>
        <p:nvSpPr>
          <p:cNvPr id="5" name="Date Placeholder 4"/>
          <p:cNvSpPr>
            <a:spLocks noGrp="1"/>
          </p:cNvSpPr>
          <p:nvPr>
            <p:ph type="dt" sz="half" idx="10"/>
          </p:nvPr>
        </p:nvSpPr>
        <p:spPr/>
        <p:txBody>
          <a:bodyPr/>
          <a:lstStyle/>
          <a:p>
            <a:fld id="{5BDBD856-B20B-406D-861A-2AD05891D182}" type="datetime1">
              <a:rPr lang="en-US" smtClean="0"/>
              <a:t>5/13/2025</a:t>
            </a:fld>
            <a:endParaRPr lang="en-US"/>
          </a:p>
        </p:txBody>
      </p:sp>
    </p:spTree>
    <p:extLst>
      <p:ext uri="{BB962C8B-B14F-4D97-AF65-F5344CB8AC3E}">
        <p14:creationId xmlns:p14="http://schemas.microsoft.com/office/powerpoint/2010/main" val="3854851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482"/>
            <a:ext cx="70104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3253" y="8964"/>
            <a:ext cx="1143000" cy="1295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467600" y="1981200"/>
            <a:ext cx="1447800" cy="3693319"/>
          </a:xfrm>
          <a:prstGeom prst="rect">
            <a:avLst/>
          </a:prstGeom>
          <a:noFill/>
        </p:spPr>
        <p:txBody>
          <a:bodyPr wrap="square" rtlCol="0">
            <a:spAutoFit/>
          </a:bodyPr>
          <a:lstStyle/>
          <a:p>
            <a:r>
              <a:rPr lang="en-US" dirty="0" smtClean="0"/>
              <a:t>Patient samples will turn brown when cells have been lysed (QC will not change color).  The sample is now ready for testing.  </a:t>
            </a:r>
            <a:endParaRPr lang="en-US" dirty="0"/>
          </a:p>
        </p:txBody>
      </p:sp>
      <p:sp>
        <p:nvSpPr>
          <p:cNvPr id="5" name="Slide Number Placeholder 4"/>
          <p:cNvSpPr>
            <a:spLocks noGrp="1"/>
          </p:cNvSpPr>
          <p:nvPr>
            <p:ph type="sldNum" sz="quarter" idx="11"/>
          </p:nvPr>
        </p:nvSpPr>
        <p:spPr/>
        <p:txBody>
          <a:bodyPr/>
          <a:lstStyle/>
          <a:p>
            <a:fld id="{FDCD2660-DD66-43CA-B40B-8277E6ADEABB}" type="slidenum">
              <a:rPr lang="en-US" smtClean="0"/>
              <a:t>17</a:t>
            </a:fld>
            <a:endParaRPr lang="en-US"/>
          </a:p>
        </p:txBody>
      </p:sp>
      <p:sp>
        <p:nvSpPr>
          <p:cNvPr id="6" name="Date Placeholder 5"/>
          <p:cNvSpPr>
            <a:spLocks noGrp="1"/>
          </p:cNvSpPr>
          <p:nvPr>
            <p:ph type="dt" sz="half" idx="10"/>
          </p:nvPr>
        </p:nvSpPr>
        <p:spPr/>
        <p:txBody>
          <a:bodyPr/>
          <a:lstStyle/>
          <a:p>
            <a:fld id="{493393CC-2F34-4656-9FB2-E8E9BF83821A}" type="datetime1">
              <a:rPr lang="en-US" smtClean="0"/>
              <a:t>5/13/2025</a:t>
            </a:fld>
            <a:endParaRPr lang="en-US"/>
          </a:p>
        </p:txBody>
      </p:sp>
    </p:spTree>
    <p:extLst>
      <p:ext uri="{BB962C8B-B14F-4D97-AF65-F5344CB8AC3E}">
        <p14:creationId xmlns:p14="http://schemas.microsoft.com/office/powerpoint/2010/main" val="121360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0"/>
            <a:ext cx="4582886"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9591" y="4879741"/>
            <a:ext cx="2005013"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0083" y="2859882"/>
            <a:ext cx="4714867" cy="399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 y="0"/>
            <a:ext cx="8001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410083" y="2859882"/>
            <a:ext cx="771517" cy="79771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05400" y="381000"/>
            <a:ext cx="3657600" cy="646331"/>
          </a:xfrm>
          <a:prstGeom prst="rect">
            <a:avLst/>
          </a:prstGeom>
          <a:noFill/>
        </p:spPr>
        <p:txBody>
          <a:bodyPr wrap="square" rtlCol="0">
            <a:spAutoFit/>
          </a:bodyPr>
          <a:lstStyle/>
          <a:p>
            <a:r>
              <a:rPr lang="en-US" dirty="0" smtClean="0"/>
              <a:t>Remove a sensor from the sensor container.  Close container tightly. </a:t>
            </a:r>
            <a:endParaRPr lang="en-US" dirty="0"/>
          </a:p>
        </p:txBody>
      </p:sp>
      <p:sp>
        <p:nvSpPr>
          <p:cNvPr id="5" name="TextBox 4"/>
          <p:cNvSpPr txBox="1"/>
          <p:nvPr/>
        </p:nvSpPr>
        <p:spPr>
          <a:xfrm>
            <a:off x="438150" y="4495800"/>
            <a:ext cx="3524250" cy="1477328"/>
          </a:xfrm>
          <a:prstGeom prst="rect">
            <a:avLst/>
          </a:prstGeom>
          <a:noFill/>
        </p:spPr>
        <p:txBody>
          <a:bodyPr wrap="square" rtlCol="0">
            <a:spAutoFit/>
          </a:bodyPr>
          <a:lstStyle/>
          <a:p>
            <a:r>
              <a:rPr lang="en-US" dirty="0" smtClean="0"/>
              <a:t>Insert sensor (with the black bars facing up) under the sensor guides on the sensor deck.  Insert completely into the analyzer until you hear a beep.  </a:t>
            </a:r>
            <a:endParaRPr lang="en-US" dirty="0"/>
          </a:p>
        </p:txBody>
      </p:sp>
      <p:sp>
        <p:nvSpPr>
          <p:cNvPr id="6" name="Slide Number Placeholder 5"/>
          <p:cNvSpPr>
            <a:spLocks noGrp="1"/>
          </p:cNvSpPr>
          <p:nvPr>
            <p:ph type="sldNum" sz="quarter" idx="11"/>
          </p:nvPr>
        </p:nvSpPr>
        <p:spPr/>
        <p:txBody>
          <a:bodyPr/>
          <a:lstStyle/>
          <a:p>
            <a:fld id="{FDCD2660-DD66-43CA-B40B-8277E6ADEABB}" type="slidenum">
              <a:rPr lang="en-US" smtClean="0"/>
              <a:t>18</a:t>
            </a:fld>
            <a:endParaRPr lang="en-US"/>
          </a:p>
        </p:txBody>
      </p:sp>
      <p:sp>
        <p:nvSpPr>
          <p:cNvPr id="7" name="Date Placeholder 6"/>
          <p:cNvSpPr>
            <a:spLocks noGrp="1"/>
          </p:cNvSpPr>
          <p:nvPr>
            <p:ph type="dt" sz="half" idx="10"/>
          </p:nvPr>
        </p:nvSpPr>
        <p:spPr/>
        <p:txBody>
          <a:bodyPr/>
          <a:lstStyle/>
          <a:p>
            <a:fld id="{F64060A8-3574-4727-8E7B-C03068CE7BA7}" type="datetime1">
              <a:rPr lang="en-US" smtClean="0"/>
              <a:t>5/13/2025</a:t>
            </a:fld>
            <a:endParaRPr lang="en-US"/>
          </a:p>
        </p:txBody>
      </p:sp>
    </p:spTree>
    <p:extLst>
      <p:ext uri="{BB962C8B-B14F-4D97-AF65-F5344CB8AC3E}">
        <p14:creationId xmlns:p14="http://schemas.microsoft.com/office/powerpoint/2010/main" val="2996075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431482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62600" y="2317376"/>
            <a:ext cx="2667000" cy="923330"/>
          </a:xfrm>
          <a:prstGeom prst="rect">
            <a:avLst/>
          </a:prstGeom>
          <a:noFill/>
        </p:spPr>
        <p:txBody>
          <a:bodyPr wrap="square" rtlCol="0">
            <a:spAutoFit/>
          </a:bodyPr>
          <a:lstStyle/>
          <a:p>
            <a:r>
              <a:rPr lang="en-US" dirty="0" smtClean="0"/>
              <a:t>Make sure the sensor lot number matches the display.  </a:t>
            </a:r>
            <a:endParaRPr lang="en-US" dirty="0"/>
          </a:p>
        </p:txBody>
      </p:sp>
      <p:sp>
        <p:nvSpPr>
          <p:cNvPr id="3" name="Slide Number Placeholder 2"/>
          <p:cNvSpPr>
            <a:spLocks noGrp="1"/>
          </p:cNvSpPr>
          <p:nvPr>
            <p:ph type="sldNum" sz="quarter" idx="11"/>
          </p:nvPr>
        </p:nvSpPr>
        <p:spPr/>
        <p:txBody>
          <a:bodyPr/>
          <a:lstStyle/>
          <a:p>
            <a:fld id="{FDCD2660-DD66-43CA-B40B-8277E6ADEABB}" type="slidenum">
              <a:rPr lang="en-US" smtClean="0"/>
              <a:t>19</a:t>
            </a:fld>
            <a:endParaRPr lang="en-US"/>
          </a:p>
        </p:txBody>
      </p:sp>
      <p:sp>
        <p:nvSpPr>
          <p:cNvPr id="4" name="Date Placeholder 3"/>
          <p:cNvSpPr>
            <a:spLocks noGrp="1"/>
          </p:cNvSpPr>
          <p:nvPr>
            <p:ph type="dt" sz="half" idx="10"/>
          </p:nvPr>
        </p:nvSpPr>
        <p:spPr/>
        <p:txBody>
          <a:bodyPr/>
          <a:lstStyle/>
          <a:p>
            <a:fld id="{AB43A9A9-F7AA-4D19-B6ED-058609DBFE2F}" type="datetime1">
              <a:rPr lang="en-US" smtClean="0"/>
              <a:t>5/13/2025</a:t>
            </a:fld>
            <a:endParaRPr lang="en-US"/>
          </a:p>
        </p:txBody>
      </p:sp>
    </p:spTree>
    <p:extLst>
      <p:ext uri="{BB962C8B-B14F-4D97-AF65-F5344CB8AC3E}">
        <p14:creationId xmlns:p14="http://schemas.microsoft.com/office/powerpoint/2010/main" val="64257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19050"/>
            <a:ext cx="6515100" cy="6199496"/>
          </a:xfrm>
          <a:prstGeom prst="rect">
            <a:avLst/>
          </a:prstGeom>
        </p:spPr>
      </p:pic>
      <p:pic>
        <p:nvPicPr>
          <p:cNvPr id="13" name="Picture 2" descr="LeadCare II Analyzer_angle_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550" y="3924300"/>
            <a:ext cx="45720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3DED1"/>
                  </a:outerShdw>
                </a:effectLst>
              </a14:hiddenEffects>
            </a:ext>
          </a:extLst>
        </p:spPr>
      </p:pic>
      <p:sp>
        <p:nvSpPr>
          <p:cNvPr id="2" name="Slide Number Placeholder 1"/>
          <p:cNvSpPr>
            <a:spLocks noGrp="1"/>
          </p:cNvSpPr>
          <p:nvPr>
            <p:ph type="sldNum" sz="quarter" idx="11"/>
          </p:nvPr>
        </p:nvSpPr>
        <p:spPr/>
        <p:txBody>
          <a:bodyPr/>
          <a:lstStyle/>
          <a:p>
            <a:fld id="{FDCD2660-DD66-43CA-B40B-8277E6ADEABB}" type="slidenum">
              <a:rPr lang="en-US" smtClean="0"/>
              <a:t>2</a:t>
            </a:fld>
            <a:endParaRPr lang="en-US"/>
          </a:p>
        </p:txBody>
      </p:sp>
      <p:sp>
        <p:nvSpPr>
          <p:cNvPr id="3" name="Date Placeholder 2"/>
          <p:cNvSpPr>
            <a:spLocks noGrp="1"/>
          </p:cNvSpPr>
          <p:nvPr>
            <p:ph type="dt" sz="half" idx="10"/>
          </p:nvPr>
        </p:nvSpPr>
        <p:spPr/>
        <p:txBody>
          <a:bodyPr/>
          <a:lstStyle/>
          <a:p>
            <a:fld id="{1F82030C-8348-4548-AA61-5D335DD973E6}" type="datetime1">
              <a:rPr lang="en-US" smtClean="0"/>
              <a:t>5/13/2025</a:t>
            </a:fld>
            <a:endParaRPr lang="en-US"/>
          </a:p>
        </p:txBody>
      </p:sp>
    </p:spTree>
    <p:extLst>
      <p:ext uri="{BB962C8B-B14F-4D97-AF65-F5344CB8AC3E}">
        <p14:creationId xmlns:p14="http://schemas.microsoft.com/office/powerpoint/2010/main" val="36319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360"/>
          <a:stretch/>
        </p:blipFill>
        <p:spPr bwMode="auto">
          <a:xfrm>
            <a:off x="1676400" y="3921"/>
            <a:ext cx="6982928" cy="687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65" y="2057400"/>
            <a:ext cx="1295400" cy="2308324"/>
          </a:xfrm>
          <a:prstGeom prst="rect">
            <a:avLst/>
          </a:prstGeom>
          <a:noFill/>
        </p:spPr>
        <p:txBody>
          <a:bodyPr wrap="square" rtlCol="0">
            <a:spAutoFit/>
          </a:bodyPr>
          <a:lstStyle/>
          <a:p>
            <a:r>
              <a:rPr lang="en-US" dirty="0" smtClean="0"/>
              <a:t>Use dropper to pick up sample from treatment reagent tube. </a:t>
            </a:r>
            <a:endParaRPr lang="en-US" dirty="0"/>
          </a:p>
        </p:txBody>
      </p:sp>
      <p:sp>
        <p:nvSpPr>
          <p:cNvPr id="3" name="Slide Number Placeholder 2"/>
          <p:cNvSpPr>
            <a:spLocks noGrp="1"/>
          </p:cNvSpPr>
          <p:nvPr>
            <p:ph type="sldNum" sz="quarter" idx="11"/>
          </p:nvPr>
        </p:nvSpPr>
        <p:spPr/>
        <p:txBody>
          <a:bodyPr/>
          <a:lstStyle/>
          <a:p>
            <a:fld id="{FDCD2660-DD66-43CA-B40B-8277E6ADEABB}" type="slidenum">
              <a:rPr lang="en-US" smtClean="0"/>
              <a:t>20</a:t>
            </a:fld>
            <a:endParaRPr lang="en-US"/>
          </a:p>
        </p:txBody>
      </p:sp>
      <p:sp>
        <p:nvSpPr>
          <p:cNvPr id="4" name="Date Placeholder 3"/>
          <p:cNvSpPr>
            <a:spLocks noGrp="1"/>
          </p:cNvSpPr>
          <p:nvPr>
            <p:ph type="dt" sz="half" idx="10"/>
          </p:nvPr>
        </p:nvSpPr>
        <p:spPr/>
        <p:txBody>
          <a:bodyPr/>
          <a:lstStyle/>
          <a:p>
            <a:fld id="{88E5FC8C-3ABF-44E1-8CA7-45A7A547BD9E}" type="datetime1">
              <a:rPr lang="en-US" smtClean="0"/>
              <a:t>5/13/2025</a:t>
            </a:fld>
            <a:endParaRPr lang="en-US"/>
          </a:p>
        </p:txBody>
      </p:sp>
    </p:spTree>
    <p:extLst>
      <p:ext uri="{BB962C8B-B14F-4D97-AF65-F5344CB8AC3E}">
        <p14:creationId xmlns:p14="http://schemas.microsoft.com/office/powerpoint/2010/main" val="3074006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0"/>
            <a:ext cx="6821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0800000" flipV="1">
            <a:off x="109491" y="5888504"/>
            <a:ext cx="8915400" cy="707886"/>
          </a:xfrm>
          <a:prstGeom prst="rect">
            <a:avLst/>
          </a:prstGeom>
          <a:solidFill>
            <a:schemeClr val="accent4">
              <a:lumMod val="75000"/>
            </a:schemeClr>
          </a:solidFill>
        </p:spPr>
        <p:txBody>
          <a:bodyPr wrap="square" rtlCol="0">
            <a:spAutoFit/>
          </a:bodyPr>
          <a:lstStyle/>
          <a:p>
            <a:pPr algn="ctr"/>
            <a:r>
              <a:rPr lang="en-US" sz="2000" dirty="0" smtClean="0"/>
              <a:t>Add sample to the X on the sensor.  The analyzer will beep when enough sample has been added and the three minute countdown will begin.  </a:t>
            </a:r>
            <a:endParaRPr lang="en-US" sz="2000" dirty="0"/>
          </a:p>
        </p:txBody>
      </p:sp>
      <p:sp>
        <p:nvSpPr>
          <p:cNvPr id="2" name="Rectangle 1"/>
          <p:cNvSpPr/>
          <p:nvPr/>
        </p:nvSpPr>
        <p:spPr>
          <a:xfrm>
            <a:off x="1066800" y="76200"/>
            <a:ext cx="1219200" cy="1371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fld id="{FDCD2660-DD66-43CA-B40B-8277E6ADEABB}" type="slidenum">
              <a:rPr lang="en-US" smtClean="0"/>
              <a:t>21</a:t>
            </a:fld>
            <a:endParaRPr lang="en-US"/>
          </a:p>
        </p:txBody>
      </p:sp>
      <p:sp>
        <p:nvSpPr>
          <p:cNvPr id="4" name="Date Placeholder 3"/>
          <p:cNvSpPr>
            <a:spLocks noGrp="1"/>
          </p:cNvSpPr>
          <p:nvPr>
            <p:ph type="dt" sz="half" idx="10"/>
          </p:nvPr>
        </p:nvSpPr>
        <p:spPr/>
        <p:txBody>
          <a:bodyPr/>
          <a:lstStyle/>
          <a:p>
            <a:fld id="{C206B5A4-8563-4A81-9786-A94F6BEABB36}" type="datetime1">
              <a:rPr lang="en-US" smtClean="0"/>
              <a:t>5/13/2025</a:t>
            </a:fld>
            <a:endParaRPr lang="en-US"/>
          </a:p>
        </p:txBody>
      </p:sp>
    </p:spTree>
    <p:extLst>
      <p:ext uri="{BB962C8B-B14F-4D97-AF65-F5344CB8AC3E}">
        <p14:creationId xmlns:p14="http://schemas.microsoft.com/office/powerpoint/2010/main" val="983783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0"/>
            <a:ext cx="5650706" cy="454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048000"/>
            <a:ext cx="4495800" cy="381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04800" y="4798546"/>
            <a:ext cx="4038600" cy="646331"/>
          </a:xfrm>
          <a:prstGeom prst="rect">
            <a:avLst/>
          </a:prstGeom>
          <a:solidFill>
            <a:schemeClr val="tx1"/>
          </a:solidFill>
          <a:ln>
            <a:solidFill>
              <a:srgbClr val="FF0000"/>
            </a:solidFill>
          </a:ln>
        </p:spPr>
        <p:txBody>
          <a:bodyPr wrap="square" rtlCol="0">
            <a:spAutoFit/>
          </a:bodyPr>
          <a:lstStyle/>
          <a:p>
            <a:pPr algn="ctr"/>
            <a:r>
              <a:rPr lang="en-US" sz="3600" dirty="0" smtClean="0">
                <a:solidFill>
                  <a:schemeClr val="bg1"/>
                </a:solidFill>
              </a:rPr>
              <a:t>LOW = &lt; 3.3</a:t>
            </a:r>
            <a:endParaRPr lang="en-US" sz="3600" dirty="0">
              <a:solidFill>
                <a:schemeClr val="bg1"/>
              </a:solidFill>
            </a:endParaRPr>
          </a:p>
        </p:txBody>
      </p:sp>
      <p:sp>
        <p:nvSpPr>
          <p:cNvPr id="3" name="TextBox 2"/>
          <p:cNvSpPr txBox="1"/>
          <p:nvPr/>
        </p:nvSpPr>
        <p:spPr>
          <a:xfrm>
            <a:off x="6019800" y="457200"/>
            <a:ext cx="2590800" cy="1200329"/>
          </a:xfrm>
          <a:prstGeom prst="rect">
            <a:avLst/>
          </a:prstGeom>
          <a:noFill/>
        </p:spPr>
        <p:txBody>
          <a:bodyPr wrap="square" rtlCol="0">
            <a:spAutoFit/>
          </a:bodyPr>
          <a:lstStyle/>
          <a:p>
            <a:r>
              <a:rPr lang="en-US" dirty="0" smtClean="0"/>
              <a:t>Wait 3 minutes until the test is done.  The analyzer will beep and display the lead result. </a:t>
            </a:r>
            <a:endParaRPr lang="en-US" dirty="0"/>
          </a:p>
        </p:txBody>
      </p:sp>
      <p:sp>
        <p:nvSpPr>
          <p:cNvPr id="4" name="Rectangle 3"/>
          <p:cNvSpPr/>
          <p:nvPr/>
        </p:nvSpPr>
        <p:spPr>
          <a:xfrm>
            <a:off x="0" y="152400"/>
            <a:ext cx="914400" cy="9049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0" y="3045647"/>
            <a:ext cx="762000" cy="76435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5791199"/>
            <a:ext cx="3886200" cy="923330"/>
          </a:xfrm>
          <a:prstGeom prst="rect">
            <a:avLst/>
          </a:prstGeom>
          <a:noFill/>
        </p:spPr>
        <p:txBody>
          <a:bodyPr wrap="square" rtlCol="0">
            <a:spAutoFit/>
          </a:bodyPr>
          <a:lstStyle/>
          <a:p>
            <a:r>
              <a:rPr lang="en-US" dirty="0" smtClean="0"/>
              <a:t>Record results on patient log sheet and enter results in computer system.  </a:t>
            </a:r>
            <a:endParaRPr lang="en-US" dirty="0"/>
          </a:p>
        </p:txBody>
      </p:sp>
      <p:sp>
        <p:nvSpPr>
          <p:cNvPr id="2" name="Slide Number Placeholder 1"/>
          <p:cNvSpPr>
            <a:spLocks noGrp="1"/>
          </p:cNvSpPr>
          <p:nvPr>
            <p:ph type="sldNum" sz="quarter" idx="11"/>
          </p:nvPr>
        </p:nvSpPr>
        <p:spPr/>
        <p:txBody>
          <a:bodyPr/>
          <a:lstStyle/>
          <a:p>
            <a:fld id="{FDCD2660-DD66-43CA-B40B-8277E6ADEABB}" type="slidenum">
              <a:rPr lang="en-US" smtClean="0"/>
              <a:t>22</a:t>
            </a:fld>
            <a:endParaRPr lang="en-US"/>
          </a:p>
        </p:txBody>
      </p:sp>
      <p:sp>
        <p:nvSpPr>
          <p:cNvPr id="6" name="Date Placeholder 5"/>
          <p:cNvSpPr>
            <a:spLocks noGrp="1"/>
          </p:cNvSpPr>
          <p:nvPr>
            <p:ph type="dt" sz="half" idx="10"/>
          </p:nvPr>
        </p:nvSpPr>
        <p:spPr/>
        <p:txBody>
          <a:bodyPr/>
          <a:lstStyle/>
          <a:p>
            <a:fld id="{56579441-48E6-40AA-B1EC-5F5B739D8F55}" type="datetime1">
              <a:rPr lang="en-US" smtClean="0"/>
              <a:t>5/13/2025</a:t>
            </a:fld>
            <a:endParaRPr lang="en-US"/>
          </a:p>
        </p:txBody>
      </p:sp>
    </p:spTree>
    <p:extLst>
      <p:ext uri="{BB962C8B-B14F-4D97-AF65-F5344CB8AC3E}">
        <p14:creationId xmlns:p14="http://schemas.microsoft.com/office/powerpoint/2010/main" val="4282626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5350" y="3031529"/>
            <a:ext cx="4419600" cy="382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150"/>
            <a:ext cx="4572000" cy="411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57150"/>
            <a:ext cx="762000" cy="8572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705350" y="3031529"/>
            <a:ext cx="781050" cy="77847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76800" y="304800"/>
            <a:ext cx="3657600" cy="923330"/>
          </a:xfrm>
          <a:prstGeom prst="rect">
            <a:avLst/>
          </a:prstGeom>
          <a:noFill/>
        </p:spPr>
        <p:txBody>
          <a:bodyPr wrap="square" rtlCol="0">
            <a:spAutoFit/>
          </a:bodyPr>
          <a:lstStyle/>
          <a:p>
            <a:r>
              <a:rPr lang="en-US" dirty="0" smtClean="0"/>
              <a:t>Remove the used sensor and discard material in the appropriate container.  </a:t>
            </a:r>
            <a:endParaRPr lang="en-US" dirty="0"/>
          </a:p>
        </p:txBody>
      </p:sp>
      <p:sp>
        <p:nvSpPr>
          <p:cNvPr id="5" name="Slide Number Placeholder 4"/>
          <p:cNvSpPr>
            <a:spLocks noGrp="1"/>
          </p:cNvSpPr>
          <p:nvPr>
            <p:ph type="sldNum" sz="quarter" idx="11"/>
          </p:nvPr>
        </p:nvSpPr>
        <p:spPr/>
        <p:txBody>
          <a:bodyPr/>
          <a:lstStyle/>
          <a:p>
            <a:fld id="{FDCD2660-DD66-43CA-B40B-8277E6ADEABB}" type="slidenum">
              <a:rPr lang="en-US" smtClean="0"/>
              <a:t>23</a:t>
            </a:fld>
            <a:endParaRPr lang="en-US"/>
          </a:p>
        </p:txBody>
      </p:sp>
      <p:sp>
        <p:nvSpPr>
          <p:cNvPr id="6" name="Date Placeholder 5"/>
          <p:cNvSpPr>
            <a:spLocks noGrp="1"/>
          </p:cNvSpPr>
          <p:nvPr>
            <p:ph type="dt" sz="half" idx="10"/>
          </p:nvPr>
        </p:nvSpPr>
        <p:spPr/>
        <p:txBody>
          <a:bodyPr/>
          <a:lstStyle/>
          <a:p>
            <a:fld id="{64A99444-0DA7-4D37-BAFE-3A9B187AE102}" type="datetime1">
              <a:rPr lang="en-US" smtClean="0"/>
              <a:t>5/13/2025</a:t>
            </a:fld>
            <a:endParaRPr lang="en-US"/>
          </a:p>
        </p:txBody>
      </p:sp>
    </p:spTree>
    <p:extLst>
      <p:ext uri="{BB962C8B-B14F-4D97-AF65-F5344CB8AC3E}">
        <p14:creationId xmlns:p14="http://schemas.microsoft.com/office/powerpoint/2010/main" val="2294666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1600200"/>
            <a:ext cx="8458200" cy="4419600"/>
          </a:xfrm>
        </p:spPr>
        <p:txBody>
          <a:bodyPr>
            <a:normAutofit fontScale="92500" lnSpcReduction="20000"/>
          </a:bodyPr>
          <a:lstStyle/>
          <a:p>
            <a:pPr marL="18288" indent="0">
              <a:buNone/>
            </a:pPr>
            <a:r>
              <a:rPr lang="en-US" dirty="0"/>
              <a:t>T</a:t>
            </a:r>
            <a:r>
              <a:rPr lang="en-US" dirty="0" smtClean="0"/>
              <a:t>o dispose of the patient and QC test samples, the liquid in the Treatment Reagent tube MUST be treated before being discarded in the biohazard receptacle.</a:t>
            </a:r>
          </a:p>
          <a:p>
            <a:pPr marL="18288" indent="0">
              <a:buNone/>
            </a:pPr>
            <a:endParaRPr lang="en-US" dirty="0"/>
          </a:p>
          <a:p>
            <a:pPr marL="18288" indent="0">
              <a:buNone/>
            </a:pPr>
            <a:r>
              <a:rPr lang="en-US" dirty="0" smtClean="0"/>
              <a:t>Uncap the treatment reagent tube and set the cap down so it faces down on the covered work surface.</a:t>
            </a:r>
          </a:p>
          <a:p>
            <a:pPr marL="18288" indent="0">
              <a:buNone/>
            </a:pPr>
            <a:endParaRPr lang="en-US" dirty="0"/>
          </a:p>
          <a:p>
            <a:pPr marL="18288" indent="0">
              <a:buNone/>
            </a:pPr>
            <a:r>
              <a:rPr lang="en-US" dirty="0" smtClean="0"/>
              <a:t>Draw up enough Sodium Bicarbonate to fill the pipet approximately 1/3 to 1/2  of the narrow part of the pipet.  Do not fill the bulb. </a:t>
            </a:r>
          </a:p>
          <a:p>
            <a:pPr marL="18288" indent="0">
              <a:buNone/>
            </a:pPr>
            <a:endParaRPr lang="en-US" dirty="0" smtClean="0"/>
          </a:p>
          <a:p>
            <a:pPr marL="18288" indent="0">
              <a:buNone/>
            </a:pPr>
            <a:r>
              <a:rPr lang="en-US" dirty="0" smtClean="0"/>
              <a:t>Dispense 4 drops of the Sodium Bicarbonate 7.5% into the reagent tube.</a:t>
            </a:r>
          </a:p>
          <a:p>
            <a:pPr marL="18288" indent="0">
              <a:buNone/>
            </a:pPr>
            <a:r>
              <a:rPr lang="en-US" dirty="0" smtClean="0"/>
              <a:t>Securely cap the tube and let is set 15 seconds, then discard in a biohazard container. </a:t>
            </a:r>
          </a:p>
          <a:p>
            <a:pPr marL="18288" indent="0">
              <a:buNone/>
            </a:pPr>
            <a:endParaRPr lang="en-US" dirty="0" smtClean="0"/>
          </a:p>
          <a:p>
            <a:pPr marL="18288" indent="0">
              <a:buNone/>
            </a:pPr>
            <a:r>
              <a:rPr lang="en-US" dirty="0" smtClean="0"/>
              <a:t> </a:t>
            </a:r>
            <a:endParaRPr lang="en-US" dirty="0"/>
          </a:p>
        </p:txBody>
      </p:sp>
      <p:sp>
        <p:nvSpPr>
          <p:cNvPr id="3" name="Title 2"/>
          <p:cNvSpPr>
            <a:spLocks noGrp="1"/>
          </p:cNvSpPr>
          <p:nvPr>
            <p:ph type="title"/>
          </p:nvPr>
        </p:nvSpPr>
        <p:spPr>
          <a:xfrm>
            <a:off x="800100" y="533400"/>
            <a:ext cx="7543800" cy="533400"/>
          </a:xfrm>
        </p:spPr>
        <p:txBody>
          <a:bodyPr/>
          <a:lstStyle/>
          <a:p>
            <a:r>
              <a:rPr lang="en-US" sz="3600" dirty="0" smtClean="0"/>
              <a:t>Disposal of Patient &amp; QC Samples</a:t>
            </a:r>
            <a:endParaRPr lang="en-US" sz="3600" dirty="0"/>
          </a:p>
        </p:txBody>
      </p:sp>
      <p:sp>
        <p:nvSpPr>
          <p:cNvPr id="4" name="Slide Number Placeholder 3"/>
          <p:cNvSpPr>
            <a:spLocks noGrp="1"/>
          </p:cNvSpPr>
          <p:nvPr>
            <p:ph type="sldNum" sz="quarter" idx="11"/>
          </p:nvPr>
        </p:nvSpPr>
        <p:spPr/>
        <p:txBody>
          <a:bodyPr/>
          <a:lstStyle/>
          <a:p>
            <a:fld id="{FDCD2660-DD66-43CA-B40B-8277E6ADEABB}" type="slidenum">
              <a:rPr lang="en-US" smtClean="0"/>
              <a:t>24</a:t>
            </a:fld>
            <a:endParaRPr lang="en-US"/>
          </a:p>
        </p:txBody>
      </p:sp>
      <p:sp>
        <p:nvSpPr>
          <p:cNvPr id="5" name="Date Placeholder 4"/>
          <p:cNvSpPr>
            <a:spLocks noGrp="1"/>
          </p:cNvSpPr>
          <p:nvPr>
            <p:ph type="dt" sz="half" idx="10"/>
          </p:nvPr>
        </p:nvSpPr>
        <p:spPr/>
        <p:txBody>
          <a:bodyPr/>
          <a:lstStyle/>
          <a:p>
            <a:fld id="{9C040F67-2583-4413-830E-438F0453EB52}" type="datetime1">
              <a:rPr lang="en-US" smtClean="0"/>
              <a:t>5/13/2025</a:t>
            </a:fld>
            <a:endParaRPr lang="en-US"/>
          </a:p>
        </p:txBody>
      </p:sp>
    </p:spTree>
    <p:extLst>
      <p:ext uri="{BB962C8B-B14F-4D97-AF65-F5344CB8AC3E}">
        <p14:creationId xmlns:p14="http://schemas.microsoft.com/office/powerpoint/2010/main" val="864406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960" y="1524000"/>
            <a:ext cx="7245439" cy="4876800"/>
          </a:xfrm>
        </p:spPr>
        <p:txBody>
          <a:bodyPr>
            <a:normAutofit fontScale="92500"/>
          </a:bodyPr>
          <a:lstStyle/>
          <a:p>
            <a:pPr marL="18288" indent="0">
              <a:buNone/>
            </a:pPr>
            <a:r>
              <a:rPr lang="en-US" dirty="0"/>
              <a:t>If you do not have enough Sodium bicarbonate solution in the pipet for the 4 drops, get a new pipet and draw up more Sodium Bicarbonate. Do not reuse the first pipet to draw up additional solution</a:t>
            </a:r>
            <a:r>
              <a:rPr lang="en-US" dirty="0" smtClean="0"/>
              <a:t>.</a:t>
            </a:r>
          </a:p>
          <a:p>
            <a:pPr marL="18288" indent="0">
              <a:buNone/>
            </a:pPr>
            <a:endParaRPr lang="en-US" dirty="0"/>
          </a:p>
          <a:p>
            <a:pPr marL="18288" indent="0">
              <a:buNone/>
            </a:pPr>
            <a:r>
              <a:rPr lang="en-US" dirty="0"/>
              <a:t>If you have any of  the Sodium Bicarbonate solution left in the pipet express it into the sink and discard the pipet.  DO NOT put left over Sodium Bicarbonate solution back into it’s bottle.</a:t>
            </a:r>
          </a:p>
          <a:p>
            <a:pPr marL="18288" indent="0">
              <a:buNone/>
            </a:pPr>
            <a:endParaRPr lang="en-US" dirty="0"/>
          </a:p>
          <a:p>
            <a:pPr marL="18288" indent="0">
              <a:buNone/>
            </a:pPr>
            <a:r>
              <a:rPr lang="en-US" dirty="0"/>
              <a:t>Sodium Bicarbonate 7.5% Solution –QC not needed. The expiration date on the bottle is used.  </a:t>
            </a:r>
          </a:p>
          <a:p>
            <a:pPr marL="18288" indent="0">
              <a:buNone/>
            </a:pPr>
            <a:r>
              <a:rPr lang="en-US" dirty="0"/>
              <a:t>When a new bottle is opened please date and initial the bottle.  This will give us an idea of how long a bottle of Sodium Bicarbonate will last while in use within the manufacturer’s expiration date.</a:t>
            </a:r>
          </a:p>
          <a:p>
            <a:pPr marL="18288" indent="0">
              <a:buNone/>
            </a:pPr>
            <a:endParaRPr lang="en-US" dirty="0"/>
          </a:p>
          <a:p>
            <a:endParaRPr lang="en-US" dirty="0"/>
          </a:p>
        </p:txBody>
      </p:sp>
      <p:sp>
        <p:nvSpPr>
          <p:cNvPr id="3" name="Title 2"/>
          <p:cNvSpPr>
            <a:spLocks noGrp="1"/>
          </p:cNvSpPr>
          <p:nvPr>
            <p:ph type="title"/>
          </p:nvPr>
        </p:nvSpPr>
        <p:spPr>
          <a:xfrm>
            <a:off x="914400" y="457200"/>
            <a:ext cx="7543800" cy="685800"/>
          </a:xfrm>
        </p:spPr>
        <p:txBody>
          <a:bodyPr/>
          <a:lstStyle/>
          <a:p>
            <a:r>
              <a:rPr lang="en-US" sz="3600" dirty="0"/>
              <a:t>Disposal of Patient &amp; QC Samples</a:t>
            </a:r>
          </a:p>
        </p:txBody>
      </p:sp>
      <p:sp>
        <p:nvSpPr>
          <p:cNvPr id="4" name="Slide Number Placeholder 3"/>
          <p:cNvSpPr>
            <a:spLocks noGrp="1"/>
          </p:cNvSpPr>
          <p:nvPr>
            <p:ph type="sldNum" sz="quarter" idx="11"/>
          </p:nvPr>
        </p:nvSpPr>
        <p:spPr/>
        <p:txBody>
          <a:bodyPr/>
          <a:lstStyle/>
          <a:p>
            <a:fld id="{FDCD2660-DD66-43CA-B40B-8277E6ADEABB}" type="slidenum">
              <a:rPr lang="en-US" smtClean="0"/>
              <a:t>25</a:t>
            </a:fld>
            <a:endParaRPr lang="en-US"/>
          </a:p>
        </p:txBody>
      </p:sp>
      <p:sp>
        <p:nvSpPr>
          <p:cNvPr id="5" name="Date Placeholder 4"/>
          <p:cNvSpPr>
            <a:spLocks noGrp="1"/>
          </p:cNvSpPr>
          <p:nvPr>
            <p:ph type="dt" sz="half" idx="10"/>
          </p:nvPr>
        </p:nvSpPr>
        <p:spPr/>
        <p:txBody>
          <a:bodyPr/>
          <a:lstStyle/>
          <a:p>
            <a:fld id="{65D90B48-9444-4128-B34D-FB6CE121A325}" type="datetime1">
              <a:rPr lang="en-US" smtClean="0"/>
              <a:t>5/13/2025</a:t>
            </a:fld>
            <a:endParaRPr lang="en-US"/>
          </a:p>
        </p:txBody>
      </p:sp>
    </p:spTree>
    <p:extLst>
      <p:ext uri="{BB962C8B-B14F-4D97-AF65-F5344CB8AC3E}">
        <p14:creationId xmlns:p14="http://schemas.microsoft.com/office/powerpoint/2010/main" val="1172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581" y="-37417"/>
            <a:ext cx="536961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14800" y="4876800"/>
            <a:ext cx="4038600" cy="646331"/>
          </a:xfrm>
          <a:prstGeom prst="rect">
            <a:avLst/>
          </a:prstGeom>
          <a:solidFill>
            <a:schemeClr val="tx1"/>
          </a:solidFill>
          <a:ln>
            <a:solidFill>
              <a:srgbClr val="FF0000"/>
            </a:solidFill>
          </a:ln>
        </p:spPr>
        <p:txBody>
          <a:bodyPr wrap="square" rtlCol="0">
            <a:spAutoFit/>
          </a:bodyPr>
          <a:lstStyle/>
          <a:p>
            <a:pPr algn="ctr"/>
            <a:r>
              <a:rPr lang="en-US" sz="3600" dirty="0" smtClean="0">
                <a:solidFill>
                  <a:schemeClr val="bg1"/>
                </a:solidFill>
              </a:rPr>
              <a:t>LOW = &lt; 3.3</a:t>
            </a:r>
            <a:endParaRPr lang="en-US" sz="3600" dirty="0">
              <a:solidFill>
                <a:schemeClr val="bg1"/>
              </a:solidFill>
            </a:endParaRPr>
          </a:p>
        </p:txBody>
      </p:sp>
      <p:sp>
        <p:nvSpPr>
          <p:cNvPr id="3" name="TextBox 2"/>
          <p:cNvSpPr txBox="1"/>
          <p:nvPr/>
        </p:nvSpPr>
        <p:spPr>
          <a:xfrm>
            <a:off x="2895601" y="2745251"/>
            <a:ext cx="5943600" cy="923330"/>
          </a:xfrm>
          <a:prstGeom prst="rect">
            <a:avLst/>
          </a:prstGeom>
          <a:solidFill>
            <a:schemeClr val="tx1"/>
          </a:solidFill>
          <a:ln>
            <a:solidFill>
              <a:schemeClr val="bg1"/>
            </a:solidFill>
          </a:ln>
        </p:spPr>
        <p:txBody>
          <a:bodyPr wrap="square" rtlCol="0">
            <a:spAutoFit/>
          </a:bodyPr>
          <a:lstStyle/>
          <a:p>
            <a:pPr algn="ctr"/>
            <a:r>
              <a:rPr lang="en-US" b="1" dirty="0" smtClean="0">
                <a:solidFill>
                  <a:schemeClr val="bg1"/>
                </a:solidFill>
              </a:rPr>
              <a:t>No Post Office Boxes – physical address require.</a:t>
            </a:r>
          </a:p>
          <a:p>
            <a:pPr algn="ctr"/>
            <a:r>
              <a:rPr lang="en-US" b="1" dirty="0" smtClean="0">
                <a:solidFill>
                  <a:schemeClr val="bg1"/>
                </a:solidFill>
              </a:rPr>
              <a:t>Test Result – A number value is required. Do not write low. </a:t>
            </a:r>
          </a:p>
        </p:txBody>
      </p:sp>
      <p:sp>
        <p:nvSpPr>
          <p:cNvPr id="7" name="TextBox 6"/>
          <p:cNvSpPr txBox="1"/>
          <p:nvPr/>
        </p:nvSpPr>
        <p:spPr>
          <a:xfrm>
            <a:off x="3514165" y="896471"/>
            <a:ext cx="4648200" cy="461665"/>
          </a:xfrm>
          <a:prstGeom prst="rect">
            <a:avLst/>
          </a:prstGeom>
          <a:solidFill>
            <a:schemeClr val="tx1"/>
          </a:solidFill>
          <a:ln>
            <a:solidFill>
              <a:schemeClr val="bg1"/>
            </a:solidFill>
          </a:ln>
        </p:spPr>
        <p:txBody>
          <a:bodyPr wrap="square" rtlCol="0">
            <a:spAutoFit/>
          </a:bodyPr>
          <a:lstStyle/>
          <a:p>
            <a:pPr algn="ctr"/>
            <a:r>
              <a:rPr lang="en-US" sz="2400" b="1" dirty="0" smtClean="0">
                <a:solidFill>
                  <a:schemeClr val="bg1"/>
                </a:solidFill>
              </a:rPr>
              <a:t>Report Every BLL Test Result</a:t>
            </a:r>
          </a:p>
        </p:txBody>
      </p:sp>
      <p:sp>
        <p:nvSpPr>
          <p:cNvPr id="9" name="TextBox 8"/>
          <p:cNvSpPr txBox="1"/>
          <p:nvPr/>
        </p:nvSpPr>
        <p:spPr>
          <a:xfrm>
            <a:off x="2169937" y="5943600"/>
            <a:ext cx="7086600" cy="707886"/>
          </a:xfrm>
          <a:prstGeom prst="rect">
            <a:avLst/>
          </a:prstGeom>
          <a:solidFill>
            <a:schemeClr val="tx1"/>
          </a:solidFill>
          <a:ln>
            <a:solidFill>
              <a:srgbClr val="FF0000"/>
            </a:solidFill>
          </a:ln>
        </p:spPr>
        <p:txBody>
          <a:bodyPr wrap="square" rtlCol="0">
            <a:spAutoFit/>
          </a:bodyPr>
          <a:lstStyle/>
          <a:p>
            <a:pPr algn="ctr"/>
            <a:r>
              <a:rPr lang="en-US" sz="2000" dirty="0" smtClean="0">
                <a:solidFill>
                  <a:srgbClr val="FF0000"/>
                </a:solidFill>
              </a:rPr>
              <a:t>Each and every piece </a:t>
            </a:r>
            <a:r>
              <a:rPr lang="en-US" sz="2000" dirty="0" smtClean="0">
                <a:solidFill>
                  <a:schemeClr val="bg1"/>
                </a:solidFill>
              </a:rPr>
              <a:t>of information asked for on these forms – Reported quarterly to the Center for Disease Control </a:t>
            </a:r>
            <a:endParaRPr lang="en-US" sz="2000" dirty="0">
              <a:solidFill>
                <a:schemeClr val="bg1"/>
              </a:solidFill>
            </a:endParaRPr>
          </a:p>
        </p:txBody>
      </p:sp>
      <p:sp>
        <p:nvSpPr>
          <p:cNvPr id="4" name="TextBox 3"/>
          <p:cNvSpPr txBox="1"/>
          <p:nvPr/>
        </p:nvSpPr>
        <p:spPr>
          <a:xfrm>
            <a:off x="304800" y="457200"/>
            <a:ext cx="2590800" cy="3970318"/>
          </a:xfrm>
          <a:prstGeom prst="rect">
            <a:avLst/>
          </a:prstGeom>
          <a:noFill/>
        </p:spPr>
        <p:txBody>
          <a:bodyPr wrap="square" rtlCol="0">
            <a:spAutoFit/>
          </a:bodyPr>
          <a:lstStyle/>
          <a:p>
            <a:r>
              <a:rPr lang="en-US" dirty="0" smtClean="0"/>
              <a:t>Lead results must also be sent to the state of New Hampshire.  </a:t>
            </a:r>
          </a:p>
          <a:p>
            <a:endParaRPr lang="en-US" dirty="0" smtClean="0"/>
          </a:p>
          <a:p>
            <a:r>
              <a:rPr lang="en-US" dirty="0" smtClean="0"/>
              <a:t>Lead results are electronically sent to the State via the HIS. </a:t>
            </a:r>
          </a:p>
          <a:p>
            <a:endParaRPr lang="en-US" dirty="0" smtClean="0"/>
          </a:p>
          <a:p>
            <a:r>
              <a:rPr lang="en-US" dirty="0" smtClean="0"/>
              <a:t>In the event that the State’s site is down, each office must fill out the form and manually send them to the State of NH.</a:t>
            </a:r>
            <a:endParaRPr lang="en-US" dirty="0"/>
          </a:p>
        </p:txBody>
      </p:sp>
      <p:sp>
        <p:nvSpPr>
          <p:cNvPr id="5" name="Slide Number Placeholder 4"/>
          <p:cNvSpPr>
            <a:spLocks noGrp="1"/>
          </p:cNvSpPr>
          <p:nvPr>
            <p:ph type="sldNum" sz="quarter" idx="11"/>
          </p:nvPr>
        </p:nvSpPr>
        <p:spPr/>
        <p:txBody>
          <a:bodyPr/>
          <a:lstStyle/>
          <a:p>
            <a:fld id="{FDCD2660-DD66-43CA-B40B-8277E6ADEABB}" type="slidenum">
              <a:rPr lang="en-US" smtClean="0"/>
              <a:t>26</a:t>
            </a:fld>
            <a:endParaRPr lang="en-US"/>
          </a:p>
        </p:txBody>
      </p:sp>
      <p:sp>
        <p:nvSpPr>
          <p:cNvPr id="6" name="Date Placeholder 5"/>
          <p:cNvSpPr>
            <a:spLocks noGrp="1"/>
          </p:cNvSpPr>
          <p:nvPr>
            <p:ph type="dt" sz="half" idx="10"/>
          </p:nvPr>
        </p:nvSpPr>
        <p:spPr/>
        <p:txBody>
          <a:bodyPr/>
          <a:lstStyle/>
          <a:p>
            <a:fld id="{791B7DC4-9B53-4D7E-8041-D8F4FD56A151}" type="datetime1">
              <a:rPr lang="en-US" smtClean="0"/>
              <a:t>5/13/2025</a:t>
            </a:fld>
            <a:endParaRPr lang="en-US"/>
          </a:p>
        </p:txBody>
      </p:sp>
    </p:spTree>
    <p:extLst>
      <p:ext uri="{BB962C8B-B14F-4D97-AF65-F5344CB8AC3E}">
        <p14:creationId xmlns:p14="http://schemas.microsoft.com/office/powerpoint/2010/main" val="113467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914400"/>
          </a:xfrm>
        </p:spPr>
        <p:txBody>
          <a:bodyPr/>
          <a:lstStyle/>
          <a:p>
            <a:r>
              <a:rPr lang="en-US" dirty="0" smtClean="0"/>
              <a:t>Analyzer Reportable Range</a:t>
            </a:r>
            <a:endParaRPr lang="en-US" dirty="0"/>
          </a:p>
        </p:txBody>
      </p:sp>
      <p:sp>
        <p:nvSpPr>
          <p:cNvPr id="3" name="Content Placeholder 2"/>
          <p:cNvSpPr>
            <a:spLocks noGrp="1"/>
          </p:cNvSpPr>
          <p:nvPr>
            <p:ph sz="quarter" idx="13"/>
          </p:nvPr>
        </p:nvSpPr>
        <p:spPr>
          <a:xfrm>
            <a:off x="838200" y="2438400"/>
            <a:ext cx="7391400" cy="3886200"/>
          </a:xfrm>
        </p:spPr>
        <p:txBody>
          <a:bodyPr>
            <a:normAutofit fontScale="92500" lnSpcReduction="20000"/>
          </a:bodyPr>
          <a:lstStyle/>
          <a:p>
            <a:r>
              <a:rPr lang="en-US" dirty="0" smtClean="0"/>
              <a:t>Reportable range is &lt; 3.3 mcg/</a:t>
            </a:r>
            <a:r>
              <a:rPr lang="en-US" dirty="0" err="1" smtClean="0"/>
              <a:t>dL</a:t>
            </a:r>
            <a:r>
              <a:rPr lang="en-US" dirty="0" smtClean="0"/>
              <a:t>- 45.0 µg/</a:t>
            </a:r>
            <a:r>
              <a:rPr lang="en-US" dirty="0" err="1" smtClean="0"/>
              <a:t>dL</a:t>
            </a:r>
            <a:r>
              <a:rPr lang="en-US" dirty="0" smtClean="0"/>
              <a:t>.</a:t>
            </a:r>
          </a:p>
          <a:p>
            <a:endParaRPr lang="en-US" dirty="0" smtClean="0"/>
          </a:p>
          <a:p>
            <a:r>
              <a:rPr lang="en-US" dirty="0" smtClean="0"/>
              <a:t>“Low” in the result display window = &lt; 3.3 mcg/</a:t>
            </a:r>
            <a:r>
              <a:rPr lang="en-US" dirty="0" err="1" smtClean="0"/>
              <a:t>dL</a:t>
            </a:r>
            <a:r>
              <a:rPr lang="en-US" dirty="0" smtClean="0"/>
              <a:t>.</a:t>
            </a:r>
          </a:p>
          <a:p>
            <a:endParaRPr lang="en-US" dirty="0" smtClean="0"/>
          </a:p>
          <a:p>
            <a:r>
              <a:rPr lang="en-US" dirty="0" smtClean="0"/>
              <a:t>“High” in the result display window indicates a result </a:t>
            </a:r>
            <a:r>
              <a:rPr lang="en-US" dirty="0"/>
              <a:t>&gt; </a:t>
            </a:r>
            <a:r>
              <a:rPr lang="en-US" dirty="0" smtClean="0"/>
              <a:t>65.0 mcg/dL.  </a:t>
            </a:r>
          </a:p>
          <a:p>
            <a:r>
              <a:rPr lang="en-US" dirty="0" smtClean="0"/>
              <a:t>Even if you see an elevated result greater than 45.0, You MUST report this result as &gt; 45.0 mcg/dL.</a:t>
            </a:r>
          </a:p>
          <a:p>
            <a:r>
              <a:rPr lang="en-US" dirty="0" smtClean="0"/>
              <a:t> Our reportable range has an upper limit 45.0mcg/dL</a:t>
            </a:r>
          </a:p>
          <a:p>
            <a:endParaRPr lang="en-US" dirty="0" smtClean="0"/>
          </a:p>
          <a:p>
            <a:r>
              <a:rPr lang="en-US" dirty="0" smtClean="0"/>
              <a:t>Our organization’s  reportable range goes up to </a:t>
            </a:r>
            <a:r>
              <a:rPr lang="en-US" dirty="0"/>
              <a:t>45.0 </a:t>
            </a:r>
            <a:r>
              <a:rPr lang="en-US" dirty="0" smtClean="0"/>
              <a:t>mcg/</a:t>
            </a:r>
            <a:r>
              <a:rPr lang="en-US" dirty="0" err="1" smtClean="0"/>
              <a:t>dL</a:t>
            </a:r>
            <a:r>
              <a:rPr lang="en-US" dirty="0" smtClean="0"/>
              <a:t>.   If you see a result over </a:t>
            </a:r>
            <a:r>
              <a:rPr lang="en-US" dirty="0"/>
              <a:t>45.0 </a:t>
            </a:r>
            <a:r>
              <a:rPr lang="en-US" dirty="0" smtClean="0"/>
              <a:t>mcg/</a:t>
            </a:r>
            <a:r>
              <a:rPr lang="en-US" dirty="0" err="1" smtClean="0"/>
              <a:t>dL</a:t>
            </a:r>
            <a:r>
              <a:rPr lang="en-US" dirty="0" smtClean="0"/>
              <a:t>, you CANNOT report that number.  You MUST report </a:t>
            </a:r>
            <a:r>
              <a:rPr lang="en-US" dirty="0"/>
              <a:t>&gt; 45.0 </a:t>
            </a:r>
            <a:r>
              <a:rPr lang="en-US" dirty="0" smtClean="0"/>
              <a:t>mcg/</a:t>
            </a:r>
            <a:r>
              <a:rPr lang="en-US" dirty="0" err="1" smtClean="0"/>
              <a:t>dL</a:t>
            </a:r>
            <a:r>
              <a:rPr lang="en-US" dirty="0" smtClean="0"/>
              <a:t>, including results that display as “High.”</a:t>
            </a:r>
            <a:endParaRPr lang="en-US" dirty="0"/>
          </a:p>
          <a:p>
            <a:pPr marL="18288" indent="0">
              <a:buNone/>
            </a:pPr>
            <a:endParaRPr lang="en-US" dirty="0"/>
          </a:p>
          <a:p>
            <a:endParaRPr lang="en-US" dirty="0"/>
          </a:p>
        </p:txBody>
      </p:sp>
      <p:sp>
        <p:nvSpPr>
          <p:cNvPr id="4" name="Slide Number Placeholder 3"/>
          <p:cNvSpPr>
            <a:spLocks noGrp="1"/>
          </p:cNvSpPr>
          <p:nvPr>
            <p:ph type="sldNum" sz="quarter" idx="11"/>
          </p:nvPr>
        </p:nvSpPr>
        <p:spPr/>
        <p:txBody>
          <a:bodyPr/>
          <a:lstStyle/>
          <a:p>
            <a:fld id="{FDCD2660-DD66-43CA-B40B-8277E6ADEABB}" type="slidenum">
              <a:rPr lang="en-US" smtClean="0"/>
              <a:t>27</a:t>
            </a:fld>
            <a:endParaRPr lang="en-US"/>
          </a:p>
        </p:txBody>
      </p:sp>
      <p:sp>
        <p:nvSpPr>
          <p:cNvPr id="5" name="Date Placeholder 4"/>
          <p:cNvSpPr>
            <a:spLocks noGrp="1"/>
          </p:cNvSpPr>
          <p:nvPr>
            <p:ph type="dt" sz="half" idx="10"/>
          </p:nvPr>
        </p:nvSpPr>
        <p:spPr/>
        <p:txBody>
          <a:bodyPr/>
          <a:lstStyle/>
          <a:p>
            <a:fld id="{E7042563-685D-4CFA-A3A1-AF7734D7E407}" type="datetime1">
              <a:rPr lang="en-US" smtClean="0"/>
              <a:t>5/13/2025</a:t>
            </a:fld>
            <a:endParaRPr lang="en-US"/>
          </a:p>
        </p:txBody>
      </p:sp>
    </p:spTree>
    <p:extLst>
      <p:ext uri="{BB962C8B-B14F-4D97-AF65-F5344CB8AC3E}">
        <p14:creationId xmlns:p14="http://schemas.microsoft.com/office/powerpoint/2010/main" val="3089002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696200" cy="1752600"/>
          </a:xfrm>
        </p:spPr>
        <p:txBody>
          <a:bodyPr>
            <a:normAutofit fontScale="92500" lnSpcReduction="20000"/>
          </a:bodyPr>
          <a:lstStyle/>
          <a:p>
            <a:pPr marL="18288" indent="0">
              <a:buNone/>
            </a:pPr>
            <a:r>
              <a:rPr lang="en-US" dirty="0" smtClean="0"/>
              <a:t>A  laminated copy of The state of New Hampshire's “Child Medical Management Quick Guide for Lead Testing &amp; Treatment” is available in your office.  Revised July 2021</a:t>
            </a:r>
          </a:p>
          <a:p>
            <a:pPr marL="18288" indent="0">
              <a:buNone/>
            </a:pPr>
            <a:endParaRPr lang="en-US" dirty="0"/>
          </a:p>
          <a:p>
            <a:pPr marL="18288" indent="0">
              <a:buNone/>
            </a:pPr>
            <a:r>
              <a:rPr lang="en-US" b="1" dirty="0" smtClean="0"/>
              <a:t>The state of New Hampshire guidelines for obtaining a venous sample to confirm and follow-up capillary lead levels are: </a:t>
            </a:r>
            <a:endParaRPr lang="en-US" b="1" dirty="0"/>
          </a:p>
        </p:txBody>
      </p:sp>
      <p:sp>
        <p:nvSpPr>
          <p:cNvPr id="3" name="Title 2"/>
          <p:cNvSpPr>
            <a:spLocks noGrp="1"/>
          </p:cNvSpPr>
          <p:nvPr>
            <p:ph type="title"/>
          </p:nvPr>
        </p:nvSpPr>
        <p:spPr>
          <a:xfrm>
            <a:off x="609600" y="533400"/>
            <a:ext cx="7543800" cy="914400"/>
          </a:xfrm>
        </p:spPr>
        <p:txBody>
          <a:bodyPr/>
          <a:lstStyle/>
          <a:p>
            <a:r>
              <a:rPr lang="en-US" dirty="0" smtClean="0"/>
              <a:t>Result Interpretation </a:t>
            </a:r>
            <a:endParaRPr lang="en-US" dirty="0"/>
          </a:p>
        </p:txBody>
      </p:sp>
      <p:sp>
        <p:nvSpPr>
          <p:cNvPr id="5" name="Slide Number Placeholder 4"/>
          <p:cNvSpPr>
            <a:spLocks noGrp="1"/>
          </p:cNvSpPr>
          <p:nvPr>
            <p:ph type="sldNum" sz="quarter" idx="11"/>
          </p:nvPr>
        </p:nvSpPr>
        <p:spPr/>
        <p:txBody>
          <a:bodyPr/>
          <a:lstStyle/>
          <a:p>
            <a:fld id="{FDCD2660-DD66-43CA-B40B-8277E6ADEABB}" type="slidenum">
              <a:rPr lang="en-US" smtClean="0"/>
              <a:t>28</a:t>
            </a:fld>
            <a:endParaRPr lang="en-US"/>
          </a:p>
        </p:txBody>
      </p:sp>
      <p:pic>
        <p:nvPicPr>
          <p:cNvPr id="6" name="Picture 5"/>
          <p:cNvPicPr>
            <a:picLocks noChangeAspect="1"/>
          </p:cNvPicPr>
          <p:nvPr/>
        </p:nvPicPr>
        <p:blipFill>
          <a:blip r:embed="rId2"/>
          <a:stretch>
            <a:fillRect/>
          </a:stretch>
        </p:blipFill>
        <p:spPr>
          <a:xfrm>
            <a:off x="1679666" y="3108960"/>
            <a:ext cx="5708468" cy="3749040"/>
          </a:xfrm>
          <a:prstGeom prst="rect">
            <a:avLst/>
          </a:prstGeom>
        </p:spPr>
      </p:pic>
      <p:sp>
        <p:nvSpPr>
          <p:cNvPr id="4" name="Date Placeholder 3"/>
          <p:cNvSpPr>
            <a:spLocks noGrp="1"/>
          </p:cNvSpPr>
          <p:nvPr>
            <p:ph type="dt" sz="half" idx="10"/>
          </p:nvPr>
        </p:nvSpPr>
        <p:spPr/>
        <p:txBody>
          <a:bodyPr/>
          <a:lstStyle/>
          <a:p>
            <a:fld id="{188287F5-6FF3-48A9-9283-5E360225089A}" type="datetime1">
              <a:rPr lang="en-US" smtClean="0"/>
              <a:t>5/13/2025</a:t>
            </a:fld>
            <a:endParaRPr lang="en-US"/>
          </a:p>
        </p:txBody>
      </p:sp>
    </p:spTree>
    <p:extLst>
      <p:ext uri="{BB962C8B-B14F-4D97-AF65-F5344CB8AC3E}">
        <p14:creationId xmlns:p14="http://schemas.microsoft.com/office/powerpoint/2010/main" val="3271429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33219" y="762000"/>
            <a:ext cx="8910781" cy="5852160"/>
          </a:xfrm>
          <a:prstGeom prst="rect">
            <a:avLst/>
          </a:prstGeom>
        </p:spPr>
      </p:pic>
      <p:sp>
        <p:nvSpPr>
          <p:cNvPr id="3" name="Title 2"/>
          <p:cNvSpPr>
            <a:spLocks noGrp="1"/>
          </p:cNvSpPr>
          <p:nvPr>
            <p:ph type="title"/>
          </p:nvPr>
        </p:nvSpPr>
        <p:spPr>
          <a:xfrm>
            <a:off x="1066800" y="19050"/>
            <a:ext cx="7543800" cy="457200"/>
          </a:xfrm>
        </p:spPr>
        <p:txBody>
          <a:bodyPr/>
          <a:lstStyle/>
          <a:p>
            <a:r>
              <a:rPr lang="en-US" sz="2000" dirty="0" smtClean="0"/>
              <a:t>March 2025 Updated CDC &amp; State of NH Guidelines</a:t>
            </a:r>
            <a:endParaRPr lang="en-US" sz="2000" dirty="0"/>
          </a:p>
        </p:txBody>
      </p:sp>
      <p:sp>
        <p:nvSpPr>
          <p:cNvPr id="4" name="Slide Number Placeholder 3"/>
          <p:cNvSpPr>
            <a:spLocks noGrp="1"/>
          </p:cNvSpPr>
          <p:nvPr>
            <p:ph type="sldNum" sz="quarter" idx="11"/>
          </p:nvPr>
        </p:nvSpPr>
        <p:spPr/>
        <p:txBody>
          <a:bodyPr/>
          <a:lstStyle/>
          <a:p>
            <a:fld id="{FDCD2660-DD66-43CA-B40B-8277E6ADEABB}" type="slidenum">
              <a:rPr lang="en-US" smtClean="0"/>
              <a:t>29</a:t>
            </a:fld>
            <a:endParaRPr lang="en-US"/>
          </a:p>
        </p:txBody>
      </p:sp>
      <p:sp>
        <p:nvSpPr>
          <p:cNvPr id="2" name="Date Placeholder 1"/>
          <p:cNvSpPr>
            <a:spLocks noGrp="1"/>
          </p:cNvSpPr>
          <p:nvPr>
            <p:ph type="dt" sz="half" idx="10"/>
          </p:nvPr>
        </p:nvSpPr>
        <p:spPr/>
        <p:txBody>
          <a:bodyPr/>
          <a:lstStyle/>
          <a:p>
            <a:fld id="{D0A60869-96E0-4F10-9FCF-60AE8071129D}" type="datetime1">
              <a:rPr lang="en-US" smtClean="0"/>
              <a:t>5/13/2025</a:t>
            </a:fld>
            <a:endParaRPr lang="en-US"/>
          </a:p>
        </p:txBody>
      </p:sp>
    </p:spTree>
    <p:extLst>
      <p:ext uri="{BB962C8B-B14F-4D97-AF65-F5344CB8AC3E}">
        <p14:creationId xmlns:p14="http://schemas.microsoft.com/office/powerpoint/2010/main" val="400098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8995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89958" y="117693"/>
            <a:ext cx="3054042" cy="5632311"/>
          </a:xfrm>
          <a:prstGeom prst="rect">
            <a:avLst/>
          </a:prstGeom>
          <a:noFill/>
        </p:spPr>
        <p:txBody>
          <a:bodyPr wrap="square" rtlCol="0">
            <a:spAutoFit/>
          </a:bodyPr>
          <a:lstStyle/>
          <a:p>
            <a:r>
              <a:rPr lang="en-US" sz="2400" b="1" dirty="0" smtClean="0"/>
              <a:t>Test Kit </a:t>
            </a:r>
          </a:p>
          <a:p>
            <a:endParaRPr lang="en-US" sz="1600" b="1" dirty="0" smtClean="0"/>
          </a:p>
          <a:p>
            <a:pPr marL="285750" indent="-285750">
              <a:buFont typeface="Arial" pitchFamily="34" charset="0"/>
              <a:buChar char="•"/>
            </a:pPr>
            <a:r>
              <a:rPr lang="en-US" sz="1600" b="1" dirty="0" smtClean="0"/>
              <a:t>48 Lead Sensors (patient test strips)</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48 Lead Treatment reagent tubes</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50 Heparinized capillary collection tubes and plungers</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50 Droppers</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Level 1 control</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Level 2 control</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Calibration button</a:t>
            </a:r>
          </a:p>
          <a:p>
            <a:pPr marL="285750" indent="-285750">
              <a:buFont typeface="Arial" pitchFamily="34" charset="0"/>
              <a:buChar char="•"/>
            </a:pPr>
            <a:endParaRPr lang="en-US" sz="1600" b="1" dirty="0" smtClean="0"/>
          </a:p>
          <a:p>
            <a:pPr marL="285750" indent="-285750">
              <a:buFont typeface="Arial" pitchFamily="34" charset="0"/>
              <a:buChar char="•"/>
            </a:pPr>
            <a:endParaRPr lang="en-US" sz="1600" b="1" dirty="0"/>
          </a:p>
          <a:p>
            <a:pPr marL="285750" indent="-285750">
              <a:buFont typeface="Arial" pitchFamily="34" charset="0"/>
              <a:buChar char="•"/>
            </a:pPr>
            <a:endParaRPr lang="en-US" sz="1600" b="1" dirty="0"/>
          </a:p>
        </p:txBody>
      </p:sp>
      <p:sp>
        <p:nvSpPr>
          <p:cNvPr id="3" name="Slide Number Placeholder 2"/>
          <p:cNvSpPr>
            <a:spLocks noGrp="1"/>
          </p:cNvSpPr>
          <p:nvPr>
            <p:ph type="sldNum" sz="quarter" idx="11"/>
          </p:nvPr>
        </p:nvSpPr>
        <p:spPr/>
        <p:txBody>
          <a:bodyPr/>
          <a:lstStyle/>
          <a:p>
            <a:fld id="{FDCD2660-DD66-43CA-B40B-8277E6ADEABB}" type="slidenum">
              <a:rPr lang="en-US" smtClean="0"/>
              <a:t>3</a:t>
            </a:fld>
            <a:endParaRPr lang="en-US"/>
          </a:p>
        </p:txBody>
      </p:sp>
      <p:sp>
        <p:nvSpPr>
          <p:cNvPr id="4" name="Date Placeholder 3"/>
          <p:cNvSpPr>
            <a:spLocks noGrp="1"/>
          </p:cNvSpPr>
          <p:nvPr>
            <p:ph type="dt" sz="half" idx="10"/>
          </p:nvPr>
        </p:nvSpPr>
        <p:spPr/>
        <p:txBody>
          <a:bodyPr/>
          <a:lstStyle/>
          <a:p>
            <a:fld id="{4BB93B67-AFD7-45A3-AD61-511781F32147}" type="datetime1">
              <a:rPr lang="en-US" smtClean="0"/>
              <a:t>5/13/2025</a:t>
            </a:fld>
            <a:endParaRPr lang="en-US"/>
          </a:p>
        </p:txBody>
      </p:sp>
    </p:spTree>
    <p:extLst>
      <p:ext uri="{BB962C8B-B14F-4D97-AF65-F5344CB8AC3E}">
        <p14:creationId xmlns:p14="http://schemas.microsoft.com/office/powerpoint/2010/main" val="1929519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382000" cy="4572000"/>
          </a:xfrm>
        </p:spPr>
        <p:txBody>
          <a:bodyPr>
            <a:normAutofit/>
          </a:bodyPr>
          <a:lstStyle/>
          <a:p>
            <a:r>
              <a:rPr lang="en-US" dirty="0" smtClean="0"/>
              <a:t>Make sure the expiration date of the kit has not passed. </a:t>
            </a:r>
          </a:p>
          <a:p>
            <a:endParaRPr lang="en-US" dirty="0" smtClean="0"/>
          </a:p>
          <a:p>
            <a:r>
              <a:rPr lang="en-US" dirty="0" smtClean="0"/>
              <a:t>Check that the analyzer is properly calibrated.  The lot number displayed on the screen should match the lot number printed on the sensor container, the control vials, and test kit.  </a:t>
            </a:r>
          </a:p>
          <a:p>
            <a:endParaRPr lang="en-US" dirty="0" smtClean="0"/>
          </a:p>
          <a:p>
            <a:r>
              <a:rPr lang="en-US" dirty="0" smtClean="0"/>
              <a:t>Check the analyzer and kit contents using proper control material.  Acceptable performance is assured if results of the controls are within the proper range.  </a:t>
            </a:r>
          </a:p>
          <a:p>
            <a:endParaRPr lang="en-US" dirty="0" smtClean="0"/>
          </a:p>
          <a:p>
            <a:r>
              <a:rPr lang="en-US" dirty="0" smtClean="0"/>
              <a:t>If the above steps result in unacceptable performance, call Point of Care at 227-7000 ext. 4643 or 4645.</a:t>
            </a:r>
          </a:p>
          <a:p>
            <a:endParaRPr lang="en-US" dirty="0"/>
          </a:p>
        </p:txBody>
      </p:sp>
      <p:sp>
        <p:nvSpPr>
          <p:cNvPr id="3" name="Title 2"/>
          <p:cNvSpPr>
            <a:spLocks noGrp="1"/>
          </p:cNvSpPr>
          <p:nvPr>
            <p:ph type="title"/>
          </p:nvPr>
        </p:nvSpPr>
        <p:spPr>
          <a:xfrm>
            <a:off x="762000" y="304800"/>
            <a:ext cx="7543800" cy="914400"/>
          </a:xfrm>
        </p:spPr>
        <p:txBody>
          <a:bodyPr/>
          <a:lstStyle/>
          <a:p>
            <a:r>
              <a:rPr lang="en-US" dirty="0" smtClean="0"/>
              <a:t>Questionable Results </a:t>
            </a:r>
            <a:endParaRPr lang="en-US" dirty="0"/>
          </a:p>
        </p:txBody>
      </p:sp>
      <p:sp>
        <p:nvSpPr>
          <p:cNvPr id="4" name="Slide Number Placeholder 3"/>
          <p:cNvSpPr>
            <a:spLocks noGrp="1"/>
          </p:cNvSpPr>
          <p:nvPr>
            <p:ph type="sldNum" sz="quarter" idx="11"/>
          </p:nvPr>
        </p:nvSpPr>
        <p:spPr/>
        <p:txBody>
          <a:bodyPr/>
          <a:lstStyle/>
          <a:p>
            <a:fld id="{FDCD2660-DD66-43CA-B40B-8277E6ADEABB}" type="slidenum">
              <a:rPr lang="en-US" smtClean="0"/>
              <a:t>30</a:t>
            </a:fld>
            <a:endParaRPr lang="en-US"/>
          </a:p>
        </p:txBody>
      </p:sp>
      <p:sp>
        <p:nvSpPr>
          <p:cNvPr id="5" name="Date Placeholder 4"/>
          <p:cNvSpPr>
            <a:spLocks noGrp="1"/>
          </p:cNvSpPr>
          <p:nvPr>
            <p:ph type="dt" sz="half" idx="10"/>
          </p:nvPr>
        </p:nvSpPr>
        <p:spPr/>
        <p:txBody>
          <a:bodyPr/>
          <a:lstStyle/>
          <a:p>
            <a:fld id="{131FB936-EF26-4508-B6FA-F6CE971B6C4D}" type="datetime1">
              <a:rPr lang="en-US" smtClean="0"/>
              <a:t>5/13/2025</a:t>
            </a:fld>
            <a:endParaRPr lang="en-US"/>
          </a:p>
        </p:txBody>
      </p:sp>
    </p:spTree>
    <p:extLst>
      <p:ext uri="{BB962C8B-B14F-4D97-AF65-F5344CB8AC3E}">
        <p14:creationId xmlns:p14="http://schemas.microsoft.com/office/powerpoint/2010/main" val="1309859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76400"/>
            <a:ext cx="7924800" cy="4419600"/>
          </a:xfrm>
        </p:spPr>
        <p:txBody>
          <a:bodyPr>
            <a:normAutofit/>
          </a:bodyPr>
          <a:lstStyle/>
          <a:p>
            <a:r>
              <a:rPr lang="en-US" dirty="0" smtClean="0"/>
              <a:t>The </a:t>
            </a:r>
            <a:r>
              <a:rPr lang="en-US" dirty="0" err="1" smtClean="0"/>
              <a:t>LeadCare</a:t>
            </a:r>
            <a:r>
              <a:rPr lang="en-US" dirty="0" smtClean="0"/>
              <a:t> II System needs very little maintenance.  Follow the maintenance procedures listed in Chapter 5 (Troubleshooting and Maintenance) of the User’s Guide. </a:t>
            </a:r>
          </a:p>
          <a:p>
            <a:endParaRPr lang="en-US" dirty="0" smtClean="0"/>
          </a:p>
          <a:p>
            <a:r>
              <a:rPr lang="en-US" dirty="0" smtClean="0"/>
              <a:t>Cleaning the Analyzer:</a:t>
            </a:r>
          </a:p>
          <a:p>
            <a:pPr lvl="1"/>
            <a:r>
              <a:rPr lang="en-US" dirty="0" smtClean="0"/>
              <a:t>Remove used sensors from the analyzer as soon as the result is recorded.  </a:t>
            </a:r>
          </a:p>
          <a:p>
            <a:pPr lvl="1"/>
            <a:r>
              <a:rPr lang="en-US" dirty="0" smtClean="0"/>
              <a:t>Disinfect with dilute (10%) bleach solution after every patient test. </a:t>
            </a:r>
          </a:p>
          <a:p>
            <a:pPr lvl="1"/>
            <a:r>
              <a:rPr lang="en-US" dirty="0" smtClean="0"/>
              <a:t>Do NOT allow liquid of any kind into the sensor connector. </a:t>
            </a:r>
          </a:p>
          <a:p>
            <a:pPr lvl="1"/>
            <a:r>
              <a:rPr lang="en-US" dirty="0" smtClean="0"/>
              <a:t>Do NOT get the metal pins in the sensor connector wet. </a:t>
            </a:r>
          </a:p>
          <a:p>
            <a:pPr lvl="1"/>
            <a:r>
              <a:rPr lang="en-US" dirty="0" smtClean="0"/>
              <a:t>Do NOT wash the inside of the calibration button reader. </a:t>
            </a:r>
            <a:endParaRPr lang="en-US" dirty="0"/>
          </a:p>
        </p:txBody>
      </p:sp>
      <p:sp>
        <p:nvSpPr>
          <p:cNvPr id="3" name="Title 2"/>
          <p:cNvSpPr>
            <a:spLocks noGrp="1"/>
          </p:cNvSpPr>
          <p:nvPr>
            <p:ph type="title"/>
          </p:nvPr>
        </p:nvSpPr>
        <p:spPr>
          <a:xfrm>
            <a:off x="762000" y="457200"/>
            <a:ext cx="7543800" cy="914400"/>
          </a:xfrm>
        </p:spPr>
        <p:txBody>
          <a:bodyPr/>
          <a:lstStyle/>
          <a:p>
            <a:r>
              <a:rPr lang="en-US" dirty="0" smtClean="0"/>
              <a:t>Instrument Maintenance</a:t>
            </a:r>
            <a:endParaRPr lang="en-US" dirty="0"/>
          </a:p>
        </p:txBody>
      </p:sp>
      <p:sp>
        <p:nvSpPr>
          <p:cNvPr id="4" name="Slide Number Placeholder 3"/>
          <p:cNvSpPr>
            <a:spLocks noGrp="1"/>
          </p:cNvSpPr>
          <p:nvPr>
            <p:ph type="sldNum" sz="quarter" idx="11"/>
          </p:nvPr>
        </p:nvSpPr>
        <p:spPr/>
        <p:txBody>
          <a:bodyPr/>
          <a:lstStyle/>
          <a:p>
            <a:fld id="{FDCD2660-DD66-43CA-B40B-8277E6ADEABB}" type="slidenum">
              <a:rPr lang="en-US" smtClean="0"/>
              <a:t>31</a:t>
            </a:fld>
            <a:endParaRPr lang="en-US"/>
          </a:p>
        </p:txBody>
      </p:sp>
      <p:sp>
        <p:nvSpPr>
          <p:cNvPr id="5" name="Date Placeholder 4"/>
          <p:cNvSpPr>
            <a:spLocks noGrp="1"/>
          </p:cNvSpPr>
          <p:nvPr>
            <p:ph type="dt" sz="half" idx="10"/>
          </p:nvPr>
        </p:nvSpPr>
        <p:spPr/>
        <p:txBody>
          <a:bodyPr/>
          <a:lstStyle/>
          <a:p>
            <a:fld id="{DDED3DFF-7196-47EB-90D5-AFB78923110C}" type="datetime1">
              <a:rPr lang="en-US" smtClean="0"/>
              <a:t>5/13/2025</a:t>
            </a:fld>
            <a:endParaRPr lang="en-US"/>
          </a:p>
        </p:txBody>
      </p:sp>
    </p:spTree>
    <p:extLst>
      <p:ext uri="{BB962C8B-B14F-4D97-AF65-F5344CB8AC3E}">
        <p14:creationId xmlns:p14="http://schemas.microsoft.com/office/powerpoint/2010/main" val="1362550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671" y="1143000"/>
            <a:ext cx="8915400" cy="5334000"/>
          </a:xfrm>
        </p:spPr>
        <p:txBody>
          <a:bodyPr>
            <a:normAutofit lnSpcReduction="10000"/>
          </a:bodyPr>
          <a:lstStyle/>
          <a:p>
            <a:r>
              <a:rPr lang="en-US" dirty="0" smtClean="0"/>
              <a:t>Dispense </a:t>
            </a:r>
            <a:r>
              <a:rPr lang="en-US" dirty="0"/>
              <a:t>the blood from </a:t>
            </a:r>
            <a:r>
              <a:rPr lang="en-US" dirty="0" smtClean="0"/>
              <a:t>the capillary collection </a:t>
            </a:r>
            <a:r>
              <a:rPr lang="en-US" dirty="0"/>
              <a:t>tube into a treatment reagent tube within 10 minutes of collection, and mix </a:t>
            </a:r>
            <a:r>
              <a:rPr lang="en-US" dirty="0" smtClean="0"/>
              <a:t>well to prevent </a:t>
            </a:r>
            <a:r>
              <a:rPr lang="en-US" dirty="0"/>
              <a:t>the blood from clotting inside </a:t>
            </a:r>
            <a:r>
              <a:rPr lang="en-US" dirty="0" smtClean="0"/>
              <a:t>the reagent treatment tube.</a:t>
            </a:r>
          </a:p>
          <a:p>
            <a:r>
              <a:rPr lang="en-US" dirty="0"/>
              <a:t>Do NOT use the </a:t>
            </a:r>
            <a:r>
              <a:rPr lang="en-US" dirty="0" err="1"/>
              <a:t>LeadCare</a:t>
            </a:r>
            <a:r>
              <a:rPr lang="en-US" dirty="0"/>
              <a:t> II System in drafts. This could lead to inaccurate results</a:t>
            </a:r>
            <a:r>
              <a:rPr lang="en-US" dirty="0" smtClean="0"/>
              <a:t>.</a:t>
            </a:r>
          </a:p>
          <a:p>
            <a:r>
              <a:rPr lang="en-US" dirty="0"/>
              <a:t>Keep the </a:t>
            </a:r>
            <a:r>
              <a:rPr lang="en-US" dirty="0" err="1"/>
              <a:t>LeadCare</a:t>
            </a:r>
            <a:r>
              <a:rPr lang="en-US" dirty="0"/>
              <a:t> II System out of direct sunlight</a:t>
            </a:r>
            <a:r>
              <a:rPr lang="en-US" dirty="0" smtClean="0"/>
              <a:t>.</a:t>
            </a:r>
          </a:p>
          <a:p>
            <a:r>
              <a:rPr lang="en-US" dirty="0"/>
              <a:t>Use the sensors, the treatment reagent tubes, capillary tubes and transfer droppers only once. </a:t>
            </a:r>
            <a:r>
              <a:rPr lang="en-US" dirty="0" smtClean="0"/>
              <a:t>Do NOT </a:t>
            </a:r>
            <a:r>
              <a:rPr lang="en-US" dirty="0"/>
              <a:t>reuse. Reuse could lead to erroneous results</a:t>
            </a:r>
            <a:r>
              <a:rPr lang="en-US" dirty="0" smtClean="0"/>
              <a:t>.</a:t>
            </a:r>
          </a:p>
          <a:p>
            <a:r>
              <a:rPr lang="en-US" dirty="0"/>
              <a:t>A capillary blood sample that generates an elevated lead level should be confirmed with a </a:t>
            </a:r>
            <a:r>
              <a:rPr lang="en-US" dirty="0" smtClean="0"/>
              <a:t>venous sample</a:t>
            </a:r>
            <a:r>
              <a:rPr lang="en-US" dirty="0"/>
              <a:t>. In cases where the capillary specimen demonstrates an elevated lead level but </a:t>
            </a:r>
            <a:r>
              <a:rPr lang="en-US" dirty="0" smtClean="0"/>
              <a:t>the confirmation </a:t>
            </a:r>
            <a:r>
              <a:rPr lang="en-US" dirty="0"/>
              <a:t>venous sample does not, it is important to recognize that the child may live in </a:t>
            </a:r>
            <a:r>
              <a:rPr lang="en-US" dirty="0" smtClean="0"/>
              <a:t>a lead-contaminated </a:t>
            </a:r>
            <a:r>
              <a:rPr lang="en-US" dirty="0"/>
              <a:t>environment that resulted in contamination of the fingertip. Efforts should </a:t>
            </a:r>
            <a:r>
              <a:rPr lang="en-US" dirty="0" smtClean="0"/>
              <a:t>be made </a:t>
            </a:r>
            <a:r>
              <a:rPr lang="en-US" dirty="0"/>
              <a:t>to identify and eliminate the source of lead in these cases.</a:t>
            </a:r>
          </a:p>
        </p:txBody>
      </p:sp>
      <p:sp>
        <p:nvSpPr>
          <p:cNvPr id="3" name="Title 2"/>
          <p:cNvSpPr>
            <a:spLocks noGrp="1"/>
          </p:cNvSpPr>
          <p:nvPr>
            <p:ph type="title"/>
          </p:nvPr>
        </p:nvSpPr>
        <p:spPr>
          <a:xfrm>
            <a:off x="609600" y="304800"/>
            <a:ext cx="7543800" cy="914400"/>
          </a:xfrm>
        </p:spPr>
        <p:txBody>
          <a:bodyPr/>
          <a:lstStyle/>
          <a:p>
            <a:r>
              <a:rPr lang="en-US" dirty="0" smtClean="0"/>
              <a:t>Limitations</a:t>
            </a:r>
            <a:endParaRPr lang="en-US" dirty="0"/>
          </a:p>
        </p:txBody>
      </p:sp>
      <p:sp>
        <p:nvSpPr>
          <p:cNvPr id="4" name="Slide Number Placeholder 3"/>
          <p:cNvSpPr>
            <a:spLocks noGrp="1"/>
          </p:cNvSpPr>
          <p:nvPr>
            <p:ph type="sldNum" sz="quarter" idx="11"/>
          </p:nvPr>
        </p:nvSpPr>
        <p:spPr/>
        <p:txBody>
          <a:bodyPr/>
          <a:lstStyle/>
          <a:p>
            <a:fld id="{FDCD2660-DD66-43CA-B40B-8277E6ADEABB}" type="slidenum">
              <a:rPr lang="en-US" smtClean="0"/>
              <a:t>32</a:t>
            </a:fld>
            <a:endParaRPr lang="en-US"/>
          </a:p>
        </p:txBody>
      </p:sp>
      <p:sp>
        <p:nvSpPr>
          <p:cNvPr id="5" name="Date Placeholder 4"/>
          <p:cNvSpPr>
            <a:spLocks noGrp="1"/>
          </p:cNvSpPr>
          <p:nvPr>
            <p:ph type="dt" sz="half" idx="10"/>
          </p:nvPr>
        </p:nvSpPr>
        <p:spPr/>
        <p:txBody>
          <a:bodyPr/>
          <a:lstStyle/>
          <a:p>
            <a:fld id="{10272450-ADD0-4C0F-9317-7CEDD9EA2BBB}" type="datetime1">
              <a:rPr lang="en-US" smtClean="0"/>
              <a:t>5/13/2025</a:t>
            </a:fld>
            <a:endParaRPr lang="en-US"/>
          </a:p>
        </p:txBody>
      </p:sp>
    </p:spTree>
    <p:extLst>
      <p:ext uri="{BB962C8B-B14F-4D97-AF65-F5344CB8AC3E}">
        <p14:creationId xmlns:p14="http://schemas.microsoft.com/office/powerpoint/2010/main" val="1377563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676400"/>
            <a:ext cx="6096000" cy="3657599"/>
          </a:xfrm>
        </p:spPr>
        <p:txBody>
          <a:bodyPr/>
          <a:lstStyle/>
          <a:p>
            <a:r>
              <a:rPr lang="en-US" dirty="0" smtClean="0"/>
              <a:t>Contact Point of Care. </a:t>
            </a:r>
          </a:p>
          <a:p>
            <a:endParaRPr lang="en-US" dirty="0" smtClean="0"/>
          </a:p>
          <a:p>
            <a:r>
              <a:rPr lang="en-US" dirty="0" smtClean="0"/>
              <a:t>You can reach us by phone at ext. 4643 or 4645.</a:t>
            </a:r>
          </a:p>
          <a:p>
            <a:endParaRPr lang="en-US" dirty="0" smtClean="0"/>
          </a:p>
          <a:p>
            <a:r>
              <a:rPr lang="en-US" dirty="0" smtClean="0"/>
              <a:t>You can email us in GroupWise by typing “Point of Care” into the address line. </a:t>
            </a:r>
            <a:endParaRPr lang="en-US" dirty="0"/>
          </a:p>
        </p:txBody>
      </p:sp>
      <p:sp>
        <p:nvSpPr>
          <p:cNvPr id="3" name="Title 2"/>
          <p:cNvSpPr>
            <a:spLocks noGrp="1"/>
          </p:cNvSpPr>
          <p:nvPr>
            <p:ph type="title"/>
          </p:nvPr>
        </p:nvSpPr>
        <p:spPr>
          <a:xfrm>
            <a:off x="914400" y="533400"/>
            <a:ext cx="7543800" cy="914400"/>
          </a:xfrm>
        </p:spPr>
        <p:txBody>
          <a:bodyPr/>
          <a:lstStyle/>
          <a:p>
            <a:r>
              <a:rPr lang="en-US" dirty="0" smtClean="0"/>
              <a:t>Questions? </a:t>
            </a:r>
            <a:endParaRPr lang="en-US" dirty="0"/>
          </a:p>
        </p:txBody>
      </p:sp>
      <p:sp>
        <p:nvSpPr>
          <p:cNvPr id="4" name="Slide Number Placeholder 3"/>
          <p:cNvSpPr>
            <a:spLocks noGrp="1"/>
          </p:cNvSpPr>
          <p:nvPr>
            <p:ph type="sldNum" sz="quarter" idx="11"/>
          </p:nvPr>
        </p:nvSpPr>
        <p:spPr/>
        <p:txBody>
          <a:bodyPr/>
          <a:lstStyle/>
          <a:p>
            <a:fld id="{FDCD2660-DD66-43CA-B40B-8277E6ADEABB}" type="slidenum">
              <a:rPr lang="en-US" smtClean="0"/>
              <a:t>33</a:t>
            </a:fld>
            <a:endParaRPr lang="en-US"/>
          </a:p>
        </p:txBody>
      </p:sp>
      <p:sp>
        <p:nvSpPr>
          <p:cNvPr id="5" name="Date Placeholder 4"/>
          <p:cNvSpPr>
            <a:spLocks noGrp="1"/>
          </p:cNvSpPr>
          <p:nvPr>
            <p:ph type="dt" sz="half" idx="10"/>
          </p:nvPr>
        </p:nvSpPr>
        <p:spPr/>
        <p:txBody>
          <a:bodyPr/>
          <a:lstStyle/>
          <a:p>
            <a:fld id="{ECFBE85A-4EFA-4CE7-AA38-D14FD22B89A3}" type="datetime1">
              <a:rPr lang="en-US" smtClean="0"/>
              <a:t>5/13/2025</a:t>
            </a:fld>
            <a:endParaRPr lang="en-US"/>
          </a:p>
        </p:txBody>
      </p:sp>
    </p:spTree>
    <p:extLst>
      <p:ext uri="{BB962C8B-B14F-4D97-AF65-F5344CB8AC3E}">
        <p14:creationId xmlns:p14="http://schemas.microsoft.com/office/powerpoint/2010/main" val="154785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09600"/>
            <a:ext cx="7543800" cy="914400"/>
          </a:xfrm>
        </p:spPr>
        <p:txBody>
          <a:bodyPr/>
          <a:lstStyle/>
          <a:p>
            <a:r>
              <a:rPr lang="en-US" dirty="0" smtClean="0"/>
              <a:t>Turn on the Analyzer</a:t>
            </a:r>
            <a:endParaRPr lang="en-US" dirty="0"/>
          </a:p>
        </p:txBody>
      </p:sp>
      <p:sp>
        <p:nvSpPr>
          <p:cNvPr id="5" name="Content Placeholder 4"/>
          <p:cNvSpPr>
            <a:spLocks noGrp="1"/>
          </p:cNvSpPr>
          <p:nvPr>
            <p:ph sz="quarter" idx="14"/>
          </p:nvPr>
        </p:nvSpPr>
        <p:spPr>
          <a:xfrm>
            <a:off x="5943600" y="2209800"/>
            <a:ext cx="2663952" cy="2831446"/>
          </a:xfrm>
        </p:spPr>
        <p:txBody>
          <a:bodyPr/>
          <a:lstStyle/>
          <a:p>
            <a:r>
              <a:rPr lang="en-US" dirty="0" smtClean="0"/>
              <a:t>The power switch is a toggle switch located at the back of the analyzer</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70" y="1981200"/>
            <a:ext cx="527573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FDCD2660-DD66-43CA-B40B-8277E6ADEABB}" type="slidenum">
              <a:rPr lang="en-US" smtClean="0"/>
              <a:t>4</a:t>
            </a:fld>
            <a:endParaRPr lang="en-US"/>
          </a:p>
        </p:txBody>
      </p:sp>
      <p:sp>
        <p:nvSpPr>
          <p:cNvPr id="4" name="Date Placeholder 3"/>
          <p:cNvSpPr>
            <a:spLocks noGrp="1"/>
          </p:cNvSpPr>
          <p:nvPr>
            <p:ph type="dt" sz="half" idx="10"/>
          </p:nvPr>
        </p:nvSpPr>
        <p:spPr/>
        <p:txBody>
          <a:bodyPr/>
          <a:lstStyle/>
          <a:p>
            <a:fld id="{EA015B98-1310-4B2C-840D-95EAF90FC1C7}" type="datetime1">
              <a:rPr lang="en-US" smtClean="0"/>
              <a:t>5/13/2025</a:t>
            </a:fld>
            <a:endParaRPr lang="en-US"/>
          </a:p>
        </p:txBody>
      </p:sp>
    </p:spTree>
    <p:extLst>
      <p:ext uri="{BB962C8B-B14F-4D97-AF65-F5344CB8AC3E}">
        <p14:creationId xmlns:p14="http://schemas.microsoft.com/office/powerpoint/2010/main" val="3223360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543800" cy="914400"/>
          </a:xfrm>
        </p:spPr>
        <p:txBody>
          <a:bodyPr/>
          <a:lstStyle/>
          <a:p>
            <a:r>
              <a:rPr lang="en-US" dirty="0" smtClean="0"/>
              <a:t>Calibration Button</a:t>
            </a:r>
            <a:endParaRPr lang="en-US" dirty="0"/>
          </a:p>
        </p:txBody>
      </p:sp>
      <p:sp>
        <p:nvSpPr>
          <p:cNvPr id="4" name="Content Placeholder 3"/>
          <p:cNvSpPr>
            <a:spLocks noGrp="1"/>
          </p:cNvSpPr>
          <p:nvPr>
            <p:ph sz="quarter" idx="14"/>
          </p:nvPr>
        </p:nvSpPr>
        <p:spPr>
          <a:xfrm>
            <a:off x="4267200" y="1312718"/>
            <a:ext cx="4724400" cy="4935682"/>
          </a:xfrm>
        </p:spPr>
        <p:txBody>
          <a:bodyPr>
            <a:normAutofit fontScale="92500" lnSpcReduction="10000"/>
          </a:bodyPr>
          <a:lstStyle/>
          <a:p>
            <a:r>
              <a:rPr lang="en-US" dirty="0" smtClean="0"/>
              <a:t>Each test kit comes with a calibration button.</a:t>
            </a:r>
          </a:p>
          <a:p>
            <a:r>
              <a:rPr lang="en-US" dirty="0" smtClean="0"/>
              <a:t>The calibration button is specific to the test kit lot number. </a:t>
            </a:r>
          </a:p>
          <a:p>
            <a:r>
              <a:rPr lang="en-US" dirty="0" smtClean="0"/>
              <a:t>The calibration button must be read by the analyzer before using a test kit of a new lot number. </a:t>
            </a:r>
          </a:p>
          <a:p>
            <a:r>
              <a:rPr lang="en-US" dirty="0" smtClean="0"/>
              <a:t>Locate the calibration button in the test kit. </a:t>
            </a:r>
          </a:p>
          <a:p>
            <a:r>
              <a:rPr lang="en-US" dirty="0" smtClean="0"/>
              <a:t>Match the lot number on the button with the test strip lot number. </a:t>
            </a:r>
          </a:p>
          <a:p>
            <a:r>
              <a:rPr lang="en-US" dirty="0" smtClean="0"/>
              <a:t>Hold the calibration button to the button reader until you hear a beep.  </a:t>
            </a:r>
          </a:p>
          <a:p>
            <a:r>
              <a:rPr lang="en-US" dirty="0" smtClean="0"/>
              <a:t>When calibration is complete, the screen says “calibration successful” and then reads “if new lot test controls.”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3429000" cy="471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flipV="1">
            <a:off x="2514600" y="2362200"/>
            <a:ext cx="198120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514600" y="5105400"/>
            <a:ext cx="2057400" cy="304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FDCD2660-DD66-43CA-B40B-8277E6ADEABB}" type="slidenum">
              <a:rPr lang="en-US" smtClean="0"/>
              <a:t>5</a:t>
            </a:fld>
            <a:endParaRPr lang="en-US"/>
          </a:p>
        </p:txBody>
      </p:sp>
      <p:sp>
        <p:nvSpPr>
          <p:cNvPr id="5" name="Date Placeholder 4"/>
          <p:cNvSpPr>
            <a:spLocks noGrp="1"/>
          </p:cNvSpPr>
          <p:nvPr>
            <p:ph type="dt" sz="half" idx="10"/>
          </p:nvPr>
        </p:nvSpPr>
        <p:spPr/>
        <p:txBody>
          <a:bodyPr/>
          <a:lstStyle/>
          <a:p>
            <a:fld id="{C6E726F6-B9AB-4F56-AF7A-92037763784C}" type="datetime1">
              <a:rPr lang="en-US" smtClean="0"/>
              <a:t>5/13/2025</a:t>
            </a:fld>
            <a:endParaRPr lang="en-US"/>
          </a:p>
        </p:txBody>
      </p:sp>
    </p:spTree>
    <p:extLst>
      <p:ext uri="{BB962C8B-B14F-4D97-AF65-F5344CB8AC3E}">
        <p14:creationId xmlns:p14="http://schemas.microsoft.com/office/powerpoint/2010/main" val="2878146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1447800"/>
            <a:ext cx="5029200" cy="5562600"/>
          </a:xfrm>
        </p:spPr>
        <p:txBody>
          <a:bodyPr>
            <a:normAutofit fontScale="62500" lnSpcReduction="20000"/>
          </a:bodyPr>
          <a:lstStyle/>
          <a:p>
            <a:r>
              <a:rPr lang="en-US" sz="2400" b="1" dirty="0"/>
              <a:t>A level one and </a:t>
            </a:r>
            <a:r>
              <a:rPr lang="en-US" sz="2400" b="1" dirty="0" smtClean="0"/>
              <a:t>a level </a:t>
            </a:r>
            <a:r>
              <a:rPr lang="en-US" sz="2400" b="1" dirty="0"/>
              <a:t>two control are included with each kit. </a:t>
            </a:r>
          </a:p>
          <a:p>
            <a:pPr marL="18288" indent="0">
              <a:buNone/>
            </a:pPr>
            <a:endParaRPr lang="en-US" sz="2400" b="1" dirty="0"/>
          </a:p>
          <a:p>
            <a:r>
              <a:rPr lang="en-US" sz="2400" b="1" dirty="0" smtClean="0"/>
              <a:t>QC must </a:t>
            </a:r>
            <a:r>
              <a:rPr lang="en-US" sz="2400" b="1" dirty="0"/>
              <a:t>be run </a:t>
            </a:r>
            <a:r>
              <a:rPr lang="en-US" sz="2400" b="1" dirty="0" smtClean="0"/>
              <a:t>on each new lot, each new shipment (even if it’s the same lot), by each new operator, when problems are detected, and </a:t>
            </a:r>
            <a:r>
              <a:rPr lang="en-US" sz="2400" b="1" dirty="0"/>
              <a:t>every 30 days to check storage conditions.</a:t>
            </a:r>
          </a:p>
          <a:p>
            <a:endParaRPr lang="en-US" sz="2400" b="1" dirty="0"/>
          </a:p>
          <a:p>
            <a:r>
              <a:rPr lang="en-US" sz="2400" b="1" dirty="0"/>
              <a:t>Write </a:t>
            </a:r>
            <a:r>
              <a:rPr lang="en-US" sz="2400" b="1" dirty="0" smtClean="0"/>
              <a:t>date opened, your initials, and QC OK,  </a:t>
            </a:r>
            <a:r>
              <a:rPr lang="en-US" sz="2400" b="1" dirty="0"/>
              <a:t>on top and base of box.</a:t>
            </a:r>
          </a:p>
          <a:p>
            <a:pPr marL="18288" indent="0">
              <a:buNone/>
            </a:pPr>
            <a:endParaRPr lang="en-US" sz="2400" b="1" dirty="0"/>
          </a:p>
          <a:p>
            <a:r>
              <a:rPr lang="en-US" sz="2400" b="1" dirty="0"/>
              <a:t>Controls must be run before any patient testing is </a:t>
            </a:r>
            <a:r>
              <a:rPr lang="en-US" sz="2400" b="1" dirty="0" smtClean="0"/>
              <a:t>performed. </a:t>
            </a:r>
            <a:endParaRPr lang="en-US" sz="2400" b="1" dirty="0"/>
          </a:p>
          <a:p>
            <a:endParaRPr lang="en-US" sz="2400" b="1" dirty="0"/>
          </a:p>
          <a:p>
            <a:r>
              <a:rPr lang="en-US" sz="2400" b="1" dirty="0"/>
              <a:t>Only use kit if BOTH controls are within the target range.  </a:t>
            </a:r>
          </a:p>
          <a:p>
            <a:endParaRPr lang="en-US" sz="2400" b="1" dirty="0" smtClean="0"/>
          </a:p>
          <a:p>
            <a:r>
              <a:rPr lang="en-US" sz="2400" b="1" dirty="0" smtClean="0"/>
              <a:t>QC target ranges are included with each kit. </a:t>
            </a:r>
          </a:p>
          <a:p>
            <a:endParaRPr lang="en-US" sz="2400" b="1" dirty="0"/>
          </a:p>
          <a:p>
            <a:r>
              <a:rPr lang="en-US" sz="2400" b="1" dirty="0" smtClean="0"/>
              <a:t>Document QC results on QC log sheet. </a:t>
            </a:r>
          </a:p>
          <a:p>
            <a:endParaRPr lang="en-US" sz="2400" b="1" dirty="0"/>
          </a:p>
          <a:p>
            <a:r>
              <a:rPr lang="en-US" sz="2400" b="1" dirty="0"/>
              <a:t>For problems call Point of Care at ext. 4643 or 4645.</a:t>
            </a:r>
          </a:p>
          <a:p>
            <a:endParaRPr lang="en-US" dirty="0"/>
          </a:p>
        </p:txBody>
      </p:sp>
      <p:sp>
        <p:nvSpPr>
          <p:cNvPr id="3" name="Title 2"/>
          <p:cNvSpPr>
            <a:spLocks noGrp="1"/>
          </p:cNvSpPr>
          <p:nvPr>
            <p:ph type="title"/>
          </p:nvPr>
        </p:nvSpPr>
        <p:spPr>
          <a:xfrm>
            <a:off x="685800" y="228600"/>
            <a:ext cx="7543800" cy="914400"/>
          </a:xfrm>
        </p:spPr>
        <p:txBody>
          <a:bodyPr/>
          <a:lstStyle/>
          <a:p>
            <a:r>
              <a:rPr lang="en-US" dirty="0" smtClean="0"/>
              <a:t>Quality Control (QC)</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3200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1600200" y="1420906"/>
            <a:ext cx="76200" cy="22479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p:txBody>
          <a:bodyPr/>
          <a:lstStyle/>
          <a:p>
            <a:fld id="{FDCD2660-DD66-43CA-B40B-8277E6ADEABB}" type="slidenum">
              <a:rPr lang="en-US" smtClean="0"/>
              <a:t>6</a:t>
            </a:fld>
            <a:endParaRPr lang="en-US"/>
          </a:p>
        </p:txBody>
      </p:sp>
      <p:sp>
        <p:nvSpPr>
          <p:cNvPr id="5" name="Date Placeholder 4"/>
          <p:cNvSpPr>
            <a:spLocks noGrp="1"/>
          </p:cNvSpPr>
          <p:nvPr>
            <p:ph type="dt" sz="half" idx="10"/>
          </p:nvPr>
        </p:nvSpPr>
        <p:spPr/>
        <p:txBody>
          <a:bodyPr/>
          <a:lstStyle/>
          <a:p>
            <a:fld id="{418FF340-9D9F-4DD1-94F7-5661F93AE2E3}" type="datetime1">
              <a:rPr lang="en-US" smtClean="0"/>
              <a:t>5/13/2025</a:t>
            </a:fld>
            <a:endParaRPr lang="en-US"/>
          </a:p>
        </p:txBody>
      </p:sp>
    </p:spTree>
    <p:extLst>
      <p:ext uri="{BB962C8B-B14F-4D97-AF65-F5344CB8AC3E}">
        <p14:creationId xmlns:p14="http://schemas.microsoft.com/office/powerpoint/2010/main" val="559800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5200" y="929528"/>
            <a:ext cx="4419600" cy="3103468"/>
          </a:xfrm>
        </p:spPr>
        <p:txBody>
          <a:bodyPr/>
          <a:lstStyle/>
          <a:p>
            <a:pPr marL="18288" indent="0">
              <a:buNone/>
            </a:pPr>
            <a:r>
              <a:rPr lang="en-US" dirty="0" smtClean="0"/>
              <a:t>CAUTION:  The treatment  reagent contains 0.34 M Hydrochloric Acid which may cause eye, skin, and respiratory system irritation.  You MUST wear gloves, lab coats, and safety glasses when handling blood and using the </a:t>
            </a:r>
            <a:r>
              <a:rPr lang="en-US" dirty="0" err="1" smtClean="0"/>
              <a:t>Leadcare</a:t>
            </a:r>
            <a:r>
              <a:rPr lang="en-US" dirty="0" smtClean="0"/>
              <a:t> II test system.  </a:t>
            </a:r>
            <a:endParaRPr lang="en-US" dirty="0"/>
          </a:p>
        </p:txBody>
      </p:sp>
      <p:sp>
        <p:nvSpPr>
          <p:cNvPr id="3" name="Title 2"/>
          <p:cNvSpPr>
            <a:spLocks noGrp="1"/>
          </p:cNvSpPr>
          <p:nvPr>
            <p:ph type="title"/>
          </p:nvPr>
        </p:nvSpPr>
        <p:spPr>
          <a:xfrm>
            <a:off x="2514600" y="76200"/>
            <a:ext cx="6324600" cy="914400"/>
          </a:xfrm>
        </p:spPr>
        <p:txBody>
          <a:bodyPr/>
          <a:lstStyle/>
          <a:p>
            <a:r>
              <a:rPr lang="en-US" dirty="0" smtClean="0"/>
              <a:t>Treatment Reagent </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94" y="2590800"/>
            <a:ext cx="3200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18097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1806388" y="942975"/>
            <a:ext cx="1546412" cy="270033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5" name="Picture 5" descr="Appropriate PPE for the Laboratory includes safety glasses or goggles; a lab coat; a chemical resistant gloves; long pants; and closed toed sho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360" y="3809999"/>
            <a:ext cx="4762500" cy="45577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11302" y="5938242"/>
            <a:ext cx="1351429" cy="3012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86400" y="6858000"/>
            <a:ext cx="3376331" cy="1509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fld id="{FDCD2660-DD66-43CA-B40B-8277E6ADEABB}" type="slidenum">
              <a:rPr lang="en-US" smtClean="0"/>
              <a:t>7</a:t>
            </a:fld>
            <a:endParaRPr lang="en-US"/>
          </a:p>
        </p:txBody>
      </p:sp>
      <p:sp>
        <p:nvSpPr>
          <p:cNvPr id="6" name="Date Placeholder 5"/>
          <p:cNvSpPr>
            <a:spLocks noGrp="1"/>
          </p:cNvSpPr>
          <p:nvPr>
            <p:ph type="dt" sz="half" idx="10"/>
          </p:nvPr>
        </p:nvSpPr>
        <p:spPr/>
        <p:txBody>
          <a:bodyPr/>
          <a:lstStyle/>
          <a:p>
            <a:fld id="{D8768A9C-F701-47E0-BB3F-D6A67FE3B53D}" type="datetime1">
              <a:rPr lang="en-US" smtClean="0"/>
              <a:t>5/13/2025</a:t>
            </a:fld>
            <a:endParaRPr lang="en-US"/>
          </a:p>
        </p:txBody>
      </p:sp>
    </p:spTree>
    <p:extLst>
      <p:ext uri="{BB962C8B-B14F-4D97-AF65-F5344CB8AC3E}">
        <p14:creationId xmlns:p14="http://schemas.microsoft.com/office/powerpoint/2010/main" val="2840820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988" y="35859"/>
            <a:ext cx="7543800" cy="914400"/>
          </a:xfrm>
        </p:spPr>
        <p:txBody>
          <a:bodyPr/>
          <a:lstStyle/>
          <a:p>
            <a:r>
              <a:rPr lang="en-US" dirty="0" smtClean="0"/>
              <a:t>Preparing the QC Sample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4571999" cy="441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066800"/>
            <a:ext cx="48768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6059269"/>
            <a:ext cx="3962400" cy="646331"/>
          </a:xfrm>
          <a:prstGeom prst="rect">
            <a:avLst/>
          </a:prstGeom>
          <a:noFill/>
        </p:spPr>
        <p:txBody>
          <a:bodyPr wrap="square" rtlCol="0">
            <a:spAutoFit/>
          </a:bodyPr>
          <a:lstStyle/>
          <a:p>
            <a:r>
              <a:rPr lang="en-US" dirty="0" smtClean="0">
                <a:solidFill>
                  <a:srgbClr val="FFFF00"/>
                </a:solidFill>
              </a:rPr>
              <a:t>QC and patient tests are analyzed the same way.  </a:t>
            </a:r>
            <a:endParaRPr lang="en-US" dirty="0">
              <a:solidFill>
                <a:srgbClr val="FFFF00"/>
              </a:solidFill>
            </a:endParaRPr>
          </a:p>
        </p:txBody>
      </p:sp>
      <p:sp>
        <p:nvSpPr>
          <p:cNvPr id="2" name="Slide Number Placeholder 1"/>
          <p:cNvSpPr>
            <a:spLocks noGrp="1"/>
          </p:cNvSpPr>
          <p:nvPr>
            <p:ph type="sldNum" sz="quarter" idx="11"/>
          </p:nvPr>
        </p:nvSpPr>
        <p:spPr/>
        <p:txBody>
          <a:bodyPr/>
          <a:lstStyle/>
          <a:p>
            <a:fld id="{FDCD2660-DD66-43CA-B40B-8277E6ADEABB}" type="slidenum">
              <a:rPr lang="en-US" smtClean="0"/>
              <a:t>8</a:t>
            </a:fld>
            <a:endParaRPr lang="en-US"/>
          </a:p>
        </p:txBody>
      </p:sp>
      <p:sp>
        <p:nvSpPr>
          <p:cNvPr id="5" name="Date Placeholder 4"/>
          <p:cNvSpPr>
            <a:spLocks noGrp="1"/>
          </p:cNvSpPr>
          <p:nvPr>
            <p:ph type="dt" sz="half" idx="10"/>
          </p:nvPr>
        </p:nvSpPr>
        <p:spPr/>
        <p:txBody>
          <a:bodyPr/>
          <a:lstStyle/>
          <a:p>
            <a:fld id="{701A16FA-9F2F-4587-95B1-0642692DD6F5}" type="datetime1">
              <a:rPr lang="en-US" smtClean="0"/>
              <a:t>5/13/2025</a:t>
            </a:fld>
            <a:endParaRPr lang="en-US"/>
          </a:p>
        </p:txBody>
      </p:sp>
    </p:spTree>
    <p:extLst>
      <p:ext uri="{BB962C8B-B14F-4D97-AF65-F5344CB8AC3E}">
        <p14:creationId xmlns:p14="http://schemas.microsoft.com/office/powerpoint/2010/main" val="2617196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8100"/>
            <a:ext cx="9296400" cy="68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38100"/>
            <a:ext cx="2895600" cy="1015663"/>
          </a:xfrm>
          <a:prstGeom prst="rect">
            <a:avLst/>
          </a:prstGeom>
          <a:noFill/>
        </p:spPr>
        <p:txBody>
          <a:bodyPr wrap="square" rtlCol="0">
            <a:spAutoFit/>
          </a:bodyPr>
          <a:lstStyle/>
          <a:p>
            <a:r>
              <a:rPr lang="en-US" sz="2000" b="1" dirty="0" smtClean="0">
                <a:solidFill>
                  <a:srgbClr val="FFFF00"/>
                </a:solidFill>
              </a:rPr>
              <a:t>Obtain the supplies needed for the patient test .</a:t>
            </a:r>
            <a:endParaRPr lang="en-US" sz="2000" b="1" dirty="0">
              <a:solidFill>
                <a:srgbClr val="FFFF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955560"/>
            <a:ext cx="1219200" cy="135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5562600"/>
            <a:ext cx="3429001" cy="646331"/>
          </a:xfrm>
          <a:prstGeom prst="rect">
            <a:avLst/>
          </a:prstGeom>
          <a:solidFill>
            <a:schemeClr val="tx1"/>
          </a:solidFill>
        </p:spPr>
        <p:txBody>
          <a:bodyPr wrap="square" rtlCol="0">
            <a:spAutoFit/>
          </a:bodyPr>
          <a:lstStyle/>
          <a:p>
            <a:r>
              <a:rPr lang="en-US" dirty="0" smtClean="0">
                <a:solidFill>
                  <a:schemeClr val="bg1"/>
                </a:solidFill>
              </a:rPr>
              <a:t>Orange high flow lancets are recommended. </a:t>
            </a:r>
            <a:endParaRPr lang="en-US" dirty="0">
              <a:solidFill>
                <a:schemeClr val="bg1"/>
              </a:solidFill>
            </a:endParaRPr>
          </a:p>
        </p:txBody>
      </p:sp>
      <p:cxnSp>
        <p:nvCxnSpPr>
          <p:cNvPr id="6" name="Straight Arrow Connector 5"/>
          <p:cNvCxnSpPr/>
          <p:nvPr/>
        </p:nvCxnSpPr>
        <p:spPr>
          <a:xfrm flipH="1" flipV="1">
            <a:off x="1676400" y="2590800"/>
            <a:ext cx="533400" cy="2819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p:txBody>
          <a:bodyPr/>
          <a:lstStyle/>
          <a:p>
            <a:fld id="{FDCD2660-DD66-43CA-B40B-8277E6ADEABB}" type="slidenum">
              <a:rPr lang="en-US" smtClean="0"/>
              <a:t>9</a:t>
            </a:fld>
            <a:endParaRPr lang="en-US"/>
          </a:p>
        </p:txBody>
      </p:sp>
      <p:sp>
        <p:nvSpPr>
          <p:cNvPr id="7" name="Date Placeholder 6"/>
          <p:cNvSpPr>
            <a:spLocks noGrp="1"/>
          </p:cNvSpPr>
          <p:nvPr>
            <p:ph type="dt" sz="half" idx="10"/>
          </p:nvPr>
        </p:nvSpPr>
        <p:spPr/>
        <p:txBody>
          <a:bodyPr/>
          <a:lstStyle/>
          <a:p>
            <a:fld id="{7EF4AA8E-69E7-4057-8828-665F04849ABC}" type="datetime1">
              <a:rPr lang="en-US" smtClean="0"/>
              <a:t>5/13/2025</a:t>
            </a:fld>
            <a:endParaRPr lang="en-US"/>
          </a:p>
        </p:txBody>
      </p:sp>
    </p:spTree>
    <p:extLst>
      <p:ext uri="{BB962C8B-B14F-4D97-AF65-F5344CB8AC3E}">
        <p14:creationId xmlns:p14="http://schemas.microsoft.com/office/powerpoint/2010/main" val="778312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Elemental</Template>
  <TotalTime>1141</TotalTime>
  <Words>1881</Words>
  <Application>Microsoft Office PowerPoint</Application>
  <PresentationFormat>On-screen Show (4:3)</PresentationFormat>
  <Paragraphs>218</Paragraphs>
  <Slides>33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Palatino Linotype</vt:lpstr>
      <vt:lpstr>Segoe</vt:lpstr>
      <vt:lpstr>Wingdings</vt:lpstr>
      <vt:lpstr>Elemental</vt:lpstr>
      <vt:lpstr>LeadCare®  II Capillary Blood Lead Analyzer</vt:lpstr>
      <vt:lpstr>PowerPoint Presentation</vt:lpstr>
      <vt:lpstr>PowerPoint Presentation</vt:lpstr>
      <vt:lpstr>Turn on the Analyzer</vt:lpstr>
      <vt:lpstr>Calibration Button</vt:lpstr>
      <vt:lpstr>Quality Control (QC)</vt:lpstr>
      <vt:lpstr>Treatment Reagent </vt:lpstr>
      <vt:lpstr>Preparing the QC Sample</vt:lpstr>
      <vt:lpstr>PowerPoint Presentation</vt:lpstr>
      <vt:lpstr>PowerPoint Presentation</vt:lpstr>
      <vt:lpstr>Capillary Collection </vt:lpstr>
      <vt:lpstr>PowerPoint Presentation</vt:lpstr>
      <vt:lpstr>              Caution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Disposal of Patient &amp; QC Samples</vt:lpstr>
      <vt:lpstr>Disposal of Patient &amp; QC Samples</vt:lpstr>
      <vt:lpstr>PowerPoint Presentation</vt:lpstr>
      <vt:lpstr>Analyzer Reportable Range</vt:lpstr>
      <vt:lpstr>Result Interpretation </vt:lpstr>
      <vt:lpstr>March 2025 Updated CDC &amp; State of NH Guidelines</vt:lpstr>
      <vt:lpstr>Questionable Results </vt:lpstr>
      <vt:lpstr>Instrument Maintenance</vt:lpstr>
      <vt:lpstr>Limitations</vt:lpstr>
      <vt:lpstr>Questions? </vt:lpstr>
    </vt:vector>
  </TitlesOfParts>
  <Company>Concord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LeadCare®  II Capillary Blood Lead Analyzer</dc:title>
  <dc:creator>Michelle Labbe</dc:creator>
  <cp:lastModifiedBy>Graciela Shoulders</cp:lastModifiedBy>
  <cp:revision>63</cp:revision>
  <cp:lastPrinted>2025-05-13T14:12:42Z</cp:lastPrinted>
  <dcterms:created xsi:type="dcterms:W3CDTF">2018-06-21T15:59:01Z</dcterms:created>
  <dcterms:modified xsi:type="dcterms:W3CDTF">2025-05-13T14:42:29Z</dcterms:modified>
</cp:coreProperties>
</file>