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8" r:id="rId3"/>
    <p:sldId id="269" r:id="rId4"/>
    <p:sldId id="261" r:id="rId5"/>
    <p:sldId id="262" r:id="rId6"/>
    <p:sldId id="259" r:id="rId7"/>
    <p:sldId id="260" r:id="rId8"/>
    <p:sldId id="263" r:id="rId9"/>
    <p:sldId id="264" r:id="rId10"/>
    <p:sldId id="265" r:id="rId11"/>
    <p:sldId id="268" r:id="rId12"/>
    <p:sldId id="267" r:id="rId13"/>
    <p:sldId id="266" r:id="rId14"/>
    <p:sldId id="271" r:id="rId15"/>
    <p:sldId id="272" r:id="rId16"/>
    <p:sldId id="273" r:id="rId17"/>
    <p:sldId id="278"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10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B73C7-9086-47D9-8361-BA0F3E3A47B8}"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FF620-D5AE-4495-9CA2-023997A11CAC}" type="slidenum">
              <a:rPr lang="en-US" smtClean="0"/>
              <a:t>‹#›</a:t>
            </a:fld>
            <a:endParaRPr lang="en-US"/>
          </a:p>
        </p:txBody>
      </p:sp>
    </p:spTree>
    <p:extLst>
      <p:ext uri="{BB962C8B-B14F-4D97-AF65-F5344CB8AC3E}">
        <p14:creationId xmlns:p14="http://schemas.microsoft.com/office/powerpoint/2010/main" val="272408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B73C7-9086-47D9-8361-BA0F3E3A47B8}"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FF620-D5AE-4495-9CA2-023997A11CAC}" type="slidenum">
              <a:rPr lang="en-US" smtClean="0"/>
              <a:t>‹#›</a:t>
            </a:fld>
            <a:endParaRPr lang="en-US"/>
          </a:p>
        </p:txBody>
      </p:sp>
    </p:spTree>
    <p:extLst>
      <p:ext uri="{BB962C8B-B14F-4D97-AF65-F5344CB8AC3E}">
        <p14:creationId xmlns:p14="http://schemas.microsoft.com/office/powerpoint/2010/main" val="4177064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B73C7-9086-47D9-8361-BA0F3E3A47B8}"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FF620-D5AE-4495-9CA2-023997A11CA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974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B73C7-9086-47D9-8361-BA0F3E3A47B8}"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FF620-D5AE-4495-9CA2-023997A11CAC}" type="slidenum">
              <a:rPr lang="en-US" smtClean="0"/>
              <a:t>‹#›</a:t>
            </a:fld>
            <a:endParaRPr lang="en-US"/>
          </a:p>
        </p:txBody>
      </p:sp>
    </p:spTree>
    <p:extLst>
      <p:ext uri="{BB962C8B-B14F-4D97-AF65-F5344CB8AC3E}">
        <p14:creationId xmlns:p14="http://schemas.microsoft.com/office/powerpoint/2010/main" val="67488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B73C7-9086-47D9-8361-BA0F3E3A47B8}"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FF620-D5AE-4495-9CA2-023997A11CA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24365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B73C7-9086-47D9-8361-BA0F3E3A47B8}"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FF620-D5AE-4495-9CA2-023997A11CAC}" type="slidenum">
              <a:rPr lang="en-US" smtClean="0"/>
              <a:t>‹#›</a:t>
            </a:fld>
            <a:endParaRPr lang="en-US"/>
          </a:p>
        </p:txBody>
      </p:sp>
    </p:spTree>
    <p:extLst>
      <p:ext uri="{BB962C8B-B14F-4D97-AF65-F5344CB8AC3E}">
        <p14:creationId xmlns:p14="http://schemas.microsoft.com/office/powerpoint/2010/main" val="3989472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B73C7-9086-47D9-8361-BA0F3E3A47B8}"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FF620-D5AE-4495-9CA2-023997A11CAC}" type="slidenum">
              <a:rPr lang="en-US" smtClean="0"/>
              <a:t>‹#›</a:t>
            </a:fld>
            <a:endParaRPr lang="en-US"/>
          </a:p>
        </p:txBody>
      </p:sp>
    </p:spTree>
    <p:extLst>
      <p:ext uri="{BB962C8B-B14F-4D97-AF65-F5344CB8AC3E}">
        <p14:creationId xmlns:p14="http://schemas.microsoft.com/office/powerpoint/2010/main" val="299988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B73C7-9086-47D9-8361-BA0F3E3A47B8}"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FF620-D5AE-4495-9CA2-023997A11CAC}" type="slidenum">
              <a:rPr lang="en-US" smtClean="0"/>
              <a:t>‹#›</a:t>
            </a:fld>
            <a:endParaRPr lang="en-US"/>
          </a:p>
        </p:txBody>
      </p:sp>
    </p:spTree>
    <p:extLst>
      <p:ext uri="{BB962C8B-B14F-4D97-AF65-F5344CB8AC3E}">
        <p14:creationId xmlns:p14="http://schemas.microsoft.com/office/powerpoint/2010/main" val="267542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B73C7-9086-47D9-8361-BA0F3E3A47B8}"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FF620-D5AE-4495-9CA2-023997A11CAC}" type="slidenum">
              <a:rPr lang="en-US" smtClean="0"/>
              <a:t>‹#›</a:t>
            </a:fld>
            <a:endParaRPr lang="en-US"/>
          </a:p>
        </p:txBody>
      </p:sp>
    </p:spTree>
    <p:extLst>
      <p:ext uri="{BB962C8B-B14F-4D97-AF65-F5344CB8AC3E}">
        <p14:creationId xmlns:p14="http://schemas.microsoft.com/office/powerpoint/2010/main" val="266092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B73C7-9086-47D9-8361-BA0F3E3A47B8}"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FF620-D5AE-4495-9CA2-023997A11CAC}" type="slidenum">
              <a:rPr lang="en-US" smtClean="0"/>
              <a:t>‹#›</a:t>
            </a:fld>
            <a:endParaRPr lang="en-US"/>
          </a:p>
        </p:txBody>
      </p:sp>
    </p:spTree>
    <p:extLst>
      <p:ext uri="{BB962C8B-B14F-4D97-AF65-F5344CB8AC3E}">
        <p14:creationId xmlns:p14="http://schemas.microsoft.com/office/powerpoint/2010/main" val="222818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B73C7-9086-47D9-8361-BA0F3E3A47B8}"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FF620-D5AE-4495-9CA2-023997A11CAC}" type="slidenum">
              <a:rPr lang="en-US" smtClean="0"/>
              <a:t>‹#›</a:t>
            </a:fld>
            <a:endParaRPr lang="en-US"/>
          </a:p>
        </p:txBody>
      </p:sp>
    </p:spTree>
    <p:extLst>
      <p:ext uri="{BB962C8B-B14F-4D97-AF65-F5344CB8AC3E}">
        <p14:creationId xmlns:p14="http://schemas.microsoft.com/office/powerpoint/2010/main" val="358307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B73C7-9086-47D9-8361-BA0F3E3A47B8}" type="datetimeFigureOut">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DFF620-D5AE-4495-9CA2-023997A11CAC}" type="slidenum">
              <a:rPr lang="en-US" smtClean="0"/>
              <a:t>‹#›</a:t>
            </a:fld>
            <a:endParaRPr lang="en-US"/>
          </a:p>
        </p:txBody>
      </p:sp>
    </p:spTree>
    <p:extLst>
      <p:ext uri="{BB962C8B-B14F-4D97-AF65-F5344CB8AC3E}">
        <p14:creationId xmlns:p14="http://schemas.microsoft.com/office/powerpoint/2010/main" val="40533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B73C7-9086-47D9-8361-BA0F3E3A47B8}"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DFF620-D5AE-4495-9CA2-023997A11CAC}" type="slidenum">
              <a:rPr lang="en-US" smtClean="0"/>
              <a:t>‹#›</a:t>
            </a:fld>
            <a:endParaRPr lang="en-US"/>
          </a:p>
        </p:txBody>
      </p:sp>
    </p:spTree>
    <p:extLst>
      <p:ext uri="{BB962C8B-B14F-4D97-AF65-F5344CB8AC3E}">
        <p14:creationId xmlns:p14="http://schemas.microsoft.com/office/powerpoint/2010/main" val="105465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B73C7-9086-47D9-8361-BA0F3E3A47B8}"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DFF620-D5AE-4495-9CA2-023997A11CAC}" type="slidenum">
              <a:rPr lang="en-US" smtClean="0"/>
              <a:t>‹#›</a:t>
            </a:fld>
            <a:endParaRPr lang="en-US"/>
          </a:p>
        </p:txBody>
      </p:sp>
    </p:spTree>
    <p:extLst>
      <p:ext uri="{BB962C8B-B14F-4D97-AF65-F5344CB8AC3E}">
        <p14:creationId xmlns:p14="http://schemas.microsoft.com/office/powerpoint/2010/main" val="262663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B73C7-9086-47D9-8361-BA0F3E3A47B8}"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FF620-D5AE-4495-9CA2-023997A11CAC}" type="slidenum">
              <a:rPr lang="en-US" smtClean="0"/>
              <a:t>‹#›</a:t>
            </a:fld>
            <a:endParaRPr lang="en-US"/>
          </a:p>
        </p:txBody>
      </p:sp>
    </p:spTree>
    <p:extLst>
      <p:ext uri="{BB962C8B-B14F-4D97-AF65-F5344CB8AC3E}">
        <p14:creationId xmlns:p14="http://schemas.microsoft.com/office/powerpoint/2010/main" val="198894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7B73C7-9086-47D9-8361-BA0F3E3A47B8}"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FF620-D5AE-4495-9CA2-023997A11CAC}" type="slidenum">
              <a:rPr lang="en-US" smtClean="0"/>
              <a:t>‹#›</a:t>
            </a:fld>
            <a:endParaRPr lang="en-US"/>
          </a:p>
        </p:txBody>
      </p:sp>
    </p:spTree>
    <p:extLst>
      <p:ext uri="{BB962C8B-B14F-4D97-AF65-F5344CB8AC3E}">
        <p14:creationId xmlns:p14="http://schemas.microsoft.com/office/powerpoint/2010/main" val="295419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7B73C7-9086-47D9-8361-BA0F3E3A47B8}" type="datetimeFigureOut">
              <a:rPr lang="en-US" smtClean="0"/>
              <a:t>9/22/2025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1DFF620-D5AE-4495-9CA2-023997A11CAC}" type="slidenum">
              <a:rPr lang="en-US" smtClean="0"/>
              <a:t>‹#›</a:t>
            </a:fld>
            <a:endParaRPr lang="en-US"/>
          </a:p>
        </p:txBody>
      </p:sp>
    </p:spTree>
    <p:extLst>
      <p:ext uri="{BB962C8B-B14F-4D97-AF65-F5344CB8AC3E}">
        <p14:creationId xmlns:p14="http://schemas.microsoft.com/office/powerpoint/2010/main" val="164574936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hyperlink" Target="https://www.publicdomainpictures.net/en/view-image.php?image=123970&amp;picture=check-mark-ic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6A4D-B03D-C9C3-58DB-1FDCA318C34C}"/>
              </a:ext>
            </a:extLst>
          </p:cNvPr>
          <p:cNvSpPr>
            <a:spLocks noGrp="1"/>
          </p:cNvSpPr>
          <p:nvPr>
            <p:ph type="ctrTitle"/>
          </p:nvPr>
        </p:nvSpPr>
        <p:spPr>
          <a:xfrm>
            <a:off x="4974337" y="1265315"/>
            <a:ext cx="4299666" cy="2245982"/>
          </a:xfrm>
        </p:spPr>
        <p:txBody>
          <a:bodyPr>
            <a:normAutofit/>
          </a:bodyPr>
          <a:lstStyle/>
          <a:p>
            <a:pPr algn="l"/>
            <a:r>
              <a:rPr lang="en-US" dirty="0" err="1"/>
              <a:t>HemoCue</a:t>
            </a:r>
            <a:r>
              <a:rPr lang="en-US" dirty="0"/>
              <a:t> Hb 201+ System</a:t>
            </a:r>
          </a:p>
        </p:txBody>
      </p:sp>
      <p:sp>
        <p:nvSpPr>
          <p:cNvPr id="16" name="Isosceles Triangle 15">
            <a:extLst>
              <a:ext uri="{FF2B5EF4-FFF2-40B4-BE49-F238E27FC236}">
                <a16:creationId xmlns:a16="http://schemas.microsoft.com/office/drawing/2014/main" id="{ADC5C86B-28CE-4597-97B7-4C09E2014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BF8E5BEB-9EF4-5334-BDD9-CBA20060267A}"/>
              </a:ext>
            </a:extLst>
          </p:cNvPr>
          <p:cNvPicPr>
            <a:picLocks noChangeAspect="1"/>
          </p:cNvPicPr>
          <p:nvPr/>
        </p:nvPicPr>
        <p:blipFill>
          <a:blip r:embed="rId2"/>
          <a:stretch>
            <a:fillRect/>
          </a:stretch>
        </p:blipFill>
        <p:spPr>
          <a:xfrm>
            <a:off x="1263474" y="1265315"/>
            <a:ext cx="3390821" cy="4335340"/>
          </a:xfrm>
          <a:prstGeom prst="rect">
            <a:avLst/>
          </a:prstGeom>
        </p:spPr>
      </p:pic>
    </p:spTree>
    <p:extLst>
      <p:ext uri="{BB962C8B-B14F-4D97-AF65-F5344CB8AC3E}">
        <p14:creationId xmlns:p14="http://schemas.microsoft.com/office/powerpoint/2010/main" val="90333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BC87-0D35-5668-D485-E5C9EE3CA976}"/>
              </a:ext>
            </a:extLst>
          </p:cNvPr>
          <p:cNvSpPr>
            <a:spLocks noGrp="1"/>
          </p:cNvSpPr>
          <p:nvPr>
            <p:ph type="title"/>
          </p:nvPr>
        </p:nvSpPr>
        <p:spPr>
          <a:xfrm>
            <a:off x="585894" y="320041"/>
            <a:ext cx="8596668" cy="752856"/>
          </a:xfrm>
        </p:spPr>
        <p:txBody>
          <a:bodyPr/>
          <a:lstStyle/>
          <a:p>
            <a:r>
              <a:rPr lang="en-US" u="sng" dirty="0"/>
              <a:t>Running Liquid QC</a:t>
            </a:r>
          </a:p>
        </p:txBody>
      </p:sp>
      <p:sp>
        <p:nvSpPr>
          <p:cNvPr id="3" name="Content Placeholder 2">
            <a:extLst>
              <a:ext uri="{FF2B5EF4-FFF2-40B4-BE49-F238E27FC236}">
                <a16:creationId xmlns:a16="http://schemas.microsoft.com/office/drawing/2014/main" id="{3DC6DA03-2277-1CB6-958C-E02ED73A1A13}"/>
              </a:ext>
            </a:extLst>
          </p:cNvPr>
          <p:cNvSpPr>
            <a:spLocks noGrp="1"/>
          </p:cNvSpPr>
          <p:nvPr>
            <p:ph idx="1"/>
          </p:nvPr>
        </p:nvSpPr>
        <p:spPr>
          <a:xfrm>
            <a:off x="402336" y="1072897"/>
            <a:ext cx="8871666" cy="5465062"/>
          </a:xfrm>
        </p:spPr>
        <p:txBody>
          <a:bodyPr>
            <a:normAutofit/>
          </a:bodyPr>
          <a:lstStyle/>
          <a:p>
            <a:pPr>
              <a:buFont typeface="+mj-lt"/>
              <a:buAutoNum type="arabicPeriod"/>
            </a:pPr>
            <a:r>
              <a:rPr lang="en-US" dirty="0"/>
              <a:t>Refrigerated vials are to warm to room temperature for 15 minutes before mixing. </a:t>
            </a:r>
          </a:p>
          <a:p>
            <a:pPr>
              <a:buFont typeface="+mj-lt"/>
              <a:buAutoNum type="arabicPeriod"/>
            </a:pPr>
            <a:r>
              <a:rPr lang="en-US" dirty="0"/>
              <a:t>Put on gloves. </a:t>
            </a:r>
          </a:p>
          <a:p>
            <a:pPr>
              <a:buFont typeface="+mj-lt"/>
              <a:buAutoNum type="arabicPeriod"/>
            </a:pPr>
            <a:r>
              <a:rPr lang="en-US" dirty="0"/>
              <a:t>Turn the analyzer “On” and wait for the 3 flashing dashes to proceed with testing. </a:t>
            </a:r>
          </a:p>
          <a:p>
            <a:pPr>
              <a:buFont typeface="+mj-lt"/>
              <a:buAutoNum type="arabicPeriod"/>
            </a:pPr>
            <a:r>
              <a:rPr lang="en-US" dirty="0"/>
              <a:t>Holding the vial horizontally between palms, roll the vial back and forth for 30 seconds. Occasionally invert the vial. Mix vigorously, but do not shake. Continue to mix in this manner until the red cells are completely suspended. No red cells should be visible on the bottom of the vial when inverted. Gently invert 8-10 times immediately before sampling. </a:t>
            </a:r>
          </a:p>
          <a:p>
            <a:pPr>
              <a:buFont typeface="+mj-lt"/>
              <a:buAutoNum type="arabicPeriod"/>
            </a:pPr>
            <a:r>
              <a:rPr lang="en-US" dirty="0"/>
              <a:t>Dispense a drop of the control onto a hydrophobic surface such as parafilm or glass slide. (Do not fill the cuvette directly from the vial.) </a:t>
            </a:r>
          </a:p>
          <a:p>
            <a:pPr>
              <a:buFont typeface="+mj-lt"/>
              <a:buAutoNum type="arabicPeriod"/>
            </a:pPr>
            <a:r>
              <a:rPr lang="en-US" dirty="0"/>
              <a:t>Remove a microcuvette from the individual package or the canister (recap immediately). </a:t>
            </a:r>
          </a:p>
        </p:txBody>
      </p:sp>
    </p:spTree>
    <p:extLst>
      <p:ext uri="{BB962C8B-B14F-4D97-AF65-F5344CB8AC3E}">
        <p14:creationId xmlns:p14="http://schemas.microsoft.com/office/powerpoint/2010/main" val="229686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F6B2-29AC-EF5E-9FFA-DF7E1D7935D5}"/>
              </a:ext>
            </a:extLst>
          </p:cNvPr>
          <p:cNvSpPr>
            <a:spLocks noGrp="1"/>
          </p:cNvSpPr>
          <p:nvPr>
            <p:ph type="title"/>
          </p:nvPr>
        </p:nvSpPr>
        <p:spPr/>
        <p:txBody>
          <a:bodyPr/>
          <a:lstStyle/>
          <a:p>
            <a:r>
              <a:rPr lang="en-US" u="sng" dirty="0"/>
              <a:t>Running Liquid QC</a:t>
            </a:r>
          </a:p>
        </p:txBody>
      </p:sp>
      <p:sp>
        <p:nvSpPr>
          <p:cNvPr id="3" name="Content Placeholder 2">
            <a:extLst>
              <a:ext uri="{FF2B5EF4-FFF2-40B4-BE49-F238E27FC236}">
                <a16:creationId xmlns:a16="http://schemas.microsoft.com/office/drawing/2014/main" id="{975BC6A9-3D99-8D3B-A0CF-AF1BCB74ACE5}"/>
              </a:ext>
            </a:extLst>
          </p:cNvPr>
          <p:cNvSpPr>
            <a:spLocks noGrp="1"/>
          </p:cNvSpPr>
          <p:nvPr>
            <p:ph sz="half" idx="1"/>
          </p:nvPr>
        </p:nvSpPr>
        <p:spPr>
          <a:xfrm>
            <a:off x="677334" y="1628775"/>
            <a:ext cx="4184035" cy="4533899"/>
          </a:xfrm>
        </p:spPr>
        <p:txBody>
          <a:bodyPr>
            <a:normAutofit fontScale="92500" lnSpcReduction="10000"/>
          </a:bodyPr>
          <a:lstStyle/>
          <a:p>
            <a:pPr>
              <a:buFont typeface="+mj-lt"/>
              <a:buAutoNum type="arabicPeriod" startAt="7"/>
            </a:pPr>
            <a:r>
              <a:rPr lang="en-US" dirty="0"/>
              <a:t>Introduce the tip of the microcuvette into the center of the drop of control. Fill the microcuvette in one continuous process. Never top off the cuvette after the first filling. </a:t>
            </a:r>
          </a:p>
          <a:p>
            <a:pPr>
              <a:buFont typeface="+mj-lt"/>
              <a:buAutoNum type="arabicPeriod" startAt="7"/>
            </a:pPr>
            <a:r>
              <a:rPr lang="en-US" dirty="0"/>
              <a:t>Wipe off any excess control material on the outside of the microcuvette with clean, dry gauze. Do not allow the gauze to touch the slit of the microcuvette, as it will draw out the specimen. </a:t>
            </a:r>
          </a:p>
          <a:p>
            <a:pPr>
              <a:buFont typeface="+mj-lt"/>
              <a:buAutoNum type="arabicPeriod" startAt="7"/>
            </a:pPr>
            <a:r>
              <a:rPr lang="en-US" dirty="0"/>
              <a:t>Visually inspect the microcuvette for air bubbles. Small air bubbles around the edge do not interfere with testing. If there are air bubbles within the testing area, recollect another microcuvette sample. </a:t>
            </a:r>
          </a:p>
          <a:p>
            <a:pPr>
              <a:buFont typeface="+mj-lt"/>
              <a:buAutoNum type="arabicPeriod" startAt="7"/>
            </a:pPr>
            <a:endParaRPr lang="en-US" dirty="0"/>
          </a:p>
          <a:p>
            <a:endParaRPr lang="en-US" dirty="0"/>
          </a:p>
        </p:txBody>
      </p:sp>
      <p:pic>
        <p:nvPicPr>
          <p:cNvPr id="8" name="Content Placeholder 7">
            <a:extLst>
              <a:ext uri="{FF2B5EF4-FFF2-40B4-BE49-F238E27FC236}">
                <a16:creationId xmlns:a16="http://schemas.microsoft.com/office/drawing/2014/main" id="{D484C04F-3EDE-685D-8D84-02C8AFE3CC27}"/>
              </a:ext>
            </a:extLst>
          </p:cNvPr>
          <p:cNvPicPr>
            <a:picLocks noGrp="1" noChangeAspect="1"/>
          </p:cNvPicPr>
          <p:nvPr>
            <p:ph sz="half" idx="2"/>
          </p:nvPr>
        </p:nvPicPr>
        <p:blipFill>
          <a:blip r:embed="rId2"/>
          <a:stretch>
            <a:fillRect/>
          </a:stretch>
        </p:blipFill>
        <p:spPr>
          <a:xfrm>
            <a:off x="5962534" y="1277846"/>
            <a:ext cx="1657581" cy="1305107"/>
          </a:xfrm>
          <a:prstGeom prst="rect">
            <a:avLst/>
          </a:prstGeom>
        </p:spPr>
      </p:pic>
      <p:pic>
        <p:nvPicPr>
          <p:cNvPr id="10" name="Picture 9">
            <a:extLst>
              <a:ext uri="{FF2B5EF4-FFF2-40B4-BE49-F238E27FC236}">
                <a16:creationId xmlns:a16="http://schemas.microsoft.com/office/drawing/2014/main" id="{E1C2A39F-3494-EFB0-019A-6F934886133F}"/>
              </a:ext>
            </a:extLst>
          </p:cNvPr>
          <p:cNvPicPr>
            <a:picLocks noChangeAspect="1"/>
          </p:cNvPicPr>
          <p:nvPr/>
        </p:nvPicPr>
        <p:blipFill>
          <a:blip r:embed="rId3"/>
          <a:stretch>
            <a:fillRect/>
          </a:stretch>
        </p:blipFill>
        <p:spPr>
          <a:xfrm>
            <a:off x="5991113" y="2865271"/>
            <a:ext cx="1629002" cy="1181265"/>
          </a:xfrm>
          <a:prstGeom prst="rect">
            <a:avLst/>
          </a:prstGeom>
        </p:spPr>
      </p:pic>
      <p:pic>
        <p:nvPicPr>
          <p:cNvPr id="12" name="Picture 11">
            <a:extLst>
              <a:ext uri="{FF2B5EF4-FFF2-40B4-BE49-F238E27FC236}">
                <a16:creationId xmlns:a16="http://schemas.microsoft.com/office/drawing/2014/main" id="{A5B96ED5-A95E-D945-FFA3-7DFE986F1630}"/>
              </a:ext>
            </a:extLst>
          </p:cNvPr>
          <p:cNvPicPr>
            <a:picLocks noChangeAspect="1"/>
          </p:cNvPicPr>
          <p:nvPr/>
        </p:nvPicPr>
        <p:blipFill>
          <a:blip r:embed="rId4"/>
          <a:stretch>
            <a:fillRect/>
          </a:stretch>
        </p:blipFill>
        <p:spPr>
          <a:xfrm>
            <a:off x="5991113" y="4328854"/>
            <a:ext cx="1648055" cy="1286054"/>
          </a:xfrm>
          <a:prstGeom prst="rect">
            <a:avLst/>
          </a:prstGeom>
        </p:spPr>
      </p:pic>
    </p:spTree>
    <p:extLst>
      <p:ext uri="{BB962C8B-B14F-4D97-AF65-F5344CB8AC3E}">
        <p14:creationId xmlns:p14="http://schemas.microsoft.com/office/powerpoint/2010/main" val="1118284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A71A5-A8D2-4CE5-1334-EF60E2A59EC3}"/>
              </a:ext>
            </a:extLst>
          </p:cNvPr>
          <p:cNvSpPr>
            <a:spLocks noGrp="1"/>
          </p:cNvSpPr>
          <p:nvPr>
            <p:ph type="title"/>
          </p:nvPr>
        </p:nvSpPr>
        <p:spPr>
          <a:xfrm>
            <a:off x="677334" y="485365"/>
            <a:ext cx="8596668" cy="514760"/>
          </a:xfrm>
        </p:spPr>
        <p:txBody>
          <a:bodyPr>
            <a:normAutofit fontScale="90000"/>
          </a:bodyPr>
          <a:lstStyle/>
          <a:p>
            <a:r>
              <a:rPr lang="en-US" u="sng" dirty="0"/>
              <a:t>Running Liquid QC</a:t>
            </a:r>
          </a:p>
        </p:txBody>
      </p:sp>
      <p:sp>
        <p:nvSpPr>
          <p:cNvPr id="3" name="Content Placeholder 2">
            <a:extLst>
              <a:ext uri="{FF2B5EF4-FFF2-40B4-BE49-F238E27FC236}">
                <a16:creationId xmlns:a16="http://schemas.microsoft.com/office/drawing/2014/main" id="{DF9AACE3-E735-F3B6-4EB9-8F9CD9D21DF8}"/>
              </a:ext>
            </a:extLst>
          </p:cNvPr>
          <p:cNvSpPr>
            <a:spLocks noGrp="1"/>
          </p:cNvSpPr>
          <p:nvPr>
            <p:ph sz="half" idx="1"/>
          </p:nvPr>
        </p:nvSpPr>
        <p:spPr>
          <a:xfrm>
            <a:off x="677334" y="1200150"/>
            <a:ext cx="5741754" cy="5048249"/>
          </a:xfrm>
        </p:spPr>
        <p:txBody>
          <a:bodyPr>
            <a:normAutofit fontScale="92500" lnSpcReduction="20000"/>
          </a:bodyPr>
          <a:lstStyle/>
          <a:p>
            <a:pPr>
              <a:buFont typeface="+mj-lt"/>
              <a:buAutoNum type="arabicPeriod" startAt="10"/>
            </a:pPr>
            <a:r>
              <a:rPr lang="en-US" dirty="0"/>
              <a:t>Place the filled microcuvette into the cuvette holder while in the loading position. </a:t>
            </a:r>
          </a:p>
          <a:p>
            <a:pPr>
              <a:buFont typeface="+mj-lt"/>
              <a:buAutoNum type="arabicPeriod" startAt="10"/>
            </a:pPr>
            <a:r>
              <a:rPr lang="en-US" dirty="0"/>
              <a:t>Push the cuvette holder to the measuring position. The display will show 3 fixed dashes. </a:t>
            </a:r>
          </a:p>
          <a:p>
            <a:pPr>
              <a:buFont typeface="+mj-lt"/>
              <a:buAutoNum type="arabicPeriod" startAt="10"/>
            </a:pPr>
            <a:r>
              <a:rPr lang="en-US" dirty="0"/>
              <a:t>After 15-60 seconds, a hemoglobin value will be displayed in g/dL. The result will be displayed as long as the cuvette holder is in the measuring position. </a:t>
            </a:r>
          </a:p>
          <a:p>
            <a:pPr>
              <a:buFont typeface="+mj-lt"/>
              <a:buAutoNum type="arabicPeriod" startAt="10"/>
            </a:pPr>
            <a:r>
              <a:rPr lang="en-US" dirty="0"/>
              <a:t>Verify that the obtained control value falls within expected range found on the assay sheet. </a:t>
            </a:r>
          </a:p>
          <a:p>
            <a:pPr>
              <a:buFont typeface="+mj-lt"/>
              <a:buAutoNum type="arabicPeriod" startAt="10"/>
            </a:pPr>
            <a:r>
              <a:rPr lang="en-US" dirty="0"/>
              <a:t>After each test is performed, pull out the cuvette holder to the loading position and dispose of the microcuvette in a biohazard sharps receptacle. </a:t>
            </a:r>
          </a:p>
          <a:p>
            <a:pPr>
              <a:buFont typeface="+mj-lt"/>
              <a:buAutoNum type="arabicPeriod" startAt="10"/>
            </a:pPr>
            <a:r>
              <a:rPr lang="en-US" dirty="0"/>
              <a:t>Repeat with the other level of quality control. </a:t>
            </a:r>
          </a:p>
          <a:p>
            <a:pPr>
              <a:buFont typeface="+mj-lt"/>
              <a:buAutoNum type="arabicPeriod" startAt="10"/>
            </a:pPr>
            <a:r>
              <a:rPr lang="en-US" dirty="0"/>
              <a:t>Both levels of QC must be run and results must be within the acceptable ranges in order to use the instrument for patient testing. </a:t>
            </a:r>
          </a:p>
          <a:p>
            <a:pPr>
              <a:buFont typeface="+mj-lt"/>
              <a:buAutoNum type="arabicPeriod" startAt="10"/>
            </a:pPr>
            <a:r>
              <a:rPr lang="en-US" dirty="0"/>
              <a:t>Dispose of expired/opened controls in biohazard waste container.</a:t>
            </a:r>
          </a:p>
          <a:p>
            <a:endParaRPr lang="en-US" dirty="0"/>
          </a:p>
        </p:txBody>
      </p:sp>
      <p:pic>
        <p:nvPicPr>
          <p:cNvPr id="6" name="Content Placeholder 5">
            <a:extLst>
              <a:ext uri="{FF2B5EF4-FFF2-40B4-BE49-F238E27FC236}">
                <a16:creationId xmlns:a16="http://schemas.microsoft.com/office/drawing/2014/main" id="{FBC58B94-1262-6AD0-1E9F-27E73AA40D7F}"/>
              </a:ext>
            </a:extLst>
          </p:cNvPr>
          <p:cNvPicPr>
            <a:picLocks noGrp="1" noChangeAspect="1"/>
          </p:cNvPicPr>
          <p:nvPr>
            <p:ph sz="half" idx="2"/>
          </p:nvPr>
        </p:nvPicPr>
        <p:blipFill>
          <a:blip r:embed="rId2"/>
          <a:stretch>
            <a:fillRect/>
          </a:stretch>
        </p:blipFill>
        <p:spPr>
          <a:xfrm>
            <a:off x="6603413" y="485365"/>
            <a:ext cx="2871374" cy="2610260"/>
          </a:xfrm>
          <a:prstGeom prst="rect">
            <a:avLst/>
          </a:prstGeom>
        </p:spPr>
      </p:pic>
      <p:pic>
        <p:nvPicPr>
          <p:cNvPr id="8" name="Picture 7">
            <a:extLst>
              <a:ext uri="{FF2B5EF4-FFF2-40B4-BE49-F238E27FC236}">
                <a16:creationId xmlns:a16="http://schemas.microsoft.com/office/drawing/2014/main" id="{3F480541-68F7-E599-4521-F4D54AB570F9}"/>
              </a:ext>
            </a:extLst>
          </p:cNvPr>
          <p:cNvPicPr>
            <a:picLocks noChangeAspect="1"/>
          </p:cNvPicPr>
          <p:nvPr/>
        </p:nvPicPr>
        <p:blipFill>
          <a:blip r:embed="rId3"/>
          <a:stretch>
            <a:fillRect/>
          </a:stretch>
        </p:blipFill>
        <p:spPr>
          <a:xfrm>
            <a:off x="6603413" y="3375434"/>
            <a:ext cx="2877592" cy="2872966"/>
          </a:xfrm>
          <a:prstGeom prst="rect">
            <a:avLst/>
          </a:prstGeom>
        </p:spPr>
      </p:pic>
    </p:spTree>
    <p:extLst>
      <p:ext uri="{BB962C8B-B14F-4D97-AF65-F5344CB8AC3E}">
        <p14:creationId xmlns:p14="http://schemas.microsoft.com/office/powerpoint/2010/main" val="75257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65C3B2-8548-78D8-8E54-274B1457A6E5}"/>
              </a:ext>
            </a:extLst>
          </p:cNvPr>
          <p:cNvSpPr>
            <a:spLocks noGrp="1"/>
          </p:cNvSpPr>
          <p:nvPr>
            <p:ph type="title"/>
          </p:nvPr>
        </p:nvSpPr>
        <p:spPr>
          <a:xfrm>
            <a:off x="677334" y="609600"/>
            <a:ext cx="8596668" cy="963168"/>
          </a:xfrm>
        </p:spPr>
        <p:txBody>
          <a:bodyPr/>
          <a:lstStyle/>
          <a:p>
            <a:r>
              <a:rPr lang="en-US" u="sng" dirty="0"/>
              <a:t>If QC is out of acceptable ranges</a:t>
            </a:r>
          </a:p>
        </p:txBody>
      </p:sp>
      <p:sp>
        <p:nvSpPr>
          <p:cNvPr id="5" name="Content Placeholder 4">
            <a:extLst>
              <a:ext uri="{FF2B5EF4-FFF2-40B4-BE49-F238E27FC236}">
                <a16:creationId xmlns:a16="http://schemas.microsoft.com/office/drawing/2014/main" id="{200F605D-19A3-5BA9-9009-E755B434B5E9}"/>
              </a:ext>
            </a:extLst>
          </p:cNvPr>
          <p:cNvSpPr>
            <a:spLocks noGrp="1"/>
          </p:cNvSpPr>
          <p:nvPr>
            <p:ph idx="1"/>
          </p:nvPr>
        </p:nvSpPr>
        <p:spPr>
          <a:xfrm>
            <a:off x="329184" y="1695450"/>
            <a:ext cx="8944818" cy="4345913"/>
          </a:xfrm>
        </p:spPr>
        <p:txBody>
          <a:bodyPr/>
          <a:lstStyle/>
          <a:p>
            <a:pPr marL="0" indent="0">
              <a:buNone/>
            </a:pPr>
            <a:r>
              <a:rPr lang="en-US" sz="2000" dirty="0"/>
              <a:t>If the control value is not within the acceptable range on the assay sheet:</a:t>
            </a:r>
          </a:p>
          <a:p>
            <a:pPr marL="914400">
              <a:buFont typeface="Wingdings" panose="05000000000000000000" pitchFamily="2" charset="2"/>
              <a:buChar char="v"/>
            </a:pPr>
            <a:r>
              <a:rPr lang="en-US" dirty="0"/>
              <a:t>Verify that the lot number on the vial matches the lot number on the assay sheet. </a:t>
            </a:r>
          </a:p>
          <a:p>
            <a:pPr marL="914400">
              <a:buFont typeface="Wingdings" panose="05000000000000000000" pitchFamily="2" charset="2"/>
              <a:buChar char="v"/>
            </a:pPr>
            <a:r>
              <a:rPr lang="en-US" dirty="0"/>
              <a:t>Verify that the vial is within the manufacturer’s, as well as, the 30 day opened expiration date. </a:t>
            </a:r>
          </a:p>
          <a:p>
            <a:pPr marL="914400">
              <a:buFont typeface="Wingdings" panose="05000000000000000000" pitchFamily="2" charset="2"/>
              <a:buChar char="v"/>
            </a:pPr>
            <a:r>
              <a:rPr lang="en-US" dirty="0"/>
              <a:t>Repeat the test with a new drop of control and a new microcuvette. </a:t>
            </a:r>
          </a:p>
          <a:p>
            <a:pPr marL="914400">
              <a:buFont typeface="Wingdings" panose="05000000000000000000" pitchFamily="2" charset="2"/>
              <a:buChar char="v"/>
            </a:pPr>
            <a:r>
              <a:rPr lang="en-US" dirty="0"/>
              <a:t>If the control value still fails, open a new vial of control and/or a new canister of microcuvettes and repeat testing. </a:t>
            </a:r>
          </a:p>
          <a:p>
            <a:pPr marL="914400">
              <a:buFont typeface="Wingdings" panose="05000000000000000000" pitchFamily="2" charset="2"/>
              <a:buChar char="v"/>
            </a:pPr>
            <a:r>
              <a:rPr lang="en-US" dirty="0"/>
              <a:t>If acceptable values are still not obtained, the instrument cannot be used for patient testing. Notify the Point of Care Specialist.</a:t>
            </a:r>
          </a:p>
        </p:txBody>
      </p:sp>
    </p:spTree>
    <p:extLst>
      <p:ext uri="{BB962C8B-B14F-4D97-AF65-F5344CB8AC3E}">
        <p14:creationId xmlns:p14="http://schemas.microsoft.com/office/powerpoint/2010/main" val="356932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7B59-E528-68BF-1068-34F893423D81}"/>
              </a:ext>
            </a:extLst>
          </p:cNvPr>
          <p:cNvSpPr>
            <a:spLocks noGrp="1"/>
          </p:cNvSpPr>
          <p:nvPr>
            <p:ph type="title"/>
          </p:nvPr>
        </p:nvSpPr>
        <p:spPr>
          <a:xfrm>
            <a:off x="524934" y="192612"/>
            <a:ext cx="5571066" cy="725424"/>
          </a:xfrm>
        </p:spPr>
        <p:txBody>
          <a:bodyPr/>
          <a:lstStyle/>
          <a:p>
            <a:r>
              <a:rPr lang="en-US" u="sng" dirty="0"/>
              <a:t>Running patient samples</a:t>
            </a:r>
          </a:p>
        </p:txBody>
      </p:sp>
      <p:sp>
        <p:nvSpPr>
          <p:cNvPr id="3" name="Content Placeholder 2">
            <a:extLst>
              <a:ext uri="{FF2B5EF4-FFF2-40B4-BE49-F238E27FC236}">
                <a16:creationId xmlns:a16="http://schemas.microsoft.com/office/drawing/2014/main" id="{3AE5E20E-E29F-F43A-0EBD-93CA7B3B05E2}"/>
              </a:ext>
            </a:extLst>
          </p:cNvPr>
          <p:cNvSpPr>
            <a:spLocks noGrp="1"/>
          </p:cNvSpPr>
          <p:nvPr>
            <p:ph idx="1"/>
          </p:nvPr>
        </p:nvSpPr>
        <p:spPr>
          <a:xfrm>
            <a:off x="677334" y="1038225"/>
            <a:ext cx="5313891" cy="5286376"/>
          </a:xfrm>
        </p:spPr>
        <p:txBody>
          <a:bodyPr>
            <a:normAutofit fontScale="85000" lnSpcReduction="10000"/>
          </a:bodyPr>
          <a:lstStyle/>
          <a:p>
            <a:pPr>
              <a:buFont typeface="+mj-lt"/>
              <a:buAutoNum type="arabicPeriod"/>
            </a:pPr>
            <a:r>
              <a:rPr lang="en-US" dirty="0"/>
              <a:t>Put on gloves. </a:t>
            </a:r>
          </a:p>
          <a:p>
            <a:pPr>
              <a:buFont typeface="+mj-lt"/>
              <a:buAutoNum type="arabicPeriod"/>
            </a:pPr>
            <a:r>
              <a:rPr lang="en-US" dirty="0"/>
              <a:t>Turn the analyzer “On” and wait for the 3 flashing dashes to proceed with testing.</a:t>
            </a:r>
          </a:p>
          <a:p>
            <a:pPr>
              <a:buFont typeface="+mj-lt"/>
              <a:buAutoNum type="arabicPeriod"/>
            </a:pPr>
            <a:r>
              <a:rPr lang="en-US" dirty="0"/>
              <a:t>For capillary samples:</a:t>
            </a:r>
          </a:p>
          <a:p>
            <a:pPr marL="914400">
              <a:spcBef>
                <a:spcPts val="0"/>
              </a:spcBef>
              <a:buFont typeface="Arial" panose="020B0604020202020204" pitchFamily="34" charset="0"/>
              <a:buChar char="•"/>
            </a:pPr>
            <a:r>
              <a:rPr lang="en-US" dirty="0"/>
              <a:t>Obtain the capillary sample according to the standard fingerstick procedure.</a:t>
            </a:r>
          </a:p>
          <a:p>
            <a:pPr marL="914400">
              <a:spcBef>
                <a:spcPts val="0"/>
              </a:spcBef>
              <a:buFont typeface="Arial" panose="020B0604020202020204" pitchFamily="34" charset="0"/>
              <a:buChar char="•"/>
            </a:pPr>
            <a:r>
              <a:rPr lang="en-US" dirty="0"/>
              <a:t>Wipe away 2 – 3 drops of blood with clean gauze.</a:t>
            </a:r>
          </a:p>
          <a:p>
            <a:pPr marL="914400">
              <a:spcBef>
                <a:spcPts val="0"/>
              </a:spcBef>
              <a:buFont typeface="Arial" panose="020B0604020202020204" pitchFamily="34" charset="0"/>
              <a:buChar char="•"/>
            </a:pPr>
            <a:r>
              <a:rPr lang="en-US" dirty="0"/>
              <a:t>Apply light pressure until another drop of blood appears. Make sure the drop of blood is big enough to fill the microcuvette completely. </a:t>
            </a:r>
          </a:p>
          <a:p>
            <a:pPr marL="914400">
              <a:spcBef>
                <a:spcPts val="0"/>
              </a:spcBef>
              <a:buFont typeface="Arial" panose="020B0604020202020204" pitchFamily="34" charset="0"/>
              <a:buChar char="•"/>
            </a:pPr>
            <a:endParaRPr lang="en-US" dirty="0"/>
          </a:p>
          <a:p>
            <a:pPr marL="4572" indent="0">
              <a:spcBef>
                <a:spcPts val="0"/>
              </a:spcBef>
              <a:buNone/>
            </a:pPr>
            <a:r>
              <a:rPr lang="en-US" dirty="0"/>
              <a:t>	For venous samples:</a:t>
            </a:r>
          </a:p>
          <a:p>
            <a:pPr marL="914400" indent="-285750">
              <a:spcBef>
                <a:spcPts val="0"/>
              </a:spcBef>
              <a:buFont typeface="Arial" panose="020B0604020202020204" pitchFamily="34" charset="0"/>
              <a:buChar char="•"/>
            </a:pPr>
            <a:r>
              <a:rPr lang="en-US" dirty="0"/>
              <a:t>Use a fresh, well-mixed anticoagulated blood specimen. </a:t>
            </a:r>
          </a:p>
          <a:p>
            <a:pPr marL="914400" indent="-285750">
              <a:spcBef>
                <a:spcPts val="0"/>
              </a:spcBef>
              <a:buFont typeface="Arial" panose="020B0604020202020204" pitchFamily="34" charset="0"/>
              <a:buChar char="•"/>
            </a:pPr>
            <a:r>
              <a:rPr lang="en-US" dirty="0"/>
              <a:t>With a pipette, place a drop of this blood onto a hydrophobic surface (such as parafilm or glass slide). </a:t>
            </a:r>
          </a:p>
          <a:p>
            <a:pPr marL="914400" indent="-285750">
              <a:spcBef>
                <a:spcPts val="0"/>
              </a:spcBef>
              <a:buFont typeface="Arial" panose="020B0604020202020204" pitchFamily="34" charset="0"/>
              <a:buChar char="•"/>
            </a:pPr>
            <a:endParaRPr lang="en-US" dirty="0"/>
          </a:p>
          <a:p>
            <a:pPr>
              <a:buFont typeface="+mj-lt"/>
              <a:buAutoNum type="arabicPeriod" startAt="4"/>
            </a:pPr>
            <a:r>
              <a:rPr lang="en-US" dirty="0"/>
              <a:t>Introduce the microcuvette tip into the middle of the drop of blood and fill the microcuvette in one continuous process. It should never be topped off after the first filling. </a:t>
            </a:r>
          </a:p>
        </p:txBody>
      </p:sp>
      <p:pic>
        <p:nvPicPr>
          <p:cNvPr id="5" name="Picture 4">
            <a:extLst>
              <a:ext uri="{FF2B5EF4-FFF2-40B4-BE49-F238E27FC236}">
                <a16:creationId xmlns:a16="http://schemas.microsoft.com/office/drawing/2014/main" id="{1A1EE6CD-E9E0-D750-157B-B051A9E9B689}"/>
              </a:ext>
            </a:extLst>
          </p:cNvPr>
          <p:cNvPicPr>
            <a:picLocks noChangeAspect="1"/>
          </p:cNvPicPr>
          <p:nvPr/>
        </p:nvPicPr>
        <p:blipFill>
          <a:blip r:embed="rId2"/>
          <a:stretch>
            <a:fillRect/>
          </a:stretch>
        </p:blipFill>
        <p:spPr>
          <a:xfrm>
            <a:off x="6299709" y="490596"/>
            <a:ext cx="1352739" cy="1057423"/>
          </a:xfrm>
          <a:prstGeom prst="rect">
            <a:avLst/>
          </a:prstGeom>
        </p:spPr>
      </p:pic>
      <p:pic>
        <p:nvPicPr>
          <p:cNvPr id="7" name="Picture 6">
            <a:extLst>
              <a:ext uri="{FF2B5EF4-FFF2-40B4-BE49-F238E27FC236}">
                <a16:creationId xmlns:a16="http://schemas.microsoft.com/office/drawing/2014/main" id="{FBFBF51F-1078-5EF8-8DE3-3D830A0E3CFA}"/>
              </a:ext>
            </a:extLst>
          </p:cNvPr>
          <p:cNvPicPr>
            <a:picLocks noChangeAspect="1"/>
          </p:cNvPicPr>
          <p:nvPr/>
        </p:nvPicPr>
        <p:blipFill>
          <a:blip r:embed="rId3"/>
          <a:stretch>
            <a:fillRect/>
          </a:stretch>
        </p:blipFill>
        <p:spPr>
          <a:xfrm>
            <a:off x="6354195" y="1494102"/>
            <a:ext cx="1314633" cy="1047896"/>
          </a:xfrm>
          <a:prstGeom prst="rect">
            <a:avLst/>
          </a:prstGeom>
        </p:spPr>
      </p:pic>
      <p:pic>
        <p:nvPicPr>
          <p:cNvPr id="9" name="Picture 8">
            <a:extLst>
              <a:ext uri="{FF2B5EF4-FFF2-40B4-BE49-F238E27FC236}">
                <a16:creationId xmlns:a16="http://schemas.microsoft.com/office/drawing/2014/main" id="{6419BF6B-C218-EA54-9772-190F68AADF48}"/>
              </a:ext>
            </a:extLst>
          </p:cNvPr>
          <p:cNvPicPr>
            <a:picLocks noChangeAspect="1"/>
          </p:cNvPicPr>
          <p:nvPr/>
        </p:nvPicPr>
        <p:blipFill>
          <a:blip r:embed="rId4"/>
          <a:stretch>
            <a:fillRect/>
          </a:stretch>
        </p:blipFill>
        <p:spPr>
          <a:xfrm>
            <a:off x="6354195" y="2535141"/>
            <a:ext cx="1298253" cy="988223"/>
          </a:xfrm>
          <a:prstGeom prst="rect">
            <a:avLst/>
          </a:prstGeom>
        </p:spPr>
      </p:pic>
      <p:pic>
        <p:nvPicPr>
          <p:cNvPr id="11" name="Picture 10">
            <a:extLst>
              <a:ext uri="{FF2B5EF4-FFF2-40B4-BE49-F238E27FC236}">
                <a16:creationId xmlns:a16="http://schemas.microsoft.com/office/drawing/2014/main" id="{0BB38B06-518A-03BA-528C-D17A7B6059F1}"/>
              </a:ext>
            </a:extLst>
          </p:cNvPr>
          <p:cNvPicPr>
            <a:picLocks noChangeAspect="1"/>
          </p:cNvPicPr>
          <p:nvPr/>
        </p:nvPicPr>
        <p:blipFill>
          <a:blip r:embed="rId5"/>
          <a:stretch>
            <a:fillRect/>
          </a:stretch>
        </p:blipFill>
        <p:spPr>
          <a:xfrm>
            <a:off x="7998103" y="5014194"/>
            <a:ext cx="1404752" cy="1057423"/>
          </a:xfrm>
          <a:prstGeom prst="rect">
            <a:avLst/>
          </a:prstGeom>
        </p:spPr>
      </p:pic>
      <p:pic>
        <p:nvPicPr>
          <p:cNvPr id="13" name="Picture 12">
            <a:extLst>
              <a:ext uri="{FF2B5EF4-FFF2-40B4-BE49-F238E27FC236}">
                <a16:creationId xmlns:a16="http://schemas.microsoft.com/office/drawing/2014/main" id="{9ABE7250-E3DF-CC7D-ECE9-73B95984E3D0}"/>
              </a:ext>
            </a:extLst>
          </p:cNvPr>
          <p:cNvPicPr>
            <a:picLocks noChangeAspect="1"/>
          </p:cNvPicPr>
          <p:nvPr/>
        </p:nvPicPr>
        <p:blipFill>
          <a:blip r:embed="rId6"/>
          <a:stretch>
            <a:fillRect/>
          </a:stretch>
        </p:blipFill>
        <p:spPr>
          <a:xfrm>
            <a:off x="7998102" y="2897287"/>
            <a:ext cx="1387437" cy="1063425"/>
          </a:xfrm>
          <a:prstGeom prst="rect">
            <a:avLst/>
          </a:prstGeom>
        </p:spPr>
      </p:pic>
      <p:pic>
        <p:nvPicPr>
          <p:cNvPr id="15" name="Picture 14">
            <a:extLst>
              <a:ext uri="{FF2B5EF4-FFF2-40B4-BE49-F238E27FC236}">
                <a16:creationId xmlns:a16="http://schemas.microsoft.com/office/drawing/2014/main" id="{934D9E9D-02C0-94C3-B44A-A984B69D36BD}"/>
              </a:ext>
            </a:extLst>
          </p:cNvPr>
          <p:cNvPicPr>
            <a:picLocks noChangeAspect="1"/>
          </p:cNvPicPr>
          <p:nvPr/>
        </p:nvPicPr>
        <p:blipFill>
          <a:blip r:embed="rId7"/>
          <a:stretch>
            <a:fillRect/>
          </a:stretch>
        </p:blipFill>
        <p:spPr>
          <a:xfrm>
            <a:off x="8015418" y="3951312"/>
            <a:ext cx="1370121" cy="1062882"/>
          </a:xfrm>
          <a:prstGeom prst="rect">
            <a:avLst/>
          </a:prstGeom>
        </p:spPr>
      </p:pic>
      <p:sp>
        <p:nvSpPr>
          <p:cNvPr id="16" name="TextBox 15">
            <a:extLst>
              <a:ext uri="{FF2B5EF4-FFF2-40B4-BE49-F238E27FC236}">
                <a16:creationId xmlns:a16="http://schemas.microsoft.com/office/drawing/2014/main" id="{ADCF6543-B9D5-E913-5FB7-6F54EBD98F05}"/>
              </a:ext>
            </a:extLst>
          </p:cNvPr>
          <p:cNvSpPr txBox="1"/>
          <p:nvPr/>
        </p:nvSpPr>
        <p:spPr>
          <a:xfrm>
            <a:off x="6204458" y="192612"/>
            <a:ext cx="1810959" cy="338554"/>
          </a:xfrm>
          <a:prstGeom prst="rect">
            <a:avLst/>
          </a:prstGeom>
          <a:noFill/>
        </p:spPr>
        <p:txBody>
          <a:bodyPr wrap="square" rtlCol="0">
            <a:spAutoFit/>
          </a:bodyPr>
          <a:lstStyle/>
          <a:p>
            <a:r>
              <a:rPr lang="en-US" sz="1600" dirty="0"/>
              <a:t>Capillary sample</a:t>
            </a:r>
          </a:p>
        </p:txBody>
      </p:sp>
      <p:sp>
        <p:nvSpPr>
          <p:cNvPr id="17" name="TextBox 16">
            <a:extLst>
              <a:ext uri="{FF2B5EF4-FFF2-40B4-BE49-F238E27FC236}">
                <a16:creationId xmlns:a16="http://schemas.microsoft.com/office/drawing/2014/main" id="{51D2148F-C3B0-3D64-7BC0-7FAD3D88E190}"/>
              </a:ext>
            </a:extLst>
          </p:cNvPr>
          <p:cNvSpPr txBox="1"/>
          <p:nvPr/>
        </p:nvSpPr>
        <p:spPr>
          <a:xfrm>
            <a:off x="7998102" y="2535141"/>
            <a:ext cx="1545948" cy="338554"/>
          </a:xfrm>
          <a:prstGeom prst="rect">
            <a:avLst/>
          </a:prstGeom>
          <a:noFill/>
        </p:spPr>
        <p:txBody>
          <a:bodyPr wrap="square" rtlCol="0">
            <a:spAutoFit/>
          </a:bodyPr>
          <a:lstStyle/>
          <a:p>
            <a:r>
              <a:rPr lang="en-US" sz="1600" dirty="0"/>
              <a:t>Venous sample</a:t>
            </a:r>
          </a:p>
        </p:txBody>
      </p:sp>
    </p:spTree>
    <p:extLst>
      <p:ext uri="{BB962C8B-B14F-4D97-AF65-F5344CB8AC3E}">
        <p14:creationId xmlns:p14="http://schemas.microsoft.com/office/powerpoint/2010/main" val="286737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645A-CA3A-6D0F-8EE4-71FB38583EFE}"/>
              </a:ext>
            </a:extLst>
          </p:cNvPr>
          <p:cNvSpPr>
            <a:spLocks noGrp="1"/>
          </p:cNvSpPr>
          <p:nvPr>
            <p:ph type="title"/>
          </p:nvPr>
        </p:nvSpPr>
        <p:spPr>
          <a:xfrm>
            <a:off x="677334" y="609600"/>
            <a:ext cx="8596668" cy="781050"/>
          </a:xfrm>
        </p:spPr>
        <p:txBody>
          <a:bodyPr/>
          <a:lstStyle/>
          <a:p>
            <a:r>
              <a:rPr lang="en-US" u="sng" dirty="0"/>
              <a:t>Running patient samples</a:t>
            </a:r>
          </a:p>
        </p:txBody>
      </p:sp>
      <p:sp>
        <p:nvSpPr>
          <p:cNvPr id="3" name="Content Placeholder 2">
            <a:extLst>
              <a:ext uri="{FF2B5EF4-FFF2-40B4-BE49-F238E27FC236}">
                <a16:creationId xmlns:a16="http://schemas.microsoft.com/office/drawing/2014/main" id="{E59DAEB0-DEC8-B0B5-BA9C-D34A7233067A}"/>
              </a:ext>
            </a:extLst>
          </p:cNvPr>
          <p:cNvSpPr>
            <a:spLocks noGrp="1"/>
          </p:cNvSpPr>
          <p:nvPr>
            <p:ph idx="1"/>
          </p:nvPr>
        </p:nvSpPr>
        <p:spPr>
          <a:xfrm>
            <a:off x="677334" y="1762125"/>
            <a:ext cx="5485722" cy="3367659"/>
          </a:xfrm>
        </p:spPr>
        <p:txBody>
          <a:bodyPr>
            <a:normAutofit lnSpcReduction="10000"/>
          </a:bodyPr>
          <a:lstStyle/>
          <a:p>
            <a:pPr>
              <a:buFont typeface="+mj-lt"/>
              <a:buAutoNum type="arabicPeriod" startAt="7"/>
            </a:pPr>
            <a:r>
              <a:rPr lang="en-US" sz="1600" dirty="0"/>
              <a:t>Once the microcuvette is filled, wipe off any excess blood on the outside of the microcuvette with clean, dry gauze. Do not allow the gauze to touch the slit of the microcuvette, as it will draw out the specimen.</a:t>
            </a:r>
          </a:p>
          <a:p>
            <a:pPr>
              <a:buFont typeface="+mj-lt"/>
              <a:buAutoNum type="arabicPeriod" startAt="7"/>
            </a:pPr>
            <a:endParaRPr lang="en-US" sz="1600" dirty="0"/>
          </a:p>
          <a:p>
            <a:pPr>
              <a:buFont typeface="+mj-lt"/>
              <a:buAutoNum type="arabicPeriod" startAt="7"/>
            </a:pPr>
            <a:r>
              <a:rPr lang="en-US" sz="1600" dirty="0"/>
              <a:t>Inspect the microcuvette for air bubbles. Small air bubbles around the edge do not interfere with testing. Air bubbles within the testing area of the microcuvette are not acceptable. Another sample needs to be recollected using another microcuvette.</a:t>
            </a:r>
          </a:p>
          <a:p>
            <a:pPr>
              <a:buFont typeface="+mj-lt"/>
              <a:buAutoNum type="arabicPeriod" startAt="7"/>
            </a:pPr>
            <a:endParaRPr lang="en-US" sz="1600" dirty="0"/>
          </a:p>
          <a:p>
            <a:pPr>
              <a:buFont typeface="+mj-lt"/>
              <a:buAutoNum type="arabicPeriod" startAt="7"/>
            </a:pPr>
            <a:r>
              <a:rPr lang="en-US" sz="1600" dirty="0"/>
              <a:t>Always keep filled microcuvettes horizontal.</a:t>
            </a:r>
          </a:p>
        </p:txBody>
      </p:sp>
      <p:pic>
        <p:nvPicPr>
          <p:cNvPr id="5" name="Picture 4">
            <a:extLst>
              <a:ext uri="{FF2B5EF4-FFF2-40B4-BE49-F238E27FC236}">
                <a16:creationId xmlns:a16="http://schemas.microsoft.com/office/drawing/2014/main" id="{8CE5D1F0-F1D3-BF79-B29B-A1332F4EE50B}"/>
              </a:ext>
            </a:extLst>
          </p:cNvPr>
          <p:cNvPicPr>
            <a:picLocks noChangeAspect="1"/>
          </p:cNvPicPr>
          <p:nvPr/>
        </p:nvPicPr>
        <p:blipFill>
          <a:blip r:embed="rId2"/>
          <a:stretch>
            <a:fillRect/>
          </a:stretch>
        </p:blipFill>
        <p:spPr>
          <a:xfrm>
            <a:off x="6800762" y="1983694"/>
            <a:ext cx="1267002" cy="1000265"/>
          </a:xfrm>
          <a:prstGeom prst="rect">
            <a:avLst/>
          </a:prstGeom>
        </p:spPr>
      </p:pic>
      <p:pic>
        <p:nvPicPr>
          <p:cNvPr id="7" name="Picture 6">
            <a:extLst>
              <a:ext uri="{FF2B5EF4-FFF2-40B4-BE49-F238E27FC236}">
                <a16:creationId xmlns:a16="http://schemas.microsoft.com/office/drawing/2014/main" id="{726989B0-3031-1E55-5F2F-C669C974A9BF}"/>
              </a:ext>
            </a:extLst>
          </p:cNvPr>
          <p:cNvPicPr>
            <a:picLocks noChangeAspect="1"/>
          </p:cNvPicPr>
          <p:nvPr/>
        </p:nvPicPr>
        <p:blipFill>
          <a:blip r:embed="rId3"/>
          <a:stretch>
            <a:fillRect/>
          </a:stretch>
        </p:blipFill>
        <p:spPr>
          <a:xfrm>
            <a:off x="6810289" y="3776473"/>
            <a:ext cx="1257475" cy="952633"/>
          </a:xfrm>
          <a:prstGeom prst="rect">
            <a:avLst/>
          </a:prstGeom>
        </p:spPr>
      </p:pic>
    </p:spTree>
    <p:extLst>
      <p:ext uri="{BB962C8B-B14F-4D97-AF65-F5344CB8AC3E}">
        <p14:creationId xmlns:p14="http://schemas.microsoft.com/office/powerpoint/2010/main" val="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436A-F821-02FE-24A9-A6572C8BFD18}"/>
              </a:ext>
            </a:extLst>
          </p:cNvPr>
          <p:cNvSpPr>
            <a:spLocks noGrp="1"/>
          </p:cNvSpPr>
          <p:nvPr>
            <p:ph type="title"/>
          </p:nvPr>
        </p:nvSpPr>
        <p:spPr>
          <a:xfrm>
            <a:off x="677334" y="609600"/>
            <a:ext cx="8596668" cy="688848"/>
          </a:xfrm>
        </p:spPr>
        <p:txBody>
          <a:bodyPr/>
          <a:lstStyle/>
          <a:p>
            <a:r>
              <a:rPr lang="en-US" u="sng" dirty="0"/>
              <a:t>Running patient samples</a:t>
            </a:r>
          </a:p>
        </p:txBody>
      </p:sp>
      <p:sp>
        <p:nvSpPr>
          <p:cNvPr id="3" name="Content Placeholder 2">
            <a:extLst>
              <a:ext uri="{FF2B5EF4-FFF2-40B4-BE49-F238E27FC236}">
                <a16:creationId xmlns:a16="http://schemas.microsoft.com/office/drawing/2014/main" id="{094A00E4-92D8-39DF-F6EA-2474B03D4640}"/>
              </a:ext>
            </a:extLst>
          </p:cNvPr>
          <p:cNvSpPr>
            <a:spLocks noGrp="1"/>
          </p:cNvSpPr>
          <p:nvPr>
            <p:ph idx="1"/>
          </p:nvPr>
        </p:nvSpPr>
        <p:spPr>
          <a:xfrm>
            <a:off x="352426" y="1527048"/>
            <a:ext cx="6305549" cy="4721351"/>
          </a:xfrm>
        </p:spPr>
        <p:txBody>
          <a:bodyPr>
            <a:normAutofit/>
          </a:bodyPr>
          <a:lstStyle/>
          <a:p>
            <a:pPr>
              <a:buFont typeface="+mj-lt"/>
              <a:buAutoNum type="arabicPeriod" startAt="10"/>
            </a:pPr>
            <a:r>
              <a:rPr lang="en-US" sz="1600" dirty="0"/>
              <a:t>Place the microcuvette in the cuvette holder and slide the cuvette holder to the measuring position. </a:t>
            </a:r>
          </a:p>
          <a:p>
            <a:pPr>
              <a:buFont typeface="+mj-lt"/>
              <a:buAutoNum type="arabicPeriod" startAt="10"/>
            </a:pPr>
            <a:r>
              <a:rPr lang="en-US" sz="1600" dirty="0"/>
              <a:t>The display will show 3 fixed dashes. The filled microcuvette should be analyzed immediately, but at least within 10 minutes after being filled.</a:t>
            </a:r>
          </a:p>
          <a:p>
            <a:pPr>
              <a:spcAft>
                <a:spcPts val="600"/>
              </a:spcAft>
              <a:buFont typeface="+mj-lt"/>
              <a:buAutoNum type="arabicPeriod" startAt="10"/>
            </a:pPr>
            <a:r>
              <a:rPr lang="en-US" sz="1600" dirty="0"/>
              <a:t>After 15-60 seconds, the hemoglobin result is displayed in g/dL.</a:t>
            </a:r>
          </a:p>
          <a:p>
            <a:pPr>
              <a:spcAft>
                <a:spcPts val="600"/>
              </a:spcAft>
              <a:buFont typeface="+mj-lt"/>
              <a:buAutoNum type="arabicPeriod" startAt="10"/>
            </a:pPr>
            <a:r>
              <a:rPr lang="en-US" sz="1600" dirty="0"/>
              <a:t>Record results in patient result log and transcribe result into patient electronic medical record. (The analyzer does not store results, so you must record results on the log sheet.)</a:t>
            </a:r>
          </a:p>
          <a:p>
            <a:pPr>
              <a:buFont typeface="+mj-lt"/>
              <a:buAutoNum type="arabicPeriod" startAt="10"/>
            </a:pPr>
            <a:r>
              <a:rPr lang="en-US" sz="1600" dirty="0"/>
              <a:t>Pull the cuvette holder back out to the loading position and remove the microcuvette.</a:t>
            </a:r>
          </a:p>
          <a:p>
            <a:pPr>
              <a:buFont typeface="+mj-lt"/>
              <a:buAutoNum type="arabicPeriod" startAt="10"/>
            </a:pPr>
            <a:r>
              <a:rPr lang="en-US" sz="1600" dirty="0"/>
              <a:t>Dispose of the microcuvette and retractable caps stick device in biohazard sharps container. </a:t>
            </a:r>
          </a:p>
        </p:txBody>
      </p:sp>
      <p:pic>
        <p:nvPicPr>
          <p:cNvPr id="5" name="Picture 4">
            <a:extLst>
              <a:ext uri="{FF2B5EF4-FFF2-40B4-BE49-F238E27FC236}">
                <a16:creationId xmlns:a16="http://schemas.microsoft.com/office/drawing/2014/main" id="{0CC77EBB-8CD8-B93D-AF7B-BA7464D5590E}"/>
              </a:ext>
            </a:extLst>
          </p:cNvPr>
          <p:cNvPicPr>
            <a:picLocks noChangeAspect="1"/>
          </p:cNvPicPr>
          <p:nvPr/>
        </p:nvPicPr>
        <p:blipFill>
          <a:blip r:embed="rId2"/>
          <a:stretch>
            <a:fillRect/>
          </a:stretch>
        </p:blipFill>
        <p:spPr>
          <a:xfrm>
            <a:off x="7218064" y="247650"/>
            <a:ext cx="1486452" cy="3114675"/>
          </a:xfrm>
          <a:prstGeom prst="rect">
            <a:avLst/>
          </a:prstGeom>
        </p:spPr>
      </p:pic>
      <p:pic>
        <p:nvPicPr>
          <p:cNvPr id="7" name="Picture 6">
            <a:extLst>
              <a:ext uri="{FF2B5EF4-FFF2-40B4-BE49-F238E27FC236}">
                <a16:creationId xmlns:a16="http://schemas.microsoft.com/office/drawing/2014/main" id="{40A13FC0-8A4B-0C6D-2EDB-5B3D37536CC4}"/>
              </a:ext>
            </a:extLst>
          </p:cNvPr>
          <p:cNvPicPr>
            <a:picLocks noChangeAspect="1"/>
          </p:cNvPicPr>
          <p:nvPr/>
        </p:nvPicPr>
        <p:blipFill>
          <a:blip r:embed="rId3"/>
          <a:stretch>
            <a:fillRect/>
          </a:stretch>
        </p:blipFill>
        <p:spPr>
          <a:xfrm>
            <a:off x="7355816" y="3769504"/>
            <a:ext cx="1602306" cy="2840846"/>
          </a:xfrm>
          <a:prstGeom prst="rect">
            <a:avLst/>
          </a:prstGeom>
        </p:spPr>
      </p:pic>
    </p:spTree>
    <p:extLst>
      <p:ext uri="{BB962C8B-B14F-4D97-AF65-F5344CB8AC3E}">
        <p14:creationId xmlns:p14="http://schemas.microsoft.com/office/powerpoint/2010/main" val="542861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F591-8723-6D64-CB1E-B0DFAF2EF183}"/>
              </a:ext>
            </a:extLst>
          </p:cNvPr>
          <p:cNvSpPr>
            <a:spLocks noGrp="1"/>
          </p:cNvSpPr>
          <p:nvPr>
            <p:ph type="title"/>
          </p:nvPr>
        </p:nvSpPr>
        <p:spPr/>
        <p:txBody>
          <a:bodyPr>
            <a:normAutofit/>
          </a:bodyPr>
          <a:lstStyle/>
          <a:p>
            <a:r>
              <a:rPr lang="en-US" u="sng" dirty="0"/>
              <a:t>Proper orientation of microcuvettes in cuvette holder</a:t>
            </a:r>
          </a:p>
        </p:txBody>
      </p:sp>
      <p:pic>
        <p:nvPicPr>
          <p:cNvPr id="5" name="Content Placeholder 4">
            <a:extLst>
              <a:ext uri="{FF2B5EF4-FFF2-40B4-BE49-F238E27FC236}">
                <a16:creationId xmlns:a16="http://schemas.microsoft.com/office/drawing/2014/main" id="{FA11D198-6C0D-CCFE-D7F8-4DC55D79E34D}"/>
              </a:ext>
            </a:extLst>
          </p:cNvPr>
          <p:cNvPicPr>
            <a:picLocks noGrp="1" noChangeAspect="1"/>
          </p:cNvPicPr>
          <p:nvPr>
            <p:ph sz="half" idx="1"/>
          </p:nvPr>
        </p:nvPicPr>
        <p:blipFill>
          <a:blip r:embed="rId2"/>
          <a:stretch>
            <a:fillRect/>
          </a:stretch>
        </p:blipFill>
        <p:spPr>
          <a:xfrm>
            <a:off x="1121339" y="2596146"/>
            <a:ext cx="3296110" cy="3010320"/>
          </a:xfrm>
          <a:prstGeom prst="rect">
            <a:avLst/>
          </a:prstGeom>
        </p:spPr>
      </p:pic>
      <p:sp>
        <p:nvSpPr>
          <p:cNvPr id="6" name="Content Placeholder 5">
            <a:extLst>
              <a:ext uri="{FF2B5EF4-FFF2-40B4-BE49-F238E27FC236}">
                <a16:creationId xmlns:a16="http://schemas.microsoft.com/office/drawing/2014/main" id="{DE7CB300-82A7-1752-F260-038E4CAF6A97}"/>
              </a:ext>
            </a:extLst>
          </p:cNvPr>
          <p:cNvSpPr>
            <a:spLocks noGrp="1"/>
          </p:cNvSpPr>
          <p:nvPr>
            <p:ph sz="half" idx="2"/>
          </p:nvPr>
        </p:nvSpPr>
        <p:spPr>
          <a:xfrm>
            <a:off x="4838700" y="2476499"/>
            <a:ext cx="4435304" cy="3381375"/>
          </a:xfrm>
        </p:spPr>
        <p:txBody>
          <a:bodyPr>
            <a:normAutofit/>
          </a:bodyPr>
          <a:lstStyle/>
          <a:p>
            <a:r>
              <a:rPr lang="en-US" dirty="0"/>
              <a:t>When loading a microcuvette in the </a:t>
            </a:r>
            <a:r>
              <a:rPr lang="en-US" dirty="0" err="1"/>
              <a:t>HemoCue</a:t>
            </a:r>
            <a:r>
              <a:rPr lang="en-US" dirty="0"/>
              <a:t> analyzer, the microcuvette should sit in the cuvette holder as shown in picture C. </a:t>
            </a:r>
          </a:p>
          <a:p>
            <a:endParaRPr lang="en-US" dirty="0"/>
          </a:p>
          <a:p>
            <a:r>
              <a:rPr lang="en-US" dirty="0"/>
              <a:t>Seating the microcuvette as shown in picture A, B and D will not give a valid hemoglobin reading. It could also damage the analyzer’s optical components.</a:t>
            </a:r>
          </a:p>
        </p:txBody>
      </p:sp>
      <p:sp>
        <p:nvSpPr>
          <p:cNvPr id="3" name="Multiplication Sign 2">
            <a:extLst>
              <a:ext uri="{FF2B5EF4-FFF2-40B4-BE49-F238E27FC236}">
                <a16:creationId xmlns:a16="http://schemas.microsoft.com/office/drawing/2014/main" id="{8B1A2691-9543-83C2-FC87-0A641FDA9F86}"/>
              </a:ext>
            </a:extLst>
          </p:cNvPr>
          <p:cNvSpPr/>
          <p:nvPr/>
        </p:nvSpPr>
        <p:spPr>
          <a:xfrm>
            <a:off x="1090998" y="3617796"/>
            <a:ext cx="341051" cy="54939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ication Sign 3">
            <a:extLst>
              <a:ext uri="{FF2B5EF4-FFF2-40B4-BE49-F238E27FC236}">
                <a16:creationId xmlns:a16="http://schemas.microsoft.com/office/drawing/2014/main" id="{9F8E3EB1-FEE5-F631-CFE8-8BA497236F47}"/>
              </a:ext>
            </a:extLst>
          </p:cNvPr>
          <p:cNvSpPr/>
          <p:nvPr/>
        </p:nvSpPr>
        <p:spPr>
          <a:xfrm>
            <a:off x="2878360" y="3617796"/>
            <a:ext cx="341051" cy="54939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D942ED73-77E8-F091-D1CD-2A8783331AB9}"/>
              </a:ext>
            </a:extLst>
          </p:cNvPr>
          <p:cNvSpPr/>
          <p:nvPr/>
        </p:nvSpPr>
        <p:spPr>
          <a:xfrm>
            <a:off x="2939320" y="5124132"/>
            <a:ext cx="341051" cy="54939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check mark in a circle&#10;&#10;AI-generated content may be incorrect.">
            <a:extLst>
              <a:ext uri="{FF2B5EF4-FFF2-40B4-BE49-F238E27FC236}">
                <a16:creationId xmlns:a16="http://schemas.microsoft.com/office/drawing/2014/main" id="{782B8E79-8BAD-FF20-F512-705557A6B6C2}"/>
              </a:ext>
            </a:extLst>
          </p:cNvPr>
          <p:cNvPicPr>
            <a:picLocks noChangeAspect="1"/>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87962" y="5057076"/>
            <a:ext cx="549390" cy="549390"/>
          </a:xfrm>
          <a:prstGeom prst="rect">
            <a:avLst/>
          </a:prstGeom>
        </p:spPr>
      </p:pic>
      <p:pic>
        <p:nvPicPr>
          <p:cNvPr id="10" name="Picture 9" descr="A green check mark in a circle&#10;&#10;AI-generated content may be incorrect.">
            <a:extLst>
              <a:ext uri="{FF2B5EF4-FFF2-40B4-BE49-F238E27FC236}">
                <a16:creationId xmlns:a16="http://schemas.microsoft.com/office/drawing/2014/main" id="{8652AA98-D391-02F2-C998-E075BC379CEB}"/>
              </a:ext>
            </a:extLst>
          </p:cNvPr>
          <p:cNvPicPr>
            <a:picLocks noChangeAspect="1"/>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99786" y="3328437"/>
            <a:ext cx="393366" cy="393366"/>
          </a:xfrm>
          <a:prstGeom prst="rect">
            <a:avLst/>
          </a:prstGeom>
        </p:spPr>
      </p:pic>
    </p:spTree>
    <p:extLst>
      <p:ext uri="{BB962C8B-B14F-4D97-AF65-F5344CB8AC3E}">
        <p14:creationId xmlns:p14="http://schemas.microsoft.com/office/powerpoint/2010/main" val="287759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1092-9F43-11D2-2A98-0DADD739C7BB}"/>
              </a:ext>
            </a:extLst>
          </p:cNvPr>
          <p:cNvSpPr>
            <a:spLocks noGrp="1"/>
          </p:cNvSpPr>
          <p:nvPr>
            <p:ph type="title"/>
          </p:nvPr>
        </p:nvSpPr>
        <p:spPr>
          <a:xfrm>
            <a:off x="677334" y="609600"/>
            <a:ext cx="8596668" cy="914400"/>
          </a:xfrm>
        </p:spPr>
        <p:txBody>
          <a:bodyPr/>
          <a:lstStyle/>
          <a:p>
            <a:r>
              <a:rPr lang="en-US" u="sng" dirty="0"/>
              <a:t>Recording patient results</a:t>
            </a:r>
          </a:p>
        </p:txBody>
      </p:sp>
      <p:sp>
        <p:nvSpPr>
          <p:cNvPr id="3" name="Content Placeholder 2">
            <a:extLst>
              <a:ext uri="{FF2B5EF4-FFF2-40B4-BE49-F238E27FC236}">
                <a16:creationId xmlns:a16="http://schemas.microsoft.com/office/drawing/2014/main" id="{C14ADA82-0B66-34B4-6360-A2E413F9472E}"/>
              </a:ext>
            </a:extLst>
          </p:cNvPr>
          <p:cNvSpPr>
            <a:spLocks noGrp="1"/>
          </p:cNvSpPr>
          <p:nvPr>
            <p:ph idx="1"/>
          </p:nvPr>
        </p:nvSpPr>
        <p:spPr>
          <a:xfrm>
            <a:off x="677334" y="1600201"/>
            <a:ext cx="8596668" cy="3971924"/>
          </a:xfrm>
        </p:spPr>
        <p:txBody>
          <a:bodyPr>
            <a:normAutofit fontScale="92500" lnSpcReduction="10000"/>
          </a:bodyPr>
          <a:lstStyle/>
          <a:p>
            <a:r>
              <a:rPr lang="en-US" dirty="0"/>
              <a:t>The test is linear from 3.7-23.2 g/dl. </a:t>
            </a:r>
          </a:p>
          <a:p>
            <a:endParaRPr lang="en-US" dirty="0"/>
          </a:p>
          <a:p>
            <a:r>
              <a:rPr lang="en-US" dirty="0"/>
              <a:t>The reported hemoglobin value is read directly from the display of the analyzer and reported as grams per deciliter (g/dl), provided that it falls within the linearity range. </a:t>
            </a:r>
          </a:p>
          <a:p>
            <a:endParaRPr lang="en-US" dirty="0"/>
          </a:p>
          <a:p>
            <a:r>
              <a:rPr lang="en-US" dirty="0"/>
              <a:t>Record results in patient result log and transcribe result into patient electronic medical record.</a:t>
            </a:r>
          </a:p>
          <a:p>
            <a:endParaRPr lang="en-US" dirty="0"/>
          </a:p>
          <a:p>
            <a:r>
              <a:rPr lang="en-US" dirty="0"/>
              <a:t>If the hemoglobin value falls outside of the linearity range, the patient sample is to be recollected and the test is to be repeated. If the repeated value is still outside of the linearity range, a venous blood specimen is to be collected and sent to the main laboratory for evaluation.</a:t>
            </a:r>
          </a:p>
        </p:txBody>
      </p:sp>
    </p:spTree>
    <p:extLst>
      <p:ext uri="{BB962C8B-B14F-4D97-AF65-F5344CB8AC3E}">
        <p14:creationId xmlns:p14="http://schemas.microsoft.com/office/powerpoint/2010/main" val="4122491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ED27-F704-FBAF-6452-57F931B95ABE}"/>
              </a:ext>
            </a:extLst>
          </p:cNvPr>
          <p:cNvSpPr>
            <a:spLocks noGrp="1"/>
          </p:cNvSpPr>
          <p:nvPr>
            <p:ph type="title"/>
          </p:nvPr>
        </p:nvSpPr>
        <p:spPr>
          <a:xfrm>
            <a:off x="677334" y="609600"/>
            <a:ext cx="8596668" cy="838200"/>
          </a:xfrm>
        </p:spPr>
        <p:txBody>
          <a:bodyPr/>
          <a:lstStyle/>
          <a:p>
            <a:r>
              <a:rPr lang="en-US" u="sng" dirty="0"/>
              <a:t>Daily Maintenance</a:t>
            </a:r>
          </a:p>
        </p:txBody>
      </p:sp>
      <p:sp>
        <p:nvSpPr>
          <p:cNvPr id="3" name="Content Placeholder 2">
            <a:extLst>
              <a:ext uri="{FF2B5EF4-FFF2-40B4-BE49-F238E27FC236}">
                <a16:creationId xmlns:a16="http://schemas.microsoft.com/office/drawing/2014/main" id="{218E80C5-BC79-F753-7F84-6EF10A0E383E}"/>
              </a:ext>
            </a:extLst>
          </p:cNvPr>
          <p:cNvSpPr>
            <a:spLocks noGrp="1"/>
          </p:cNvSpPr>
          <p:nvPr>
            <p:ph idx="1"/>
          </p:nvPr>
        </p:nvSpPr>
        <p:spPr>
          <a:xfrm>
            <a:off x="677334" y="1728216"/>
            <a:ext cx="5418666" cy="4014216"/>
          </a:xfrm>
        </p:spPr>
        <p:txBody>
          <a:bodyPr>
            <a:normAutofit fontScale="92500" lnSpcReduction="20000"/>
          </a:bodyPr>
          <a:lstStyle/>
          <a:p>
            <a:pPr marL="0" indent="0">
              <a:buNone/>
            </a:pPr>
            <a:r>
              <a:rPr lang="en-US" sz="1900" b="1" dirty="0"/>
              <a:t>Cleaning the cuvette holder.</a:t>
            </a:r>
          </a:p>
          <a:p>
            <a:pPr marL="457200" indent="0">
              <a:buNone/>
            </a:pPr>
            <a:r>
              <a:rPr lang="en-US" dirty="0"/>
              <a:t>The cuvette holder should be cleaned after each day of use.</a:t>
            </a:r>
          </a:p>
          <a:p>
            <a:endParaRPr lang="en-US" sz="1100" dirty="0"/>
          </a:p>
          <a:p>
            <a:pPr marL="914400">
              <a:spcBef>
                <a:spcPts val="0"/>
              </a:spcBef>
              <a:spcAft>
                <a:spcPts val="600"/>
              </a:spcAft>
              <a:buFont typeface="+mj-lt"/>
              <a:buAutoNum type="arabicPeriod"/>
            </a:pPr>
            <a:r>
              <a:rPr lang="en-US" sz="1700" dirty="0"/>
              <a:t>Turn the analyzer OFF. </a:t>
            </a:r>
          </a:p>
          <a:p>
            <a:pPr marL="914400">
              <a:spcBef>
                <a:spcPts val="0"/>
              </a:spcBef>
              <a:spcAft>
                <a:spcPts val="600"/>
              </a:spcAft>
              <a:buFont typeface="+mj-lt"/>
              <a:buAutoNum type="arabicPeriod"/>
            </a:pPr>
            <a:r>
              <a:rPr lang="en-US" sz="1700" dirty="0"/>
              <a:t>Pull the cuvette holder out to the loading position. </a:t>
            </a:r>
          </a:p>
          <a:p>
            <a:pPr marL="914400">
              <a:spcBef>
                <a:spcPts val="0"/>
              </a:spcBef>
              <a:spcAft>
                <a:spcPts val="600"/>
              </a:spcAft>
              <a:buFont typeface="+mj-lt"/>
              <a:buAutoNum type="arabicPeriod"/>
            </a:pPr>
            <a:r>
              <a:rPr lang="en-US" sz="1700" dirty="0"/>
              <a:t>Carefully press the small catch positioned in the upper right corner of the cuvette holder, and rotate the cuvette holder towards the left as far as possible. </a:t>
            </a:r>
          </a:p>
          <a:p>
            <a:pPr marL="914400">
              <a:spcBef>
                <a:spcPts val="0"/>
              </a:spcBef>
              <a:spcAft>
                <a:spcPts val="600"/>
              </a:spcAft>
              <a:buFont typeface="+mj-lt"/>
              <a:buAutoNum type="arabicPeriod"/>
            </a:pPr>
            <a:r>
              <a:rPr lang="en-US" sz="1700" dirty="0"/>
              <a:t>Clean the cuvette holder with either alcohol or a mild soap solution.</a:t>
            </a:r>
          </a:p>
          <a:p>
            <a:pPr marL="914400">
              <a:spcBef>
                <a:spcPts val="0"/>
              </a:spcBef>
              <a:spcAft>
                <a:spcPts val="600"/>
              </a:spcAft>
              <a:buFont typeface="+mj-lt"/>
              <a:buAutoNum type="arabicPeriod"/>
            </a:pPr>
            <a:r>
              <a:rPr lang="en-US" sz="1700" dirty="0"/>
              <a:t>Wait 15 minutes before replacing the cuvette holder and using the analyzer. Make sure the cuvette holder is dry before inserting.</a:t>
            </a:r>
          </a:p>
          <a:p>
            <a:pPr marL="914400">
              <a:spcBef>
                <a:spcPts val="0"/>
              </a:spcBef>
              <a:spcAft>
                <a:spcPts val="600"/>
              </a:spcAft>
              <a:buFont typeface="+mj-lt"/>
              <a:buAutoNum type="arabicPeriod"/>
            </a:pPr>
            <a:endParaRPr lang="en-US" dirty="0"/>
          </a:p>
          <a:p>
            <a:pPr marL="0" indent="0">
              <a:spcBef>
                <a:spcPts val="0"/>
              </a:spcBef>
              <a:spcAft>
                <a:spcPts val="600"/>
              </a:spcAft>
              <a:buNone/>
            </a:pPr>
            <a:endParaRPr lang="en-US" dirty="0"/>
          </a:p>
          <a:p>
            <a:pPr marL="914400">
              <a:spcBef>
                <a:spcPts val="0"/>
              </a:spcBef>
              <a:spcAft>
                <a:spcPts val="600"/>
              </a:spcAft>
              <a:buFont typeface="+mj-lt"/>
              <a:buAutoNum type="arabicPeriod"/>
            </a:pPr>
            <a:endParaRPr lang="en-US" dirty="0"/>
          </a:p>
        </p:txBody>
      </p:sp>
      <p:pic>
        <p:nvPicPr>
          <p:cNvPr id="5" name="Picture 4">
            <a:extLst>
              <a:ext uri="{FF2B5EF4-FFF2-40B4-BE49-F238E27FC236}">
                <a16:creationId xmlns:a16="http://schemas.microsoft.com/office/drawing/2014/main" id="{A144D15A-292D-5312-E38C-4F3E8321A51E}"/>
              </a:ext>
            </a:extLst>
          </p:cNvPr>
          <p:cNvPicPr>
            <a:picLocks noChangeAspect="1"/>
          </p:cNvPicPr>
          <p:nvPr/>
        </p:nvPicPr>
        <p:blipFill>
          <a:blip r:embed="rId2"/>
          <a:stretch>
            <a:fillRect/>
          </a:stretch>
        </p:blipFill>
        <p:spPr>
          <a:xfrm>
            <a:off x="7167563" y="920818"/>
            <a:ext cx="1762851" cy="1334381"/>
          </a:xfrm>
          <a:prstGeom prst="rect">
            <a:avLst/>
          </a:prstGeom>
        </p:spPr>
      </p:pic>
      <p:pic>
        <p:nvPicPr>
          <p:cNvPr id="7" name="Picture 6">
            <a:extLst>
              <a:ext uri="{FF2B5EF4-FFF2-40B4-BE49-F238E27FC236}">
                <a16:creationId xmlns:a16="http://schemas.microsoft.com/office/drawing/2014/main" id="{ABAA7629-096C-4F55-2246-72CEC393ABC2}"/>
              </a:ext>
            </a:extLst>
          </p:cNvPr>
          <p:cNvPicPr>
            <a:picLocks noChangeAspect="1"/>
          </p:cNvPicPr>
          <p:nvPr/>
        </p:nvPicPr>
        <p:blipFill>
          <a:blip r:embed="rId3"/>
          <a:stretch>
            <a:fillRect/>
          </a:stretch>
        </p:blipFill>
        <p:spPr>
          <a:xfrm>
            <a:off x="7214883" y="2477380"/>
            <a:ext cx="1715531" cy="1301857"/>
          </a:xfrm>
          <a:prstGeom prst="rect">
            <a:avLst/>
          </a:prstGeom>
        </p:spPr>
      </p:pic>
      <p:pic>
        <p:nvPicPr>
          <p:cNvPr id="9" name="Picture 8">
            <a:extLst>
              <a:ext uri="{FF2B5EF4-FFF2-40B4-BE49-F238E27FC236}">
                <a16:creationId xmlns:a16="http://schemas.microsoft.com/office/drawing/2014/main" id="{26036E67-A605-AE72-2A32-509D4D6181E3}"/>
              </a:ext>
            </a:extLst>
          </p:cNvPr>
          <p:cNvPicPr>
            <a:picLocks noChangeAspect="1"/>
          </p:cNvPicPr>
          <p:nvPr/>
        </p:nvPicPr>
        <p:blipFill>
          <a:blip r:embed="rId4"/>
          <a:stretch>
            <a:fillRect/>
          </a:stretch>
        </p:blipFill>
        <p:spPr>
          <a:xfrm>
            <a:off x="7281864" y="4154663"/>
            <a:ext cx="1762849" cy="1312761"/>
          </a:xfrm>
          <a:prstGeom prst="rect">
            <a:avLst/>
          </a:prstGeom>
        </p:spPr>
      </p:pic>
    </p:spTree>
    <p:extLst>
      <p:ext uri="{BB962C8B-B14F-4D97-AF65-F5344CB8AC3E}">
        <p14:creationId xmlns:p14="http://schemas.microsoft.com/office/powerpoint/2010/main" val="3781503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8724-3112-B1A6-D47C-A9ECBDDD1296}"/>
              </a:ext>
            </a:extLst>
          </p:cNvPr>
          <p:cNvSpPr>
            <a:spLocks noGrp="1"/>
          </p:cNvSpPr>
          <p:nvPr>
            <p:ph type="title"/>
          </p:nvPr>
        </p:nvSpPr>
        <p:spPr/>
        <p:txBody>
          <a:bodyPr/>
          <a:lstStyle/>
          <a:p>
            <a:r>
              <a:rPr lang="en-US" u="sng" dirty="0" err="1"/>
              <a:t>HemoCue</a:t>
            </a:r>
            <a:r>
              <a:rPr lang="en-US" u="sng" dirty="0"/>
              <a:t> Hb 201+ Analyzer Overview</a:t>
            </a:r>
          </a:p>
        </p:txBody>
      </p:sp>
      <p:pic>
        <p:nvPicPr>
          <p:cNvPr id="9" name="Content Placeholder 8">
            <a:extLst>
              <a:ext uri="{FF2B5EF4-FFF2-40B4-BE49-F238E27FC236}">
                <a16:creationId xmlns:a16="http://schemas.microsoft.com/office/drawing/2014/main" id="{C22B8013-CF21-97CA-22E2-779CCA1969F7}"/>
              </a:ext>
            </a:extLst>
          </p:cNvPr>
          <p:cNvPicPr>
            <a:picLocks noGrp="1" noChangeAspect="1"/>
          </p:cNvPicPr>
          <p:nvPr>
            <p:ph sz="half" idx="1"/>
          </p:nvPr>
        </p:nvPicPr>
        <p:blipFill>
          <a:blip r:embed="rId2"/>
          <a:stretch>
            <a:fillRect/>
          </a:stretch>
        </p:blipFill>
        <p:spPr>
          <a:xfrm>
            <a:off x="393870" y="1535176"/>
            <a:ext cx="8095480" cy="4582160"/>
          </a:xfrm>
          <a:prstGeom prst="rect">
            <a:avLst/>
          </a:prstGeom>
        </p:spPr>
      </p:pic>
    </p:spTree>
    <p:extLst>
      <p:ext uri="{BB962C8B-B14F-4D97-AF65-F5344CB8AC3E}">
        <p14:creationId xmlns:p14="http://schemas.microsoft.com/office/powerpoint/2010/main" val="158253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6433-580D-B1AD-0856-9EB9E78D0106}"/>
              </a:ext>
            </a:extLst>
          </p:cNvPr>
          <p:cNvSpPr>
            <a:spLocks noGrp="1"/>
          </p:cNvSpPr>
          <p:nvPr>
            <p:ph type="title"/>
          </p:nvPr>
        </p:nvSpPr>
        <p:spPr>
          <a:xfrm>
            <a:off x="677334" y="782193"/>
            <a:ext cx="8596668" cy="594360"/>
          </a:xfrm>
        </p:spPr>
        <p:txBody>
          <a:bodyPr>
            <a:normAutofit fontScale="90000"/>
          </a:bodyPr>
          <a:lstStyle/>
          <a:p>
            <a:r>
              <a:rPr lang="en-US" u="sng" dirty="0"/>
              <a:t>As Needed Maintenance</a:t>
            </a:r>
          </a:p>
        </p:txBody>
      </p:sp>
      <p:sp>
        <p:nvSpPr>
          <p:cNvPr id="3" name="Content Placeholder 2">
            <a:extLst>
              <a:ext uri="{FF2B5EF4-FFF2-40B4-BE49-F238E27FC236}">
                <a16:creationId xmlns:a16="http://schemas.microsoft.com/office/drawing/2014/main" id="{1DF055AA-81B9-ADFF-2354-9A59F1796B0D}"/>
              </a:ext>
            </a:extLst>
          </p:cNvPr>
          <p:cNvSpPr>
            <a:spLocks noGrp="1"/>
          </p:cNvSpPr>
          <p:nvPr>
            <p:ph idx="1"/>
          </p:nvPr>
        </p:nvSpPr>
        <p:spPr>
          <a:xfrm>
            <a:off x="677334" y="2209801"/>
            <a:ext cx="6491562" cy="2298192"/>
          </a:xfrm>
        </p:spPr>
        <p:txBody>
          <a:bodyPr>
            <a:normAutofit/>
          </a:bodyPr>
          <a:lstStyle/>
          <a:p>
            <a:pPr marL="0" indent="0">
              <a:buNone/>
            </a:pPr>
            <a:r>
              <a:rPr lang="en-US" b="1" dirty="0"/>
              <a:t>Cleaning the exterior of the analyzer.</a:t>
            </a:r>
          </a:p>
          <a:p>
            <a:pPr marL="0" indent="0">
              <a:buNone/>
            </a:pPr>
            <a:endParaRPr lang="en-US" dirty="0"/>
          </a:p>
          <a:p>
            <a:pPr marL="914400">
              <a:spcBef>
                <a:spcPts val="0"/>
              </a:spcBef>
              <a:buFont typeface="+mj-lt"/>
              <a:buAutoNum type="arabicPeriod"/>
            </a:pPr>
            <a:r>
              <a:rPr lang="en-US" dirty="0"/>
              <a:t>Inspect the exterior of the analyzer. </a:t>
            </a:r>
          </a:p>
          <a:p>
            <a:pPr marL="914400">
              <a:spcBef>
                <a:spcPts val="0"/>
              </a:spcBef>
              <a:buFont typeface="+mj-lt"/>
              <a:buAutoNum type="arabicPeriod"/>
            </a:pPr>
            <a:r>
              <a:rPr lang="en-US" dirty="0"/>
              <a:t>Clean as necessary with a mild soap solution or alcohol. </a:t>
            </a:r>
          </a:p>
          <a:p>
            <a:endParaRPr lang="en-US" dirty="0"/>
          </a:p>
        </p:txBody>
      </p:sp>
    </p:spTree>
    <p:extLst>
      <p:ext uri="{BB962C8B-B14F-4D97-AF65-F5344CB8AC3E}">
        <p14:creationId xmlns:p14="http://schemas.microsoft.com/office/powerpoint/2010/main" val="205205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AB3A2-105C-923A-A920-176E72E9A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F0DFB7-E3E6-1522-BE4A-BBAFBF4442A4}"/>
              </a:ext>
            </a:extLst>
          </p:cNvPr>
          <p:cNvSpPr>
            <a:spLocks noGrp="1"/>
          </p:cNvSpPr>
          <p:nvPr>
            <p:ph type="title"/>
          </p:nvPr>
        </p:nvSpPr>
        <p:spPr>
          <a:xfrm>
            <a:off x="677334" y="239700"/>
            <a:ext cx="8596668" cy="510108"/>
          </a:xfrm>
        </p:spPr>
        <p:txBody>
          <a:bodyPr>
            <a:normAutofit fontScale="90000"/>
          </a:bodyPr>
          <a:lstStyle/>
          <a:p>
            <a:r>
              <a:rPr lang="en-US" u="sng" dirty="0"/>
              <a:t>As Needed Maintenance</a:t>
            </a:r>
          </a:p>
        </p:txBody>
      </p:sp>
      <p:sp>
        <p:nvSpPr>
          <p:cNvPr id="3" name="Content Placeholder 2">
            <a:extLst>
              <a:ext uri="{FF2B5EF4-FFF2-40B4-BE49-F238E27FC236}">
                <a16:creationId xmlns:a16="http://schemas.microsoft.com/office/drawing/2014/main" id="{BB06BA3E-A1E5-377B-9514-02563005A3D4}"/>
              </a:ext>
            </a:extLst>
          </p:cNvPr>
          <p:cNvSpPr>
            <a:spLocks noGrp="1"/>
          </p:cNvSpPr>
          <p:nvPr>
            <p:ph idx="1"/>
          </p:nvPr>
        </p:nvSpPr>
        <p:spPr>
          <a:xfrm>
            <a:off x="677334" y="834060"/>
            <a:ext cx="6491562" cy="5905067"/>
          </a:xfrm>
        </p:spPr>
        <p:txBody>
          <a:bodyPr>
            <a:normAutofit/>
          </a:bodyPr>
          <a:lstStyle/>
          <a:p>
            <a:pPr marL="0" indent="0">
              <a:buNone/>
            </a:pPr>
            <a:r>
              <a:rPr lang="en-US" sz="1600" b="1" dirty="0"/>
              <a:t>Cleaning of the optronic unit </a:t>
            </a:r>
            <a:r>
              <a:rPr lang="en-US" sz="1600" dirty="0"/>
              <a:t>is done when instructed to do so in the Troubleshooting guide or if getting error codes on the analyzer. Dirty optical parts may cause error codes.</a:t>
            </a:r>
          </a:p>
          <a:p>
            <a:pPr marL="0" indent="0">
              <a:buNone/>
            </a:pPr>
            <a:endParaRPr lang="en-US" sz="800" dirty="0"/>
          </a:p>
          <a:p>
            <a:pPr marL="914400">
              <a:spcBef>
                <a:spcPts val="0"/>
              </a:spcBef>
              <a:buFont typeface="+mj-lt"/>
              <a:buAutoNum type="arabicPeriod"/>
            </a:pPr>
            <a:r>
              <a:rPr lang="en-US" sz="1600" dirty="0"/>
              <a:t>Turn the analyzer OFF. </a:t>
            </a:r>
          </a:p>
          <a:p>
            <a:pPr marL="914400">
              <a:spcBef>
                <a:spcPts val="0"/>
              </a:spcBef>
              <a:buFont typeface="+mj-lt"/>
              <a:buAutoNum type="arabicPeriod"/>
            </a:pPr>
            <a:r>
              <a:rPr lang="en-US" sz="1600" dirty="0"/>
              <a:t>Pull the cuvette holder out to the loading position. </a:t>
            </a:r>
          </a:p>
          <a:p>
            <a:pPr marL="914400">
              <a:spcBef>
                <a:spcPts val="0"/>
              </a:spcBef>
              <a:buFont typeface="+mj-lt"/>
              <a:buAutoNum type="arabicPeriod"/>
            </a:pPr>
            <a:r>
              <a:rPr lang="en-US" sz="1600" dirty="0"/>
              <a:t>Carefully press the small catch in the upper right corner of the cuvette holder, and rotate the cuvette holder towards the left as far as possible.</a:t>
            </a:r>
          </a:p>
          <a:p>
            <a:pPr marL="914400">
              <a:spcBef>
                <a:spcPts val="0"/>
              </a:spcBef>
              <a:buFont typeface="+mj-lt"/>
              <a:buAutoNum type="arabicPeriod"/>
            </a:pPr>
            <a:r>
              <a:rPr lang="en-US" sz="1600" dirty="0"/>
              <a:t>Remove the cuvette holder from the analyzer, it will come off the stainless steel pin it rotates on.</a:t>
            </a:r>
          </a:p>
          <a:p>
            <a:pPr marL="914400">
              <a:spcBef>
                <a:spcPts val="0"/>
              </a:spcBef>
              <a:buFont typeface="+mj-lt"/>
              <a:buAutoNum type="arabicPeriod"/>
            </a:pPr>
            <a:r>
              <a:rPr lang="en-US" sz="1600" dirty="0"/>
              <a:t>Using </a:t>
            </a:r>
            <a:r>
              <a:rPr lang="en-US" sz="1600" dirty="0" err="1"/>
              <a:t>HemoCue</a:t>
            </a:r>
            <a:r>
              <a:rPr lang="en-US" sz="1600" dirty="0"/>
              <a:t> Cleaner swabs or two cotton tipped swabs dampened with water, push the swab into the opening of the optronic unit as far in as possible.</a:t>
            </a:r>
          </a:p>
          <a:p>
            <a:pPr marL="914400">
              <a:spcBef>
                <a:spcPts val="0"/>
              </a:spcBef>
              <a:buFont typeface="+mj-lt"/>
              <a:buAutoNum type="arabicPeriod"/>
            </a:pPr>
            <a:r>
              <a:rPr lang="en-US" sz="1600" dirty="0"/>
              <a:t>Move the swab from side to side 5-10 times. </a:t>
            </a:r>
          </a:p>
          <a:p>
            <a:pPr marL="914400">
              <a:spcBef>
                <a:spcPts val="0"/>
              </a:spcBef>
              <a:buFont typeface="+mj-lt"/>
              <a:buAutoNum type="arabicPeriod"/>
            </a:pPr>
            <a:r>
              <a:rPr lang="en-US" sz="1600" dirty="0"/>
              <a:t>Remove the swab. </a:t>
            </a:r>
          </a:p>
          <a:p>
            <a:pPr marL="914400">
              <a:spcBef>
                <a:spcPts val="0"/>
              </a:spcBef>
              <a:buFont typeface="+mj-lt"/>
              <a:buAutoNum type="arabicPeriod"/>
            </a:pPr>
            <a:r>
              <a:rPr lang="en-US" sz="1600" dirty="0"/>
              <a:t>If the swab is stained, repeat with a new swab. </a:t>
            </a:r>
          </a:p>
          <a:p>
            <a:pPr marL="914400">
              <a:spcBef>
                <a:spcPts val="0"/>
              </a:spcBef>
              <a:buFont typeface="+mj-lt"/>
              <a:buAutoNum type="arabicPeriod"/>
            </a:pPr>
            <a:r>
              <a:rPr lang="en-US" sz="1600" dirty="0"/>
              <a:t>No further action is required when the swab remains clean. </a:t>
            </a:r>
          </a:p>
          <a:p>
            <a:pPr marL="914400">
              <a:spcBef>
                <a:spcPts val="0"/>
              </a:spcBef>
              <a:buFont typeface="+mj-lt"/>
              <a:buAutoNum type="arabicPeriod"/>
            </a:pPr>
            <a:r>
              <a:rPr lang="en-US" sz="1600" dirty="0"/>
              <a:t>Dispose of dirty swabs in biohazard waste container. </a:t>
            </a:r>
          </a:p>
          <a:p>
            <a:pPr marL="914400">
              <a:spcBef>
                <a:spcPts val="0"/>
              </a:spcBef>
              <a:buFont typeface="+mj-lt"/>
              <a:buAutoNum type="arabicPeriod"/>
            </a:pPr>
            <a:r>
              <a:rPr lang="en-US" sz="1600" dirty="0"/>
              <a:t>Wait 15 minutes before replacing the cuvette holder and using the analyzer. Make sure the cuvette holder is dry before inserting it back into the analyzer.</a:t>
            </a:r>
          </a:p>
          <a:p>
            <a:endParaRPr lang="en-US" dirty="0"/>
          </a:p>
        </p:txBody>
      </p:sp>
      <p:pic>
        <p:nvPicPr>
          <p:cNvPr id="5" name="Picture 4">
            <a:extLst>
              <a:ext uri="{FF2B5EF4-FFF2-40B4-BE49-F238E27FC236}">
                <a16:creationId xmlns:a16="http://schemas.microsoft.com/office/drawing/2014/main" id="{8C179BA6-126A-A9B6-A884-82A8C6FABB62}"/>
              </a:ext>
            </a:extLst>
          </p:cNvPr>
          <p:cNvPicPr>
            <a:picLocks noChangeAspect="1"/>
          </p:cNvPicPr>
          <p:nvPr/>
        </p:nvPicPr>
        <p:blipFill>
          <a:blip r:embed="rId2"/>
          <a:stretch>
            <a:fillRect/>
          </a:stretch>
        </p:blipFill>
        <p:spPr>
          <a:xfrm>
            <a:off x="7296601" y="4283079"/>
            <a:ext cx="2457000" cy="1466065"/>
          </a:xfrm>
          <a:prstGeom prst="rect">
            <a:avLst/>
          </a:prstGeom>
        </p:spPr>
      </p:pic>
      <p:pic>
        <p:nvPicPr>
          <p:cNvPr id="6" name="Picture 5">
            <a:extLst>
              <a:ext uri="{FF2B5EF4-FFF2-40B4-BE49-F238E27FC236}">
                <a16:creationId xmlns:a16="http://schemas.microsoft.com/office/drawing/2014/main" id="{936A5E39-B0D9-327E-0C6A-82A466526473}"/>
              </a:ext>
            </a:extLst>
          </p:cNvPr>
          <p:cNvPicPr>
            <a:picLocks noChangeAspect="1"/>
          </p:cNvPicPr>
          <p:nvPr/>
        </p:nvPicPr>
        <p:blipFill>
          <a:blip r:embed="rId3"/>
          <a:stretch>
            <a:fillRect/>
          </a:stretch>
        </p:blipFill>
        <p:spPr>
          <a:xfrm>
            <a:off x="7738945" y="1024128"/>
            <a:ext cx="1686160" cy="1276528"/>
          </a:xfrm>
          <a:prstGeom prst="rect">
            <a:avLst/>
          </a:prstGeom>
        </p:spPr>
      </p:pic>
      <p:pic>
        <p:nvPicPr>
          <p:cNvPr id="8" name="Picture 7">
            <a:extLst>
              <a:ext uri="{FF2B5EF4-FFF2-40B4-BE49-F238E27FC236}">
                <a16:creationId xmlns:a16="http://schemas.microsoft.com/office/drawing/2014/main" id="{DE9357F6-119B-FF66-246B-D6CDAE8BAA74}"/>
              </a:ext>
            </a:extLst>
          </p:cNvPr>
          <p:cNvPicPr>
            <a:picLocks noChangeAspect="1"/>
          </p:cNvPicPr>
          <p:nvPr/>
        </p:nvPicPr>
        <p:blipFill>
          <a:blip r:embed="rId4"/>
          <a:stretch>
            <a:fillRect/>
          </a:stretch>
        </p:blipFill>
        <p:spPr>
          <a:xfrm>
            <a:off x="7757997" y="2490724"/>
            <a:ext cx="1667108" cy="1305107"/>
          </a:xfrm>
          <a:prstGeom prst="rect">
            <a:avLst/>
          </a:prstGeom>
        </p:spPr>
      </p:pic>
      <p:sp>
        <p:nvSpPr>
          <p:cNvPr id="4" name="TextBox 3">
            <a:extLst>
              <a:ext uri="{FF2B5EF4-FFF2-40B4-BE49-F238E27FC236}">
                <a16:creationId xmlns:a16="http://schemas.microsoft.com/office/drawing/2014/main" id="{10FF8084-2080-1CB0-C28B-BA69231E9563}"/>
              </a:ext>
            </a:extLst>
          </p:cNvPr>
          <p:cNvSpPr txBox="1"/>
          <p:nvPr/>
        </p:nvSpPr>
        <p:spPr>
          <a:xfrm>
            <a:off x="1048512" y="6510528"/>
            <a:ext cx="10826496" cy="369332"/>
          </a:xfrm>
          <a:prstGeom prst="rect">
            <a:avLst/>
          </a:prstGeom>
          <a:noFill/>
        </p:spPr>
        <p:txBody>
          <a:bodyPr wrap="square" rtlCol="0">
            <a:spAutoFit/>
          </a:bodyPr>
          <a:lstStyle/>
          <a:p>
            <a:r>
              <a:rPr lang="en-US" dirty="0"/>
              <a:t>* Point of Care does not keep any </a:t>
            </a:r>
            <a:r>
              <a:rPr lang="en-US" dirty="0" err="1"/>
              <a:t>Hemocue</a:t>
            </a:r>
            <a:r>
              <a:rPr lang="en-US" dirty="0"/>
              <a:t> Cleaner swabs. They must be ordered through workday.</a:t>
            </a:r>
          </a:p>
        </p:txBody>
      </p:sp>
    </p:spTree>
    <p:extLst>
      <p:ext uri="{BB962C8B-B14F-4D97-AF65-F5344CB8AC3E}">
        <p14:creationId xmlns:p14="http://schemas.microsoft.com/office/powerpoint/2010/main" val="58397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057EF3-2CFF-B4C0-07F9-B921911C7B24}"/>
              </a:ext>
            </a:extLst>
          </p:cNvPr>
          <p:cNvSpPr>
            <a:spLocks noGrp="1"/>
          </p:cNvSpPr>
          <p:nvPr>
            <p:ph type="title"/>
          </p:nvPr>
        </p:nvSpPr>
        <p:spPr>
          <a:xfrm>
            <a:off x="677334" y="609600"/>
            <a:ext cx="8596668" cy="935736"/>
          </a:xfrm>
        </p:spPr>
        <p:txBody>
          <a:bodyPr>
            <a:normAutofit fontScale="90000"/>
          </a:bodyPr>
          <a:lstStyle/>
          <a:p>
            <a:r>
              <a:rPr lang="en-US" sz="3100" dirty="0"/>
              <a:t>The </a:t>
            </a:r>
            <a:r>
              <a:rPr lang="en-US" sz="3100" dirty="0" err="1"/>
              <a:t>HemoCue</a:t>
            </a:r>
            <a:r>
              <a:rPr lang="en-US" sz="3100" dirty="0"/>
              <a:t> analyzer can be powered using an A/C power cord or using 4 AA batteries.</a:t>
            </a:r>
            <a:br>
              <a:rPr lang="en-US" dirty="0"/>
            </a:br>
            <a:endParaRPr lang="en-US" dirty="0"/>
          </a:p>
        </p:txBody>
      </p:sp>
      <p:pic>
        <p:nvPicPr>
          <p:cNvPr id="10" name="Content Placeholder 9">
            <a:extLst>
              <a:ext uri="{FF2B5EF4-FFF2-40B4-BE49-F238E27FC236}">
                <a16:creationId xmlns:a16="http://schemas.microsoft.com/office/drawing/2014/main" id="{4205B4DA-452B-CF99-25D4-0A847DDE6669}"/>
              </a:ext>
            </a:extLst>
          </p:cNvPr>
          <p:cNvPicPr>
            <a:picLocks noGrp="1" noChangeAspect="1"/>
          </p:cNvPicPr>
          <p:nvPr>
            <p:ph sz="half" idx="2"/>
          </p:nvPr>
        </p:nvPicPr>
        <p:blipFill>
          <a:blip r:embed="rId2"/>
          <a:stretch>
            <a:fillRect/>
          </a:stretch>
        </p:blipFill>
        <p:spPr>
          <a:xfrm>
            <a:off x="1097280" y="2504130"/>
            <a:ext cx="3136333" cy="3537896"/>
          </a:xfrm>
          <a:prstGeom prst="rect">
            <a:avLst/>
          </a:prstGeom>
        </p:spPr>
      </p:pic>
      <p:pic>
        <p:nvPicPr>
          <p:cNvPr id="12" name="Content Placeholder 11">
            <a:extLst>
              <a:ext uri="{FF2B5EF4-FFF2-40B4-BE49-F238E27FC236}">
                <a16:creationId xmlns:a16="http://schemas.microsoft.com/office/drawing/2014/main" id="{4375B6E2-9DC1-37F8-549C-2CECD7AF921B}"/>
              </a:ext>
            </a:extLst>
          </p:cNvPr>
          <p:cNvPicPr>
            <a:picLocks noGrp="1" noChangeAspect="1"/>
          </p:cNvPicPr>
          <p:nvPr>
            <p:ph sz="quarter" idx="4"/>
          </p:nvPr>
        </p:nvPicPr>
        <p:blipFill>
          <a:blip r:embed="rId3"/>
          <a:stretch>
            <a:fillRect/>
          </a:stretch>
        </p:blipFill>
        <p:spPr>
          <a:xfrm>
            <a:off x="5078794" y="2373459"/>
            <a:ext cx="4407340" cy="3013290"/>
          </a:xfrm>
          <a:prstGeom prst="rect">
            <a:avLst/>
          </a:prstGeom>
        </p:spPr>
      </p:pic>
    </p:spTree>
    <p:extLst>
      <p:ext uri="{BB962C8B-B14F-4D97-AF65-F5344CB8AC3E}">
        <p14:creationId xmlns:p14="http://schemas.microsoft.com/office/powerpoint/2010/main" val="76385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E409-9B6B-5B8F-24D3-06CC686F7486}"/>
              </a:ext>
            </a:extLst>
          </p:cNvPr>
          <p:cNvSpPr>
            <a:spLocks noGrp="1"/>
          </p:cNvSpPr>
          <p:nvPr>
            <p:ph type="title"/>
          </p:nvPr>
        </p:nvSpPr>
        <p:spPr>
          <a:xfrm>
            <a:off x="677334" y="609599"/>
            <a:ext cx="8596668" cy="1550989"/>
          </a:xfrm>
        </p:spPr>
        <p:txBody>
          <a:bodyPr>
            <a:normAutofit fontScale="90000"/>
          </a:bodyPr>
          <a:lstStyle/>
          <a:p>
            <a:r>
              <a:rPr lang="en-US" u="sng" dirty="0" err="1"/>
              <a:t>HemoCue</a:t>
            </a:r>
            <a:r>
              <a:rPr lang="en-US" u="sng" dirty="0"/>
              <a:t> Hb 201+ system provides determination of hemoglobin quickly and easily.</a:t>
            </a:r>
          </a:p>
        </p:txBody>
      </p:sp>
      <p:sp>
        <p:nvSpPr>
          <p:cNvPr id="3" name="Content Placeholder 2">
            <a:extLst>
              <a:ext uri="{FF2B5EF4-FFF2-40B4-BE49-F238E27FC236}">
                <a16:creationId xmlns:a16="http://schemas.microsoft.com/office/drawing/2014/main" id="{B0204F92-E2A1-1733-EA3C-3E1620196707}"/>
              </a:ext>
            </a:extLst>
          </p:cNvPr>
          <p:cNvSpPr>
            <a:spLocks noGrp="1"/>
          </p:cNvSpPr>
          <p:nvPr>
            <p:ph idx="1"/>
          </p:nvPr>
        </p:nvSpPr>
        <p:spPr>
          <a:xfrm>
            <a:off x="677334" y="2560320"/>
            <a:ext cx="8596668" cy="2926080"/>
          </a:xfrm>
        </p:spPr>
        <p:txBody>
          <a:bodyPr>
            <a:normAutofit/>
          </a:bodyPr>
          <a:lstStyle/>
          <a:p>
            <a:r>
              <a:rPr lang="en-US" dirty="0"/>
              <a:t>The microcuvette cavity contains reagents deposited on its inner walls. </a:t>
            </a:r>
          </a:p>
          <a:p>
            <a:r>
              <a:rPr lang="en-US" dirty="0"/>
              <a:t>The blood sample is drawn into the cavity by capillary action and is mixed spontaneously with the reagents. </a:t>
            </a:r>
          </a:p>
          <a:p>
            <a:r>
              <a:rPr lang="en-US" dirty="0"/>
              <a:t>The microcuvette is then placed in the analyzer in which the transmittance is measured and the hemoglobin level calculated. </a:t>
            </a:r>
          </a:p>
          <a:p>
            <a:r>
              <a:rPr lang="en-US" dirty="0"/>
              <a:t>The technique makes it possible to sample the blood, mix and chemically react it with the reagents in the same microcuvette as is used for measurement.</a:t>
            </a:r>
          </a:p>
        </p:txBody>
      </p:sp>
    </p:spTree>
    <p:extLst>
      <p:ext uri="{BB962C8B-B14F-4D97-AF65-F5344CB8AC3E}">
        <p14:creationId xmlns:p14="http://schemas.microsoft.com/office/powerpoint/2010/main" val="265046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67C6-65DA-C4FD-AB8B-EA4AD405AC5B}"/>
              </a:ext>
            </a:extLst>
          </p:cNvPr>
          <p:cNvSpPr>
            <a:spLocks noGrp="1"/>
          </p:cNvSpPr>
          <p:nvPr>
            <p:ph type="title"/>
          </p:nvPr>
        </p:nvSpPr>
        <p:spPr>
          <a:xfrm>
            <a:off x="724959" y="485775"/>
            <a:ext cx="7190316" cy="962025"/>
          </a:xfrm>
        </p:spPr>
        <p:txBody>
          <a:bodyPr/>
          <a:lstStyle/>
          <a:p>
            <a:r>
              <a:rPr lang="en-US" u="sng" dirty="0" err="1"/>
              <a:t>HemoCue</a:t>
            </a:r>
            <a:r>
              <a:rPr lang="en-US" u="sng" dirty="0"/>
              <a:t> Hb 201+ System</a:t>
            </a:r>
          </a:p>
        </p:txBody>
      </p:sp>
      <p:pic>
        <p:nvPicPr>
          <p:cNvPr id="5" name="Content Placeholder 4">
            <a:extLst>
              <a:ext uri="{FF2B5EF4-FFF2-40B4-BE49-F238E27FC236}">
                <a16:creationId xmlns:a16="http://schemas.microsoft.com/office/drawing/2014/main" id="{D6C71A95-4451-D005-04AD-FFD9BC5EA8B3}"/>
              </a:ext>
            </a:extLst>
          </p:cNvPr>
          <p:cNvPicPr>
            <a:picLocks noGrp="1" noChangeAspect="1"/>
          </p:cNvPicPr>
          <p:nvPr>
            <p:ph idx="1"/>
          </p:nvPr>
        </p:nvPicPr>
        <p:blipFill>
          <a:blip r:embed="rId2"/>
          <a:stretch>
            <a:fillRect/>
          </a:stretch>
        </p:blipFill>
        <p:spPr>
          <a:xfrm>
            <a:off x="5612961" y="2190105"/>
            <a:ext cx="2801232" cy="3306718"/>
          </a:xfrm>
          <a:prstGeom prst="rect">
            <a:avLst/>
          </a:prstGeom>
        </p:spPr>
      </p:pic>
      <p:pic>
        <p:nvPicPr>
          <p:cNvPr id="3" name="Picture 2">
            <a:extLst>
              <a:ext uri="{FF2B5EF4-FFF2-40B4-BE49-F238E27FC236}">
                <a16:creationId xmlns:a16="http://schemas.microsoft.com/office/drawing/2014/main" id="{79A77F17-4CCC-8AC9-32CC-98192404C59D}"/>
              </a:ext>
            </a:extLst>
          </p:cNvPr>
          <p:cNvPicPr>
            <a:picLocks noChangeAspect="1"/>
          </p:cNvPicPr>
          <p:nvPr/>
        </p:nvPicPr>
        <p:blipFill>
          <a:blip r:embed="rId3"/>
          <a:stretch>
            <a:fillRect/>
          </a:stretch>
        </p:blipFill>
        <p:spPr>
          <a:xfrm>
            <a:off x="1214254" y="2190104"/>
            <a:ext cx="3310121" cy="3948071"/>
          </a:xfrm>
          <a:prstGeom prst="rect">
            <a:avLst/>
          </a:prstGeom>
        </p:spPr>
      </p:pic>
    </p:spTree>
    <p:extLst>
      <p:ext uri="{BB962C8B-B14F-4D97-AF65-F5344CB8AC3E}">
        <p14:creationId xmlns:p14="http://schemas.microsoft.com/office/powerpoint/2010/main" val="232903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A2D1AA-300D-6326-FE74-C9F6E55667FC}"/>
              </a:ext>
            </a:extLst>
          </p:cNvPr>
          <p:cNvSpPr>
            <a:spLocks noGrp="1"/>
          </p:cNvSpPr>
          <p:nvPr>
            <p:ph type="title"/>
          </p:nvPr>
        </p:nvSpPr>
        <p:spPr>
          <a:xfrm>
            <a:off x="304800" y="609600"/>
            <a:ext cx="8969202" cy="790575"/>
          </a:xfrm>
        </p:spPr>
        <p:txBody>
          <a:bodyPr>
            <a:noAutofit/>
          </a:bodyPr>
          <a:lstStyle/>
          <a:p>
            <a:r>
              <a:rPr lang="en-US" sz="3200" u="sng" dirty="0"/>
              <a:t>Two ordering options for </a:t>
            </a:r>
            <a:r>
              <a:rPr lang="en-US" sz="3200" u="sng" dirty="0" err="1"/>
              <a:t>HemoCue</a:t>
            </a:r>
            <a:r>
              <a:rPr lang="en-US" sz="3200" u="sng" dirty="0"/>
              <a:t> Microcuvettes</a:t>
            </a:r>
            <a:endParaRPr lang="en-US" sz="3200" dirty="0"/>
          </a:p>
        </p:txBody>
      </p:sp>
      <p:sp>
        <p:nvSpPr>
          <p:cNvPr id="5" name="Content Placeholder 4">
            <a:extLst>
              <a:ext uri="{FF2B5EF4-FFF2-40B4-BE49-F238E27FC236}">
                <a16:creationId xmlns:a16="http://schemas.microsoft.com/office/drawing/2014/main" id="{12104949-626F-69F1-7042-C65FFD4C2AFB}"/>
              </a:ext>
            </a:extLst>
          </p:cNvPr>
          <p:cNvSpPr>
            <a:spLocks noGrp="1"/>
          </p:cNvSpPr>
          <p:nvPr>
            <p:ph sz="half" idx="1"/>
          </p:nvPr>
        </p:nvSpPr>
        <p:spPr>
          <a:xfrm>
            <a:off x="677334" y="2160588"/>
            <a:ext cx="4507314" cy="4164011"/>
          </a:xfrm>
        </p:spPr>
        <p:txBody>
          <a:bodyPr>
            <a:normAutofit fontScale="92500" lnSpcReduction="10000"/>
          </a:bodyPr>
          <a:lstStyle/>
          <a:p>
            <a:r>
              <a:rPr lang="en-US" dirty="0"/>
              <a:t>Four Canisters of microcuvettes</a:t>
            </a:r>
          </a:p>
          <a:p>
            <a:pPr marL="914400">
              <a:buFont typeface="Wingdings" panose="05000000000000000000" pitchFamily="2" charset="2"/>
              <a:buChar char="v"/>
            </a:pPr>
            <a:r>
              <a:rPr lang="en-US" dirty="0"/>
              <a:t>contains 50 microcuvettes per canister</a:t>
            </a:r>
          </a:p>
          <a:p>
            <a:pPr marL="914400">
              <a:buFont typeface="Wingdings" panose="05000000000000000000" pitchFamily="2" charset="2"/>
              <a:buChar char="v"/>
            </a:pPr>
            <a:r>
              <a:rPr lang="en-US" dirty="0"/>
              <a:t>Expires 30 days after opening canister</a:t>
            </a:r>
          </a:p>
          <a:p>
            <a:pPr marL="914400">
              <a:buFont typeface="Wingdings" panose="05000000000000000000" pitchFamily="2" charset="2"/>
              <a:buChar char="v"/>
            </a:pPr>
            <a:r>
              <a:rPr lang="en-US" dirty="0"/>
              <a:t>Store at room temperature</a:t>
            </a:r>
          </a:p>
          <a:p>
            <a:pPr marL="914400">
              <a:buFont typeface="Wingdings" panose="05000000000000000000" pitchFamily="2" charset="2"/>
              <a:buChar char="v"/>
            </a:pPr>
            <a:endParaRPr lang="en-US" dirty="0"/>
          </a:p>
          <a:p>
            <a:r>
              <a:rPr lang="en-US" dirty="0"/>
              <a:t>Box of individually wrapped cuvettes</a:t>
            </a:r>
          </a:p>
          <a:p>
            <a:pPr marL="914400">
              <a:buFont typeface="Wingdings" panose="05000000000000000000" pitchFamily="2" charset="2"/>
              <a:buChar char="v"/>
            </a:pPr>
            <a:r>
              <a:rPr lang="en-US" dirty="0"/>
              <a:t>Contains 100 individually wrapped microcuvettes</a:t>
            </a:r>
          </a:p>
          <a:p>
            <a:pPr marL="914400">
              <a:buFont typeface="Wingdings" panose="05000000000000000000" pitchFamily="2" charset="2"/>
              <a:buChar char="v"/>
            </a:pPr>
            <a:r>
              <a:rPr lang="en-US" dirty="0"/>
              <a:t>Stable until expiration date printed on package</a:t>
            </a:r>
          </a:p>
          <a:p>
            <a:pPr marL="914400">
              <a:buFont typeface="Wingdings" panose="05000000000000000000" pitchFamily="2" charset="2"/>
              <a:buChar char="v"/>
            </a:pPr>
            <a:r>
              <a:rPr lang="en-US" dirty="0"/>
              <a:t>Store at room temperature</a:t>
            </a:r>
          </a:p>
        </p:txBody>
      </p:sp>
      <p:pic>
        <p:nvPicPr>
          <p:cNvPr id="12" name="Content Placeholder 11">
            <a:extLst>
              <a:ext uri="{FF2B5EF4-FFF2-40B4-BE49-F238E27FC236}">
                <a16:creationId xmlns:a16="http://schemas.microsoft.com/office/drawing/2014/main" id="{CCB9507C-77D6-7106-8882-2F576C85E4EA}"/>
              </a:ext>
            </a:extLst>
          </p:cNvPr>
          <p:cNvPicPr>
            <a:picLocks noGrp="1" noChangeAspect="1"/>
          </p:cNvPicPr>
          <p:nvPr>
            <p:ph sz="half" idx="2"/>
          </p:nvPr>
        </p:nvPicPr>
        <p:blipFill>
          <a:blip r:embed="rId2"/>
          <a:stretch>
            <a:fillRect/>
          </a:stretch>
        </p:blipFill>
        <p:spPr>
          <a:xfrm>
            <a:off x="5529026" y="1660070"/>
            <a:ext cx="3381847" cy="3267531"/>
          </a:xfrm>
          <a:prstGeom prst="rect">
            <a:avLst/>
          </a:prstGeom>
        </p:spPr>
      </p:pic>
      <p:sp>
        <p:nvSpPr>
          <p:cNvPr id="2" name="TextBox 1">
            <a:extLst>
              <a:ext uri="{FF2B5EF4-FFF2-40B4-BE49-F238E27FC236}">
                <a16:creationId xmlns:a16="http://schemas.microsoft.com/office/drawing/2014/main" id="{69E3A1D4-574D-CA57-9085-5F84D9DE4A30}"/>
              </a:ext>
            </a:extLst>
          </p:cNvPr>
          <p:cNvSpPr txBox="1"/>
          <p:nvPr/>
        </p:nvSpPr>
        <p:spPr>
          <a:xfrm>
            <a:off x="677334" y="6324599"/>
            <a:ext cx="8844618" cy="369332"/>
          </a:xfrm>
          <a:prstGeom prst="rect">
            <a:avLst/>
          </a:prstGeom>
          <a:noFill/>
        </p:spPr>
        <p:txBody>
          <a:bodyPr wrap="square" rtlCol="0">
            <a:spAutoFit/>
          </a:bodyPr>
          <a:lstStyle/>
          <a:p>
            <a:r>
              <a:rPr lang="en-US" dirty="0"/>
              <a:t>* Point of Care does not keep any supply.</a:t>
            </a:r>
          </a:p>
        </p:txBody>
      </p:sp>
    </p:spTree>
    <p:extLst>
      <p:ext uri="{BB962C8B-B14F-4D97-AF65-F5344CB8AC3E}">
        <p14:creationId xmlns:p14="http://schemas.microsoft.com/office/powerpoint/2010/main" val="244005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813D-D4E8-8999-1172-DBB7D8F9C3BE}"/>
              </a:ext>
            </a:extLst>
          </p:cNvPr>
          <p:cNvSpPr>
            <a:spLocks noGrp="1"/>
          </p:cNvSpPr>
          <p:nvPr>
            <p:ph type="title"/>
          </p:nvPr>
        </p:nvSpPr>
        <p:spPr>
          <a:xfrm>
            <a:off x="677334" y="609600"/>
            <a:ext cx="8596668" cy="899161"/>
          </a:xfrm>
        </p:spPr>
        <p:txBody>
          <a:bodyPr/>
          <a:lstStyle/>
          <a:p>
            <a:r>
              <a:rPr lang="en-US" u="sng" dirty="0"/>
              <a:t>Specimen types</a:t>
            </a:r>
          </a:p>
        </p:txBody>
      </p:sp>
      <p:sp>
        <p:nvSpPr>
          <p:cNvPr id="3" name="Content Placeholder 2">
            <a:extLst>
              <a:ext uri="{FF2B5EF4-FFF2-40B4-BE49-F238E27FC236}">
                <a16:creationId xmlns:a16="http://schemas.microsoft.com/office/drawing/2014/main" id="{6E8502D6-5B7C-3391-AFD2-2E1082DF6FA4}"/>
              </a:ext>
            </a:extLst>
          </p:cNvPr>
          <p:cNvSpPr>
            <a:spLocks noGrp="1"/>
          </p:cNvSpPr>
          <p:nvPr>
            <p:ph idx="1"/>
          </p:nvPr>
        </p:nvSpPr>
        <p:spPr>
          <a:xfrm>
            <a:off x="677334" y="1728215"/>
            <a:ext cx="8596668" cy="4313147"/>
          </a:xfrm>
        </p:spPr>
        <p:txBody>
          <a:bodyPr/>
          <a:lstStyle/>
          <a:p>
            <a:pPr>
              <a:spcAft>
                <a:spcPts val="600"/>
              </a:spcAft>
            </a:pPr>
            <a:r>
              <a:rPr lang="en-US" b="1" dirty="0"/>
              <a:t>Fresh capillary </a:t>
            </a:r>
            <a:r>
              <a:rPr lang="en-US" dirty="0"/>
              <a:t>whole blood collected from a finger stick or heel stick.</a:t>
            </a:r>
          </a:p>
          <a:p>
            <a:pPr marL="914400">
              <a:spcBef>
                <a:spcPts val="0"/>
              </a:spcBef>
              <a:buFont typeface="Wingdings" panose="05000000000000000000" pitchFamily="2" charset="2"/>
              <a:buChar char="v"/>
            </a:pPr>
            <a:r>
              <a:rPr lang="en-US" dirty="0"/>
              <a:t>Capillary specimens need to be analyzed immediately. </a:t>
            </a:r>
          </a:p>
          <a:p>
            <a:pPr marL="914400">
              <a:spcBef>
                <a:spcPts val="0"/>
              </a:spcBef>
              <a:buFont typeface="Wingdings" panose="05000000000000000000" pitchFamily="2" charset="2"/>
              <a:buChar char="v"/>
            </a:pPr>
            <a:r>
              <a:rPr lang="en-US" dirty="0"/>
              <a:t>Wipe away 2 or 3 drops of blood (use the 4th drop of blood). </a:t>
            </a:r>
          </a:p>
          <a:p>
            <a:pPr marL="914400">
              <a:spcBef>
                <a:spcPts val="0"/>
              </a:spcBef>
              <a:buFont typeface="Wingdings" panose="05000000000000000000" pitchFamily="2" charset="2"/>
              <a:buChar char="v"/>
            </a:pPr>
            <a:endParaRPr lang="en-US" dirty="0"/>
          </a:p>
          <a:p>
            <a:pPr>
              <a:spcAft>
                <a:spcPts val="600"/>
              </a:spcAft>
            </a:pPr>
            <a:r>
              <a:rPr lang="en-US" b="1" dirty="0"/>
              <a:t>Anticoagulated venous </a:t>
            </a:r>
            <a:r>
              <a:rPr lang="en-US" dirty="0"/>
              <a:t>may be used.</a:t>
            </a:r>
            <a:endParaRPr lang="en-US" sz="1000" dirty="0"/>
          </a:p>
          <a:p>
            <a:pPr marL="914400">
              <a:spcBef>
                <a:spcPts val="0"/>
              </a:spcBef>
              <a:buFont typeface="Wingdings" panose="05000000000000000000" pitchFamily="2" charset="2"/>
              <a:buChar char="v"/>
            </a:pPr>
            <a:r>
              <a:rPr lang="en-US" dirty="0"/>
              <a:t>Appropriate anticoagulants (e.g. EDTA or heparin) may be used, preferably in solid form to avoid dilutional effects. </a:t>
            </a:r>
          </a:p>
          <a:p>
            <a:pPr marL="914400">
              <a:spcBef>
                <a:spcPts val="0"/>
              </a:spcBef>
              <a:buFont typeface="Wingdings" panose="05000000000000000000" pitchFamily="2" charset="2"/>
              <a:buChar char="v"/>
            </a:pPr>
            <a:r>
              <a:rPr lang="en-US" dirty="0"/>
              <a:t>Mix samples thoroughly by inversion 8-10 times just prior to testing.</a:t>
            </a:r>
          </a:p>
          <a:p>
            <a:pPr marL="914400">
              <a:spcBef>
                <a:spcPts val="0"/>
              </a:spcBef>
              <a:buFont typeface="Wingdings" panose="05000000000000000000" pitchFamily="2" charset="2"/>
              <a:buChar char="v"/>
            </a:pPr>
            <a:r>
              <a:rPr lang="en-US" dirty="0"/>
              <a:t>Venous specimens with an anticoagulant need to be analyzed within 24 hours. </a:t>
            </a:r>
          </a:p>
          <a:p>
            <a:pPr marL="914400">
              <a:spcBef>
                <a:spcPts val="0"/>
              </a:spcBef>
              <a:buFont typeface="Wingdings" panose="05000000000000000000" pitchFamily="2" charset="2"/>
              <a:buChar char="v"/>
            </a:pPr>
            <a:r>
              <a:rPr lang="en-US" dirty="0"/>
              <a:t>If refrigerated, the sample should be allowed to warm to room temperature before mixing.</a:t>
            </a:r>
          </a:p>
        </p:txBody>
      </p:sp>
    </p:spTree>
    <p:extLst>
      <p:ext uri="{BB962C8B-B14F-4D97-AF65-F5344CB8AC3E}">
        <p14:creationId xmlns:p14="http://schemas.microsoft.com/office/powerpoint/2010/main" val="89878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5DD0-9A2B-0315-0DBF-B4DE913D3B50}"/>
              </a:ext>
            </a:extLst>
          </p:cNvPr>
          <p:cNvSpPr>
            <a:spLocks noGrp="1"/>
          </p:cNvSpPr>
          <p:nvPr>
            <p:ph type="title"/>
          </p:nvPr>
        </p:nvSpPr>
        <p:spPr>
          <a:xfrm>
            <a:off x="563034" y="585216"/>
            <a:ext cx="8596668" cy="691134"/>
          </a:xfrm>
        </p:spPr>
        <p:txBody>
          <a:bodyPr>
            <a:normAutofit/>
          </a:bodyPr>
          <a:lstStyle/>
          <a:p>
            <a:r>
              <a:rPr lang="en-US" u="sng" dirty="0"/>
              <a:t>Liquid Quality Controls</a:t>
            </a:r>
          </a:p>
        </p:txBody>
      </p:sp>
      <p:sp>
        <p:nvSpPr>
          <p:cNvPr id="8" name="Text Placeholder 7">
            <a:extLst>
              <a:ext uri="{FF2B5EF4-FFF2-40B4-BE49-F238E27FC236}">
                <a16:creationId xmlns:a16="http://schemas.microsoft.com/office/drawing/2014/main" id="{EFEFC967-CDF1-982F-1D3C-3D5791D65750}"/>
              </a:ext>
            </a:extLst>
          </p:cNvPr>
          <p:cNvSpPr>
            <a:spLocks noGrp="1"/>
          </p:cNvSpPr>
          <p:nvPr>
            <p:ph type="body" idx="1"/>
          </p:nvPr>
        </p:nvSpPr>
        <p:spPr>
          <a:xfrm>
            <a:off x="431976" y="3997450"/>
            <a:ext cx="5453298" cy="2438401"/>
          </a:xfrm>
        </p:spPr>
        <p:txBody>
          <a:bodyPr/>
          <a:lstStyle/>
          <a:p>
            <a:pPr marL="342900" indent="-342900">
              <a:buFont typeface="Wingdings" panose="05000000000000000000" pitchFamily="2" charset="2"/>
              <a:buChar char="v"/>
            </a:pPr>
            <a:r>
              <a:rPr lang="en-US" sz="2000" dirty="0"/>
              <a:t>QC is stored refrigerated at 2-8°C.</a:t>
            </a:r>
          </a:p>
          <a:p>
            <a:pPr marL="342900" indent="-342900">
              <a:buFont typeface="Wingdings" panose="05000000000000000000" pitchFamily="2" charset="2"/>
              <a:buChar char="v"/>
            </a:pPr>
            <a:r>
              <a:rPr lang="en-US" sz="2000" dirty="0"/>
              <a:t>Unopened, QC is good until manufacturer’s printed expiration date.</a:t>
            </a:r>
          </a:p>
          <a:p>
            <a:pPr marL="342900" indent="-342900">
              <a:buFont typeface="Wingdings" panose="05000000000000000000" pitchFamily="2" charset="2"/>
              <a:buChar char="v"/>
            </a:pPr>
            <a:r>
              <a:rPr lang="en-US" sz="2000" dirty="0"/>
              <a:t>Once opened QC is good for 30 days or manufacturer’s expiration date (whichever is sooner).</a:t>
            </a:r>
          </a:p>
        </p:txBody>
      </p:sp>
      <p:pic>
        <p:nvPicPr>
          <p:cNvPr id="7" name="Content Placeholder 6">
            <a:extLst>
              <a:ext uri="{FF2B5EF4-FFF2-40B4-BE49-F238E27FC236}">
                <a16:creationId xmlns:a16="http://schemas.microsoft.com/office/drawing/2014/main" id="{3A0E46A9-7A73-1CC9-FC91-93EC05C32ED7}"/>
              </a:ext>
            </a:extLst>
          </p:cNvPr>
          <p:cNvPicPr>
            <a:picLocks noGrp="1" noChangeAspect="1"/>
          </p:cNvPicPr>
          <p:nvPr>
            <p:ph sz="half" idx="2"/>
          </p:nvPr>
        </p:nvPicPr>
        <p:blipFill>
          <a:blip r:embed="rId2"/>
          <a:stretch>
            <a:fillRect/>
          </a:stretch>
        </p:blipFill>
        <p:spPr>
          <a:xfrm>
            <a:off x="431975" y="1565338"/>
            <a:ext cx="4972049" cy="2143124"/>
          </a:xfrm>
          <a:prstGeom prst="rect">
            <a:avLst/>
          </a:prstGeom>
        </p:spPr>
      </p:pic>
      <p:sp>
        <p:nvSpPr>
          <p:cNvPr id="9" name="Text Placeholder 8">
            <a:extLst>
              <a:ext uri="{FF2B5EF4-FFF2-40B4-BE49-F238E27FC236}">
                <a16:creationId xmlns:a16="http://schemas.microsoft.com/office/drawing/2014/main" id="{6D1175EF-D273-6E93-62CF-995EE46E5FFA}"/>
              </a:ext>
            </a:extLst>
          </p:cNvPr>
          <p:cNvSpPr>
            <a:spLocks noGrp="1"/>
          </p:cNvSpPr>
          <p:nvPr>
            <p:ph type="body" sz="quarter" idx="3"/>
          </p:nvPr>
        </p:nvSpPr>
        <p:spPr>
          <a:xfrm>
            <a:off x="6095999" y="1276350"/>
            <a:ext cx="3178001" cy="884633"/>
          </a:xfrm>
        </p:spPr>
        <p:txBody>
          <a:bodyPr/>
          <a:lstStyle/>
          <a:p>
            <a:r>
              <a:rPr lang="en-US" dirty="0">
                <a:solidFill>
                  <a:srgbClr val="002060"/>
                </a:solidFill>
              </a:rPr>
              <a:t>Level 1 (low) control</a:t>
            </a:r>
          </a:p>
          <a:p>
            <a:r>
              <a:rPr lang="en-US" dirty="0">
                <a:solidFill>
                  <a:srgbClr val="FF0000"/>
                </a:solidFill>
              </a:rPr>
              <a:t>Level 3 (High) control</a:t>
            </a:r>
          </a:p>
        </p:txBody>
      </p:sp>
      <p:pic>
        <p:nvPicPr>
          <p:cNvPr id="12" name="Content Placeholder 11">
            <a:extLst>
              <a:ext uri="{FF2B5EF4-FFF2-40B4-BE49-F238E27FC236}">
                <a16:creationId xmlns:a16="http://schemas.microsoft.com/office/drawing/2014/main" id="{9695E98C-DE64-264E-66CA-05B459270861}"/>
              </a:ext>
            </a:extLst>
          </p:cNvPr>
          <p:cNvPicPr>
            <a:picLocks noGrp="1" noChangeAspect="1"/>
          </p:cNvPicPr>
          <p:nvPr>
            <p:ph sz="quarter" idx="4"/>
          </p:nvPr>
        </p:nvPicPr>
        <p:blipFill>
          <a:blip r:embed="rId3"/>
          <a:stretch>
            <a:fillRect/>
          </a:stretch>
        </p:blipFill>
        <p:spPr>
          <a:xfrm>
            <a:off x="6306728" y="2276475"/>
            <a:ext cx="2852974" cy="3305175"/>
          </a:xfrm>
          <a:prstGeom prst="rect">
            <a:avLst/>
          </a:prstGeom>
        </p:spPr>
      </p:pic>
      <p:sp>
        <p:nvSpPr>
          <p:cNvPr id="3" name="TextBox 2">
            <a:extLst>
              <a:ext uri="{FF2B5EF4-FFF2-40B4-BE49-F238E27FC236}">
                <a16:creationId xmlns:a16="http://schemas.microsoft.com/office/drawing/2014/main" id="{B0F3E50E-D1C5-6FC5-47BB-077D66E69AA1}"/>
              </a:ext>
            </a:extLst>
          </p:cNvPr>
          <p:cNvSpPr txBox="1"/>
          <p:nvPr/>
        </p:nvSpPr>
        <p:spPr>
          <a:xfrm>
            <a:off x="563034" y="6459974"/>
            <a:ext cx="9288102" cy="369332"/>
          </a:xfrm>
          <a:prstGeom prst="rect">
            <a:avLst/>
          </a:prstGeom>
          <a:noFill/>
        </p:spPr>
        <p:txBody>
          <a:bodyPr wrap="square" rtlCol="0">
            <a:spAutoFit/>
          </a:bodyPr>
          <a:lstStyle/>
          <a:p>
            <a:r>
              <a:rPr lang="en-US" dirty="0"/>
              <a:t>* Point of Care does not keep any supply. QC supply is on an annual standing order.</a:t>
            </a:r>
          </a:p>
        </p:txBody>
      </p:sp>
    </p:spTree>
    <p:extLst>
      <p:ext uri="{BB962C8B-B14F-4D97-AF65-F5344CB8AC3E}">
        <p14:creationId xmlns:p14="http://schemas.microsoft.com/office/powerpoint/2010/main" val="45938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544CE-17CE-27AC-66B3-C019EB578901}"/>
              </a:ext>
            </a:extLst>
          </p:cNvPr>
          <p:cNvSpPr>
            <a:spLocks noGrp="1"/>
          </p:cNvSpPr>
          <p:nvPr>
            <p:ph type="title"/>
          </p:nvPr>
        </p:nvSpPr>
        <p:spPr>
          <a:xfrm>
            <a:off x="677334" y="609600"/>
            <a:ext cx="8596668" cy="1063752"/>
          </a:xfrm>
        </p:spPr>
        <p:txBody>
          <a:bodyPr/>
          <a:lstStyle/>
          <a:p>
            <a:r>
              <a:rPr lang="en-US" dirty="0" err="1"/>
              <a:t>HemoCue</a:t>
            </a:r>
            <a:r>
              <a:rPr lang="en-US" dirty="0"/>
              <a:t> QC Frequency</a:t>
            </a:r>
          </a:p>
        </p:txBody>
      </p:sp>
      <p:sp>
        <p:nvSpPr>
          <p:cNvPr id="3" name="Content Placeholder 2">
            <a:extLst>
              <a:ext uri="{FF2B5EF4-FFF2-40B4-BE49-F238E27FC236}">
                <a16:creationId xmlns:a16="http://schemas.microsoft.com/office/drawing/2014/main" id="{DB47338A-9953-CF7C-8B4D-5BB9B7A8CFF2}"/>
              </a:ext>
            </a:extLst>
          </p:cNvPr>
          <p:cNvSpPr>
            <a:spLocks noGrp="1"/>
          </p:cNvSpPr>
          <p:nvPr>
            <p:ph idx="1"/>
          </p:nvPr>
        </p:nvSpPr>
        <p:spPr>
          <a:xfrm>
            <a:off x="677334" y="1975105"/>
            <a:ext cx="8596668" cy="4066258"/>
          </a:xfrm>
        </p:spPr>
        <p:txBody>
          <a:bodyPr>
            <a:normAutofit/>
          </a:bodyPr>
          <a:lstStyle/>
          <a:p>
            <a:pPr marL="0" indent="0">
              <a:buNone/>
            </a:pPr>
            <a:r>
              <a:rPr lang="en-US" sz="2000" dirty="0"/>
              <a:t>Liquid quality controls (low and high levels) are performed:</a:t>
            </a:r>
          </a:p>
          <a:p>
            <a:pPr marL="914400">
              <a:spcBef>
                <a:spcPts val="600"/>
              </a:spcBef>
              <a:buFont typeface="Wingdings" panose="05000000000000000000" pitchFamily="2" charset="2"/>
              <a:buChar char="v"/>
            </a:pPr>
            <a:r>
              <a:rPr lang="en-US" sz="2000" dirty="0"/>
              <a:t>Weekly</a:t>
            </a:r>
          </a:p>
          <a:p>
            <a:pPr marL="914400">
              <a:spcBef>
                <a:spcPts val="600"/>
              </a:spcBef>
              <a:buFont typeface="Wingdings" panose="05000000000000000000" pitchFamily="2" charset="2"/>
              <a:buChar char="v"/>
            </a:pPr>
            <a:r>
              <a:rPr lang="en-US" sz="2000" dirty="0"/>
              <a:t>With new lots of microcuvettes</a:t>
            </a:r>
          </a:p>
          <a:p>
            <a:pPr marL="914400">
              <a:spcBef>
                <a:spcPts val="600"/>
              </a:spcBef>
              <a:buFont typeface="Wingdings" panose="05000000000000000000" pitchFamily="2" charset="2"/>
              <a:buChar char="v"/>
            </a:pPr>
            <a:r>
              <a:rPr lang="en-US" sz="2000" dirty="0"/>
              <a:t>With new shipments of microcuvettes</a:t>
            </a:r>
          </a:p>
          <a:p>
            <a:endParaRPr lang="en-US" sz="2000" dirty="0"/>
          </a:p>
          <a:p>
            <a:endParaRPr lang="en-US" sz="2000" dirty="0"/>
          </a:p>
          <a:p>
            <a:pPr marL="0" indent="0">
              <a:buNone/>
            </a:pPr>
            <a:r>
              <a:rPr lang="en-US" sz="2000" dirty="0"/>
              <a:t>Control results are recorded on the QC log sheet.</a:t>
            </a:r>
          </a:p>
        </p:txBody>
      </p:sp>
    </p:spTree>
    <p:extLst>
      <p:ext uri="{BB962C8B-B14F-4D97-AF65-F5344CB8AC3E}">
        <p14:creationId xmlns:p14="http://schemas.microsoft.com/office/powerpoint/2010/main" val="581710718"/>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454551"/>
      </a:dk2>
      <a:lt2>
        <a:srgbClr val="D8D9DC"/>
      </a:lt2>
      <a:accent1>
        <a:srgbClr val="FF0000"/>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482</TotalTime>
  <Words>1822</Words>
  <Application>Microsoft Office PowerPoint</Application>
  <PresentationFormat>Widescreen</PresentationFormat>
  <Paragraphs>142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Trebuchet MS</vt:lpstr>
      <vt:lpstr>Wingdings</vt:lpstr>
      <vt:lpstr>Wingdings 3</vt:lpstr>
      <vt:lpstr>Facet</vt:lpstr>
      <vt:lpstr>HemoCue Hb 201+ System</vt:lpstr>
      <vt:lpstr>HemoCue Hb 201+ Analyzer Overview</vt:lpstr>
      <vt:lpstr>The HemoCue analyzer can be powered using an A/C power cord or using 4 AA batteries. </vt:lpstr>
      <vt:lpstr>HemoCue Hb 201+ system provides determination of hemoglobin quickly and easily.</vt:lpstr>
      <vt:lpstr>HemoCue Hb 201+ System</vt:lpstr>
      <vt:lpstr>Two ordering options for HemoCue Microcuvettes</vt:lpstr>
      <vt:lpstr>Specimen types</vt:lpstr>
      <vt:lpstr>Liquid Quality Controls</vt:lpstr>
      <vt:lpstr>HemoCue QC Frequency</vt:lpstr>
      <vt:lpstr>Running Liquid QC</vt:lpstr>
      <vt:lpstr>Running Liquid QC</vt:lpstr>
      <vt:lpstr>Running Liquid QC</vt:lpstr>
      <vt:lpstr>If QC is out of acceptable ranges</vt:lpstr>
      <vt:lpstr>Running patient samples</vt:lpstr>
      <vt:lpstr>Running patient samples</vt:lpstr>
      <vt:lpstr>Running patient samples</vt:lpstr>
      <vt:lpstr>Proper orientation of microcuvettes in cuvette holder</vt:lpstr>
      <vt:lpstr>Recording patient results</vt:lpstr>
      <vt:lpstr>Daily Maintenance</vt:lpstr>
      <vt:lpstr>As Needed Maintenance</vt:lpstr>
      <vt:lpstr>As Needed Maintenance</vt:lpstr>
    </vt:vector>
  </TitlesOfParts>
  <Company>Concord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Linda Rankins</dc:creator>
  <cp:lastModifiedBy>Graciela Shoulders</cp:lastModifiedBy>
  <cp:revision>14</cp:revision>
  <dcterms:created xsi:type="dcterms:W3CDTF">2025-09-17T13:37:08Z</dcterms:created>
  <dcterms:modified xsi:type="dcterms:W3CDTF">2025-09-22T15:16:42Z</dcterms:modified>
</cp:coreProperties>
</file>