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8"/>
  </p:notesMasterIdLst>
  <p:handoutMasterIdLst>
    <p:handoutMasterId r:id="rId19"/>
  </p:handoutMasterIdLst>
  <p:sldIdLst>
    <p:sldId id="410" r:id="rId5"/>
    <p:sldId id="383" r:id="rId6"/>
    <p:sldId id="391" r:id="rId7"/>
    <p:sldId id="408" r:id="rId8"/>
    <p:sldId id="407" r:id="rId9"/>
    <p:sldId id="397" r:id="rId10"/>
    <p:sldId id="405" r:id="rId11"/>
    <p:sldId id="404" r:id="rId12"/>
    <p:sldId id="411" r:id="rId13"/>
    <p:sldId id="412" r:id="rId14"/>
    <p:sldId id="413" r:id="rId15"/>
    <p:sldId id="415" r:id="rId16"/>
    <p:sldId id="416" r:id="rId1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E1070A-2CD1-4C40-9FBF-3F7EADE3CDB9}">
          <p14:sldIdLst>
            <p14:sldId id="410"/>
            <p14:sldId id="383"/>
            <p14:sldId id="391"/>
            <p14:sldId id="408"/>
            <p14:sldId id="407"/>
            <p14:sldId id="397"/>
            <p14:sldId id="405"/>
            <p14:sldId id="404"/>
            <p14:sldId id="411"/>
            <p14:sldId id="412"/>
            <p14:sldId id="413"/>
          </p14:sldIdLst>
        </p14:section>
        <p14:section name="Untitled Section" id="{502279D8-6CA2-46E5-B957-700BCDB06BA5}">
          <p14:sldIdLst>
            <p14:sldId id="415"/>
            <p14:sldId id="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6327" autoAdjust="0"/>
  </p:normalViewPr>
  <p:slideViewPr>
    <p:cSldViewPr snapToGrid="0">
      <p:cViewPr varScale="1">
        <p:scale>
          <a:sx n="84" d="100"/>
          <a:sy n="84" d="100"/>
        </p:scale>
        <p:origin x="87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A930C-CF9C-4468-BDDC-617228613773}"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3D781A29-9A66-4CEA-AC9F-BC2D58095464}">
      <dgm:prSet/>
      <dgm:spPr/>
      <dgm:t>
        <a:bodyPr/>
        <a:lstStyle/>
        <a:p>
          <a:r>
            <a:rPr lang="en-US" dirty="0">
              <a:solidFill>
                <a:schemeClr val="bg1"/>
              </a:solidFill>
            </a:rPr>
            <a:t>• Glucose            ------------------ Negative</a:t>
          </a:r>
        </a:p>
      </dgm:t>
    </dgm:pt>
    <dgm:pt modelId="{5F090D0E-99BB-4891-A12C-A184118ACCFB}" type="parTrans" cxnId="{787A0256-95D6-4769-818A-93AF4C15A193}">
      <dgm:prSet/>
      <dgm:spPr/>
      <dgm:t>
        <a:bodyPr/>
        <a:lstStyle/>
        <a:p>
          <a:endParaRPr lang="en-US">
            <a:solidFill>
              <a:schemeClr val="bg1"/>
            </a:solidFill>
          </a:endParaRPr>
        </a:p>
      </dgm:t>
    </dgm:pt>
    <dgm:pt modelId="{5FDEE5B3-9FAA-4862-8217-7E1931DF44FF}" type="sibTrans" cxnId="{787A0256-95D6-4769-818A-93AF4C15A193}">
      <dgm:prSet/>
      <dgm:spPr/>
      <dgm:t>
        <a:bodyPr/>
        <a:lstStyle/>
        <a:p>
          <a:endParaRPr lang="en-US">
            <a:solidFill>
              <a:schemeClr val="bg1"/>
            </a:solidFill>
          </a:endParaRPr>
        </a:p>
      </dgm:t>
    </dgm:pt>
    <dgm:pt modelId="{1BC07869-720A-4468-A03F-DDD57FA262B5}">
      <dgm:prSet/>
      <dgm:spPr/>
      <dgm:t>
        <a:bodyPr/>
        <a:lstStyle/>
        <a:p>
          <a:r>
            <a:rPr lang="en-US" dirty="0">
              <a:solidFill>
                <a:schemeClr val="bg1"/>
              </a:solidFill>
            </a:rPr>
            <a:t>• Bilirubin            ----------------- Negative</a:t>
          </a:r>
        </a:p>
      </dgm:t>
    </dgm:pt>
    <dgm:pt modelId="{36A93CE5-9531-47A0-96CC-DBB8B672D6BE}" type="parTrans" cxnId="{53E818FA-6B53-46F2-AB8F-CED1F03BB7BA}">
      <dgm:prSet/>
      <dgm:spPr/>
      <dgm:t>
        <a:bodyPr/>
        <a:lstStyle/>
        <a:p>
          <a:endParaRPr lang="en-US">
            <a:solidFill>
              <a:schemeClr val="bg1"/>
            </a:solidFill>
          </a:endParaRPr>
        </a:p>
      </dgm:t>
    </dgm:pt>
    <dgm:pt modelId="{862CCC01-88F6-4CDE-B66D-2CC7594D4D85}" type="sibTrans" cxnId="{53E818FA-6B53-46F2-AB8F-CED1F03BB7BA}">
      <dgm:prSet/>
      <dgm:spPr/>
      <dgm:t>
        <a:bodyPr/>
        <a:lstStyle/>
        <a:p>
          <a:endParaRPr lang="en-US">
            <a:solidFill>
              <a:schemeClr val="bg1"/>
            </a:solidFill>
          </a:endParaRPr>
        </a:p>
      </dgm:t>
    </dgm:pt>
    <dgm:pt modelId="{E7178436-CA0E-40F8-85A0-C2EF724790D4}">
      <dgm:prSet/>
      <dgm:spPr/>
      <dgm:t>
        <a:bodyPr/>
        <a:lstStyle/>
        <a:p>
          <a:r>
            <a:rPr lang="en-US" dirty="0">
              <a:solidFill>
                <a:schemeClr val="bg1"/>
              </a:solidFill>
            </a:rPr>
            <a:t>• Ketone             ------------------- Negative</a:t>
          </a:r>
        </a:p>
      </dgm:t>
    </dgm:pt>
    <dgm:pt modelId="{D7DFA3E6-8214-4BE3-B297-A77AA503C0DA}" type="parTrans" cxnId="{1AD99627-5C80-4499-8923-FCF3947B0960}">
      <dgm:prSet/>
      <dgm:spPr/>
      <dgm:t>
        <a:bodyPr/>
        <a:lstStyle/>
        <a:p>
          <a:endParaRPr lang="en-US">
            <a:solidFill>
              <a:schemeClr val="bg1"/>
            </a:solidFill>
          </a:endParaRPr>
        </a:p>
      </dgm:t>
    </dgm:pt>
    <dgm:pt modelId="{A6BFD04F-1E14-421B-9055-32523283D6E5}" type="sibTrans" cxnId="{1AD99627-5C80-4499-8923-FCF3947B0960}">
      <dgm:prSet/>
      <dgm:spPr/>
      <dgm:t>
        <a:bodyPr/>
        <a:lstStyle/>
        <a:p>
          <a:endParaRPr lang="en-US">
            <a:solidFill>
              <a:schemeClr val="bg1"/>
            </a:solidFill>
          </a:endParaRPr>
        </a:p>
      </dgm:t>
    </dgm:pt>
    <dgm:pt modelId="{7C813F64-4BBC-49CF-B19D-F37B06A89097}">
      <dgm:prSet/>
      <dgm:spPr/>
      <dgm:t>
        <a:bodyPr/>
        <a:lstStyle/>
        <a:p>
          <a:r>
            <a:rPr lang="en-US" dirty="0">
              <a:solidFill>
                <a:schemeClr val="bg1"/>
              </a:solidFill>
            </a:rPr>
            <a:t>• Specific Gravity               ----------------------            1.003 -1.030</a:t>
          </a:r>
        </a:p>
      </dgm:t>
    </dgm:pt>
    <dgm:pt modelId="{A8E82252-6BF8-442B-BA1C-0D4A0D341743}" type="parTrans" cxnId="{44C3444C-8651-4539-B01B-CF6793AE6EBC}">
      <dgm:prSet/>
      <dgm:spPr/>
      <dgm:t>
        <a:bodyPr/>
        <a:lstStyle/>
        <a:p>
          <a:endParaRPr lang="en-US">
            <a:solidFill>
              <a:schemeClr val="bg1"/>
            </a:solidFill>
          </a:endParaRPr>
        </a:p>
      </dgm:t>
    </dgm:pt>
    <dgm:pt modelId="{567FADE3-058A-485D-97A7-8C31900F25DB}" type="sibTrans" cxnId="{44C3444C-8651-4539-B01B-CF6793AE6EBC}">
      <dgm:prSet/>
      <dgm:spPr/>
      <dgm:t>
        <a:bodyPr/>
        <a:lstStyle/>
        <a:p>
          <a:endParaRPr lang="en-US">
            <a:solidFill>
              <a:schemeClr val="bg1"/>
            </a:solidFill>
          </a:endParaRPr>
        </a:p>
      </dgm:t>
    </dgm:pt>
    <dgm:pt modelId="{A67625D3-BAEA-42F5-A1B1-767B04AF0057}">
      <dgm:prSet/>
      <dgm:spPr/>
      <dgm:t>
        <a:bodyPr/>
        <a:lstStyle/>
        <a:p>
          <a:r>
            <a:rPr lang="en-US" dirty="0">
              <a:solidFill>
                <a:schemeClr val="bg1"/>
              </a:solidFill>
            </a:rPr>
            <a:t>• Blood                --------------------- Negative</a:t>
          </a:r>
        </a:p>
      </dgm:t>
    </dgm:pt>
    <dgm:pt modelId="{8891939F-EF16-4B7D-AB49-3052688B177D}" type="parTrans" cxnId="{0684A7D3-44C9-40A9-93DC-A108145792A5}">
      <dgm:prSet/>
      <dgm:spPr/>
      <dgm:t>
        <a:bodyPr/>
        <a:lstStyle/>
        <a:p>
          <a:endParaRPr lang="en-US">
            <a:solidFill>
              <a:schemeClr val="bg1"/>
            </a:solidFill>
          </a:endParaRPr>
        </a:p>
      </dgm:t>
    </dgm:pt>
    <dgm:pt modelId="{8DA36B14-650F-46F2-B397-24281EA2C100}" type="sibTrans" cxnId="{0684A7D3-44C9-40A9-93DC-A108145792A5}">
      <dgm:prSet/>
      <dgm:spPr/>
      <dgm:t>
        <a:bodyPr/>
        <a:lstStyle/>
        <a:p>
          <a:endParaRPr lang="en-US">
            <a:solidFill>
              <a:schemeClr val="bg1"/>
            </a:solidFill>
          </a:endParaRPr>
        </a:p>
      </dgm:t>
    </dgm:pt>
    <dgm:pt modelId="{7E5581CB-25A6-4985-96C2-F8254A7F2DEF}">
      <dgm:prSet/>
      <dgm:spPr/>
      <dgm:t>
        <a:bodyPr/>
        <a:lstStyle/>
        <a:p>
          <a:r>
            <a:rPr lang="en-US" dirty="0">
              <a:solidFill>
                <a:schemeClr val="bg1"/>
              </a:solidFill>
            </a:rPr>
            <a:t>• pH                     ------------------------- 5.0 - 8.5</a:t>
          </a:r>
        </a:p>
      </dgm:t>
    </dgm:pt>
    <dgm:pt modelId="{2C6CD5C4-9A2D-4CFB-BFCA-62AD8740489D}" type="parTrans" cxnId="{A2887D62-88B6-464B-AFE3-21A5526D8478}">
      <dgm:prSet/>
      <dgm:spPr/>
      <dgm:t>
        <a:bodyPr/>
        <a:lstStyle/>
        <a:p>
          <a:endParaRPr lang="en-US">
            <a:solidFill>
              <a:schemeClr val="bg1"/>
            </a:solidFill>
          </a:endParaRPr>
        </a:p>
      </dgm:t>
    </dgm:pt>
    <dgm:pt modelId="{147228E3-6EB7-4D6F-88B2-D3A94FD7E274}" type="sibTrans" cxnId="{A2887D62-88B6-464B-AFE3-21A5526D8478}">
      <dgm:prSet/>
      <dgm:spPr/>
      <dgm:t>
        <a:bodyPr/>
        <a:lstStyle/>
        <a:p>
          <a:endParaRPr lang="en-US">
            <a:solidFill>
              <a:schemeClr val="bg1"/>
            </a:solidFill>
          </a:endParaRPr>
        </a:p>
      </dgm:t>
    </dgm:pt>
    <dgm:pt modelId="{4E2418A2-2E85-4275-BEAE-BD10331C5C84}">
      <dgm:prSet/>
      <dgm:spPr/>
      <dgm:t>
        <a:bodyPr/>
        <a:lstStyle/>
        <a:p>
          <a:r>
            <a:rPr lang="en-US" dirty="0">
              <a:solidFill>
                <a:schemeClr val="bg1"/>
              </a:solidFill>
            </a:rPr>
            <a:t>• Protein              ------------------- Negative</a:t>
          </a:r>
        </a:p>
      </dgm:t>
    </dgm:pt>
    <dgm:pt modelId="{94D83A1A-198A-4EF1-AF37-531BDF376330}" type="parTrans" cxnId="{565CFDA5-618A-4357-888F-756CBFF30655}">
      <dgm:prSet/>
      <dgm:spPr/>
      <dgm:t>
        <a:bodyPr/>
        <a:lstStyle/>
        <a:p>
          <a:endParaRPr lang="en-US">
            <a:solidFill>
              <a:schemeClr val="bg1"/>
            </a:solidFill>
          </a:endParaRPr>
        </a:p>
      </dgm:t>
    </dgm:pt>
    <dgm:pt modelId="{45C7DCA9-6DBC-4AAC-8A4F-BD77A784DB73}" type="sibTrans" cxnId="{565CFDA5-618A-4357-888F-756CBFF30655}">
      <dgm:prSet/>
      <dgm:spPr/>
      <dgm:t>
        <a:bodyPr/>
        <a:lstStyle/>
        <a:p>
          <a:endParaRPr lang="en-US">
            <a:solidFill>
              <a:schemeClr val="bg1"/>
            </a:solidFill>
          </a:endParaRPr>
        </a:p>
      </dgm:t>
    </dgm:pt>
    <dgm:pt modelId="{78CAE7E9-E714-4477-A7CB-8ABAEFC943FC}">
      <dgm:prSet/>
      <dgm:spPr/>
      <dgm:t>
        <a:bodyPr/>
        <a:lstStyle/>
        <a:p>
          <a:r>
            <a:rPr lang="en-US" dirty="0">
              <a:solidFill>
                <a:schemeClr val="bg1"/>
              </a:solidFill>
            </a:rPr>
            <a:t>• Urobilinogen     ----------------------- 0.2 EU</a:t>
          </a:r>
        </a:p>
      </dgm:t>
    </dgm:pt>
    <dgm:pt modelId="{4D5276B6-34AF-437A-A752-582829F718EC}" type="parTrans" cxnId="{AD4C8746-2C58-4507-8EB8-EAB581E7784C}">
      <dgm:prSet/>
      <dgm:spPr/>
      <dgm:t>
        <a:bodyPr/>
        <a:lstStyle/>
        <a:p>
          <a:endParaRPr lang="en-US">
            <a:solidFill>
              <a:schemeClr val="bg1"/>
            </a:solidFill>
          </a:endParaRPr>
        </a:p>
      </dgm:t>
    </dgm:pt>
    <dgm:pt modelId="{32036624-E804-43E8-B9D8-780A6A7B7275}" type="sibTrans" cxnId="{AD4C8746-2C58-4507-8EB8-EAB581E7784C}">
      <dgm:prSet/>
      <dgm:spPr/>
      <dgm:t>
        <a:bodyPr/>
        <a:lstStyle/>
        <a:p>
          <a:endParaRPr lang="en-US">
            <a:solidFill>
              <a:schemeClr val="bg1"/>
            </a:solidFill>
          </a:endParaRPr>
        </a:p>
      </dgm:t>
    </dgm:pt>
    <dgm:pt modelId="{A6FC7DB5-6508-410C-B35D-45BC0C9D1A7A}">
      <dgm:prSet/>
      <dgm:spPr/>
      <dgm:t>
        <a:bodyPr/>
        <a:lstStyle/>
        <a:p>
          <a:r>
            <a:rPr lang="en-US" dirty="0">
              <a:solidFill>
                <a:schemeClr val="bg1"/>
              </a:solidFill>
            </a:rPr>
            <a:t>• Nitrite               --------------------- Negative</a:t>
          </a:r>
        </a:p>
      </dgm:t>
    </dgm:pt>
    <dgm:pt modelId="{44D7B9EB-0CA3-4759-B62C-01DF02DE8561}" type="parTrans" cxnId="{E7A8FA80-823E-48CB-988A-43DBFC8F627B}">
      <dgm:prSet/>
      <dgm:spPr/>
      <dgm:t>
        <a:bodyPr/>
        <a:lstStyle/>
        <a:p>
          <a:endParaRPr lang="en-US">
            <a:solidFill>
              <a:schemeClr val="bg1"/>
            </a:solidFill>
          </a:endParaRPr>
        </a:p>
      </dgm:t>
    </dgm:pt>
    <dgm:pt modelId="{3FD03413-8880-4A05-B0C1-6C3BC14E0EA9}" type="sibTrans" cxnId="{E7A8FA80-823E-48CB-988A-43DBFC8F627B}">
      <dgm:prSet/>
      <dgm:spPr/>
      <dgm:t>
        <a:bodyPr/>
        <a:lstStyle/>
        <a:p>
          <a:endParaRPr lang="en-US">
            <a:solidFill>
              <a:schemeClr val="bg1"/>
            </a:solidFill>
          </a:endParaRPr>
        </a:p>
      </dgm:t>
    </dgm:pt>
    <dgm:pt modelId="{9543E356-D3EE-451F-B6E7-CEA81E6D9484}">
      <dgm:prSet/>
      <dgm:spPr/>
      <dgm:t>
        <a:bodyPr/>
        <a:lstStyle/>
        <a:p>
          <a:r>
            <a:rPr lang="en-US" dirty="0">
              <a:solidFill>
                <a:schemeClr val="bg1"/>
              </a:solidFill>
            </a:rPr>
            <a:t>• Leukocyte Esterase              ---------------Negative</a:t>
          </a:r>
        </a:p>
      </dgm:t>
    </dgm:pt>
    <dgm:pt modelId="{855AF7D9-EF30-4592-927B-A148E9335656}" type="parTrans" cxnId="{1825A8A9-1B1F-4234-9264-884C1DEBBC8B}">
      <dgm:prSet/>
      <dgm:spPr/>
      <dgm:t>
        <a:bodyPr/>
        <a:lstStyle/>
        <a:p>
          <a:endParaRPr lang="en-US">
            <a:solidFill>
              <a:schemeClr val="bg1"/>
            </a:solidFill>
          </a:endParaRPr>
        </a:p>
      </dgm:t>
    </dgm:pt>
    <dgm:pt modelId="{477AB109-A3AB-46E2-A936-C9C8F884BC43}" type="sibTrans" cxnId="{1825A8A9-1B1F-4234-9264-884C1DEBBC8B}">
      <dgm:prSet/>
      <dgm:spPr/>
      <dgm:t>
        <a:bodyPr/>
        <a:lstStyle/>
        <a:p>
          <a:endParaRPr lang="en-US">
            <a:solidFill>
              <a:schemeClr val="bg1"/>
            </a:solidFill>
          </a:endParaRPr>
        </a:p>
      </dgm:t>
    </dgm:pt>
    <dgm:pt modelId="{0B92B437-3ED6-401D-A0F0-8927894E2790}" type="pres">
      <dgm:prSet presAssocID="{15DA930C-CF9C-4468-BDDC-617228613773}" presName="diagram" presStyleCnt="0">
        <dgm:presLayoutVars>
          <dgm:dir/>
          <dgm:resizeHandles val="exact"/>
        </dgm:presLayoutVars>
      </dgm:prSet>
      <dgm:spPr/>
    </dgm:pt>
    <dgm:pt modelId="{3EF44D9B-7117-4F30-90BB-0349F3704A7B}" type="pres">
      <dgm:prSet presAssocID="{3D781A29-9A66-4CEA-AC9F-BC2D58095464}" presName="node" presStyleLbl="node1" presStyleIdx="0" presStyleCnt="10">
        <dgm:presLayoutVars>
          <dgm:bulletEnabled val="1"/>
        </dgm:presLayoutVars>
      </dgm:prSet>
      <dgm:spPr/>
    </dgm:pt>
    <dgm:pt modelId="{8B0A4254-D2EA-4DB5-B84D-66CB25E62AAF}" type="pres">
      <dgm:prSet presAssocID="{5FDEE5B3-9FAA-4862-8217-7E1931DF44FF}" presName="sibTrans" presStyleCnt="0"/>
      <dgm:spPr/>
    </dgm:pt>
    <dgm:pt modelId="{0F77DBD3-9B38-4C1F-B5C1-D39026D1B75E}" type="pres">
      <dgm:prSet presAssocID="{1BC07869-720A-4468-A03F-DDD57FA262B5}" presName="node" presStyleLbl="node1" presStyleIdx="1" presStyleCnt="10">
        <dgm:presLayoutVars>
          <dgm:bulletEnabled val="1"/>
        </dgm:presLayoutVars>
      </dgm:prSet>
      <dgm:spPr/>
    </dgm:pt>
    <dgm:pt modelId="{F97132FB-BEA6-4E30-92CE-1EC64486E87B}" type="pres">
      <dgm:prSet presAssocID="{862CCC01-88F6-4CDE-B66D-2CC7594D4D85}" presName="sibTrans" presStyleCnt="0"/>
      <dgm:spPr/>
    </dgm:pt>
    <dgm:pt modelId="{B1A78926-C6E0-4B8E-9BFE-E250DADFE3BF}" type="pres">
      <dgm:prSet presAssocID="{E7178436-CA0E-40F8-85A0-C2EF724790D4}" presName="node" presStyleLbl="node1" presStyleIdx="2" presStyleCnt="10">
        <dgm:presLayoutVars>
          <dgm:bulletEnabled val="1"/>
        </dgm:presLayoutVars>
      </dgm:prSet>
      <dgm:spPr/>
    </dgm:pt>
    <dgm:pt modelId="{C5CF21AF-B1D1-48E0-B15E-C8FA6B2FA092}" type="pres">
      <dgm:prSet presAssocID="{A6BFD04F-1E14-421B-9055-32523283D6E5}" presName="sibTrans" presStyleCnt="0"/>
      <dgm:spPr/>
    </dgm:pt>
    <dgm:pt modelId="{62C7AD71-ADD6-4338-8709-4789B759B5C5}" type="pres">
      <dgm:prSet presAssocID="{7C813F64-4BBC-49CF-B19D-F37B06A89097}" presName="node" presStyleLbl="node1" presStyleIdx="3" presStyleCnt="10">
        <dgm:presLayoutVars>
          <dgm:bulletEnabled val="1"/>
        </dgm:presLayoutVars>
      </dgm:prSet>
      <dgm:spPr/>
    </dgm:pt>
    <dgm:pt modelId="{79F8ED86-B21B-4144-AEBB-BBCE46E4FE11}" type="pres">
      <dgm:prSet presAssocID="{567FADE3-058A-485D-97A7-8C31900F25DB}" presName="sibTrans" presStyleCnt="0"/>
      <dgm:spPr/>
    </dgm:pt>
    <dgm:pt modelId="{695D4415-2320-4115-BD32-986F67353A44}" type="pres">
      <dgm:prSet presAssocID="{A67625D3-BAEA-42F5-A1B1-767B04AF0057}" presName="node" presStyleLbl="node1" presStyleIdx="4" presStyleCnt="10">
        <dgm:presLayoutVars>
          <dgm:bulletEnabled val="1"/>
        </dgm:presLayoutVars>
      </dgm:prSet>
      <dgm:spPr/>
    </dgm:pt>
    <dgm:pt modelId="{17B06DE0-591A-418A-BE2E-7B348A657EF3}" type="pres">
      <dgm:prSet presAssocID="{8DA36B14-650F-46F2-B397-24281EA2C100}" presName="sibTrans" presStyleCnt="0"/>
      <dgm:spPr/>
    </dgm:pt>
    <dgm:pt modelId="{7D05872D-4589-4930-9588-6FABA5AF00C7}" type="pres">
      <dgm:prSet presAssocID="{7E5581CB-25A6-4985-96C2-F8254A7F2DEF}" presName="node" presStyleLbl="node1" presStyleIdx="5" presStyleCnt="10">
        <dgm:presLayoutVars>
          <dgm:bulletEnabled val="1"/>
        </dgm:presLayoutVars>
      </dgm:prSet>
      <dgm:spPr/>
    </dgm:pt>
    <dgm:pt modelId="{B13061A7-C19F-431D-860E-66CEC882BE5C}" type="pres">
      <dgm:prSet presAssocID="{147228E3-6EB7-4D6F-88B2-D3A94FD7E274}" presName="sibTrans" presStyleCnt="0"/>
      <dgm:spPr/>
    </dgm:pt>
    <dgm:pt modelId="{E7BC5439-9606-4F63-9568-AEE0DAC69A84}" type="pres">
      <dgm:prSet presAssocID="{4E2418A2-2E85-4275-BEAE-BD10331C5C84}" presName="node" presStyleLbl="node1" presStyleIdx="6" presStyleCnt="10">
        <dgm:presLayoutVars>
          <dgm:bulletEnabled val="1"/>
        </dgm:presLayoutVars>
      </dgm:prSet>
      <dgm:spPr/>
    </dgm:pt>
    <dgm:pt modelId="{6B72F25D-394D-4FB2-B63B-597650183251}" type="pres">
      <dgm:prSet presAssocID="{45C7DCA9-6DBC-4AAC-8A4F-BD77A784DB73}" presName="sibTrans" presStyleCnt="0"/>
      <dgm:spPr/>
    </dgm:pt>
    <dgm:pt modelId="{AC3B952A-8C51-455E-944A-4B932616D4A3}" type="pres">
      <dgm:prSet presAssocID="{78CAE7E9-E714-4477-A7CB-8ABAEFC943FC}" presName="node" presStyleLbl="node1" presStyleIdx="7" presStyleCnt="10">
        <dgm:presLayoutVars>
          <dgm:bulletEnabled val="1"/>
        </dgm:presLayoutVars>
      </dgm:prSet>
      <dgm:spPr/>
    </dgm:pt>
    <dgm:pt modelId="{7246C00E-88F6-4713-870F-3E71E1C56A95}" type="pres">
      <dgm:prSet presAssocID="{32036624-E804-43E8-B9D8-780A6A7B7275}" presName="sibTrans" presStyleCnt="0"/>
      <dgm:spPr/>
    </dgm:pt>
    <dgm:pt modelId="{2CD511FF-57D8-41F0-9F71-7707BD4F41C8}" type="pres">
      <dgm:prSet presAssocID="{A6FC7DB5-6508-410C-B35D-45BC0C9D1A7A}" presName="node" presStyleLbl="node1" presStyleIdx="8" presStyleCnt="10">
        <dgm:presLayoutVars>
          <dgm:bulletEnabled val="1"/>
        </dgm:presLayoutVars>
      </dgm:prSet>
      <dgm:spPr/>
    </dgm:pt>
    <dgm:pt modelId="{33024D97-3A41-4D94-9897-13032ED9AB3F}" type="pres">
      <dgm:prSet presAssocID="{3FD03413-8880-4A05-B0C1-6C3BC14E0EA9}" presName="sibTrans" presStyleCnt="0"/>
      <dgm:spPr/>
    </dgm:pt>
    <dgm:pt modelId="{10D36DC3-2960-4A27-9429-6EF736B97D9B}" type="pres">
      <dgm:prSet presAssocID="{9543E356-D3EE-451F-B6E7-CEA81E6D9484}" presName="node" presStyleLbl="node1" presStyleIdx="9" presStyleCnt="10">
        <dgm:presLayoutVars>
          <dgm:bulletEnabled val="1"/>
        </dgm:presLayoutVars>
      </dgm:prSet>
      <dgm:spPr/>
    </dgm:pt>
  </dgm:ptLst>
  <dgm:cxnLst>
    <dgm:cxn modelId="{EFE4DF0B-242B-4376-85FD-BCAD9255AE94}" type="presOf" srcId="{7C813F64-4BBC-49CF-B19D-F37B06A89097}" destId="{62C7AD71-ADD6-4338-8709-4789B759B5C5}" srcOrd="0" destOrd="0" presId="urn:microsoft.com/office/officeart/2005/8/layout/default"/>
    <dgm:cxn modelId="{02A12817-C085-46EF-A2E8-9F363D5BB649}" type="presOf" srcId="{78CAE7E9-E714-4477-A7CB-8ABAEFC943FC}" destId="{AC3B952A-8C51-455E-944A-4B932616D4A3}" srcOrd="0" destOrd="0" presId="urn:microsoft.com/office/officeart/2005/8/layout/default"/>
    <dgm:cxn modelId="{1AD99627-5C80-4499-8923-FCF3947B0960}" srcId="{15DA930C-CF9C-4468-BDDC-617228613773}" destId="{E7178436-CA0E-40F8-85A0-C2EF724790D4}" srcOrd="2" destOrd="0" parTransId="{D7DFA3E6-8214-4BE3-B297-A77AA503C0DA}" sibTransId="{A6BFD04F-1E14-421B-9055-32523283D6E5}"/>
    <dgm:cxn modelId="{F1598F5E-1BE4-47A5-BB2F-9DB2BB330C13}" type="presOf" srcId="{7E5581CB-25A6-4985-96C2-F8254A7F2DEF}" destId="{7D05872D-4589-4930-9588-6FABA5AF00C7}" srcOrd="0" destOrd="0" presId="urn:microsoft.com/office/officeart/2005/8/layout/default"/>
    <dgm:cxn modelId="{A2887D62-88B6-464B-AFE3-21A5526D8478}" srcId="{15DA930C-CF9C-4468-BDDC-617228613773}" destId="{7E5581CB-25A6-4985-96C2-F8254A7F2DEF}" srcOrd="5" destOrd="0" parTransId="{2C6CD5C4-9A2D-4CFB-BFCA-62AD8740489D}" sibTransId="{147228E3-6EB7-4D6F-88B2-D3A94FD7E274}"/>
    <dgm:cxn modelId="{AD4C8746-2C58-4507-8EB8-EAB581E7784C}" srcId="{15DA930C-CF9C-4468-BDDC-617228613773}" destId="{78CAE7E9-E714-4477-A7CB-8ABAEFC943FC}" srcOrd="7" destOrd="0" parTransId="{4D5276B6-34AF-437A-A752-582829F718EC}" sibTransId="{32036624-E804-43E8-B9D8-780A6A7B7275}"/>
    <dgm:cxn modelId="{44C3444C-8651-4539-B01B-CF6793AE6EBC}" srcId="{15DA930C-CF9C-4468-BDDC-617228613773}" destId="{7C813F64-4BBC-49CF-B19D-F37B06A89097}" srcOrd="3" destOrd="0" parTransId="{A8E82252-6BF8-442B-BA1C-0D4A0D341743}" sibTransId="{567FADE3-058A-485D-97A7-8C31900F25DB}"/>
    <dgm:cxn modelId="{9641376E-9994-447C-B108-A60B922A483E}" type="presOf" srcId="{4E2418A2-2E85-4275-BEAE-BD10331C5C84}" destId="{E7BC5439-9606-4F63-9568-AEE0DAC69A84}" srcOrd="0" destOrd="0" presId="urn:microsoft.com/office/officeart/2005/8/layout/default"/>
    <dgm:cxn modelId="{EA479E51-2AFE-495A-84C9-A628FA11B7A4}" type="presOf" srcId="{15DA930C-CF9C-4468-BDDC-617228613773}" destId="{0B92B437-3ED6-401D-A0F0-8927894E2790}" srcOrd="0" destOrd="0" presId="urn:microsoft.com/office/officeart/2005/8/layout/default"/>
    <dgm:cxn modelId="{787A0256-95D6-4769-818A-93AF4C15A193}" srcId="{15DA930C-CF9C-4468-BDDC-617228613773}" destId="{3D781A29-9A66-4CEA-AC9F-BC2D58095464}" srcOrd="0" destOrd="0" parTransId="{5F090D0E-99BB-4891-A12C-A184118ACCFB}" sibTransId="{5FDEE5B3-9FAA-4862-8217-7E1931DF44FF}"/>
    <dgm:cxn modelId="{E7A8FA80-823E-48CB-988A-43DBFC8F627B}" srcId="{15DA930C-CF9C-4468-BDDC-617228613773}" destId="{A6FC7DB5-6508-410C-B35D-45BC0C9D1A7A}" srcOrd="8" destOrd="0" parTransId="{44D7B9EB-0CA3-4759-B62C-01DF02DE8561}" sibTransId="{3FD03413-8880-4A05-B0C1-6C3BC14E0EA9}"/>
    <dgm:cxn modelId="{B81ABB86-155E-4A92-850B-A9AEC5092825}" type="presOf" srcId="{E7178436-CA0E-40F8-85A0-C2EF724790D4}" destId="{B1A78926-C6E0-4B8E-9BFE-E250DADFE3BF}" srcOrd="0" destOrd="0" presId="urn:microsoft.com/office/officeart/2005/8/layout/default"/>
    <dgm:cxn modelId="{565CFDA5-618A-4357-888F-756CBFF30655}" srcId="{15DA930C-CF9C-4468-BDDC-617228613773}" destId="{4E2418A2-2E85-4275-BEAE-BD10331C5C84}" srcOrd="6" destOrd="0" parTransId="{94D83A1A-198A-4EF1-AF37-531BDF376330}" sibTransId="{45C7DCA9-6DBC-4AAC-8A4F-BD77A784DB73}"/>
    <dgm:cxn modelId="{1825A8A9-1B1F-4234-9264-884C1DEBBC8B}" srcId="{15DA930C-CF9C-4468-BDDC-617228613773}" destId="{9543E356-D3EE-451F-B6E7-CEA81E6D9484}" srcOrd="9" destOrd="0" parTransId="{855AF7D9-EF30-4592-927B-A148E9335656}" sibTransId="{477AB109-A3AB-46E2-A936-C9C8F884BC43}"/>
    <dgm:cxn modelId="{12780BAD-C718-4BF7-865A-A7BF50DA2B2D}" type="presOf" srcId="{3D781A29-9A66-4CEA-AC9F-BC2D58095464}" destId="{3EF44D9B-7117-4F30-90BB-0349F3704A7B}" srcOrd="0" destOrd="0" presId="urn:microsoft.com/office/officeart/2005/8/layout/default"/>
    <dgm:cxn modelId="{698EA4B8-46B8-44E0-BB76-094F4C96516E}" type="presOf" srcId="{A6FC7DB5-6508-410C-B35D-45BC0C9D1A7A}" destId="{2CD511FF-57D8-41F0-9F71-7707BD4F41C8}" srcOrd="0" destOrd="0" presId="urn:microsoft.com/office/officeart/2005/8/layout/default"/>
    <dgm:cxn modelId="{FF7E74C2-879E-457D-9742-317166EC4DA4}" type="presOf" srcId="{A67625D3-BAEA-42F5-A1B1-767B04AF0057}" destId="{695D4415-2320-4115-BD32-986F67353A44}" srcOrd="0" destOrd="0" presId="urn:microsoft.com/office/officeart/2005/8/layout/default"/>
    <dgm:cxn modelId="{041741C3-7EFB-4161-A30D-F8FDDAB57646}" type="presOf" srcId="{9543E356-D3EE-451F-B6E7-CEA81E6D9484}" destId="{10D36DC3-2960-4A27-9429-6EF736B97D9B}" srcOrd="0" destOrd="0" presId="urn:microsoft.com/office/officeart/2005/8/layout/default"/>
    <dgm:cxn modelId="{0684A7D3-44C9-40A9-93DC-A108145792A5}" srcId="{15DA930C-CF9C-4468-BDDC-617228613773}" destId="{A67625D3-BAEA-42F5-A1B1-767B04AF0057}" srcOrd="4" destOrd="0" parTransId="{8891939F-EF16-4B7D-AB49-3052688B177D}" sibTransId="{8DA36B14-650F-46F2-B397-24281EA2C100}"/>
    <dgm:cxn modelId="{AD94B3ED-8563-4BB9-B4F1-20453789B423}" type="presOf" srcId="{1BC07869-720A-4468-A03F-DDD57FA262B5}" destId="{0F77DBD3-9B38-4C1F-B5C1-D39026D1B75E}" srcOrd="0" destOrd="0" presId="urn:microsoft.com/office/officeart/2005/8/layout/default"/>
    <dgm:cxn modelId="{53E818FA-6B53-46F2-AB8F-CED1F03BB7BA}" srcId="{15DA930C-CF9C-4468-BDDC-617228613773}" destId="{1BC07869-720A-4468-A03F-DDD57FA262B5}" srcOrd="1" destOrd="0" parTransId="{36A93CE5-9531-47A0-96CC-DBB8B672D6BE}" sibTransId="{862CCC01-88F6-4CDE-B66D-2CC7594D4D85}"/>
    <dgm:cxn modelId="{B6BD7D6F-349A-4196-A2FE-3ADC8BF8855A}" type="presParOf" srcId="{0B92B437-3ED6-401D-A0F0-8927894E2790}" destId="{3EF44D9B-7117-4F30-90BB-0349F3704A7B}" srcOrd="0" destOrd="0" presId="urn:microsoft.com/office/officeart/2005/8/layout/default"/>
    <dgm:cxn modelId="{56BDA8A8-7D8F-48D6-B551-E1EB0A0356F1}" type="presParOf" srcId="{0B92B437-3ED6-401D-A0F0-8927894E2790}" destId="{8B0A4254-D2EA-4DB5-B84D-66CB25E62AAF}" srcOrd="1" destOrd="0" presId="urn:microsoft.com/office/officeart/2005/8/layout/default"/>
    <dgm:cxn modelId="{BC2F3EDD-E9D9-440D-9BB9-0894EE11004B}" type="presParOf" srcId="{0B92B437-3ED6-401D-A0F0-8927894E2790}" destId="{0F77DBD3-9B38-4C1F-B5C1-D39026D1B75E}" srcOrd="2" destOrd="0" presId="urn:microsoft.com/office/officeart/2005/8/layout/default"/>
    <dgm:cxn modelId="{E964ED2A-B302-4CE7-B4C3-5FC32F08D95D}" type="presParOf" srcId="{0B92B437-3ED6-401D-A0F0-8927894E2790}" destId="{F97132FB-BEA6-4E30-92CE-1EC64486E87B}" srcOrd="3" destOrd="0" presId="urn:microsoft.com/office/officeart/2005/8/layout/default"/>
    <dgm:cxn modelId="{C1319A46-5241-42D8-886B-145D6400FE16}" type="presParOf" srcId="{0B92B437-3ED6-401D-A0F0-8927894E2790}" destId="{B1A78926-C6E0-4B8E-9BFE-E250DADFE3BF}" srcOrd="4" destOrd="0" presId="urn:microsoft.com/office/officeart/2005/8/layout/default"/>
    <dgm:cxn modelId="{E6A53FD6-C370-4E6C-8D0B-2E27FC32D58C}" type="presParOf" srcId="{0B92B437-3ED6-401D-A0F0-8927894E2790}" destId="{C5CF21AF-B1D1-48E0-B15E-C8FA6B2FA092}" srcOrd="5" destOrd="0" presId="urn:microsoft.com/office/officeart/2005/8/layout/default"/>
    <dgm:cxn modelId="{F3FA86F1-B059-45A8-B5D8-00ED021341D8}" type="presParOf" srcId="{0B92B437-3ED6-401D-A0F0-8927894E2790}" destId="{62C7AD71-ADD6-4338-8709-4789B759B5C5}" srcOrd="6" destOrd="0" presId="urn:microsoft.com/office/officeart/2005/8/layout/default"/>
    <dgm:cxn modelId="{502D8125-8BA4-4798-A1EF-844B804D3B5E}" type="presParOf" srcId="{0B92B437-3ED6-401D-A0F0-8927894E2790}" destId="{79F8ED86-B21B-4144-AEBB-BBCE46E4FE11}" srcOrd="7" destOrd="0" presId="urn:microsoft.com/office/officeart/2005/8/layout/default"/>
    <dgm:cxn modelId="{F4DA07F5-C66F-4D98-8450-A74041B38077}" type="presParOf" srcId="{0B92B437-3ED6-401D-A0F0-8927894E2790}" destId="{695D4415-2320-4115-BD32-986F67353A44}" srcOrd="8" destOrd="0" presId="urn:microsoft.com/office/officeart/2005/8/layout/default"/>
    <dgm:cxn modelId="{B68D4551-DA56-44CB-88F5-6B2BEC6AD288}" type="presParOf" srcId="{0B92B437-3ED6-401D-A0F0-8927894E2790}" destId="{17B06DE0-591A-418A-BE2E-7B348A657EF3}" srcOrd="9" destOrd="0" presId="urn:microsoft.com/office/officeart/2005/8/layout/default"/>
    <dgm:cxn modelId="{5750EC5F-734F-4F60-B44D-5C8673AD0F2B}" type="presParOf" srcId="{0B92B437-3ED6-401D-A0F0-8927894E2790}" destId="{7D05872D-4589-4930-9588-6FABA5AF00C7}" srcOrd="10" destOrd="0" presId="urn:microsoft.com/office/officeart/2005/8/layout/default"/>
    <dgm:cxn modelId="{92287C50-D222-49F7-A690-1456457283CC}" type="presParOf" srcId="{0B92B437-3ED6-401D-A0F0-8927894E2790}" destId="{B13061A7-C19F-431D-860E-66CEC882BE5C}" srcOrd="11" destOrd="0" presId="urn:microsoft.com/office/officeart/2005/8/layout/default"/>
    <dgm:cxn modelId="{8E8D32C3-6BD9-4FF6-A87F-5272CA51E8CC}" type="presParOf" srcId="{0B92B437-3ED6-401D-A0F0-8927894E2790}" destId="{E7BC5439-9606-4F63-9568-AEE0DAC69A84}" srcOrd="12" destOrd="0" presId="urn:microsoft.com/office/officeart/2005/8/layout/default"/>
    <dgm:cxn modelId="{F61E37DE-CAAD-4741-8301-4B7AC3DC5B55}" type="presParOf" srcId="{0B92B437-3ED6-401D-A0F0-8927894E2790}" destId="{6B72F25D-394D-4FB2-B63B-597650183251}" srcOrd="13" destOrd="0" presId="urn:microsoft.com/office/officeart/2005/8/layout/default"/>
    <dgm:cxn modelId="{9447B35F-588C-4D70-8AC4-2DC8350AC65F}" type="presParOf" srcId="{0B92B437-3ED6-401D-A0F0-8927894E2790}" destId="{AC3B952A-8C51-455E-944A-4B932616D4A3}" srcOrd="14" destOrd="0" presId="urn:microsoft.com/office/officeart/2005/8/layout/default"/>
    <dgm:cxn modelId="{304E2344-F75C-4ED7-9EB4-6B507460844D}" type="presParOf" srcId="{0B92B437-3ED6-401D-A0F0-8927894E2790}" destId="{7246C00E-88F6-4713-870F-3E71E1C56A95}" srcOrd="15" destOrd="0" presId="urn:microsoft.com/office/officeart/2005/8/layout/default"/>
    <dgm:cxn modelId="{FA2D32B0-2E6D-4048-9265-000890045CEC}" type="presParOf" srcId="{0B92B437-3ED6-401D-A0F0-8927894E2790}" destId="{2CD511FF-57D8-41F0-9F71-7707BD4F41C8}" srcOrd="16" destOrd="0" presId="urn:microsoft.com/office/officeart/2005/8/layout/default"/>
    <dgm:cxn modelId="{5CE9D2B2-4AC8-458E-BF1E-E8A67314593C}" type="presParOf" srcId="{0B92B437-3ED6-401D-A0F0-8927894E2790}" destId="{33024D97-3A41-4D94-9897-13032ED9AB3F}" srcOrd="17" destOrd="0" presId="urn:microsoft.com/office/officeart/2005/8/layout/default"/>
    <dgm:cxn modelId="{DA55CAE5-60A1-4100-8659-2286934A1FFB}" type="presParOf" srcId="{0B92B437-3ED6-401D-A0F0-8927894E2790}" destId="{10D36DC3-2960-4A27-9429-6EF736B97D9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44D9B-7117-4F30-90BB-0349F3704A7B}">
      <dsp:nvSpPr>
        <dsp:cNvPr id="0" name=""/>
        <dsp:cNvSpPr/>
      </dsp:nvSpPr>
      <dsp:spPr>
        <a:xfrm>
          <a:off x="3750" y="498472"/>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Glucose            ------------------ Negative</a:t>
          </a:r>
        </a:p>
      </dsp:txBody>
      <dsp:txXfrm>
        <a:off x="3750" y="498472"/>
        <a:ext cx="2030610" cy="1218366"/>
      </dsp:txXfrm>
    </dsp:sp>
    <dsp:sp modelId="{0F77DBD3-9B38-4C1F-B5C1-D39026D1B75E}">
      <dsp:nvSpPr>
        <dsp:cNvPr id="0" name=""/>
        <dsp:cNvSpPr/>
      </dsp:nvSpPr>
      <dsp:spPr>
        <a:xfrm>
          <a:off x="2237422" y="498472"/>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Bilirubin            ----------------- Negative</a:t>
          </a:r>
        </a:p>
      </dsp:txBody>
      <dsp:txXfrm>
        <a:off x="2237422" y="498472"/>
        <a:ext cx="2030610" cy="1218366"/>
      </dsp:txXfrm>
    </dsp:sp>
    <dsp:sp modelId="{B1A78926-C6E0-4B8E-9BFE-E250DADFE3BF}">
      <dsp:nvSpPr>
        <dsp:cNvPr id="0" name=""/>
        <dsp:cNvSpPr/>
      </dsp:nvSpPr>
      <dsp:spPr>
        <a:xfrm>
          <a:off x="4471094" y="498472"/>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Ketone             ------------------- Negative</a:t>
          </a:r>
        </a:p>
      </dsp:txBody>
      <dsp:txXfrm>
        <a:off x="4471094" y="498472"/>
        <a:ext cx="2030610" cy="1218366"/>
      </dsp:txXfrm>
    </dsp:sp>
    <dsp:sp modelId="{62C7AD71-ADD6-4338-8709-4789B759B5C5}">
      <dsp:nvSpPr>
        <dsp:cNvPr id="0" name=""/>
        <dsp:cNvSpPr/>
      </dsp:nvSpPr>
      <dsp:spPr>
        <a:xfrm>
          <a:off x="6704766" y="498472"/>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Specific Gravity               ----------------------            1.003 -1.030</a:t>
          </a:r>
        </a:p>
      </dsp:txBody>
      <dsp:txXfrm>
        <a:off x="6704766" y="498472"/>
        <a:ext cx="2030610" cy="1218366"/>
      </dsp:txXfrm>
    </dsp:sp>
    <dsp:sp modelId="{695D4415-2320-4115-BD32-986F67353A44}">
      <dsp:nvSpPr>
        <dsp:cNvPr id="0" name=""/>
        <dsp:cNvSpPr/>
      </dsp:nvSpPr>
      <dsp:spPr>
        <a:xfrm>
          <a:off x="8938438" y="498472"/>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Blood                --------------------- Negative</a:t>
          </a:r>
        </a:p>
      </dsp:txBody>
      <dsp:txXfrm>
        <a:off x="8938438" y="498472"/>
        <a:ext cx="2030610" cy="1218366"/>
      </dsp:txXfrm>
    </dsp:sp>
    <dsp:sp modelId="{7D05872D-4589-4930-9588-6FABA5AF00C7}">
      <dsp:nvSpPr>
        <dsp:cNvPr id="0" name=""/>
        <dsp:cNvSpPr/>
      </dsp:nvSpPr>
      <dsp:spPr>
        <a:xfrm>
          <a:off x="3750" y="1919900"/>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pH                     ------------------------- 5.0 - 8.5</a:t>
          </a:r>
        </a:p>
      </dsp:txBody>
      <dsp:txXfrm>
        <a:off x="3750" y="1919900"/>
        <a:ext cx="2030610" cy="1218366"/>
      </dsp:txXfrm>
    </dsp:sp>
    <dsp:sp modelId="{E7BC5439-9606-4F63-9568-AEE0DAC69A84}">
      <dsp:nvSpPr>
        <dsp:cNvPr id="0" name=""/>
        <dsp:cNvSpPr/>
      </dsp:nvSpPr>
      <dsp:spPr>
        <a:xfrm>
          <a:off x="2237422" y="1919900"/>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Protein              ------------------- Negative</a:t>
          </a:r>
        </a:p>
      </dsp:txBody>
      <dsp:txXfrm>
        <a:off x="2237422" y="1919900"/>
        <a:ext cx="2030610" cy="1218366"/>
      </dsp:txXfrm>
    </dsp:sp>
    <dsp:sp modelId="{AC3B952A-8C51-455E-944A-4B932616D4A3}">
      <dsp:nvSpPr>
        <dsp:cNvPr id="0" name=""/>
        <dsp:cNvSpPr/>
      </dsp:nvSpPr>
      <dsp:spPr>
        <a:xfrm>
          <a:off x="4471094" y="1919900"/>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Urobilinogen     ----------------------- 0.2 EU</a:t>
          </a:r>
        </a:p>
      </dsp:txBody>
      <dsp:txXfrm>
        <a:off x="4471094" y="1919900"/>
        <a:ext cx="2030610" cy="1218366"/>
      </dsp:txXfrm>
    </dsp:sp>
    <dsp:sp modelId="{2CD511FF-57D8-41F0-9F71-7707BD4F41C8}">
      <dsp:nvSpPr>
        <dsp:cNvPr id="0" name=""/>
        <dsp:cNvSpPr/>
      </dsp:nvSpPr>
      <dsp:spPr>
        <a:xfrm>
          <a:off x="6704766" y="1919900"/>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Nitrite               --------------------- Negative</a:t>
          </a:r>
        </a:p>
      </dsp:txBody>
      <dsp:txXfrm>
        <a:off x="6704766" y="1919900"/>
        <a:ext cx="2030610" cy="1218366"/>
      </dsp:txXfrm>
    </dsp:sp>
    <dsp:sp modelId="{10D36DC3-2960-4A27-9429-6EF736B97D9B}">
      <dsp:nvSpPr>
        <dsp:cNvPr id="0" name=""/>
        <dsp:cNvSpPr/>
      </dsp:nvSpPr>
      <dsp:spPr>
        <a:xfrm>
          <a:off x="8938438" y="1919900"/>
          <a:ext cx="2030610" cy="12183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 Leukocyte Esterase              ---------------Negative</a:t>
          </a:r>
        </a:p>
      </dsp:txBody>
      <dsp:txXfrm>
        <a:off x="8938438" y="1919900"/>
        <a:ext cx="2030610" cy="12183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1EBEDD12-BCD5-485B-BCBC-34BB01D7923C}" type="datetimeFigureOut">
              <a:rPr lang="en-US" smtClean="0"/>
              <a:t>9/25/2025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6EE7A52F-9D89-7442-A8E9-48D1527B5F6B}" type="datetimeFigureOut">
              <a:rPr lang="en-US" smtClean="0"/>
              <a:t>9/25/2025</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405023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63459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hd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pointofcare@crhc.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dirty="0"/>
              <a:t>Urinalysis Visual Read </a:t>
            </a:r>
            <a:r>
              <a:rPr lang="en-US" dirty="0" err="1"/>
              <a:t>Multitix</a:t>
            </a:r>
            <a:r>
              <a:rPr lang="en-US" dirty="0"/>
              <a:t> 10SG</a:t>
            </a:r>
          </a:p>
        </p:txBody>
      </p:sp>
      <p:pic>
        <p:nvPicPr>
          <p:cNvPr id="4" name="Picture 3">
            <a:extLst>
              <a:ext uri="{FF2B5EF4-FFF2-40B4-BE49-F238E27FC236}">
                <a16:creationId xmlns:a16="http://schemas.microsoft.com/office/drawing/2014/main" id="{54EBD846-629E-7541-DFFD-D2F6129CCA5F}"/>
              </a:ext>
            </a:extLst>
          </p:cNvPr>
          <p:cNvPicPr>
            <a:picLocks noChangeAspect="1"/>
          </p:cNvPicPr>
          <p:nvPr/>
        </p:nvPicPr>
        <p:blipFill>
          <a:blip r:embed="rId3"/>
          <a:stretch>
            <a:fillRect/>
          </a:stretch>
        </p:blipFill>
        <p:spPr>
          <a:xfrm>
            <a:off x="7945164" y="3713205"/>
            <a:ext cx="2790129" cy="2733316"/>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B30F-72CF-6420-6A4F-CE4D22687218}"/>
              </a:ext>
            </a:extLst>
          </p:cNvPr>
          <p:cNvSpPr>
            <a:spLocks noGrp="1"/>
          </p:cNvSpPr>
          <p:nvPr>
            <p:ph type="title"/>
          </p:nvPr>
        </p:nvSpPr>
        <p:spPr/>
        <p:txBody>
          <a:bodyPr/>
          <a:lstStyle/>
          <a:p>
            <a:r>
              <a:rPr lang="en-US" dirty="0"/>
              <a:t>CONFIRMATORY TESTING OF UNUSUAL OR UNEXPECTED RESULTS: </a:t>
            </a:r>
          </a:p>
        </p:txBody>
      </p:sp>
      <p:sp>
        <p:nvSpPr>
          <p:cNvPr id="4" name="TextBox 3">
            <a:extLst>
              <a:ext uri="{FF2B5EF4-FFF2-40B4-BE49-F238E27FC236}">
                <a16:creationId xmlns:a16="http://schemas.microsoft.com/office/drawing/2014/main" id="{9D408DC9-A608-C619-D4A9-26C21394E9C0}"/>
              </a:ext>
            </a:extLst>
          </p:cNvPr>
          <p:cNvSpPr txBox="1"/>
          <p:nvPr/>
        </p:nvSpPr>
        <p:spPr>
          <a:xfrm>
            <a:off x="342900" y="2446020"/>
            <a:ext cx="11647170" cy="3816429"/>
          </a:xfrm>
          <a:prstGeom prst="rect">
            <a:avLst/>
          </a:prstGeom>
          <a:noFill/>
        </p:spPr>
        <p:txBody>
          <a:bodyPr wrap="square" rtlCol="0">
            <a:spAutoFit/>
          </a:bodyPr>
          <a:lstStyle/>
          <a:p>
            <a:r>
              <a:rPr lang="en-US" dirty="0">
                <a:solidFill>
                  <a:schemeClr val="bg1"/>
                </a:solidFill>
              </a:rPr>
              <a:t>• When encountering unusual results or when there is uncertainty about a conclusion, collect a new patient sample and repeat the test.</a:t>
            </a:r>
          </a:p>
          <a:p>
            <a:r>
              <a:rPr lang="en-US" dirty="0">
                <a:solidFill>
                  <a:schemeClr val="bg1"/>
                </a:solidFill>
              </a:rPr>
              <a:t>• Using a new test strip, re-dip to confirm any results that exceed the upper limit. </a:t>
            </a:r>
          </a:p>
          <a:p>
            <a:r>
              <a:rPr lang="en-US" dirty="0">
                <a:solidFill>
                  <a:schemeClr val="bg1"/>
                </a:solidFill>
              </a:rPr>
              <a:t>(See Confirmation Values for repeat parameters)</a:t>
            </a:r>
          </a:p>
          <a:p>
            <a:r>
              <a:rPr lang="en-US" dirty="0">
                <a:solidFill>
                  <a:schemeClr val="bg1"/>
                </a:solidFill>
              </a:rPr>
              <a:t>• At the discretion of the ordering provider, the patient sample can be sent to Concord Hospital Laboratory for analysis or other follow up tests may be ordered.</a:t>
            </a:r>
          </a:p>
          <a:p>
            <a:r>
              <a:rPr lang="en-US" dirty="0">
                <a:solidFill>
                  <a:schemeClr val="bg1"/>
                </a:solidFill>
              </a:rPr>
              <a:t>• CONFIRMATION VALUES: </a:t>
            </a:r>
          </a:p>
          <a:p>
            <a:r>
              <a:rPr lang="en-US" dirty="0">
                <a:solidFill>
                  <a:schemeClr val="bg1"/>
                </a:solidFill>
              </a:rPr>
              <a:t>Upper limits of test results for repeat verification are as follows:</a:t>
            </a:r>
          </a:p>
          <a:p>
            <a:r>
              <a:rPr lang="en-US" sz="1400" dirty="0">
                <a:solidFill>
                  <a:schemeClr val="bg1"/>
                </a:solidFill>
              </a:rPr>
              <a:t>• Glucose…….&gt;= 1000</a:t>
            </a:r>
          </a:p>
          <a:p>
            <a:r>
              <a:rPr lang="en-US" sz="1400" dirty="0">
                <a:solidFill>
                  <a:schemeClr val="bg1"/>
                </a:solidFill>
              </a:rPr>
              <a:t>• Bilirubin……Large</a:t>
            </a:r>
          </a:p>
          <a:p>
            <a:r>
              <a:rPr lang="en-US" sz="1400" dirty="0">
                <a:solidFill>
                  <a:schemeClr val="bg1"/>
                </a:solidFill>
              </a:rPr>
              <a:t>• Ketone………&gt;=80</a:t>
            </a:r>
          </a:p>
          <a:p>
            <a:r>
              <a:rPr lang="en-US" sz="1400" dirty="0">
                <a:solidFill>
                  <a:schemeClr val="bg1"/>
                </a:solidFill>
              </a:rPr>
              <a:t>• Protein……...&gt;=300</a:t>
            </a:r>
          </a:p>
          <a:p>
            <a:r>
              <a:rPr lang="en-US" sz="1400" dirty="0">
                <a:solidFill>
                  <a:schemeClr val="bg1"/>
                </a:solidFill>
              </a:rPr>
              <a:t>• Blood……….Large</a:t>
            </a:r>
          </a:p>
          <a:p>
            <a:r>
              <a:rPr lang="en-US" sz="1400" dirty="0">
                <a:solidFill>
                  <a:schemeClr val="bg1"/>
                </a:solidFill>
              </a:rPr>
              <a:t>• Nitrite………Positive</a:t>
            </a:r>
          </a:p>
          <a:p>
            <a:r>
              <a:rPr lang="en-US" sz="1400" dirty="0">
                <a:solidFill>
                  <a:schemeClr val="bg1"/>
                </a:solidFill>
              </a:rPr>
              <a:t>• Leukocytes…Large</a:t>
            </a:r>
          </a:p>
        </p:txBody>
      </p:sp>
      <p:pic>
        <p:nvPicPr>
          <p:cNvPr id="7" name="Picture 6">
            <a:extLst>
              <a:ext uri="{FF2B5EF4-FFF2-40B4-BE49-F238E27FC236}">
                <a16:creationId xmlns:a16="http://schemas.microsoft.com/office/drawing/2014/main" id="{B5154372-E29B-3E31-0CCC-29F525E74EC4}"/>
              </a:ext>
            </a:extLst>
          </p:cNvPr>
          <p:cNvPicPr>
            <a:picLocks noChangeAspect="1"/>
          </p:cNvPicPr>
          <p:nvPr/>
        </p:nvPicPr>
        <p:blipFill>
          <a:blip r:embed="rId2"/>
          <a:stretch>
            <a:fillRect/>
          </a:stretch>
        </p:blipFill>
        <p:spPr>
          <a:xfrm>
            <a:off x="7803505" y="4203865"/>
            <a:ext cx="1278314" cy="1769973"/>
          </a:xfrm>
          <a:prstGeom prst="rect">
            <a:avLst/>
          </a:prstGeom>
        </p:spPr>
      </p:pic>
      <p:sp>
        <p:nvSpPr>
          <p:cNvPr id="9" name="Slide Number Placeholder 8">
            <a:extLst>
              <a:ext uri="{FF2B5EF4-FFF2-40B4-BE49-F238E27FC236}">
                <a16:creationId xmlns:a16="http://schemas.microsoft.com/office/drawing/2014/main" id="{0577382C-31CC-E63D-27A9-E03090AB0BF2}"/>
              </a:ext>
            </a:extLst>
          </p:cNvPr>
          <p:cNvSpPr>
            <a:spLocks noGrp="1"/>
          </p:cNvSpPr>
          <p:nvPr>
            <p:ph type="sldNum" sz="quarter" idx="12"/>
          </p:nvPr>
        </p:nvSpPr>
        <p:spPr/>
        <p:txBody>
          <a:bodyPr/>
          <a:lstStyle/>
          <a:p>
            <a:fld id="{294A09A9-5501-47C1-A89A-A340965A2BE2}" type="slidenum">
              <a:rPr lang="en-US" smtClean="0"/>
              <a:pPr/>
              <a:t>10</a:t>
            </a:fld>
            <a:endParaRPr lang="en-US" dirty="0">
              <a:latin typeface="+mn-lt"/>
            </a:endParaRPr>
          </a:p>
        </p:txBody>
      </p:sp>
    </p:spTree>
    <p:extLst>
      <p:ext uri="{BB962C8B-B14F-4D97-AF65-F5344CB8AC3E}">
        <p14:creationId xmlns:p14="http://schemas.microsoft.com/office/powerpoint/2010/main" val="384348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D097C-8292-9D20-CD33-12F22511DF8D}"/>
              </a:ext>
            </a:extLst>
          </p:cNvPr>
          <p:cNvPicPr>
            <a:picLocks noChangeAspect="1"/>
          </p:cNvPicPr>
          <p:nvPr/>
        </p:nvPicPr>
        <p:blipFill>
          <a:blip r:embed="rId2"/>
          <a:stretch>
            <a:fillRect/>
          </a:stretch>
        </p:blipFill>
        <p:spPr>
          <a:xfrm>
            <a:off x="2094091" y="166232"/>
            <a:ext cx="10097909" cy="6525536"/>
          </a:xfrm>
          <a:prstGeom prst="rect">
            <a:avLst/>
          </a:prstGeom>
        </p:spPr>
      </p:pic>
      <p:sp>
        <p:nvSpPr>
          <p:cNvPr id="6" name="TextBox 5">
            <a:extLst>
              <a:ext uri="{FF2B5EF4-FFF2-40B4-BE49-F238E27FC236}">
                <a16:creationId xmlns:a16="http://schemas.microsoft.com/office/drawing/2014/main" id="{425143B0-4031-1CA4-6290-F09E2648452C}"/>
              </a:ext>
            </a:extLst>
          </p:cNvPr>
          <p:cNvSpPr txBox="1"/>
          <p:nvPr/>
        </p:nvSpPr>
        <p:spPr>
          <a:xfrm>
            <a:off x="0" y="1080655"/>
            <a:ext cx="2006930" cy="954107"/>
          </a:xfrm>
          <a:prstGeom prst="rect">
            <a:avLst/>
          </a:prstGeom>
          <a:noFill/>
        </p:spPr>
        <p:txBody>
          <a:bodyPr wrap="square" rtlCol="0">
            <a:spAutoFit/>
          </a:bodyPr>
          <a:lstStyle/>
          <a:p>
            <a:r>
              <a:rPr lang="en-US" sz="2800" dirty="0">
                <a:solidFill>
                  <a:schemeClr val="bg1"/>
                </a:solidFill>
              </a:rPr>
              <a:t>Reportable Results:</a:t>
            </a:r>
            <a:endParaRPr lang="en-US" sz="2800" dirty="0"/>
          </a:p>
        </p:txBody>
      </p:sp>
      <p:pic>
        <p:nvPicPr>
          <p:cNvPr id="8" name="Picture 7">
            <a:extLst>
              <a:ext uri="{FF2B5EF4-FFF2-40B4-BE49-F238E27FC236}">
                <a16:creationId xmlns:a16="http://schemas.microsoft.com/office/drawing/2014/main" id="{85A92195-0728-1EDC-5A2E-D6233FA86067}"/>
              </a:ext>
            </a:extLst>
          </p:cNvPr>
          <p:cNvPicPr>
            <a:picLocks noChangeAspect="1"/>
          </p:cNvPicPr>
          <p:nvPr/>
        </p:nvPicPr>
        <p:blipFill>
          <a:blip r:embed="rId3"/>
          <a:stretch>
            <a:fillRect/>
          </a:stretch>
        </p:blipFill>
        <p:spPr>
          <a:xfrm>
            <a:off x="0" y="2600534"/>
            <a:ext cx="2095792" cy="1419423"/>
          </a:xfrm>
          <a:prstGeom prst="rect">
            <a:avLst/>
          </a:prstGeom>
        </p:spPr>
      </p:pic>
      <p:sp>
        <p:nvSpPr>
          <p:cNvPr id="10" name="Slide Number Placeholder 9">
            <a:extLst>
              <a:ext uri="{FF2B5EF4-FFF2-40B4-BE49-F238E27FC236}">
                <a16:creationId xmlns:a16="http://schemas.microsoft.com/office/drawing/2014/main" id="{306D7EE0-043F-C249-54DA-A777C3B40D6F}"/>
              </a:ext>
            </a:extLst>
          </p:cNvPr>
          <p:cNvSpPr>
            <a:spLocks noGrp="1"/>
          </p:cNvSpPr>
          <p:nvPr>
            <p:ph type="sldNum" sz="quarter" idx="12"/>
          </p:nvPr>
        </p:nvSpPr>
        <p:spPr/>
        <p:txBody>
          <a:bodyPr/>
          <a:lstStyle/>
          <a:p>
            <a:fld id="{294A09A9-5501-47C1-A89A-A340965A2BE2}" type="slidenum">
              <a:rPr lang="en-US" smtClean="0"/>
              <a:pPr/>
              <a:t>11</a:t>
            </a:fld>
            <a:endParaRPr lang="en-US" dirty="0">
              <a:latin typeface="+mn-lt"/>
            </a:endParaRPr>
          </a:p>
        </p:txBody>
      </p:sp>
    </p:spTree>
    <p:extLst>
      <p:ext uri="{BB962C8B-B14F-4D97-AF65-F5344CB8AC3E}">
        <p14:creationId xmlns:p14="http://schemas.microsoft.com/office/powerpoint/2010/main" val="322682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1162E0-FF82-DAF2-EB2C-E4580026575F}"/>
              </a:ext>
            </a:extLst>
          </p:cNvPr>
          <p:cNvSpPr txBox="1"/>
          <p:nvPr/>
        </p:nvSpPr>
        <p:spPr>
          <a:xfrm>
            <a:off x="594360" y="102875"/>
            <a:ext cx="10873740" cy="1203411"/>
          </a:xfrm>
          <a:prstGeom prst="rect">
            <a:avLst/>
          </a:prstGeom>
        </p:spPr>
        <p:txBody>
          <a:bodyPr vert="horz" lIns="0" tIns="0" rIns="0" bIns="0" rtlCol="0" anchor="b" anchorCtr="0">
            <a:normAutofit/>
          </a:bodyPr>
          <a:lstStyle/>
          <a:p>
            <a:pPr>
              <a:lnSpc>
                <a:spcPct val="80000"/>
              </a:lnSpc>
              <a:spcBef>
                <a:spcPct val="0"/>
              </a:spcBef>
              <a:spcAft>
                <a:spcPts val="600"/>
              </a:spcAft>
            </a:pPr>
            <a:r>
              <a:rPr lang="en-US" sz="4400" b="1" i="0" kern="1200" spc="100" baseline="0" dirty="0">
                <a:solidFill>
                  <a:schemeClr val="bg1"/>
                </a:solidFill>
                <a:latin typeface="+mj-lt"/>
                <a:ea typeface="+mj-ea"/>
                <a:cs typeface="+mj-cs"/>
              </a:rPr>
              <a:t>INTERFERING SUBSTANCES AND LIMITATIONS OF PROCEDURE:</a:t>
            </a:r>
          </a:p>
        </p:txBody>
      </p:sp>
      <p:sp>
        <p:nvSpPr>
          <p:cNvPr id="5" name="TextBox 4">
            <a:extLst>
              <a:ext uri="{FF2B5EF4-FFF2-40B4-BE49-F238E27FC236}">
                <a16:creationId xmlns:a16="http://schemas.microsoft.com/office/drawing/2014/main" id="{882EF021-24EA-6E69-F024-C80990257C4F}"/>
              </a:ext>
            </a:extLst>
          </p:cNvPr>
          <p:cNvSpPr txBox="1"/>
          <p:nvPr/>
        </p:nvSpPr>
        <p:spPr>
          <a:xfrm>
            <a:off x="2848989" y="1306286"/>
            <a:ext cx="8748651" cy="5320145"/>
          </a:xfrm>
          <a:prstGeom prst="rect">
            <a:avLst/>
          </a:prstGeom>
        </p:spPr>
        <p:txBody>
          <a:bodyPr vert="horz" lIns="0" tIns="228600" rIns="0" bIns="0" rtlCol="0">
            <a:normAutofit/>
          </a:bodyPr>
          <a:lstStyle/>
          <a:p>
            <a:pPr marL="283464" indent="-283464">
              <a:lnSpc>
                <a:spcPct val="90000"/>
              </a:lnSpc>
              <a:spcBef>
                <a:spcPts val="1800"/>
              </a:spcBef>
              <a:buFont typeface="Arial" panose="020B0604020202020204" pitchFamily="34" charset="0"/>
              <a:buChar char="•"/>
            </a:pPr>
            <a:r>
              <a:rPr lang="en-US" dirty="0">
                <a:solidFill>
                  <a:schemeClr val="bg1"/>
                </a:solidFill>
              </a:rPr>
              <a:t> Ensure complete saturation of all test pads with specimen. </a:t>
            </a:r>
          </a:p>
          <a:p>
            <a:pPr marL="283464" indent="-283464">
              <a:lnSpc>
                <a:spcPct val="90000"/>
              </a:lnSpc>
              <a:spcBef>
                <a:spcPts val="1800"/>
              </a:spcBef>
              <a:buFont typeface="Arial" panose="020B0604020202020204" pitchFamily="34" charset="0"/>
              <a:buChar char="•"/>
            </a:pPr>
            <a:r>
              <a:rPr lang="en-US" dirty="0">
                <a:solidFill>
                  <a:schemeClr val="bg1"/>
                </a:solidFill>
              </a:rPr>
              <a:t> The side edge of the test strip needs to be blotted so that chemical contamination between the test pads does not occur. </a:t>
            </a:r>
          </a:p>
          <a:p>
            <a:pPr marL="283464" indent="-283464">
              <a:lnSpc>
                <a:spcPct val="90000"/>
              </a:lnSpc>
              <a:spcBef>
                <a:spcPts val="1800"/>
              </a:spcBef>
              <a:buFont typeface="Arial" panose="020B0604020202020204" pitchFamily="34" charset="0"/>
              <a:buChar char="•"/>
            </a:pPr>
            <a:r>
              <a:rPr lang="en-US" dirty="0">
                <a:solidFill>
                  <a:schemeClr val="bg1"/>
                </a:solidFill>
              </a:rPr>
              <a:t> The </a:t>
            </a:r>
            <a:r>
              <a:rPr lang="en-US" b="1" dirty="0">
                <a:solidFill>
                  <a:schemeClr val="bg1"/>
                </a:solidFill>
              </a:rPr>
              <a:t>color of the urine specimen can interfere with the interpretation of test results </a:t>
            </a:r>
            <a:r>
              <a:rPr lang="en-US" dirty="0">
                <a:solidFill>
                  <a:schemeClr val="bg1"/>
                </a:solidFill>
              </a:rPr>
              <a:t>on the test strip causing a false positive interpretation. Red (bloody), Blue, Green, Orange (</a:t>
            </a:r>
            <a:r>
              <a:rPr lang="en-US" dirty="0" err="1">
                <a:solidFill>
                  <a:schemeClr val="bg1"/>
                </a:solidFill>
              </a:rPr>
              <a:t>pyridium</a:t>
            </a:r>
            <a:r>
              <a:rPr lang="en-US" dirty="0">
                <a:solidFill>
                  <a:schemeClr val="bg1"/>
                </a:solidFill>
              </a:rPr>
              <a:t>), and brown colored urine may cause interference in interpretation. When the color of a urine specimen is anything other than shades of yellow, it can cause the results to look positive when in fact they are not. </a:t>
            </a:r>
          </a:p>
          <a:p>
            <a:pPr marL="283464" indent="-283464">
              <a:lnSpc>
                <a:spcPct val="90000"/>
              </a:lnSpc>
              <a:spcBef>
                <a:spcPts val="1800"/>
              </a:spcBef>
              <a:buFont typeface="Arial" panose="020B0604020202020204" pitchFamily="34" charset="0"/>
              <a:buChar char="•"/>
            </a:pPr>
            <a:r>
              <a:rPr lang="en-US" dirty="0">
                <a:solidFill>
                  <a:schemeClr val="bg1"/>
                </a:solidFill>
              </a:rPr>
              <a:t> Grossly turbid and mucoid specimens may also interfere with reading strips due to pad saturation. </a:t>
            </a:r>
          </a:p>
          <a:p>
            <a:pPr marL="283464" indent="-283464">
              <a:lnSpc>
                <a:spcPct val="90000"/>
              </a:lnSpc>
              <a:spcBef>
                <a:spcPts val="1800"/>
              </a:spcBef>
              <a:buFont typeface="Arial" panose="020B0604020202020204" pitchFamily="34" charset="0"/>
              <a:buChar char="•"/>
            </a:pPr>
            <a:r>
              <a:rPr lang="en-US" dirty="0">
                <a:solidFill>
                  <a:schemeClr val="bg1"/>
                </a:solidFill>
              </a:rPr>
              <a:t> In these situations inform the provider the results of the urine dip tests are suspect and further follow-up testing can be done at the Concord Hospital Laboratory. </a:t>
            </a:r>
          </a:p>
          <a:p>
            <a:pPr marL="283464" indent="-283464">
              <a:lnSpc>
                <a:spcPct val="90000"/>
              </a:lnSpc>
              <a:spcBef>
                <a:spcPts val="1800"/>
              </a:spcBef>
              <a:buFont typeface="Arial" panose="020B0604020202020204" pitchFamily="34" charset="0"/>
              <a:buChar char="•"/>
            </a:pPr>
            <a:r>
              <a:rPr lang="en-US" dirty="0">
                <a:solidFill>
                  <a:schemeClr val="bg1"/>
                </a:solidFill>
              </a:rPr>
              <a:t> See Appendix A and B at the end of the Point of Care - Visual Reading of </a:t>
            </a:r>
            <a:r>
              <a:rPr lang="en-US" dirty="0" err="1">
                <a:solidFill>
                  <a:schemeClr val="bg1"/>
                </a:solidFill>
              </a:rPr>
              <a:t>MultiStix</a:t>
            </a:r>
            <a:r>
              <a:rPr lang="en-US" dirty="0">
                <a:solidFill>
                  <a:schemeClr val="bg1"/>
                </a:solidFill>
              </a:rPr>
              <a:t> 10SG Urine Dipsticks - Concord Policy </a:t>
            </a:r>
            <a:r>
              <a:rPr lang="en-US">
                <a:solidFill>
                  <a:schemeClr val="bg1"/>
                </a:solidFill>
              </a:rPr>
              <a:t>in PolicyTech</a:t>
            </a:r>
            <a:r>
              <a:rPr lang="en-US" dirty="0">
                <a:solidFill>
                  <a:schemeClr val="bg1"/>
                </a:solidFill>
              </a:rPr>
              <a:t> </a:t>
            </a:r>
            <a:r>
              <a:rPr lang="en-US">
                <a:solidFill>
                  <a:schemeClr val="bg1"/>
                </a:solidFill>
              </a:rPr>
              <a:t>for </a:t>
            </a:r>
            <a:r>
              <a:rPr lang="en-US" dirty="0">
                <a:solidFill>
                  <a:schemeClr val="bg1"/>
                </a:solidFill>
              </a:rPr>
              <a:t>more information on interfering substances and limitations.</a:t>
            </a:r>
          </a:p>
        </p:txBody>
      </p:sp>
      <p:sp>
        <p:nvSpPr>
          <p:cNvPr id="8" name="Slide Number Placeholder 7">
            <a:extLst>
              <a:ext uri="{FF2B5EF4-FFF2-40B4-BE49-F238E27FC236}">
                <a16:creationId xmlns:a16="http://schemas.microsoft.com/office/drawing/2014/main" id="{72408E9A-B1CC-86DA-0281-AB65E15002CE}"/>
              </a:ext>
            </a:extLst>
          </p:cNvPr>
          <p:cNvSpPr>
            <a:spLocks noGrp="1"/>
          </p:cNvSpPr>
          <p:nvPr>
            <p:ph type="sldNum" sz="quarter" idx="22"/>
          </p:nvPr>
        </p:nvSpPr>
        <p:spPr/>
        <p:txBody>
          <a:bodyPr/>
          <a:lstStyle/>
          <a:p>
            <a:fld id="{294A09A9-5501-47C1-A89A-A340965A2BE2}" type="slidenum">
              <a:rPr lang="en-US" smtClean="0"/>
              <a:pPr/>
              <a:t>12</a:t>
            </a:fld>
            <a:endParaRPr lang="en-US" dirty="0">
              <a:latin typeface="+mn-lt"/>
            </a:endParaRPr>
          </a:p>
        </p:txBody>
      </p:sp>
    </p:spTree>
    <p:extLst>
      <p:ext uri="{BB962C8B-B14F-4D97-AF65-F5344CB8AC3E}">
        <p14:creationId xmlns:p14="http://schemas.microsoft.com/office/powerpoint/2010/main" val="122520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44F5-A414-E64A-D064-65EA2AB28690}"/>
              </a:ext>
            </a:extLst>
          </p:cNvPr>
          <p:cNvSpPr>
            <a:spLocks noGrp="1"/>
          </p:cNvSpPr>
          <p:nvPr>
            <p:ph type="ctrTitle"/>
          </p:nvPr>
        </p:nvSpPr>
        <p:spPr>
          <a:xfrm>
            <a:off x="700644" y="411479"/>
            <a:ext cx="11095660" cy="5443056"/>
          </a:xfrm>
        </p:spPr>
        <p:txBody>
          <a:bodyPr/>
          <a:lstStyle/>
          <a:p>
            <a:r>
              <a:rPr lang="en-US" dirty="0"/>
              <a:t>Trouble Shooting:</a:t>
            </a:r>
            <a:br>
              <a:rPr lang="en-US" dirty="0"/>
            </a:br>
            <a:br>
              <a:rPr lang="en-US" dirty="0"/>
            </a:br>
            <a:br>
              <a:rPr lang="en-US" dirty="0"/>
            </a:br>
            <a:r>
              <a:rPr lang="en-US" sz="2800" dirty="0"/>
              <a:t>If you suspect the strips have been compromised, open and QC a new bottle of strips and discard the bottle in question.</a:t>
            </a:r>
            <a:br>
              <a:rPr lang="en-US" sz="2800" dirty="0"/>
            </a:br>
            <a:br>
              <a:rPr lang="en-US" sz="2800" dirty="0"/>
            </a:br>
            <a:r>
              <a:rPr lang="en-US" sz="2800" dirty="0"/>
              <a:t>POC does not keep supply.</a:t>
            </a:r>
            <a:br>
              <a:rPr lang="en-US" sz="2800" dirty="0"/>
            </a:br>
            <a:br>
              <a:rPr lang="en-US" sz="2800" dirty="0"/>
            </a:br>
            <a:r>
              <a:rPr lang="en-US" sz="2800" dirty="0"/>
              <a:t>If you have other questions or concerns, POC specialists can be reached via email </a:t>
            </a:r>
            <a:r>
              <a:rPr lang="en-US" sz="2800" dirty="0">
                <a:hlinkClick r:id="rId2"/>
              </a:rPr>
              <a:t>pointofcare@crhc.org</a:t>
            </a:r>
            <a:r>
              <a:rPr lang="en-US" sz="2800" dirty="0"/>
              <a:t> for the office.</a:t>
            </a:r>
            <a:br>
              <a:rPr lang="en-US" dirty="0"/>
            </a:br>
            <a:endParaRPr lang="en-US" dirty="0"/>
          </a:p>
        </p:txBody>
      </p:sp>
    </p:spTree>
    <p:extLst>
      <p:ext uri="{BB962C8B-B14F-4D97-AF65-F5344CB8AC3E}">
        <p14:creationId xmlns:p14="http://schemas.microsoft.com/office/powerpoint/2010/main" val="323171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3"/>
            <a:ext cx="6787747" cy="473367"/>
          </a:xfrm>
        </p:spPr>
        <p:txBody>
          <a:bodyPr/>
          <a:lstStyle/>
          <a:p>
            <a:r>
              <a:rPr lang="en-US" dirty="0"/>
              <a:t>Specimen </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4360" y="1268730"/>
            <a:ext cx="11236325" cy="5486400"/>
          </a:xfrm>
        </p:spPr>
        <p:txBody>
          <a:bodyPr tIns="457200">
            <a:normAutofit/>
          </a:bodyPr>
          <a:lstStyle/>
          <a:p>
            <a:pPr marL="0" indent="0">
              <a:buNone/>
            </a:pPr>
            <a:endParaRPr lang="en-US" dirty="0"/>
          </a:p>
          <a:p>
            <a:r>
              <a:rPr lang="en-US" dirty="0"/>
              <a:t> Patient Preparation: None</a:t>
            </a:r>
          </a:p>
          <a:p>
            <a:r>
              <a:rPr lang="en-US" dirty="0"/>
              <a:t> Specimen Collection and Labelling:</a:t>
            </a:r>
          </a:p>
          <a:p>
            <a:pPr lvl="1"/>
            <a:r>
              <a:rPr lang="en-US" dirty="0"/>
              <a:t>Random urine collected in a sterile, screw capped urine container.</a:t>
            </a:r>
          </a:p>
          <a:p>
            <a:pPr lvl="1"/>
            <a:r>
              <a:rPr lang="en-US" dirty="0"/>
              <a:t>The urine container must be properly labeled with patient’s full name, date of birth/medical record number, date, and time of collection. (Patient and collection information must be placed on the sample container, not the lid.)</a:t>
            </a:r>
          </a:p>
          <a:p>
            <a:r>
              <a:rPr lang="en-US" dirty="0"/>
              <a:t> Minimum Requirement: 10 ml of urine.</a:t>
            </a:r>
          </a:p>
          <a:p>
            <a:r>
              <a:rPr lang="en-US" dirty="0"/>
              <a:t> Storage: Sample is stable 2 hours at room temperature. Refrigerated stability is 24 hours. Refrigerated samples must come to room temperature before testing.</a:t>
            </a:r>
          </a:p>
          <a:p>
            <a:r>
              <a:rPr lang="en-US" dirty="0"/>
              <a:t> For optimal results, use fresh, well-mixed, un-centrifuged urine.</a:t>
            </a:r>
          </a:p>
          <a:p>
            <a:endParaRPr lang="en-US" sz="1600" dirty="0"/>
          </a:p>
        </p:txBody>
      </p:sp>
      <p:sp>
        <p:nvSpPr>
          <p:cNvPr id="6" name="TextBox 5">
            <a:extLst>
              <a:ext uri="{FF2B5EF4-FFF2-40B4-BE49-F238E27FC236}">
                <a16:creationId xmlns:a16="http://schemas.microsoft.com/office/drawing/2014/main" id="{FDE34782-F44C-1911-4BD9-7D55A1BE699C}"/>
              </a:ext>
            </a:extLst>
          </p:cNvPr>
          <p:cNvSpPr txBox="1"/>
          <p:nvPr/>
        </p:nvSpPr>
        <p:spPr>
          <a:xfrm>
            <a:off x="324918" y="822960"/>
            <a:ext cx="7326630" cy="738664"/>
          </a:xfrm>
          <a:prstGeom prst="rect">
            <a:avLst/>
          </a:prstGeom>
          <a:noFill/>
        </p:spPr>
        <p:txBody>
          <a:bodyPr wrap="square" rtlCol="0">
            <a:spAutoFit/>
          </a:bodyPr>
          <a:lstStyle/>
          <a:p>
            <a:r>
              <a:rPr lang="en-US" sz="1400" dirty="0">
                <a:solidFill>
                  <a:schemeClr val="bg1"/>
                </a:solidFill>
              </a:rPr>
              <a:t>    All body fluids should be handled as if capable of transmitting infectious diseases. Use universal precautions when in contact with such materials. Refer to Laboratory Infection Control Policy.</a:t>
            </a:r>
          </a:p>
        </p:txBody>
      </p:sp>
      <p:pic>
        <p:nvPicPr>
          <p:cNvPr id="8" name="Picture 7">
            <a:extLst>
              <a:ext uri="{FF2B5EF4-FFF2-40B4-BE49-F238E27FC236}">
                <a16:creationId xmlns:a16="http://schemas.microsoft.com/office/drawing/2014/main" id="{C006BA09-CA76-617C-9870-766E3BCEFA08}"/>
              </a:ext>
            </a:extLst>
          </p:cNvPr>
          <p:cNvPicPr>
            <a:picLocks noChangeAspect="1"/>
          </p:cNvPicPr>
          <p:nvPr/>
        </p:nvPicPr>
        <p:blipFill>
          <a:blip r:embed="rId3"/>
          <a:stretch>
            <a:fillRect/>
          </a:stretch>
        </p:blipFill>
        <p:spPr>
          <a:xfrm>
            <a:off x="217122" y="811530"/>
            <a:ext cx="342948" cy="304843"/>
          </a:xfrm>
          <a:prstGeom prst="rect">
            <a:avLst/>
          </a:prstGeom>
        </p:spPr>
      </p:pic>
      <p:sp>
        <p:nvSpPr>
          <p:cNvPr id="10" name="Slide Number Placeholder 9">
            <a:extLst>
              <a:ext uri="{FF2B5EF4-FFF2-40B4-BE49-F238E27FC236}">
                <a16:creationId xmlns:a16="http://schemas.microsoft.com/office/drawing/2014/main" id="{0900145D-4B7A-9F80-76B1-2D14EC8A6F3B}"/>
              </a:ext>
            </a:extLst>
          </p:cNvPr>
          <p:cNvSpPr>
            <a:spLocks noGrp="1"/>
          </p:cNvSpPr>
          <p:nvPr>
            <p:ph type="sldNum" sz="quarter" idx="26"/>
          </p:nvPr>
        </p:nvSpPr>
        <p:spPr/>
        <p:txBody>
          <a:bodyPr/>
          <a:lstStyle/>
          <a:p>
            <a:fld id="{294A09A9-5501-47C1-A89A-A340965A2BE2}" type="slidenum">
              <a:rPr lang="en-US" smtClean="0"/>
              <a:pPr/>
              <a:t>2</a:t>
            </a:fld>
            <a:endParaRPr lang="en-US" dirty="0">
              <a:latin typeface="+mn-lt"/>
            </a:endParaRPr>
          </a:p>
        </p:txBody>
      </p:sp>
    </p:spTree>
    <p:extLst>
      <p:ext uri="{BB962C8B-B14F-4D97-AF65-F5344CB8AC3E}">
        <p14:creationId xmlns:p14="http://schemas.microsoft.com/office/powerpoint/2010/main" val="33466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280298"/>
            <a:ext cx="10873740" cy="618041"/>
          </a:xfrm>
        </p:spPr>
        <p:txBody>
          <a:bodyPr/>
          <a:lstStyle/>
          <a:p>
            <a:r>
              <a:rPr lang="en-US" dirty="0"/>
              <a:t>REAGENTS AND SUPPLIES: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708660" y="2413254"/>
            <a:ext cx="11178540" cy="3700462"/>
          </a:xfrm>
        </p:spPr>
        <p:txBody>
          <a:bodyPr>
            <a:normAutofit/>
          </a:bodyPr>
          <a:lstStyle/>
          <a:p>
            <a:r>
              <a:rPr lang="en-US" dirty="0"/>
              <a:t>All unused reagent strips must remain in the original bottle. Immediately cap the bottle after use and do not remove desiccant from the bottle.</a:t>
            </a:r>
          </a:p>
          <a:p>
            <a:r>
              <a:rPr lang="en-US" dirty="0"/>
              <a:t>Store strips at room temperatures between 15-30°C (59-86°F).</a:t>
            </a:r>
          </a:p>
          <a:p>
            <a:r>
              <a:rPr lang="en-US" dirty="0"/>
              <a:t>Do not use the strips after their expiration date. </a:t>
            </a:r>
          </a:p>
          <a:p>
            <a:r>
              <a:rPr lang="en-US" dirty="0"/>
              <a:t>Do not store the bottle in direct sunlight. Protect from exposure to light, heat and ambient moisture which may alter reagent reactivity. </a:t>
            </a:r>
          </a:p>
          <a:p>
            <a:r>
              <a:rPr lang="en-US" dirty="0"/>
              <a:t>Do not touch test areas of reagent strips.</a:t>
            </a:r>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Box 3">
            <a:extLst>
              <a:ext uri="{FF2B5EF4-FFF2-40B4-BE49-F238E27FC236}">
                <a16:creationId xmlns:a16="http://schemas.microsoft.com/office/drawing/2014/main" id="{AA69A970-EAC9-228C-38B3-827C69B298A4}"/>
              </a:ext>
            </a:extLst>
          </p:cNvPr>
          <p:cNvSpPr txBox="1"/>
          <p:nvPr/>
        </p:nvSpPr>
        <p:spPr>
          <a:xfrm>
            <a:off x="484177" y="1702650"/>
            <a:ext cx="6097904" cy="369332"/>
          </a:xfrm>
          <a:prstGeom prst="rect">
            <a:avLst/>
          </a:prstGeom>
          <a:noFill/>
        </p:spPr>
        <p:txBody>
          <a:bodyPr wrap="square">
            <a:spAutoFit/>
          </a:bodyPr>
          <a:lstStyle/>
          <a:p>
            <a:r>
              <a:rPr lang="nb-NO" dirty="0">
                <a:solidFill>
                  <a:schemeClr val="bg1"/>
                </a:solidFill>
              </a:rPr>
              <a:t>Siemens Multistix®10 SG reagent strips</a:t>
            </a:r>
            <a:endParaRPr lang="en-US" dirty="0">
              <a:solidFill>
                <a:schemeClr val="bg1"/>
              </a:solidFill>
            </a:endParaRPr>
          </a:p>
        </p:txBody>
      </p:sp>
      <p:pic>
        <p:nvPicPr>
          <p:cNvPr id="5" name="Picture 4" descr="A yellow and black information&#10;&#10;AI-generated content may be incorrect.">
            <a:extLst>
              <a:ext uri="{FF2B5EF4-FFF2-40B4-BE49-F238E27FC236}">
                <a16:creationId xmlns:a16="http://schemas.microsoft.com/office/drawing/2014/main" id="{ECB31545-55D1-95E6-9B6F-5D98BE982F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9838" y="0"/>
            <a:ext cx="2927985" cy="2537587"/>
          </a:xfrm>
          <a:prstGeom prst="rect">
            <a:avLst/>
          </a:prstGeom>
          <a:noFill/>
          <a:ln>
            <a:noFill/>
          </a:ln>
        </p:spPr>
      </p:pic>
      <p:sp>
        <p:nvSpPr>
          <p:cNvPr id="8" name="Slide Number Placeholder 7">
            <a:extLst>
              <a:ext uri="{FF2B5EF4-FFF2-40B4-BE49-F238E27FC236}">
                <a16:creationId xmlns:a16="http://schemas.microsoft.com/office/drawing/2014/main" id="{5B59CAE7-B637-4FF1-73F7-A729A6A553D7}"/>
              </a:ext>
            </a:extLst>
          </p:cNvPr>
          <p:cNvSpPr>
            <a:spLocks noGrp="1"/>
          </p:cNvSpPr>
          <p:nvPr>
            <p:ph type="sldNum" sz="quarter" idx="22"/>
          </p:nvPr>
        </p:nvSpPr>
        <p:spPr/>
        <p:txBody>
          <a:bodyPr/>
          <a:lstStyle/>
          <a:p>
            <a:fld id="{294A09A9-5501-47C1-A89A-A340965A2BE2}" type="slidenum">
              <a:rPr lang="en-US" smtClean="0"/>
              <a:pPr/>
              <a:t>3</a:t>
            </a:fld>
            <a:endParaRPr lang="en-US" dirty="0">
              <a:latin typeface="+mn-lt"/>
            </a:endParaRPr>
          </a:p>
        </p:txBody>
      </p:sp>
    </p:spTree>
    <p:extLst>
      <p:ext uri="{BB962C8B-B14F-4D97-AF65-F5344CB8AC3E}">
        <p14:creationId xmlns:p14="http://schemas.microsoft.com/office/powerpoint/2010/main" val="320031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QUALITY CONTROL (QC)</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67915"/>
            <a:ext cx="4490827" cy="3597470"/>
          </a:xfrm>
        </p:spPr>
        <p:txBody>
          <a:bodyPr/>
          <a:lstStyle/>
          <a:p>
            <a:r>
              <a:rPr lang="en-US" dirty="0" err="1"/>
              <a:t>BioRad</a:t>
            </a:r>
            <a:r>
              <a:rPr lang="en-US" dirty="0"/>
              <a:t> </a:t>
            </a:r>
            <a:r>
              <a:rPr lang="en-US" dirty="0" err="1"/>
              <a:t>qUAntify</a:t>
            </a:r>
            <a:r>
              <a:rPr lang="en-US" dirty="0"/>
              <a:t> Advance controls (Level 1 and Level 2) are used to ensure the strips are reacting correctly. </a:t>
            </a:r>
          </a:p>
          <a:p>
            <a:pPr marL="342900" indent="-342900">
              <a:buFont typeface="Arial" panose="020B0604020202020204" pitchFamily="34" charset="0"/>
              <a:buChar char="•"/>
            </a:pPr>
            <a:r>
              <a:rPr lang="en-US" dirty="0"/>
              <a:t>Use QC within manufacturer’s expiration.</a:t>
            </a:r>
          </a:p>
          <a:p>
            <a:pPr marL="342900" indent="-342900">
              <a:buFont typeface="Arial" panose="020B0604020202020204" pitchFamily="34" charset="0"/>
              <a:buChar char="•"/>
            </a:pPr>
            <a:r>
              <a:rPr lang="en-US" dirty="0"/>
              <a:t> Write date when opened on bottles. </a:t>
            </a:r>
          </a:p>
          <a:p>
            <a:pPr marL="342900" indent="-342900">
              <a:buFont typeface="Arial" panose="020B0604020202020204" pitchFamily="34" charset="0"/>
              <a:buChar char="•"/>
            </a:pPr>
            <a:r>
              <a:rPr lang="en-US" dirty="0"/>
              <a:t>When stored refrigerated, QC is good until expiration date. When opened for use, reassign a 31 day expiration date and continue to store refrigerated.</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367915"/>
            <a:ext cx="4490827" cy="3597470"/>
          </a:xfrm>
        </p:spPr>
        <p:txBody>
          <a:bodyPr>
            <a:noAutofit/>
          </a:bodyPr>
          <a:lstStyle/>
          <a:p>
            <a:r>
              <a:rPr lang="en-US" dirty="0"/>
              <a:t>QC Frequency: </a:t>
            </a:r>
          </a:p>
          <a:p>
            <a:pPr marL="342900" indent="-342900">
              <a:buFont typeface="Arial" panose="020B0604020202020204" pitchFamily="34" charset="0"/>
              <a:buChar char="•"/>
            </a:pPr>
            <a:r>
              <a:rPr lang="en-US" dirty="0"/>
              <a:t>Test both levels of controls with new lots and new shipments of reagents, and when you first open a new bottle of reagent strips. </a:t>
            </a:r>
          </a:p>
          <a:p>
            <a:pPr marL="342900" indent="-342900">
              <a:buFont typeface="Arial" panose="020B0604020202020204" pitchFamily="34" charset="0"/>
              <a:buChar char="•"/>
            </a:pPr>
            <a:r>
              <a:rPr lang="en-US" dirty="0"/>
              <a:t>Test reagent strips monthly that are stored for more than 30 days. </a:t>
            </a:r>
          </a:p>
          <a:p>
            <a:pPr marL="342900" indent="-342900">
              <a:buFont typeface="Arial" panose="020B0604020202020204" pitchFamily="34" charset="0"/>
              <a:buChar char="•"/>
            </a:pPr>
            <a:r>
              <a:rPr lang="en-US" dirty="0"/>
              <a:t>QC can be run to ensure reagent strip integrity; train new user; confirm test performance; and when patients’ clinical condition or symptoms do not match results.</a:t>
            </a:r>
          </a:p>
        </p:txBody>
      </p:sp>
      <p:sp>
        <p:nvSpPr>
          <p:cNvPr id="6" name="Slide Number Placeholder 5">
            <a:extLst>
              <a:ext uri="{FF2B5EF4-FFF2-40B4-BE49-F238E27FC236}">
                <a16:creationId xmlns:a16="http://schemas.microsoft.com/office/drawing/2014/main" id="{AF06B2F3-BF47-B63C-EBC6-8FFE0DC77369}"/>
              </a:ext>
            </a:extLst>
          </p:cNvPr>
          <p:cNvSpPr>
            <a:spLocks noGrp="1"/>
          </p:cNvSpPr>
          <p:nvPr>
            <p:ph type="sldNum" sz="quarter" idx="12"/>
          </p:nvPr>
        </p:nvSpPr>
        <p:spPr/>
        <p:txBody>
          <a:bodyPr/>
          <a:lstStyle/>
          <a:p>
            <a:fld id="{294A09A9-5501-47C1-A89A-A340965A2BE2}" type="slidenum">
              <a:rPr lang="en-US" smtClean="0"/>
              <a:pPr/>
              <a:t>4</a:t>
            </a:fld>
            <a:endParaRPr lang="en-US" dirty="0">
              <a:latin typeface="+mn-lt"/>
            </a:endParaRPr>
          </a:p>
        </p:txBody>
      </p:sp>
    </p:spTree>
    <p:extLst>
      <p:ext uri="{BB962C8B-B14F-4D97-AF65-F5344CB8AC3E}">
        <p14:creationId xmlns:p14="http://schemas.microsoft.com/office/powerpoint/2010/main" val="88848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7793356" y="3784734"/>
            <a:ext cx="4013834" cy="967556"/>
          </a:xfrm>
        </p:spPr>
        <p:txBody>
          <a:bodyPr/>
          <a:lstStyle/>
          <a:p>
            <a:r>
              <a:rPr lang="en-US" sz="2000" dirty="0"/>
              <a:t>Control samples are run in the same manner as patient samples.</a:t>
            </a:r>
          </a:p>
        </p:txBody>
      </p:sp>
      <p:sp>
        <p:nvSpPr>
          <p:cNvPr id="4" name="Content Placeholder 3">
            <a:extLst>
              <a:ext uri="{FF2B5EF4-FFF2-40B4-BE49-F238E27FC236}">
                <a16:creationId xmlns:a16="http://schemas.microsoft.com/office/drawing/2014/main" id="{07C3632C-2D2E-7026-33B8-EE42DA4BDB5C}"/>
              </a:ext>
            </a:extLst>
          </p:cNvPr>
          <p:cNvSpPr>
            <a:spLocks noGrp="1"/>
          </p:cNvSpPr>
          <p:nvPr>
            <p:ph sz="quarter" idx="14"/>
          </p:nvPr>
        </p:nvSpPr>
        <p:spPr>
          <a:xfrm>
            <a:off x="603885" y="240031"/>
            <a:ext cx="5198269" cy="1714499"/>
          </a:xfrm>
        </p:spPr>
        <p:txBody>
          <a:bodyPr>
            <a:normAutofit lnSpcReduction="10000"/>
          </a:bodyPr>
          <a:lstStyle/>
          <a:p>
            <a:pPr marL="0" indent="0">
              <a:buNone/>
            </a:pPr>
            <a:r>
              <a:rPr lang="en-US" dirty="0"/>
              <a:t>Acceptable limits: </a:t>
            </a:r>
          </a:p>
          <a:p>
            <a:pPr marL="285750" indent="-285750">
              <a:buFont typeface="Arial" panose="020B0604020202020204" pitchFamily="34" charset="0"/>
              <a:buChar char="•"/>
            </a:pPr>
            <a:r>
              <a:rPr lang="en-US" sz="1800" dirty="0"/>
              <a:t>Compare QC results to the manufacturer’s assay sheet for the current lot in use. </a:t>
            </a:r>
          </a:p>
          <a:p>
            <a:pPr marL="285750" indent="-285750">
              <a:buFont typeface="Arial" panose="020B0604020202020204" pitchFamily="34" charset="0"/>
              <a:buChar char="•"/>
            </a:pPr>
            <a:r>
              <a:rPr lang="en-US" sz="1800" dirty="0"/>
              <a:t>Document QC results on the QC log sheets.</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603885" y="2261955"/>
            <a:ext cx="7189470" cy="4013115"/>
          </a:xfrm>
        </p:spPr>
        <p:txBody>
          <a:bodyPr>
            <a:normAutofit fontScale="77500" lnSpcReduction="20000"/>
          </a:bodyPr>
          <a:lstStyle/>
          <a:p>
            <a:r>
              <a:rPr lang="en-US" b="1" dirty="0"/>
              <a:t>Actions to take if QC results are not acceptable:</a:t>
            </a:r>
          </a:p>
          <a:p>
            <a:r>
              <a:rPr lang="en-US" dirty="0"/>
              <a:t>− Confirm expected assay values with lot number in use.</a:t>
            </a:r>
          </a:p>
          <a:p>
            <a:r>
              <a:rPr lang="en-US" dirty="0"/>
              <a:t>− Check open date stability for both QC and reagent containers.</a:t>
            </a:r>
          </a:p>
          <a:p>
            <a:r>
              <a:rPr lang="en-US" dirty="0"/>
              <a:t>− Ensure that material was handled according to manufacturer’s specifications.</a:t>
            </a:r>
          </a:p>
          <a:p>
            <a:r>
              <a:rPr lang="en-US" dirty="0"/>
              <a:t>− Rerun the control using a new test strip.</a:t>
            </a:r>
          </a:p>
          <a:p>
            <a:r>
              <a:rPr lang="en-US" dirty="0"/>
              <a:t>− If necessary, retest with another test strip from another container.</a:t>
            </a:r>
          </a:p>
          <a:p>
            <a:r>
              <a:rPr lang="en-US" dirty="0"/>
              <a:t>− If QC is still out of range, open and use a new bottle of control material.</a:t>
            </a:r>
          </a:p>
          <a:p>
            <a:r>
              <a:rPr lang="en-US" dirty="0"/>
              <a:t>− Record any corrective actions on the QC log sheet. </a:t>
            </a:r>
          </a:p>
          <a:p>
            <a:r>
              <a:rPr lang="en-US" dirty="0"/>
              <a:t>− If QC is still out of expected range, contact Point of Care Specialist for guidance.</a:t>
            </a:r>
          </a:p>
          <a:p>
            <a:r>
              <a:rPr lang="en-US" b="1" dirty="0"/>
              <a:t>DO NOT PERFORM ANY PATIENT TESTING UNTIL QC IS ACCEPTABLE</a:t>
            </a:r>
          </a:p>
        </p:txBody>
      </p:sp>
      <p:sp>
        <p:nvSpPr>
          <p:cNvPr id="6" name="Slide Number Placeholder 5">
            <a:extLst>
              <a:ext uri="{FF2B5EF4-FFF2-40B4-BE49-F238E27FC236}">
                <a16:creationId xmlns:a16="http://schemas.microsoft.com/office/drawing/2014/main" id="{6CA8BE46-7E26-452E-CF38-09ACE192EDB7}"/>
              </a:ext>
            </a:extLst>
          </p:cNvPr>
          <p:cNvSpPr>
            <a:spLocks noGrp="1"/>
          </p:cNvSpPr>
          <p:nvPr>
            <p:ph type="sldNum" sz="quarter" idx="12"/>
          </p:nvPr>
        </p:nvSpPr>
        <p:spPr/>
        <p:txBody>
          <a:bodyPr/>
          <a:lstStyle/>
          <a:p>
            <a:fld id="{294A09A9-5501-47C1-A89A-A340965A2BE2}" type="slidenum">
              <a:rPr lang="en-US" smtClean="0"/>
              <a:pPr/>
              <a:t>5</a:t>
            </a:fld>
            <a:endParaRPr lang="en-US" dirty="0">
              <a:latin typeface="+mn-lt"/>
            </a:endParaRPr>
          </a:p>
        </p:txBody>
      </p:sp>
    </p:spTree>
    <p:extLst>
      <p:ext uri="{BB962C8B-B14F-4D97-AF65-F5344CB8AC3E}">
        <p14:creationId xmlns:p14="http://schemas.microsoft.com/office/powerpoint/2010/main" val="308822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1031" name="Title 1">
            <a:extLst>
              <a:ext uri="{FF2B5EF4-FFF2-40B4-BE49-F238E27FC236}">
                <a16:creationId xmlns:a16="http://schemas.microsoft.com/office/drawing/2014/main" id="{7A5FC2E9-B17C-7A8A-ABF4-167F4318995E}"/>
              </a:ext>
            </a:extLst>
          </p:cNvPr>
          <p:cNvSpPr>
            <a:spLocks noGrp="1"/>
          </p:cNvSpPr>
          <p:nvPr>
            <p:ph type="ctrTitle"/>
          </p:nvPr>
        </p:nvSpPr>
        <p:spPr>
          <a:xfrm>
            <a:off x="6299835" y="430529"/>
            <a:ext cx="5486400" cy="3291840"/>
          </a:xfrm>
        </p:spPr>
        <p:txBody>
          <a:bodyPr/>
          <a:lstStyle/>
          <a:p>
            <a:r>
              <a:rPr lang="en-US" dirty="0"/>
              <a:t>Color/time chart for reading strip </a:t>
            </a:r>
          </a:p>
        </p:txBody>
      </p:sp>
      <p:pic>
        <p:nvPicPr>
          <p:cNvPr id="6" name="Picture 5">
            <a:extLst>
              <a:ext uri="{FF2B5EF4-FFF2-40B4-BE49-F238E27FC236}">
                <a16:creationId xmlns:a16="http://schemas.microsoft.com/office/drawing/2014/main" id="{D17EF98E-93BD-A892-0908-A116905D5BB5}"/>
              </a:ext>
            </a:extLst>
          </p:cNvPr>
          <p:cNvPicPr>
            <a:picLocks noChangeAspect="1"/>
          </p:cNvPicPr>
          <p:nvPr/>
        </p:nvPicPr>
        <p:blipFill>
          <a:blip r:embed="rId3"/>
          <a:stretch>
            <a:fillRect/>
          </a:stretch>
        </p:blipFill>
        <p:spPr>
          <a:xfrm>
            <a:off x="0" y="0"/>
            <a:ext cx="5986580" cy="6858000"/>
          </a:xfrm>
          <a:prstGeom prst="rect">
            <a:avLst/>
          </a:prstGeom>
        </p:spPr>
      </p:pic>
    </p:spTree>
    <p:extLst>
      <p:ext uri="{BB962C8B-B14F-4D97-AF65-F5344CB8AC3E}">
        <p14:creationId xmlns:p14="http://schemas.microsoft.com/office/powerpoint/2010/main" val="203905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A9A9A7-F1D2-237D-AC72-E21A286F0A6F}"/>
              </a:ext>
            </a:extLst>
          </p:cNvPr>
          <p:cNvSpPr>
            <a:spLocks noGrp="1"/>
          </p:cNvSpPr>
          <p:nvPr>
            <p:ph type="title"/>
          </p:nvPr>
        </p:nvSpPr>
        <p:spPr>
          <a:xfrm>
            <a:off x="609599" y="80010"/>
            <a:ext cx="7936230" cy="344623"/>
          </a:xfrm>
        </p:spPr>
        <p:txBody>
          <a:bodyPr/>
          <a:lstStyle/>
          <a:p>
            <a:r>
              <a:rPr lang="en-US" sz="2400" dirty="0"/>
              <a:t>Procedure:</a:t>
            </a:r>
          </a:p>
        </p:txBody>
      </p:sp>
      <p:sp>
        <p:nvSpPr>
          <p:cNvPr id="4" name="Content Placeholder 3">
            <a:extLst>
              <a:ext uri="{FF2B5EF4-FFF2-40B4-BE49-F238E27FC236}">
                <a16:creationId xmlns:a16="http://schemas.microsoft.com/office/drawing/2014/main" id="{CDB14AAA-1F04-769D-E7F0-4F68C8EB9283}"/>
              </a:ext>
            </a:extLst>
          </p:cNvPr>
          <p:cNvSpPr>
            <a:spLocks noGrp="1"/>
          </p:cNvSpPr>
          <p:nvPr>
            <p:ph sz="quarter" idx="14"/>
          </p:nvPr>
        </p:nvSpPr>
        <p:spPr>
          <a:xfrm>
            <a:off x="609599" y="252321"/>
            <a:ext cx="11267123" cy="6525669"/>
          </a:xfrm>
        </p:spPr>
        <p:txBody>
          <a:bodyPr>
            <a:normAutofit fontScale="85000" lnSpcReduction="20000"/>
          </a:bodyPr>
          <a:lstStyle/>
          <a:p>
            <a:r>
              <a:rPr lang="en-US" dirty="0"/>
              <a:t>• Patient samples and QC must be at room temperature prior to testing. </a:t>
            </a:r>
          </a:p>
          <a:p>
            <a:r>
              <a:rPr lang="en-US" dirty="0"/>
              <a:t>(Remove the QC or patient samples from the refrigerator and allow to sit at room temperature (20°-25°C) for approximately 15 minutes prior to testing.)</a:t>
            </a:r>
          </a:p>
          <a:p>
            <a:r>
              <a:rPr lang="en-US" dirty="0"/>
              <a:t>• Mix the sample or control by inverting the container several times.</a:t>
            </a:r>
          </a:p>
          <a:p>
            <a:r>
              <a:rPr lang="en-US" dirty="0"/>
              <a:t>• Note the color and clarity of the urine sample.</a:t>
            </a:r>
          </a:p>
          <a:p>
            <a:r>
              <a:rPr lang="en-US" dirty="0"/>
              <a:t>• Remove a test strip from bottle and replace cap.</a:t>
            </a:r>
          </a:p>
          <a:p>
            <a:pPr marL="342900" indent="-342900">
              <a:buFont typeface="Arial" panose="020B0604020202020204" pitchFamily="34" charset="0"/>
              <a:buChar char="•"/>
            </a:pPr>
            <a:r>
              <a:rPr lang="en-US" dirty="0"/>
              <a:t>For QC: Open the vial cap and apply directly onto the reagent strips ensuring good pad saturation. </a:t>
            </a:r>
          </a:p>
          <a:p>
            <a:pPr marL="342900" indent="-342900">
              <a:buFont typeface="Arial" panose="020B0604020202020204" pitchFamily="34" charset="0"/>
              <a:buChar char="•"/>
            </a:pPr>
            <a:r>
              <a:rPr lang="en-US" dirty="0"/>
              <a:t>For urine samples: Completely immerse reagent areas of the strip in the urine sample, and remove immediately to avoid dissolving out reagents. While removing, run the edge of the strip against the rim of the specimen tube to remove excess urine.</a:t>
            </a:r>
          </a:p>
          <a:p>
            <a:r>
              <a:rPr lang="en-US" dirty="0"/>
              <a:t>• Remove excess control or sample by tilting the reagent strip on its edge on a paper towel. Do not drag the strip across the paper towel; touch the edge only.</a:t>
            </a:r>
          </a:p>
          <a:p>
            <a:r>
              <a:rPr lang="en-US" dirty="0"/>
              <a:t>• Read the test strip visually by comparing reagent pads to corresponding color chart on the bottle label at the times specified. </a:t>
            </a:r>
          </a:p>
          <a:p>
            <a:pPr marL="342900" indent="-342900">
              <a:buFont typeface="Arial" panose="020B0604020202020204" pitchFamily="34" charset="0"/>
              <a:buChar char="•"/>
            </a:pPr>
            <a:r>
              <a:rPr lang="en-US" b="1" dirty="0"/>
              <a:t>Hold strip close to color blocks and match carefully</a:t>
            </a:r>
            <a:r>
              <a:rPr lang="en-US" dirty="0"/>
              <a:t>. </a:t>
            </a:r>
          </a:p>
          <a:p>
            <a:r>
              <a:rPr lang="en-US" dirty="0"/>
              <a:t>• Avoid laying the strip directly on the color chart, as this will result in the QC or urine soiling the chart. </a:t>
            </a:r>
          </a:p>
          <a:p>
            <a:pPr marL="342900" indent="-342900">
              <a:buFont typeface="Arial" panose="020B0604020202020204" pitchFamily="34" charset="0"/>
              <a:buChar char="•"/>
            </a:pPr>
            <a:r>
              <a:rPr lang="en-US" b="1" dirty="0"/>
              <a:t>Proper reading time is critical for optimal results. </a:t>
            </a:r>
          </a:p>
          <a:p>
            <a:r>
              <a:rPr lang="en-US" dirty="0"/>
              <a:t>• Record results on log sheet.</a:t>
            </a:r>
          </a:p>
        </p:txBody>
      </p:sp>
      <p:pic>
        <p:nvPicPr>
          <p:cNvPr id="9" name="Picture 8">
            <a:extLst>
              <a:ext uri="{FF2B5EF4-FFF2-40B4-BE49-F238E27FC236}">
                <a16:creationId xmlns:a16="http://schemas.microsoft.com/office/drawing/2014/main" id="{D0B03350-949D-BF6F-9A41-D9DA149215A4}"/>
              </a:ext>
            </a:extLst>
          </p:cNvPr>
          <p:cNvPicPr>
            <a:picLocks noChangeAspect="1"/>
          </p:cNvPicPr>
          <p:nvPr/>
        </p:nvPicPr>
        <p:blipFill>
          <a:blip r:embed="rId3"/>
          <a:stretch>
            <a:fillRect/>
          </a:stretch>
        </p:blipFill>
        <p:spPr>
          <a:xfrm>
            <a:off x="9879276" y="1220190"/>
            <a:ext cx="1810002" cy="1581370"/>
          </a:xfrm>
          <a:prstGeom prst="rect">
            <a:avLst/>
          </a:prstGeom>
        </p:spPr>
      </p:pic>
      <p:pic>
        <p:nvPicPr>
          <p:cNvPr id="11" name="Picture 10">
            <a:extLst>
              <a:ext uri="{FF2B5EF4-FFF2-40B4-BE49-F238E27FC236}">
                <a16:creationId xmlns:a16="http://schemas.microsoft.com/office/drawing/2014/main" id="{BC1F35A5-6D20-A37E-04A1-1C877BAB12A8}"/>
              </a:ext>
            </a:extLst>
          </p:cNvPr>
          <p:cNvPicPr>
            <a:picLocks noChangeAspect="1"/>
          </p:cNvPicPr>
          <p:nvPr/>
        </p:nvPicPr>
        <p:blipFill>
          <a:blip r:embed="rId4"/>
          <a:stretch>
            <a:fillRect/>
          </a:stretch>
        </p:blipFill>
        <p:spPr>
          <a:xfrm>
            <a:off x="6781770" y="5752654"/>
            <a:ext cx="847432" cy="1105346"/>
          </a:xfrm>
          <a:prstGeom prst="rect">
            <a:avLst/>
          </a:prstGeom>
        </p:spPr>
      </p:pic>
      <p:sp>
        <p:nvSpPr>
          <p:cNvPr id="13" name="Slide Number Placeholder 12">
            <a:extLst>
              <a:ext uri="{FF2B5EF4-FFF2-40B4-BE49-F238E27FC236}">
                <a16:creationId xmlns:a16="http://schemas.microsoft.com/office/drawing/2014/main" id="{406F6B1C-4B0D-E992-879D-332964E0DAD6}"/>
              </a:ext>
            </a:extLst>
          </p:cNvPr>
          <p:cNvSpPr>
            <a:spLocks noGrp="1"/>
          </p:cNvSpPr>
          <p:nvPr>
            <p:ph type="sldNum" sz="quarter" idx="12"/>
          </p:nvPr>
        </p:nvSpPr>
        <p:spPr/>
        <p:txBody>
          <a:bodyPr/>
          <a:lstStyle/>
          <a:p>
            <a:fld id="{294A09A9-5501-47C1-A89A-A340965A2BE2}" type="slidenum">
              <a:rPr lang="en-US" smtClean="0"/>
              <a:pPr/>
              <a:t>7</a:t>
            </a:fld>
            <a:endParaRPr lang="en-US" dirty="0">
              <a:latin typeface="+mn-lt"/>
            </a:endParaRPr>
          </a:p>
        </p:txBody>
      </p:sp>
    </p:spTree>
    <p:extLst>
      <p:ext uri="{BB962C8B-B14F-4D97-AF65-F5344CB8AC3E}">
        <p14:creationId xmlns:p14="http://schemas.microsoft.com/office/powerpoint/2010/main" val="412769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p:txBody>
          <a:bodyPr/>
          <a:lstStyle/>
          <a:p>
            <a:r>
              <a:rPr lang="en-US" dirty="0"/>
              <a:t>INTERPRETATION / REPORTING RESULTS:</a:t>
            </a:r>
          </a:p>
        </p:txBody>
      </p:sp>
      <p:sp>
        <p:nvSpPr>
          <p:cNvPr id="10" name="Table Placeholder 9">
            <a:extLst>
              <a:ext uri="{FF2B5EF4-FFF2-40B4-BE49-F238E27FC236}">
                <a16:creationId xmlns:a16="http://schemas.microsoft.com/office/drawing/2014/main" id="{BC58315B-1426-5CA8-31CA-07D38B0805F8}"/>
              </a:ext>
            </a:extLst>
          </p:cNvPr>
          <p:cNvSpPr>
            <a:spLocks noGrp="1"/>
          </p:cNvSpPr>
          <p:nvPr>
            <p:ph type="tbl" sz="quarter" idx="10"/>
          </p:nvPr>
        </p:nvSpPr>
        <p:spPr/>
        <p:txBody>
          <a:bodyPr/>
          <a:lstStyle/>
          <a:p>
            <a:endParaRPr lang="en-US"/>
          </a:p>
        </p:txBody>
      </p:sp>
      <p:sp>
        <p:nvSpPr>
          <p:cNvPr id="9" name="TextBox 8">
            <a:extLst>
              <a:ext uri="{FF2B5EF4-FFF2-40B4-BE49-F238E27FC236}">
                <a16:creationId xmlns:a16="http://schemas.microsoft.com/office/drawing/2014/main" id="{70A0F2A6-C6C8-935D-8BFD-FD6A73EFB7B2}"/>
              </a:ext>
            </a:extLst>
          </p:cNvPr>
          <p:cNvSpPr txBox="1"/>
          <p:nvPr/>
        </p:nvSpPr>
        <p:spPr>
          <a:xfrm>
            <a:off x="514350" y="2284868"/>
            <a:ext cx="11372850" cy="4324261"/>
          </a:xfrm>
          <a:prstGeom prst="rect">
            <a:avLst/>
          </a:prstGeom>
          <a:noFill/>
        </p:spPr>
        <p:txBody>
          <a:bodyPr wrap="square" rtlCol="0">
            <a:spAutoFit/>
          </a:bodyPr>
          <a:lstStyle/>
          <a:p>
            <a:r>
              <a:rPr lang="en-US" sz="2500" dirty="0">
                <a:solidFill>
                  <a:schemeClr val="bg1"/>
                </a:solidFill>
              </a:rPr>
              <a:t>• All patient results are recorded in the patient record.</a:t>
            </a:r>
          </a:p>
          <a:p>
            <a:r>
              <a:rPr lang="en-US" sz="2500" dirty="0">
                <a:solidFill>
                  <a:schemeClr val="bg1"/>
                </a:solidFill>
              </a:rPr>
              <a:t>	CHMG practices – Record results on Cerner </a:t>
            </a:r>
            <a:r>
              <a:rPr lang="en-US" sz="2500" dirty="0" err="1">
                <a:solidFill>
                  <a:schemeClr val="bg1"/>
                </a:solidFill>
              </a:rPr>
              <a:t>Powerform</a:t>
            </a:r>
            <a:r>
              <a:rPr lang="en-US" sz="2500" dirty="0">
                <a:solidFill>
                  <a:schemeClr val="bg1"/>
                </a:solidFill>
              </a:rPr>
              <a:t>. </a:t>
            </a:r>
          </a:p>
          <a:p>
            <a:r>
              <a:rPr lang="en-US" sz="2500" dirty="0">
                <a:solidFill>
                  <a:schemeClr val="bg1"/>
                </a:solidFill>
              </a:rPr>
              <a:t>	Walk In Urgent Care – Manually record results in Cerner Accession Result Entry (ARE). </a:t>
            </a:r>
          </a:p>
          <a:p>
            <a:r>
              <a:rPr lang="en-US" sz="2500" dirty="0">
                <a:solidFill>
                  <a:schemeClr val="bg1"/>
                </a:solidFill>
              </a:rPr>
              <a:t>• Reportable ranges- See Reportable Results chart.</a:t>
            </a:r>
          </a:p>
          <a:p>
            <a:r>
              <a:rPr lang="en-US" sz="2500" dirty="0">
                <a:solidFill>
                  <a:schemeClr val="bg1"/>
                </a:solidFill>
              </a:rPr>
              <a:t>• QC results are recorded on the QC log sheets and reviewed for acceptable performance.</a:t>
            </a:r>
          </a:p>
          <a:p>
            <a:r>
              <a:rPr lang="en-US" sz="2500" dirty="0">
                <a:solidFill>
                  <a:schemeClr val="bg1"/>
                </a:solidFill>
              </a:rPr>
              <a:t>• Document any issues, repeats, and troubleshooting on action log.</a:t>
            </a:r>
          </a:p>
          <a:p>
            <a:r>
              <a:rPr lang="en-US" sz="2500" dirty="0">
                <a:solidFill>
                  <a:schemeClr val="bg1"/>
                </a:solidFill>
              </a:rPr>
              <a:t>• The color of the urine specimen can interfere with the visual interpretation of test results on the test strip causing a false positive interpretation. See “Interfering Substances and Limitations of Procedure”.</a:t>
            </a:r>
          </a:p>
        </p:txBody>
      </p:sp>
      <p:pic>
        <p:nvPicPr>
          <p:cNvPr id="12" name="Picture 11">
            <a:extLst>
              <a:ext uri="{FF2B5EF4-FFF2-40B4-BE49-F238E27FC236}">
                <a16:creationId xmlns:a16="http://schemas.microsoft.com/office/drawing/2014/main" id="{CB73D02F-18BF-2C1E-E0D3-378F837B37F0}"/>
              </a:ext>
            </a:extLst>
          </p:cNvPr>
          <p:cNvPicPr>
            <a:picLocks noChangeAspect="1"/>
          </p:cNvPicPr>
          <p:nvPr/>
        </p:nvPicPr>
        <p:blipFill>
          <a:blip r:embed="rId3"/>
          <a:stretch>
            <a:fillRect/>
          </a:stretch>
        </p:blipFill>
        <p:spPr>
          <a:xfrm>
            <a:off x="2723665" y="-1"/>
            <a:ext cx="6954220" cy="1157875"/>
          </a:xfrm>
          <a:prstGeom prst="rect">
            <a:avLst/>
          </a:prstGeom>
        </p:spPr>
      </p:pic>
      <p:sp>
        <p:nvSpPr>
          <p:cNvPr id="14" name="Slide Number Placeholder 13">
            <a:extLst>
              <a:ext uri="{FF2B5EF4-FFF2-40B4-BE49-F238E27FC236}">
                <a16:creationId xmlns:a16="http://schemas.microsoft.com/office/drawing/2014/main" id="{649A0CA0-5523-19B5-BFAD-8F2782C41E9B}"/>
              </a:ext>
            </a:extLst>
          </p:cNvPr>
          <p:cNvSpPr>
            <a:spLocks noGrp="1"/>
          </p:cNvSpPr>
          <p:nvPr>
            <p:ph type="sldNum" sz="quarter" idx="12"/>
          </p:nvPr>
        </p:nvSpPr>
        <p:spPr/>
        <p:txBody>
          <a:bodyPr/>
          <a:lstStyle/>
          <a:p>
            <a:fld id="{294A09A9-5501-47C1-A89A-A340965A2BE2}" type="slidenum">
              <a:rPr lang="en-US" smtClean="0"/>
              <a:pPr/>
              <a:t>8</a:t>
            </a:fld>
            <a:endParaRPr lang="en-US" dirty="0">
              <a:latin typeface="+mn-lt"/>
            </a:endParaRPr>
          </a:p>
        </p:txBody>
      </p:sp>
    </p:spTree>
    <p:extLst>
      <p:ext uri="{BB962C8B-B14F-4D97-AF65-F5344CB8AC3E}">
        <p14:creationId xmlns:p14="http://schemas.microsoft.com/office/powerpoint/2010/main" val="185076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C7EE-7BE0-AAC1-8DF4-9702B7357D2B}"/>
              </a:ext>
            </a:extLst>
          </p:cNvPr>
          <p:cNvSpPr>
            <a:spLocks noGrp="1"/>
          </p:cNvSpPr>
          <p:nvPr>
            <p:ph type="title"/>
          </p:nvPr>
        </p:nvSpPr>
        <p:spPr>
          <a:xfrm>
            <a:off x="594360" y="202400"/>
            <a:ext cx="10972800" cy="1570325"/>
          </a:xfrm>
        </p:spPr>
        <p:txBody>
          <a:bodyPr vert="horz" lIns="0" tIns="0" rIns="0" bIns="0" rtlCol="0" anchor="b" anchorCtr="0">
            <a:normAutofit/>
          </a:bodyPr>
          <a:lstStyle/>
          <a:p>
            <a:r>
              <a:rPr lang="en-US" b="1" i="0" kern="1200" spc="100" baseline="0">
                <a:latin typeface="+mj-lt"/>
                <a:ea typeface="+mj-ea"/>
                <a:cs typeface="+mj-cs"/>
              </a:rPr>
              <a:t>REFERENCE RANGES: </a:t>
            </a:r>
          </a:p>
        </p:txBody>
      </p:sp>
      <p:graphicFrame>
        <p:nvGraphicFramePr>
          <p:cNvPr id="10" name="TextBox 5">
            <a:extLst>
              <a:ext uri="{FF2B5EF4-FFF2-40B4-BE49-F238E27FC236}">
                <a16:creationId xmlns:a16="http://schemas.microsoft.com/office/drawing/2014/main" id="{F67885E6-6157-A761-50C7-0E9ACD508B29}"/>
              </a:ext>
            </a:extLst>
          </p:cNvPr>
          <p:cNvGraphicFramePr/>
          <p:nvPr>
            <p:extLst>
              <p:ext uri="{D42A27DB-BD31-4B8C-83A1-F6EECF244321}">
                <p14:modId xmlns:p14="http://schemas.microsoft.com/office/powerpoint/2010/main" val="2785725013"/>
              </p:ext>
            </p:extLst>
          </p:nvPr>
        </p:nvGraphicFramePr>
        <p:xfrm>
          <a:off x="594360" y="2628629"/>
          <a:ext cx="10972800" cy="363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a:extLst>
              <a:ext uri="{FF2B5EF4-FFF2-40B4-BE49-F238E27FC236}">
                <a16:creationId xmlns:a16="http://schemas.microsoft.com/office/drawing/2014/main" id="{3BBDBF22-8C4D-E079-FECF-71B325E40DFF}"/>
              </a:ext>
            </a:extLst>
          </p:cNvPr>
          <p:cNvSpPr>
            <a:spLocks noGrp="1"/>
          </p:cNvSpPr>
          <p:nvPr>
            <p:ph type="sldNum" sz="quarter" idx="12"/>
          </p:nvPr>
        </p:nvSpPr>
        <p:spPr/>
        <p:txBody>
          <a:bodyPr/>
          <a:lstStyle/>
          <a:p>
            <a:fld id="{294A09A9-5501-47C1-A89A-A340965A2BE2}" type="slidenum">
              <a:rPr lang="en-US" smtClean="0"/>
              <a:pPr/>
              <a:t>9</a:t>
            </a:fld>
            <a:endParaRPr lang="en-US" dirty="0">
              <a:latin typeface="+mn-lt"/>
            </a:endParaRPr>
          </a:p>
        </p:txBody>
      </p:sp>
    </p:spTree>
    <p:extLst>
      <p:ext uri="{BB962C8B-B14F-4D97-AF65-F5344CB8AC3E}">
        <p14:creationId xmlns:p14="http://schemas.microsoft.com/office/powerpoint/2010/main" val="5220555"/>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4F4B194E-8B30-4377-8C59-ECFB902D2A26}">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230e9df3-be65-4c73-a93b-d1236ebd677e"/>
    <ds:schemaRef ds:uri="71af3243-3dd4-4a8d-8c0d-dd76da1f02a5"/>
    <ds:schemaRef ds:uri="http://www.w3.org/XML/1998/namespace"/>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{CE3AA186-C7C2-4A02-9E7F-56E13065FA6C}TFd3b75063-ff25-434d-b12c-efeaf07d16c3292f62b5_win32-75a75c970d8e</Template>
  <TotalTime>157</TotalTime>
  <Words>1401</Words>
  <Application>Microsoft Office PowerPoint</Application>
  <PresentationFormat>Widescreen</PresentationFormat>
  <Paragraphs>116</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Franklin Gothic Book</vt:lpstr>
      <vt:lpstr>Franklin Gothic Demi</vt:lpstr>
      <vt:lpstr>Custom</vt:lpstr>
      <vt:lpstr>Urinalysis Visual Read Multitix 10SG</vt:lpstr>
      <vt:lpstr>Specimen </vt:lpstr>
      <vt:lpstr>REAGENTS AND SUPPLIES:</vt:lpstr>
      <vt:lpstr>QUALITY CONTROL (QC)</vt:lpstr>
      <vt:lpstr>Control samples are run in the same manner as patient samples.</vt:lpstr>
      <vt:lpstr>Color/time chart for reading strip </vt:lpstr>
      <vt:lpstr>Procedure:</vt:lpstr>
      <vt:lpstr>INTERPRETATION / REPORTING RESULTS:</vt:lpstr>
      <vt:lpstr>REFERENCE RANGES: </vt:lpstr>
      <vt:lpstr>CONFIRMATORY TESTING OF UNUSUAL OR UNEXPECTED RESULTS: </vt:lpstr>
      <vt:lpstr>PowerPoint Presentation</vt:lpstr>
      <vt:lpstr>PowerPoint Presentation</vt:lpstr>
      <vt:lpstr>Trouble Shooting:   If you suspect the strips have been compromised, open and QC a new bottle of strips and discard the bottle in question.  POC does not keep supply.  If you have other questions or concerns, POC specialists can be reached via email pointofcare@crhc.org for the office. </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Graciela Shoulders</dc:creator>
  <cp:lastModifiedBy>Graciela Shoulders</cp:lastModifiedBy>
  <cp:revision>5</cp:revision>
  <cp:lastPrinted>2025-09-25T19:20:48Z</cp:lastPrinted>
  <dcterms:created xsi:type="dcterms:W3CDTF">2025-09-23T14:49:52Z</dcterms:created>
  <dcterms:modified xsi:type="dcterms:W3CDTF">2025-09-25T19:21:35Z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