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2" r:id="rId6"/>
    <p:sldId id="298" r:id="rId7"/>
    <p:sldId id="297" r:id="rId8"/>
    <p:sldId id="266" r:id="rId9"/>
    <p:sldId id="295" r:id="rId10"/>
    <p:sldId id="293" r:id="rId11"/>
    <p:sldId id="264" r:id="rId12"/>
    <p:sldId id="289" r:id="rId13"/>
    <p:sldId id="283" r:id="rId14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5388" autoAdjust="0"/>
  </p:normalViewPr>
  <p:slideViewPr>
    <p:cSldViewPr snapToGrid="0" showGuides="1">
      <p:cViewPr varScale="1">
        <p:scale>
          <a:sx n="105" d="100"/>
          <a:sy n="105" d="100"/>
        </p:scale>
        <p:origin x="774" y="11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A331ADD-6567-4B6C-BB13-7A673AE115F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B483BB3-E643-4A9F-9F2F-7EB4160E64BD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12484-DC98-9CF2-8223-D1C60F3DE8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9A9904-CF14-4873-BE26-87E4748E34FB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2CC2B-175C-0385-A600-C4787CC75E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B5002-4ED8-9A07-65DF-F4BB2D34BB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30C91F8-0D67-4BBF-B44D-686995458AF9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B191E-30A4-8213-E039-AE7ECD58C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48011-DEF3-760C-7226-BB868FE55F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E1584E-44BB-4F2D-A08E-35993003C81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59DFB-CCEB-8E43-181A-AB3846A6FE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528F0-7825-EA2E-13F8-CFB78D7A6B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4E8E9-400F-452B-9661-E0EC3339BAC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18D47-5825-BBB8-04A9-93CF2C1D2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D8014-73D8-4201-3F48-C082E961C8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B23E7BD-AABF-40B1-A68E-7C0CADAEA984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4868-192F-770C-AEC6-CB83E61A8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55114-E577-A3AD-CC63-BEAB91DFD6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EE8F2E1-B01C-4619-BFBB-E05B6F3861D9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065F-4633-3E34-F228-5F84CDF8E9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269AB-1096-794E-116F-A4C355B55F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311FB00-0400-4D0F-809E-9A3B97A33CA7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6688-B452-3E22-31CB-69D5F79A2A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6B73-F078-9E4F-34F1-D9D1C19545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BD2656B-732D-4AD1-9482-AF28C9C09BE3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7A7C6-495E-68A6-D3A1-50354BC2A4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2841-8A07-4DF3-AD4E-8682E8362208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C949-E631-4B28-B7BD-C22942625FAB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E44D-5B1C-4EE2-9281-BAF1E7E78FF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890EC8-F42B-4E18-BA4C-7C1CFF17D28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69E3-0459-46B3-8552-85E8238F4D8C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D08882-0A9E-4AA7-B2B1-C94C7C3A10F3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A857-8896-4B68-B93A-D9664130452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50F-4A27-4BB0-8BDC-61B1D0400D49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B24-272B-41AB-906A-C981D57D923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42C7-49AE-4618-86A8-8D1BB811D4FA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A22B-2495-4FD7-AEA3-E4E528987EAD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3B1D-B782-409B-A634-8D1FA752EDF2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5B3B-0FD1-4843-B733-AF86E641AC38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0019052B-AF95-4ADE-82D3-FAEBF507B223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EC6C-ABBB-41F3-8BB6-499E252E1BFF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0A60EF-7F18-4751-80E2-6F6A918016A3}" type="datetime1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pointofcare@crhc.org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3695"/>
            <a:ext cx="4649274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Quidel QuickVUE dipstick Strep a test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4749C4F-0CED-D0EA-A9CD-32C4BE9217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712" r="8711" b="-1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  <a:solidFill>
            <a:srgbClr val="E6C46D"/>
          </a:solidFill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981CF-FA7A-D6B3-0542-B2E42C5D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1858" y="457281"/>
            <a:ext cx="2276791" cy="2810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854B4-5A67-22BF-E87E-F6F45CF4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7" y="3718574"/>
            <a:ext cx="3217333" cy="25534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4707" y="578599"/>
            <a:ext cx="6400367" cy="778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Recording results: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726" y="1357312"/>
            <a:ext cx="7098632" cy="53924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Record on Patient Result Log (if applicable).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CHMG practices – Record internal positive and negative control results on the Cerner Powerform with the patient test result.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ED and Walk In Urgent Care – Record internal positive and negative control results in Cerner Accession Result Entry (ARE) with the patient test result. 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Report test results only when satisfactory control results are achieved. </a:t>
            </a:r>
          </a:p>
          <a:p>
            <a:pPr marL="285750" indent="-285750" algn="l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Unsatisfactory control results and all repeat testing should be recorded on the Manual Testing Quality Control Action Log. 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Both POC Specialists can be reached at </a:t>
            </a:r>
            <a:r>
              <a:rPr lang="en-US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pointofcare@crhc.org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with any questions or concerns.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7600" cy="635268"/>
          </a:xfrm>
        </p:spPr>
        <p:txBody>
          <a:bodyPr/>
          <a:lstStyle/>
          <a:p>
            <a:r>
              <a:rPr lang="en-US" dirty="0"/>
              <a:t>Test kit includes: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1275349"/>
            <a:ext cx="7324344" cy="411046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• Individually packaged Dipsticks, coated with rabbit polyclonal anti-Group A  	Streptococcus</a:t>
            </a:r>
          </a:p>
          <a:p>
            <a:r>
              <a:rPr lang="en-US" dirty="0"/>
              <a:t>• Test Tubes</a:t>
            </a:r>
          </a:p>
          <a:p>
            <a:r>
              <a:rPr lang="en-US" dirty="0"/>
              <a:t>• Extraction Reagent A  (4 M Sodium Nitrite)</a:t>
            </a:r>
          </a:p>
          <a:p>
            <a:r>
              <a:rPr lang="en-US" dirty="0"/>
              <a:t>• Extraction Reagent B  (0.2 M Acetic Acid)</a:t>
            </a:r>
          </a:p>
          <a:p>
            <a:r>
              <a:rPr lang="en-US" dirty="0"/>
              <a:t>• Positive Control (Nonviable Group A Streptococci, 0.1% Sodium </a:t>
            </a:r>
            <a:r>
              <a:rPr lang="en-US" dirty="0" err="1"/>
              <a:t>Azide</a:t>
            </a:r>
            <a:r>
              <a:rPr lang="en-US" dirty="0"/>
              <a:t>)</a:t>
            </a:r>
          </a:p>
          <a:p>
            <a:r>
              <a:rPr lang="en-US" dirty="0"/>
              <a:t>• Negative Control (Nonviable Group C Streptococci, 0.1% Sodium </a:t>
            </a:r>
            <a:r>
              <a:rPr lang="en-US" dirty="0" err="1"/>
              <a:t>Azide</a:t>
            </a:r>
            <a:r>
              <a:rPr lang="en-US" dirty="0"/>
              <a:t>)</a:t>
            </a:r>
          </a:p>
          <a:p>
            <a:r>
              <a:rPr lang="en-US" dirty="0"/>
              <a:t>• Sterile Swabs</a:t>
            </a:r>
          </a:p>
          <a:p>
            <a:endParaRPr lang="en-US" dirty="0"/>
          </a:p>
          <a:p>
            <a:r>
              <a:rPr lang="en-US" b="1" dirty="0"/>
              <a:t>Kit components are not interchangeable. They are Lot/Kit Specific.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76964-0BF6-7FF3-2FB4-4F8798DF1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951" y="2279107"/>
            <a:ext cx="4383307" cy="2299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F1C7E-322A-215D-A051-B962AF049033}"/>
              </a:ext>
            </a:extLst>
          </p:cNvPr>
          <p:cNvSpPr txBox="1"/>
          <p:nvPr/>
        </p:nvSpPr>
        <p:spPr>
          <a:xfrm>
            <a:off x="457200" y="5571589"/>
            <a:ext cx="1157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*Timer is also required. Not included in kit.				</a:t>
            </a:r>
          </a:p>
          <a:p>
            <a:endParaRPr lang="en-US" dirty="0"/>
          </a:p>
          <a:p>
            <a:r>
              <a:rPr lang="en-US" dirty="0"/>
              <a:t>*Point of Care does not keep any supply. These kits can be ordered through Workday.</a:t>
            </a:r>
          </a:p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0D7DB6B-1A8D-5E16-E257-EFFBF63764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C91F-9217-A6E4-79E7-553B7DDAA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70901"/>
            <a:ext cx="11265407" cy="517267"/>
          </a:xfrm>
        </p:spPr>
        <p:txBody>
          <a:bodyPr/>
          <a:lstStyle/>
          <a:p>
            <a:r>
              <a:rPr lang="en-US" dirty="0"/>
              <a:t>Storage: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1F9E3-3A44-B93D-4CBD-AB951F50C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5" y="1780674"/>
            <a:ext cx="11274551" cy="4610981"/>
          </a:xfrm>
          <a:solidFill>
            <a:schemeClr val="accent2"/>
          </a:solidFill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Store at room temperature (15-30C), out of direct sunlight.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Kit contents are stable until the expiration date printed on the outer box.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Do not freeze.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8F5B-EF21-4BF7-8D99-73B5BB11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38" y="4086164"/>
            <a:ext cx="2562583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1CB3-06D6-93B4-802A-4661584B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52876"/>
          </a:xfrm>
        </p:spPr>
        <p:txBody>
          <a:bodyPr>
            <a:normAutofit fontScale="90000"/>
          </a:bodyPr>
          <a:lstStyle/>
          <a:p>
            <a:r>
              <a:rPr lang="en-US" dirty="0"/>
              <a:t>Specimen: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BC4E-90CB-5ED5-8DE8-46169A2B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55031"/>
            <a:ext cx="11029615" cy="5510463"/>
          </a:xfrm>
        </p:spPr>
        <p:txBody>
          <a:bodyPr>
            <a:normAutofit/>
          </a:bodyPr>
          <a:lstStyle/>
          <a:p>
            <a:r>
              <a:rPr lang="en-US" dirty="0"/>
              <a:t>Patient Preparation:  None</a:t>
            </a:r>
          </a:p>
          <a:p>
            <a:r>
              <a:rPr lang="en-US" dirty="0"/>
              <a:t>Specimen requirement:  Throat or nasopharynx swab.</a:t>
            </a:r>
          </a:p>
          <a:p>
            <a:r>
              <a:rPr lang="en-US" dirty="0"/>
              <a:t>Collection:  Solid plastic shaft sterile swab with Dacron or Rayon tip, submitted dry or in liquid transport medium, e.g. Modified Stuart’s Transport Medium.</a:t>
            </a:r>
          </a:p>
          <a:p>
            <a:r>
              <a:rPr lang="en-US" dirty="0"/>
              <a:t>Swabs must be properly labeled with the following:</a:t>
            </a:r>
          </a:p>
          <a:p>
            <a:pPr marL="324000" lvl="1" indent="0">
              <a:buNone/>
            </a:pPr>
            <a:r>
              <a:rPr lang="en-US" dirty="0"/>
              <a:t>		1. Patient’s full name</a:t>
            </a:r>
          </a:p>
          <a:p>
            <a:pPr marL="324000" lvl="1" indent="0">
              <a:buNone/>
            </a:pPr>
            <a:r>
              <a:rPr lang="en-US" dirty="0"/>
              <a:t>		2. Date of Birth or MRN</a:t>
            </a:r>
          </a:p>
          <a:p>
            <a:pPr marL="324000" lvl="1" indent="0">
              <a:buNone/>
            </a:pPr>
            <a:r>
              <a:rPr lang="en-US" dirty="0"/>
              <a:t>		3. Date of collection</a:t>
            </a:r>
          </a:p>
          <a:p>
            <a:pPr marL="324000" lvl="1" indent="0">
              <a:buNone/>
            </a:pPr>
            <a:r>
              <a:rPr lang="en-US" dirty="0"/>
              <a:t>		4. Time of collection</a:t>
            </a:r>
          </a:p>
          <a:p>
            <a:pPr marL="324000" lvl="1" indent="0">
              <a:buNone/>
            </a:pPr>
            <a:r>
              <a:rPr lang="en-US" dirty="0"/>
              <a:t>		5. Collector’s Cerner user name (or first initial and full last name)</a:t>
            </a:r>
          </a:p>
          <a:p>
            <a:r>
              <a:rPr lang="en-US" dirty="0"/>
              <a:t>Minimum specimen requirement:  One swab for antigen testing.  A second swab is needed for culture.</a:t>
            </a:r>
          </a:p>
          <a:p>
            <a:r>
              <a:rPr lang="en-US" dirty="0"/>
              <a:t>Storage of specimen: Room temperature (15-30C) or refrigerated (2-8C) up to 72 hours.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9F16-D71C-7A6E-B397-252BA511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80FBD-EF40-8A7E-19A7-D66E4D95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Quality Control (QC) 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0351F-6E0C-6DC9-BA81-D92A4EA78533}"/>
              </a:ext>
            </a:extLst>
          </p:cNvPr>
          <p:cNvSpPr txBox="1"/>
          <p:nvPr/>
        </p:nvSpPr>
        <p:spPr>
          <a:xfrm>
            <a:off x="581192" y="2157984"/>
            <a:ext cx="6413968" cy="378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2"/>
                </a:solidFill>
              </a:rPr>
              <a:t>Kit Controls (External Controls)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Positive Control = Non-viable Group A streptococcus in solution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2"/>
                </a:solidFill>
              </a:rPr>
              <a:t>	The control will produce a pink-to-purple Test Line and a blue 	Control Line.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Negative Control = Non-viable Group C streptococcus in solution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2"/>
                </a:solidFill>
              </a:rPr>
              <a:t>	The control will produce a blue Control Line only.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Run both controls on each kit when the box is opened, following this written procedure. These controls serve as a check on product and technique performance.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Record all QC results on the Group A Strep QC Log sheet.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F72D49B-D38A-47D4-6423-D23343F1CE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571" r="8715" b="3"/>
          <a:stretch>
            <a:fillRect/>
          </a:stretch>
        </p:blipFill>
        <p:spPr>
          <a:xfrm>
            <a:off x="7521283" y="10"/>
            <a:ext cx="4670717" cy="6857990"/>
          </a:xfrm>
          <a:prstGeom prst="rect">
            <a:avLst/>
          </a:prstGeom>
          <a:solidFill>
            <a:srgbClr val="E6C46D"/>
          </a:solidFill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14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Running internal QC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E7C04-206C-5A86-E8B5-2BED6F9A3D10}"/>
              </a:ext>
            </a:extLst>
          </p:cNvPr>
          <p:cNvSpPr txBox="1"/>
          <p:nvPr/>
        </p:nvSpPr>
        <p:spPr>
          <a:xfrm>
            <a:off x="4534935" y="597643"/>
            <a:ext cx="6725899" cy="597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QuickVue® Dipstick Strep A Test contains both internal positive and negative procedural controls.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color of the Extraction Reagent changes from clear to green as the reagents 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are mixed when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functioning properly.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appearance of a blue Control Line provides an internal positive procedural control that validates the immunological integrity of the device, assures proper reagent function, and assures that the correct test procedure was followed.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clear background on the Dipstick is the internal negative procedural control for the device.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lack of significant color development in this background area to obscure the Control Line indicates that the test has been performed correctly.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BA356-C89B-60C0-7A12-9E5654C5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0E540-14A6-9B50-4E5B-49D21790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6" y="1715184"/>
            <a:ext cx="5476375" cy="362809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74230-EFC1-39C8-8CAF-05B72E2FA1F4}"/>
              </a:ext>
            </a:extLst>
          </p:cNvPr>
          <p:cNvSpPr txBox="1"/>
          <p:nvPr/>
        </p:nvSpPr>
        <p:spPr>
          <a:xfrm>
            <a:off x="6873606" y="938022"/>
            <a:ext cx="4597758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en-US" sz="280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Troubleshooting QC issues</a:t>
            </a:r>
            <a:endParaRPr lang="en-US" sz="28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606" y="2126742"/>
            <a:ext cx="4597758" cy="4045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When the positive control is not reactive, or the negative control is reactive, repeat the control test.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If results upon re-testing are unacceptable, open new kit and test controls.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If control results are still un-acceptable, contact the Point of Care Specialist. 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Record all unacceptable QC results on the Manual Testing Quality Control Action Log.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723A51-7EFA-30AB-E6F5-2DF5D1AE71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A568E0-C8FD-CF70-5408-1E7C872944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66983E-F8F3-4CAF-932C-3960EAC4536C}" type="datetime1">
              <a:rPr lang="en-US" smtClean="0"/>
              <a:t>12/10/2025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0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396542-21AA-F63D-FF08-FFC92F9C831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705427" y="3268962"/>
            <a:ext cx="4486574" cy="1888254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223" y="2414778"/>
            <a:ext cx="7442203" cy="4346970"/>
          </a:xfrm>
          <a:noFill/>
        </p:spPr>
        <p:txBody>
          <a:bodyPr>
            <a:noAutofit/>
          </a:bodyPr>
          <a:lstStyle/>
          <a:p>
            <a:r>
              <a:rPr lang="en-US" sz="1200" dirty="0"/>
              <a:t>1. Add 3 drops of Reagent A and 3 drops of Reagent B to a Test Tube. The solution should turn green. 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2. For External QC—Vigorously mix Control Bottles. </a:t>
            </a:r>
          </a:p>
          <a:p>
            <a:pPr>
              <a:spcAft>
                <a:spcPts val="0"/>
              </a:spcAft>
            </a:pPr>
            <a:r>
              <a:rPr lang="en-US" sz="1200" dirty="0"/>
              <a:t>	Add one (1) drop of the Negative Control and one (1) drop of the Positive Control to their respective tubes. </a:t>
            </a:r>
          </a:p>
          <a:p>
            <a:r>
              <a:rPr lang="en-US" sz="1200" dirty="0"/>
              <a:t>	Place a clean swab into each tube and continue with step 3 of the testing instructions.</a:t>
            </a:r>
          </a:p>
          <a:p>
            <a:r>
              <a:rPr lang="en-US" sz="1200" dirty="0"/>
              <a:t>   For Patient Testing--Insert the patient swab sample into the Test Tube.</a:t>
            </a:r>
          </a:p>
          <a:p>
            <a:r>
              <a:rPr lang="en-US" sz="1200" dirty="0"/>
              <a:t>3. Thoroughly mix by stirring and pinching the swab through the tube. Rotate the swab a minimum of 5 times.</a:t>
            </a:r>
          </a:p>
          <a:p>
            <a:r>
              <a:rPr lang="en-US" sz="1200" dirty="0"/>
              <a:t>4. Incubate 1 minute at room temperature.</a:t>
            </a:r>
          </a:p>
          <a:p>
            <a:r>
              <a:rPr lang="en-US" sz="1200" dirty="0"/>
              <a:t>5. Express liquid from the swab by squeezing the sides of the Test Tube as the swab is withdrawn. </a:t>
            </a:r>
          </a:p>
          <a:p>
            <a:r>
              <a:rPr lang="en-US" sz="1200" dirty="0"/>
              <a:t>6. Discard the swab in appropriate biohazard waste receptacle.</a:t>
            </a:r>
          </a:p>
          <a:p>
            <a:r>
              <a:rPr lang="en-US" sz="1200" dirty="0"/>
              <a:t>7. Remove a Dipstick from the foil pouch and place the Dipstick with arrows pointing down into the extracted sample Tube. </a:t>
            </a:r>
          </a:p>
          <a:p>
            <a:r>
              <a:rPr lang="en-US" sz="1200" dirty="0"/>
              <a:t>8. Incubate 5 minutes at room temperature.</a:t>
            </a:r>
          </a:p>
          <a:p>
            <a:r>
              <a:rPr lang="en-US" sz="1200" dirty="0"/>
              <a:t>9. Read results at 5 minutes. (A positive result may be read as soon as the pink-to-purple Test Line and the blue Control Line appear.  Weak positive and negative results require the entire 5 minutes incubation. )</a:t>
            </a:r>
          </a:p>
          <a:p>
            <a:r>
              <a:rPr lang="en-US" sz="1200" dirty="0"/>
              <a:t>10. Document results on Strep log sheet (if applicable) and in Cerner.</a:t>
            </a:r>
          </a:p>
          <a:p>
            <a:r>
              <a:rPr lang="en-US" sz="1200" dirty="0"/>
              <a:t>10. Dispose of test tube and test strip in appropriate biohazardous waste receptacle.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0878A-9CB5-D9C0-B2BC-39499054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610"/>
            <a:ext cx="11267440" cy="534469"/>
          </a:xfrm>
        </p:spPr>
        <p:txBody>
          <a:bodyPr/>
          <a:lstStyle/>
          <a:p>
            <a:r>
              <a:rPr lang="en-US" dirty="0"/>
              <a:t>Testing Procedure: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BDB16-FE64-E818-31F3-BCE9BBE7BCF4}"/>
              </a:ext>
            </a:extLst>
          </p:cNvPr>
          <p:cNvSpPr txBox="1"/>
          <p:nvPr/>
        </p:nvSpPr>
        <p:spPr>
          <a:xfrm>
            <a:off x="577516" y="1148079"/>
            <a:ext cx="7926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Mix each reagent gently before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Test tubes must be labeled with at least one unique specimen identifier.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refrigerated,  allow all reagents and samples to come to room temperature before 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 not use Reagent B if that solution is green prior to mixing with Reagent A.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F6501C-4A38-E400-E9FF-B07E1738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C8AF90-7A3F-E650-9D5F-4379CFCD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10" y="3271815"/>
            <a:ext cx="390580" cy="31436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734261"/>
            <a:ext cx="11267440" cy="606659"/>
          </a:xfrm>
        </p:spPr>
        <p:txBody>
          <a:bodyPr/>
          <a:lstStyle/>
          <a:p>
            <a:r>
              <a:rPr lang="en-US" dirty="0"/>
              <a:t>Interpretation: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47" y="1525624"/>
            <a:ext cx="11562348" cy="4983460"/>
          </a:xfrm>
          <a:noFill/>
        </p:spPr>
        <p:txBody>
          <a:bodyPr>
            <a:normAutofit/>
          </a:bodyPr>
          <a:lstStyle/>
          <a:p>
            <a:r>
              <a:rPr lang="en-US" dirty="0"/>
              <a:t>Negative (-) = a blue Control Line but no pink-to-purple Test Line.</a:t>
            </a:r>
          </a:p>
          <a:p>
            <a:r>
              <a:rPr lang="en-US" dirty="0"/>
              <a:t>Positive (+) = a pink-to-purple Test Line and a blue Control Line.</a:t>
            </a:r>
          </a:p>
          <a:p>
            <a:r>
              <a:rPr lang="en-US" dirty="0"/>
              <a:t>The color shade, color intensity, and/or the density of the bands may vary. Consider	a pink-to-purple or blue line that appears uneven in color density a valid result. Some pink color behind the Test Line may be seen with moderate or high positive specimens; results are valid if the Test Line and Control Line are visible.</a:t>
            </a:r>
          </a:p>
          <a:p>
            <a:r>
              <a:rPr lang="en-US" dirty="0"/>
              <a:t>Invalid       = no blue Control Line or background color obscures the pink-to-purple Test Line. This may be due to a reagent/device problem or a procedural error. Repeat the test. If the problem still occurs, call the Point of Care Specialist, ext. 4643 or 4645.</a:t>
            </a:r>
          </a:p>
          <a:p>
            <a:r>
              <a:rPr lang="en-US" dirty="0"/>
              <a:t>Record all invalid results and repeat patient testing on the Manual Testing Quality Control Action Log.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FE863-2919-B588-DD70-DBA602D7F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" y="4617721"/>
            <a:ext cx="8980254" cy="165834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2BD66D-6470-CADC-F03F-D6F7713E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{0694FB45-662C-4D5F-A198-4FCB78DC8E30}TF44327b14-72fa-4a42-8e82-8afcf10927fa9096c001_win32-283260f3ca19</Template>
  <TotalTime>1328</TotalTime>
  <Words>1189</Words>
  <Application>Microsoft Office PowerPoint</Application>
  <PresentationFormat>Widescreen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DividendVTI</vt:lpstr>
      <vt:lpstr>Quidel QuickVUE dipstick Strep a test</vt:lpstr>
      <vt:lpstr>Test kit includes:</vt:lpstr>
      <vt:lpstr>Storage:</vt:lpstr>
      <vt:lpstr>Specimen:</vt:lpstr>
      <vt:lpstr>Quality Control (QC) :</vt:lpstr>
      <vt:lpstr>Running internal QC</vt:lpstr>
      <vt:lpstr>PowerPoint Presentation</vt:lpstr>
      <vt:lpstr>Testing Procedure:</vt:lpstr>
      <vt:lpstr>Interpretation:</vt:lpstr>
      <vt:lpstr>Recording results:</vt:lpstr>
    </vt:vector>
  </TitlesOfParts>
  <Company>Concord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Graciela Shoulders</dc:creator>
  <cp:lastModifiedBy>Linda Rankins</cp:lastModifiedBy>
  <cp:revision>14</cp:revision>
  <cp:lastPrinted>2025-09-18T14:42:44Z</cp:lastPrinted>
  <dcterms:created xsi:type="dcterms:W3CDTF">2025-09-17T17:24:23Z</dcterms:created>
  <dcterms:modified xsi:type="dcterms:W3CDTF">2025-12-10T17:17:47Z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