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1"/>
  </p:handoutMasterIdLst>
  <p:sldIdLst>
    <p:sldId id="256" r:id="rId2"/>
    <p:sldId id="264" r:id="rId3"/>
    <p:sldId id="266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0D3F4F2-B65E-44D4-8E7A-3369FAB1C99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D0B82C9-39B3-4061-9562-1F33B9EB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4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78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26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0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81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3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8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9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70AA-5E89-408A-84BB-0F582E8988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1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887306"/>
          </a:xfrm>
        </p:spPr>
        <p:txBody>
          <a:bodyPr/>
          <a:lstStyle/>
          <a:p>
            <a:pPr algn="ctr"/>
            <a:r>
              <a:rPr lang="en-US" sz="6600" dirty="0" err="1">
                <a:latin typeface="+mn-lt"/>
              </a:rPr>
              <a:t>Hemoccult</a:t>
            </a:r>
            <a:r>
              <a:rPr lang="en-US" sz="6600" dirty="0">
                <a:latin typeface="+mn-lt"/>
              </a:rPr>
              <a:t> </a:t>
            </a:r>
            <a:r>
              <a:rPr lang="en-US" sz="6600" dirty="0" err="1">
                <a:latin typeface="+mn-lt"/>
              </a:rPr>
              <a:t>Sensa</a:t>
            </a:r>
            <a:endParaRPr lang="en-US" sz="6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227" y="342900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Fecal Occult Blood Testing</a:t>
            </a:r>
          </a:p>
        </p:txBody>
      </p:sp>
    </p:spTree>
    <p:extLst>
      <p:ext uri="{BB962C8B-B14F-4D97-AF65-F5344CB8AC3E}">
        <p14:creationId xmlns:p14="http://schemas.microsoft.com/office/powerpoint/2010/main" val="142917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204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+mn-lt"/>
              </a:rPr>
              <a:t>Supplies Needed: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44658" y="1488281"/>
            <a:ext cx="3997734" cy="38814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906C-FF5A-3C76-07FE-A9B4964CD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34" y="1883665"/>
            <a:ext cx="4184034" cy="3090672"/>
          </a:xfrm>
        </p:spPr>
        <p:txBody>
          <a:bodyPr>
            <a:normAutofit/>
          </a:bodyPr>
          <a:lstStyle/>
          <a:p>
            <a:r>
              <a:rPr lang="en-US" sz="2800" dirty="0"/>
              <a:t>Hemoccult Cards</a:t>
            </a:r>
          </a:p>
          <a:p>
            <a:r>
              <a:rPr lang="en-US" sz="2800" dirty="0"/>
              <a:t>Hemoccult Developer</a:t>
            </a:r>
          </a:p>
          <a:p>
            <a:r>
              <a:rPr lang="en-US" sz="2800" dirty="0"/>
              <a:t>Applicator Sticks</a:t>
            </a:r>
          </a:p>
        </p:txBody>
      </p:sp>
    </p:spTree>
    <p:extLst>
      <p:ext uri="{BB962C8B-B14F-4D97-AF65-F5344CB8AC3E}">
        <p14:creationId xmlns:p14="http://schemas.microsoft.com/office/powerpoint/2010/main" val="424822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59496" cy="1147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***Special Notes***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800" dirty="0"/>
              <a:t>Check the expiration date on the SENSA kit box. Do not use expired kits.</a:t>
            </a:r>
          </a:p>
          <a:p>
            <a:endParaRPr lang="en-US" sz="1700" dirty="0"/>
          </a:p>
          <a:p>
            <a:r>
              <a:rPr lang="en-US" sz="4800" dirty="0"/>
              <a:t>The test cards and developer bottles have expiration dates also, but the SENSA box will have the expiration date of the component that expires first. </a:t>
            </a:r>
          </a:p>
          <a:p>
            <a:endParaRPr lang="en-US" sz="1700" dirty="0"/>
          </a:p>
          <a:p>
            <a:r>
              <a:rPr lang="en-US" sz="4800" dirty="0"/>
              <a:t>Throw away all components of the kit when the kit expires.</a:t>
            </a:r>
          </a:p>
          <a:p>
            <a:endParaRPr lang="en-US" sz="1700" dirty="0"/>
          </a:p>
          <a:p>
            <a:r>
              <a:rPr lang="en-US" sz="4800" dirty="0"/>
              <a:t>All tests performed must be ordered and resulted in patient EMR.</a:t>
            </a:r>
          </a:p>
        </p:txBody>
      </p:sp>
    </p:spTree>
    <p:extLst>
      <p:ext uri="{BB962C8B-B14F-4D97-AF65-F5344CB8AC3E}">
        <p14:creationId xmlns:p14="http://schemas.microsoft.com/office/powerpoint/2010/main" val="28318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88136"/>
            <a:ext cx="8596668" cy="84226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Label each card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2682A-1185-FA3C-3C9C-0FC0F5778D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Patient full name </a:t>
            </a:r>
          </a:p>
          <a:p>
            <a:r>
              <a:rPr lang="en-US" sz="2800" dirty="0"/>
              <a:t>DOB or MRN</a:t>
            </a:r>
          </a:p>
          <a:p>
            <a:r>
              <a:rPr lang="en-US" sz="2800" dirty="0"/>
              <a:t>Date and time of collection.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20" y="2030539"/>
            <a:ext cx="2852737" cy="35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93540"/>
            <a:ext cx="8876628" cy="6025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To apply fecal sample to test card: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0C04C-1E1F-793B-AB37-9763B307D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896112"/>
            <a:ext cx="9302892" cy="1601965"/>
          </a:xfrm>
        </p:spPr>
        <p:txBody>
          <a:bodyPr>
            <a:normAutofit/>
          </a:bodyPr>
          <a:lstStyle/>
          <a:p>
            <a:r>
              <a:rPr lang="en-US" dirty="0"/>
              <a:t>Open front cover where patient information is written. </a:t>
            </a:r>
          </a:p>
          <a:p>
            <a:r>
              <a:rPr lang="en-US" dirty="0"/>
              <a:t>Apply stool specimen to A &amp; B areas. </a:t>
            </a:r>
          </a:p>
          <a:p>
            <a:r>
              <a:rPr lang="en-US" dirty="0"/>
              <a:t>Close card cover.</a:t>
            </a:r>
          </a:p>
          <a:p>
            <a:r>
              <a:rPr lang="en-US" dirty="0"/>
              <a:t>Wait 3-5 minutes before testing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90764" y="3007136"/>
            <a:ext cx="4066384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10" y="2504172"/>
            <a:ext cx="3048264" cy="4060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04" y="2498076"/>
            <a:ext cx="3048264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1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4" y="478383"/>
            <a:ext cx="8636518" cy="51511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To perform occult blood test: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46A3E6-FC60-8482-3515-FFEFF1699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4" y="1124713"/>
            <a:ext cx="8596668" cy="1734398"/>
          </a:xfrm>
        </p:spPr>
        <p:txBody>
          <a:bodyPr/>
          <a:lstStyle/>
          <a:p>
            <a:r>
              <a:rPr lang="en-US" dirty="0"/>
              <a:t>To test, open the flap in back of the test card (the side with instructions).</a:t>
            </a:r>
          </a:p>
          <a:p>
            <a:r>
              <a:rPr lang="en-US" dirty="0"/>
              <a:t>Apply 2 drops of Hemoccult® SENSA® developer to the guaiac paper directly over each fecal smear. Interpret results within 60 seconds.</a:t>
            </a:r>
          </a:p>
          <a:p>
            <a:r>
              <a:rPr lang="en-US" dirty="0"/>
              <a:t>Add 1 drop of developer to the center of internal QC area (between the positive and negative circles). Interpret within 10 seconds.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80976" y="3118702"/>
            <a:ext cx="3872589" cy="3048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79" y="3040276"/>
            <a:ext cx="3048264" cy="37846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25814" y="4378817"/>
            <a:ext cx="1390918" cy="528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87555" y="4932609"/>
            <a:ext cx="1712890" cy="50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2175" y="2859110"/>
            <a:ext cx="234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drops per application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0112" y="5974040"/>
            <a:ext cx="128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drop for QC area  </a:t>
            </a:r>
          </a:p>
        </p:txBody>
      </p:sp>
      <p:sp>
        <p:nvSpPr>
          <p:cNvPr id="9" name="Oval 8"/>
          <p:cNvSpPr/>
          <p:nvPr/>
        </p:nvSpPr>
        <p:spPr>
          <a:xfrm>
            <a:off x="9017271" y="5032550"/>
            <a:ext cx="219573" cy="360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4" y="423158"/>
            <a:ext cx="8636518" cy="7302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Interpreting results: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596A4A-C872-EB6D-E4E6-74143611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4" y="1121929"/>
            <a:ext cx="8596668" cy="1141897"/>
          </a:xfrm>
        </p:spPr>
        <p:txBody>
          <a:bodyPr/>
          <a:lstStyle/>
          <a:p>
            <a:r>
              <a:rPr lang="en-US" dirty="0"/>
              <a:t>After adding reagent look for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dirty="0"/>
              <a:t> color which indicates a POSITIVE result.</a:t>
            </a:r>
          </a:p>
          <a:p>
            <a:r>
              <a:rPr lang="en-US" dirty="0"/>
              <a:t>The test is positive even if there is blue on only one side of the card.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62808" y="2967483"/>
            <a:ext cx="4066384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86" y="2458423"/>
            <a:ext cx="3048264" cy="406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54" y="2458423"/>
            <a:ext cx="3048264" cy="40663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29577" y="4172755"/>
            <a:ext cx="2408350" cy="1030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55358" y="4404575"/>
            <a:ext cx="1957588" cy="927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9577" y="3374265"/>
            <a:ext cx="240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side has blue = Positive result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6569" y="3657600"/>
            <a:ext cx="24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sides have blue = Positive result</a:t>
            </a:r>
          </a:p>
        </p:txBody>
      </p:sp>
    </p:spTree>
    <p:extLst>
      <p:ext uri="{BB962C8B-B14F-4D97-AF65-F5344CB8AC3E}">
        <p14:creationId xmlns:p14="http://schemas.microsoft.com/office/powerpoint/2010/main" val="12487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9735"/>
            <a:ext cx="8596668" cy="77353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Interpreting results: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3B8CF9-5251-D942-D78B-4990D267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74" y="1201075"/>
            <a:ext cx="8596668" cy="1191112"/>
          </a:xfrm>
        </p:spPr>
        <p:txBody>
          <a:bodyPr/>
          <a:lstStyle/>
          <a:p>
            <a:r>
              <a:rPr lang="en-US" dirty="0"/>
              <a:t>No blue color indicates a NEGATIVE patient result.</a:t>
            </a:r>
          </a:p>
          <a:p>
            <a:r>
              <a:rPr lang="en-US" dirty="0"/>
              <a:t>Positive QC area must be positive (blue) and the negative QC area must be negative (not blue) in order for patient results to be valid.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95" y="2531881"/>
            <a:ext cx="3048264" cy="40663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85634" y="4134118"/>
            <a:ext cx="3464417" cy="11333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4580" y="5267459"/>
            <a:ext cx="1275009" cy="425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37973" y="5230797"/>
            <a:ext cx="303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QC must be positive (blue) and Negative QC must be negative (not blue).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6E07E60-E877-BB3B-CF03-DD7722188795}"/>
              </a:ext>
            </a:extLst>
          </p:cNvPr>
          <p:cNvSpPr/>
          <p:nvPr/>
        </p:nvSpPr>
        <p:spPr>
          <a:xfrm>
            <a:off x="6644640" y="5407154"/>
            <a:ext cx="393333" cy="9869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7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032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Supplies for Fecal Occult Blood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33246"/>
            <a:ext cx="10515600" cy="3943716"/>
          </a:xfrm>
        </p:spPr>
        <p:txBody>
          <a:bodyPr/>
          <a:lstStyle/>
          <a:p>
            <a:r>
              <a:rPr lang="en-US" sz="3600" dirty="0"/>
              <a:t>Supplies must be ordered via </a:t>
            </a:r>
            <a:r>
              <a:rPr lang="en-US" sz="3600" dirty="0" err="1"/>
              <a:t>Logi</a:t>
            </a:r>
            <a:r>
              <a:rPr lang="en-US" sz="3600" dirty="0"/>
              <a:t>-D </a:t>
            </a:r>
          </a:p>
          <a:p>
            <a:r>
              <a:rPr lang="en-US" sz="3600" dirty="0"/>
              <a:t>Or contact Materials Management</a:t>
            </a:r>
          </a:p>
          <a:p>
            <a:endParaRPr lang="en-US" sz="3600" dirty="0"/>
          </a:p>
          <a:p>
            <a:r>
              <a:rPr lang="en-US" sz="3600" dirty="0"/>
              <a:t>POCT/Main Lab doesn’t keep 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31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1923</TotalTime>
  <Words>354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Hemoccult Sensa</vt:lpstr>
      <vt:lpstr>Supplies Needed:  </vt:lpstr>
      <vt:lpstr>***Special Notes***</vt:lpstr>
      <vt:lpstr>Label each card with:</vt:lpstr>
      <vt:lpstr>To apply fecal sample to test card:</vt:lpstr>
      <vt:lpstr>To perform occult blood test:</vt:lpstr>
      <vt:lpstr>Interpreting results:</vt:lpstr>
      <vt:lpstr>Interpreting results:</vt:lpstr>
      <vt:lpstr>Supplies for Fecal Occult Blood</vt:lpstr>
    </vt:vector>
  </TitlesOfParts>
  <Company>Concord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Hemoccult Sensa</dc:title>
  <dc:creator>Amber Chang</dc:creator>
  <cp:lastModifiedBy>Linda Rankins</cp:lastModifiedBy>
  <cp:revision>24</cp:revision>
  <dcterms:created xsi:type="dcterms:W3CDTF">2019-09-23T16:16:05Z</dcterms:created>
  <dcterms:modified xsi:type="dcterms:W3CDTF">2025-12-10T19:07:55Z</dcterms:modified>
</cp:coreProperties>
</file>