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3" r:id="rId4"/>
    <p:sldId id="260" r:id="rId5"/>
    <p:sldId id="258" r:id="rId6"/>
    <p:sldId id="259" r:id="rId7"/>
    <p:sldId id="261" r:id="rId8"/>
    <p:sldId id="268" r:id="rId9"/>
    <p:sldId id="269" r:id="rId10"/>
    <p:sldId id="262" r:id="rId11"/>
    <p:sldId id="275" r:id="rId12"/>
    <p:sldId id="272" r:id="rId13"/>
    <p:sldId id="274" r:id="rId14"/>
    <p:sldId id="271" r:id="rId15"/>
    <p:sldId id="276" r:id="rId16"/>
    <p:sldId id="263" r:id="rId17"/>
    <p:sldId id="278" r:id="rId18"/>
    <p:sldId id="277" r:id="rId19"/>
    <p:sldId id="266" r:id="rId20"/>
    <p:sldId id="264" r:id="rId21"/>
    <p:sldId id="280" r:id="rId22"/>
    <p:sldId id="279"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200238-17E8-41A5-9891-BB61475F266C}">
          <p14:sldIdLst>
            <p14:sldId id="256"/>
            <p14:sldId id="270"/>
            <p14:sldId id="273"/>
            <p14:sldId id="260"/>
            <p14:sldId id="258"/>
            <p14:sldId id="259"/>
            <p14:sldId id="261"/>
            <p14:sldId id="268"/>
            <p14:sldId id="269"/>
            <p14:sldId id="262"/>
            <p14:sldId id="275"/>
            <p14:sldId id="272"/>
            <p14:sldId id="274"/>
            <p14:sldId id="271"/>
            <p14:sldId id="276"/>
            <p14:sldId id="263"/>
            <p14:sldId id="278"/>
            <p14:sldId id="277"/>
            <p14:sldId id="266"/>
          </p14:sldIdLst>
        </p14:section>
        <p14:section name="Untitled Section" id="{4B473136-1BC0-497A-8BEF-09E9C1270460}">
          <p14:sldIdLst>
            <p14:sldId id="264"/>
            <p14:sldId id="280"/>
            <p14:sldId id="279"/>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34574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24081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4146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323912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957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118025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10445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230812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131765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581D5-44AB-4212-81FD-ED5B048313EB}"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281905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581D5-44AB-4212-81FD-ED5B048313EB}"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32334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581D5-44AB-4212-81FD-ED5B048313EB}"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351300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581D5-44AB-4212-81FD-ED5B048313EB}"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326449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81D5-44AB-4212-81FD-ED5B048313EB}"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280880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581D5-44AB-4212-81FD-ED5B048313EB}"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34652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D581D5-44AB-4212-81FD-ED5B048313EB}"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1660-4E2A-408F-AADF-A82A911F609E}" type="slidenum">
              <a:rPr lang="en-US" smtClean="0"/>
              <a:t>‹#›</a:t>
            </a:fld>
            <a:endParaRPr lang="en-US"/>
          </a:p>
        </p:txBody>
      </p:sp>
    </p:spTree>
    <p:extLst>
      <p:ext uri="{BB962C8B-B14F-4D97-AF65-F5344CB8AC3E}">
        <p14:creationId xmlns:p14="http://schemas.microsoft.com/office/powerpoint/2010/main" val="199556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D581D5-44AB-4212-81FD-ED5B048313EB}" type="datetimeFigureOut">
              <a:rPr lang="en-US" smtClean="0"/>
              <a:t>12/16/2025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C71660-4E2A-408F-AADF-A82A911F609E}" type="slidenum">
              <a:rPr lang="en-US" smtClean="0"/>
              <a:t>‹#›</a:t>
            </a:fld>
            <a:endParaRPr lang="en-US"/>
          </a:p>
        </p:txBody>
      </p:sp>
    </p:spTree>
    <p:extLst>
      <p:ext uri="{BB962C8B-B14F-4D97-AF65-F5344CB8AC3E}">
        <p14:creationId xmlns:p14="http://schemas.microsoft.com/office/powerpoint/2010/main" val="1948562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AA87-3AB8-FD99-7B26-E5061F8B481C}"/>
              </a:ext>
            </a:extLst>
          </p:cNvPr>
          <p:cNvSpPr>
            <a:spLocks noGrp="1"/>
          </p:cNvSpPr>
          <p:nvPr>
            <p:ph type="ctrTitle"/>
          </p:nvPr>
        </p:nvSpPr>
        <p:spPr>
          <a:xfrm>
            <a:off x="1507067" y="1023127"/>
            <a:ext cx="7766936" cy="1720074"/>
          </a:xfrm>
        </p:spPr>
        <p:txBody>
          <a:bodyPr/>
          <a:lstStyle/>
          <a:p>
            <a:pPr algn="ctr"/>
            <a:r>
              <a:rPr lang="en-US" b="1" dirty="0" err="1"/>
              <a:t>Clinitek</a:t>
            </a:r>
            <a:r>
              <a:rPr lang="en-US" b="1" dirty="0"/>
              <a:t> Status and </a:t>
            </a:r>
            <a:r>
              <a:rPr lang="en-US" b="1" dirty="0" err="1"/>
              <a:t>Clinitek</a:t>
            </a:r>
            <a:r>
              <a:rPr lang="en-US" b="1" dirty="0"/>
              <a:t> Status Plus (+) Analyzers</a:t>
            </a:r>
          </a:p>
        </p:txBody>
      </p:sp>
      <p:sp>
        <p:nvSpPr>
          <p:cNvPr id="3" name="Subtitle 2">
            <a:extLst>
              <a:ext uri="{FF2B5EF4-FFF2-40B4-BE49-F238E27FC236}">
                <a16:creationId xmlns:a16="http://schemas.microsoft.com/office/drawing/2014/main" id="{21E34213-81DA-6021-F637-C180D090BB2D}"/>
              </a:ext>
            </a:extLst>
          </p:cNvPr>
          <p:cNvSpPr>
            <a:spLocks noGrp="1"/>
          </p:cNvSpPr>
          <p:nvPr>
            <p:ph type="subTitle" idx="1"/>
          </p:nvPr>
        </p:nvSpPr>
        <p:spPr>
          <a:xfrm>
            <a:off x="2996119" y="2833258"/>
            <a:ext cx="5120292" cy="695680"/>
          </a:xfrm>
        </p:spPr>
        <p:txBody>
          <a:bodyPr>
            <a:normAutofit/>
          </a:bodyPr>
          <a:lstStyle/>
          <a:p>
            <a:pPr algn="ctr"/>
            <a:r>
              <a:rPr lang="en-US" sz="3600" dirty="0"/>
              <a:t>Urine Dipstick Analyzers</a:t>
            </a:r>
          </a:p>
        </p:txBody>
      </p:sp>
      <p:pic>
        <p:nvPicPr>
          <p:cNvPr id="5" name="Picture 4">
            <a:extLst>
              <a:ext uri="{FF2B5EF4-FFF2-40B4-BE49-F238E27FC236}">
                <a16:creationId xmlns:a16="http://schemas.microsoft.com/office/drawing/2014/main" id="{43FF644D-1817-998A-B888-22DA4EC90A54}"/>
              </a:ext>
            </a:extLst>
          </p:cNvPr>
          <p:cNvPicPr>
            <a:picLocks noChangeAspect="1"/>
          </p:cNvPicPr>
          <p:nvPr/>
        </p:nvPicPr>
        <p:blipFill>
          <a:blip r:embed="rId2"/>
          <a:stretch>
            <a:fillRect/>
          </a:stretch>
        </p:blipFill>
        <p:spPr>
          <a:xfrm>
            <a:off x="1631019" y="4007642"/>
            <a:ext cx="3057713" cy="2157972"/>
          </a:xfrm>
          <a:prstGeom prst="rect">
            <a:avLst/>
          </a:prstGeom>
        </p:spPr>
      </p:pic>
      <p:pic>
        <p:nvPicPr>
          <p:cNvPr id="7" name="Picture 6">
            <a:extLst>
              <a:ext uri="{FF2B5EF4-FFF2-40B4-BE49-F238E27FC236}">
                <a16:creationId xmlns:a16="http://schemas.microsoft.com/office/drawing/2014/main" id="{B4883BC4-01B4-6C93-671C-F8EE7335AFF0}"/>
              </a:ext>
            </a:extLst>
          </p:cNvPr>
          <p:cNvPicPr>
            <a:picLocks noChangeAspect="1"/>
          </p:cNvPicPr>
          <p:nvPr/>
        </p:nvPicPr>
        <p:blipFill>
          <a:blip r:embed="rId3"/>
          <a:stretch>
            <a:fillRect/>
          </a:stretch>
        </p:blipFill>
        <p:spPr>
          <a:xfrm>
            <a:off x="5473010" y="4007642"/>
            <a:ext cx="2966542" cy="2157972"/>
          </a:xfrm>
          <a:prstGeom prst="rect">
            <a:avLst/>
          </a:prstGeom>
        </p:spPr>
      </p:pic>
    </p:spTree>
    <p:extLst>
      <p:ext uri="{BB962C8B-B14F-4D97-AF65-F5344CB8AC3E}">
        <p14:creationId xmlns:p14="http://schemas.microsoft.com/office/powerpoint/2010/main" val="399425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E822-3DF1-27F5-3EA2-CDABEB9D4B51}"/>
              </a:ext>
            </a:extLst>
          </p:cNvPr>
          <p:cNvSpPr>
            <a:spLocks noGrp="1"/>
          </p:cNvSpPr>
          <p:nvPr>
            <p:ph type="title"/>
          </p:nvPr>
        </p:nvSpPr>
        <p:spPr>
          <a:xfrm>
            <a:off x="677334" y="408432"/>
            <a:ext cx="8596668" cy="606552"/>
          </a:xfrm>
        </p:spPr>
        <p:txBody>
          <a:bodyPr>
            <a:normAutofit fontScale="90000"/>
          </a:bodyPr>
          <a:lstStyle/>
          <a:p>
            <a:r>
              <a:rPr lang="en-US" b="1" dirty="0"/>
              <a:t>Testing Samples and Controls</a:t>
            </a:r>
          </a:p>
        </p:txBody>
      </p:sp>
      <p:sp>
        <p:nvSpPr>
          <p:cNvPr id="3" name="Content Placeholder 2">
            <a:extLst>
              <a:ext uri="{FF2B5EF4-FFF2-40B4-BE49-F238E27FC236}">
                <a16:creationId xmlns:a16="http://schemas.microsoft.com/office/drawing/2014/main" id="{77121F76-469E-9AFF-162C-A73F96078551}"/>
              </a:ext>
            </a:extLst>
          </p:cNvPr>
          <p:cNvSpPr>
            <a:spLocks noGrp="1"/>
          </p:cNvSpPr>
          <p:nvPr>
            <p:ph idx="1"/>
          </p:nvPr>
        </p:nvSpPr>
        <p:spPr>
          <a:xfrm>
            <a:off x="677334" y="1126618"/>
            <a:ext cx="8028516" cy="2682037"/>
          </a:xfrm>
        </p:spPr>
        <p:txBody>
          <a:bodyPr>
            <a:normAutofit fontScale="92500" lnSpcReduction="20000"/>
          </a:bodyPr>
          <a:lstStyle/>
          <a:p>
            <a:r>
              <a:rPr lang="en-US" sz="1600" dirty="0"/>
              <a:t>Patient samples and QC must be at room temperature prior to testing. </a:t>
            </a:r>
          </a:p>
          <a:p>
            <a:pPr marL="640080" indent="-182880">
              <a:spcBef>
                <a:spcPts val="600"/>
              </a:spcBef>
              <a:buFont typeface="Wingdings" panose="05000000000000000000" pitchFamily="2" charset="2"/>
              <a:buChar char="v"/>
            </a:pPr>
            <a:r>
              <a:rPr lang="en-US" sz="1600" dirty="0"/>
              <a:t>Remove the QC or patient samples from the refrigerator and allow to sit at room temperature for approximately 15 minutes prior to testing.</a:t>
            </a:r>
          </a:p>
          <a:p>
            <a:pPr marL="640080" indent="-182880">
              <a:spcBef>
                <a:spcPts val="600"/>
              </a:spcBef>
              <a:buFont typeface="Wingdings" panose="05000000000000000000" pitchFamily="2" charset="2"/>
              <a:buChar char="v"/>
            </a:pPr>
            <a:r>
              <a:rPr lang="en-US" sz="1600" dirty="0"/>
              <a:t>DO NOT USE CENTRIFUGED URINE FOR DIPSTICK TESTING.</a:t>
            </a:r>
          </a:p>
          <a:p>
            <a:pPr>
              <a:spcBef>
                <a:spcPts val="1200"/>
              </a:spcBef>
            </a:pPr>
            <a:r>
              <a:rPr lang="en-US" sz="1600" dirty="0"/>
              <a:t>Press the ON/OFF button located on the front of the instrument. </a:t>
            </a:r>
          </a:p>
          <a:p>
            <a:pPr>
              <a:spcBef>
                <a:spcPts val="1200"/>
              </a:spcBef>
            </a:pPr>
            <a:endParaRPr lang="en-US" sz="1600" dirty="0"/>
          </a:p>
          <a:p>
            <a:r>
              <a:rPr lang="en-US" sz="1600" dirty="0"/>
              <a:t>On the SELECT screen, select STRIP TEST. </a:t>
            </a:r>
          </a:p>
          <a:p>
            <a:r>
              <a:rPr lang="en-US" sz="1600" dirty="0"/>
              <a:t>On the OPERATOR ID screen, select ENTER NEW OPERATOR ID. </a:t>
            </a:r>
          </a:p>
          <a:p>
            <a:r>
              <a:rPr lang="en-US" sz="1600" dirty="0"/>
              <a:t>Enter your operator ID number and then select ENTER. </a:t>
            </a:r>
          </a:p>
        </p:txBody>
      </p:sp>
      <p:pic>
        <p:nvPicPr>
          <p:cNvPr id="5" name="Picture 4">
            <a:extLst>
              <a:ext uri="{FF2B5EF4-FFF2-40B4-BE49-F238E27FC236}">
                <a16:creationId xmlns:a16="http://schemas.microsoft.com/office/drawing/2014/main" id="{59409D77-1A2F-C628-FC95-9202E2AAE62E}"/>
              </a:ext>
            </a:extLst>
          </p:cNvPr>
          <p:cNvPicPr>
            <a:picLocks noChangeAspect="1"/>
          </p:cNvPicPr>
          <p:nvPr/>
        </p:nvPicPr>
        <p:blipFill>
          <a:blip r:embed="rId2"/>
          <a:stretch>
            <a:fillRect/>
          </a:stretch>
        </p:blipFill>
        <p:spPr>
          <a:xfrm>
            <a:off x="548416" y="4303711"/>
            <a:ext cx="2152950" cy="1590897"/>
          </a:xfrm>
          <a:prstGeom prst="rect">
            <a:avLst/>
          </a:prstGeom>
        </p:spPr>
      </p:pic>
      <p:pic>
        <p:nvPicPr>
          <p:cNvPr id="7" name="Picture 6">
            <a:extLst>
              <a:ext uri="{FF2B5EF4-FFF2-40B4-BE49-F238E27FC236}">
                <a16:creationId xmlns:a16="http://schemas.microsoft.com/office/drawing/2014/main" id="{DDCDB273-44A0-AB65-CF65-C2AF6DEE8A40}"/>
              </a:ext>
            </a:extLst>
          </p:cNvPr>
          <p:cNvPicPr>
            <a:picLocks noChangeAspect="1"/>
          </p:cNvPicPr>
          <p:nvPr/>
        </p:nvPicPr>
        <p:blipFill>
          <a:blip r:embed="rId3"/>
          <a:stretch>
            <a:fillRect/>
          </a:stretch>
        </p:blipFill>
        <p:spPr>
          <a:xfrm>
            <a:off x="5648492" y="3920287"/>
            <a:ext cx="2314898" cy="2896004"/>
          </a:xfrm>
          <a:prstGeom prst="rect">
            <a:avLst/>
          </a:prstGeom>
        </p:spPr>
      </p:pic>
      <p:pic>
        <p:nvPicPr>
          <p:cNvPr id="6" name="Picture 5">
            <a:extLst>
              <a:ext uri="{FF2B5EF4-FFF2-40B4-BE49-F238E27FC236}">
                <a16:creationId xmlns:a16="http://schemas.microsoft.com/office/drawing/2014/main" id="{6B3B91A6-6C96-9090-FCDF-41967F828134}"/>
              </a:ext>
            </a:extLst>
          </p:cNvPr>
          <p:cNvPicPr>
            <a:picLocks noChangeAspect="1"/>
          </p:cNvPicPr>
          <p:nvPr/>
        </p:nvPicPr>
        <p:blipFill>
          <a:blip r:embed="rId4"/>
          <a:stretch>
            <a:fillRect/>
          </a:stretch>
        </p:blipFill>
        <p:spPr>
          <a:xfrm>
            <a:off x="3077872" y="4303711"/>
            <a:ext cx="2194114" cy="1590898"/>
          </a:xfrm>
          <a:prstGeom prst="rect">
            <a:avLst/>
          </a:prstGeom>
        </p:spPr>
      </p:pic>
      <p:pic>
        <p:nvPicPr>
          <p:cNvPr id="8" name="Picture 7">
            <a:extLst>
              <a:ext uri="{FF2B5EF4-FFF2-40B4-BE49-F238E27FC236}">
                <a16:creationId xmlns:a16="http://schemas.microsoft.com/office/drawing/2014/main" id="{75339DD5-D394-D2BB-B233-518931334430}"/>
              </a:ext>
            </a:extLst>
          </p:cNvPr>
          <p:cNvPicPr>
            <a:picLocks noChangeAspect="1"/>
          </p:cNvPicPr>
          <p:nvPr/>
        </p:nvPicPr>
        <p:blipFill>
          <a:blip r:embed="rId5"/>
          <a:stretch>
            <a:fillRect/>
          </a:stretch>
        </p:blipFill>
        <p:spPr>
          <a:xfrm>
            <a:off x="6700677" y="1904787"/>
            <a:ext cx="2295845" cy="1524213"/>
          </a:xfrm>
          <a:prstGeom prst="rect">
            <a:avLst/>
          </a:prstGeom>
        </p:spPr>
      </p:pic>
    </p:spTree>
    <p:extLst>
      <p:ext uri="{BB962C8B-B14F-4D97-AF65-F5344CB8AC3E}">
        <p14:creationId xmlns:p14="http://schemas.microsoft.com/office/powerpoint/2010/main" val="96918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7493-ABB2-400E-FC12-A00A139B9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0B243-5AE0-A7B9-131D-82226F8E8B17}"/>
              </a:ext>
            </a:extLst>
          </p:cNvPr>
          <p:cNvSpPr>
            <a:spLocks noGrp="1"/>
          </p:cNvSpPr>
          <p:nvPr>
            <p:ph type="title"/>
          </p:nvPr>
        </p:nvSpPr>
        <p:spPr>
          <a:xfrm>
            <a:off x="677334" y="408432"/>
            <a:ext cx="8596668" cy="606552"/>
          </a:xfrm>
        </p:spPr>
        <p:txBody>
          <a:bodyPr>
            <a:normAutofit fontScale="90000"/>
          </a:bodyPr>
          <a:lstStyle/>
          <a:p>
            <a:r>
              <a:rPr lang="en-US" b="1" dirty="0"/>
              <a:t>Testing Samples and Controls</a:t>
            </a:r>
          </a:p>
        </p:txBody>
      </p:sp>
      <p:sp>
        <p:nvSpPr>
          <p:cNvPr id="3" name="Content Placeholder 2">
            <a:extLst>
              <a:ext uri="{FF2B5EF4-FFF2-40B4-BE49-F238E27FC236}">
                <a16:creationId xmlns:a16="http://schemas.microsoft.com/office/drawing/2014/main" id="{67FDD5CB-31A3-306E-B8A2-1A527E8D14CA}"/>
              </a:ext>
            </a:extLst>
          </p:cNvPr>
          <p:cNvSpPr>
            <a:spLocks noGrp="1"/>
          </p:cNvSpPr>
          <p:nvPr>
            <p:ph idx="1"/>
          </p:nvPr>
        </p:nvSpPr>
        <p:spPr>
          <a:xfrm>
            <a:off x="677334" y="1045482"/>
            <a:ext cx="8476191" cy="2474958"/>
          </a:xfrm>
        </p:spPr>
        <p:txBody>
          <a:bodyPr>
            <a:normAutofit/>
          </a:bodyPr>
          <a:lstStyle/>
          <a:p>
            <a:r>
              <a:rPr lang="en-US" sz="1600" dirty="0"/>
              <a:t>On the PATIENT INFORMATION screen, select ENTER NEW PATIENT. </a:t>
            </a:r>
          </a:p>
          <a:p>
            <a:r>
              <a:rPr lang="en-US" sz="1600" dirty="0"/>
              <a:t>On the ENTER PATIENT ID screen:</a:t>
            </a:r>
          </a:p>
          <a:p>
            <a:pPr marL="457200" indent="-91440">
              <a:spcBef>
                <a:spcPts val="600"/>
              </a:spcBef>
              <a:buFont typeface="Wingdings" panose="05000000000000000000" pitchFamily="2" charset="2"/>
              <a:buChar char="v"/>
            </a:pPr>
            <a:r>
              <a:rPr lang="en-US" sz="1600" dirty="0"/>
              <a:t>For patient samples, enter sample ID number or patient’s MRN. </a:t>
            </a:r>
          </a:p>
          <a:p>
            <a:pPr marL="457200" indent="-91440">
              <a:spcBef>
                <a:spcPts val="600"/>
              </a:spcBef>
              <a:buFont typeface="Wingdings" panose="05000000000000000000" pitchFamily="2" charset="2"/>
              <a:buChar char="v"/>
            </a:pPr>
            <a:r>
              <a:rPr lang="en-US" sz="1600" dirty="0"/>
              <a:t>If running controls, enter the lot number on the QC bottle.</a:t>
            </a:r>
          </a:p>
          <a:p>
            <a:r>
              <a:rPr lang="en-US" sz="1600" dirty="0"/>
              <a:t>If ENTER PATIENT NAME screen is displayed, enter the patient’s last name. (If running controls, you can enter QC1 or QC2).</a:t>
            </a:r>
          </a:p>
          <a:p>
            <a:r>
              <a:rPr lang="en-US" sz="1600" dirty="0"/>
              <a:t>Press ENTER on each screen to save the data entered.</a:t>
            </a:r>
          </a:p>
        </p:txBody>
      </p:sp>
      <p:pic>
        <p:nvPicPr>
          <p:cNvPr id="6" name="Picture 5">
            <a:extLst>
              <a:ext uri="{FF2B5EF4-FFF2-40B4-BE49-F238E27FC236}">
                <a16:creationId xmlns:a16="http://schemas.microsoft.com/office/drawing/2014/main" id="{5820BA2B-D480-8A86-C99A-88B1DA84E231}"/>
              </a:ext>
            </a:extLst>
          </p:cNvPr>
          <p:cNvPicPr>
            <a:picLocks noChangeAspect="1"/>
          </p:cNvPicPr>
          <p:nvPr/>
        </p:nvPicPr>
        <p:blipFill>
          <a:blip r:embed="rId2"/>
          <a:stretch>
            <a:fillRect/>
          </a:stretch>
        </p:blipFill>
        <p:spPr>
          <a:xfrm>
            <a:off x="744009" y="3810001"/>
            <a:ext cx="2114675" cy="1569986"/>
          </a:xfrm>
          <a:prstGeom prst="rect">
            <a:avLst/>
          </a:prstGeom>
        </p:spPr>
      </p:pic>
      <p:pic>
        <p:nvPicPr>
          <p:cNvPr id="9" name="Picture 8">
            <a:extLst>
              <a:ext uri="{FF2B5EF4-FFF2-40B4-BE49-F238E27FC236}">
                <a16:creationId xmlns:a16="http://schemas.microsoft.com/office/drawing/2014/main" id="{D32AB191-B5A1-0AAC-3D46-42653050D7F6}"/>
              </a:ext>
            </a:extLst>
          </p:cNvPr>
          <p:cNvPicPr>
            <a:picLocks noChangeAspect="1"/>
          </p:cNvPicPr>
          <p:nvPr/>
        </p:nvPicPr>
        <p:blipFill>
          <a:blip r:embed="rId3"/>
          <a:stretch>
            <a:fillRect/>
          </a:stretch>
        </p:blipFill>
        <p:spPr>
          <a:xfrm>
            <a:off x="6295872" y="3736084"/>
            <a:ext cx="2191056" cy="1638529"/>
          </a:xfrm>
          <a:prstGeom prst="rect">
            <a:avLst/>
          </a:prstGeom>
        </p:spPr>
      </p:pic>
      <p:pic>
        <p:nvPicPr>
          <p:cNvPr id="11" name="Picture 10">
            <a:extLst>
              <a:ext uri="{FF2B5EF4-FFF2-40B4-BE49-F238E27FC236}">
                <a16:creationId xmlns:a16="http://schemas.microsoft.com/office/drawing/2014/main" id="{276930B1-3646-E122-4E4B-49B27E677470}"/>
              </a:ext>
            </a:extLst>
          </p:cNvPr>
          <p:cNvPicPr>
            <a:picLocks noChangeAspect="1"/>
          </p:cNvPicPr>
          <p:nvPr/>
        </p:nvPicPr>
        <p:blipFill>
          <a:blip r:embed="rId4"/>
          <a:stretch>
            <a:fillRect/>
          </a:stretch>
        </p:blipFill>
        <p:spPr>
          <a:xfrm>
            <a:off x="3418839" y="3660685"/>
            <a:ext cx="2316878" cy="1789326"/>
          </a:xfrm>
          <a:prstGeom prst="rect">
            <a:avLst/>
          </a:prstGeom>
        </p:spPr>
      </p:pic>
    </p:spTree>
    <p:extLst>
      <p:ext uri="{BB962C8B-B14F-4D97-AF65-F5344CB8AC3E}">
        <p14:creationId xmlns:p14="http://schemas.microsoft.com/office/powerpoint/2010/main" val="86022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F23D-948C-25EF-B51C-AFF64FD29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02ED2-05AE-8215-71C0-7D9582B037AC}"/>
              </a:ext>
            </a:extLst>
          </p:cNvPr>
          <p:cNvSpPr>
            <a:spLocks noGrp="1"/>
          </p:cNvSpPr>
          <p:nvPr>
            <p:ph type="title"/>
          </p:nvPr>
        </p:nvSpPr>
        <p:spPr>
          <a:xfrm>
            <a:off x="553509" y="570667"/>
            <a:ext cx="8596668" cy="606552"/>
          </a:xfrm>
        </p:spPr>
        <p:txBody>
          <a:bodyPr>
            <a:normAutofit fontScale="90000"/>
          </a:bodyPr>
          <a:lstStyle/>
          <a:p>
            <a:r>
              <a:rPr lang="en-US" b="1" dirty="0"/>
              <a:t>Testing Samples and Controls</a:t>
            </a:r>
          </a:p>
        </p:txBody>
      </p:sp>
      <p:sp>
        <p:nvSpPr>
          <p:cNvPr id="3" name="Content Placeholder 2">
            <a:extLst>
              <a:ext uri="{FF2B5EF4-FFF2-40B4-BE49-F238E27FC236}">
                <a16:creationId xmlns:a16="http://schemas.microsoft.com/office/drawing/2014/main" id="{3B1571E4-5C7A-5B47-74E4-8DFDCB9D2C04}"/>
              </a:ext>
            </a:extLst>
          </p:cNvPr>
          <p:cNvSpPr>
            <a:spLocks noGrp="1"/>
          </p:cNvSpPr>
          <p:nvPr>
            <p:ph idx="1"/>
          </p:nvPr>
        </p:nvSpPr>
        <p:spPr>
          <a:xfrm>
            <a:off x="409576" y="1481329"/>
            <a:ext cx="11514200" cy="1801368"/>
          </a:xfrm>
        </p:spPr>
        <p:txBody>
          <a:bodyPr>
            <a:normAutofit/>
          </a:bodyPr>
          <a:lstStyle/>
          <a:p>
            <a:pPr>
              <a:spcBef>
                <a:spcPts val="0"/>
              </a:spcBef>
            </a:pPr>
            <a:r>
              <a:rPr lang="en-US" sz="1600" dirty="0"/>
              <a:t>Mix the sample or control by inverting the container several times. </a:t>
            </a:r>
          </a:p>
          <a:p>
            <a:endParaRPr lang="en-US" sz="1600" dirty="0"/>
          </a:p>
          <a:p>
            <a:r>
              <a:rPr lang="en-US" sz="1600" dirty="0"/>
              <a:t>Note the COLOR and CLARITY of the urine sample. See Interfering substances and limitations.</a:t>
            </a:r>
          </a:p>
          <a:p>
            <a:pPr lvl="1"/>
            <a:r>
              <a:rPr lang="en-US" sz="1400" b="1" dirty="0">
                <a:solidFill>
                  <a:srgbClr val="C00000"/>
                </a:solidFill>
              </a:rPr>
              <a:t>Do not run bloody, turbid, or </a:t>
            </a:r>
            <a:r>
              <a:rPr lang="en-US" sz="1400" b="1" dirty="0" err="1">
                <a:solidFill>
                  <a:srgbClr val="C00000"/>
                </a:solidFill>
              </a:rPr>
              <a:t>mucusy</a:t>
            </a:r>
            <a:r>
              <a:rPr lang="en-US" sz="1400" b="1" dirty="0">
                <a:solidFill>
                  <a:srgbClr val="C00000"/>
                </a:solidFill>
              </a:rPr>
              <a:t> specimens.</a:t>
            </a:r>
          </a:p>
          <a:p>
            <a:r>
              <a:rPr lang="en-US" sz="1600" dirty="0"/>
              <a:t>At the PREPARE TEST screen, select START </a:t>
            </a:r>
          </a:p>
          <a:p>
            <a:endParaRPr lang="en-US" dirty="0"/>
          </a:p>
        </p:txBody>
      </p:sp>
      <p:pic>
        <p:nvPicPr>
          <p:cNvPr id="9" name="Picture 8">
            <a:extLst>
              <a:ext uri="{FF2B5EF4-FFF2-40B4-BE49-F238E27FC236}">
                <a16:creationId xmlns:a16="http://schemas.microsoft.com/office/drawing/2014/main" id="{0AA83F08-2E71-69DA-90D7-327584D38C89}"/>
              </a:ext>
            </a:extLst>
          </p:cNvPr>
          <p:cNvPicPr>
            <a:picLocks noChangeAspect="1"/>
          </p:cNvPicPr>
          <p:nvPr/>
        </p:nvPicPr>
        <p:blipFill>
          <a:blip r:embed="rId2"/>
          <a:stretch>
            <a:fillRect/>
          </a:stretch>
        </p:blipFill>
        <p:spPr>
          <a:xfrm>
            <a:off x="2014714" y="3810001"/>
            <a:ext cx="2985456" cy="2305050"/>
          </a:xfrm>
          <a:prstGeom prst="rect">
            <a:avLst/>
          </a:prstGeom>
        </p:spPr>
      </p:pic>
    </p:spTree>
    <p:extLst>
      <p:ext uri="{BB962C8B-B14F-4D97-AF65-F5344CB8AC3E}">
        <p14:creationId xmlns:p14="http://schemas.microsoft.com/office/powerpoint/2010/main" val="59429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09D66-7D61-0854-2BE6-197799323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7E882-7D9F-1B94-2C92-D031631839E8}"/>
              </a:ext>
            </a:extLst>
          </p:cNvPr>
          <p:cNvSpPr>
            <a:spLocks noGrp="1"/>
          </p:cNvSpPr>
          <p:nvPr>
            <p:ph type="title"/>
          </p:nvPr>
        </p:nvSpPr>
        <p:spPr>
          <a:xfrm>
            <a:off x="658284" y="301753"/>
            <a:ext cx="8596668" cy="606552"/>
          </a:xfrm>
        </p:spPr>
        <p:txBody>
          <a:bodyPr>
            <a:normAutofit fontScale="90000"/>
          </a:bodyPr>
          <a:lstStyle/>
          <a:p>
            <a:r>
              <a:rPr lang="en-US" b="1" dirty="0"/>
              <a:t>Testing Samples and Controls</a:t>
            </a:r>
          </a:p>
        </p:txBody>
      </p:sp>
      <p:sp>
        <p:nvSpPr>
          <p:cNvPr id="3" name="Content Placeholder 2">
            <a:extLst>
              <a:ext uri="{FF2B5EF4-FFF2-40B4-BE49-F238E27FC236}">
                <a16:creationId xmlns:a16="http://schemas.microsoft.com/office/drawing/2014/main" id="{EF5D6B0C-16B1-3D93-94E1-237D514BAF27}"/>
              </a:ext>
            </a:extLst>
          </p:cNvPr>
          <p:cNvSpPr>
            <a:spLocks noGrp="1"/>
          </p:cNvSpPr>
          <p:nvPr>
            <p:ph idx="1"/>
          </p:nvPr>
        </p:nvSpPr>
        <p:spPr>
          <a:xfrm>
            <a:off x="409576" y="1123951"/>
            <a:ext cx="9153524" cy="4673346"/>
          </a:xfrm>
        </p:spPr>
        <p:txBody>
          <a:bodyPr>
            <a:normAutofit/>
          </a:bodyPr>
          <a:lstStyle/>
          <a:p>
            <a:r>
              <a:rPr lang="en-US" sz="1600" dirty="0"/>
              <a:t>The analyzer will show an 8 second countdown. You have 8 seconds to complete the following steps: </a:t>
            </a:r>
            <a:endParaRPr lang="en-US" sz="800" dirty="0"/>
          </a:p>
          <a:p>
            <a:pPr marL="457200" indent="-182880">
              <a:buSzPct val="100000"/>
              <a:buFont typeface="+mj-lt"/>
              <a:buAutoNum type="arabicPeriod"/>
            </a:pPr>
            <a:r>
              <a:rPr lang="en-US" sz="1600" dirty="0"/>
              <a:t>Dip the reagent strip into urine sample, wetting all pads and immediately remove strip from urine. (QC material can be applied to strip directly from the bottle, making sure to wet all pads.) </a:t>
            </a:r>
          </a:p>
          <a:p>
            <a:pPr marL="457200" indent="-182880">
              <a:buSzPct val="100000"/>
              <a:buFont typeface="+mj-lt"/>
              <a:buAutoNum type="arabicPeriod"/>
            </a:pPr>
            <a:r>
              <a:rPr lang="en-US" sz="1600" dirty="0"/>
              <a:t>Drag the edge of the strip against the side of the sample container as you remove it. </a:t>
            </a:r>
          </a:p>
          <a:p>
            <a:pPr marL="457200" indent="-182880">
              <a:buSzPct val="100000"/>
              <a:buFont typeface="+mj-lt"/>
              <a:buAutoNum type="arabicPeriod"/>
            </a:pPr>
            <a:r>
              <a:rPr lang="en-US" sz="1600" dirty="0"/>
              <a:t>Blot strip by touching the edge to a paper towel to remove the excess urine. (Do not lay pads on the paper towel or cover the pads by the paper towel.)</a:t>
            </a:r>
          </a:p>
          <a:p>
            <a:pPr marL="457200" indent="-182880">
              <a:buSzPct val="100000"/>
              <a:buFont typeface="+mj-lt"/>
              <a:buAutoNum type="arabicPeriod"/>
            </a:pPr>
            <a:r>
              <a:rPr lang="en-US" sz="1600" dirty="0"/>
              <a:t>Place the strip in the channel on the test table with the pads facing up. Slide the strip all the way to the end of the channel. (Do not touch the pads on the strip.) </a:t>
            </a:r>
          </a:p>
          <a:p>
            <a:endParaRPr lang="en-US" dirty="0"/>
          </a:p>
        </p:txBody>
      </p:sp>
      <p:pic>
        <p:nvPicPr>
          <p:cNvPr id="11" name="Picture 10">
            <a:extLst>
              <a:ext uri="{FF2B5EF4-FFF2-40B4-BE49-F238E27FC236}">
                <a16:creationId xmlns:a16="http://schemas.microsoft.com/office/drawing/2014/main" id="{4E5EFDA1-0A0B-961E-FE74-F0E1EDC926EC}"/>
              </a:ext>
            </a:extLst>
          </p:cNvPr>
          <p:cNvPicPr>
            <a:picLocks noChangeAspect="1"/>
          </p:cNvPicPr>
          <p:nvPr/>
        </p:nvPicPr>
        <p:blipFill>
          <a:blip r:embed="rId2"/>
          <a:stretch>
            <a:fillRect/>
          </a:stretch>
        </p:blipFill>
        <p:spPr>
          <a:xfrm>
            <a:off x="9627348" y="1123951"/>
            <a:ext cx="1934408" cy="1447170"/>
          </a:xfrm>
          <a:prstGeom prst="rect">
            <a:avLst/>
          </a:prstGeom>
        </p:spPr>
      </p:pic>
      <p:pic>
        <p:nvPicPr>
          <p:cNvPr id="13" name="Picture 12">
            <a:extLst>
              <a:ext uri="{FF2B5EF4-FFF2-40B4-BE49-F238E27FC236}">
                <a16:creationId xmlns:a16="http://schemas.microsoft.com/office/drawing/2014/main" id="{FA2BE43C-6AE7-6A8D-6708-6CE10FBDF977}"/>
              </a:ext>
            </a:extLst>
          </p:cNvPr>
          <p:cNvPicPr>
            <a:picLocks noChangeAspect="1"/>
          </p:cNvPicPr>
          <p:nvPr/>
        </p:nvPicPr>
        <p:blipFill>
          <a:blip r:embed="rId3"/>
          <a:stretch>
            <a:fillRect/>
          </a:stretch>
        </p:blipFill>
        <p:spPr>
          <a:xfrm>
            <a:off x="309216" y="4480966"/>
            <a:ext cx="2259877" cy="1531977"/>
          </a:xfrm>
          <a:prstGeom prst="rect">
            <a:avLst/>
          </a:prstGeom>
        </p:spPr>
      </p:pic>
      <p:pic>
        <p:nvPicPr>
          <p:cNvPr id="15" name="Picture 14">
            <a:extLst>
              <a:ext uri="{FF2B5EF4-FFF2-40B4-BE49-F238E27FC236}">
                <a16:creationId xmlns:a16="http://schemas.microsoft.com/office/drawing/2014/main" id="{DCD28203-82CD-8BD9-CA19-3F34D0C6C040}"/>
              </a:ext>
            </a:extLst>
          </p:cNvPr>
          <p:cNvPicPr>
            <a:picLocks noChangeAspect="1"/>
          </p:cNvPicPr>
          <p:nvPr/>
        </p:nvPicPr>
        <p:blipFill>
          <a:blip r:embed="rId4"/>
          <a:stretch>
            <a:fillRect/>
          </a:stretch>
        </p:blipFill>
        <p:spPr>
          <a:xfrm>
            <a:off x="2628900" y="4492356"/>
            <a:ext cx="2259877" cy="1520587"/>
          </a:xfrm>
          <a:prstGeom prst="rect">
            <a:avLst/>
          </a:prstGeom>
        </p:spPr>
      </p:pic>
      <p:pic>
        <p:nvPicPr>
          <p:cNvPr id="17" name="Picture 16">
            <a:extLst>
              <a:ext uri="{FF2B5EF4-FFF2-40B4-BE49-F238E27FC236}">
                <a16:creationId xmlns:a16="http://schemas.microsoft.com/office/drawing/2014/main" id="{4E50AD43-6066-F4CA-0FFF-725894EB7535}"/>
              </a:ext>
            </a:extLst>
          </p:cNvPr>
          <p:cNvPicPr>
            <a:picLocks noChangeAspect="1"/>
          </p:cNvPicPr>
          <p:nvPr/>
        </p:nvPicPr>
        <p:blipFill>
          <a:blip r:embed="rId5"/>
          <a:stretch>
            <a:fillRect/>
          </a:stretch>
        </p:blipFill>
        <p:spPr>
          <a:xfrm>
            <a:off x="4944511" y="4492356"/>
            <a:ext cx="2189345" cy="1451363"/>
          </a:xfrm>
          <a:prstGeom prst="rect">
            <a:avLst/>
          </a:prstGeom>
        </p:spPr>
      </p:pic>
      <p:pic>
        <p:nvPicPr>
          <p:cNvPr id="5" name="Picture 4" descr="A close-up of a test strip&#10;&#10;AI-generated content may be incorrect.">
            <a:extLst>
              <a:ext uri="{FF2B5EF4-FFF2-40B4-BE49-F238E27FC236}">
                <a16:creationId xmlns:a16="http://schemas.microsoft.com/office/drawing/2014/main" id="{2A205520-6206-11EE-8D77-6CDCBD307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4216" y="4492356"/>
            <a:ext cx="2304383" cy="1388943"/>
          </a:xfrm>
          <a:prstGeom prst="rect">
            <a:avLst/>
          </a:prstGeom>
        </p:spPr>
      </p:pic>
    </p:spTree>
    <p:extLst>
      <p:ext uri="{BB962C8B-B14F-4D97-AF65-F5344CB8AC3E}">
        <p14:creationId xmlns:p14="http://schemas.microsoft.com/office/powerpoint/2010/main" val="211300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5B83-9187-0E9E-25CF-FF064B0C9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89A07-D6E1-0B40-EA7E-E93B41CE4055}"/>
              </a:ext>
            </a:extLst>
          </p:cNvPr>
          <p:cNvSpPr>
            <a:spLocks noGrp="1"/>
          </p:cNvSpPr>
          <p:nvPr>
            <p:ph type="title"/>
          </p:nvPr>
        </p:nvSpPr>
        <p:spPr>
          <a:xfrm>
            <a:off x="677334" y="408432"/>
            <a:ext cx="8596668" cy="606552"/>
          </a:xfrm>
        </p:spPr>
        <p:txBody>
          <a:bodyPr>
            <a:normAutofit fontScale="90000"/>
          </a:bodyPr>
          <a:lstStyle/>
          <a:p>
            <a:r>
              <a:rPr lang="en-US" b="1" dirty="0"/>
              <a:t>Testing Samples and Controls</a:t>
            </a:r>
          </a:p>
        </p:txBody>
      </p:sp>
      <p:sp>
        <p:nvSpPr>
          <p:cNvPr id="3" name="Content Placeholder 2">
            <a:extLst>
              <a:ext uri="{FF2B5EF4-FFF2-40B4-BE49-F238E27FC236}">
                <a16:creationId xmlns:a16="http://schemas.microsoft.com/office/drawing/2014/main" id="{A5B761CE-215B-B453-C04A-71C3FDCBA617}"/>
              </a:ext>
            </a:extLst>
          </p:cNvPr>
          <p:cNvSpPr>
            <a:spLocks noGrp="1"/>
          </p:cNvSpPr>
          <p:nvPr>
            <p:ph idx="1"/>
          </p:nvPr>
        </p:nvSpPr>
        <p:spPr>
          <a:xfrm>
            <a:off x="838200" y="1357312"/>
            <a:ext cx="4438650" cy="4143376"/>
          </a:xfrm>
        </p:spPr>
        <p:txBody>
          <a:bodyPr>
            <a:normAutofit/>
          </a:bodyPr>
          <a:lstStyle/>
          <a:p>
            <a:r>
              <a:rPr lang="en-US" sz="1600" dirty="0"/>
              <a:t>At the end of the 8 seconds countdown, the test table and strip will be automatically pulled into the analyzer.</a:t>
            </a:r>
          </a:p>
          <a:p>
            <a:r>
              <a:rPr lang="en-US" sz="1600" dirty="0"/>
              <a:t>The SELECT APPEARANCE screen will be displayed. </a:t>
            </a:r>
          </a:p>
          <a:p>
            <a:r>
              <a:rPr lang="en-US" sz="1600" dirty="0"/>
              <a:t>Choose either “Yellow and Clear” or “Other”. See Interfering substances and limitations.</a:t>
            </a:r>
          </a:p>
          <a:p>
            <a:r>
              <a:rPr lang="en-US" sz="1600" dirty="0"/>
              <a:t>If Other is selected, another screen will display. Select appropriate color of urine, then select NEXT. </a:t>
            </a:r>
          </a:p>
          <a:p>
            <a:r>
              <a:rPr lang="en-US" sz="1600" dirty="0"/>
              <a:t>Select appropriate clarity of urine, then select NEXT. </a:t>
            </a:r>
          </a:p>
        </p:txBody>
      </p:sp>
      <p:pic>
        <p:nvPicPr>
          <p:cNvPr id="5" name="Picture 4">
            <a:extLst>
              <a:ext uri="{FF2B5EF4-FFF2-40B4-BE49-F238E27FC236}">
                <a16:creationId xmlns:a16="http://schemas.microsoft.com/office/drawing/2014/main" id="{B192828D-11F0-2A35-6469-0F6B66E0A6BD}"/>
              </a:ext>
            </a:extLst>
          </p:cNvPr>
          <p:cNvPicPr>
            <a:picLocks noChangeAspect="1"/>
          </p:cNvPicPr>
          <p:nvPr/>
        </p:nvPicPr>
        <p:blipFill>
          <a:blip r:embed="rId2"/>
          <a:stretch>
            <a:fillRect/>
          </a:stretch>
        </p:blipFill>
        <p:spPr>
          <a:xfrm>
            <a:off x="5796751" y="1067494"/>
            <a:ext cx="2146232" cy="1577351"/>
          </a:xfrm>
          <a:prstGeom prst="rect">
            <a:avLst/>
          </a:prstGeom>
        </p:spPr>
      </p:pic>
      <p:pic>
        <p:nvPicPr>
          <p:cNvPr id="7" name="Picture 6">
            <a:extLst>
              <a:ext uri="{FF2B5EF4-FFF2-40B4-BE49-F238E27FC236}">
                <a16:creationId xmlns:a16="http://schemas.microsoft.com/office/drawing/2014/main" id="{5586D4B8-57BA-666D-673A-1B68AFE85C0C}"/>
              </a:ext>
            </a:extLst>
          </p:cNvPr>
          <p:cNvPicPr>
            <a:picLocks noChangeAspect="1"/>
          </p:cNvPicPr>
          <p:nvPr/>
        </p:nvPicPr>
        <p:blipFill>
          <a:blip r:embed="rId3"/>
          <a:stretch>
            <a:fillRect/>
          </a:stretch>
        </p:blipFill>
        <p:spPr>
          <a:xfrm>
            <a:off x="5796751" y="2891491"/>
            <a:ext cx="2146232" cy="1617829"/>
          </a:xfrm>
          <a:prstGeom prst="rect">
            <a:avLst/>
          </a:prstGeom>
        </p:spPr>
      </p:pic>
      <p:pic>
        <p:nvPicPr>
          <p:cNvPr id="9" name="Picture 8">
            <a:extLst>
              <a:ext uri="{FF2B5EF4-FFF2-40B4-BE49-F238E27FC236}">
                <a16:creationId xmlns:a16="http://schemas.microsoft.com/office/drawing/2014/main" id="{4EBCE0C7-431C-B8A0-8EED-81A26A9BC1F0}"/>
              </a:ext>
            </a:extLst>
          </p:cNvPr>
          <p:cNvPicPr>
            <a:picLocks noChangeAspect="1"/>
          </p:cNvPicPr>
          <p:nvPr/>
        </p:nvPicPr>
        <p:blipFill>
          <a:blip r:embed="rId4"/>
          <a:stretch>
            <a:fillRect/>
          </a:stretch>
        </p:blipFill>
        <p:spPr>
          <a:xfrm>
            <a:off x="5796751" y="4755966"/>
            <a:ext cx="2188155" cy="1577351"/>
          </a:xfrm>
          <a:prstGeom prst="rect">
            <a:avLst/>
          </a:prstGeom>
        </p:spPr>
      </p:pic>
    </p:spTree>
    <p:extLst>
      <p:ext uri="{BB962C8B-B14F-4D97-AF65-F5344CB8AC3E}">
        <p14:creationId xmlns:p14="http://schemas.microsoft.com/office/powerpoint/2010/main" val="6131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30DE-1863-A6EE-2243-7B68A5CE6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34438-540D-B8F6-99C2-E29A537E69EF}"/>
              </a:ext>
            </a:extLst>
          </p:cNvPr>
          <p:cNvSpPr>
            <a:spLocks noGrp="1"/>
          </p:cNvSpPr>
          <p:nvPr>
            <p:ph type="title"/>
          </p:nvPr>
        </p:nvSpPr>
        <p:spPr>
          <a:xfrm>
            <a:off x="677334" y="408432"/>
            <a:ext cx="8596668" cy="606552"/>
          </a:xfrm>
        </p:spPr>
        <p:txBody>
          <a:bodyPr>
            <a:normAutofit fontScale="90000"/>
          </a:bodyPr>
          <a:lstStyle/>
          <a:p>
            <a:r>
              <a:rPr lang="en-US" b="1" dirty="0"/>
              <a:t>Testing Samples and Controls</a:t>
            </a:r>
          </a:p>
        </p:txBody>
      </p:sp>
      <p:sp>
        <p:nvSpPr>
          <p:cNvPr id="3" name="Content Placeholder 2">
            <a:extLst>
              <a:ext uri="{FF2B5EF4-FFF2-40B4-BE49-F238E27FC236}">
                <a16:creationId xmlns:a16="http://schemas.microsoft.com/office/drawing/2014/main" id="{4D7CEB81-BCE5-E00E-985D-0D32A3067E39}"/>
              </a:ext>
            </a:extLst>
          </p:cNvPr>
          <p:cNvSpPr>
            <a:spLocks noGrp="1"/>
          </p:cNvSpPr>
          <p:nvPr>
            <p:ph idx="1"/>
          </p:nvPr>
        </p:nvSpPr>
        <p:spPr>
          <a:xfrm>
            <a:off x="677334" y="1207009"/>
            <a:ext cx="5418666" cy="4974336"/>
          </a:xfrm>
        </p:spPr>
        <p:txBody>
          <a:bodyPr>
            <a:normAutofit/>
          </a:bodyPr>
          <a:lstStyle/>
          <a:p>
            <a:r>
              <a:rPr lang="en-US" sz="1600" dirty="0"/>
              <a:t>A timer will count down the time remaining for analyzing the strip results. Total testing time is 60 seconds. </a:t>
            </a:r>
          </a:p>
          <a:p>
            <a:r>
              <a:rPr lang="en-US" sz="1600" dirty="0"/>
              <a:t>When analysis is complete, the test results will display on screen. </a:t>
            </a:r>
          </a:p>
          <a:p>
            <a:r>
              <a:rPr lang="en-US" sz="1600" dirty="0"/>
              <a:t>Select MORE to view the remainder of the test information. </a:t>
            </a:r>
          </a:p>
          <a:p>
            <a:r>
              <a:rPr lang="en-US" sz="1600" dirty="0"/>
              <a:t>Select DONE to return to the SELECT screen in order to perform another test.</a:t>
            </a:r>
          </a:p>
          <a:p>
            <a:r>
              <a:rPr lang="en-US" sz="1600" dirty="0"/>
              <a:t>Remove the used strip and discard.</a:t>
            </a:r>
          </a:p>
          <a:p>
            <a:r>
              <a:rPr lang="en-US" sz="1600" dirty="0"/>
              <a:t>Clean the table by wiping it with a piece of gauze moistened with water before placing another test strip on the table. </a:t>
            </a:r>
          </a:p>
          <a:p>
            <a:r>
              <a:rPr lang="en-US" sz="1600" dirty="0"/>
              <a:t>Make sure the test table is completely dry before performing another test.</a:t>
            </a:r>
          </a:p>
          <a:p>
            <a:endParaRPr lang="en-US" sz="1600" dirty="0"/>
          </a:p>
        </p:txBody>
      </p:sp>
      <p:pic>
        <p:nvPicPr>
          <p:cNvPr id="5" name="Picture 4">
            <a:extLst>
              <a:ext uri="{FF2B5EF4-FFF2-40B4-BE49-F238E27FC236}">
                <a16:creationId xmlns:a16="http://schemas.microsoft.com/office/drawing/2014/main" id="{12943CA3-2DA4-BCFB-191D-A66B808B4A8A}"/>
              </a:ext>
            </a:extLst>
          </p:cNvPr>
          <p:cNvPicPr>
            <a:picLocks noChangeAspect="1"/>
          </p:cNvPicPr>
          <p:nvPr/>
        </p:nvPicPr>
        <p:blipFill>
          <a:blip r:embed="rId2"/>
          <a:stretch>
            <a:fillRect/>
          </a:stretch>
        </p:blipFill>
        <p:spPr>
          <a:xfrm>
            <a:off x="6461235" y="3562350"/>
            <a:ext cx="2748759" cy="1952625"/>
          </a:xfrm>
          <a:prstGeom prst="rect">
            <a:avLst/>
          </a:prstGeom>
        </p:spPr>
      </p:pic>
      <p:pic>
        <p:nvPicPr>
          <p:cNvPr id="6" name="Picture 5">
            <a:extLst>
              <a:ext uri="{FF2B5EF4-FFF2-40B4-BE49-F238E27FC236}">
                <a16:creationId xmlns:a16="http://schemas.microsoft.com/office/drawing/2014/main" id="{E0C7F1A1-AB69-1F98-5A9E-52AB0AB66BA8}"/>
              </a:ext>
            </a:extLst>
          </p:cNvPr>
          <p:cNvPicPr>
            <a:picLocks noChangeAspect="1"/>
          </p:cNvPicPr>
          <p:nvPr/>
        </p:nvPicPr>
        <p:blipFill>
          <a:blip r:embed="rId3"/>
          <a:stretch>
            <a:fillRect/>
          </a:stretch>
        </p:blipFill>
        <p:spPr>
          <a:xfrm>
            <a:off x="6461235" y="1269359"/>
            <a:ext cx="2596990" cy="1952624"/>
          </a:xfrm>
          <a:prstGeom prst="rect">
            <a:avLst/>
          </a:prstGeom>
        </p:spPr>
      </p:pic>
    </p:spTree>
    <p:extLst>
      <p:ext uri="{BB962C8B-B14F-4D97-AF65-F5344CB8AC3E}">
        <p14:creationId xmlns:p14="http://schemas.microsoft.com/office/powerpoint/2010/main" val="181423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6AB-2FD6-6ED8-50C3-4AF7456BF960}"/>
              </a:ext>
            </a:extLst>
          </p:cNvPr>
          <p:cNvSpPr>
            <a:spLocks noGrp="1"/>
          </p:cNvSpPr>
          <p:nvPr>
            <p:ph type="title"/>
          </p:nvPr>
        </p:nvSpPr>
        <p:spPr>
          <a:xfrm>
            <a:off x="677334" y="490501"/>
            <a:ext cx="8596668" cy="652272"/>
          </a:xfrm>
        </p:spPr>
        <p:txBody>
          <a:bodyPr>
            <a:normAutofit/>
          </a:bodyPr>
          <a:lstStyle/>
          <a:p>
            <a:r>
              <a:rPr lang="en-US" sz="3200" b="1" dirty="0"/>
              <a:t>Interpretation/Reporting Results</a:t>
            </a:r>
          </a:p>
        </p:txBody>
      </p:sp>
      <p:sp>
        <p:nvSpPr>
          <p:cNvPr id="3" name="Content Placeholder 2">
            <a:extLst>
              <a:ext uri="{FF2B5EF4-FFF2-40B4-BE49-F238E27FC236}">
                <a16:creationId xmlns:a16="http://schemas.microsoft.com/office/drawing/2014/main" id="{8AF57F4D-02BB-082F-6787-5F5AB021C7DD}"/>
              </a:ext>
            </a:extLst>
          </p:cNvPr>
          <p:cNvSpPr>
            <a:spLocks noGrp="1"/>
          </p:cNvSpPr>
          <p:nvPr>
            <p:ph idx="1"/>
          </p:nvPr>
        </p:nvSpPr>
        <p:spPr>
          <a:xfrm>
            <a:off x="677334" y="1389888"/>
            <a:ext cx="8596668" cy="4651475"/>
          </a:xfrm>
        </p:spPr>
        <p:txBody>
          <a:bodyPr>
            <a:normAutofit/>
          </a:bodyPr>
          <a:lstStyle/>
          <a:p>
            <a:r>
              <a:rPr lang="en-US" sz="1700" dirty="0"/>
              <a:t>An * will appear next to all results marked as positive.</a:t>
            </a:r>
          </a:p>
          <a:p>
            <a:r>
              <a:rPr lang="en-US" sz="1700" dirty="0"/>
              <a:t>QC results are recorded on the QC log sheets and reviewed for acceptable performance.</a:t>
            </a:r>
          </a:p>
          <a:p>
            <a:r>
              <a:rPr lang="en-US" sz="1700" dirty="0"/>
              <a:t>All patient results are recorded in the patient record. </a:t>
            </a:r>
          </a:p>
          <a:p>
            <a:pPr marL="640080" indent="-182880">
              <a:buFont typeface="Wingdings" panose="05000000000000000000" pitchFamily="2" charset="2"/>
              <a:buChar char="v"/>
            </a:pPr>
            <a:r>
              <a:rPr lang="en-US" sz="1700" dirty="0"/>
              <a:t>CHMG practices – Record results on Cerner </a:t>
            </a:r>
            <a:r>
              <a:rPr lang="en-US" sz="1700" dirty="0" err="1"/>
              <a:t>Powerform</a:t>
            </a:r>
            <a:r>
              <a:rPr lang="en-US" sz="1700" dirty="0"/>
              <a:t>. </a:t>
            </a:r>
          </a:p>
          <a:p>
            <a:pPr marL="640080" indent="-182880">
              <a:buFont typeface="Wingdings" panose="05000000000000000000" pitchFamily="2" charset="2"/>
              <a:buChar char="v"/>
            </a:pPr>
            <a:r>
              <a:rPr lang="en-US" sz="1700" dirty="0"/>
              <a:t>Walk In Urgent Care – Results cross into Cerner via an interface or results can be entered via Accession Result Entry (ARE). </a:t>
            </a:r>
          </a:p>
          <a:p>
            <a:endParaRPr lang="en-US" sz="1700" dirty="0"/>
          </a:p>
          <a:p>
            <a:r>
              <a:rPr lang="en-US" sz="1700" b="1" dirty="0">
                <a:solidFill>
                  <a:srgbClr val="C00000"/>
                </a:solidFill>
                <a:highlight>
                  <a:srgbClr val="FFFF00"/>
                </a:highlight>
              </a:rPr>
              <a:t>For any </a:t>
            </a:r>
            <a:r>
              <a:rPr lang="en-US" sz="1700" b="1" dirty="0" err="1">
                <a:solidFill>
                  <a:srgbClr val="C00000"/>
                </a:solidFill>
                <a:highlight>
                  <a:srgbClr val="FFFF00"/>
                </a:highlight>
              </a:rPr>
              <a:t>Clinitek</a:t>
            </a:r>
            <a:r>
              <a:rPr lang="en-US" sz="1700" b="1" dirty="0">
                <a:solidFill>
                  <a:srgbClr val="C00000"/>
                </a:solidFill>
                <a:highlight>
                  <a:srgbClr val="FFFF00"/>
                </a:highlight>
              </a:rPr>
              <a:t> Status or </a:t>
            </a:r>
            <a:r>
              <a:rPr lang="en-US" sz="1700" b="1" dirty="0" err="1">
                <a:solidFill>
                  <a:srgbClr val="C00000"/>
                </a:solidFill>
                <a:highlight>
                  <a:srgbClr val="FFFF00"/>
                </a:highlight>
              </a:rPr>
              <a:t>Clinitek</a:t>
            </a:r>
            <a:r>
              <a:rPr lang="en-US" sz="1700" b="1" dirty="0">
                <a:solidFill>
                  <a:srgbClr val="C00000"/>
                </a:solidFill>
                <a:highlight>
                  <a:srgbClr val="FFFF00"/>
                </a:highlight>
              </a:rPr>
              <a:t> Status + that is not interfaced, the results should be printed. Printouts need to be saved for 2 years.</a:t>
            </a:r>
          </a:p>
          <a:p>
            <a:endParaRPr lang="en-US" dirty="0"/>
          </a:p>
        </p:txBody>
      </p:sp>
    </p:spTree>
    <p:extLst>
      <p:ext uri="{BB962C8B-B14F-4D97-AF65-F5344CB8AC3E}">
        <p14:creationId xmlns:p14="http://schemas.microsoft.com/office/powerpoint/2010/main" val="404292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A6D89C-7B7C-25A3-6D50-CF94B8D6DA53}"/>
              </a:ext>
            </a:extLst>
          </p:cNvPr>
          <p:cNvSpPr>
            <a:spLocks noGrp="1"/>
          </p:cNvSpPr>
          <p:nvPr>
            <p:ph type="body" idx="1"/>
          </p:nvPr>
        </p:nvSpPr>
        <p:spPr>
          <a:xfrm>
            <a:off x="285962" y="605029"/>
            <a:ext cx="4275771" cy="383032"/>
          </a:xfrm>
        </p:spPr>
        <p:txBody>
          <a:bodyPr/>
          <a:lstStyle/>
          <a:p>
            <a:endParaRPr lang="en-US" dirty="0"/>
          </a:p>
          <a:p>
            <a:endParaRPr lang="en-US" dirty="0"/>
          </a:p>
          <a:p>
            <a:r>
              <a:rPr lang="en-US" sz="1800" dirty="0" err="1"/>
              <a:t>Clinitek</a:t>
            </a:r>
            <a:r>
              <a:rPr lang="en-US" sz="1800" dirty="0"/>
              <a:t> Status/</a:t>
            </a:r>
            <a:r>
              <a:rPr lang="en-US" sz="1800" dirty="0" err="1"/>
              <a:t>Staus</a:t>
            </a:r>
            <a:r>
              <a:rPr lang="en-US" sz="1800" dirty="0"/>
              <a:t> + Reportable Results</a:t>
            </a:r>
          </a:p>
        </p:txBody>
      </p:sp>
      <p:pic>
        <p:nvPicPr>
          <p:cNvPr id="7" name="Content Placeholder 6">
            <a:extLst>
              <a:ext uri="{FF2B5EF4-FFF2-40B4-BE49-F238E27FC236}">
                <a16:creationId xmlns:a16="http://schemas.microsoft.com/office/drawing/2014/main" id="{D07B0684-CCF9-6E1E-03A1-06DA27763873}"/>
              </a:ext>
            </a:extLst>
          </p:cNvPr>
          <p:cNvPicPr>
            <a:picLocks noGrp="1" noChangeAspect="1"/>
          </p:cNvPicPr>
          <p:nvPr>
            <p:ph sz="half" idx="2"/>
          </p:nvPr>
        </p:nvPicPr>
        <p:blipFill>
          <a:blip r:embed="rId2"/>
          <a:stretch>
            <a:fillRect/>
          </a:stretch>
        </p:blipFill>
        <p:spPr>
          <a:xfrm>
            <a:off x="5559552" y="947246"/>
            <a:ext cx="3749040" cy="5355808"/>
          </a:xfrm>
          <a:prstGeom prst="rect">
            <a:avLst/>
          </a:prstGeom>
        </p:spPr>
      </p:pic>
      <p:sp>
        <p:nvSpPr>
          <p:cNvPr id="11" name="Text Placeholder 10">
            <a:extLst>
              <a:ext uri="{FF2B5EF4-FFF2-40B4-BE49-F238E27FC236}">
                <a16:creationId xmlns:a16="http://schemas.microsoft.com/office/drawing/2014/main" id="{EA04B721-4BF0-7E71-434A-90C14DA8CBC4}"/>
              </a:ext>
            </a:extLst>
          </p:cNvPr>
          <p:cNvSpPr>
            <a:spLocks noGrp="1"/>
          </p:cNvSpPr>
          <p:nvPr>
            <p:ph type="body" sz="quarter" idx="3"/>
          </p:nvPr>
        </p:nvSpPr>
        <p:spPr>
          <a:xfrm>
            <a:off x="5591781" y="353314"/>
            <a:ext cx="3598760" cy="503429"/>
          </a:xfrm>
        </p:spPr>
        <p:txBody>
          <a:bodyPr/>
          <a:lstStyle/>
          <a:p>
            <a:pPr>
              <a:spcBef>
                <a:spcPts val="0"/>
              </a:spcBef>
            </a:pPr>
            <a:r>
              <a:rPr lang="en-US" sz="1800" dirty="0" err="1"/>
              <a:t>Multistix</a:t>
            </a:r>
            <a:r>
              <a:rPr lang="en-US" sz="1800" dirty="0"/>
              <a:t> 10SG Visual Read Chart</a:t>
            </a:r>
          </a:p>
          <a:p>
            <a:pPr>
              <a:spcBef>
                <a:spcPts val="0"/>
              </a:spcBef>
            </a:pPr>
            <a:r>
              <a:rPr lang="en-US" sz="1200" dirty="0"/>
              <a:t>     (located on the side of </a:t>
            </a:r>
            <a:r>
              <a:rPr lang="en-US" sz="1200" dirty="0" err="1"/>
              <a:t>Multistix</a:t>
            </a:r>
            <a:r>
              <a:rPr lang="en-US" sz="1200" dirty="0"/>
              <a:t> bottle)</a:t>
            </a:r>
          </a:p>
        </p:txBody>
      </p:sp>
      <p:pic>
        <p:nvPicPr>
          <p:cNvPr id="9" name="Picture 8">
            <a:extLst>
              <a:ext uri="{FF2B5EF4-FFF2-40B4-BE49-F238E27FC236}">
                <a16:creationId xmlns:a16="http://schemas.microsoft.com/office/drawing/2014/main" id="{F7ACE79D-A46C-B1C9-A53F-323AFD2084A6}"/>
              </a:ext>
            </a:extLst>
          </p:cNvPr>
          <p:cNvPicPr>
            <a:picLocks noChangeAspect="1"/>
          </p:cNvPicPr>
          <p:nvPr/>
        </p:nvPicPr>
        <p:blipFill>
          <a:blip r:embed="rId3"/>
          <a:stretch>
            <a:fillRect/>
          </a:stretch>
        </p:blipFill>
        <p:spPr>
          <a:xfrm>
            <a:off x="194522" y="1069848"/>
            <a:ext cx="4965188" cy="3224471"/>
          </a:xfrm>
          <a:prstGeom prst="rect">
            <a:avLst/>
          </a:prstGeom>
        </p:spPr>
      </p:pic>
    </p:spTree>
    <p:extLst>
      <p:ext uri="{BB962C8B-B14F-4D97-AF65-F5344CB8AC3E}">
        <p14:creationId xmlns:p14="http://schemas.microsoft.com/office/powerpoint/2010/main" val="324255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9681-147C-215D-3A99-C5D3785FA803}"/>
              </a:ext>
            </a:extLst>
          </p:cNvPr>
          <p:cNvSpPr>
            <a:spLocks noGrp="1"/>
          </p:cNvSpPr>
          <p:nvPr>
            <p:ph type="title"/>
          </p:nvPr>
        </p:nvSpPr>
        <p:spPr>
          <a:xfrm>
            <a:off x="677334" y="298477"/>
            <a:ext cx="8596668" cy="1036320"/>
          </a:xfrm>
        </p:spPr>
        <p:txBody>
          <a:bodyPr>
            <a:noAutofit/>
          </a:bodyPr>
          <a:lstStyle/>
          <a:p>
            <a:r>
              <a:rPr lang="en-US" sz="3200" b="1" dirty="0"/>
              <a:t>Confirmatory Testing of Unusual or Unexpected Results</a:t>
            </a:r>
            <a:endParaRPr lang="en-US" sz="3200" dirty="0"/>
          </a:p>
        </p:txBody>
      </p:sp>
      <p:sp>
        <p:nvSpPr>
          <p:cNvPr id="3" name="Content Placeholder 2">
            <a:extLst>
              <a:ext uri="{FF2B5EF4-FFF2-40B4-BE49-F238E27FC236}">
                <a16:creationId xmlns:a16="http://schemas.microsoft.com/office/drawing/2014/main" id="{8B84F3CC-E38E-2DD8-8B49-1D2882A77700}"/>
              </a:ext>
            </a:extLst>
          </p:cNvPr>
          <p:cNvSpPr>
            <a:spLocks noGrp="1"/>
          </p:cNvSpPr>
          <p:nvPr>
            <p:ph idx="1"/>
          </p:nvPr>
        </p:nvSpPr>
        <p:spPr>
          <a:xfrm>
            <a:off x="677334" y="1417320"/>
            <a:ext cx="8596668" cy="4782312"/>
          </a:xfrm>
        </p:spPr>
        <p:txBody>
          <a:bodyPr>
            <a:normAutofit fontScale="92500"/>
          </a:bodyPr>
          <a:lstStyle/>
          <a:p>
            <a:r>
              <a:rPr lang="en-US" dirty="0"/>
              <a:t>When encountering unusual results or when there is uncertainty about a conclusion, collect a new patient sample and repeat the test.</a:t>
            </a:r>
          </a:p>
          <a:p>
            <a:r>
              <a:rPr lang="en-US" dirty="0"/>
              <a:t>Using a new test strip, re-dip to confirm any results that exceed the upper limit. (see Confirmation Values below)</a:t>
            </a:r>
          </a:p>
          <a:p>
            <a:r>
              <a:rPr lang="en-US" dirty="0"/>
              <a:t>At the discretion of the ordering provider, the patient sample can be sent to Concord Hospital Laboratory for analysis or other follow up tests may be ordered. </a:t>
            </a:r>
          </a:p>
          <a:p>
            <a:r>
              <a:rPr lang="en-US" dirty="0"/>
              <a:t>Document any issues, repeats, and troubleshooting on action log. </a:t>
            </a:r>
          </a:p>
          <a:p>
            <a:r>
              <a:rPr lang="en-US" dirty="0"/>
              <a:t>CONFIRMATION VALUES: Upper limits of test results for verification are as follows: </a:t>
            </a:r>
          </a:p>
          <a:p>
            <a:pPr marL="640080" indent="-182880">
              <a:spcBef>
                <a:spcPts val="0"/>
              </a:spcBef>
              <a:buFont typeface="Wingdings" panose="05000000000000000000" pitchFamily="2" charset="2"/>
              <a:buChar char="v"/>
            </a:pPr>
            <a:r>
              <a:rPr lang="en-US" dirty="0"/>
              <a:t>Glucose…….&gt;= 1000 </a:t>
            </a:r>
          </a:p>
          <a:p>
            <a:pPr marL="640080" indent="-182880">
              <a:spcBef>
                <a:spcPts val="0"/>
              </a:spcBef>
              <a:buFont typeface="Wingdings" panose="05000000000000000000" pitchFamily="2" charset="2"/>
              <a:buChar char="v"/>
            </a:pPr>
            <a:r>
              <a:rPr lang="en-US" dirty="0"/>
              <a:t>Bilirubin……Large </a:t>
            </a:r>
          </a:p>
          <a:p>
            <a:pPr marL="640080" indent="-182880">
              <a:spcBef>
                <a:spcPts val="0"/>
              </a:spcBef>
              <a:buFont typeface="Wingdings" panose="05000000000000000000" pitchFamily="2" charset="2"/>
              <a:buChar char="v"/>
            </a:pPr>
            <a:r>
              <a:rPr lang="en-US" dirty="0"/>
              <a:t>Ketone………&gt;=80 </a:t>
            </a:r>
          </a:p>
          <a:p>
            <a:pPr marL="640080" indent="-182880">
              <a:spcBef>
                <a:spcPts val="0"/>
              </a:spcBef>
              <a:buFont typeface="Wingdings" panose="05000000000000000000" pitchFamily="2" charset="2"/>
              <a:buChar char="v"/>
            </a:pPr>
            <a:r>
              <a:rPr lang="en-US" dirty="0"/>
              <a:t>Protein……...&gt;=300 </a:t>
            </a:r>
          </a:p>
          <a:p>
            <a:pPr marL="640080" indent="-182880">
              <a:spcBef>
                <a:spcPts val="0"/>
              </a:spcBef>
              <a:buFont typeface="Wingdings" panose="05000000000000000000" pitchFamily="2" charset="2"/>
              <a:buChar char="v"/>
            </a:pPr>
            <a:r>
              <a:rPr lang="en-US" dirty="0"/>
              <a:t>Blood……….Large </a:t>
            </a:r>
          </a:p>
          <a:p>
            <a:pPr marL="640080" indent="-182880">
              <a:spcBef>
                <a:spcPts val="0"/>
              </a:spcBef>
              <a:buFont typeface="Wingdings" panose="05000000000000000000" pitchFamily="2" charset="2"/>
              <a:buChar char="v"/>
            </a:pPr>
            <a:r>
              <a:rPr lang="en-US" dirty="0"/>
              <a:t>Nitrite………Positive </a:t>
            </a:r>
          </a:p>
          <a:p>
            <a:pPr marL="640080" indent="-182880">
              <a:spcBef>
                <a:spcPts val="0"/>
              </a:spcBef>
              <a:buFont typeface="Wingdings" panose="05000000000000000000" pitchFamily="2" charset="2"/>
              <a:buChar char="v"/>
            </a:pPr>
            <a:r>
              <a:rPr lang="en-US" dirty="0"/>
              <a:t>Leukocytes…Large</a:t>
            </a:r>
          </a:p>
          <a:p>
            <a:endParaRPr lang="en-US" dirty="0"/>
          </a:p>
        </p:txBody>
      </p:sp>
    </p:spTree>
    <p:extLst>
      <p:ext uri="{BB962C8B-B14F-4D97-AF65-F5344CB8AC3E}">
        <p14:creationId xmlns:p14="http://schemas.microsoft.com/office/powerpoint/2010/main" val="9865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B420-A5C2-E06B-6DB8-8537D549D6E4}"/>
              </a:ext>
            </a:extLst>
          </p:cNvPr>
          <p:cNvSpPr>
            <a:spLocks noGrp="1"/>
          </p:cNvSpPr>
          <p:nvPr>
            <p:ph type="title"/>
          </p:nvPr>
        </p:nvSpPr>
        <p:spPr>
          <a:xfrm>
            <a:off x="677334" y="609600"/>
            <a:ext cx="8596668" cy="1027176"/>
          </a:xfrm>
        </p:spPr>
        <p:txBody>
          <a:bodyPr>
            <a:noAutofit/>
          </a:bodyPr>
          <a:lstStyle/>
          <a:p>
            <a:r>
              <a:rPr lang="en-US" sz="3200" b="1" dirty="0"/>
              <a:t>Interfering Substances and Limitations of Procedure</a:t>
            </a:r>
          </a:p>
        </p:txBody>
      </p:sp>
      <p:sp>
        <p:nvSpPr>
          <p:cNvPr id="3" name="Content Placeholder 2">
            <a:extLst>
              <a:ext uri="{FF2B5EF4-FFF2-40B4-BE49-F238E27FC236}">
                <a16:creationId xmlns:a16="http://schemas.microsoft.com/office/drawing/2014/main" id="{6F5379D9-83A3-5249-9D61-167377B31366}"/>
              </a:ext>
            </a:extLst>
          </p:cNvPr>
          <p:cNvSpPr>
            <a:spLocks noGrp="1"/>
          </p:cNvSpPr>
          <p:nvPr>
            <p:ph idx="1"/>
          </p:nvPr>
        </p:nvSpPr>
        <p:spPr>
          <a:xfrm>
            <a:off x="677334" y="1947672"/>
            <a:ext cx="8596668" cy="4425695"/>
          </a:xfrm>
        </p:spPr>
        <p:txBody>
          <a:bodyPr>
            <a:normAutofit/>
          </a:bodyPr>
          <a:lstStyle/>
          <a:p>
            <a:r>
              <a:rPr lang="en-US" sz="1600" dirty="0"/>
              <a:t>Ensure complete saturation of all test pads with specimen.</a:t>
            </a:r>
          </a:p>
          <a:p>
            <a:r>
              <a:rPr lang="en-US" sz="1600" dirty="0"/>
              <a:t>The side edge of the test strip needs to be blotted so that chemical contamination between the test pads does not occur. </a:t>
            </a:r>
          </a:p>
          <a:p>
            <a:r>
              <a:rPr lang="en-US" sz="1600" b="1" dirty="0">
                <a:highlight>
                  <a:srgbClr val="FFFF00"/>
                </a:highlight>
              </a:rPr>
              <a:t>The color of the urine specimen can interfere with the interpretation of test results on the test strip causing a false positive interpretation. </a:t>
            </a:r>
          </a:p>
          <a:p>
            <a:pPr marL="640080" indent="-182880">
              <a:spcBef>
                <a:spcPts val="0"/>
              </a:spcBef>
              <a:buFont typeface="Wingdings" panose="05000000000000000000" pitchFamily="2" charset="2"/>
              <a:buChar char="v"/>
            </a:pPr>
            <a:r>
              <a:rPr lang="en-US" sz="1600" dirty="0"/>
              <a:t>Dipstick results are based on a color change proportional to the concentration of the analyte. If the sample is highly pigmented, it will cause an interference.</a:t>
            </a:r>
          </a:p>
          <a:p>
            <a:pPr marL="640080" indent="-182880">
              <a:spcBef>
                <a:spcPts val="0"/>
              </a:spcBef>
              <a:buFont typeface="Wingdings" panose="05000000000000000000" pitchFamily="2" charset="2"/>
              <a:buChar char="v"/>
            </a:pPr>
            <a:r>
              <a:rPr lang="en-US" sz="1600" dirty="0"/>
              <a:t>Red (bloody), Blue, Green, Orange (</a:t>
            </a:r>
            <a:r>
              <a:rPr lang="en-US" sz="1600" dirty="0" err="1"/>
              <a:t>pyridium</a:t>
            </a:r>
            <a:r>
              <a:rPr lang="en-US" sz="1600" dirty="0"/>
              <a:t>), and brown colored urine may cause interference in interpretation. </a:t>
            </a:r>
          </a:p>
          <a:p>
            <a:pPr marL="640080" indent="-182880">
              <a:spcBef>
                <a:spcPts val="0"/>
              </a:spcBef>
              <a:buFont typeface="Wingdings" panose="05000000000000000000" pitchFamily="2" charset="2"/>
              <a:buChar char="v"/>
            </a:pPr>
            <a:r>
              <a:rPr lang="en-US" sz="1600" dirty="0"/>
              <a:t>When the color of a urine specimen is anything other than shades of yellow, it can cause the results to look positive when in fact they are not. </a:t>
            </a:r>
          </a:p>
          <a:p>
            <a:r>
              <a:rPr lang="en-US" sz="1600" b="1" dirty="0">
                <a:highlight>
                  <a:srgbClr val="FFFF00"/>
                </a:highlight>
              </a:rPr>
              <a:t>Grossly turbid, bloody and mucoid specimens may also interfere with reading strips due to pad saturation. </a:t>
            </a:r>
          </a:p>
          <a:p>
            <a:r>
              <a:rPr lang="en-US" sz="1600" dirty="0"/>
              <a:t>In these situations inform the provider the results of the urine dip tests are suspect and further follow-up testing can be done at the Concord Hospital Laboratory.</a:t>
            </a:r>
          </a:p>
        </p:txBody>
      </p:sp>
    </p:spTree>
    <p:extLst>
      <p:ext uri="{BB962C8B-B14F-4D97-AF65-F5344CB8AC3E}">
        <p14:creationId xmlns:p14="http://schemas.microsoft.com/office/powerpoint/2010/main" val="368106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13D6-F45D-0819-20F9-5382FB08E1BC}"/>
              </a:ext>
            </a:extLst>
          </p:cNvPr>
          <p:cNvSpPr>
            <a:spLocks noGrp="1"/>
          </p:cNvSpPr>
          <p:nvPr>
            <p:ph type="title"/>
          </p:nvPr>
        </p:nvSpPr>
        <p:spPr>
          <a:xfrm>
            <a:off x="677334" y="609600"/>
            <a:ext cx="8596668" cy="697992"/>
          </a:xfrm>
        </p:spPr>
        <p:txBody>
          <a:bodyPr>
            <a:normAutofit fontScale="90000"/>
          </a:bodyPr>
          <a:lstStyle/>
          <a:p>
            <a:r>
              <a:rPr lang="en-US" b="1" dirty="0" err="1"/>
              <a:t>Clinitek</a:t>
            </a:r>
            <a:r>
              <a:rPr lang="en-US" b="1" dirty="0"/>
              <a:t> Status and </a:t>
            </a:r>
            <a:r>
              <a:rPr lang="en-US" b="1" dirty="0" err="1"/>
              <a:t>Clinitek</a:t>
            </a:r>
            <a:r>
              <a:rPr lang="en-US" b="1" dirty="0"/>
              <a:t> Status Plus (+) Analyzers</a:t>
            </a:r>
          </a:p>
        </p:txBody>
      </p:sp>
      <p:sp>
        <p:nvSpPr>
          <p:cNvPr id="3" name="Content Placeholder 2">
            <a:extLst>
              <a:ext uri="{FF2B5EF4-FFF2-40B4-BE49-F238E27FC236}">
                <a16:creationId xmlns:a16="http://schemas.microsoft.com/office/drawing/2014/main" id="{F6A0F502-5959-5503-D3DD-AC63D5560F25}"/>
              </a:ext>
            </a:extLst>
          </p:cNvPr>
          <p:cNvSpPr>
            <a:spLocks noGrp="1"/>
          </p:cNvSpPr>
          <p:nvPr>
            <p:ph idx="1"/>
          </p:nvPr>
        </p:nvSpPr>
        <p:spPr>
          <a:xfrm>
            <a:off x="677334" y="1691640"/>
            <a:ext cx="5247978" cy="4828032"/>
          </a:xfrm>
        </p:spPr>
        <p:txBody>
          <a:bodyPr>
            <a:normAutofit/>
          </a:bodyPr>
          <a:lstStyle/>
          <a:p>
            <a:r>
              <a:rPr lang="en-US" sz="1600" dirty="0"/>
              <a:t>The </a:t>
            </a:r>
            <a:r>
              <a:rPr lang="en-US" sz="1600" dirty="0" err="1"/>
              <a:t>Clinitek</a:t>
            </a:r>
            <a:r>
              <a:rPr lang="en-US" sz="1600" dirty="0"/>
              <a:t> Status and </a:t>
            </a:r>
            <a:r>
              <a:rPr lang="en-US" sz="1600" dirty="0" err="1"/>
              <a:t>Clinitek</a:t>
            </a:r>
            <a:r>
              <a:rPr lang="en-US" sz="1600" dirty="0"/>
              <a:t> Status Plus (+) (manufacturer name change for newer model)  analyzers are used for the semi-quantitative detection of glucose, bilirubin, ketone (acetoacetic acid), specific gravity, blood, pH, protein, urobilinogen, nitrite and leukocytes in urine samples. </a:t>
            </a:r>
          </a:p>
          <a:p>
            <a:r>
              <a:rPr lang="en-US" sz="1600" dirty="0"/>
              <a:t>Test results may provide information regarding the status of carbohydrate metabolism, kidney and liver function, acid-base balance, and urinary tract infection.</a:t>
            </a:r>
          </a:p>
          <a:p>
            <a:r>
              <a:rPr lang="en-US" sz="1600" dirty="0"/>
              <a:t>The analyzer utilizes a touch screen for data entry, as well as, the barcode scanner option.</a:t>
            </a:r>
          </a:p>
          <a:p>
            <a:r>
              <a:rPr lang="en-US" sz="1600" dirty="0"/>
              <a:t>Once the test strips are loaded, the analyzer automatically times and reads the results.</a:t>
            </a:r>
          </a:p>
          <a:p>
            <a:r>
              <a:rPr lang="en-US" sz="1600" dirty="0"/>
              <a:t>The analyzer also has an integrated printer for printing test results.</a:t>
            </a:r>
          </a:p>
        </p:txBody>
      </p:sp>
      <p:pic>
        <p:nvPicPr>
          <p:cNvPr id="5" name="Picture 4">
            <a:extLst>
              <a:ext uri="{FF2B5EF4-FFF2-40B4-BE49-F238E27FC236}">
                <a16:creationId xmlns:a16="http://schemas.microsoft.com/office/drawing/2014/main" id="{7D32900A-BD4C-50E1-C774-37E4A5903004}"/>
              </a:ext>
            </a:extLst>
          </p:cNvPr>
          <p:cNvPicPr>
            <a:picLocks noChangeAspect="1"/>
          </p:cNvPicPr>
          <p:nvPr/>
        </p:nvPicPr>
        <p:blipFill>
          <a:blip r:embed="rId2"/>
          <a:stretch>
            <a:fillRect/>
          </a:stretch>
        </p:blipFill>
        <p:spPr>
          <a:xfrm>
            <a:off x="6621318" y="2350014"/>
            <a:ext cx="3057713" cy="2157972"/>
          </a:xfrm>
          <a:prstGeom prst="rect">
            <a:avLst/>
          </a:prstGeom>
        </p:spPr>
      </p:pic>
    </p:spTree>
    <p:extLst>
      <p:ext uri="{BB962C8B-B14F-4D97-AF65-F5344CB8AC3E}">
        <p14:creationId xmlns:p14="http://schemas.microsoft.com/office/powerpoint/2010/main" val="151140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B4D1-F68F-B2B9-94AD-8BBEB180DE7F}"/>
              </a:ext>
            </a:extLst>
          </p:cNvPr>
          <p:cNvSpPr>
            <a:spLocks noGrp="1"/>
          </p:cNvSpPr>
          <p:nvPr>
            <p:ph type="title"/>
          </p:nvPr>
        </p:nvSpPr>
        <p:spPr>
          <a:xfrm>
            <a:off x="0" y="0"/>
            <a:ext cx="6638925" cy="437620"/>
          </a:xfrm>
        </p:spPr>
        <p:txBody>
          <a:bodyPr>
            <a:noAutofit/>
          </a:bodyPr>
          <a:lstStyle/>
          <a:p>
            <a:r>
              <a:rPr lang="en-US" sz="2000" b="1" dirty="0"/>
              <a:t>Cleaning and Maintenance - </a:t>
            </a:r>
            <a:r>
              <a:rPr lang="en-US" sz="2000" b="1" dirty="0">
                <a:solidFill>
                  <a:schemeClr val="tx1"/>
                </a:solidFill>
              </a:rPr>
              <a:t>Weekly</a:t>
            </a:r>
          </a:p>
        </p:txBody>
      </p:sp>
      <p:sp>
        <p:nvSpPr>
          <p:cNvPr id="8" name="Text Placeholder 7">
            <a:extLst>
              <a:ext uri="{FF2B5EF4-FFF2-40B4-BE49-F238E27FC236}">
                <a16:creationId xmlns:a16="http://schemas.microsoft.com/office/drawing/2014/main" id="{E3377D2C-722E-B168-9681-00FFB5F67493}"/>
              </a:ext>
            </a:extLst>
          </p:cNvPr>
          <p:cNvSpPr>
            <a:spLocks noGrp="1"/>
          </p:cNvSpPr>
          <p:nvPr>
            <p:ph type="body" idx="1"/>
          </p:nvPr>
        </p:nvSpPr>
        <p:spPr>
          <a:xfrm>
            <a:off x="97538" y="368626"/>
            <a:ext cx="6281927" cy="357676"/>
          </a:xfrm>
        </p:spPr>
        <p:txBody>
          <a:bodyPr/>
          <a:lstStyle/>
          <a:p>
            <a:r>
              <a:rPr lang="en-US" sz="2000" b="1" dirty="0"/>
              <a:t>Cleaning of Test Table and Test Table Insert</a:t>
            </a:r>
          </a:p>
        </p:txBody>
      </p:sp>
      <p:sp>
        <p:nvSpPr>
          <p:cNvPr id="3" name="Content Placeholder 2">
            <a:extLst>
              <a:ext uri="{FF2B5EF4-FFF2-40B4-BE49-F238E27FC236}">
                <a16:creationId xmlns:a16="http://schemas.microsoft.com/office/drawing/2014/main" id="{FC70E86A-DF8E-F9B4-88E7-A18E6684F617}"/>
              </a:ext>
            </a:extLst>
          </p:cNvPr>
          <p:cNvSpPr>
            <a:spLocks noGrp="1"/>
          </p:cNvSpPr>
          <p:nvPr>
            <p:ph sz="half" idx="2"/>
          </p:nvPr>
        </p:nvSpPr>
        <p:spPr>
          <a:xfrm>
            <a:off x="227459" y="578822"/>
            <a:ext cx="6200775" cy="6003682"/>
          </a:xfrm>
        </p:spPr>
        <p:txBody>
          <a:bodyPr>
            <a:noAutofit/>
          </a:bodyPr>
          <a:lstStyle/>
          <a:p>
            <a:r>
              <a:rPr lang="en-US" sz="1400" dirty="0"/>
              <a:t>Remove test table by pulling it straight out of the analyzer slowly. </a:t>
            </a:r>
          </a:p>
          <a:p>
            <a:r>
              <a:rPr lang="en-US" sz="1400" dirty="0"/>
              <a:t>Lift the table insert to remove it from the test table.</a:t>
            </a:r>
          </a:p>
          <a:p>
            <a:r>
              <a:rPr lang="en-US" sz="1400" dirty="0"/>
              <a:t>Drain the drip tray, if necessary. </a:t>
            </a:r>
          </a:p>
          <a:p>
            <a:r>
              <a:rPr lang="en-US" sz="1400" dirty="0"/>
              <a:t>Clean test table insert and test table with cotton tipped swab or gauze  moistened with water. If necessary, rinse both sides of the table insert and test table under running water. (</a:t>
            </a:r>
            <a:r>
              <a:rPr lang="en-US" sz="1400" b="1" dirty="0"/>
              <a:t>DO NOT clean the white calibration bar. Care should be taken not to scratch or scuff the white bar.) </a:t>
            </a:r>
          </a:p>
          <a:p>
            <a:r>
              <a:rPr lang="en-US" sz="1400" dirty="0"/>
              <a:t>Allow to air dry or dry thoroughly with a lint free cloth (gauze), avoiding the white calibration bar. </a:t>
            </a:r>
            <a:r>
              <a:rPr lang="en-US" sz="1400" b="1" dirty="0"/>
              <a:t>Do not use paper towel.</a:t>
            </a:r>
          </a:p>
          <a:p>
            <a:r>
              <a:rPr lang="en-US" sz="1400" dirty="0"/>
              <a:t>Examine the white calibration bar on the test table for dirt or discoloration.</a:t>
            </a:r>
          </a:p>
          <a:p>
            <a:pPr marL="548640" indent="-182880">
              <a:spcBef>
                <a:spcPts val="0"/>
              </a:spcBef>
              <a:buFont typeface="Wingdings" panose="05000000000000000000" pitchFamily="2" charset="2"/>
              <a:buChar char="v"/>
            </a:pPr>
            <a:r>
              <a:rPr lang="en-US" sz="1400" b="1" dirty="0"/>
              <a:t>Do not touch the calibration bar while examining it. </a:t>
            </a:r>
            <a:r>
              <a:rPr lang="en-US" sz="1400" dirty="0"/>
              <a:t>Your fingerprints or lint on the bar could cause unreliable test results.</a:t>
            </a:r>
          </a:p>
          <a:p>
            <a:pPr marL="548640" indent="-182880">
              <a:spcBef>
                <a:spcPts val="0"/>
              </a:spcBef>
              <a:buFont typeface="Wingdings" panose="05000000000000000000" pitchFamily="2" charset="2"/>
              <a:buChar char="v"/>
            </a:pPr>
            <a:r>
              <a:rPr lang="en-US" sz="1400" dirty="0"/>
              <a:t>If the white calibration bar appears dirty or discolored, clean the white calibration bar as described on next page.</a:t>
            </a:r>
          </a:p>
          <a:p>
            <a:pPr marL="548640" indent="-182880">
              <a:spcBef>
                <a:spcPts val="0"/>
              </a:spcBef>
              <a:buFont typeface="Wingdings" panose="05000000000000000000" pitchFamily="2" charset="2"/>
              <a:buChar char="v"/>
            </a:pPr>
            <a:r>
              <a:rPr lang="en-US" sz="1400" dirty="0"/>
              <a:t>If the white calibration bar appears clean and unmarked, proceed with steps below.</a:t>
            </a:r>
          </a:p>
          <a:p>
            <a:r>
              <a:rPr lang="en-US" sz="1400" dirty="0"/>
              <a:t>Insert the table insert into the test table. </a:t>
            </a:r>
          </a:p>
          <a:p>
            <a:r>
              <a:rPr lang="en-US" sz="1400" dirty="0"/>
              <a:t>Reinsert the test table into the analyzer by holding the table at the end opposite the white calibration bar (with the white bar facing upward), and push the test table firmly but slowly and gently into the analyzer until it in just over halfway in.</a:t>
            </a:r>
          </a:p>
          <a:p>
            <a:r>
              <a:rPr lang="en-US" sz="1400" dirty="0"/>
              <a:t>Power down to reset the table.</a:t>
            </a:r>
          </a:p>
          <a:p>
            <a:endParaRPr lang="en-US" sz="1400" dirty="0"/>
          </a:p>
          <a:p>
            <a:endParaRPr lang="en-US" sz="1400" dirty="0"/>
          </a:p>
        </p:txBody>
      </p:sp>
      <p:pic>
        <p:nvPicPr>
          <p:cNvPr id="12" name="Picture 11">
            <a:extLst>
              <a:ext uri="{FF2B5EF4-FFF2-40B4-BE49-F238E27FC236}">
                <a16:creationId xmlns:a16="http://schemas.microsoft.com/office/drawing/2014/main" id="{12D58AC4-8414-5600-8B58-A9F4AB93526C}"/>
              </a:ext>
            </a:extLst>
          </p:cNvPr>
          <p:cNvPicPr>
            <a:picLocks noChangeAspect="1"/>
          </p:cNvPicPr>
          <p:nvPr/>
        </p:nvPicPr>
        <p:blipFill>
          <a:blip r:embed="rId2"/>
          <a:stretch>
            <a:fillRect/>
          </a:stretch>
        </p:blipFill>
        <p:spPr>
          <a:xfrm>
            <a:off x="6457950" y="2247350"/>
            <a:ext cx="3602735" cy="2113748"/>
          </a:xfrm>
          <a:prstGeom prst="rect">
            <a:avLst/>
          </a:prstGeom>
        </p:spPr>
      </p:pic>
      <p:pic>
        <p:nvPicPr>
          <p:cNvPr id="16" name="Picture 15">
            <a:extLst>
              <a:ext uri="{FF2B5EF4-FFF2-40B4-BE49-F238E27FC236}">
                <a16:creationId xmlns:a16="http://schemas.microsoft.com/office/drawing/2014/main" id="{D3ACBC78-00F1-2A4F-5923-194D49F765D5}"/>
              </a:ext>
            </a:extLst>
          </p:cNvPr>
          <p:cNvPicPr>
            <a:picLocks noChangeAspect="1"/>
          </p:cNvPicPr>
          <p:nvPr/>
        </p:nvPicPr>
        <p:blipFill>
          <a:blip r:embed="rId3"/>
          <a:stretch>
            <a:fillRect/>
          </a:stretch>
        </p:blipFill>
        <p:spPr>
          <a:xfrm>
            <a:off x="6477003" y="192216"/>
            <a:ext cx="2495898" cy="1705213"/>
          </a:xfrm>
          <a:prstGeom prst="rect">
            <a:avLst/>
          </a:prstGeom>
        </p:spPr>
      </p:pic>
      <p:pic>
        <p:nvPicPr>
          <p:cNvPr id="18" name="Picture 17">
            <a:extLst>
              <a:ext uri="{FF2B5EF4-FFF2-40B4-BE49-F238E27FC236}">
                <a16:creationId xmlns:a16="http://schemas.microsoft.com/office/drawing/2014/main" id="{D5BCB123-FEB4-3A98-8C46-4014AC9F45B2}"/>
              </a:ext>
            </a:extLst>
          </p:cNvPr>
          <p:cNvPicPr>
            <a:picLocks noChangeAspect="1"/>
          </p:cNvPicPr>
          <p:nvPr/>
        </p:nvPicPr>
        <p:blipFill>
          <a:blip r:embed="rId4"/>
          <a:stretch>
            <a:fillRect/>
          </a:stretch>
        </p:blipFill>
        <p:spPr>
          <a:xfrm>
            <a:off x="6457950" y="4706418"/>
            <a:ext cx="2534004" cy="1829055"/>
          </a:xfrm>
          <a:prstGeom prst="rect">
            <a:avLst/>
          </a:prstGeom>
        </p:spPr>
      </p:pic>
    </p:spTree>
    <p:extLst>
      <p:ext uri="{BB962C8B-B14F-4D97-AF65-F5344CB8AC3E}">
        <p14:creationId xmlns:p14="http://schemas.microsoft.com/office/powerpoint/2010/main" val="40531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5DD9-A7A8-5538-6C88-718B2CDC8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02079-75D8-286A-9FAB-A67416084BE3}"/>
              </a:ext>
            </a:extLst>
          </p:cNvPr>
          <p:cNvSpPr>
            <a:spLocks noGrp="1"/>
          </p:cNvSpPr>
          <p:nvPr>
            <p:ph type="title"/>
          </p:nvPr>
        </p:nvSpPr>
        <p:spPr>
          <a:xfrm>
            <a:off x="638531" y="390144"/>
            <a:ext cx="8596668" cy="438912"/>
          </a:xfrm>
        </p:spPr>
        <p:txBody>
          <a:bodyPr>
            <a:normAutofit fontScale="90000"/>
          </a:bodyPr>
          <a:lstStyle/>
          <a:p>
            <a:r>
              <a:rPr lang="en-US" b="1" dirty="0"/>
              <a:t>Cleaning and Maintenance - </a:t>
            </a:r>
            <a:r>
              <a:rPr lang="en-US" sz="2200" b="1" dirty="0">
                <a:solidFill>
                  <a:schemeClr val="tx1"/>
                </a:solidFill>
              </a:rPr>
              <a:t>As Needed Maintenance</a:t>
            </a:r>
            <a:br>
              <a:rPr lang="en-US" b="1" dirty="0"/>
            </a:br>
            <a:br>
              <a:rPr lang="en-US" dirty="0"/>
            </a:br>
            <a:endParaRPr lang="en-US" dirty="0"/>
          </a:p>
        </p:txBody>
      </p:sp>
      <p:sp>
        <p:nvSpPr>
          <p:cNvPr id="10" name="Text Placeholder 9">
            <a:extLst>
              <a:ext uri="{FF2B5EF4-FFF2-40B4-BE49-F238E27FC236}">
                <a16:creationId xmlns:a16="http://schemas.microsoft.com/office/drawing/2014/main" id="{DBDD58EA-1558-C953-A42A-E95FC6A0FCB7}"/>
              </a:ext>
            </a:extLst>
          </p:cNvPr>
          <p:cNvSpPr>
            <a:spLocks noGrp="1"/>
          </p:cNvSpPr>
          <p:nvPr>
            <p:ph type="body" idx="1"/>
          </p:nvPr>
        </p:nvSpPr>
        <p:spPr>
          <a:xfrm>
            <a:off x="690964" y="1298447"/>
            <a:ext cx="4600344" cy="438912"/>
          </a:xfrm>
        </p:spPr>
        <p:txBody>
          <a:bodyPr/>
          <a:lstStyle/>
          <a:p>
            <a:r>
              <a:rPr lang="en-US" sz="2000" b="1" dirty="0"/>
              <a:t>Cleaning the White Calibration Bar</a:t>
            </a:r>
          </a:p>
        </p:txBody>
      </p:sp>
      <p:sp>
        <p:nvSpPr>
          <p:cNvPr id="4" name="Content Placeholder 3">
            <a:extLst>
              <a:ext uri="{FF2B5EF4-FFF2-40B4-BE49-F238E27FC236}">
                <a16:creationId xmlns:a16="http://schemas.microsoft.com/office/drawing/2014/main" id="{CA5B20CE-C980-0DF9-43B9-77F20AC00618}"/>
              </a:ext>
            </a:extLst>
          </p:cNvPr>
          <p:cNvSpPr>
            <a:spLocks noGrp="1"/>
          </p:cNvSpPr>
          <p:nvPr>
            <p:ph sz="half" idx="2"/>
          </p:nvPr>
        </p:nvSpPr>
        <p:spPr>
          <a:xfrm>
            <a:off x="675745" y="1828800"/>
            <a:ext cx="5420255" cy="4598789"/>
          </a:xfrm>
        </p:spPr>
        <p:txBody>
          <a:bodyPr>
            <a:normAutofit lnSpcReduction="10000"/>
          </a:bodyPr>
          <a:lstStyle/>
          <a:p>
            <a:pPr marL="0" indent="0">
              <a:buNone/>
            </a:pPr>
            <a:r>
              <a:rPr lang="en-US" sz="1400" dirty="0"/>
              <a:t>If the white calibration bar appears dirty or discolored, perform the following steps:</a:t>
            </a:r>
          </a:p>
          <a:p>
            <a:pPr>
              <a:spcAft>
                <a:spcPts val="600"/>
              </a:spcAft>
            </a:pPr>
            <a:r>
              <a:rPr lang="en-US" sz="1400" dirty="0"/>
              <a:t>Wet a new cotton-tipped stick or lint-free cloth with distilled water and gently wipe and clean the calibration bar.</a:t>
            </a:r>
          </a:p>
          <a:p>
            <a:pPr marL="457200" indent="-182880">
              <a:spcBef>
                <a:spcPts val="0"/>
              </a:spcBef>
              <a:buFont typeface="Wingdings" panose="05000000000000000000" pitchFamily="2" charset="2"/>
              <a:buChar char="v"/>
            </a:pPr>
            <a:r>
              <a:rPr lang="en-US" sz="1200" dirty="0"/>
              <a:t>Do not scratch the white calibration bar. Marks and stains could cause inaccurate test results.</a:t>
            </a:r>
          </a:p>
          <a:p>
            <a:pPr marL="457200" indent="-182880">
              <a:spcBef>
                <a:spcPts val="0"/>
              </a:spcBef>
              <a:buFont typeface="Wingdings" panose="05000000000000000000" pitchFamily="2" charset="2"/>
              <a:buChar char="v"/>
            </a:pPr>
            <a:r>
              <a:rPr lang="en-US" sz="1200" dirty="0"/>
              <a:t>Do not use solvents of any kind to clean the calibration bar. They could destroy the bar.</a:t>
            </a:r>
          </a:p>
          <a:p>
            <a:r>
              <a:rPr lang="en-US" sz="1400" dirty="0"/>
              <a:t>Allow the calibration bar to air dry.</a:t>
            </a:r>
          </a:p>
          <a:p>
            <a:r>
              <a:rPr lang="en-US" sz="1400" dirty="0"/>
              <a:t>Inspect the surface for dust, foreign materials, scratches or scuffs.</a:t>
            </a:r>
          </a:p>
          <a:p>
            <a:r>
              <a:rPr lang="en-US" sz="1400" dirty="0"/>
              <a:t>If you cannot completely clean the calibration bar or if the bar has scratches, contact Point of Care to order a new test table.</a:t>
            </a:r>
          </a:p>
          <a:p>
            <a:r>
              <a:rPr lang="en-US" sz="1400" dirty="0"/>
              <a:t>If the calibration bar looks clean with no scratches, reinsert the test table by holding the table at the end opposite the white calibration bar (with the white bar facing upward), and push the test table firmly but slowly into the analyzer until it in just over halfway in.</a:t>
            </a:r>
          </a:p>
          <a:p>
            <a:pPr marL="0" indent="0">
              <a:buNone/>
            </a:pPr>
            <a:endParaRPr lang="en-US" sz="1400" dirty="0"/>
          </a:p>
          <a:p>
            <a:pPr marL="0" indent="0">
              <a:buNone/>
            </a:pPr>
            <a:endParaRPr lang="en-US" sz="2000" dirty="0"/>
          </a:p>
        </p:txBody>
      </p:sp>
      <p:pic>
        <p:nvPicPr>
          <p:cNvPr id="7" name="Picture 6">
            <a:extLst>
              <a:ext uri="{FF2B5EF4-FFF2-40B4-BE49-F238E27FC236}">
                <a16:creationId xmlns:a16="http://schemas.microsoft.com/office/drawing/2014/main" id="{72ECDB6C-E668-BE6B-A5A1-92C8DB9AB237}"/>
              </a:ext>
            </a:extLst>
          </p:cNvPr>
          <p:cNvPicPr>
            <a:picLocks noChangeAspect="1"/>
          </p:cNvPicPr>
          <p:nvPr/>
        </p:nvPicPr>
        <p:blipFill>
          <a:blip r:embed="rId2"/>
          <a:stretch>
            <a:fillRect/>
          </a:stretch>
        </p:blipFill>
        <p:spPr>
          <a:xfrm>
            <a:off x="6915914" y="1207008"/>
            <a:ext cx="2284950" cy="1520500"/>
          </a:xfrm>
          <a:prstGeom prst="rect">
            <a:avLst/>
          </a:prstGeom>
        </p:spPr>
      </p:pic>
      <p:pic>
        <p:nvPicPr>
          <p:cNvPr id="9" name="Picture 8">
            <a:extLst>
              <a:ext uri="{FF2B5EF4-FFF2-40B4-BE49-F238E27FC236}">
                <a16:creationId xmlns:a16="http://schemas.microsoft.com/office/drawing/2014/main" id="{1158C341-725B-C7C2-C7EF-F777344BFA40}"/>
              </a:ext>
            </a:extLst>
          </p:cNvPr>
          <p:cNvPicPr>
            <a:picLocks noChangeAspect="1"/>
          </p:cNvPicPr>
          <p:nvPr/>
        </p:nvPicPr>
        <p:blipFill>
          <a:blip r:embed="rId3"/>
          <a:stretch>
            <a:fillRect/>
          </a:stretch>
        </p:blipFill>
        <p:spPr>
          <a:xfrm>
            <a:off x="6950903" y="2834640"/>
            <a:ext cx="2249961" cy="1621677"/>
          </a:xfrm>
          <a:prstGeom prst="rect">
            <a:avLst/>
          </a:prstGeom>
        </p:spPr>
      </p:pic>
      <p:pic>
        <p:nvPicPr>
          <p:cNvPr id="12" name="Picture 11">
            <a:extLst>
              <a:ext uri="{FF2B5EF4-FFF2-40B4-BE49-F238E27FC236}">
                <a16:creationId xmlns:a16="http://schemas.microsoft.com/office/drawing/2014/main" id="{8D8B34BC-D4E3-FD6C-9D29-949FF3BD6CDD}"/>
              </a:ext>
            </a:extLst>
          </p:cNvPr>
          <p:cNvPicPr>
            <a:picLocks noChangeAspect="1"/>
          </p:cNvPicPr>
          <p:nvPr/>
        </p:nvPicPr>
        <p:blipFill>
          <a:blip r:embed="rId4"/>
          <a:stretch>
            <a:fillRect/>
          </a:stretch>
        </p:blipFill>
        <p:spPr>
          <a:xfrm>
            <a:off x="6950903" y="4626724"/>
            <a:ext cx="2284296" cy="1621676"/>
          </a:xfrm>
          <a:prstGeom prst="rect">
            <a:avLst/>
          </a:prstGeom>
        </p:spPr>
      </p:pic>
    </p:spTree>
    <p:extLst>
      <p:ext uri="{BB962C8B-B14F-4D97-AF65-F5344CB8AC3E}">
        <p14:creationId xmlns:p14="http://schemas.microsoft.com/office/powerpoint/2010/main" val="406582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EF8A-DC38-2952-5253-AED9CF543F56}"/>
              </a:ext>
            </a:extLst>
          </p:cNvPr>
          <p:cNvSpPr>
            <a:spLocks noGrp="1"/>
          </p:cNvSpPr>
          <p:nvPr>
            <p:ph type="title"/>
          </p:nvPr>
        </p:nvSpPr>
        <p:spPr>
          <a:xfrm>
            <a:off x="677334" y="609600"/>
            <a:ext cx="8596668" cy="798576"/>
          </a:xfrm>
        </p:spPr>
        <p:txBody>
          <a:bodyPr>
            <a:normAutofit fontScale="90000"/>
          </a:bodyPr>
          <a:lstStyle/>
          <a:p>
            <a:r>
              <a:rPr lang="en-US" b="1" dirty="0"/>
              <a:t>Cleaning and Maintenance - </a:t>
            </a:r>
            <a:r>
              <a:rPr lang="en-US" sz="2200" b="1" dirty="0">
                <a:solidFill>
                  <a:schemeClr val="tx1"/>
                </a:solidFill>
              </a:rPr>
              <a:t>As Needed Maintenance</a:t>
            </a:r>
            <a:br>
              <a:rPr lang="en-US" b="1" dirty="0"/>
            </a:br>
            <a:br>
              <a:rPr lang="en-US" dirty="0"/>
            </a:br>
            <a:endParaRPr lang="en-US" dirty="0"/>
          </a:p>
        </p:txBody>
      </p:sp>
      <p:sp>
        <p:nvSpPr>
          <p:cNvPr id="10" name="Text Placeholder 9">
            <a:extLst>
              <a:ext uri="{FF2B5EF4-FFF2-40B4-BE49-F238E27FC236}">
                <a16:creationId xmlns:a16="http://schemas.microsoft.com/office/drawing/2014/main" id="{B9E71F85-4ED2-C9CC-D223-EA2BD9E51E8D}"/>
              </a:ext>
            </a:extLst>
          </p:cNvPr>
          <p:cNvSpPr>
            <a:spLocks noGrp="1"/>
          </p:cNvSpPr>
          <p:nvPr>
            <p:ph type="body" idx="1"/>
          </p:nvPr>
        </p:nvSpPr>
        <p:spPr>
          <a:xfrm>
            <a:off x="675745" y="1554479"/>
            <a:ext cx="5990232" cy="365760"/>
          </a:xfrm>
        </p:spPr>
        <p:txBody>
          <a:bodyPr/>
          <a:lstStyle/>
          <a:p>
            <a:r>
              <a:rPr lang="en-US" sz="2000" b="1" dirty="0"/>
              <a:t>Cleaning the Outside of the Analyzer</a:t>
            </a:r>
          </a:p>
        </p:txBody>
      </p:sp>
      <p:sp>
        <p:nvSpPr>
          <p:cNvPr id="4" name="Content Placeholder 3">
            <a:extLst>
              <a:ext uri="{FF2B5EF4-FFF2-40B4-BE49-F238E27FC236}">
                <a16:creationId xmlns:a16="http://schemas.microsoft.com/office/drawing/2014/main" id="{C3F86E89-B12B-1B46-CA40-259739A11983}"/>
              </a:ext>
            </a:extLst>
          </p:cNvPr>
          <p:cNvSpPr>
            <a:spLocks noGrp="1"/>
          </p:cNvSpPr>
          <p:nvPr>
            <p:ph sz="half" idx="2"/>
          </p:nvPr>
        </p:nvSpPr>
        <p:spPr>
          <a:xfrm>
            <a:off x="675745" y="2066543"/>
            <a:ext cx="8029343" cy="4361045"/>
          </a:xfrm>
        </p:spPr>
        <p:txBody>
          <a:bodyPr>
            <a:normAutofit fontScale="92500" lnSpcReduction="10000"/>
          </a:bodyPr>
          <a:lstStyle/>
          <a:p>
            <a:pPr marL="0" indent="0">
              <a:buNone/>
            </a:pPr>
            <a:r>
              <a:rPr lang="en-US" sz="1700" dirty="0"/>
              <a:t>Always keep the outside of the </a:t>
            </a:r>
            <a:r>
              <a:rPr lang="en-US" sz="1700" dirty="0" err="1"/>
              <a:t>Clinitek</a:t>
            </a:r>
            <a:r>
              <a:rPr lang="en-US" sz="1700" dirty="0"/>
              <a:t> Status analyzer clean and free of dust. </a:t>
            </a:r>
          </a:p>
          <a:p>
            <a:pPr marL="0" indent="0">
              <a:buNone/>
            </a:pPr>
            <a:r>
              <a:rPr lang="en-US" sz="1700" dirty="0"/>
              <a:t>To clean the outside of the </a:t>
            </a:r>
            <a:r>
              <a:rPr lang="en-US" sz="1700" dirty="0" err="1"/>
              <a:t>analzyer</a:t>
            </a:r>
            <a:r>
              <a:rPr lang="en-US" sz="1700" dirty="0"/>
              <a:t>:</a:t>
            </a:r>
          </a:p>
          <a:p>
            <a:r>
              <a:rPr lang="en-US" sz="1700" dirty="0"/>
              <a:t>Press the Power button for at least 2 seconds to turn off the analyzer. </a:t>
            </a:r>
          </a:p>
          <a:p>
            <a:r>
              <a:rPr lang="en-US" sz="1700" dirty="0"/>
              <a:t>Wipe the outside (including the display) with a damp (not wet) cloth and a mild detergent.</a:t>
            </a:r>
          </a:p>
          <a:p>
            <a:pPr>
              <a:spcAft>
                <a:spcPts val="1000"/>
              </a:spcAft>
            </a:pPr>
            <a:r>
              <a:rPr lang="en-US" sz="1700" dirty="0"/>
              <a:t>Dry with a clean cloth.</a:t>
            </a:r>
          </a:p>
          <a:p>
            <a:pPr marL="0" indent="0">
              <a:buNone/>
            </a:pPr>
            <a:r>
              <a:rPr lang="en-US" sz="1700" dirty="0"/>
              <a:t>Do not use any type of solvent, </a:t>
            </a:r>
            <a:r>
              <a:rPr lang="en-US" sz="1700" dirty="0" err="1"/>
              <a:t>oil,grease</a:t>
            </a:r>
            <a:r>
              <a:rPr lang="en-US" sz="1700" dirty="0"/>
              <a:t>, silicone spray or lubrication on the analyzer.</a:t>
            </a:r>
          </a:p>
          <a:p>
            <a:pPr marL="0" indent="0">
              <a:buNone/>
            </a:pPr>
            <a:r>
              <a:rPr lang="en-US" sz="1700" dirty="0"/>
              <a:t>Do not spray glass cleaner directly onto screen.</a:t>
            </a:r>
          </a:p>
          <a:p>
            <a:pPr marL="0" indent="0">
              <a:buNone/>
            </a:pPr>
            <a:r>
              <a:rPr lang="en-US" sz="1700" dirty="0"/>
              <a:t>Do not use laboratory wipes, such as Kimwipes, because they might scratch the screen.</a:t>
            </a:r>
          </a:p>
          <a:p>
            <a:pPr marL="0" indent="0">
              <a:buNone/>
            </a:pPr>
            <a:r>
              <a:rPr lang="en-US" sz="1700" dirty="0"/>
              <a:t>Prevent liquid from entering the printer compartment which could damage the analyzer or the printer.</a:t>
            </a:r>
          </a:p>
          <a:p>
            <a:pPr marL="0" indent="0">
              <a:buNone/>
            </a:pPr>
            <a:endParaRPr lang="en-US" sz="2000" b="1" dirty="0"/>
          </a:p>
        </p:txBody>
      </p:sp>
    </p:spTree>
    <p:extLst>
      <p:ext uri="{BB962C8B-B14F-4D97-AF65-F5344CB8AC3E}">
        <p14:creationId xmlns:p14="http://schemas.microsoft.com/office/powerpoint/2010/main" val="1672243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3D33-0AFC-CFBF-6D30-5081E8EF9D2B}"/>
              </a:ext>
            </a:extLst>
          </p:cNvPr>
          <p:cNvSpPr>
            <a:spLocks noGrp="1"/>
          </p:cNvSpPr>
          <p:nvPr>
            <p:ph type="title"/>
          </p:nvPr>
        </p:nvSpPr>
        <p:spPr>
          <a:xfrm>
            <a:off x="677334" y="609600"/>
            <a:ext cx="8596668" cy="935736"/>
          </a:xfrm>
        </p:spPr>
        <p:txBody>
          <a:bodyPr>
            <a:normAutofit/>
          </a:bodyPr>
          <a:lstStyle/>
          <a:p>
            <a:r>
              <a:rPr lang="en-US" sz="3200" b="1" dirty="0"/>
              <a:t>Powering Down the Analyzer</a:t>
            </a:r>
          </a:p>
        </p:txBody>
      </p:sp>
      <p:sp>
        <p:nvSpPr>
          <p:cNvPr id="3" name="Content Placeholder 2">
            <a:extLst>
              <a:ext uri="{FF2B5EF4-FFF2-40B4-BE49-F238E27FC236}">
                <a16:creationId xmlns:a16="http://schemas.microsoft.com/office/drawing/2014/main" id="{9D84B483-D48D-EBC0-F555-870ACBB6CB3C}"/>
              </a:ext>
            </a:extLst>
          </p:cNvPr>
          <p:cNvSpPr>
            <a:spLocks noGrp="1"/>
          </p:cNvSpPr>
          <p:nvPr>
            <p:ph idx="1"/>
          </p:nvPr>
        </p:nvSpPr>
        <p:spPr>
          <a:xfrm>
            <a:off x="677334" y="1545336"/>
            <a:ext cx="8596668" cy="1789619"/>
          </a:xfrm>
        </p:spPr>
        <p:txBody>
          <a:bodyPr>
            <a:normAutofit/>
          </a:bodyPr>
          <a:lstStyle/>
          <a:p>
            <a:r>
              <a:rPr lang="en-US" sz="1600" dirty="0"/>
              <a:t>Before turning the analyzer off, ensure that there are no test strip on the test table and that the test table is clean. </a:t>
            </a:r>
          </a:p>
          <a:p>
            <a:r>
              <a:rPr lang="en-US" sz="1600" dirty="0"/>
              <a:t>Press and hold the on/off button for at least 2 seconds. </a:t>
            </a:r>
          </a:p>
          <a:p>
            <a:r>
              <a:rPr lang="en-US" sz="1600" dirty="0"/>
              <a:t>The test table will retract into the analyzer, the door will close, and the analyzer will switch off.</a:t>
            </a:r>
          </a:p>
        </p:txBody>
      </p:sp>
      <p:pic>
        <p:nvPicPr>
          <p:cNvPr id="5" name="Picture 4">
            <a:extLst>
              <a:ext uri="{FF2B5EF4-FFF2-40B4-BE49-F238E27FC236}">
                <a16:creationId xmlns:a16="http://schemas.microsoft.com/office/drawing/2014/main" id="{D066354D-9B08-C475-4566-533E660ED8F5}"/>
              </a:ext>
            </a:extLst>
          </p:cNvPr>
          <p:cNvPicPr>
            <a:picLocks noChangeAspect="1"/>
          </p:cNvPicPr>
          <p:nvPr/>
        </p:nvPicPr>
        <p:blipFill>
          <a:blip r:embed="rId2"/>
          <a:stretch>
            <a:fillRect/>
          </a:stretch>
        </p:blipFill>
        <p:spPr>
          <a:xfrm>
            <a:off x="3150573" y="3674753"/>
            <a:ext cx="3288327" cy="2183122"/>
          </a:xfrm>
          <a:prstGeom prst="rect">
            <a:avLst/>
          </a:prstGeom>
        </p:spPr>
      </p:pic>
    </p:spTree>
    <p:extLst>
      <p:ext uri="{BB962C8B-B14F-4D97-AF65-F5344CB8AC3E}">
        <p14:creationId xmlns:p14="http://schemas.microsoft.com/office/powerpoint/2010/main" val="418828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C0B7-8026-41DC-2F8E-0664AF8DDEB2}"/>
              </a:ext>
            </a:extLst>
          </p:cNvPr>
          <p:cNvSpPr>
            <a:spLocks noGrp="1"/>
          </p:cNvSpPr>
          <p:nvPr>
            <p:ph type="title"/>
          </p:nvPr>
        </p:nvSpPr>
        <p:spPr>
          <a:xfrm>
            <a:off x="677334" y="609600"/>
            <a:ext cx="8596668" cy="723900"/>
          </a:xfrm>
        </p:spPr>
        <p:txBody>
          <a:bodyPr>
            <a:normAutofit fontScale="90000"/>
          </a:bodyPr>
          <a:lstStyle/>
          <a:p>
            <a:r>
              <a:rPr lang="en-US" sz="3200" b="1" dirty="0" err="1"/>
              <a:t>Clinitek</a:t>
            </a:r>
            <a:r>
              <a:rPr lang="en-US" sz="3200" b="1" dirty="0"/>
              <a:t> Status and Status Plus (+) Systems Components</a:t>
            </a:r>
          </a:p>
        </p:txBody>
      </p:sp>
      <p:pic>
        <p:nvPicPr>
          <p:cNvPr id="5" name="Content Placeholder 4">
            <a:extLst>
              <a:ext uri="{FF2B5EF4-FFF2-40B4-BE49-F238E27FC236}">
                <a16:creationId xmlns:a16="http://schemas.microsoft.com/office/drawing/2014/main" id="{633A742B-6AFE-0F9B-B2C3-85B703C8A5B0}"/>
              </a:ext>
            </a:extLst>
          </p:cNvPr>
          <p:cNvPicPr>
            <a:picLocks noGrp="1" noChangeAspect="1"/>
          </p:cNvPicPr>
          <p:nvPr>
            <p:ph idx="1"/>
          </p:nvPr>
        </p:nvPicPr>
        <p:blipFill>
          <a:blip r:embed="rId2"/>
          <a:stretch>
            <a:fillRect/>
          </a:stretch>
        </p:blipFill>
        <p:spPr>
          <a:xfrm>
            <a:off x="677863" y="1828801"/>
            <a:ext cx="8152707" cy="3686174"/>
          </a:xfrm>
          <a:prstGeom prst="rect">
            <a:avLst/>
          </a:prstGeom>
        </p:spPr>
      </p:pic>
    </p:spTree>
    <p:extLst>
      <p:ext uri="{BB962C8B-B14F-4D97-AF65-F5344CB8AC3E}">
        <p14:creationId xmlns:p14="http://schemas.microsoft.com/office/powerpoint/2010/main" val="54692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83FC-C54C-C438-61E1-2C2DD9155FC0}"/>
              </a:ext>
            </a:extLst>
          </p:cNvPr>
          <p:cNvSpPr>
            <a:spLocks noGrp="1"/>
          </p:cNvSpPr>
          <p:nvPr>
            <p:ph type="title"/>
          </p:nvPr>
        </p:nvSpPr>
        <p:spPr>
          <a:xfrm>
            <a:off x="677334" y="609600"/>
            <a:ext cx="8596668" cy="725424"/>
          </a:xfrm>
        </p:spPr>
        <p:txBody>
          <a:bodyPr>
            <a:normAutofit/>
          </a:bodyPr>
          <a:lstStyle/>
          <a:p>
            <a:r>
              <a:rPr lang="en-US" sz="3200" b="1" dirty="0"/>
              <a:t>Siemens </a:t>
            </a:r>
            <a:r>
              <a:rPr lang="en-US" sz="3200" b="1" dirty="0" err="1"/>
              <a:t>Multistix</a:t>
            </a:r>
            <a:r>
              <a:rPr lang="en-US" sz="3200" b="1" dirty="0"/>
              <a:t> 10SG Reagent Strips</a:t>
            </a:r>
          </a:p>
        </p:txBody>
      </p:sp>
      <p:sp>
        <p:nvSpPr>
          <p:cNvPr id="3" name="Content Placeholder 2">
            <a:extLst>
              <a:ext uri="{FF2B5EF4-FFF2-40B4-BE49-F238E27FC236}">
                <a16:creationId xmlns:a16="http://schemas.microsoft.com/office/drawing/2014/main" id="{8175A3A5-9FAB-83D2-3433-2FBEC25DBA34}"/>
              </a:ext>
            </a:extLst>
          </p:cNvPr>
          <p:cNvSpPr>
            <a:spLocks noGrp="1"/>
          </p:cNvSpPr>
          <p:nvPr>
            <p:ph idx="1"/>
          </p:nvPr>
        </p:nvSpPr>
        <p:spPr>
          <a:xfrm>
            <a:off x="677334" y="1600201"/>
            <a:ext cx="5549730" cy="4718303"/>
          </a:xfrm>
        </p:spPr>
        <p:txBody>
          <a:bodyPr>
            <a:normAutofit fontScale="85000" lnSpcReduction="10000"/>
          </a:bodyPr>
          <a:lstStyle/>
          <a:p>
            <a:r>
              <a:rPr lang="en-US" dirty="0"/>
              <a:t>Siemens </a:t>
            </a:r>
            <a:r>
              <a:rPr lang="en-US" dirty="0" err="1"/>
              <a:t>Multistix</a:t>
            </a:r>
            <a:r>
              <a:rPr lang="en-US" dirty="0"/>
              <a:t>® 10 SG reagent strips are used with the </a:t>
            </a:r>
            <a:r>
              <a:rPr lang="en-US" dirty="0" err="1"/>
              <a:t>Clinitek</a:t>
            </a:r>
            <a:r>
              <a:rPr lang="en-US" dirty="0"/>
              <a:t> Status analyzers.</a:t>
            </a:r>
          </a:p>
          <a:p>
            <a:r>
              <a:rPr lang="en-US" dirty="0"/>
              <a:t> Strip storage and handling:</a:t>
            </a:r>
          </a:p>
          <a:p>
            <a:pPr marL="914400" indent="-274320">
              <a:spcBef>
                <a:spcPts val="600"/>
              </a:spcBef>
              <a:buFont typeface="Wingdings" panose="05000000000000000000" pitchFamily="2" charset="2"/>
              <a:buChar char="v"/>
            </a:pPr>
            <a:r>
              <a:rPr lang="en-US" dirty="0"/>
              <a:t>Store strips at room temperatures between 15-30°C (59-86°F). </a:t>
            </a:r>
          </a:p>
          <a:p>
            <a:pPr marL="914400" indent="-274320">
              <a:spcBef>
                <a:spcPts val="600"/>
              </a:spcBef>
              <a:buFont typeface="Wingdings" panose="05000000000000000000" pitchFamily="2" charset="2"/>
              <a:buChar char="v"/>
            </a:pPr>
            <a:r>
              <a:rPr lang="en-US" dirty="0"/>
              <a:t>All unused reagent strips must remain in the original bottle. </a:t>
            </a:r>
          </a:p>
          <a:p>
            <a:pPr marL="914400" indent="-274320">
              <a:spcBef>
                <a:spcPts val="600"/>
              </a:spcBef>
              <a:buFont typeface="Wingdings" panose="05000000000000000000" pitchFamily="2" charset="2"/>
              <a:buChar char="v"/>
            </a:pPr>
            <a:r>
              <a:rPr lang="en-US" dirty="0"/>
              <a:t>Immediately cap the bottle after use and do not remove the desiccant from the bottle. </a:t>
            </a:r>
          </a:p>
          <a:p>
            <a:pPr marL="914400" indent="-274320">
              <a:spcBef>
                <a:spcPts val="600"/>
              </a:spcBef>
              <a:buFont typeface="Wingdings" panose="05000000000000000000" pitchFamily="2" charset="2"/>
              <a:buChar char="v"/>
            </a:pPr>
            <a:r>
              <a:rPr lang="en-US" dirty="0"/>
              <a:t>Do not store the bottle in direct sunlight. </a:t>
            </a:r>
          </a:p>
          <a:p>
            <a:pPr marL="914400" indent="-274320">
              <a:spcBef>
                <a:spcPts val="600"/>
              </a:spcBef>
              <a:buFont typeface="Wingdings" panose="05000000000000000000" pitchFamily="2" charset="2"/>
              <a:buChar char="v"/>
            </a:pPr>
            <a:r>
              <a:rPr lang="en-US" dirty="0"/>
              <a:t>Protect from exposure to light, heat and ambient moisture which may alter reagent reactivity. </a:t>
            </a:r>
          </a:p>
          <a:p>
            <a:pPr marL="914400" indent="-274320">
              <a:spcBef>
                <a:spcPts val="600"/>
              </a:spcBef>
              <a:buFont typeface="Wingdings" panose="05000000000000000000" pitchFamily="2" charset="2"/>
              <a:buChar char="v"/>
            </a:pPr>
            <a:r>
              <a:rPr lang="en-US" dirty="0"/>
              <a:t>Do not touch test areas of reagent strips.</a:t>
            </a:r>
          </a:p>
          <a:p>
            <a:r>
              <a:rPr lang="en-US" dirty="0"/>
              <a:t>Strip expiration:</a:t>
            </a:r>
          </a:p>
          <a:p>
            <a:pPr marL="914400" indent="-274320">
              <a:spcBef>
                <a:spcPts val="600"/>
              </a:spcBef>
              <a:buFont typeface="Wingdings" panose="05000000000000000000" pitchFamily="2" charset="2"/>
              <a:buChar char="v"/>
            </a:pPr>
            <a:r>
              <a:rPr lang="en-US" dirty="0"/>
              <a:t>Strips are good until the expiration date printed on the strip canister.</a:t>
            </a:r>
          </a:p>
          <a:p>
            <a:pPr marL="914400" indent="-274320">
              <a:spcBef>
                <a:spcPts val="600"/>
              </a:spcBef>
              <a:buFont typeface="Wingdings" panose="05000000000000000000" pitchFamily="2" charset="2"/>
              <a:buChar char="v"/>
            </a:pPr>
            <a:r>
              <a:rPr lang="en-US" dirty="0"/>
              <a:t>Do not use the strips after their expiration date. </a:t>
            </a:r>
          </a:p>
          <a:p>
            <a:endParaRPr lang="en-US" dirty="0"/>
          </a:p>
        </p:txBody>
      </p:sp>
      <p:pic>
        <p:nvPicPr>
          <p:cNvPr id="4" name="Picture 3">
            <a:extLst>
              <a:ext uri="{FF2B5EF4-FFF2-40B4-BE49-F238E27FC236}">
                <a16:creationId xmlns:a16="http://schemas.microsoft.com/office/drawing/2014/main" id="{640CB963-4995-8094-A0AB-E9202FD4D711}"/>
              </a:ext>
            </a:extLst>
          </p:cNvPr>
          <p:cNvPicPr>
            <a:picLocks noChangeAspect="1"/>
          </p:cNvPicPr>
          <p:nvPr/>
        </p:nvPicPr>
        <p:blipFill>
          <a:blip r:embed="rId2"/>
          <a:stretch>
            <a:fillRect/>
          </a:stretch>
        </p:blipFill>
        <p:spPr>
          <a:xfrm>
            <a:off x="6506282" y="2416586"/>
            <a:ext cx="2966542" cy="2157972"/>
          </a:xfrm>
          <a:prstGeom prst="rect">
            <a:avLst/>
          </a:prstGeom>
        </p:spPr>
      </p:pic>
    </p:spTree>
    <p:extLst>
      <p:ext uri="{BB962C8B-B14F-4D97-AF65-F5344CB8AC3E}">
        <p14:creationId xmlns:p14="http://schemas.microsoft.com/office/powerpoint/2010/main" val="209953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F222-722B-6B73-0B3F-BC13283A1CDF}"/>
              </a:ext>
            </a:extLst>
          </p:cNvPr>
          <p:cNvSpPr>
            <a:spLocks noGrp="1"/>
          </p:cNvSpPr>
          <p:nvPr>
            <p:ph type="title"/>
          </p:nvPr>
        </p:nvSpPr>
        <p:spPr>
          <a:xfrm>
            <a:off x="677334" y="487487"/>
            <a:ext cx="8596668" cy="647700"/>
          </a:xfrm>
        </p:spPr>
        <p:txBody>
          <a:bodyPr>
            <a:normAutofit/>
          </a:bodyPr>
          <a:lstStyle/>
          <a:p>
            <a:r>
              <a:rPr lang="en-US" sz="3200" b="1" dirty="0"/>
              <a:t>Principle and Internal Checks</a:t>
            </a:r>
          </a:p>
        </p:txBody>
      </p:sp>
      <p:sp>
        <p:nvSpPr>
          <p:cNvPr id="3" name="Content Placeholder 2">
            <a:extLst>
              <a:ext uri="{FF2B5EF4-FFF2-40B4-BE49-F238E27FC236}">
                <a16:creationId xmlns:a16="http://schemas.microsoft.com/office/drawing/2014/main" id="{969AF266-28D5-1914-C0D8-31E863D8AB0B}"/>
              </a:ext>
            </a:extLst>
          </p:cNvPr>
          <p:cNvSpPr>
            <a:spLocks noGrp="1"/>
          </p:cNvSpPr>
          <p:nvPr>
            <p:ph idx="1"/>
          </p:nvPr>
        </p:nvSpPr>
        <p:spPr>
          <a:xfrm>
            <a:off x="677334" y="1280159"/>
            <a:ext cx="8596668" cy="3547873"/>
          </a:xfrm>
        </p:spPr>
        <p:txBody>
          <a:bodyPr>
            <a:normAutofit/>
          </a:bodyPr>
          <a:lstStyle/>
          <a:p>
            <a:r>
              <a:rPr lang="en-US" sz="1400" dirty="0"/>
              <a:t>The analyzer will run an automatic system diagnostic test and calibration each time it is turned on.  </a:t>
            </a:r>
          </a:p>
          <a:p>
            <a:endParaRPr lang="en-US" sz="1400" dirty="0"/>
          </a:p>
          <a:p>
            <a:r>
              <a:rPr lang="en-US" sz="1400" dirty="0"/>
              <a:t>The </a:t>
            </a:r>
            <a:r>
              <a:rPr lang="en-US" sz="1400" dirty="0" err="1"/>
              <a:t>Multistix</a:t>
            </a:r>
            <a:r>
              <a:rPr lang="en-US" sz="1400" dirty="0"/>
              <a:t> 10 SG reagent strips used with this analyzer are read through an optical system. The optical system consists of six light emitting diodes, a light guide, a mirror, a lens, and a detector. Light from the LEDs travels along the light guide and is reflected off the calibration bar or test strip onto the mirror. It is then directed through an </a:t>
            </a:r>
            <a:r>
              <a:rPr lang="en-US" sz="1400" dirty="0" err="1"/>
              <a:t>aperature</a:t>
            </a:r>
            <a:r>
              <a:rPr lang="en-US" sz="1400" dirty="0"/>
              <a:t> on the lens, from where it is focused onto the detector. The light intensity detected is then converted into electrical impulses, which are processed by the instrument’s microprocessor and converted into clinically meaningful results.</a:t>
            </a:r>
          </a:p>
          <a:p>
            <a:endParaRPr lang="en-US" sz="1400" dirty="0"/>
          </a:p>
          <a:p>
            <a:r>
              <a:rPr lang="en-US" sz="1400" dirty="0"/>
              <a:t>Each time a test strip is read, the instrument positions the table correctly and checks the electronics and signals. It then takes reference readings off the white calibration bar located on the end of the test table. The readings are taken at all six wavelengths and are then used to calculate the sample readings. </a:t>
            </a:r>
          </a:p>
          <a:p>
            <a:endParaRPr lang="en-US" sz="1600" dirty="0"/>
          </a:p>
        </p:txBody>
      </p:sp>
      <p:pic>
        <p:nvPicPr>
          <p:cNvPr id="7" name="Picture 6">
            <a:extLst>
              <a:ext uri="{FF2B5EF4-FFF2-40B4-BE49-F238E27FC236}">
                <a16:creationId xmlns:a16="http://schemas.microsoft.com/office/drawing/2014/main" id="{FDF6D4C1-318B-1754-9C3C-E315F519B584}"/>
              </a:ext>
            </a:extLst>
          </p:cNvPr>
          <p:cNvPicPr>
            <a:picLocks noChangeAspect="1"/>
          </p:cNvPicPr>
          <p:nvPr/>
        </p:nvPicPr>
        <p:blipFill>
          <a:blip r:embed="rId2"/>
          <a:stretch>
            <a:fillRect/>
          </a:stretch>
        </p:blipFill>
        <p:spPr>
          <a:xfrm>
            <a:off x="1835958" y="4845217"/>
            <a:ext cx="5553640" cy="1525296"/>
          </a:xfrm>
          <a:prstGeom prst="rect">
            <a:avLst/>
          </a:prstGeom>
        </p:spPr>
      </p:pic>
    </p:spTree>
    <p:extLst>
      <p:ext uri="{BB962C8B-B14F-4D97-AF65-F5344CB8AC3E}">
        <p14:creationId xmlns:p14="http://schemas.microsoft.com/office/powerpoint/2010/main" val="145253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4902-7023-FC68-BDC3-E613BDFF69C3}"/>
              </a:ext>
            </a:extLst>
          </p:cNvPr>
          <p:cNvSpPr>
            <a:spLocks noGrp="1"/>
          </p:cNvSpPr>
          <p:nvPr>
            <p:ph type="title"/>
          </p:nvPr>
        </p:nvSpPr>
        <p:spPr>
          <a:xfrm>
            <a:off x="576750" y="493777"/>
            <a:ext cx="8596668" cy="740663"/>
          </a:xfrm>
        </p:spPr>
        <p:txBody>
          <a:bodyPr>
            <a:normAutofit/>
          </a:bodyPr>
          <a:lstStyle/>
          <a:p>
            <a:r>
              <a:rPr lang="en-US" sz="3200" b="1" dirty="0"/>
              <a:t>Specimen collection, labeling and storage</a:t>
            </a:r>
          </a:p>
        </p:txBody>
      </p:sp>
      <p:sp>
        <p:nvSpPr>
          <p:cNvPr id="3" name="Content Placeholder 2">
            <a:extLst>
              <a:ext uri="{FF2B5EF4-FFF2-40B4-BE49-F238E27FC236}">
                <a16:creationId xmlns:a16="http://schemas.microsoft.com/office/drawing/2014/main" id="{069517DC-1DC4-C4EE-DE25-14E23DE35C84}"/>
              </a:ext>
            </a:extLst>
          </p:cNvPr>
          <p:cNvSpPr>
            <a:spLocks noGrp="1"/>
          </p:cNvSpPr>
          <p:nvPr>
            <p:ph idx="1"/>
          </p:nvPr>
        </p:nvSpPr>
        <p:spPr>
          <a:xfrm>
            <a:off x="677334" y="1463041"/>
            <a:ext cx="8596668" cy="4489704"/>
          </a:xfrm>
        </p:spPr>
        <p:txBody>
          <a:bodyPr>
            <a:normAutofit fontScale="85000" lnSpcReduction="10000"/>
          </a:bodyPr>
          <a:lstStyle/>
          <a:p>
            <a:r>
              <a:rPr lang="en-US" dirty="0"/>
              <a:t>Specimen collection: </a:t>
            </a:r>
          </a:p>
          <a:p>
            <a:pPr marL="914400" indent="-274320">
              <a:spcBef>
                <a:spcPts val="600"/>
              </a:spcBef>
              <a:buFont typeface="Wingdings" panose="05000000000000000000" pitchFamily="2" charset="2"/>
              <a:buChar char="v"/>
            </a:pPr>
            <a:r>
              <a:rPr lang="en-US" dirty="0"/>
              <a:t>Collect random urine sample in a sterile, screw capped urine container.</a:t>
            </a:r>
          </a:p>
          <a:p>
            <a:pPr marL="914400" indent="-274320">
              <a:spcBef>
                <a:spcPts val="600"/>
              </a:spcBef>
              <a:buFont typeface="Wingdings" panose="05000000000000000000" pitchFamily="2" charset="2"/>
              <a:buChar char="v"/>
            </a:pPr>
            <a:r>
              <a:rPr lang="en-US" dirty="0"/>
              <a:t>Minimum Requirement: 10 ml of urine. </a:t>
            </a:r>
          </a:p>
          <a:p>
            <a:pPr marL="914400" indent="-274320">
              <a:spcBef>
                <a:spcPts val="600"/>
              </a:spcBef>
              <a:buFont typeface="Wingdings" panose="05000000000000000000" pitchFamily="2" charset="2"/>
              <a:buChar char="v"/>
            </a:pPr>
            <a:endParaRPr lang="en-US" dirty="0"/>
          </a:p>
          <a:p>
            <a:r>
              <a:rPr lang="en-US" dirty="0"/>
              <a:t>The urine container must be properly labeled with </a:t>
            </a:r>
          </a:p>
          <a:p>
            <a:pPr marL="914400" indent="-274320">
              <a:spcBef>
                <a:spcPts val="600"/>
              </a:spcBef>
              <a:buFont typeface="Wingdings" panose="05000000000000000000" pitchFamily="2" charset="2"/>
              <a:buChar char="v"/>
            </a:pPr>
            <a:r>
              <a:rPr lang="en-US" dirty="0"/>
              <a:t>Patient’s full name</a:t>
            </a:r>
          </a:p>
          <a:p>
            <a:pPr marL="914400" indent="-274320">
              <a:spcBef>
                <a:spcPts val="600"/>
              </a:spcBef>
              <a:buFont typeface="Wingdings" panose="05000000000000000000" pitchFamily="2" charset="2"/>
              <a:buChar char="v"/>
            </a:pPr>
            <a:r>
              <a:rPr lang="en-US" dirty="0"/>
              <a:t>Date of birth or medical record number</a:t>
            </a:r>
          </a:p>
          <a:p>
            <a:pPr marL="914400" indent="-274320">
              <a:spcBef>
                <a:spcPts val="600"/>
              </a:spcBef>
              <a:buFont typeface="Wingdings" panose="05000000000000000000" pitchFamily="2" charset="2"/>
              <a:buChar char="v"/>
            </a:pPr>
            <a:r>
              <a:rPr lang="en-US" dirty="0"/>
              <a:t>Date of collection</a:t>
            </a:r>
          </a:p>
          <a:p>
            <a:pPr marL="914400" indent="-274320">
              <a:spcBef>
                <a:spcPts val="600"/>
              </a:spcBef>
              <a:buFont typeface="Wingdings" panose="05000000000000000000" pitchFamily="2" charset="2"/>
              <a:buChar char="v"/>
            </a:pPr>
            <a:r>
              <a:rPr lang="en-US" dirty="0"/>
              <a:t>Time of collection</a:t>
            </a:r>
          </a:p>
          <a:p>
            <a:pPr marL="640080" indent="0">
              <a:spcBef>
                <a:spcPts val="600"/>
              </a:spcBef>
              <a:buNone/>
            </a:pPr>
            <a:r>
              <a:rPr lang="en-US" dirty="0"/>
              <a:t>(Patient and collection information must be placed on the sample container, not the lid.)</a:t>
            </a:r>
          </a:p>
          <a:p>
            <a:pPr marL="914400" indent="-274320">
              <a:spcBef>
                <a:spcPts val="600"/>
              </a:spcBef>
              <a:buFont typeface="Wingdings" panose="05000000000000000000" pitchFamily="2" charset="2"/>
              <a:buChar char="v"/>
            </a:pPr>
            <a:endParaRPr lang="en-US" dirty="0"/>
          </a:p>
          <a:p>
            <a:r>
              <a:rPr lang="en-US" dirty="0"/>
              <a:t>Storage: </a:t>
            </a:r>
          </a:p>
          <a:p>
            <a:pPr marL="914400" indent="-274320">
              <a:spcBef>
                <a:spcPts val="600"/>
              </a:spcBef>
              <a:buFont typeface="Wingdings" panose="05000000000000000000" pitchFamily="2" charset="2"/>
              <a:buChar char="v"/>
            </a:pPr>
            <a:r>
              <a:rPr lang="en-US" dirty="0"/>
              <a:t>Sample is stable 2 hours at room temperature. </a:t>
            </a:r>
          </a:p>
          <a:p>
            <a:pPr marL="914400" indent="-274320">
              <a:spcBef>
                <a:spcPts val="600"/>
              </a:spcBef>
              <a:buFont typeface="Wingdings" panose="05000000000000000000" pitchFamily="2" charset="2"/>
              <a:buChar char="v"/>
            </a:pPr>
            <a:r>
              <a:rPr lang="en-US" dirty="0"/>
              <a:t>Sample is stable 24 hours refrigerated. </a:t>
            </a:r>
          </a:p>
          <a:p>
            <a:pPr marL="914400" indent="-274320">
              <a:spcBef>
                <a:spcPts val="600"/>
              </a:spcBef>
              <a:buFont typeface="Wingdings" panose="05000000000000000000" pitchFamily="2" charset="2"/>
              <a:buChar char="v"/>
            </a:pPr>
            <a:r>
              <a:rPr lang="en-US" dirty="0"/>
              <a:t>Refrigerated samples must come to room temperature before testing.</a:t>
            </a:r>
          </a:p>
        </p:txBody>
      </p:sp>
    </p:spTree>
    <p:extLst>
      <p:ext uri="{BB962C8B-B14F-4D97-AF65-F5344CB8AC3E}">
        <p14:creationId xmlns:p14="http://schemas.microsoft.com/office/powerpoint/2010/main" val="213484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588E-92B8-3443-241A-CEC874587A8C}"/>
              </a:ext>
            </a:extLst>
          </p:cNvPr>
          <p:cNvSpPr>
            <a:spLocks noGrp="1"/>
          </p:cNvSpPr>
          <p:nvPr>
            <p:ph type="title"/>
          </p:nvPr>
        </p:nvSpPr>
        <p:spPr>
          <a:xfrm>
            <a:off x="677334" y="609600"/>
            <a:ext cx="8596668" cy="643128"/>
          </a:xfrm>
        </p:spPr>
        <p:txBody>
          <a:bodyPr anchor="t">
            <a:normAutofit/>
          </a:bodyPr>
          <a:lstStyle/>
          <a:p>
            <a:r>
              <a:rPr lang="en-US" sz="3200" b="1" dirty="0"/>
              <a:t>Quality Controls</a:t>
            </a:r>
          </a:p>
        </p:txBody>
      </p:sp>
      <p:sp>
        <p:nvSpPr>
          <p:cNvPr id="3" name="Content Placeholder 2">
            <a:extLst>
              <a:ext uri="{FF2B5EF4-FFF2-40B4-BE49-F238E27FC236}">
                <a16:creationId xmlns:a16="http://schemas.microsoft.com/office/drawing/2014/main" id="{2154A8AF-0EED-3025-9FF0-2DA6E4CD94B5}"/>
              </a:ext>
            </a:extLst>
          </p:cNvPr>
          <p:cNvSpPr>
            <a:spLocks noGrp="1"/>
          </p:cNvSpPr>
          <p:nvPr>
            <p:ph idx="1"/>
          </p:nvPr>
        </p:nvSpPr>
        <p:spPr>
          <a:xfrm>
            <a:off x="677334" y="1527048"/>
            <a:ext cx="5418666" cy="4983479"/>
          </a:xfrm>
        </p:spPr>
        <p:txBody>
          <a:bodyPr>
            <a:noAutofit/>
          </a:bodyPr>
          <a:lstStyle/>
          <a:p>
            <a:pPr>
              <a:lnSpc>
                <a:spcPct val="90000"/>
              </a:lnSpc>
            </a:pPr>
            <a:r>
              <a:rPr lang="en-US" sz="1400" dirty="0" err="1"/>
              <a:t>BioRad</a:t>
            </a:r>
            <a:r>
              <a:rPr lang="en-US" sz="1400" dirty="0"/>
              <a:t> </a:t>
            </a:r>
            <a:r>
              <a:rPr lang="en-US" sz="1400" dirty="0" err="1"/>
              <a:t>qUAntify</a:t>
            </a:r>
            <a:r>
              <a:rPr lang="en-US" sz="1400" dirty="0"/>
              <a:t> Advance controls (Level 1 and Level 2) are used to ensure the strips are reacting correctly and to verify the instrument is functioning properly. </a:t>
            </a:r>
            <a:endParaRPr lang="en-US" sz="1200" dirty="0"/>
          </a:p>
          <a:p>
            <a:pPr>
              <a:lnSpc>
                <a:spcPct val="90000"/>
              </a:lnSpc>
              <a:spcBef>
                <a:spcPts val="1200"/>
              </a:spcBef>
            </a:pPr>
            <a:r>
              <a:rPr lang="en-US" sz="1400" b="1" dirty="0"/>
              <a:t>QC Stability:</a:t>
            </a:r>
          </a:p>
          <a:p>
            <a:pPr marL="457200" indent="-182880">
              <a:lnSpc>
                <a:spcPct val="90000"/>
              </a:lnSpc>
              <a:spcBef>
                <a:spcPts val="600"/>
              </a:spcBef>
              <a:buFont typeface="Wingdings" panose="05000000000000000000" pitchFamily="2" charset="2"/>
              <a:buChar char="v"/>
            </a:pPr>
            <a:r>
              <a:rPr lang="en-US" sz="1400" dirty="0"/>
              <a:t>Unopened controls are good until manufacturer’s expiration date when stored refrigerated. </a:t>
            </a:r>
          </a:p>
          <a:p>
            <a:pPr marL="457200" indent="-182880">
              <a:lnSpc>
                <a:spcPct val="90000"/>
              </a:lnSpc>
              <a:spcBef>
                <a:spcPts val="600"/>
              </a:spcBef>
              <a:buFont typeface="Wingdings" panose="05000000000000000000" pitchFamily="2" charset="2"/>
              <a:buChar char="v"/>
            </a:pPr>
            <a:r>
              <a:rPr lang="en-US" sz="1400" dirty="0"/>
              <a:t>Opened controls expire </a:t>
            </a:r>
            <a:r>
              <a:rPr lang="en-US" sz="1400" b="1" dirty="0"/>
              <a:t>31days after the bottle is opened</a:t>
            </a:r>
            <a:r>
              <a:rPr lang="en-US" sz="1400" dirty="0"/>
              <a:t>. Write the open expiration date on the control bottles. Continue to store the controls refrigerated when not in use. </a:t>
            </a:r>
          </a:p>
          <a:p>
            <a:pPr>
              <a:lnSpc>
                <a:spcPct val="90000"/>
              </a:lnSpc>
              <a:spcBef>
                <a:spcPts val="1200"/>
              </a:spcBef>
            </a:pPr>
            <a:r>
              <a:rPr lang="en-US" sz="1400" b="1" dirty="0"/>
              <a:t>QC Frequency:</a:t>
            </a:r>
          </a:p>
          <a:p>
            <a:pPr marL="365760" indent="0">
              <a:lnSpc>
                <a:spcPct val="90000"/>
              </a:lnSpc>
              <a:spcBef>
                <a:spcPts val="600"/>
              </a:spcBef>
              <a:buNone/>
            </a:pPr>
            <a:r>
              <a:rPr lang="en-US" sz="1400" dirty="0"/>
              <a:t>Test both levels of controls with: </a:t>
            </a:r>
          </a:p>
          <a:p>
            <a:pPr marL="457200" indent="-182880">
              <a:lnSpc>
                <a:spcPct val="90000"/>
              </a:lnSpc>
              <a:spcBef>
                <a:spcPts val="300"/>
              </a:spcBef>
              <a:buFont typeface="Wingdings" panose="05000000000000000000" pitchFamily="2" charset="2"/>
              <a:buChar char="v"/>
            </a:pPr>
            <a:r>
              <a:rPr lang="en-US" sz="1400" dirty="0"/>
              <a:t>Each new lot of reagents</a:t>
            </a:r>
          </a:p>
          <a:p>
            <a:pPr marL="457200" indent="-182880">
              <a:lnSpc>
                <a:spcPct val="90000"/>
              </a:lnSpc>
              <a:spcBef>
                <a:spcPts val="300"/>
              </a:spcBef>
              <a:buFont typeface="Wingdings" panose="05000000000000000000" pitchFamily="2" charset="2"/>
              <a:buChar char="v"/>
            </a:pPr>
            <a:r>
              <a:rPr lang="en-US" sz="1400" dirty="0"/>
              <a:t>Each new shipment of reagents</a:t>
            </a:r>
          </a:p>
          <a:p>
            <a:pPr marL="457200" indent="-182880">
              <a:lnSpc>
                <a:spcPct val="90000"/>
              </a:lnSpc>
              <a:spcBef>
                <a:spcPts val="300"/>
              </a:spcBef>
              <a:buFont typeface="Wingdings" panose="05000000000000000000" pitchFamily="2" charset="2"/>
              <a:buChar char="v"/>
            </a:pPr>
            <a:r>
              <a:rPr lang="en-US" sz="1400" dirty="0"/>
              <a:t>When you open a new bottle of reagent strips. </a:t>
            </a:r>
          </a:p>
          <a:p>
            <a:pPr marL="457200" indent="-182880">
              <a:lnSpc>
                <a:spcPct val="90000"/>
              </a:lnSpc>
              <a:spcBef>
                <a:spcPts val="300"/>
              </a:spcBef>
              <a:buFont typeface="Wingdings" panose="05000000000000000000" pitchFamily="2" charset="2"/>
              <a:buChar char="v"/>
            </a:pPr>
            <a:r>
              <a:rPr lang="en-US" sz="1400" dirty="0"/>
              <a:t>Monthly for reagent strips that are in use for more than 30 days. </a:t>
            </a:r>
          </a:p>
          <a:p>
            <a:pPr marL="457200" indent="-182880">
              <a:lnSpc>
                <a:spcPct val="90000"/>
              </a:lnSpc>
              <a:spcBef>
                <a:spcPts val="300"/>
              </a:spcBef>
              <a:buFont typeface="Wingdings" panose="05000000000000000000" pitchFamily="2" charset="2"/>
              <a:buChar char="v"/>
            </a:pPr>
            <a:r>
              <a:rPr lang="en-US" sz="1400" dirty="0"/>
              <a:t>QC can also be run to ensure reagent strip integrity; train new users; confirm test performance; and when patients’ clinical condition or symptoms do not match results. </a:t>
            </a:r>
          </a:p>
        </p:txBody>
      </p:sp>
      <p:pic>
        <p:nvPicPr>
          <p:cNvPr id="7" name="Picture 6">
            <a:extLst>
              <a:ext uri="{FF2B5EF4-FFF2-40B4-BE49-F238E27FC236}">
                <a16:creationId xmlns:a16="http://schemas.microsoft.com/office/drawing/2014/main" id="{9928F260-FAD7-3469-048E-2504B5F93248}"/>
              </a:ext>
            </a:extLst>
          </p:cNvPr>
          <p:cNvPicPr>
            <a:picLocks noChangeAspect="1"/>
          </p:cNvPicPr>
          <p:nvPr/>
        </p:nvPicPr>
        <p:blipFill>
          <a:blip r:embed="rId2"/>
          <a:stretch>
            <a:fillRect/>
          </a:stretch>
        </p:blipFill>
        <p:spPr>
          <a:xfrm>
            <a:off x="6240406" y="2159000"/>
            <a:ext cx="2839558" cy="3702785"/>
          </a:xfrm>
          <a:prstGeom prst="rect">
            <a:avLst/>
          </a:prstGeom>
        </p:spPr>
      </p:pic>
    </p:spTree>
    <p:extLst>
      <p:ext uri="{BB962C8B-B14F-4D97-AF65-F5344CB8AC3E}">
        <p14:creationId xmlns:p14="http://schemas.microsoft.com/office/powerpoint/2010/main" val="31019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B8FD-8B51-C1BE-CCD8-5632F9DFC98C}"/>
              </a:ext>
            </a:extLst>
          </p:cNvPr>
          <p:cNvSpPr>
            <a:spLocks noGrp="1"/>
          </p:cNvSpPr>
          <p:nvPr>
            <p:ph type="title"/>
          </p:nvPr>
        </p:nvSpPr>
        <p:spPr>
          <a:xfrm>
            <a:off x="677334" y="490501"/>
            <a:ext cx="8596668" cy="652272"/>
          </a:xfrm>
        </p:spPr>
        <p:txBody>
          <a:bodyPr>
            <a:normAutofit/>
          </a:bodyPr>
          <a:lstStyle/>
          <a:p>
            <a:r>
              <a:rPr lang="en-US" sz="3200" b="1" dirty="0"/>
              <a:t>Acceptable Limits for QC</a:t>
            </a:r>
          </a:p>
        </p:txBody>
      </p:sp>
      <p:sp>
        <p:nvSpPr>
          <p:cNvPr id="3" name="Content Placeholder 2">
            <a:extLst>
              <a:ext uri="{FF2B5EF4-FFF2-40B4-BE49-F238E27FC236}">
                <a16:creationId xmlns:a16="http://schemas.microsoft.com/office/drawing/2014/main" id="{6F0B239C-065E-3716-8025-AE3E1BD3AA9A}"/>
              </a:ext>
            </a:extLst>
          </p:cNvPr>
          <p:cNvSpPr>
            <a:spLocks noGrp="1"/>
          </p:cNvSpPr>
          <p:nvPr>
            <p:ph idx="1"/>
          </p:nvPr>
        </p:nvSpPr>
        <p:spPr>
          <a:xfrm>
            <a:off x="1143000" y="1343026"/>
            <a:ext cx="6967728" cy="4888838"/>
          </a:xfrm>
        </p:spPr>
        <p:txBody>
          <a:bodyPr>
            <a:normAutofit fontScale="92500" lnSpcReduction="20000"/>
          </a:bodyPr>
          <a:lstStyle/>
          <a:p>
            <a:r>
              <a:rPr lang="en-US" sz="1500" dirty="0"/>
              <a:t>Acceptable limits: Compare your QC results to the manufacturer’s assay sheet for the current lot in use. </a:t>
            </a:r>
          </a:p>
          <a:p>
            <a:r>
              <a:rPr lang="en-US" sz="1500" dirty="0"/>
              <a:t>Make sure that you are looking at the ranges for the Siemens </a:t>
            </a:r>
            <a:r>
              <a:rPr lang="en-US" sz="1500" dirty="0" err="1"/>
              <a:t>Multistix</a:t>
            </a:r>
            <a:r>
              <a:rPr lang="en-US" sz="1500" dirty="0"/>
              <a:t> 10SG with the </a:t>
            </a:r>
            <a:r>
              <a:rPr lang="en-US" sz="1500" dirty="0" err="1"/>
              <a:t>Clinitek</a:t>
            </a:r>
            <a:r>
              <a:rPr lang="en-US" sz="1500" dirty="0"/>
              <a:t> Status analyzers.</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pPr marL="0" indent="0">
              <a:buNone/>
            </a:pPr>
            <a:endParaRPr lang="en-US" sz="1500" dirty="0"/>
          </a:p>
          <a:p>
            <a:endParaRPr lang="en-US" sz="1500" dirty="0"/>
          </a:p>
          <a:p>
            <a:r>
              <a:rPr lang="en-US" sz="1500" dirty="0"/>
              <a:t>Document QC results on the QC log sheets. </a:t>
            </a:r>
          </a:p>
        </p:txBody>
      </p:sp>
      <p:pic>
        <p:nvPicPr>
          <p:cNvPr id="5" name="Picture 4">
            <a:extLst>
              <a:ext uri="{FF2B5EF4-FFF2-40B4-BE49-F238E27FC236}">
                <a16:creationId xmlns:a16="http://schemas.microsoft.com/office/drawing/2014/main" id="{4FD03F40-6A7A-5B9C-632F-BA3C4C90523C}"/>
              </a:ext>
            </a:extLst>
          </p:cNvPr>
          <p:cNvPicPr>
            <a:picLocks noChangeAspect="1"/>
          </p:cNvPicPr>
          <p:nvPr/>
        </p:nvPicPr>
        <p:blipFill>
          <a:blip r:embed="rId2"/>
          <a:stretch>
            <a:fillRect/>
          </a:stretch>
        </p:blipFill>
        <p:spPr>
          <a:xfrm>
            <a:off x="1255585" y="2437690"/>
            <a:ext cx="6742557" cy="3214444"/>
          </a:xfrm>
          <a:prstGeom prst="rect">
            <a:avLst/>
          </a:prstGeom>
        </p:spPr>
      </p:pic>
    </p:spTree>
    <p:extLst>
      <p:ext uri="{BB962C8B-B14F-4D97-AF65-F5344CB8AC3E}">
        <p14:creationId xmlns:p14="http://schemas.microsoft.com/office/powerpoint/2010/main" val="65576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D4615-F534-1C63-4346-DC3B7DC6A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EAF6F-9145-1C67-1B45-3DDB1ABC8644}"/>
              </a:ext>
            </a:extLst>
          </p:cNvPr>
          <p:cNvSpPr>
            <a:spLocks noGrp="1"/>
          </p:cNvSpPr>
          <p:nvPr>
            <p:ph type="title"/>
          </p:nvPr>
        </p:nvSpPr>
        <p:spPr>
          <a:xfrm>
            <a:off x="677334" y="490501"/>
            <a:ext cx="8596668" cy="652272"/>
          </a:xfrm>
        </p:spPr>
        <p:txBody>
          <a:bodyPr>
            <a:normAutofit fontScale="90000"/>
          </a:bodyPr>
          <a:lstStyle/>
          <a:p>
            <a:r>
              <a:rPr lang="en-US" b="1" dirty="0"/>
              <a:t>What to do if QC is out of acceptable ranges</a:t>
            </a:r>
          </a:p>
        </p:txBody>
      </p:sp>
      <p:sp>
        <p:nvSpPr>
          <p:cNvPr id="3" name="Content Placeholder 2">
            <a:extLst>
              <a:ext uri="{FF2B5EF4-FFF2-40B4-BE49-F238E27FC236}">
                <a16:creationId xmlns:a16="http://schemas.microsoft.com/office/drawing/2014/main" id="{D8839474-4B5B-1824-71FE-A0A1A31B3FD8}"/>
              </a:ext>
            </a:extLst>
          </p:cNvPr>
          <p:cNvSpPr>
            <a:spLocks noGrp="1"/>
          </p:cNvSpPr>
          <p:nvPr>
            <p:ph idx="1"/>
          </p:nvPr>
        </p:nvSpPr>
        <p:spPr>
          <a:xfrm>
            <a:off x="819150" y="1362456"/>
            <a:ext cx="7924800" cy="4678907"/>
          </a:xfrm>
        </p:spPr>
        <p:txBody>
          <a:bodyPr>
            <a:normAutofit/>
          </a:bodyPr>
          <a:lstStyle/>
          <a:p>
            <a:r>
              <a:rPr lang="en-US" sz="1500" dirty="0"/>
              <a:t>Actions to take if QC results are not acceptable: </a:t>
            </a:r>
          </a:p>
          <a:p>
            <a:pPr marL="457200" indent="-182880">
              <a:spcBef>
                <a:spcPts val="600"/>
              </a:spcBef>
              <a:buFont typeface="Wingdings" panose="05000000000000000000" pitchFamily="2" charset="2"/>
              <a:buChar char="v"/>
            </a:pPr>
            <a:r>
              <a:rPr lang="en-US" sz="1500" dirty="0"/>
              <a:t>Confirm expected assay values with lot number in use. Make sure that you are looking at the ranges for the </a:t>
            </a:r>
            <a:r>
              <a:rPr lang="en-US" sz="1500" dirty="0" err="1"/>
              <a:t>Clinitek</a:t>
            </a:r>
            <a:r>
              <a:rPr lang="en-US" sz="1500" dirty="0"/>
              <a:t> Status analyzers.</a:t>
            </a:r>
          </a:p>
          <a:p>
            <a:pPr marL="457200" indent="-182880">
              <a:spcBef>
                <a:spcPts val="600"/>
              </a:spcBef>
              <a:buFont typeface="Wingdings" panose="05000000000000000000" pitchFamily="2" charset="2"/>
              <a:buChar char="v"/>
            </a:pPr>
            <a:r>
              <a:rPr lang="en-US" sz="1500" dirty="0"/>
              <a:t>Check open date stability for both QC and strip containers. </a:t>
            </a:r>
          </a:p>
          <a:p>
            <a:pPr marL="457200" indent="-182880">
              <a:spcBef>
                <a:spcPts val="600"/>
              </a:spcBef>
              <a:buFont typeface="Wingdings" panose="05000000000000000000" pitchFamily="2" charset="2"/>
              <a:buChar char="v"/>
            </a:pPr>
            <a:r>
              <a:rPr lang="en-US" sz="1500" dirty="0"/>
              <a:t>Ensure that material was handled according to manufacturer’s specifications.</a:t>
            </a:r>
          </a:p>
          <a:p>
            <a:pPr marL="457200" indent="-182880">
              <a:spcBef>
                <a:spcPts val="600"/>
              </a:spcBef>
              <a:buFont typeface="Wingdings" panose="05000000000000000000" pitchFamily="2" charset="2"/>
              <a:buChar char="v"/>
            </a:pPr>
            <a:r>
              <a:rPr lang="en-US" sz="1500" dirty="0"/>
              <a:t>Rerun the control using a new test strip. If necessary, retest with another test strip from another container. </a:t>
            </a:r>
          </a:p>
          <a:p>
            <a:pPr marL="457200" indent="-182880">
              <a:spcBef>
                <a:spcPts val="600"/>
              </a:spcBef>
              <a:buFont typeface="Wingdings" panose="05000000000000000000" pitchFamily="2" charset="2"/>
              <a:buChar char="v"/>
            </a:pPr>
            <a:r>
              <a:rPr lang="en-US" sz="1500" dirty="0"/>
              <a:t>If QC is still out of range, open and use a new bottle of control material. </a:t>
            </a:r>
          </a:p>
          <a:p>
            <a:pPr marL="457200" indent="-182880">
              <a:spcBef>
                <a:spcPts val="600"/>
              </a:spcBef>
              <a:buFont typeface="Wingdings" panose="05000000000000000000" pitchFamily="2" charset="2"/>
              <a:buChar char="v"/>
            </a:pPr>
            <a:r>
              <a:rPr lang="en-US" sz="1500" dirty="0"/>
              <a:t>If results are still not acceptable, perform QC by Visual Method (see POC-Visual Reading of </a:t>
            </a:r>
            <a:r>
              <a:rPr lang="en-US" sz="1500" dirty="0" err="1"/>
              <a:t>Multistix</a:t>
            </a:r>
            <a:r>
              <a:rPr lang="en-US" sz="1500" dirty="0"/>
              <a:t> 10SG Urine Dipsticks-Concord policy for details).</a:t>
            </a:r>
          </a:p>
          <a:p>
            <a:pPr marL="731520" indent="-182880">
              <a:spcBef>
                <a:spcPts val="600"/>
              </a:spcBef>
              <a:buFont typeface="+mj-lt"/>
              <a:buAutoNum type="arabicPeriod"/>
            </a:pPr>
            <a:r>
              <a:rPr lang="en-US" sz="1500" dirty="0"/>
              <a:t>If the results are within range, perform patient testing by Visual Method ONLY. (Contact Point of Care Specialist for guidance on </a:t>
            </a:r>
            <a:r>
              <a:rPr lang="en-US" sz="1500" dirty="0" err="1"/>
              <a:t>Clinitek</a:t>
            </a:r>
            <a:r>
              <a:rPr lang="en-US" sz="1500" dirty="0"/>
              <a:t> Status QC.) Record corrective action on the QC log sheet. </a:t>
            </a:r>
          </a:p>
          <a:p>
            <a:pPr marL="731520" indent="-182880">
              <a:spcBef>
                <a:spcPts val="600"/>
              </a:spcBef>
              <a:buFont typeface="+mj-lt"/>
              <a:buAutoNum type="arabicPeriod"/>
            </a:pPr>
            <a:r>
              <a:rPr lang="en-US" sz="1500" dirty="0"/>
              <a:t>If results of Visual Method are unacceptable, contact Point of Care Specialist for guidance. DO NOT PERFORM ANY PATIENT TESTING UNTIL QC IS ACCEPTABLE.</a:t>
            </a:r>
          </a:p>
          <a:p>
            <a:endParaRPr lang="en-US" dirty="0"/>
          </a:p>
        </p:txBody>
      </p:sp>
    </p:spTree>
    <p:extLst>
      <p:ext uri="{BB962C8B-B14F-4D97-AF65-F5344CB8AC3E}">
        <p14:creationId xmlns:p14="http://schemas.microsoft.com/office/powerpoint/2010/main" val="4025660714"/>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3427</TotalTime>
  <Words>2634</Words>
  <Application>Microsoft Office PowerPoint</Application>
  <PresentationFormat>Widescreen</PresentationFormat>
  <Paragraphs>197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Trebuchet MS</vt:lpstr>
      <vt:lpstr>Wingdings</vt:lpstr>
      <vt:lpstr>Wingdings 3</vt:lpstr>
      <vt:lpstr>Facet</vt:lpstr>
      <vt:lpstr>Clinitek Status and Clinitek Status Plus (+) Analyzers</vt:lpstr>
      <vt:lpstr>Clinitek Status and Clinitek Status Plus (+) Analyzers</vt:lpstr>
      <vt:lpstr>Clinitek Status and Status Plus (+) Systems Components</vt:lpstr>
      <vt:lpstr>Siemens Multistix 10SG Reagent Strips</vt:lpstr>
      <vt:lpstr>Principle and Internal Checks</vt:lpstr>
      <vt:lpstr>Specimen collection, labeling and storage</vt:lpstr>
      <vt:lpstr>Quality Controls</vt:lpstr>
      <vt:lpstr>Acceptable Limits for QC</vt:lpstr>
      <vt:lpstr>What to do if QC is out of acceptable ranges</vt:lpstr>
      <vt:lpstr>Testing Samples and Controls</vt:lpstr>
      <vt:lpstr>Testing Samples and Controls</vt:lpstr>
      <vt:lpstr>Testing Samples and Controls</vt:lpstr>
      <vt:lpstr>Testing Samples and Controls</vt:lpstr>
      <vt:lpstr>Testing Samples and Controls</vt:lpstr>
      <vt:lpstr>Testing Samples and Controls</vt:lpstr>
      <vt:lpstr>Interpretation/Reporting Results</vt:lpstr>
      <vt:lpstr>PowerPoint Presentation</vt:lpstr>
      <vt:lpstr>Confirmatory Testing of Unusual or Unexpected Results</vt:lpstr>
      <vt:lpstr>Interfering Substances and Limitations of Procedure</vt:lpstr>
      <vt:lpstr>Cleaning and Maintenance - Weekly</vt:lpstr>
      <vt:lpstr>Cleaning and Maintenance - As Needed Maintenance  </vt:lpstr>
      <vt:lpstr>Cleaning and Maintenance - As Needed Maintenance  </vt:lpstr>
      <vt:lpstr>Powering Down the Analyzer</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Rankins</dc:creator>
  <cp:lastModifiedBy>Linda Rankins</cp:lastModifiedBy>
  <cp:revision>17</cp:revision>
  <dcterms:created xsi:type="dcterms:W3CDTF">2025-09-19T19:20:10Z</dcterms:created>
  <dcterms:modified xsi:type="dcterms:W3CDTF">2025-12-16T20:17:15Z</dcterms:modified>
</cp:coreProperties>
</file>