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6"/>
  </p:notesMasterIdLst>
  <p:sldIdLst>
    <p:sldId id="256" r:id="rId2"/>
    <p:sldId id="272" r:id="rId3"/>
    <p:sldId id="268" r:id="rId4"/>
    <p:sldId id="257" r:id="rId5"/>
    <p:sldId id="262" r:id="rId6"/>
    <p:sldId id="259" r:id="rId7"/>
    <p:sldId id="263" r:id="rId8"/>
    <p:sldId id="264" r:id="rId9"/>
    <p:sldId id="266" r:id="rId10"/>
    <p:sldId id="267" r:id="rId11"/>
    <p:sldId id="269" r:id="rId12"/>
    <p:sldId id="258" r:id="rId13"/>
    <p:sldId id="261"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43" autoAdjust="0"/>
  </p:normalViewPr>
  <p:slideViewPr>
    <p:cSldViewPr>
      <p:cViewPr varScale="1">
        <p:scale>
          <a:sx n="82" d="100"/>
          <a:sy n="82" d="100"/>
        </p:scale>
        <p:origin x="-161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799A3D-71FE-4805-881E-CF7911957507}" type="datetimeFigureOut">
              <a:rPr lang="en-US" smtClean="0"/>
              <a:t>6/19/2013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2AFB38-2749-4A43-B10A-E3F1A3221570}" type="slidenum">
              <a:rPr lang="en-US" smtClean="0"/>
              <a:t>‹#›</a:t>
            </a:fld>
            <a:endParaRPr lang="en-US"/>
          </a:p>
        </p:txBody>
      </p:sp>
    </p:spTree>
    <p:extLst>
      <p:ext uri="{BB962C8B-B14F-4D97-AF65-F5344CB8AC3E}">
        <p14:creationId xmlns:p14="http://schemas.microsoft.com/office/powerpoint/2010/main" val="3808500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AFB38-2749-4A43-B10A-E3F1A3221570}" type="slidenum">
              <a:rPr lang="en-US" smtClean="0"/>
              <a:t>1</a:t>
            </a:fld>
            <a:endParaRPr lang="en-US"/>
          </a:p>
        </p:txBody>
      </p:sp>
    </p:spTree>
    <p:extLst>
      <p:ext uri="{BB962C8B-B14F-4D97-AF65-F5344CB8AC3E}">
        <p14:creationId xmlns:p14="http://schemas.microsoft.com/office/powerpoint/2010/main" val="213472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8EF15D5-E5CE-4F8C-9FEB-DACD68A73B35}" type="datetimeFigureOut">
              <a:rPr lang="en-US" smtClean="0"/>
              <a:t>6/19/2013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225E35E-0910-4CEA-B6B3-3C686FD70362}"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F15D5-E5CE-4F8C-9FEB-DACD68A73B35}" type="datetimeFigureOut">
              <a:rPr lang="en-US" smtClean="0"/>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5E35E-0910-4CEA-B6B3-3C686FD703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EF15D5-E5CE-4F8C-9FEB-DACD68A73B35}" type="datetimeFigureOut">
              <a:rPr lang="en-US" smtClean="0"/>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5E35E-0910-4CEA-B6B3-3C686FD703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F15D5-E5CE-4F8C-9FEB-DACD68A73B35}" type="datetimeFigureOut">
              <a:rPr lang="en-US" smtClean="0"/>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5E35E-0910-4CEA-B6B3-3C686FD703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8EF15D5-E5CE-4F8C-9FEB-DACD68A73B35}" type="datetimeFigureOut">
              <a:rPr lang="en-US" smtClean="0"/>
              <a:t>6/19/2013</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5E35E-0910-4CEA-B6B3-3C686FD70362}"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EF15D5-E5CE-4F8C-9FEB-DACD68A73B35}" type="datetimeFigureOut">
              <a:rPr lang="en-US" smtClean="0"/>
              <a:t>6/19/2013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5E35E-0910-4CEA-B6B3-3C686FD7036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EF15D5-E5CE-4F8C-9FEB-DACD68A73B35}" type="datetimeFigureOut">
              <a:rPr lang="en-US" smtClean="0"/>
              <a:t>6/19/2013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25E35E-0910-4CEA-B6B3-3C686FD703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EF15D5-E5CE-4F8C-9FEB-DACD68A73B35}" type="datetimeFigureOut">
              <a:rPr lang="en-US" smtClean="0"/>
              <a:t>6/19/2013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25E35E-0910-4CEA-B6B3-3C686FD703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8EF15D5-E5CE-4F8C-9FEB-DACD68A73B35}" type="datetimeFigureOut">
              <a:rPr lang="en-US" smtClean="0"/>
              <a:t>6/19/2013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25E35E-0910-4CEA-B6B3-3C686FD703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EF15D5-E5CE-4F8C-9FEB-DACD68A73B35}" type="datetimeFigureOut">
              <a:rPr lang="en-US" smtClean="0"/>
              <a:t>6/19/2013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5E35E-0910-4CEA-B6B3-3C686FD70362}"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08EF15D5-E5CE-4F8C-9FEB-DACD68A73B35}" type="datetimeFigureOut">
              <a:rPr lang="en-US" smtClean="0"/>
              <a:t>6/19/2013</a:t>
            </a:fld>
            <a:endParaRPr lang="en-US"/>
          </a:p>
        </p:txBody>
      </p:sp>
      <p:sp>
        <p:nvSpPr>
          <p:cNvPr id="7" name="Slide Number Placeholder 6"/>
          <p:cNvSpPr>
            <a:spLocks noGrp="1"/>
          </p:cNvSpPr>
          <p:nvPr>
            <p:ph type="sldNum" sz="quarter" idx="12"/>
          </p:nvPr>
        </p:nvSpPr>
        <p:spPr/>
        <p:txBody>
          <a:bodyPr/>
          <a:lstStyle/>
          <a:p>
            <a:fld id="{4225E35E-0910-4CEA-B6B3-3C686FD70362}"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8EF15D5-E5CE-4F8C-9FEB-DACD68A73B35}" type="datetimeFigureOut">
              <a:rPr lang="en-US" smtClean="0"/>
              <a:t>6/19/2013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225E35E-0910-4CEA-B6B3-3C686FD70362}"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12.emf"/><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image" Target="../media/image6.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17"/>
          <p:cNvSpPr>
            <a:spLocks noGrp="1"/>
          </p:cNvSpPr>
          <p:nvPr>
            <p:ph type="subTitle" idx="1"/>
          </p:nvPr>
        </p:nvSpPr>
        <p:spPr/>
        <p:txBody>
          <a:bodyPr>
            <a:normAutofit fontScale="85000" lnSpcReduction="10000"/>
          </a:bodyPr>
          <a:lstStyle/>
          <a:p>
            <a:r>
              <a:rPr lang="en-US" dirty="0" smtClean="0">
                <a:solidFill>
                  <a:srgbClr val="C00000"/>
                </a:solidFill>
              </a:rPr>
              <a:t>Immunochemical Fecal Occult Blood Testing</a:t>
            </a:r>
            <a:endParaRPr lang="en-US" dirty="0">
              <a:solidFill>
                <a:srgbClr val="C00000"/>
              </a:solidFill>
            </a:endParaRPr>
          </a:p>
        </p:txBody>
      </p:sp>
      <p:sp>
        <p:nvSpPr>
          <p:cNvPr id="17" name="Title 16"/>
          <p:cNvSpPr>
            <a:spLocks noGrp="1"/>
          </p:cNvSpPr>
          <p:nvPr>
            <p:ph type="ctrTitle"/>
          </p:nvPr>
        </p:nvSpPr>
        <p:spPr/>
        <p:txBody>
          <a:bodyPr/>
          <a:lstStyle/>
          <a:p>
            <a:r>
              <a:rPr lang="en-US" dirty="0" smtClean="0"/>
              <a:t>Training Module</a:t>
            </a:r>
            <a:endParaRPr lang="en-US"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305148"/>
            <a:ext cx="5410200" cy="818704"/>
          </a:xfrm>
          <a:prstGeom prst="rect">
            <a:avLst/>
          </a:prstGeom>
        </p:spPr>
      </p:pic>
      <p:pic>
        <p:nvPicPr>
          <p:cNvPr id="1638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612142"/>
            <a:ext cx="3078536"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913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rgbClr val="C00000"/>
                </a:solidFill>
              </a:rPr>
              <a:t>Reading the test results</a:t>
            </a:r>
            <a:endParaRPr lang="en-US" dirty="0">
              <a:solidFill>
                <a:srgbClr val="C0000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5852644"/>
            <a:ext cx="967367" cy="810562"/>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0"/>
            <a:ext cx="97313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2919311" y="2057400"/>
            <a:ext cx="3581400" cy="9555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400" b="1" dirty="0" smtClean="0"/>
              <a:t>Positive</a:t>
            </a:r>
          </a:p>
          <a:p>
            <a:r>
              <a:rPr lang="en-US" sz="1400" dirty="0" smtClean="0"/>
              <a:t>One band appearing in the (C) region, the other in the (T) region. </a:t>
            </a:r>
            <a:endParaRPr lang="en-US" sz="1400" dirty="0"/>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400" y="2133600"/>
            <a:ext cx="915765" cy="77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2887356" y="3124200"/>
            <a:ext cx="3577353" cy="9555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400" b="1" dirty="0" smtClean="0"/>
              <a:t>Negative</a:t>
            </a:r>
          </a:p>
          <a:p>
            <a:r>
              <a:rPr lang="en-US" sz="1400" dirty="0" smtClean="0"/>
              <a:t>Only one band appearing in the (C) region.</a:t>
            </a:r>
            <a:endParaRPr lang="en-US" sz="1400" dirty="0"/>
          </a:p>
        </p:txBody>
      </p:sp>
      <p:sp>
        <p:nvSpPr>
          <p:cNvPr id="15" name="Rounded Rectangle 14"/>
          <p:cNvSpPr/>
          <p:nvPr/>
        </p:nvSpPr>
        <p:spPr>
          <a:xfrm>
            <a:off x="2943892" y="4191000"/>
            <a:ext cx="3533108" cy="16151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400" b="1" dirty="0" smtClean="0"/>
              <a:t>Invalid</a:t>
            </a:r>
          </a:p>
          <a:p>
            <a:r>
              <a:rPr lang="en-US" sz="1400" dirty="0" smtClean="0"/>
              <a:t>No bands appearing in the window at all. The Test result is invalid. The test should be repeated. Also if there is a band in the (T) region and not the (C) region, it would still be considered invalid.  </a:t>
            </a:r>
            <a:endParaRPr lang="en-US" sz="1400" dirty="0"/>
          </a:p>
        </p:txBody>
      </p:sp>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1495" y="3124200"/>
            <a:ext cx="915766" cy="843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1495" y="4343400"/>
            <a:ext cx="915764" cy="76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729059" y="3603905"/>
            <a:ext cx="3234136" cy="1281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295400" y="6015335"/>
            <a:ext cx="6858000" cy="461665"/>
          </a:xfrm>
          <a:prstGeom prst="rect">
            <a:avLst/>
          </a:prstGeom>
          <a:noFill/>
        </p:spPr>
        <p:txBody>
          <a:bodyPr wrap="square" rtlCol="0">
            <a:spAutoFit/>
          </a:bodyPr>
          <a:lstStyle/>
          <a:p>
            <a:r>
              <a:rPr lang="en-US" sz="1200" dirty="0" smtClean="0">
                <a:solidFill>
                  <a:srgbClr val="C00000"/>
                </a:solidFill>
              </a:rPr>
              <a:t>Note: Color blind users may see the Control and Test lines as gray rather than pink-rose lines. </a:t>
            </a:r>
            <a:endParaRPr lang="en-US" sz="1200" dirty="0">
              <a:solidFill>
                <a:srgbClr val="C00000"/>
              </a:solidFill>
            </a:endParaRPr>
          </a:p>
        </p:txBody>
      </p:sp>
    </p:spTree>
    <p:extLst>
      <p:ext uri="{BB962C8B-B14F-4D97-AF65-F5344CB8AC3E}">
        <p14:creationId xmlns:p14="http://schemas.microsoft.com/office/powerpoint/2010/main" val="948561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00000"/>
                </a:solidFill>
              </a:rPr>
              <a:t>Storage for Hemosure iFOBT</a:t>
            </a:r>
            <a:endParaRPr lang="en-US" dirty="0">
              <a:solidFill>
                <a:srgbClr val="C00000"/>
              </a:solidFill>
            </a:endParaRPr>
          </a:p>
        </p:txBody>
      </p:sp>
      <p:sp>
        <p:nvSpPr>
          <p:cNvPr id="5" name="Rectangle 4"/>
          <p:cNvSpPr/>
          <p:nvPr/>
        </p:nvSpPr>
        <p:spPr>
          <a:xfrm>
            <a:off x="990600" y="2274838"/>
            <a:ext cx="7010400" cy="3416320"/>
          </a:xfrm>
          <a:prstGeom prst="rect">
            <a:avLst/>
          </a:prstGeom>
        </p:spPr>
        <p:txBody>
          <a:bodyPr wrap="square">
            <a:spAutoFit/>
          </a:bodyPr>
          <a:lstStyle/>
          <a:p>
            <a:pPr marL="285750" indent="-285750">
              <a:buBlip>
                <a:blip r:embed="rId2"/>
              </a:buBlip>
            </a:pPr>
            <a:r>
              <a:rPr lang="en-US" dirty="0" smtClean="0"/>
              <a:t>Store Hemosure test device at 39.2°F-86°F (4°C -30°C).  </a:t>
            </a:r>
          </a:p>
          <a:p>
            <a:pPr marL="285750" indent="-285750">
              <a:buBlip>
                <a:blip r:embed="rId2"/>
              </a:buBlip>
            </a:pPr>
            <a:endParaRPr lang="en-US" dirty="0"/>
          </a:p>
          <a:p>
            <a:pPr marL="285750" indent="-285750">
              <a:buBlip>
                <a:blip r:embed="rId2"/>
              </a:buBlip>
            </a:pPr>
            <a:r>
              <a:rPr lang="en-US" dirty="0" smtClean="0"/>
              <a:t>The test device is stable until the date printed on the pouch label.  </a:t>
            </a:r>
          </a:p>
          <a:p>
            <a:pPr marL="285750" indent="-285750">
              <a:buBlip>
                <a:blip r:embed="rId2"/>
              </a:buBlip>
            </a:pPr>
            <a:endParaRPr lang="en-US" dirty="0"/>
          </a:p>
          <a:p>
            <a:pPr marL="285750" indent="-285750">
              <a:buBlip>
                <a:blip r:embed="rId2"/>
              </a:buBlip>
            </a:pPr>
            <a:r>
              <a:rPr lang="en-US" dirty="0" smtClean="0"/>
              <a:t>If Fecal Collection Tube is not used immediately after sampling, it may be safely stored up to fourteen (14) days at ambient room temperature as high as 98.6ºF   (37 ºC), up to six (6) months in refrigerator at 39.2°F (4°C) or for twelve (12) months in freezer at -4°F (-20°C). </a:t>
            </a:r>
          </a:p>
          <a:p>
            <a:pPr marL="285750" indent="-285750">
              <a:buBlip>
                <a:blip r:embed="rId2"/>
              </a:buBlip>
            </a:pPr>
            <a:endParaRPr lang="en-US" dirty="0"/>
          </a:p>
          <a:p>
            <a:pPr marL="285750" indent="-285750">
              <a:buBlip>
                <a:blip r:embed="rId2"/>
              </a:buBlip>
            </a:pPr>
            <a:r>
              <a:rPr lang="en-US" dirty="0" smtClean="0"/>
              <a:t>External Controls need to be in refrigerator at 39.2°F (4°C)</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0"/>
            <a:ext cx="97313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5852644"/>
            <a:ext cx="967367" cy="810562"/>
          </a:xfrm>
          <a:prstGeom prst="rect">
            <a:avLst/>
          </a:prstGeom>
        </p:spPr>
      </p:pic>
    </p:spTree>
    <p:extLst>
      <p:ext uri="{BB962C8B-B14F-4D97-AF65-F5344CB8AC3E}">
        <p14:creationId xmlns:p14="http://schemas.microsoft.com/office/powerpoint/2010/main" val="3518854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solidFill>
                  <a:srgbClr val="C00000"/>
                </a:solidFill>
              </a:rPr>
              <a:t>Hemosure Quality Control</a:t>
            </a:r>
            <a:endParaRPr lang="en-US" dirty="0">
              <a:solidFill>
                <a:srgbClr val="C00000"/>
              </a:solidFill>
            </a:endParaRPr>
          </a:p>
        </p:txBody>
      </p:sp>
      <p:sp>
        <p:nvSpPr>
          <p:cNvPr id="11" name="TextBox 10"/>
          <p:cNvSpPr txBox="1"/>
          <p:nvPr/>
        </p:nvSpPr>
        <p:spPr>
          <a:xfrm>
            <a:off x="990600" y="1981200"/>
            <a:ext cx="7848600" cy="2862322"/>
          </a:xfrm>
          <a:prstGeom prst="rect">
            <a:avLst/>
          </a:prstGeom>
          <a:noFill/>
        </p:spPr>
        <p:txBody>
          <a:bodyPr wrap="square" rtlCol="0">
            <a:spAutoFit/>
          </a:bodyPr>
          <a:lstStyle/>
          <a:p>
            <a:r>
              <a:rPr lang="en-US" b="1" u="sng" dirty="0" smtClean="0">
                <a:solidFill>
                  <a:srgbClr val="C00000"/>
                </a:solidFill>
              </a:rPr>
              <a:t>Internal Quality Control</a:t>
            </a:r>
          </a:p>
          <a:p>
            <a:r>
              <a:rPr lang="en-US" dirty="0" smtClean="0"/>
              <a:t> Hemosure iFOB test contains a built-in Control--C Line.  This line appears next to the C on the Test Window.  The presence of C line indicates that an adequate sample volume was used and that the Test Cassette worked properly.  If no C Line appears the test is invalid and must be repeated.</a:t>
            </a:r>
          </a:p>
          <a:p>
            <a:endParaRPr lang="en-US" dirty="0" smtClean="0"/>
          </a:p>
          <a:p>
            <a:r>
              <a:rPr lang="en-US" b="1" u="sng" dirty="0" smtClean="0">
                <a:solidFill>
                  <a:srgbClr val="C00000"/>
                </a:solidFill>
              </a:rPr>
              <a:t>External Quality Control</a:t>
            </a:r>
          </a:p>
          <a:p>
            <a:r>
              <a:rPr lang="en-US" dirty="0" smtClean="0"/>
              <a:t>The appropriate local, state and federal guidelines regarding external quality controls should be followed.</a:t>
            </a:r>
            <a:endParaRPr lang="en-US"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0"/>
            <a:ext cx="97313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5852644"/>
            <a:ext cx="967367" cy="810562"/>
          </a:xfrm>
          <a:prstGeom prst="rect">
            <a:avLst/>
          </a:prstGeom>
        </p:spPr>
      </p:pic>
      <p:sp>
        <p:nvSpPr>
          <p:cNvPr id="12" name="TextBox 11"/>
          <p:cNvSpPr txBox="1"/>
          <p:nvPr/>
        </p:nvSpPr>
        <p:spPr>
          <a:xfrm>
            <a:off x="1295400" y="5414962"/>
            <a:ext cx="6477000" cy="615553"/>
          </a:xfrm>
          <a:prstGeom prst="rect">
            <a:avLst/>
          </a:prstGeom>
          <a:noFill/>
        </p:spPr>
        <p:txBody>
          <a:bodyPr wrap="square" rtlCol="0">
            <a:spAutoFit/>
          </a:bodyPr>
          <a:lstStyle/>
          <a:p>
            <a:r>
              <a:rPr lang="en-US" sz="1600" dirty="0" smtClean="0">
                <a:solidFill>
                  <a:srgbClr val="C00000"/>
                </a:solidFill>
              </a:rPr>
              <a:t>NOTE: External Controls need to be in refrigerator at 39.2°F (4°C)</a:t>
            </a:r>
          </a:p>
          <a:p>
            <a:endParaRPr lang="en-US" dirty="0"/>
          </a:p>
        </p:txBody>
      </p:sp>
    </p:spTree>
    <p:extLst>
      <p:ext uri="{BB962C8B-B14F-4D97-AF65-F5344CB8AC3E}">
        <p14:creationId xmlns:p14="http://schemas.microsoft.com/office/powerpoint/2010/main" val="954750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0"/>
            <a:ext cx="97313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5852644"/>
            <a:ext cx="967367" cy="810562"/>
          </a:xfrm>
          <a:prstGeom prst="rect">
            <a:avLst/>
          </a:prstGeom>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0594" y="762000"/>
            <a:ext cx="6906605" cy="509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459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00000"/>
                </a:solidFill>
              </a:rPr>
              <a:t>FAQ’s </a:t>
            </a:r>
            <a:endParaRPr lang="en-US" dirty="0">
              <a:solidFill>
                <a:srgbClr val="C00000"/>
              </a:solidFill>
            </a:endParaRPr>
          </a:p>
        </p:txBody>
      </p:sp>
      <p:sp>
        <p:nvSpPr>
          <p:cNvPr id="5" name="Rectangle 4"/>
          <p:cNvSpPr/>
          <p:nvPr/>
        </p:nvSpPr>
        <p:spPr>
          <a:xfrm>
            <a:off x="1066800" y="1981200"/>
            <a:ext cx="7520568" cy="4524315"/>
          </a:xfrm>
          <a:prstGeom prst="rect">
            <a:avLst/>
          </a:prstGeom>
        </p:spPr>
        <p:txBody>
          <a:bodyPr wrap="square">
            <a:spAutoFit/>
          </a:bodyPr>
          <a:lstStyle/>
          <a:p>
            <a:r>
              <a:rPr lang="en-US" b="1" dirty="0" smtClean="0">
                <a:solidFill>
                  <a:srgbClr val="C00000"/>
                </a:solidFill>
              </a:rPr>
              <a:t>Can a stool sample be tested when there is visible blood?</a:t>
            </a:r>
          </a:p>
          <a:p>
            <a:pPr marL="285750" indent="-285750">
              <a:buBlip>
                <a:blip r:embed="rId2"/>
              </a:buBlip>
            </a:pPr>
            <a:r>
              <a:rPr lang="en-US" dirty="0" smtClean="0"/>
              <a:t>No, this test should be used to detect occult “hidden” blood</a:t>
            </a:r>
          </a:p>
          <a:p>
            <a:pPr marL="285750" indent="-285750">
              <a:buBlip>
                <a:blip r:embed="rId2"/>
              </a:buBlip>
            </a:pPr>
            <a:endParaRPr lang="en-US" b="1" dirty="0"/>
          </a:p>
          <a:p>
            <a:r>
              <a:rPr lang="en-US" b="1" dirty="0" smtClean="0">
                <a:solidFill>
                  <a:srgbClr val="C00000"/>
                </a:solidFill>
              </a:rPr>
              <a:t>How many samples are required to be collected for this test?</a:t>
            </a:r>
          </a:p>
          <a:p>
            <a:pPr marL="285750" indent="-285750">
              <a:buBlip>
                <a:blip r:embed="rId2"/>
              </a:buBlip>
            </a:pPr>
            <a:r>
              <a:rPr lang="en-US" dirty="0" smtClean="0"/>
              <a:t>Hemosure is specific to Human Hemoglobin so only 1 test is required.</a:t>
            </a:r>
          </a:p>
          <a:p>
            <a:pPr marL="285750" indent="-285750">
              <a:buBlip>
                <a:blip r:embed="rId2"/>
              </a:buBlip>
            </a:pPr>
            <a:endParaRPr lang="en-US" b="1" dirty="0" smtClean="0"/>
          </a:p>
          <a:p>
            <a:r>
              <a:rPr lang="en-US" b="1" dirty="0" smtClean="0">
                <a:solidFill>
                  <a:srgbClr val="C00000"/>
                </a:solidFill>
              </a:rPr>
              <a:t>How should the product be disposed?</a:t>
            </a:r>
          </a:p>
          <a:p>
            <a:pPr marL="285750" indent="-285750">
              <a:buBlip>
                <a:blip r:embed="rId2"/>
              </a:buBlip>
            </a:pPr>
            <a:r>
              <a:rPr lang="en-US" dirty="0" smtClean="0"/>
              <a:t>The device itself may be disposed as solid waste. </a:t>
            </a:r>
          </a:p>
          <a:p>
            <a:pPr marL="285750" indent="-285750">
              <a:buBlip>
                <a:blip r:embed="rId2"/>
              </a:buBlip>
            </a:pPr>
            <a:r>
              <a:rPr lang="en-US" dirty="0" smtClean="0"/>
              <a:t>The device tested with a patient sample should be handled as potentially bio-hazardous materials in accordance with state, federal and local regulations. </a:t>
            </a:r>
          </a:p>
          <a:p>
            <a:endParaRPr lang="en-US" dirty="0"/>
          </a:p>
          <a:p>
            <a:pPr marL="285750" indent="-285750">
              <a:buBlip>
                <a:blip r:embed="rId2"/>
              </a:buBlip>
            </a:pPr>
            <a:endParaRPr lang="en-US" dirty="0"/>
          </a:p>
          <a:p>
            <a:pPr marL="285750" indent="-285750">
              <a:buBlip>
                <a:blip r:embed="rId2"/>
              </a:buBlip>
            </a:pPr>
            <a:endParaRPr lang="en-US" dirty="0" smtClean="0"/>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0"/>
            <a:ext cx="97313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5852644"/>
            <a:ext cx="967367" cy="810562"/>
          </a:xfrm>
          <a:prstGeom prst="rect">
            <a:avLst/>
          </a:prstGeom>
        </p:spPr>
      </p:pic>
    </p:spTree>
    <p:extLst>
      <p:ext uri="{BB962C8B-B14F-4D97-AF65-F5344CB8AC3E}">
        <p14:creationId xmlns:p14="http://schemas.microsoft.com/office/powerpoint/2010/main" val="4276348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00000"/>
                </a:solidFill>
              </a:rPr>
              <a:t>Training Overview</a:t>
            </a:r>
            <a:endParaRPr lang="en-US" dirty="0">
              <a:solidFill>
                <a:srgbClr val="C00000"/>
              </a:solidFill>
            </a:endParaRPr>
          </a:p>
        </p:txBody>
      </p:sp>
      <p:sp>
        <p:nvSpPr>
          <p:cNvPr id="5" name="Rectangle 4"/>
          <p:cNvSpPr/>
          <p:nvPr/>
        </p:nvSpPr>
        <p:spPr>
          <a:xfrm>
            <a:off x="990600" y="2274838"/>
            <a:ext cx="7315200" cy="3139321"/>
          </a:xfrm>
          <a:prstGeom prst="rect">
            <a:avLst/>
          </a:prstGeom>
        </p:spPr>
        <p:txBody>
          <a:bodyPr wrap="square">
            <a:spAutoFit/>
          </a:bodyPr>
          <a:lstStyle/>
          <a:p>
            <a:r>
              <a:rPr lang="en-US" dirty="0" smtClean="0"/>
              <a:t>In this training module we will be covering the following topics:</a:t>
            </a:r>
          </a:p>
          <a:p>
            <a:endParaRPr lang="en-US" dirty="0"/>
          </a:p>
          <a:p>
            <a:pPr marL="1200150" lvl="2" indent="-285750">
              <a:buBlip>
                <a:blip r:embed="rId2"/>
              </a:buBlip>
            </a:pPr>
            <a:r>
              <a:rPr lang="en-US" dirty="0" smtClean="0"/>
              <a:t>What is Hemosure iFOBT</a:t>
            </a:r>
            <a:endParaRPr lang="en-US" dirty="0"/>
          </a:p>
          <a:p>
            <a:pPr marL="1200150" lvl="2" indent="-285750">
              <a:buBlip>
                <a:blip r:embed="rId2"/>
              </a:buBlip>
            </a:pPr>
            <a:r>
              <a:rPr lang="en-US" dirty="0" smtClean="0"/>
              <a:t>Patient Instructions</a:t>
            </a:r>
          </a:p>
          <a:p>
            <a:pPr marL="1200150" lvl="2" indent="-285750">
              <a:buBlip>
                <a:blip r:embed="rId2"/>
              </a:buBlip>
            </a:pPr>
            <a:r>
              <a:rPr lang="en-US" dirty="0" smtClean="0"/>
              <a:t>Materials Included</a:t>
            </a:r>
          </a:p>
          <a:p>
            <a:pPr marL="1200150" lvl="2" indent="-285750">
              <a:buBlip>
                <a:blip r:embed="rId2"/>
              </a:buBlip>
            </a:pPr>
            <a:r>
              <a:rPr lang="en-US" dirty="0" smtClean="0"/>
              <a:t>Test Procedure for Hemosure iFOBT </a:t>
            </a:r>
          </a:p>
          <a:p>
            <a:pPr marL="1200150" lvl="2" indent="-285750">
              <a:buBlip>
                <a:blip r:embed="rId2"/>
              </a:buBlip>
            </a:pPr>
            <a:r>
              <a:rPr lang="en-US" dirty="0" smtClean="0"/>
              <a:t>Reading the Results </a:t>
            </a:r>
          </a:p>
          <a:p>
            <a:pPr marL="1200150" lvl="2" indent="-285750">
              <a:buBlip>
                <a:blip r:embed="rId2"/>
              </a:buBlip>
            </a:pPr>
            <a:r>
              <a:rPr lang="en-US" dirty="0" smtClean="0"/>
              <a:t>Storage</a:t>
            </a:r>
            <a:endParaRPr lang="en-US" dirty="0"/>
          </a:p>
          <a:p>
            <a:pPr marL="1200150" lvl="2" indent="-285750">
              <a:buBlip>
                <a:blip r:embed="rId2"/>
              </a:buBlip>
            </a:pPr>
            <a:r>
              <a:rPr lang="en-US" dirty="0" smtClean="0"/>
              <a:t>Quality Control</a:t>
            </a:r>
          </a:p>
          <a:p>
            <a:pPr marL="1200150" lvl="2" indent="-285750">
              <a:buBlip>
                <a:blip r:embed="rId2"/>
              </a:buBlip>
            </a:pPr>
            <a:r>
              <a:rPr lang="en-US" dirty="0" smtClean="0"/>
              <a:t>Summary and Comparison</a:t>
            </a:r>
          </a:p>
          <a:p>
            <a:pPr marL="1200150" lvl="2" indent="-285750">
              <a:buBlip>
                <a:blip r:embed="rId2"/>
              </a:buBlip>
            </a:pPr>
            <a:r>
              <a:rPr lang="en-US" dirty="0" smtClean="0"/>
              <a:t>FAQ’s</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0"/>
            <a:ext cx="97313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5852644"/>
            <a:ext cx="967367" cy="810562"/>
          </a:xfrm>
          <a:prstGeom prst="rect">
            <a:avLst/>
          </a:prstGeom>
        </p:spPr>
      </p:pic>
    </p:spTree>
    <p:extLst>
      <p:ext uri="{BB962C8B-B14F-4D97-AF65-F5344CB8AC3E}">
        <p14:creationId xmlns:p14="http://schemas.microsoft.com/office/powerpoint/2010/main" val="4292655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00000"/>
                </a:solidFill>
              </a:rPr>
              <a:t>What is Hemosure’s iFOBT?</a:t>
            </a:r>
            <a:endParaRPr lang="en-US" dirty="0">
              <a:solidFill>
                <a:srgbClr val="C00000"/>
              </a:solidFill>
            </a:endParaRPr>
          </a:p>
        </p:txBody>
      </p:sp>
      <p:sp>
        <p:nvSpPr>
          <p:cNvPr id="5" name="Rectangle 4"/>
          <p:cNvSpPr/>
          <p:nvPr/>
        </p:nvSpPr>
        <p:spPr>
          <a:xfrm>
            <a:off x="533400" y="2274838"/>
            <a:ext cx="7924800" cy="1754326"/>
          </a:xfrm>
          <a:prstGeom prst="rect">
            <a:avLst/>
          </a:prstGeom>
        </p:spPr>
        <p:txBody>
          <a:bodyPr wrap="square">
            <a:spAutoFit/>
          </a:bodyPr>
          <a:lstStyle/>
          <a:p>
            <a:r>
              <a:rPr lang="en-US" dirty="0" smtClean="0"/>
              <a:t>Hemosure</a:t>
            </a:r>
            <a:r>
              <a:rPr lang="en-US" sz="1400" dirty="0" smtClean="0"/>
              <a:t>®</a:t>
            </a:r>
            <a:r>
              <a:rPr lang="en-US" dirty="0" smtClean="0"/>
              <a:t> Immunochemical Fecal Occult Blood Test (FIT) is a rapid, convenient and odorless qualitative, sandwich dye conjugate immunoassay for the determination of human hemoglobin in feces, and is a useful aid in the diagnosis of gastrointestinal </a:t>
            </a:r>
            <a:r>
              <a:rPr lang="en-US" dirty="0"/>
              <a:t>(GI) bleeding in a number of GI disorders, e.g. diverticulitis, colitis, polyps, and colorectal cancer.</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0"/>
            <a:ext cx="97313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5852644"/>
            <a:ext cx="967367" cy="810562"/>
          </a:xfrm>
          <a:prstGeom prst="rect">
            <a:avLst/>
          </a:prstGeom>
        </p:spPr>
      </p:pic>
      <p:pic>
        <p:nvPicPr>
          <p:cNvPr id="11" name="Picture 9" descr="colon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5710" y="3809999"/>
            <a:ext cx="27432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322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C00000"/>
                </a:solidFill>
              </a:rPr>
              <a:t>Patient Instructions</a:t>
            </a:r>
            <a:endParaRPr lang="en-US" dirty="0">
              <a:solidFill>
                <a:srgbClr val="C00000"/>
              </a:solidFill>
            </a:endParaRP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866749"/>
            <a:ext cx="8103683" cy="4449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5852644"/>
            <a:ext cx="967367" cy="810562"/>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0"/>
            <a:ext cx="97313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855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C00000"/>
                </a:solidFill>
              </a:rPr>
              <a:t>Patient Instructions continued</a:t>
            </a:r>
            <a:endParaRPr lang="en-US" dirty="0">
              <a:solidFill>
                <a:srgbClr val="C0000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5852644"/>
            <a:ext cx="967367" cy="810562"/>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0"/>
            <a:ext cx="97313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1752600"/>
            <a:ext cx="8466423"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35547" y="3886200"/>
            <a:ext cx="8208453" cy="923330"/>
          </a:xfrm>
          <a:prstGeom prst="rect">
            <a:avLst/>
          </a:prstGeom>
          <a:noFill/>
        </p:spPr>
        <p:txBody>
          <a:bodyPr wrap="square" rtlCol="0">
            <a:spAutoFit/>
          </a:bodyPr>
          <a:lstStyle/>
          <a:p>
            <a:r>
              <a:rPr lang="en-US" b="1" dirty="0" smtClean="0">
                <a:solidFill>
                  <a:srgbClr val="C00000"/>
                </a:solidFill>
              </a:rPr>
              <a:t>Your patients instructions include the above directions on how to return their samples to your facility. Patients also have the option to bring their samples directly to your facility.</a:t>
            </a:r>
            <a:endParaRPr lang="en-US" b="1" dirty="0">
              <a:solidFill>
                <a:srgbClr val="C00000"/>
              </a:solidFill>
            </a:endParaRPr>
          </a:p>
        </p:txBody>
      </p:sp>
    </p:spTree>
    <p:extLst>
      <p:ext uri="{BB962C8B-B14F-4D97-AF65-F5344CB8AC3E}">
        <p14:creationId xmlns:p14="http://schemas.microsoft.com/office/powerpoint/2010/main" val="3415438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solidFill>
                  <a:srgbClr val="C00000"/>
                </a:solidFill>
              </a:rPr>
              <a:t>Materials</a:t>
            </a:r>
            <a:endParaRPr lang="en-US" dirty="0">
              <a:solidFill>
                <a:srgbClr val="C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5852644"/>
            <a:ext cx="967367" cy="810562"/>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0"/>
            <a:ext cx="97313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85800" y="2125682"/>
            <a:ext cx="7924800" cy="1815882"/>
          </a:xfrm>
          <a:prstGeom prst="rect">
            <a:avLst/>
          </a:prstGeom>
        </p:spPr>
        <p:txBody>
          <a:bodyPr wrap="square">
            <a:spAutoFit/>
          </a:bodyPr>
          <a:lstStyle/>
          <a:p>
            <a:r>
              <a:rPr lang="en-US" sz="2000" b="1" dirty="0" smtClean="0">
                <a:solidFill>
                  <a:srgbClr val="C00000"/>
                </a:solidFill>
              </a:rPr>
              <a:t>Hemosure® Immunological Fecal Occult Blood Test contains: </a:t>
            </a:r>
          </a:p>
          <a:p>
            <a:endParaRPr lang="en-US" sz="2000" b="1" dirty="0" smtClean="0">
              <a:solidFill>
                <a:srgbClr val="C00000"/>
              </a:solidFill>
            </a:endParaRPr>
          </a:p>
          <a:p>
            <a:pPr marL="342900" indent="-342900">
              <a:buBlip>
                <a:blip r:embed="rId4"/>
              </a:buBlip>
            </a:pPr>
            <a:r>
              <a:rPr lang="en-US" dirty="0" smtClean="0"/>
              <a:t>One test Cassette individually sealed in a foil pouch. </a:t>
            </a:r>
          </a:p>
          <a:p>
            <a:endParaRPr lang="en-US" dirty="0" smtClean="0"/>
          </a:p>
          <a:p>
            <a:pPr marL="342900" indent="-342900">
              <a:buBlip>
                <a:blip r:embed="rId4"/>
              </a:buBlip>
            </a:pPr>
            <a:r>
              <a:rPr lang="en-US" dirty="0" smtClean="0"/>
              <a:t>One Fecal Collection Tube containing 2.0 mL of extraction buffer.</a:t>
            </a:r>
          </a:p>
          <a:p>
            <a:endParaRPr lang="en-US" dirty="0" smtClean="0"/>
          </a:p>
        </p:txBody>
      </p:sp>
      <p:pic>
        <p:nvPicPr>
          <p:cNvPr id="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187985" y="4798204"/>
            <a:ext cx="2091136" cy="828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4324350"/>
            <a:ext cx="333375" cy="1790700"/>
          </a:xfrm>
          <a:prstGeom prst="rect">
            <a:avLst/>
          </a:prstGeom>
        </p:spPr>
      </p:pic>
    </p:spTree>
    <p:extLst>
      <p:ext uri="{BB962C8B-B14F-4D97-AF65-F5344CB8AC3E}">
        <p14:creationId xmlns:p14="http://schemas.microsoft.com/office/powerpoint/2010/main" val="96222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rgbClr val="C00000"/>
                </a:solidFill>
              </a:rPr>
              <a:t>Hemosure Test Procedure</a:t>
            </a:r>
            <a:endParaRPr lang="en-US" dirty="0">
              <a:solidFill>
                <a:srgbClr val="C0000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5852644"/>
            <a:ext cx="967367" cy="810562"/>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0"/>
            <a:ext cx="97313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6569" y="1752600"/>
            <a:ext cx="7514431" cy="2062103"/>
          </a:xfrm>
          <a:prstGeom prst="rect">
            <a:avLst/>
          </a:prstGeom>
          <a:noFill/>
        </p:spPr>
        <p:txBody>
          <a:bodyPr wrap="square" rtlCol="0">
            <a:spAutoFit/>
          </a:bodyPr>
          <a:lstStyle/>
          <a:p>
            <a:pPr marL="285750" indent="-285750">
              <a:buBlip>
                <a:blip r:embed="rId4"/>
              </a:buBlip>
            </a:pPr>
            <a:r>
              <a:rPr lang="en-US" sz="1600" b="1" dirty="0" smtClean="0">
                <a:solidFill>
                  <a:srgbClr val="C00000"/>
                </a:solidFill>
              </a:rPr>
              <a:t>If refrigerated, allow to come to room temperature. </a:t>
            </a:r>
          </a:p>
          <a:p>
            <a:pPr marL="285750" indent="-285750">
              <a:buBlip>
                <a:blip r:embed="rId4"/>
              </a:buBlip>
            </a:pPr>
            <a:r>
              <a:rPr lang="en-US" sz="1600" b="1" dirty="0" smtClean="0">
                <a:solidFill>
                  <a:srgbClr val="C00000"/>
                </a:solidFill>
              </a:rPr>
              <a:t>Unscrew cap of the Fecal Collection Tube and remove Applicator Stick. </a:t>
            </a:r>
          </a:p>
          <a:p>
            <a:pPr marL="285750" indent="-285750">
              <a:buBlip>
                <a:blip r:embed="rId4"/>
              </a:buBlip>
            </a:pPr>
            <a:r>
              <a:rPr lang="en-US" sz="1600" b="1" dirty="0" smtClean="0">
                <a:solidFill>
                  <a:srgbClr val="C00000"/>
                </a:solidFill>
              </a:rPr>
              <a:t>Randomly insert the Applicator Stick into the fecal sample from three (3) to six (6) times. </a:t>
            </a:r>
          </a:p>
          <a:p>
            <a:pPr marL="285750" indent="-285750">
              <a:buBlip>
                <a:blip r:embed="rId4"/>
              </a:buBlip>
            </a:pPr>
            <a:r>
              <a:rPr lang="en-US" sz="1600" b="1" dirty="0" smtClean="0">
                <a:solidFill>
                  <a:srgbClr val="C00000"/>
                </a:solidFill>
              </a:rPr>
              <a:t>Do not clump, scoop, or fill the tube.</a:t>
            </a:r>
          </a:p>
          <a:p>
            <a:pPr marL="285750" indent="-285750">
              <a:buBlip>
                <a:blip r:embed="rId4"/>
              </a:buBlip>
            </a:pPr>
            <a:r>
              <a:rPr lang="en-US" sz="1600" b="1" dirty="0" smtClean="0">
                <a:solidFill>
                  <a:srgbClr val="C00000"/>
                </a:solidFill>
              </a:rPr>
              <a:t>Return the Applicator Stick into the Fecal Collection Tube and tighten the cap thoroughly.  Shake the tube to mix the sample with the Extraction Buffer. </a:t>
            </a:r>
          </a:p>
        </p:txBody>
      </p:sp>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783" y="4303713"/>
            <a:ext cx="8982217" cy="186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09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rgbClr val="C00000"/>
                </a:solidFill>
              </a:rPr>
              <a:t>Hemosure Test Procedure</a:t>
            </a:r>
            <a:endParaRPr lang="en-US" dirty="0">
              <a:solidFill>
                <a:srgbClr val="C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0"/>
            <a:ext cx="97313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6569" y="1752600"/>
            <a:ext cx="8481798" cy="1815882"/>
          </a:xfrm>
          <a:prstGeom prst="rect">
            <a:avLst/>
          </a:prstGeom>
          <a:noFill/>
        </p:spPr>
        <p:txBody>
          <a:bodyPr wrap="square" rtlCol="0">
            <a:spAutoFit/>
          </a:bodyPr>
          <a:lstStyle/>
          <a:p>
            <a:pPr marL="285750" indent="-285750">
              <a:buBlip>
                <a:blip r:embed="rId3"/>
              </a:buBlip>
            </a:pPr>
            <a:r>
              <a:rPr lang="en-US" sz="1600" b="1" dirty="0" smtClean="0">
                <a:solidFill>
                  <a:srgbClr val="C00000"/>
                </a:solidFill>
              </a:rPr>
              <a:t>Remove the Test Cassette from its foil wrapper by tearing along the slice.</a:t>
            </a:r>
          </a:p>
          <a:p>
            <a:endParaRPr lang="en-US" sz="1600" b="1" dirty="0" smtClean="0">
              <a:solidFill>
                <a:srgbClr val="C00000"/>
              </a:solidFill>
            </a:endParaRPr>
          </a:p>
          <a:p>
            <a:pPr marL="285750" indent="-285750">
              <a:buBlip>
                <a:blip r:embed="rId3"/>
              </a:buBlip>
            </a:pPr>
            <a:r>
              <a:rPr lang="en-US" sz="1600" b="1" dirty="0" smtClean="0">
                <a:solidFill>
                  <a:srgbClr val="C00000"/>
                </a:solidFill>
              </a:rPr>
              <a:t>Shake the Fecal Collection Tube to ensure that the fecal sample is well mixed.</a:t>
            </a:r>
          </a:p>
          <a:p>
            <a:r>
              <a:rPr lang="en-US" sz="1600" b="1" dirty="0" smtClean="0">
                <a:solidFill>
                  <a:srgbClr val="C00000"/>
                </a:solidFill>
              </a:rPr>
              <a:t> </a:t>
            </a:r>
          </a:p>
          <a:p>
            <a:pPr marL="285750" indent="-285750">
              <a:buBlip>
                <a:blip r:embed="rId3"/>
              </a:buBlip>
            </a:pPr>
            <a:r>
              <a:rPr lang="en-US" sz="1600" b="1" dirty="0" smtClean="0">
                <a:solidFill>
                  <a:srgbClr val="C00000"/>
                </a:solidFill>
              </a:rPr>
              <a:t>Twist off the tip of the cap on the Fecal Collection Tube. </a:t>
            </a:r>
          </a:p>
          <a:p>
            <a:endParaRPr lang="en-US" sz="1600" b="1" dirty="0" smtClean="0">
              <a:solidFill>
                <a:srgbClr val="C00000"/>
              </a:solidFill>
            </a:endParaRPr>
          </a:p>
          <a:p>
            <a:pPr marL="285750" indent="-285750">
              <a:buBlip>
                <a:blip r:embed="rId3"/>
              </a:buBlip>
            </a:pPr>
            <a:r>
              <a:rPr lang="en-US" sz="1600" b="1" dirty="0" smtClean="0">
                <a:solidFill>
                  <a:srgbClr val="C00000"/>
                </a:solidFill>
              </a:rPr>
              <a:t>Add three (3) drops of the Extraction Buffer mixture to the Sample Well. </a:t>
            </a:r>
          </a:p>
        </p:txBody>
      </p:sp>
      <p:pic>
        <p:nvPicPr>
          <p:cNvPr id="5123" name="Picture 3" descr="p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556" y="3733800"/>
            <a:ext cx="5357844" cy="19012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3176556" y="5638800"/>
            <a:ext cx="2614644" cy="5048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ea typeface="新細明體" pitchFamily="18" charset="-120"/>
                <a:cs typeface="Times New Roman" pitchFamily="18" charset="0"/>
              </a:rPr>
              <a:t>Fecal Sample suspended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ea typeface="新細明體" pitchFamily="18" charset="-120"/>
                <a:cs typeface="Times New Roman" pitchFamily="18" charset="0"/>
              </a:rPr>
              <a:t>in Extraction Buffer</a:t>
            </a:r>
            <a:endParaRPr kumimoji="0" lang="en-US" sz="2800" b="1" i="0" u="none" strike="noStrike" cap="none" normalizeH="0" baseline="0" dirty="0" smtClean="0">
              <a:ln>
                <a:noFill/>
              </a:ln>
              <a:solidFill>
                <a:schemeClr val="tx1"/>
              </a:solidFill>
              <a:effectLst/>
              <a:cs typeface="Arial" pitchFamily="34" charset="0"/>
            </a:endParaRPr>
          </a:p>
        </p:txBody>
      </p:sp>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a:spLocks noChangeArrowheads="1"/>
          </p:cNvSpPr>
          <p:nvPr/>
        </p:nvSpPr>
        <p:spPr bwMode="auto">
          <a:xfrm>
            <a:off x="4052120" y="3781732"/>
            <a:ext cx="1053280"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cs typeface="Arial" pitchFamily="34" charset="0"/>
              </a:rPr>
              <a:t>Twist Off Tip</a:t>
            </a:r>
            <a:endParaRPr kumimoji="0" lang="en-US" sz="2400" b="1" i="0" u="none" strike="noStrike" cap="none" normalizeH="0" baseline="0" dirty="0" smtClean="0">
              <a:ln>
                <a:noFill/>
              </a:ln>
              <a:solidFill>
                <a:schemeClr val="tx1"/>
              </a:solidFill>
              <a:effectLst/>
              <a:cs typeface="Arial" pitchFamily="34" charset="0"/>
            </a:endParaRPr>
          </a:p>
        </p:txBody>
      </p:sp>
      <p:sp>
        <p:nvSpPr>
          <p:cNvPr id="9" name="Rectangle 8"/>
          <p:cNvSpPr>
            <a:spLocks noChangeArrowheads="1"/>
          </p:cNvSpPr>
          <p:nvPr/>
        </p:nvSpPr>
        <p:spPr bwMode="auto">
          <a:xfrm>
            <a:off x="5747206" y="5624956"/>
            <a:ext cx="2787194" cy="5186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1" i="0" u="none" strike="noStrike" cap="none" normalizeH="0" baseline="0" dirty="0" smtClean="0">
                <a:ln>
                  <a:noFill/>
                </a:ln>
                <a:solidFill>
                  <a:schemeClr val="tx1"/>
                </a:solidFill>
                <a:effectLst/>
                <a:cs typeface="Arial" pitchFamily="34" charset="0"/>
              </a:rPr>
              <a:t>Test Cassette with Sample Well</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1000" y="5852644"/>
            <a:ext cx="967367" cy="810562"/>
          </a:xfrm>
          <a:prstGeom prst="rect">
            <a:avLst/>
          </a:prstGeom>
        </p:spPr>
      </p:pic>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733800"/>
            <a:ext cx="1728756" cy="240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1600200" y="3781732"/>
            <a:ext cx="304800" cy="2857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rrowheads="1"/>
          </p:cNvSpPr>
          <p:nvPr/>
        </p:nvSpPr>
        <p:spPr bwMode="auto">
          <a:xfrm>
            <a:off x="1471644" y="3771900"/>
            <a:ext cx="1704912"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cs typeface="Arial" pitchFamily="34" charset="0"/>
              </a:rPr>
              <a:t>Shake the sample collection tube well</a:t>
            </a:r>
            <a:endParaRPr kumimoji="0" lang="en-US" sz="2400" b="1"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2482513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rgbClr val="C00000"/>
                </a:solidFill>
              </a:rPr>
              <a:t>Hemosure Test Procedure</a:t>
            </a:r>
            <a:endParaRPr lang="en-US" dirty="0">
              <a:solidFill>
                <a:srgbClr val="C0000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5852644"/>
            <a:ext cx="967367" cy="810562"/>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0"/>
            <a:ext cx="97313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6569" y="1752600"/>
            <a:ext cx="8208453" cy="861774"/>
          </a:xfrm>
          <a:prstGeom prst="rect">
            <a:avLst/>
          </a:prstGeom>
          <a:noFill/>
        </p:spPr>
        <p:txBody>
          <a:bodyPr wrap="square" rtlCol="0">
            <a:spAutoFit/>
          </a:bodyPr>
          <a:lstStyle/>
          <a:p>
            <a:pPr marL="742950" lvl="1" indent="-285750">
              <a:buBlip>
                <a:blip r:embed="rId4"/>
              </a:buBlip>
            </a:pPr>
            <a:r>
              <a:rPr lang="en-US" sz="1600" b="1" dirty="0">
                <a:solidFill>
                  <a:srgbClr val="C00000"/>
                </a:solidFill>
              </a:rPr>
              <a:t>Start timer. </a:t>
            </a:r>
            <a:endParaRPr lang="en-US" sz="2400" b="1" dirty="0">
              <a:solidFill>
                <a:srgbClr val="C00000"/>
              </a:solidFill>
            </a:endParaRPr>
          </a:p>
          <a:p>
            <a:pPr marL="742950" lvl="1" indent="-285750">
              <a:buBlip>
                <a:blip r:embed="rId4"/>
              </a:buBlip>
            </a:pPr>
            <a:r>
              <a:rPr lang="en-US" sz="1600" b="1" dirty="0">
                <a:solidFill>
                  <a:srgbClr val="C00000"/>
                </a:solidFill>
              </a:rPr>
              <a:t>Read results within five (5) to ten (10) minutes. </a:t>
            </a:r>
            <a:endParaRPr lang="en-US" sz="1600" b="1" dirty="0" smtClean="0">
              <a:solidFill>
                <a:srgbClr val="C00000"/>
              </a:solidFill>
            </a:endParaRPr>
          </a:p>
          <a:p>
            <a:pPr marL="742950" lvl="1" indent="-285750">
              <a:buBlip>
                <a:blip r:embed="rId4"/>
              </a:buBlip>
            </a:pPr>
            <a:r>
              <a:rPr lang="en-US" b="1" u="sng" dirty="0" smtClean="0">
                <a:solidFill>
                  <a:srgbClr val="C00000"/>
                </a:solidFill>
              </a:rPr>
              <a:t>Do </a:t>
            </a:r>
            <a:r>
              <a:rPr lang="en-US" b="1" u="sng" dirty="0">
                <a:solidFill>
                  <a:srgbClr val="C00000"/>
                </a:solidFill>
              </a:rPr>
              <a:t>not</a:t>
            </a:r>
            <a:r>
              <a:rPr lang="en-US" b="1" dirty="0">
                <a:solidFill>
                  <a:srgbClr val="C00000"/>
                </a:solidFill>
              </a:rPr>
              <a:t> </a:t>
            </a:r>
            <a:r>
              <a:rPr lang="en-US" b="1" dirty="0" smtClean="0">
                <a:solidFill>
                  <a:srgbClr val="C00000"/>
                </a:solidFill>
              </a:rPr>
              <a:t> </a:t>
            </a:r>
            <a:r>
              <a:rPr lang="en-US" sz="1600" b="1" dirty="0" smtClean="0">
                <a:solidFill>
                  <a:srgbClr val="C00000"/>
                </a:solidFill>
              </a:rPr>
              <a:t>read </a:t>
            </a:r>
            <a:r>
              <a:rPr lang="en-US" sz="1600" b="1" dirty="0">
                <a:solidFill>
                  <a:srgbClr val="C00000"/>
                </a:solidFill>
              </a:rPr>
              <a:t>after ten (10) minutes.</a:t>
            </a:r>
            <a:endParaRPr lang="en-US" sz="2400" b="1" dirty="0">
              <a:solidFill>
                <a:srgbClr val="C00000"/>
              </a:solidFill>
            </a:endParaRPr>
          </a:p>
        </p:txBody>
      </p:sp>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734924"/>
            <a:ext cx="2133600" cy="3752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200400" y="2895600"/>
            <a:ext cx="381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5130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531</TotalTime>
  <Words>778</Words>
  <Application>Microsoft Office PowerPoint</Application>
  <PresentationFormat>On-screen Show (4:3)</PresentationFormat>
  <Paragraphs>84</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Apothecary</vt:lpstr>
      <vt:lpstr>Training Module</vt:lpstr>
      <vt:lpstr>Training Overview</vt:lpstr>
      <vt:lpstr>What is Hemosure’s iFOBT?</vt:lpstr>
      <vt:lpstr>Patient Instructions</vt:lpstr>
      <vt:lpstr>Patient Instructions continued</vt:lpstr>
      <vt:lpstr>Materials</vt:lpstr>
      <vt:lpstr>Hemosure Test Procedure</vt:lpstr>
      <vt:lpstr>Hemosure Test Procedure</vt:lpstr>
      <vt:lpstr>Hemosure Test Procedure</vt:lpstr>
      <vt:lpstr>Reading the test results</vt:lpstr>
      <vt:lpstr>Storage for Hemosure iFOBT</vt:lpstr>
      <vt:lpstr>Hemosure Quality Control</vt:lpstr>
      <vt:lpstr>PowerPoint Presentation</vt:lpstr>
      <vt:lpstr>FAQ’s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whpm-100077</cp:lastModifiedBy>
  <cp:revision>28</cp:revision>
  <dcterms:created xsi:type="dcterms:W3CDTF">2013-05-13T11:29:13Z</dcterms:created>
  <dcterms:modified xsi:type="dcterms:W3CDTF">2013-06-19T15:05:17Z</dcterms:modified>
</cp:coreProperties>
</file>