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8" r:id="rId3"/>
    <p:sldId id="265" r:id="rId4"/>
    <p:sldId id="264" r:id="rId5"/>
    <p:sldId id="266" r:id="rId6"/>
    <p:sldId id="272" r:id="rId7"/>
    <p:sldId id="273" r:id="rId8"/>
    <p:sldId id="269" r:id="rId9"/>
    <p:sldId id="270" r:id="rId10"/>
    <p:sldId id="283" r:id="rId11"/>
    <p:sldId id="284" r:id="rId12"/>
    <p:sldId id="285" r:id="rId13"/>
    <p:sldId id="286" r:id="rId14"/>
    <p:sldId id="271" r:id="rId15"/>
    <p:sldId id="281" r:id="rId16"/>
    <p:sldId id="277" r:id="rId17"/>
    <p:sldId id="280" r:id="rId18"/>
    <p:sldId id="279" r:id="rId19"/>
    <p:sldId id="276" r:id="rId20"/>
    <p:sldId id="275" r:id="rId21"/>
    <p:sldId id="278" r:id="rId22"/>
    <p:sldId id="274" r:id="rId23"/>
    <p:sldId id="287" r:id="rId24"/>
    <p:sldId id="288" r:id="rId25"/>
    <p:sldId id="289" r:id="rId26"/>
    <p:sldId id="290" r:id="rId27"/>
    <p:sldId id="291" r:id="rId28"/>
    <p:sldId id="292" r:id="rId29"/>
    <p:sldId id="293" r:id="rId30"/>
    <p:sldId id="294" r:id="rId31"/>
    <p:sldId id="295" r:id="rId32"/>
    <p:sldId id="309" r:id="rId33"/>
    <p:sldId id="296" r:id="rId34"/>
    <p:sldId id="310" r:id="rId35"/>
    <p:sldId id="306" r:id="rId36"/>
    <p:sldId id="311" r:id="rId37"/>
    <p:sldId id="312" r:id="rId38"/>
    <p:sldId id="305" r:id="rId39"/>
    <p:sldId id="313" r:id="rId40"/>
    <p:sldId id="314" r:id="rId41"/>
    <p:sldId id="315" r:id="rId42"/>
    <p:sldId id="316" r:id="rId43"/>
    <p:sldId id="298" r:id="rId44"/>
    <p:sldId id="319" r:id="rId45"/>
    <p:sldId id="299" r:id="rId46"/>
    <p:sldId id="320" r:id="rId47"/>
    <p:sldId id="300" r:id="rId48"/>
    <p:sldId id="317" r:id="rId49"/>
    <p:sldId id="318" r:id="rId50"/>
    <p:sldId id="301" r:id="rId51"/>
    <p:sldId id="321" r:id="rId52"/>
    <p:sldId id="302" r:id="rId53"/>
    <p:sldId id="322" r:id="rId54"/>
    <p:sldId id="303" r:id="rId55"/>
    <p:sldId id="323" r:id="rId56"/>
    <p:sldId id="307" r:id="rId57"/>
    <p:sldId id="324" r:id="rId58"/>
    <p:sldId id="325" r:id="rId59"/>
    <p:sldId id="308" r:id="rId60"/>
    <p:sldId id="326" r:id="rId6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192E"/>
    <a:srgbClr val="C1A91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81EB12DB-D5F7-47AE-BC39-E6EE4FB66B10}" type="datetimeFigureOut">
              <a:rPr lang="en-US" smtClean="0"/>
              <a:pPr/>
              <a:t>4/23/2018</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98C34D0-A835-4CE4-991E-0D60D74B84D1}" type="slidenum">
              <a:rPr lang="en-US" smtClean="0"/>
              <a:pPr/>
              <a:t>‹#›</a:t>
            </a:fld>
            <a:endParaRPr lang="en-US"/>
          </a:p>
        </p:txBody>
      </p:sp>
    </p:spTree>
    <p:extLst>
      <p:ext uri="{BB962C8B-B14F-4D97-AF65-F5344CB8AC3E}">
        <p14:creationId xmlns="" xmlns:p14="http://schemas.microsoft.com/office/powerpoint/2010/main" val="1732743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3E4A5B38-EF7A-4AB0-9DA0-E8F0F7BFD507}" type="datetimeFigureOut">
              <a:rPr lang="en-US" smtClean="0"/>
              <a:pPr/>
              <a:t>4/23/2018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8F2A8B5-EE85-4F5E-8265-398624F548D0}" type="slidenum">
              <a:rPr lang="en-US" smtClean="0"/>
              <a:pPr/>
              <a:t>‹#›</a:t>
            </a:fld>
            <a:endParaRPr lang="en-US"/>
          </a:p>
        </p:txBody>
      </p:sp>
    </p:spTree>
    <p:extLst>
      <p:ext uri="{BB962C8B-B14F-4D97-AF65-F5344CB8AC3E}">
        <p14:creationId xmlns="" xmlns:p14="http://schemas.microsoft.com/office/powerpoint/2010/main" val="203323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cs typeface="Arial" panose="020B060402020202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70B5B2-D997-441C-AD8A-BDB34470CB63}"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1EE2-4A99-4A73-8A96-9E0FD2BAD22F}" type="slidenum">
              <a:rPr lang="en-US" smtClean="0"/>
              <a:pPr/>
              <a:t>‹#›</a:t>
            </a:fld>
            <a:endParaRPr lang="en-US"/>
          </a:p>
        </p:txBody>
      </p:sp>
      <p:grpSp>
        <p:nvGrpSpPr>
          <p:cNvPr id="12" name="Group 11"/>
          <p:cNvGrpSpPr/>
          <p:nvPr userDrawn="1"/>
        </p:nvGrpSpPr>
        <p:grpSpPr>
          <a:xfrm>
            <a:off x="0" y="6583680"/>
            <a:ext cx="9144000" cy="274320"/>
            <a:chOff x="0" y="6583680"/>
            <a:chExt cx="9144000" cy="274320"/>
          </a:xfrm>
        </p:grpSpPr>
        <p:sp>
          <p:nvSpPr>
            <p:cNvPr id="9" name="Rectangle 8"/>
            <p:cNvSpPr/>
            <p:nvPr userDrawn="1"/>
          </p:nvSpPr>
          <p:spPr>
            <a:xfrm>
              <a:off x="0" y="6583680"/>
              <a:ext cx="3048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048000" y="6583680"/>
              <a:ext cx="3048000" cy="274320"/>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96000" y="6583680"/>
              <a:ext cx="3048000" cy="274320"/>
            </a:xfrm>
            <a:prstGeom prst="rect">
              <a:avLst/>
            </a:prstGeom>
            <a:solidFill>
              <a:srgbClr val="C1A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575" y="19050"/>
            <a:ext cx="3725514" cy="1097280"/>
          </a:xfrm>
          <a:prstGeom prst="rect">
            <a:avLst/>
          </a:prstGeom>
        </p:spPr>
      </p:pic>
    </p:spTree>
    <p:extLst>
      <p:ext uri="{BB962C8B-B14F-4D97-AF65-F5344CB8AC3E}">
        <p14:creationId xmlns="" xmlns:p14="http://schemas.microsoft.com/office/powerpoint/2010/main" val="227651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j-lt"/>
              </a:defRPr>
            </a:lvl1pPr>
            <a:lvl2pPr marL="742950" indent="-285750">
              <a:buFont typeface="Courier New" panose="02070309020205020404" pitchFamily="49" charset="0"/>
              <a:buChar char="o"/>
              <a:defRPr>
                <a:latin typeface="+mj-lt"/>
              </a:defRPr>
            </a:lvl2pPr>
            <a:lvl3pPr>
              <a:defRPr>
                <a:latin typeface="+mj-lt"/>
              </a:defRPr>
            </a:lvl3pPr>
            <a:lvl4pPr marL="1600200" indent="-228600">
              <a:buFont typeface="Courier New" panose="02070309020205020404" pitchFamily="49" charset="0"/>
              <a:buChar char="o"/>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D70B5B2-D997-441C-AD8A-BDB34470CB63}"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65774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j-lt"/>
              </a:defRPr>
            </a:lvl1pPr>
            <a:lvl2pPr marL="742950" indent="-285750">
              <a:buFont typeface="Courier New" panose="02070309020205020404" pitchFamily="49" charset="0"/>
              <a:buChar char="o"/>
              <a:defRPr>
                <a:latin typeface="+mj-lt"/>
              </a:defRPr>
            </a:lvl2pPr>
            <a:lvl3pPr>
              <a:defRPr>
                <a:latin typeface="+mj-lt"/>
              </a:defRPr>
            </a:lvl3pPr>
            <a:lvl4pPr marL="1600200" indent="-228600">
              <a:buFont typeface="Courier New" panose="02070309020205020404" pitchFamily="49" charset="0"/>
              <a:buChar char="o"/>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D70B5B2-D997-441C-AD8A-BDB34470CB63}"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242185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marL="742950" indent="-285750">
              <a:buFont typeface="Courier New" panose="02070309020205020404" pitchFamily="49" charset="0"/>
              <a:buChar char="o"/>
              <a:defRPr>
                <a:latin typeface="+mn-lt"/>
              </a:defRPr>
            </a:lvl2pPr>
            <a:lvl3pPr>
              <a:defRPr>
                <a:latin typeface="+mn-lt"/>
              </a:defRPr>
            </a:lvl3pPr>
            <a:lvl4pPr marL="1600200" indent="-228600">
              <a:buFont typeface="Courier New" panose="02070309020205020404" pitchFamily="49" charset="0"/>
              <a:buChar char="o"/>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D70B5B2-D997-441C-AD8A-BDB34470CB63}"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158179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D70B5B2-D997-441C-AD8A-BDB34470CB63}"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96041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p:spPr>
        <p:txBody>
          <a:bodyPr/>
          <a:lstStyle>
            <a:lvl1pPr>
              <a:defRPr sz="2800">
                <a:latin typeface="+mn-lt"/>
              </a:defRPr>
            </a:lvl1pPr>
            <a:lvl2pPr marL="742950" indent="-285750">
              <a:buFont typeface="Courier New" panose="02070309020205020404" pitchFamily="49" charset="0"/>
              <a:buChar char="o"/>
              <a:defRPr sz="2400">
                <a:latin typeface="+mn-lt"/>
              </a:defRPr>
            </a:lvl2pPr>
            <a:lvl3pPr>
              <a:defRPr sz="2000">
                <a:latin typeface="+mn-lt"/>
              </a:defRPr>
            </a:lvl3pPr>
            <a:lvl4pPr marL="1600200" indent="-228600">
              <a:buFont typeface="Courier New" panose="02070309020205020404" pitchFamily="49" charset="0"/>
              <a:buChar char="o"/>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p:spPr>
        <p:txBody>
          <a:bodyPr/>
          <a:lstStyle>
            <a:lvl1pPr>
              <a:defRPr sz="2800">
                <a:latin typeface="+mn-lt"/>
              </a:defRPr>
            </a:lvl1pPr>
            <a:lvl2pPr marL="742950" indent="-285750">
              <a:buFont typeface="Courier New" panose="02070309020205020404" pitchFamily="49" charset="0"/>
              <a:buChar char="o"/>
              <a:defRPr sz="2400">
                <a:latin typeface="+mn-lt"/>
              </a:defRPr>
            </a:lvl2pPr>
            <a:lvl3pPr>
              <a:defRPr sz="2000">
                <a:latin typeface="+mn-lt"/>
              </a:defRPr>
            </a:lvl3pPr>
            <a:lvl4pPr marL="1600200" indent="-228600">
              <a:buFont typeface="Courier New" panose="02070309020205020404" pitchFamily="49" charset="0"/>
              <a:buChar char="o"/>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D70B5B2-D997-441C-AD8A-BDB34470CB63}"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171152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4040188" cy="9144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24200"/>
            <a:ext cx="4040188" cy="3001962"/>
          </a:xfrm>
        </p:spPr>
        <p:txBody>
          <a:bodyPr/>
          <a:lstStyle>
            <a:lvl1pPr>
              <a:defRPr sz="2400">
                <a:latin typeface="+mj-lt"/>
              </a:defRPr>
            </a:lvl1pPr>
            <a:lvl2pPr marL="742950" indent="-285750">
              <a:buFont typeface="Courier New" panose="02070309020205020404" pitchFamily="49" charset="0"/>
              <a:buChar char="o"/>
              <a:defRPr sz="2000">
                <a:latin typeface="+mj-lt"/>
              </a:defRPr>
            </a:lvl2pPr>
            <a:lvl3pPr>
              <a:defRPr sz="1800">
                <a:latin typeface="+mj-lt"/>
              </a:defRPr>
            </a:lvl3pPr>
            <a:lvl4pPr marL="1657350" indent="-285750">
              <a:buFont typeface="Courier New" panose="02070309020205020404" pitchFamily="49" charset="0"/>
              <a:buChar char="o"/>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133600"/>
            <a:ext cx="4041775" cy="91440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124200"/>
            <a:ext cx="4041775" cy="3001962"/>
          </a:xfrm>
        </p:spPr>
        <p:txBody>
          <a:bodyPr/>
          <a:lstStyle>
            <a:lvl1pPr>
              <a:defRPr sz="2400">
                <a:latin typeface="+mn-lt"/>
              </a:defRPr>
            </a:lvl1pPr>
            <a:lvl2pPr marL="742950" indent="-285750">
              <a:buFont typeface="Courier New" panose="02070309020205020404" pitchFamily="49" charset="0"/>
              <a:buChar char="o"/>
              <a:defRPr sz="2000">
                <a:latin typeface="+mn-lt"/>
              </a:defRPr>
            </a:lvl2pPr>
            <a:lvl3pPr>
              <a:defRPr sz="1800">
                <a:latin typeface="+mn-lt"/>
              </a:defRPr>
            </a:lvl3pPr>
            <a:lvl4pPr marL="1600200" indent="-228600">
              <a:buFont typeface="Courier New" panose="02070309020205020404" pitchFamily="49" charset="0"/>
              <a:buChar char="o"/>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D70B5B2-D997-441C-AD8A-BDB34470CB63}" type="datetimeFigureOut">
              <a:rPr lang="en-US" smtClean="0"/>
              <a:pPr/>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368286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D70B5B2-D997-441C-AD8A-BDB34470CB63}" type="datetimeFigureOut">
              <a:rPr lang="en-US" smtClean="0"/>
              <a:pPr/>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84404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0B5B2-D997-441C-AD8A-BDB34470CB63}" type="datetimeFigureOut">
              <a:rPr lang="en-US" smtClean="0"/>
              <a:pPr/>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142235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p:spPr>
        <p:txBody>
          <a:bodyPr anchor="b"/>
          <a:lstStyle>
            <a:lvl1pPr algn="l">
              <a:defRPr sz="2000"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atin typeface="+mj-lt"/>
              </a:defRPr>
            </a:lvl1pPr>
            <a:lvl2pPr marL="742950" indent="-285750">
              <a:buFont typeface="Courier New" panose="02070309020205020404" pitchFamily="49" charset="0"/>
              <a:buChar char="o"/>
              <a:defRPr sz="2800">
                <a:latin typeface="+mj-lt"/>
              </a:defRPr>
            </a:lvl2pPr>
            <a:lvl3pPr>
              <a:defRPr sz="2400">
                <a:latin typeface="+mj-lt"/>
              </a:defRPr>
            </a:lvl3pPr>
            <a:lvl4pPr marL="1600200" indent="-228600">
              <a:buFont typeface="Courier New" panose="02070309020205020404" pitchFamily="49" charset="0"/>
              <a:buChar char="o"/>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70B5B2-D997-441C-AD8A-BDB34470CB63}"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174308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401"/>
            <a:ext cx="5486400" cy="3813174"/>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70B5B2-D997-441C-AD8A-BDB34470CB63}"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C1EE2-4A99-4A73-8A96-9E0FD2BAD22F}" type="slidenum">
              <a:rPr lang="en-US" smtClean="0"/>
              <a:pPr/>
              <a:t>‹#›</a:t>
            </a:fld>
            <a:endParaRPr lang="en-US"/>
          </a:p>
        </p:txBody>
      </p:sp>
    </p:spTree>
    <p:extLst>
      <p:ext uri="{BB962C8B-B14F-4D97-AF65-F5344CB8AC3E}">
        <p14:creationId xmlns="" xmlns:p14="http://schemas.microsoft.com/office/powerpoint/2010/main" val="370005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9800"/>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0B5B2-D997-441C-AD8A-BDB34470CB63}" type="datetimeFigureOut">
              <a:rPr lang="en-US" smtClean="0"/>
              <a:pPr/>
              <a:t>4/23/2018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C1EE2-4A99-4A73-8A96-9E0FD2BAD22F}" type="slidenum">
              <a:rPr lang="en-US" smtClean="0"/>
              <a:pPr/>
              <a:t>‹#›</a:t>
            </a:fld>
            <a:endParaRPr lang="en-US"/>
          </a:p>
        </p:txBody>
      </p:sp>
      <p:grpSp>
        <p:nvGrpSpPr>
          <p:cNvPr id="7" name="Group 6"/>
          <p:cNvGrpSpPr/>
          <p:nvPr userDrawn="1"/>
        </p:nvGrpSpPr>
        <p:grpSpPr>
          <a:xfrm>
            <a:off x="0" y="6583680"/>
            <a:ext cx="9144000" cy="274320"/>
            <a:chOff x="0" y="6583680"/>
            <a:chExt cx="9144000" cy="274320"/>
          </a:xfrm>
        </p:grpSpPr>
        <p:sp>
          <p:nvSpPr>
            <p:cNvPr id="8" name="Rectangle 7"/>
            <p:cNvSpPr/>
            <p:nvPr userDrawn="1"/>
          </p:nvSpPr>
          <p:spPr>
            <a:xfrm>
              <a:off x="0" y="6583680"/>
              <a:ext cx="3048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48000" y="6583680"/>
              <a:ext cx="3048000" cy="274320"/>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096000" y="6583680"/>
              <a:ext cx="3048000" cy="274320"/>
            </a:xfrm>
            <a:prstGeom prst="rect">
              <a:avLst/>
            </a:prstGeom>
            <a:solidFill>
              <a:srgbClr val="C1A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28576" y="19050"/>
            <a:ext cx="2483676" cy="731520"/>
          </a:xfrm>
          <a:prstGeom prst="rect">
            <a:avLst/>
          </a:prstGeom>
        </p:spPr>
      </p:pic>
    </p:spTree>
    <p:extLst>
      <p:ext uri="{BB962C8B-B14F-4D97-AF65-F5344CB8AC3E}">
        <p14:creationId xmlns="" xmlns:p14="http://schemas.microsoft.com/office/powerpoint/2010/main" val="238854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Primary Gram Stain </a:t>
            </a:r>
            <a:endParaRPr lang="en-US" dirty="0"/>
          </a:p>
        </p:txBody>
      </p:sp>
    </p:spTree>
    <p:extLst>
      <p:ext uri="{BB962C8B-B14F-4D97-AF65-F5344CB8AC3E}">
        <p14:creationId xmlns="" xmlns:p14="http://schemas.microsoft.com/office/powerpoint/2010/main" val="170131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Staining slides</a:t>
            </a:r>
            <a:endParaRPr lang="en-US" dirty="0"/>
          </a:p>
        </p:txBody>
      </p:sp>
      <p:sp>
        <p:nvSpPr>
          <p:cNvPr id="3" name="Content Placeholder 2"/>
          <p:cNvSpPr>
            <a:spLocks noGrp="1"/>
          </p:cNvSpPr>
          <p:nvPr>
            <p:ph idx="1"/>
          </p:nvPr>
        </p:nvSpPr>
        <p:spPr/>
        <p:txBody>
          <a:bodyPr>
            <a:normAutofit lnSpcReduction="10000"/>
          </a:bodyPr>
          <a:lstStyle/>
          <a:p>
            <a:r>
              <a:rPr lang="en-US" dirty="0" smtClean="0"/>
              <a:t>Methanol fix slides:</a:t>
            </a:r>
          </a:p>
          <a:p>
            <a:pPr lvl="1"/>
            <a:r>
              <a:rPr lang="en-US" dirty="0" smtClean="0"/>
              <a:t>Allow Methanol to fully dry before adding Crystal Violet stain</a:t>
            </a:r>
          </a:p>
          <a:p>
            <a:pPr lvl="2"/>
            <a:r>
              <a:rPr lang="en-US" dirty="0" smtClean="0"/>
              <a:t>Reduces the presence of precipitated stain</a:t>
            </a:r>
          </a:p>
          <a:p>
            <a:pPr lvl="1"/>
            <a:r>
              <a:rPr lang="en-US" dirty="0" smtClean="0"/>
              <a:t>Reduces the distortion of cellular morphology</a:t>
            </a:r>
          </a:p>
          <a:p>
            <a:pPr lvl="1"/>
            <a:r>
              <a:rPr lang="en-US" dirty="0" smtClean="0"/>
              <a:t>Reduces the lysis of RBCs if present</a:t>
            </a:r>
          </a:p>
          <a:p>
            <a:pPr lvl="1"/>
            <a:r>
              <a:rPr lang="en-US" dirty="0" smtClean="0"/>
              <a:t>Reduces background debris</a:t>
            </a:r>
          </a:p>
          <a:p>
            <a:pPr lvl="2"/>
            <a:r>
              <a:rPr lang="en-US" dirty="0" smtClean="0"/>
              <a:t>Increases likelihood for detection of microorganisms on smear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Staining slides</a:t>
            </a:r>
            <a:endParaRPr lang="en-US" dirty="0"/>
          </a:p>
        </p:txBody>
      </p:sp>
      <p:sp>
        <p:nvSpPr>
          <p:cNvPr id="3" name="Content Placeholder 2"/>
          <p:cNvSpPr>
            <a:spLocks noGrp="1"/>
          </p:cNvSpPr>
          <p:nvPr>
            <p:ph idx="1"/>
          </p:nvPr>
        </p:nvSpPr>
        <p:spPr>
          <a:xfrm>
            <a:off x="381000" y="1905000"/>
            <a:ext cx="8305800" cy="4267200"/>
          </a:xfrm>
        </p:spPr>
        <p:txBody>
          <a:bodyPr/>
          <a:lstStyle/>
          <a:p>
            <a:r>
              <a:rPr lang="en-US" dirty="0" smtClean="0"/>
              <a:t>Don’t wash between Crystal Violet (CV) and Iodine Steps</a:t>
            </a:r>
          </a:p>
          <a:p>
            <a:pPr lvl="1"/>
            <a:r>
              <a:rPr lang="en-US" dirty="0" smtClean="0"/>
              <a:t>Tip the slide instead and allow CV to flow off slide, excessive washing at this step can wash the CV out of the cells</a:t>
            </a:r>
          </a:p>
          <a:p>
            <a:pPr lvl="2"/>
            <a:r>
              <a:rPr lang="en-US" dirty="0" smtClean="0"/>
              <a:t>Iodine is a mordant and will bind with CV </a:t>
            </a:r>
          </a:p>
          <a:p>
            <a:pPr lvl="1"/>
            <a:r>
              <a:rPr lang="en-US" dirty="0" smtClean="0"/>
              <a:t>Allow same time for CV and Iodine on slide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Staining Slides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Rinse slide after Iodine step</a:t>
            </a:r>
          </a:p>
          <a:p>
            <a:pPr lvl="1"/>
            <a:r>
              <a:rPr lang="en-US" dirty="0" smtClean="0"/>
              <a:t>Make sure you shake the slide to get excessive water off </a:t>
            </a:r>
          </a:p>
          <a:p>
            <a:pPr lvl="2"/>
            <a:r>
              <a:rPr lang="en-US" dirty="0" smtClean="0"/>
              <a:t>Water will help accelerate the alcohol </a:t>
            </a:r>
            <a:r>
              <a:rPr lang="en-US" dirty="0" err="1" smtClean="0"/>
              <a:t>decolorization</a:t>
            </a:r>
            <a:r>
              <a:rPr lang="en-US" dirty="0" smtClean="0"/>
              <a:t> process</a:t>
            </a:r>
          </a:p>
          <a:p>
            <a:r>
              <a:rPr lang="en-US" dirty="0" smtClean="0"/>
              <a:t>Use the </a:t>
            </a:r>
            <a:r>
              <a:rPr lang="en-US" dirty="0" err="1" smtClean="0"/>
              <a:t>decolorizer</a:t>
            </a:r>
            <a:r>
              <a:rPr lang="en-US" dirty="0" smtClean="0"/>
              <a:t> on backside of slide and rinse with water</a:t>
            </a:r>
          </a:p>
          <a:p>
            <a:pPr lvl="1"/>
            <a:r>
              <a:rPr lang="en-US" dirty="0" smtClean="0"/>
              <a:t>This helps to clear off any excessive stain that got on the back of slide during the first steps and makes reading the slide easier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Staining Slides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Hold the slide at an angle and gently apply </a:t>
            </a:r>
            <a:r>
              <a:rPr lang="en-US" dirty="0" err="1" smtClean="0"/>
              <a:t>decolorizer</a:t>
            </a:r>
            <a:r>
              <a:rPr lang="en-US" dirty="0" smtClean="0"/>
              <a:t> to the slide evenly until it runs clear</a:t>
            </a:r>
          </a:p>
          <a:p>
            <a:pPr lvl="1"/>
            <a:r>
              <a:rPr lang="en-US" dirty="0" smtClean="0"/>
              <a:t>Too thick of a slide will be hard to decolorize and cause you to potentially over-decolorize slide</a:t>
            </a:r>
          </a:p>
          <a:p>
            <a:r>
              <a:rPr lang="en-US" dirty="0" smtClean="0"/>
              <a:t>Rinse of decolorize with water and shake off excess water</a:t>
            </a:r>
          </a:p>
          <a:p>
            <a:r>
              <a:rPr lang="en-US" dirty="0" smtClean="0"/>
              <a:t>Apply safranin to the slide</a:t>
            </a:r>
          </a:p>
          <a:p>
            <a:r>
              <a:rPr lang="en-US" dirty="0" smtClean="0"/>
              <a:t>Remove excess stain with a gentle flow of water </a:t>
            </a:r>
          </a:p>
          <a:p>
            <a:r>
              <a:rPr lang="en-US" dirty="0" smtClean="0"/>
              <a:t>Blot dry the slide</a:t>
            </a:r>
          </a:p>
          <a:p>
            <a:pPr lvl="1"/>
            <a:r>
              <a:rPr lang="en-US" dirty="0" smtClean="0"/>
              <a:t>Make sure to use clean filter paper so that you do not transfer cells/bacteria from another slide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fontScale="90000"/>
          </a:bodyPr>
          <a:lstStyle/>
          <a:p>
            <a:r>
              <a:rPr lang="en-US" dirty="0" smtClean="0"/>
              <a:t/>
            </a:r>
            <a:br>
              <a:rPr lang="en-US" dirty="0" smtClean="0"/>
            </a:br>
            <a:r>
              <a:rPr lang="en-US" dirty="0" smtClean="0"/>
              <a:t>Review of slide – 10X objective</a:t>
            </a:r>
            <a:br>
              <a:rPr lang="en-US" dirty="0" smtClean="0"/>
            </a:br>
            <a:endParaRPr lang="en-US" dirty="0"/>
          </a:p>
        </p:txBody>
      </p:sp>
      <p:sp>
        <p:nvSpPr>
          <p:cNvPr id="3" name="Content Placeholder 2"/>
          <p:cNvSpPr>
            <a:spLocks noGrp="1"/>
          </p:cNvSpPr>
          <p:nvPr>
            <p:ph idx="1"/>
          </p:nvPr>
        </p:nvSpPr>
        <p:spPr>
          <a:xfrm>
            <a:off x="228600" y="1447800"/>
            <a:ext cx="8534400" cy="5105400"/>
          </a:xfrm>
        </p:spPr>
        <p:txBody>
          <a:bodyPr>
            <a:normAutofit/>
          </a:bodyPr>
          <a:lstStyle/>
          <a:p>
            <a:pPr lvl="1"/>
            <a:r>
              <a:rPr lang="en-US" dirty="0" smtClean="0"/>
              <a:t>Is the slide properly stained</a:t>
            </a:r>
          </a:p>
          <a:p>
            <a:pPr lvl="2"/>
            <a:r>
              <a:rPr lang="en-US" dirty="0" smtClean="0"/>
              <a:t>Background pink, PMNs pink with slight purple in lobes</a:t>
            </a:r>
          </a:p>
          <a:p>
            <a:pPr lvl="3"/>
            <a:r>
              <a:rPr lang="en-US" dirty="0" smtClean="0"/>
              <a:t>If background/PMN too purple re-make slide</a:t>
            </a:r>
          </a:p>
          <a:p>
            <a:pPr lvl="2"/>
            <a:r>
              <a:rPr lang="en-US" dirty="0" smtClean="0"/>
              <a:t>Epi</a:t>
            </a:r>
            <a:r>
              <a:rPr lang="en-US" dirty="0"/>
              <a:t>s</a:t>
            </a:r>
            <a:r>
              <a:rPr lang="en-US" dirty="0" smtClean="0"/>
              <a:t> if present should have pink </a:t>
            </a:r>
            <a:r>
              <a:rPr lang="en-US" dirty="0" err="1" smtClean="0"/>
              <a:t>cytoplasma</a:t>
            </a:r>
            <a:r>
              <a:rPr lang="en-US" dirty="0" smtClean="0"/>
              <a:t> and a purple nucleus</a:t>
            </a:r>
          </a:p>
          <a:p>
            <a:pPr lvl="3"/>
            <a:r>
              <a:rPr lang="en-US" dirty="0" smtClean="0"/>
              <a:t>If epis are too pink slide may be over-decolorized</a:t>
            </a:r>
          </a:p>
          <a:p>
            <a:pPr lvl="3"/>
            <a:r>
              <a:rPr lang="en-US" dirty="0" smtClean="0"/>
              <a:t>If epis are mostly purple slide maybe under-decolorized</a:t>
            </a:r>
          </a:p>
          <a:p>
            <a:pPr lvl="1"/>
            <a:r>
              <a:rPr lang="en-US" dirty="0" smtClean="0"/>
              <a:t>Is the slide too thick</a:t>
            </a:r>
          </a:p>
          <a:p>
            <a:pPr lvl="2"/>
            <a:r>
              <a:rPr lang="en-US" dirty="0" smtClean="0"/>
              <a:t>If it is difficult to see through the background, remake the slide</a:t>
            </a:r>
          </a:p>
          <a:p>
            <a:pPr lvl="2">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rmAutofit fontScale="90000"/>
          </a:bodyPr>
          <a:lstStyle/>
          <a:p>
            <a:r>
              <a:rPr lang="en-US" dirty="0" smtClean="0"/>
              <a:t/>
            </a:r>
            <a:br>
              <a:rPr lang="en-US" dirty="0" smtClean="0"/>
            </a:br>
            <a:r>
              <a:rPr lang="en-US" dirty="0" smtClean="0"/>
              <a:t>Review of slide – 10X objective</a:t>
            </a:r>
            <a:br>
              <a:rPr lang="en-US" dirty="0" smtClean="0"/>
            </a:br>
            <a:endParaRPr lang="en-US" dirty="0"/>
          </a:p>
        </p:txBody>
      </p:sp>
      <p:sp>
        <p:nvSpPr>
          <p:cNvPr id="3" name="Content Placeholder 2"/>
          <p:cNvSpPr>
            <a:spLocks noGrp="1"/>
          </p:cNvSpPr>
          <p:nvPr>
            <p:ph idx="1"/>
          </p:nvPr>
        </p:nvSpPr>
        <p:spPr>
          <a:xfrm>
            <a:off x="838200" y="1905000"/>
            <a:ext cx="7315200" cy="4343400"/>
          </a:xfrm>
        </p:spPr>
        <p:txBody>
          <a:bodyPr>
            <a:normAutofit/>
          </a:bodyPr>
          <a:lstStyle/>
          <a:p>
            <a:pPr lvl="1"/>
            <a:r>
              <a:rPr lang="en-US" dirty="0" smtClean="0"/>
              <a:t>Quantify PMN/</a:t>
            </a:r>
            <a:r>
              <a:rPr lang="en-US" dirty="0" err="1" smtClean="0"/>
              <a:t>Monos</a:t>
            </a:r>
            <a:r>
              <a:rPr lang="en-US" dirty="0" smtClean="0"/>
              <a:t>, and Epithelial cells</a:t>
            </a:r>
          </a:p>
          <a:p>
            <a:pPr lvl="2"/>
            <a:r>
              <a:rPr lang="en-US" dirty="0" smtClean="0"/>
              <a:t>Presence of PMN a good indication of bacterial infection</a:t>
            </a:r>
          </a:p>
          <a:p>
            <a:pPr lvl="2"/>
            <a:r>
              <a:rPr lang="en-US" dirty="0" err="1" smtClean="0"/>
              <a:t>Monocytes</a:t>
            </a:r>
            <a:r>
              <a:rPr lang="en-US" dirty="0" smtClean="0"/>
              <a:t> </a:t>
            </a:r>
          </a:p>
          <a:p>
            <a:pPr lvl="3"/>
            <a:r>
              <a:rPr lang="en-US" dirty="0" smtClean="0"/>
              <a:t>Report in </a:t>
            </a:r>
            <a:r>
              <a:rPr lang="en-US" b="1" dirty="0" smtClean="0"/>
              <a:t>Sterile Body Fluids</a:t>
            </a:r>
            <a:r>
              <a:rPr lang="en-US" dirty="0" smtClean="0"/>
              <a:t> if seen </a:t>
            </a:r>
          </a:p>
          <a:p>
            <a:pPr lvl="3"/>
            <a:r>
              <a:rPr lang="en-US" dirty="0" smtClean="0"/>
              <a:t>Indication of viral infection</a:t>
            </a:r>
          </a:p>
          <a:p>
            <a:pPr lvl="2"/>
            <a:r>
              <a:rPr lang="en-US" dirty="0" smtClean="0"/>
              <a:t>Presence of Epithelial Cells</a:t>
            </a:r>
          </a:p>
          <a:p>
            <a:pPr lvl="3"/>
            <a:r>
              <a:rPr lang="en-US" dirty="0" smtClean="0"/>
              <a:t>Indication of poor quality specimen collection - </a:t>
            </a:r>
            <a:r>
              <a:rPr lang="en-US" b="1" dirty="0" smtClean="0"/>
              <a:t>Squamous</a:t>
            </a:r>
          </a:p>
          <a:p>
            <a:pPr lvl="4"/>
            <a:r>
              <a:rPr lang="en-US" b="1" dirty="0" smtClean="0"/>
              <a:t>The exception is the presence of “Ciliated” (columnar) epis</a:t>
            </a:r>
          </a:p>
          <a:p>
            <a:pPr lvl="2">
              <a:buNone/>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Squamous</a:t>
            </a:r>
            <a:r>
              <a:rPr lang="en-US" dirty="0" smtClean="0"/>
              <a:t> Epithelial Cells 10X</a:t>
            </a:r>
            <a:endParaRPr lang="en-US" dirty="0"/>
          </a:p>
        </p:txBody>
      </p:sp>
      <p:pic>
        <p:nvPicPr>
          <p:cNvPr id="3075" name="Picture 3"/>
          <p:cNvPicPr>
            <a:picLocks noGrp="1" noChangeAspect="1" noChangeArrowheads="1"/>
          </p:cNvPicPr>
          <p:nvPr>
            <p:ph sz="half" idx="1"/>
          </p:nvPr>
        </p:nvPicPr>
        <p:blipFill>
          <a:blip r:embed="rId2" cstate="print"/>
          <a:stretch>
            <a:fillRect/>
          </a:stretch>
        </p:blipFill>
        <p:spPr bwMode="auto">
          <a:xfrm>
            <a:off x="457200" y="2977859"/>
            <a:ext cx="4038600" cy="2304045"/>
          </a:xfrm>
          <a:prstGeom prst="rect">
            <a:avLst/>
          </a:prstGeom>
          <a:noFill/>
          <a:ln w="9525">
            <a:noFill/>
            <a:miter lim="800000"/>
            <a:headEnd/>
            <a:tailEnd/>
          </a:ln>
        </p:spPr>
      </p:pic>
      <p:pic>
        <p:nvPicPr>
          <p:cNvPr id="3076" name="Picture 4"/>
          <p:cNvPicPr>
            <a:picLocks noGrp="1" noChangeAspect="1" noChangeArrowheads="1"/>
          </p:cNvPicPr>
          <p:nvPr>
            <p:ph sz="half" idx="2"/>
          </p:nvPr>
        </p:nvPicPr>
        <p:blipFill>
          <a:blip r:embed="rId3" cstate="print"/>
          <a:srcRect/>
          <a:stretch>
            <a:fillRect/>
          </a:stretch>
        </p:blipFill>
        <p:spPr bwMode="auto">
          <a:xfrm>
            <a:off x="4648200" y="2885047"/>
            <a:ext cx="4038600" cy="248966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err="1" smtClean="0"/>
              <a:t>Squamous</a:t>
            </a:r>
            <a:r>
              <a:rPr lang="en-US" dirty="0" smtClean="0"/>
              <a:t> Epithelial Cells –Under Oil</a:t>
            </a:r>
            <a:endParaRPr lang="en-US" dirty="0"/>
          </a:p>
        </p:txBody>
      </p:sp>
      <p:pic>
        <p:nvPicPr>
          <p:cNvPr id="19" name="Picture 2"/>
          <p:cNvPicPr>
            <a:picLocks noGrp="1" noChangeAspect="1" noChangeArrowheads="1"/>
          </p:cNvPicPr>
          <p:nvPr>
            <p:ph sz="half" idx="1"/>
          </p:nvPr>
        </p:nvPicPr>
        <p:blipFill>
          <a:blip r:embed="rId2" cstate="print"/>
          <a:stretch>
            <a:fillRect/>
          </a:stretch>
        </p:blipFill>
        <p:spPr bwMode="auto">
          <a:xfrm>
            <a:off x="457200" y="2647826"/>
            <a:ext cx="4038600" cy="2964110"/>
          </a:xfrm>
          <a:prstGeom prst="rect">
            <a:avLst/>
          </a:prstGeom>
          <a:noFill/>
          <a:ln w="9525">
            <a:noFill/>
            <a:miter lim="800000"/>
            <a:headEnd/>
            <a:tailEnd/>
          </a:ln>
        </p:spPr>
      </p:pic>
      <p:pic>
        <p:nvPicPr>
          <p:cNvPr id="4098" name="Picture 2"/>
          <p:cNvPicPr>
            <a:picLocks noGrp="1" noChangeAspect="1" noChangeArrowheads="1"/>
          </p:cNvPicPr>
          <p:nvPr>
            <p:ph sz="half" idx="2"/>
          </p:nvPr>
        </p:nvPicPr>
        <p:blipFill>
          <a:blip r:embed="rId3" cstate="print"/>
          <a:srcRect/>
          <a:stretch>
            <a:fillRect/>
          </a:stretch>
        </p:blipFill>
        <p:spPr bwMode="auto">
          <a:xfrm>
            <a:off x="4828663" y="2133600"/>
            <a:ext cx="3677673" cy="39925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Ciliated </a:t>
            </a:r>
            <a:r>
              <a:rPr lang="en-US" dirty="0" err="1" smtClean="0"/>
              <a:t>Epi</a:t>
            </a:r>
            <a:r>
              <a:rPr lang="en-US" dirty="0" smtClean="0"/>
              <a:t> – Under Oil</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643062" y="2500312"/>
            <a:ext cx="5857875" cy="3381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r>
              <a:rPr lang="en-US" dirty="0" smtClean="0"/>
              <a:t/>
            </a:r>
            <a:br>
              <a:rPr lang="en-US" dirty="0" smtClean="0"/>
            </a:br>
            <a:r>
              <a:rPr lang="en-US" dirty="0" smtClean="0"/>
              <a:t>Review of slide</a:t>
            </a:r>
            <a:br>
              <a:rPr lang="en-US" dirty="0" smtClean="0"/>
            </a:br>
            <a:endParaRPr lang="en-US" dirty="0"/>
          </a:p>
        </p:txBody>
      </p:sp>
      <p:sp>
        <p:nvSpPr>
          <p:cNvPr id="3" name="Content Placeholder 2"/>
          <p:cNvSpPr>
            <a:spLocks noGrp="1"/>
          </p:cNvSpPr>
          <p:nvPr>
            <p:ph idx="1"/>
          </p:nvPr>
        </p:nvSpPr>
        <p:spPr>
          <a:xfrm>
            <a:off x="228600" y="1371600"/>
            <a:ext cx="8610600" cy="5029200"/>
          </a:xfrm>
        </p:spPr>
        <p:txBody>
          <a:bodyPr>
            <a:normAutofit fontScale="85000" lnSpcReduction="20000"/>
          </a:bodyPr>
          <a:lstStyle/>
          <a:p>
            <a:pPr lvl="1"/>
            <a:r>
              <a:rPr lang="en-US" dirty="0" smtClean="0"/>
              <a:t>10X objective:</a:t>
            </a:r>
          </a:p>
          <a:p>
            <a:pPr lvl="2"/>
            <a:r>
              <a:rPr lang="en-US" dirty="0" smtClean="0"/>
              <a:t>Is there cellular material present:</a:t>
            </a:r>
          </a:p>
          <a:p>
            <a:pPr lvl="3"/>
            <a:r>
              <a:rPr lang="en-US" dirty="0" smtClean="0"/>
              <a:t>Lack of cellular material indicates poor sampling of specimen or specimen washed off during staining process</a:t>
            </a:r>
          </a:p>
          <a:p>
            <a:pPr lvl="3"/>
            <a:r>
              <a:rPr lang="en-US" dirty="0" smtClean="0"/>
              <a:t>Look for certain cellular material to focus oil objective on:</a:t>
            </a:r>
          </a:p>
          <a:p>
            <a:pPr lvl="4"/>
            <a:r>
              <a:rPr lang="en-US" dirty="0" smtClean="0"/>
              <a:t>Mucus</a:t>
            </a:r>
          </a:p>
          <a:p>
            <a:pPr lvl="4"/>
            <a:r>
              <a:rPr lang="en-US" dirty="0" err="1" smtClean="0"/>
              <a:t>Elastin</a:t>
            </a:r>
            <a:r>
              <a:rPr lang="en-US" dirty="0" smtClean="0"/>
              <a:t>/collagen fibers/fibroblasts: </a:t>
            </a:r>
          </a:p>
          <a:p>
            <a:pPr lvl="5"/>
            <a:r>
              <a:rPr lang="en-US" dirty="0" smtClean="0"/>
              <a:t>Connective material in tissues, breakdown of material could indicate necrosis/infection</a:t>
            </a:r>
          </a:p>
          <a:p>
            <a:pPr lvl="4"/>
            <a:r>
              <a:rPr lang="en-US" dirty="0" smtClean="0"/>
              <a:t>Respiratory specimens showing </a:t>
            </a:r>
            <a:r>
              <a:rPr lang="en-US" dirty="0" err="1" smtClean="0"/>
              <a:t>Curschman’s</a:t>
            </a:r>
            <a:r>
              <a:rPr lang="en-US" dirty="0" smtClean="0"/>
              <a:t> spiral:</a:t>
            </a:r>
          </a:p>
          <a:p>
            <a:pPr lvl="5"/>
            <a:r>
              <a:rPr lang="en-US" dirty="0" smtClean="0"/>
              <a:t>Mucus plug in bronchi, common in asthmatic patients</a:t>
            </a:r>
          </a:p>
          <a:p>
            <a:pPr lvl="4"/>
            <a:r>
              <a:rPr lang="en-US" dirty="0" smtClean="0"/>
              <a:t>Charcot–Leyden crystals:</a:t>
            </a:r>
          </a:p>
          <a:p>
            <a:pPr lvl="5"/>
            <a:r>
              <a:rPr lang="en-US" dirty="0" smtClean="0"/>
              <a:t>Crystals found in people who have allergic diseases such as asthma parasitic infections</a:t>
            </a:r>
          </a:p>
          <a:p>
            <a:pPr lvl="4"/>
            <a:r>
              <a:rPr lang="en-US" dirty="0" smtClean="0"/>
              <a:t>Red Blood Cells </a:t>
            </a:r>
          </a:p>
          <a:p>
            <a:pPr lvl="4"/>
            <a:r>
              <a:rPr lang="en-US" dirty="0" smtClean="0"/>
              <a:t>Leukocytes (PMN, MONO)</a:t>
            </a:r>
          </a:p>
          <a:p>
            <a:pPr lvl="4"/>
            <a:r>
              <a:rPr lang="en-US" dirty="0" smtClean="0"/>
              <a:t>Pockets of potential microorganisms (cluster of purple, yeast cells, cluster of branching GPR)</a:t>
            </a:r>
          </a:p>
          <a:p>
            <a:pPr lvl="2">
              <a:buNone/>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behind Gram Stain</a:t>
            </a:r>
            <a:endParaRPr lang="en-US" dirty="0"/>
          </a:p>
        </p:txBody>
      </p:sp>
      <p:sp>
        <p:nvSpPr>
          <p:cNvPr id="4" name="Content Placeholder 3"/>
          <p:cNvSpPr>
            <a:spLocks noGrp="1"/>
          </p:cNvSpPr>
          <p:nvPr>
            <p:ph idx="1"/>
          </p:nvPr>
        </p:nvSpPr>
        <p:spPr/>
        <p:txBody>
          <a:bodyPr/>
          <a:lstStyle/>
          <a:p>
            <a:r>
              <a:rPr lang="en-US" dirty="0" smtClean="0"/>
              <a:t>Used as a pre-analytical indicator of specimen quality and acceptability for culture</a:t>
            </a:r>
          </a:p>
          <a:p>
            <a:r>
              <a:rPr lang="en-US" dirty="0" smtClean="0"/>
              <a:t>Give clinician preliminary information:</a:t>
            </a:r>
          </a:p>
          <a:p>
            <a:pPr lvl="1"/>
            <a:r>
              <a:rPr lang="en-US" dirty="0" smtClean="0"/>
              <a:t> Informs them of potential pathogens present in patient sample </a:t>
            </a:r>
          </a:p>
          <a:p>
            <a:pPr lvl="1"/>
            <a:r>
              <a:rPr lang="en-US" dirty="0" smtClean="0"/>
              <a:t>Offers a guide for empirical therapy</a:t>
            </a:r>
            <a:endParaRPr lang="en-US" dirty="0"/>
          </a:p>
        </p:txBody>
      </p:sp>
    </p:spTree>
    <p:extLst>
      <p:ext uri="{BB962C8B-B14F-4D97-AF65-F5344CB8AC3E}">
        <p14:creationId xmlns="" xmlns:p14="http://schemas.microsoft.com/office/powerpoint/2010/main" val="177085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Images of </a:t>
            </a:r>
            <a:r>
              <a:rPr lang="en-US" dirty="0" err="1" smtClean="0"/>
              <a:t>Elastin</a:t>
            </a:r>
            <a:r>
              <a:rPr lang="en-US" dirty="0" smtClean="0"/>
              <a:t>/Collagen Fibers and </a:t>
            </a:r>
            <a:r>
              <a:rPr lang="en-US" dirty="0" err="1" smtClean="0"/>
              <a:t>Curschman’s</a:t>
            </a:r>
            <a:r>
              <a:rPr lang="en-US" dirty="0" smtClean="0"/>
              <a:t> spirals</a:t>
            </a:r>
            <a:endParaRPr lang="en-US" dirty="0"/>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358256" y="2514600"/>
            <a:ext cx="3797224" cy="3276600"/>
          </a:xfrm>
          <a:prstGeom prst="rect">
            <a:avLst/>
          </a:prstGeom>
          <a:noFill/>
          <a:ln w="9525">
            <a:noFill/>
            <a:miter lim="800000"/>
            <a:headEnd/>
            <a:tailEnd/>
          </a:ln>
        </p:spPr>
      </p:pic>
      <p:sp>
        <p:nvSpPr>
          <p:cNvPr id="10" name="Up Arrow 9"/>
          <p:cNvSpPr/>
          <p:nvPr/>
        </p:nvSpPr>
        <p:spPr>
          <a:xfrm>
            <a:off x="2286000" y="4876800"/>
            <a:ext cx="1524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52600" y="6172200"/>
            <a:ext cx="1219200" cy="307777"/>
          </a:xfrm>
          <a:prstGeom prst="rect">
            <a:avLst/>
          </a:prstGeom>
          <a:noFill/>
        </p:spPr>
        <p:txBody>
          <a:bodyPr wrap="square" rtlCol="0">
            <a:spAutoFit/>
          </a:bodyPr>
          <a:lstStyle/>
          <a:p>
            <a:r>
              <a:rPr lang="en-US" sz="1400" dirty="0" smtClean="0"/>
              <a:t>Collagen Fiber</a:t>
            </a:r>
            <a:endParaRPr lang="en-US" sz="1400" dirty="0"/>
          </a:p>
        </p:txBody>
      </p:sp>
      <p:sp>
        <p:nvSpPr>
          <p:cNvPr id="14" name="Down Arrow 13"/>
          <p:cNvSpPr/>
          <p:nvPr/>
        </p:nvSpPr>
        <p:spPr>
          <a:xfrm flipH="1">
            <a:off x="2255513" y="2514600"/>
            <a:ext cx="182886"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52600" y="2209800"/>
            <a:ext cx="1143000" cy="307777"/>
          </a:xfrm>
          <a:prstGeom prst="rect">
            <a:avLst/>
          </a:prstGeom>
          <a:noFill/>
        </p:spPr>
        <p:txBody>
          <a:bodyPr wrap="square" rtlCol="0">
            <a:spAutoFit/>
          </a:bodyPr>
          <a:lstStyle/>
          <a:p>
            <a:r>
              <a:rPr lang="en-US" sz="1400" dirty="0" err="1" smtClean="0"/>
              <a:t>Elastin</a:t>
            </a:r>
            <a:r>
              <a:rPr lang="en-US" sz="1400" dirty="0" smtClean="0"/>
              <a:t> Fiber </a:t>
            </a:r>
            <a:endParaRPr lang="en-US" sz="1400" dirty="0"/>
          </a:p>
        </p:txBody>
      </p:sp>
      <p:pic>
        <p:nvPicPr>
          <p:cNvPr id="1028" name="Picture 4"/>
          <p:cNvPicPr>
            <a:picLocks noGrp="1" noChangeAspect="1" noChangeArrowheads="1"/>
          </p:cNvPicPr>
          <p:nvPr>
            <p:ph sz="half" idx="2"/>
          </p:nvPr>
        </p:nvPicPr>
        <p:blipFill>
          <a:blip r:embed="rId3" cstate="print"/>
          <a:srcRect/>
          <a:stretch>
            <a:fillRect/>
          </a:stretch>
        </p:blipFill>
        <p:spPr bwMode="auto">
          <a:xfrm>
            <a:off x="4938712" y="2410619"/>
            <a:ext cx="3457575" cy="3438525"/>
          </a:xfrm>
          <a:prstGeom prst="rect">
            <a:avLst/>
          </a:prstGeom>
          <a:noFill/>
          <a:ln w="9525">
            <a:noFill/>
            <a:miter lim="800000"/>
            <a:headEnd/>
            <a:tailEnd/>
          </a:ln>
        </p:spPr>
      </p:pic>
      <p:sp>
        <p:nvSpPr>
          <p:cNvPr id="17" name="Up Arrow 16"/>
          <p:cNvSpPr/>
          <p:nvPr/>
        </p:nvSpPr>
        <p:spPr>
          <a:xfrm>
            <a:off x="685800" y="4876800"/>
            <a:ext cx="152400"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1143000" y="3733800"/>
            <a:ext cx="152400" cy="2438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6172200"/>
            <a:ext cx="990600" cy="307777"/>
          </a:xfrm>
          <a:prstGeom prst="rect">
            <a:avLst/>
          </a:prstGeom>
          <a:noFill/>
        </p:spPr>
        <p:txBody>
          <a:bodyPr wrap="square" rtlCol="0">
            <a:spAutoFit/>
          </a:bodyPr>
          <a:lstStyle/>
          <a:p>
            <a:r>
              <a:rPr lang="en-US" sz="1400" dirty="0" smtClean="0"/>
              <a:t>Fibroblast</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Charcot-Leyden Crystals</a:t>
            </a:r>
            <a:endParaRPr lang="en-US" dirty="0"/>
          </a:p>
        </p:txBody>
      </p:sp>
      <p:sp>
        <p:nvSpPr>
          <p:cNvPr id="6" name="Text Placeholder 5"/>
          <p:cNvSpPr>
            <a:spLocks noGrp="1"/>
          </p:cNvSpPr>
          <p:nvPr>
            <p:ph type="body" idx="1"/>
          </p:nvPr>
        </p:nvSpPr>
        <p:spPr/>
        <p:txBody>
          <a:bodyPr/>
          <a:lstStyle/>
          <a:p>
            <a:pPr algn="ctr"/>
            <a:r>
              <a:rPr lang="en-US" dirty="0" smtClean="0"/>
              <a:t>In Sputum Gram Stain	</a:t>
            </a:r>
            <a:endParaRPr lang="en-US" dirty="0"/>
          </a:p>
        </p:txBody>
      </p:sp>
      <p:sp>
        <p:nvSpPr>
          <p:cNvPr id="8" name="Text Placeholder 7"/>
          <p:cNvSpPr>
            <a:spLocks noGrp="1"/>
          </p:cNvSpPr>
          <p:nvPr>
            <p:ph type="body" sz="quarter" idx="3"/>
          </p:nvPr>
        </p:nvSpPr>
        <p:spPr/>
        <p:txBody>
          <a:bodyPr/>
          <a:lstStyle/>
          <a:p>
            <a:pPr algn="ctr"/>
            <a:r>
              <a:rPr lang="en-US" dirty="0" smtClean="0"/>
              <a:t>In </a:t>
            </a:r>
            <a:r>
              <a:rPr lang="en-US" dirty="0" err="1" smtClean="0"/>
              <a:t>Trichrome</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 y="3159423"/>
            <a:ext cx="4040188" cy="2931517"/>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4657310" y="3124200"/>
            <a:ext cx="4017204" cy="30019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slide – Sputum specimen</a:t>
            </a:r>
            <a:endParaRPr lang="en-US" dirty="0"/>
          </a:p>
        </p:txBody>
      </p:sp>
      <p:sp>
        <p:nvSpPr>
          <p:cNvPr id="3" name="Content Placeholder 2"/>
          <p:cNvSpPr>
            <a:spLocks noGrp="1"/>
          </p:cNvSpPr>
          <p:nvPr>
            <p:ph idx="1"/>
          </p:nvPr>
        </p:nvSpPr>
        <p:spPr>
          <a:xfrm>
            <a:off x="304800" y="1828800"/>
            <a:ext cx="8382000" cy="4343400"/>
          </a:xfrm>
        </p:spPr>
        <p:txBody>
          <a:bodyPr>
            <a:normAutofit fontScale="92500"/>
          </a:bodyPr>
          <a:lstStyle/>
          <a:p>
            <a:r>
              <a:rPr lang="en-US" dirty="0" smtClean="0"/>
              <a:t>Check your PMN/EPI ratio for inpatient specimens</a:t>
            </a:r>
          </a:p>
          <a:p>
            <a:pPr lvl="1"/>
            <a:r>
              <a:rPr lang="en-US" dirty="0" smtClean="0"/>
              <a:t>Reject specimens if the </a:t>
            </a:r>
            <a:r>
              <a:rPr lang="en-US" dirty="0" err="1" smtClean="0"/>
              <a:t>PMN:Epi</a:t>
            </a:r>
            <a:r>
              <a:rPr lang="en-US" dirty="0" smtClean="0"/>
              <a:t> </a:t>
            </a:r>
            <a:r>
              <a:rPr lang="en-US" dirty="0" smtClean="0"/>
              <a:t>ratio exceeds </a:t>
            </a:r>
            <a:r>
              <a:rPr lang="en-US" dirty="0" smtClean="0"/>
              <a:t>1:2 and oral contamination is evident</a:t>
            </a:r>
          </a:p>
          <a:p>
            <a:pPr lvl="2"/>
            <a:r>
              <a:rPr lang="en-US" dirty="0" smtClean="0"/>
              <a:t>Delete SA RESP if ordered</a:t>
            </a:r>
          </a:p>
          <a:p>
            <a:pPr lvl="2"/>
            <a:r>
              <a:rPr lang="en-US" dirty="0" smtClean="0"/>
              <a:t>Do not delete other testing if ordered (</a:t>
            </a:r>
            <a:r>
              <a:rPr lang="en-US" smtClean="0"/>
              <a:t>any Viral </a:t>
            </a:r>
            <a:r>
              <a:rPr lang="en-US" dirty="0" smtClean="0"/>
              <a:t>NAAT, C AFB, C FUN)</a:t>
            </a:r>
            <a:endParaRPr lang="en-US" dirty="0" smtClean="0"/>
          </a:p>
          <a:p>
            <a:pPr lvl="1"/>
            <a:r>
              <a:rPr lang="en-US" dirty="0" smtClean="0"/>
              <a:t>Exceptions to this rule:</a:t>
            </a:r>
          </a:p>
          <a:p>
            <a:pPr lvl="2"/>
            <a:r>
              <a:rPr lang="en-US" dirty="0" smtClean="0"/>
              <a:t>Patient is immunocompromised (difficulty in producing PMN)</a:t>
            </a:r>
          </a:p>
          <a:p>
            <a:pPr lvl="2"/>
            <a:r>
              <a:rPr lang="en-US" dirty="0" smtClean="0"/>
              <a:t>If </a:t>
            </a:r>
            <a:r>
              <a:rPr lang="en-US" u="sng" dirty="0" smtClean="0"/>
              <a:t>&gt;</a:t>
            </a:r>
            <a:r>
              <a:rPr lang="en-US" dirty="0" smtClean="0"/>
              <a:t> 25 PMN/field is seen under 10X</a:t>
            </a:r>
          </a:p>
          <a:p>
            <a:pPr lvl="2"/>
            <a:r>
              <a:rPr lang="en-US" dirty="0" smtClean="0"/>
              <a:t>Ciliated Epithelial cells are observed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slide – Sputum specimen</a:t>
            </a:r>
            <a:endParaRPr lang="en-US" dirty="0"/>
          </a:p>
        </p:txBody>
      </p:sp>
      <p:sp>
        <p:nvSpPr>
          <p:cNvPr id="3" name="Content Placeholder 2"/>
          <p:cNvSpPr>
            <a:spLocks noGrp="1"/>
          </p:cNvSpPr>
          <p:nvPr>
            <p:ph idx="1"/>
          </p:nvPr>
        </p:nvSpPr>
        <p:spPr>
          <a:xfrm>
            <a:off x="304800" y="1828800"/>
            <a:ext cx="8382000" cy="4343400"/>
          </a:xfrm>
        </p:spPr>
        <p:txBody>
          <a:bodyPr>
            <a:normAutofit fontScale="85000" lnSpcReduction="20000"/>
          </a:bodyPr>
          <a:lstStyle/>
          <a:p>
            <a:r>
              <a:rPr lang="en-US" dirty="0" smtClean="0"/>
              <a:t>Find an area on 10X that has a lot of PMN and no epis present </a:t>
            </a:r>
          </a:p>
          <a:p>
            <a:pPr lvl="1"/>
            <a:r>
              <a:rPr lang="en-US" dirty="0" smtClean="0"/>
              <a:t>If PMNs cannot be found, find an area with no to light </a:t>
            </a:r>
            <a:r>
              <a:rPr lang="en-US" dirty="0" err="1" smtClean="0"/>
              <a:t>Epis</a:t>
            </a:r>
            <a:r>
              <a:rPr lang="en-US" dirty="0" smtClean="0"/>
              <a:t> present</a:t>
            </a:r>
          </a:p>
          <a:p>
            <a:r>
              <a:rPr lang="en-US" dirty="0" smtClean="0"/>
              <a:t>Report microorganisms that are around PMN area.  </a:t>
            </a:r>
          </a:p>
          <a:p>
            <a:pPr lvl="1"/>
            <a:r>
              <a:rPr lang="en-US" dirty="0" smtClean="0"/>
              <a:t>Remember to add the “Associated with PMN” comment if the microorganisms are inside the cell</a:t>
            </a:r>
          </a:p>
          <a:p>
            <a:pPr lvl="2"/>
            <a:r>
              <a:rPr lang="en-US" dirty="0" smtClean="0"/>
              <a:t>Sometimes it is hard to tell if inside PMN vs. on top of PMN.  If the microorganism is inside the PMN the internal structures (lobes) or cellular material will be pushed over</a:t>
            </a:r>
          </a:p>
          <a:p>
            <a:pPr lvl="1"/>
            <a:r>
              <a:rPr lang="en-US" dirty="0" smtClean="0"/>
              <a:t>Indicating the presence of bacteria around/in PMN is important for the culture work up of certain microorganisms as well as indicating potential pathogens to the clinician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slide – Sputum specimen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there is a mixture of microorganisms:</a:t>
            </a:r>
          </a:p>
          <a:p>
            <a:pPr lvl="1"/>
            <a:r>
              <a:rPr lang="en-US" dirty="0" smtClean="0"/>
              <a:t>Look for a predominant microorganisms</a:t>
            </a:r>
          </a:p>
          <a:p>
            <a:pPr lvl="1"/>
            <a:r>
              <a:rPr lang="en-US" dirty="0" smtClean="0"/>
              <a:t>If nothing predominant, or microorganisms are present around epithelial cells report the following:</a:t>
            </a:r>
          </a:p>
          <a:p>
            <a:pPr lvl="2"/>
            <a:r>
              <a:rPr lang="en-US" dirty="0" smtClean="0"/>
              <a:t>Quantify as “Light”, “Moderate”, or “Heavy”</a:t>
            </a:r>
          </a:p>
          <a:p>
            <a:pPr lvl="2"/>
            <a:r>
              <a:rPr lang="en-US" dirty="0" smtClean="0"/>
              <a:t>Use “Mixed Bacterial Flora” if only bacteria present</a:t>
            </a:r>
          </a:p>
          <a:p>
            <a:pPr lvl="2"/>
            <a:r>
              <a:rPr lang="en-US" dirty="0" smtClean="0"/>
              <a:t>Use “Mixed Oral Flora” if yeast also present</a:t>
            </a:r>
          </a:p>
          <a:p>
            <a:pPr lvl="3"/>
            <a:r>
              <a:rPr lang="en-US" dirty="0" smtClean="0"/>
              <a:t>NOTE: Sputum specimens are the only type of specimen where you can use these mnemonics, all other cultures require you to quantify and report individual morphologies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Cytospin</a:t>
            </a:r>
            <a:r>
              <a:rPr lang="en-US" dirty="0" smtClean="0"/>
              <a:t> specimens – SBF and BAL</a:t>
            </a:r>
            <a:endParaRPr lang="en-US" dirty="0"/>
          </a:p>
        </p:txBody>
      </p:sp>
      <p:sp>
        <p:nvSpPr>
          <p:cNvPr id="3" name="Content Placeholder 2"/>
          <p:cNvSpPr>
            <a:spLocks noGrp="1"/>
          </p:cNvSpPr>
          <p:nvPr>
            <p:ph idx="1"/>
          </p:nvPr>
        </p:nvSpPr>
        <p:spPr>
          <a:xfrm>
            <a:off x="381000" y="1828800"/>
            <a:ext cx="8458200" cy="4648200"/>
          </a:xfrm>
        </p:spPr>
        <p:txBody>
          <a:bodyPr>
            <a:normAutofit fontScale="92500" lnSpcReduction="10000"/>
          </a:bodyPr>
          <a:lstStyle/>
          <a:p>
            <a:r>
              <a:rPr lang="en-US" dirty="0" smtClean="0"/>
              <a:t>You need to read the entire area of the </a:t>
            </a:r>
            <a:r>
              <a:rPr lang="en-US" dirty="0" err="1" smtClean="0"/>
              <a:t>cytospun</a:t>
            </a:r>
            <a:r>
              <a:rPr lang="en-US" dirty="0" smtClean="0"/>
              <a:t> specimen on the slide</a:t>
            </a:r>
          </a:p>
          <a:p>
            <a:r>
              <a:rPr lang="en-US" dirty="0" smtClean="0"/>
              <a:t>For SBF an </a:t>
            </a:r>
            <a:r>
              <a:rPr lang="en-US" dirty="0" err="1" smtClean="0"/>
              <a:t>acridine</a:t>
            </a:r>
            <a:r>
              <a:rPr lang="en-US" dirty="0" smtClean="0"/>
              <a:t> orange should be made if any amount of PMN is present</a:t>
            </a:r>
          </a:p>
          <a:p>
            <a:r>
              <a:rPr lang="en-US" dirty="0" smtClean="0"/>
              <a:t>Make sure you look closely inside PMN – especially on CSF in case GNDC (</a:t>
            </a:r>
            <a:r>
              <a:rPr lang="en-US" i="1" dirty="0" smtClean="0"/>
              <a:t>N. </a:t>
            </a:r>
            <a:r>
              <a:rPr lang="en-US" i="1" dirty="0" err="1" smtClean="0"/>
              <a:t>meningitidis</a:t>
            </a:r>
            <a:r>
              <a:rPr lang="en-US" i="1" dirty="0" smtClean="0"/>
              <a:t>) </a:t>
            </a:r>
            <a:r>
              <a:rPr lang="en-US" dirty="0" smtClean="0"/>
              <a:t>is present</a:t>
            </a:r>
          </a:p>
          <a:p>
            <a:r>
              <a:rPr lang="en-US" dirty="0" smtClean="0"/>
              <a:t>Report out all morphologies present with quantitation </a:t>
            </a:r>
          </a:p>
          <a:p>
            <a:pPr lvl="1"/>
            <a:r>
              <a:rPr lang="en-US" dirty="0" smtClean="0"/>
              <a:t>Organism should be seen in at least 5 fields to call Rare.  </a:t>
            </a:r>
          </a:p>
          <a:p>
            <a:pPr lvl="1"/>
            <a:r>
              <a:rPr lang="en-US" dirty="0" smtClean="0"/>
              <a:t>Make an additional slide if presence is questionable</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smear</a:t>
            </a:r>
            <a:endParaRPr lang="en-US" dirty="0"/>
          </a:p>
        </p:txBody>
      </p:sp>
      <p:sp>
        <p:nvSpPr>
          <p:cNvPr id="3" name="Content Placeholder 2"/>
          <p:cNvSpPr>
            <a:spLocks noGrp="1"/>
          </p:cNvSpPr>
          <p:nvPr>
            <p:ph idx="1"/>
          </p:nvPr>
        </p:nvSpPr>
        <p:spPr>
          <a:xfrm>
            <a:off x="381000" y="1981200"/>
            <a:ext cx="8305800" cy="4191000"/>
          </a:xfrm>
        </p:spPr>
        <p:txBody>
          <a:bodyPr>
            <a:normAutofit/>
          </a:bodyPr>
          <a:lstStyle/>
          <a:p>
            <a:r>
              <a:rPr lang="en-US" dirty="0" smtClean="0"/>
              <a:t>At least 40 fields under Oil should be examined </a:t>
            </a:r>
          </a:p>
          <a:p>
            <a:pPr lvl="1"/>
            <a:r>
              <a:rPr lang="en-US" dirty="0" smtClean="0"/>
              <a:t>Examine more if &lt;5 fields show microorganisms to confirm presence </a:t>
            </a:r>
          </a:p>
          <a:p>
            <a:r>
              <a:rPr lang="en-US" dirty="0" smtClean="0"/>
              <a:t>To quantify (Rare, Few, Moderate, Many) use the average of microorganisms over 20 – 40 fields</a:t>
            </a:r>
          </a:p>
          <a:p>
            <a:r>
              <a:rPr lang="en-US" dirty="0" smtClean="0"/>
              <a:t>Report and quantify all morphologies seen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a:t>
            </a:r>
            <a:endParaRPr lang="en-US" dirty="0"/>
          </a:p>
        </p:txBody>
      </p:sp>
      <p:sp>
        <p:nvSpPr>
          <p:cNvPr id="3" name="Content Placeholder 2"/>
          <p:cNvSpPr>
            <a:spLocks noGrp="1"/>
          </p:cNvSpPr>
          <p:nvPr>
            <p:ph idx="1"/>
          </p:nvPr>
        </p:nvSpPr>
        <p:spPr>
          <a:xfrm>
            <a:off x="304800" y="1905000"/>
            <a:ext cx="8382000" cy="4267200"/>
          </a:xfrm>
        </p:spPr>
        <p:txBody>
          <a:bodyPr>
            <a:normAutofit fontScale="77500" lnSpcReduction="20000"/>
          </a:bodyPr>
          <a:lstStyle/>
          <a:p>
            <a:r>
              <a:rPr lang="en-US" dirty="0" smtClean="0"/>
              <a:t>Microorganisms will be in the same field of view as the background</a:t>
            </a:r>
          </a:p>
          <a:p>
            <a:pPr lvl="1"/>
            <a:r>
              <a:rPr lang="en-US" dirty="0" smtClean="0"/>
              <a:t>Focus up and down with the microscope.  The image should be “in focus” when the background is “in focus”</a:t>
            </a:r>
          </a:p>
          <a:p>
            <a:r>
              <a:rPr lang="en-US" dirty="0" smtClean="0"/>
              <a:t>The size and shape should be uniform </a:t>
            </a:r>
          </a:p>
          <a:p>
            <a:pPr lvl="1"/>
            <a:r>
              <a:rPr lang="en-US" dirty="0" smtClean="0"/>
              <a:t>Purple precipitated stain can look like GPC but will not be uniform in size, it can also be in a different field of focus as well</a:t>
            </a:r>
          </a:p>
          <a:p>
            <a:pPr lvl="1"/>
            <a:r>
              <a:rPr lang="en-US" dirty="0" smtClean="0"/>
              <a:t>Do not report GPC if looks singular – should at least be in pairs</a:t>
            </a:r>
          </a:p>
          <a:p>
            <a:r>
              <a:rPr lang="en-US" dirty="0" smtClean="0"/>
              <a:t>Perform additional stains to confirm microorganisms if needed</a:t>
            </a:r>
          </a:p>
          <a:p>
            <a:pPr lvl="1"/>
            <a:r>
              <a:rPr lang="en-US" dirty="0" err="1" smtClean="0"/>
              <a:t>Acridine</a:t>
            </a:r>
            <a:r>
              <a:rPr lang="en-US" dirty="0" smtClean="0"/>
              <a:t> Orange, </a:t>
            </a:r>
            <a:r>
              <a:rPr lang="en-US" dirty="0" err="1" smtClean="0"/>
              <a:t>Kinyoun</a:t>
            </a:r>
            <a:r>
              <a:rPr lang="en-US" dirty="0" smtClean="0"/>
              <a:t>, </a:t>
            </a:r>
            <a:r>
              <a:rPr lang="en-US" dirty="0" err="1" smtClean="0"/>
              <a:t>Calcoflour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dirty="0" smtClean="0"/>
              <a:t>Reporting Rules</a:t>
            </a:r>
            <a:endParaRPr lang="en-US" dirty="0"/>
          </a:p>
        </p:txBody>
      </p:sp>
      <p:sp>
        <p:nvSpPr>
          <p:cNvPr id="3" name="Content Placeholder 2"/>
          <p:cNvSpPr>
            <a:spLocks noGrp="1"/>
          </p:cNvSpPr>
          <p:nvPr>
            <p:ph idx="1"/>
          </p:nvPr>
        </p:nvSpPr>
        <p:spPr>
          <a:xfrm>
            <a:off x="228600" y="1600200"/>
            <a:ext cx="8458200" cy="4876800"/>
          </a:xfrm>
        </p:spPr>
        <p:txBody>
          <a:bodyPr>
            <a:normAutofit fontScale="92500" lnSpcReduction="10000"/>
          </a:bodyPr>
          <a:lstStyle/>
          <a:p>
            <a:r>
              <a:rPr lang="en-US" dirty="0" smtClean="0"/>
              <a:t>Confirm that accession number, patient name, and specimen type is correct</a:t>
            </a:r>
          </a:p>
          <a:p>
            <a:r>
              <a:rPr lang="en-US" dirty="0" smtClean="0"/>
              <a:t>Enter quantity of PMN (No, Rare, Few, Mod, Many)</a:t>
            </a:r>
          </a:p>
          <a:p>
            <a:r>
              <a:rPr lang="en-US" dirty="0" smtClean="0"/>
              <a:t>Epithelial cells:</a:t>
            </a:r>
          </a:p>
          <a:p>
            <a:pPr lvl="1"/>
            <a:r>
              <a:rPr lang="en-US" dirty="0" smtClean="0"/>
              <a:t>Sputum report absence or presence.  Indicate if Ciliated epis present</a:t>
            </a:r>
          </a:p>
          <a:p>
            <a:pPr lvl="1"/>
            <a:r>
              <a:rPr lang="en-US" dirty="0" smtClean="0"/>
              <a:t>Report if present in other sources</a:t>
            </a:r>
          </a:p>
          <a:p>
            <a:r>
              <a:rPr lang="en-US" dirty="0" smtClean="0"/>
              <a:t>Report microorganisms seen and quantity –</a:t>
            </a:r>
          </a:p>
          <a:p>
            <a:pPr lvl="1"/>
            <a:r>
              <a:rPr lang="en-US" dirty="0" smtClean="0"/>
              <a:t>If multiple present, report in descending quantity order</a:t>
            </a:r>
          </a:p>
          <a:p>
            <a:pPr lvl="2"/>
            <a:r>
              <a:rPr lang="en-US" dirty="0" smtClean="0"/>
              <a:t>If fungal elements present and no bacteria, make sure to report quantity of fungi and add “No Bacteria Seen” at the end</a:t>
            </a:r>
          </a:p>
          <a:p>
            <a:endParaRPr lang="en-US" dirty="0" smtClean="0"/>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Quantitation Rules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09612" y="3319462"/>
            <a:ext cx="7724775" cy="1743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1143000"/>
          </a:xfrm>
        </p:spPr>
        <p:txBody>
          <a:bodyPr>
            <a:noAutofit/>
          </a:bodyPr>
          <a:lstStyle/>
          <a:p>
            <a:r>
              <a:rPr lang="en-US" sz="4000" dirty="0" smtClean="0"/>
              <a:t>Factors that can cause errors in primary GS reporting</a:t>
            </a:r>
            <a:endParaRPr lang="en-US" sz="4000" dirty="0"/>
          </a:p>
        </p:txBody>
      </p:sp>
      <p:sp>
        <p:nvSpPr>
          <p:cNvPr id="3" name="Content Placeholder 2"/>
          <p:cNvSpPr>
            <a:spLocks noGrp="1"/>
          </p:cNvSpPr>
          <p:nvPr>
            <p:ph idx="1"/>
          </p:nvPr>
        </p:nvSpPr>
        <p:spPr>
          <a:xfrm>
            <a:off x="457200" y="2286000"/>
            <a:ext cx="8229600" cy="3886200"/>
          </a:xfrm>
        </p:spPr>
        <p:txBody>
          <a:bodyPr>
            <a:normAutofit/>
          </a:bodyPr>
          <a:lstStyle/>
          <a:p>
            <a:r>
              <a:rPr lang="en-US" dirty="0" smtClean="0"/>
              <a:t>A </a:t>
            </a:r>
            <a:r>
              <a:rPr lang="en-US" dirty="0" smtClean="0"/>
              <a:t>highly complex </a:t>
            </a:r>
            <a:r>
              <a:rPr lang="en-US" dirty="0" smtClean="0"/>
              <a:t>procedure</a:t>
            </a:r>
          </a:p>
          <a:p>
            <a:r>
              <a:rPr lang="en-US" dirty="0" smtClean="0"/>
              <a:t>Manual nature of staining process</a:t>
            </a:r>
          </a:p>
          <a:p>
            <a:r>
              <a:rPr lang="en-US" dirty="0" smtClean="0"/>
              <a:t>Subjectivity of GS interpretation</a:t>
            </a:r>
          </a:p>
          <a:p>
            <a:r>
              <a:rPr lang="en-US" dirty="0" smtClean="0"/>
              <a:t>Inherent nature of certain organisms</a:t>
            </a:r>
          </a:p>
          <a:p>
            <a:r>
              <a:rPr lang="en-US" dirty="0" smtClean="0"/>
              <a:t>Prior antibiotic therapy</a:t>
            </a:r>
          </a:p>
          <a:p>
            <a:r>
              <a:rPr lang="en-US" dirty="0" smtClean="0"/>
              <a:t>Presence of stain precipitate or artifacts</a:t>
            </a:r>
          </a:p>
          <a:p>
            <a:pPr>
              <a:buNone/>
            </a:pP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Microorganism Morphology</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835670" y="2209800"/>
            <a:ext cx="5472659" cy="3962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descriptions -GPR</a:t>
            </a:r>
            <a:endParaRPr lang="en-US" dirty="0"/>
          </a:p>
        </p:txBody>
      </p:sp>
      <p:sp>
        <p:nvSpPr>
          <p:cNvPr id="3" name="Content Placeholder 2"/>
          <p:cNvSpPr>
            <a:spLocks noGrp="1"/>
          </p:cNvSpPr>
          <p:nvPr>
            <p:ph idx="1"/>
          </p:nvPr>
        </p:nvSpPr>
        <p:spPr/>
        <p:txBody>
          <a:bodyPr>
            <a:normAutofit lnSpcReduction="10000"/>
          </a:bodyPr>
          <a:lstStyle/>
          <a:p>
            <a:r>
              <a:rPr lang="en-US" i="1" dirty="0" smtClean="0"/>
              <a:t>Corynebacterium </a:t>
            </a:r>
            <a:r>
              <a:rPr lang="en-US" dirty="0" smtClean="0"/>
              <a:t>spp.:</a:t>
            </a:r>
          </a:p>
          <a:p>
            <a:pPr lvl="1"/>
            <a:r>
              <a:rPr lang="en-US" dirty="0" smtClean="0"/>
              <a:t>Pleomorphic club-shaped, irregularly staining bacilli or coccobacilli with palisading and/or angular arrangements</a:t>
            </a:r>
          </a:p>
          <a:p>
            <a:r>
              <a:rPr lang="en-US" i="1" dirty="0" smtClean="0"/>
              <a:t>Listeria monocytogenes:</a:t>
            </a:r>
            <a:endParaRPr lang="en-US" dirty="0" smtClean="0"/>
          </a:p>
          <a:p>
            <a:pPr lvl="1"/>
            <a:r>
              <a:rPr lang="en-US" dirty="0" smtClean="0"/>
              <a:t>Small – medium coccobacilli that may be pleomorphic; occur in short chains or palisades; may be confused with </a:t>
            </a:r>
            <a:r>
              <a:rPr lang="en-US" i="1" dirty="0" err="1" smtClean="0"/>
              <a:t>Corynebacteria</a:t>
            </a:r>
            <a:r>
              <a:rPr lang="en-US" i="1" dirty="0" smtClean="0"/>
              <a:t> </a:t>
            </a:r>
            <a:r>
              <a:rPr lang="en-US" dirty="0" smtClean="0"/>
              <a:t>or </a:t>
            </a:r>
            <a:r>
              <a:rPr lang="en-US" i="1" dirty="0" err="1" smtClean="0"/>
              <a:t>Enteroccocus</a:t>
            </a:r>
            <a:r>
              <a:rPr lang="en-US" dirty="0" smtClean="0"/>
              <a:t> spp.</a:t>
            </a:r>
          </a:p>
          <a:p>
            <a:pPr lvl="1">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i="1" dirty="0" err="1" smtClean="0"/>
              <a:t>Corynebacterium</a:t>
            </a:r>
            <a:r>
              <a:rPr lang="en-US" i="1" dirty="0" smtClean="0"/>
              <a:t> </a:t>
            </a:r>
            <a:r>
              <a:rPr lang="en-US" dirty="0" err="1" smtClean="0"/>
              <a:t>spp</a:t>
            </a:r>
            <a:endParaRPr lang="en-US" i="1" dirty="0"/>
          </a:p>
        </p:txBody>
      </p:sp>
      <p:sp>
        <p:nvSpPr>
          <p:cNvPr id="7" name="Text Placeholder 6"/>
          <p:cNvSpPr>
            <a:spLocks noGrp="1"/>
          </p:cNvSpPr>
          <p:nvPr>
            <p:ph type="body" sz="quarter" idx="3"/>
          </p:nvPr>
        </p:nvSpPr>
        <p:spPr/>
        <p:txBody>
          <a:bodyPr/>
          <a:lstStyle/>
          <a:p>
            <a:pPr algn="ctr"/>
            <a:r>
              <a:rPr lang="en-US" i="1" dirty="0" err="1" smtClean="0"/>
              <a:t>Listeria</a:t>
            </a:r>
            <a:r>
              <a:rPr lang="en-US" i="1" dirty="0" smtClean="0"/>
              <a:t> </a:t>
            </a:r>
            <a:endParaRPr lang="en-US" i="1"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85800" y="3229356"/>
            <a:ext cx="3385835" cy="2638044"/>
          </a:xfrm>
          <a:prstGeom prst="rect">
            <a:avLst/>
          </a:prstGeom>
          <a:noFill/>
          <a:ln w="9525">
            <a:noFill/>
            <a:miter lim="800000"/>
            <a:headEnd/>
            <a:tailEnd/>
          </a:ln>
        </p:spPr>
      </p:pic>
      <p:pic>
        <p:nvPicPr>
          <p:cNvPr id="1027" name="Picture 3"/>
          <p:cNvPicPr>
            <a:picLocks noGrp="1" noChangeAspect="1" noChangeArrowheads="1"/>
          </p:cNvPicPr>
          <p:nvPr>
            <p:ph sz="quarter" idx="4"/>
          </p:nvPr>
        </p:nvPicPr>
        <p:blipFill>
          <a:blip r:embed="rId3" cstate="print"/>
          <a:srcRect/>
          <a:stretch>
            <a:fillRect/>
          </a:stretch>
        </p:blipFill>
        <p:spPr bwMode="auto">
          <a:xfrm>
            <a:off x="4639826" y="3352800"/>
            <a:ext cx="4046973" cy="254149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descriptions -GPR</a:t>
            </a:r>
            <a:endParaRPr lang="en-US" dirty="0"/>
          </a:p>
        </p:txBody>
      </p:sp>
      <p:sp>
        <p:nvSpPr>
          <p:cNvPr id="3" name="Content Placeholder 2"/>
          <p:cNvSpPr>
            <a:spLocks noGrp="1"/>
          </p:cNvSpPr>
          <p:nvPr>
            <p:ph idx="1"/>
          </p:nvPr>
        </p:nvSpPr>
        <p:spPr>
          <a:xfrm>
            <a:off x="381000" y="1905000"/>
            <a:ext cx="8305800" cy="4267200"/>
          </a:xfrm>
        </p:spPr>
        <p:txBody>
          <a:bodyPr>
            <a:normAutofit/>
          </a:bodyPr>
          <a:lstStyle/>
          <a:p>
            <a:r>
              <a:rPr lang="en-US" i="1" dirty="0" smtClean="0"/>
              <a:t>Bacillus </a:t>
            </a:r>
            <a:r>
              <a:rPr lang="en-US" dirty="0" smtClean="0"/>
              <a:t>spp.:</a:t>
            </a:r>
          </a:p>
          <a:p>
            <a:pPr lvl="1"/>
            <a:r>
              <a:rPr lang="en-US" dirty="0" smtClean="0"/>
              <a:t>Medium to large square-ended GPR with parallel sides with or without spores; some species have spores that swell sides; may stain gram variable or gram negative with age</a:t>
            </a:r>
          </a:p>
          <a:p>
            <a:pPr lvl="1"/>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Bacillus </a:t>
            </a:r>
            <a:r>
              <a:rPr lang="en-US" dirty="0" err="1" smtClean="0"/>
              <a:t>spp</a:t>
            </a:r>
            <a:endParaRPr lang="en-US" i="1" dirty="0"/>
          </a:p>
        </p:txBody>
      </p:sp>
      <p:sp>
        <p:nvSpPr>
          <p:cNvPr id="4" name="Text Placeholder 3"/>
          <p:cNvSpPr>
            <a:spLocks noGrp="1"/>
          </p:cNvSpPr>
          <p:nvPr>
            <p:ph type="body" idx="1"/>
          </p:nvPr>
        </p:nvSpPr>
        <p:spPr/>
        <p:txBody>
          <a:bodyPr/>
          <a:lstStyle/>
          <a:p>
            <a:pPr algn="ctr"/>
            <a:r>
              <a:rPr lang="en-US" dirty="0" smtClean="0"/>
              <a:t>Without spores/GVB</a:t>
            </a:r>
            <a:endParaRPr lang="en-US" dirty="0"/>
          </a:p>
        </p:txBody>
      </p:sp>
      <p:sp>
        <p:nvSpPr>
          <p:cNvPr id="6" name="Text Placeholder 5"/>
          <p:cNvSpPr>
            <a:spLocks noGrp="1"/>
          </p:cNvSpPr>
          <p:nvPr>
            <p:ph type="body" sz="quarter" idx="3"/>
          </p:nvPr>
        </p:nvSpPr>
        <p:spPr/>
        <p:txBody>
          <a:bodyPr/>
          <a:lstStyle/>
          <a:p>
            <a:pPr algn="ctr"/>
            <a:r>
              <a:rPr lang="en-US" dirty="0" smtClean="0"/>
              <a:t>With spores</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824706" y="3305969"/>
            <a:ext cx="3305175" cy="2638425"/>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4784725" y="3172619"/>
            <a:ext cx="3762375" cy="2905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Morphological descriptions – Anaerobic GPR</a:t>
            </a:r>
            <a:endParaRPr lang="en-US" dirty="0"/>
          </a:p>
        </p:txBody>
      </p:sp>
      <p:sp>
        <p:nvSpPr>
          <p:cNvPr id="3" name="Content Placeholder 2"/>
          <p:cNvSpPr>
            <a:spLocks noGrp="1"/>
          </p:cNvSpPr>
          <p:nvPr>
            <p:ph idx="1"/>
          </p:nvPr>
        </p:nvSpPr>
        <p:spPr>
          <a:xfrm>
            <a:off x="381000" y="1905000"/>
            <a:ext cx="8305800" cy="4267200"/>
          </a:xfrm>
        </p:spPr>
        <p:txBody>
          <a:bodyPr>
            <a:normAutofit lnSpcReduction="10000"/>
          </a:bodyPr>
          <a:lstStyle/>
          <a:p>
            <a:r>
              <a:rPr lang="en-US" i="1" dirty="0" smtClean="0"/>
              <a:t>Lactobacillus:</a:t>
            </a:r>
          </a:p>
          <a:p>
            <a:pPr lvl="1"/>
            <a:r>
              <a:rPr lang="en-US" dirty="0" smtClean="0"/>
              <a:t>Medium, straight, uniform GPR with rounded ends; may form chains or spirals; sometimes short and </a:t>
            </a:r>
            <a:r>
              <a:rPr lang="en-US" dirty="0" err="1" smtClean="0"/>
              <a:t>coccobacilliary</a:t>
            </a:r>
            <a:endParaRPr lang="en-US" dirty="0" smtClean="0"/>
          </a:p>
          <a:p>
            <a:r>
              <a:rPr lang="en-US" i="1" dirty="0" smtClean="0"/>
              <a:t>Clostridium </a:t>
            </a:r>
            <a:r>
              <a:rPr lang="en-US" dirty="0" smtClean="0"/>
              <a:t>spp.:</a:t>
            </a:r>
          </a:p>
          <a:p>
            <a:pPr lvl="1"/>
            <a:r>
              <a:rPr lang="en-US" dirty="0" smtClean="0"/>
              <a:t>Stain Gram positive, variable, or negative;  with or without spores; rods may be large, slender/short, or “boxcar” (blunt, squared off ends); sometimes forms coils; often slightly smaller than </a:t>
            </a:r>
            <a:r>
              <a:rPr lang="en-US" i="1" dirty="0" smtClean="0"/>
              <a:t>Bacillus</a:t>
            </a:r>
            <a:r>
              <a:rPr lang="en-US" dirty="0" smtClean="0"/>
              <a:t> spp.</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i="1" dirty="0" smtClean="0"/>
              <a:t>Lactobacillus </a:t>
            </a:r>
            <a:r>
              <a:rPr lang="en-US" dirty="0" err="1" smtClean="0"/>
              <a:t>spp</a:t>
            </a:r>
            <a:endParaRPr lang="en-US" i="1"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68020" y="2362200"/>
            <a:ext cx="4080005" cy="373380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632187" y="2362200"/>
            <a:ext cx="4240694" cy="3733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Clostridium </a:t>
            </a:r>
            <a:r>
              <a:rPr lang="en-US" dirty="0" err="1" smtClean="0"/>
              <a:t>spp</a:t>
            </a:r>
            <a:endParaRPr lang="en-US" i="1"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742950" y="2734469"/>
            <a:ext cx="3467100" cy="2790825"/>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print"/>
          <a:srcRect/>
          <a:stretch>
            <a:fillRect/>
          </a:stretch>
        </p:blipFill>
        <p:spPr bwMode="auto">
          <a:xfrm>
            <a:off x="4957762" y="2796381"/>
            <a:ext cx="3419475" cy="2667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Morphological descriptions – Anaerobic GPR</a:t>
            </a:r>
            <a:endParaRPr lang="en-US" dirty="0"/>
          </a:p>
        </p:txBody>
      </p:sp>
      <p:sp>
        <p:nvSpPr>
          <p:cNvPr id="3" name="Content Placeholder 2"/>
          <p:cNvSpPr>
            <a:spLocks noGrp="1"/>
          </p:cNvSpPr>
          <p:nvPr>
            <p:ph idx="1"/>
          </p:nvPr>
        </p:nvSpPr>
        <p:spPr/>
        <p:txBody>
          <a:bodyPr/>
          <a:lstStyle/>
          <a:p>
            <a:r>
              <a:rPr lang="en-US" i="1" dirty="0" err="1" smtClean="0"/>
              <a:t>Cutibacterium</a:t>
            </a:r>
            <a:r>
              <a:rPr lang="en-US" i="1" dirty="0" smtClean="0"/>
              <a:t> (Propionibacterium) </a:t>
            </a:r>
            <a:r>
              <a:rPr lang="en-US" dirty="0" smtClean="0"/>
              <a:t>spp.:</a:t>
            </a:r>
          </a:p>
          <a:p>
            <a:pPr lvl="1"/>
            <a:r>
              <a:rPr lang="en-US" dirty="0" smtClean="0"/>
              <a:t>Very pleomorphic “</a:t>
            </a:r>
            <a:r>
              <a:rPr lang="en-US" dirty="0" err="1" smtClean="0"/>
              <a:t>diphtheroid</a:t>
            </a:r>
            <a:r>
              <a:rPr lang="en-US" dirty="0" smtClean="0"/>
              <a:t>” forms that may branch (described as “spidery” branching)</a:t>
            </a:r>
          </a:p>
          <a:p>
            <a:r>
              <a:rPr lang="en-US" i="1" dirty="0" smtClean="0"/>
              <a:t>Bifidobacterium </a:t>
            </a:r>
            <a:r>
              <a:rPr lang="en-US" dirty="0" smtClean="0"/>
              <a:t>spp.:</a:t>
            </a:r>
            <a:endParaRPr lang="en-US" i="1" dirty="0" smtClean="0"/>
          </a:p>
          <a:p>
            <a:pPr lvl="1"/>
            <a:r>
              <a:rPr lang="en-US" dirty="0" smtClean="0"/>
              <a:t>Pleomorphic, </a:t>
            </a:r>
            <a:r>
              <a:rPr lang="en-US" dirty="0" err="1" smtClean="0"/>
              <a:t>coryneform</a:t>
            </a:r>
            <a:r>
              <a:rPr lang="en-US" dirty="0" smtClean="0"/>
              <a:t> rods. They usually appear clubbed or branching and may display bifurcated (“Y”- shaped)ends. Some species occasionally exhibit swollen </a:t>
            </a:r>
            <a:r>
              <a:rPr lang="en-US" dirty="0" err="1" smtClean="0"/>
              <a:t>coccoid</a:t>
            </a:r>
            <a:r>
              <a:rPr lang="en-US" dirty="0" smtClean="0"/>
              <a:t> forms. </a:t>
            </a:r>
          </a:p>
          <a:p>
            <a:pPr>
              <a:buNone/>
            </a:pPr>
            <a:endParaRPr lang="en-US" dirty="0" smtClean="0"/>
          </a:p>
          <a:p>
            <a:pPr lvl="1">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i="1" dirty="0" err="1" smtClean="0"/>
              <a:t>Cutibacterium</a:t>
            </a:r>
            <a:r>
              <a:rPr lang="en-US" i="1" dirty="0" smtClean="0"/>
              <a:t> </a:t>
            </a:r>
            <a:r>
              <a:rPr lang="en-US" i="1" dirty="0" err="1" smtClean="0"/>
              <a:t>spp</a:t>
            </a:r>
            <a:endParaRPr lang="en-US" i="1" dirty="0"/>
          </a:p>
        </p:txBody>
      </p:sp>
      <p:sp>
        <p:nvSpPr>
          <p:cNvPr id="7" name="Text Placeholder 6"/>
          <p:cNvSpPr>
            <a:spLocks noGrp="1"/>
          </p:cNvSpPr>
          <p:nvPr>
            <p:ph type="body" sz="quarter" idx="3"/>
          </p:nvPr>
        </p:nvSpPr>
        <p:spPr/>
        <p:txBody>
          <a:bodyPr/>
          <a:lstStyle/>
          <a:p>
            <a:pPr algn="ctr"/>
            <a:r>
              <a:rPr lang="en-US" i="1" dirty="0" err="1" smtClean="0"/>
              <a:t>Bifidobacterium</a:t>
            </a:r>
            <a:r>
              <a:rPr lang="en-US" i="1" dirty="0" smtClean="0"/>
              <a:t> </a:t>
            </a:r>
            <a:r>
              <a:rPr lang="en-US" dirty="0" err="1" smtClean="0"/>
              <a:t>spp</a:t>
            </a:r>
            <a:endParaRPr lang="en-US" i="1"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81806" y="3215481"/>
            <a:ext cx="3990975" cy="2819400"/>
          </a:xfrm>
          <a:prstGeom prst="rect">
            <a:avLst/>
          </a:prstGeom>
          <a:noFill/>
          <a:ln w="9525">
            <a:noFill/>
            <a:miter lim="800000"/>
            <a:headEnd/>
            <a:tailEnd/>
          </a:ln>
        </p:spPr>
      </p:pic>
      <p:pic>
        <p:nvPicPr>
          <p:cNvPr id="5123" name="Picture 3"/>
          <p:cNvPicPr>
            <a:picLocks noGrp="1" noChangeAspect="1" noChangeArrowheads="1"/>
          </p:cNvPicPr>
          <p:nvPr>
            <p:ph sz="quarter" idx="4"/>
          </p:nvPr>
        </p:nvPicPr>
        <p:blipFill>
          <a:blip r:embed="rId3" cstate="print"/>
          <a:srcRect/>
          <a:stretch>
            <a:fillRect/>
          </a:stretch>
        </p:blipFill>
        <p:spPr bwMode="auto">
          <a:xfrm>
            <a:off x="5137150" y="3201194"/>
            <a:ext cx="3057525" cy="28479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can impact the quality of primary GS</a:t>
            </a:r>
            <a:endParaRPr lang="en-US" dirty="0"/>
          </a:p>
        </p:txBody>
      </p:sp>
      <p:sp>
        <p:nvSpPr>
          <p:cNvPr id="5" name="Content Placeholder 4"/>
          <p:cNvSpPr>
            <a:spLocks noGrp="1"/>
          </p:cNvSpPr>
          <p:nvPr>
            <p:ph idx="1"/>
          </p:nvPr>
        </p:nvSpPr>
        <p:spPr>
          <a:xfrm>
            <a:off x="609600" y="2590800"/>
            <a:ext cx="8077200" cy="3581400"/>
          </a:xfrm>
        </p:spPr>
        <p:txBody>
          <a:bodyPr/>
          <a:lstStyle/>
          <a:p>
            <a:r>
              <a:rPr lang="en-US" dirty="0" smtClean="0"/>
              <a:t>Sampling of specimen for stain preparation</a:t>
            </a:r>
          </a:p>
          <a:p>
            <a:r>
              <a:rPr lang="en-US" dirty="0" smtClean="0"/>
              <a:t>Specimen processing (direct vs. </a:t>
            </a:r>
            <a:r>
              <a:rPr lang="en-US" dirty="0" err="1" smtClean="0"/>
              <a:t>cytospin</a:t>
            </a:r>
            <a:r>
              <a:rPr lang="en-US" dirty="0" smtClean="0"/>
              <a:t>)</a:t>
            </a:r>
          </a:p>
          <a:p>
            <a:r>
              <a:rPr lang="en-US" dirty="0" smtClean="0"/>
              <a:t>Fixation method (heat vs. methanol)</a:t>
            </a:r>
          </a:p>
          <a:p>
            <a:pPr>
              <a:buNone/>
            </a:pPr>
            <a:endParaRPr lang="en-US" dirty="0"/>
          </a:p>
        </p:txBody>
      </p:sp>
    </p:spTree>
    <p:extLst>
      <p:ext uri="{BB962C8B-B14F-4D97-AF65-F5344CB8AC3E}">
        <p14:creationId xmlns="" xmlns:p14="http://schemas.microsoft.com/office/powerpoint/2010/main" val="3936495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Morphological descriptions – Anaerobic GPR</a:t>
            </a:r>
            <a:endParaRPr lang="en-US" i="1" dirty="0"/>
          </a:p>
        </p:txBody>
      </p:sp>
      <p:sp>
        <p:nvSpPr>
          <p:cNvPr id="8" name="Content Placeholder 7"/>
          <p:cNvSpPr>
            <a:spLocks noGrp="1"/>
          </p:cNvSpPr>
          <p:nvPr>
            <p:ph sz="half" idx="1"/>
          </p:nvPr>
        </p:nvSpPr>
        <p:spPr/>
        <p:txBody>
          <a:bodyPr/>
          <a:lstStyle/>
          <a:p>
            <a:r>
              <a:rPr lang="en-US" i="1" dirty="0" err="1" smtClean="0"/>
              <a:t>Actinomyces</a:t>
            </a:r>
            <a:r>
              <a:rPr lang="en-US" i="1" dirty="0" smtClean="0"/>
              <a:t> </a:t>
            </a:r>
            <a:r>
              <a:rPr lang="en-US" dirty="0" smtClean="0"/>
              <a:t>spp.:</a:t>
            </a:r>
          </a:p>
          <a:p>
            <a:pPr lvl="1"/>
            <a:r>
              <a:rPr lang="en-US" dirty="0" err="1" smtClean="0"/>
              <a:t>Nonsporulating</a:t>
            </a:r>
            <a:r>
              <a:rPr lang="en-US" dirty="0" smtClean="0"/>
              <a:t>, gram-positive bacteria that tend to form short branching rods and filaments </a:t>
            </a:r>
          </a:p>
          <a:p>
            <a:pPr lvl="1">
              <a:buNone/>
            </a:pPr>
            <a:endParaRPr lang="en-US" i="1"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935601" y="2514600"/>
            <a:ext cx="3679293" cy="2667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Morphological descriptions – Beaded/Branching GPR</a:t>
            </a:r>
            <a:endParaRPr lang="en-US" dirty="0"/>
          </a:p>
        </p:txBody>
      </p:sp>
      <p:sp>
        <p:nvSpPr>
          <p:cNvPr id="6" name="Content Placeholder 5"/>
          <p:cNvSpPr>
            <a:spLocks noGrp="1"/>
          </p:cNvSpPr>
          <p:nvPr>
            <p:ph idx="1"/>
          </p:nvPr>
        </p:nvSpPr>
        <p:spPr>
          <a:xfrm>
            <a:off x="457200" y="1981200"/>
            <a:ext cx="8229600" cy="4191000"/>
          </a:xfrm>
        </p:spPr>
        <p:txBody>
          <a:bodyPr>
            <a:normAutofit fontScale="92500" lnSpcReduction="20000"/>
          </a:bodyPr>
          <a:lstStyle/>
          <a:p>
            <a:r>
              <a:rPr lang="en-US" dirty="0" smtClean="0"/>
              <a:t>Aerobic “</a:t>
            </a:r>
            <a:r>
              <a:rPr lang="en-US" dirty="0" err="1" smtClean="0"/>
              <a:t>Actinomyces</a:t>
            </a:r>
            <a:r>
              <a:rPr lang="en-US" dirty="0" smtClean="0"/>
              <a:t>”:</a:t>
            </a:r>
          </a:p>
          <a:p>
            <a:pPr lvl="1"/>
            <a:r>
              <a:rPr lang="en-US" dirty="0" smtClean="0"/>
              <a:t>Gram-positive rods that grow under aerobic and anaerobic conditions, they all exhibit at least rudimentary branching.  Some appear “beaded” on Gram stain due to the presence of </a:t>
            </a:r>
            <a:r>
              <a:rPr lang="en-US" dirty="0" err="1" smtClean="0"/>
              <a:t>mycolic</a:t>
            </a:r>
            <a:r>
              <a:rPr lang="en-US" dirty="0" smtClean="0"/>
              <a:t> acid in cell wall.  Additional testing/review should be performed.</a:t>
            </a:r>
          </a:p>
          <a:p>
            <a:r>
              <a:rPr lang="en-US" i="1" dirty="0" smtClean="0"/>
              <a:t>Mycobacterium </a:t>
            </a:r>
            <a:r>
              <a:rPr lang="en-US" dirty="0" smtClean="0"/>
              <a:t>spp.:</a:t>
            </a:r>
          </a:p>
          <a:p>
            <a:pPr lvl="1"/>
            <a:r>
              <a:rPr lang="en-US" dirty="0" smtClean="0"/>
              <a:t>Pleomorphic rods (small to long) that appear as poorly staining “beaded” GPR due to the </a:t>
            </a:r>
            <a:r>
              <a:rPr lang="en-US" dirty="0" err="1" smtClean="0"/>
              <a:t>mycolic</a:t>
            </a:r>
            <a:r>
              <a:rPr lang="en-US" dirty="0" smtClean="0"/>
              <a:t> acid and lipids in cell wall. Additional testing/review should be performed.</a:t>
            </a:r>
          </a:p>
          <a:p>
            <a:pPr lvl="1"/>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“Beaded” Branching GPR (</a:t>
            </a:r>
            <a:r>
              <a:rPr lang="en-US" i="1" dirty="0" err="1" smtClean="0"/>
              <a:t>Nocardia</a:t>
            </a:r>
            <a:r>
              <a:rPr lang="en-US" i="1" dirty="0" smtClean="0"/>
              <a:t> </a:t>
            </a:r>
            <a:r>
              <a:rPr lang="en-US" dirty="0" err="1" smtClean="0"/>
              <a:t>spp</a:t>
            </a:r>
            <a:r>
              <a:rPr lang="en-US" dirty="0" smtClean="0"/>
              <a:t>)</a:t>
            </a:r>
            <a:endParaRPr lang="en-US" dirty="0"/>
          </a:p>
        </p:txBody>
      </p:sp>
      <p:sp>
        <p:nvSpPr>
          <p:cNvPr id="7" name="Text Placeholder 6"/>
          <p:cNvSpPr>
            <a:spLocks noGrp="1"/>
          </p:cNvSpPr>
          <p:nvPr>
            <p:ph type="body" sz="quarter" idx="3"/>
          </p:nvPr>
        </p:nvSpPr>
        <p:spPr/>
        <p:txBody>
          <a:bodyPr/>
          <a:lstStyle/>
          <a:p>
            <a:pPr algn="ctr"/>
            <a:r>
              <a:rPr lang="en-US" i="1" dirty="0" smtClean="0"/>
              <a:t>Mycobacterium </a:t>
            </a:r>
            <a:r>
              <a:rPr lang="en-US" dirty="0" err="1" smtClean="0"/>
              <a:t>spp</a:t>
            </a:r>
            <a:r>
              <a:rPr lang="en-US" dirty="0" smtClean="0"/>
              <a:t> </a:t>
            </a:r>
            <a:endParaRPr lang="en-US" i="1"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57200" y="3240764"/>
            <a:ext cx="4040188" cy="2768835"/>
          </a:xfrm>
          <a:prstGeom prst="rect">
            <a:avLst/>
          </a:prstGeom>
          <a:noFill/>
          <a:ln w="9525">
            <a:noFill/>
            <a:miter lim="800000"/>
            <a:headEnd/>
            <a:tailEnd/>
          </a:ln>
        </p:spPr>
      </p:pic>
      <p:pic>
        <p:nvPicPr>
          <p:cNvPr id="7171" name="Picture 3"/>
          <p:cNvPicPr>
            <a:picLocks noGrp="1" noChangeAspect="1" noChangeArrowheads="1"/>
          </p:cNvPicPr>
          <p:nvPr>
            <p:ph sz="quarter" idx="4"/>
          </p:nvPr>
        </p:nvPicPr>
        <p:blipFill>
          <a:blip r:embed="rId3" cstate="print"/>
          <a:srcRect/>
          <a:stretch>
            <a:fillRect/>
          </a:stretch>
        </p:blipFill>
        <p:spPr bwMode="auto">
          <a:xfrm>
            <a:off x="4678236" y="3124200"/>
            <a:ext cx="3975352" cy="30019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descriptions - GPC</a:t>
            </a:r>
            <a:endParaRPr lang="en-US" dirty="0"/>
          </a:p>
        </p:txBody>
      </p:sp>
      <p:sp>
        <p:nvSpPr>
          <p:cNvPr id="3" name="Content Placeholder 2"/>
          <p:cNvSpPr>
            <a:spLocks noGrp="1"/>
          </p:cNvSpPr>
          <p:nvPr>
            <p:ph idx="1"/>
          </p:nvPr>
        </p:nvSpPr>
        <p:spPr/>
        <p:txBody>
          <a:bodyPr>
            <a:normAutofit lnSpcReduction="10000"/>
          </a:bodyPr>
          <a:lstStyle/>
          <a:p>
            <a:r>
              <a:rPr lang="en-US" i="1" dirty="0" smtClean="0"/>
              <a:t>Streptococcus pneumoniae:</a:t>
            </a:r>
          </a:p>
          <a:p>
            <a:pPr lvl="1"/>
            <a:r>
              <a:rPr lang="en-US" dirty="0" smtClean="0"/>
              <a:t>GPC in pairs, lancet shaped, short chains</a:t>
            </a:r>
          </a:p>
          <a:p>
            <a:r>
              <a:rPr lang="en-US" i="1" dirty="0" smtClean="0"/>
              <a:t>Streptococcus </a:t>
            </a:r>
            <a:r>
              <a:rPr lang="en-US" dirty="0" smtClean="0"/>
              <a:t>spp.:</a:t>
            </a:r>
          </a:p>
          <a:p>
            <a:pPr lvl="1"/>
            <a:r>
              <a:rPr lang="en-US" dirty="0" smtClean="0"/>
              <a:t>Round to oval GPC, occasionally elongated (can be mistaken as short GPR); in pairs, short or long chains; nutritionally variant streptococci often seen as highly pleomorphic, gram-variable to gram-negative </a:t>
            </a:r>
            <a:r>
              <a:rPr lang="en-US" dirty="0" err="1" smtClean="0"/>
              <a:t>coccobacilli</a:t>
            </a:r>
            <a:r>
              <a:rPr lang="en-US" dirty="0" smtClean="0"/>
              <a:t> with pointed ends and spindle shapes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i="1" dirty="0" smtClean="0"/>
              <a:t>S. pneumoniae</a:t>
            </a:r>
            <a:endParaRPr lang="en-US" i="1" dirty="0"/>
          </a:p>
        </p:txBody>
      </p:sp>
      <p:sp>
        <p:nvSpPr>
          <p:cNvPr id="7" name="Text Placeholder 6"/>
          <p:cNvSpPr>
            <a:spLocks noGrp="1"/>
          </p:cNvSpPr>
          <p:nvPr>
            <p:ph type="body" sz="quarter" idx="3"/>
          </p:nvPr>
        </p:nvSpPr>
        <p:spPr/>
        <p:txBody>
          <a:bodyPr/>
          <a:lstStyle/>
          <a:p>
            <a:pPr algn="ctr"/>
            <a:r>
              <a:rPr lang="en-US" i="1" dirty="0" smtClean="0"/>
              <a:t>Streptococcus </a:t>
            </a:r>
            <a:r>
              <a:rPr lang="en-US" dirty="0" err="1" smtClean="0"/>
              <a:t>spp</a:t>
            </a:r>
            <a:endParaRPr lang="en-US" i="1"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533400" y="3327330"/>
            <a:ext cx="3690329" cy="2692470"/>
          </a:xfrm>
          <a:prstGeom prst="rect">
            <a:avLst/>
          </a:prstGeom>
          <a:noFill/>
          <a:ln w="9525">
            <a:noFill/>
            <a:miter lim="800000"/>
            <a:headEnd/>
            <a:tailEnd/>
          </a:ln>
        </p:spPr>
      </p:pic>
      <p:pic>
        <p:nvPicPr>
          <p:cNvPr id="10243" name="Picture 3"/>
          <p:cNvPicPr>
            <a:picLocks noGrp="1" noChangeAspect="1" noChangeArrowheads="1"/>
          </p:cNvPicPr>
          <p:nvPr>
            <p:ph sz="quarter" idx="4"/>
          </p:nvPr>
        </p:nvPicPr>
        <p:blipFill>
          <a:blip r:embed="rId3" cstate="print"/>
          <a:srcRect/>
          <a:stretch>
            <a:fillRect/>
          </a:stretch>
        </p:blipFill>
        <p:spPr bwMode="auto">
          <a:xfrm>
            <a:off x="4751387" y="3148806"/>
            <a:ext cx="3829050" cy="29527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descriptions - GPC</a:t>
            </a:r>
            <a:endParaRPr lang="en-US" dirty="0"/>
          </a:p>
        </p:txBody>
      </p:sp>
      <p:sp>
        <p:nvSpPr>
          <p:cNvPr id="3" name="Content Placeholder 2"/>
          <p:cNvSpPr>
            <a:spLocks noGrp="1"/>
          </p:cNvSpPr>
          <p:nvPr>
            <p:ph idx="1"/>
          </p:nvPr>
        </p:nvSpPr>
        <p:spPr/>
        <p:txBody>
          <a:bodyPr>
            <a:normAutofit lnSpcReduction="10000"/>
          </a:bodyPr>
          <a:lstStyle/>
          <a:p>
            <a:r>
              <a:rPr lang="en-US" i="1" dirty="0" smtClean="0"/>
              <a:t>Enterococcus </a:t>
            </a:r>
            <a:r>
              <a:rPr lang="en-US" dirty="0" smtClean="0"/>
              <a:t>spp.:</a:t>
            </a:r>
          </a:p>
          <a:p>
            <a:pPr lvl="1"/>
            <a:r>
              <a:rPr lang="en-US" dirty="0" smtClean="0"/>
              <a:t>GPC in pairs to short chains; may resemble pneumococci</a:t>
            </a:r>
          </a:p>
          <a:p>
            <a:r>
              <a:rPr lang="en-US" i="1" dirty="0" smtClean="0"/>
              <a:t>Staphylococcus </a:t>
            </a:r>
            <a:r>
              <a:rPr lang="en-US" dirty="0" smtClean="0"/>
              <a:t>spp.:</a:t>
            </a:r>
          </a:p>
          <a:p>
            <a:pPr lvl="1"/>
            <a:r>
              <a:rPr lang="en-US" dirty="0" smtClean="0"/>
              <a:t>GPC in pairs, tetrads, clusters.  </a:t>
            </a:r>
            <a:r>
              <a:rPr lang="en-US" i="1" dirty="0" smtClean="0"/>
              <a:t>S. </a:t>
            </a:r>
            <a:r>
              <a:rPr lang="en-US" i="1" dirty="0" err="1" smtClean="0"/>
              <a:t>aureus</a:t>
            </a:r>
            <a:r>
              <a:rPr lang="en-US" i="1" dirty="0" smtClean="0"/>
              <a:t> </a:t>
            </a:r>
            <a:r>
              <a:rPr lang="en-US" dirty="0" smtClean="0"/>
              <a:t> may often be characterized by very uniform, geometric clusters of small </a:t>
            </a:r>
            <a:r>
              <a:rPr lang="en-US" dirty="0" err="1" smtClean="0"/>
              <a:t>cocci</a:t>
            </a:r>
            <a:r>
              <a:rPr lang="en-US" dirty="0" smtClean="0"/>
              <a:t>, whereas </a:t>
            </a:r>
            <a:r>
              <a:rPr lang="en-US" dirty="0" err="1" smtClean="0"/>
              <a:t>coagulase</a:t>
            </a:r>
            <a:r>
              <a:rPr lang="en-US" dirty="0" smtClean="0"/>
              <a:t> negative </a:t>
            </a:r>
            <a:r>
              <a:rPr lang="en-US" i="1" dirty="0" smtClean="0"/>
              <a:t>Staph</a:t>
            </a:r>
            <a:r>
              <a:rPr lang="en-US" dirty="0" smtClean="0"/>
              <a:t> are often irregular and more pleomorphic, with greater size variation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i="1" dirty="0" smtClean="0"/>
              <a:t>Staphylococcus </a:t>
            </a:r>
            <a:r>
              <a:rPr lang="en-US" dirty="0" err="1" smtClean="0"/>
              <a:t>spp</a:t>
            </a:r>
            <a:r>
              <a:rPr lang="en-US" i="1" dirty="0" smtClean="0"/>
              <a:t/>
            </a:r>
            <a:br>
              <a:rPr lang="en-US" i="1" dirty="0" smtClean="0"/>
            </a:br>
            <a:endParaRPr lang="en-US" dirty="0"/>
          </a:p>
        </p:txBody>
      </p:sp>
      <p:pic>
        <p:nvPicPr>
          <p:cNvPr id="11266" name="Picture 2"/>
          <p:cNvPicPr>
            <a:picLocks noGrp="1" noChangeAspect="1" noChangeArrowheads="1"/>
          </p:cNvPicPr>
          <p:nvPr>
            <p:ph idx="1"/>
          </p:nvPr>
        </p:nvPicPr>
        <p:blipFill>
          <a:blip r:embed="rId2" cstate="print"/>
          <a:stretch>
            <a:fillRect/>
          </a:stretch>
        </p:blipFill>
        <p:spPr bwMode="auto">
          <a:xfrm>
            <a:off x="1676400" y="1938099"/>
            <a:ext cx="4891087" cy="380547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descriptions - GNR</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Enterobacteriaceae:</a:t>
            </a:r>
          </a:p>
          <a:p>
            <a:pPr lvl="1"/>
            <a:r>
              <a:rPr lang="en-US" dirty="0" smtClean="0"/>
              <a:t> Straight thick bacilli; short – medium length with rounded ends;  antimicrobial agent – affected organisms may be pleomorphic, filamentous, and/or irregularly staining</a:t>
            </a:r>
          </a:p>
          <a:p>
            <a:r>
              <a:rPr lang="en-US" i="1" dirty="0" smtClean="0"/>
              <a:t>Pseudomonas </a:t>
            </a:r>
            <a:r>
              <a:rPr lang="en-US" dirty="0" smtClean="0"/>
              <a:t>spp.:</a:t>
            </a:r>
          </a:p>
          <a:p>
            <a:pPr lvl="1"/>
            <a:r>
              <a:rPr lang="en-US" dirty="0" smtClean="0"/>
              <a:t>Thin bacilli; medium – long length with rounded to pointy ends; often in pairs;   antimicrobial agent – affected organisms may appear filamentous, coiled, and/or pleomorphic</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Different types - </a:t>
            </a:r>
            <a:r>
              <a:rPr lang="en-US" i="1" dirty="0" smtClean="0"/>
              <a:t>Enterobacteriaceae</a:t>
            </a:r>
            <a:endParaRPr lang="en-US"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457200" y="2542949"/>
            <a:ext cx="4038600" cy="3173864"/>
          </a:xfrm>
          <a:prstGeom prst="rect">
            <a:avLst/>
          </a:prstGeom>
          <a:noFill/>
          <a:ln w="9525">
            <a:noFill/>
            <a:miter lim="800000"/>
            <a:headEnd/>
            <a:tailEnd/>
          </a:ln>
        </p:spPr>
      </p:pic>
      <p:pic>
        <p:nvPicPr>
          <p:cNvPr id="8195" name="Picture 3"/>
          <p:cNvPicPr>
            <a:picLocks noGrp="1" noChangeAspect="1" noChangeArrowheads="1"/>
          </p:cNvPicPr>
          <p:nvPr>
            <p:ph sz="half" idx="2"/>
          </p:nvPr>
        </p:nvPicPr>
        <p:blipFill>
          <a:blip r:embed="rId3" cstate="print"/>
          <a:srcRect/>
          <a:stretch>
            <a:fillRect/>
          </a:stretch>
        </p:blipFill>
        <p:spPr bwMode="auto">
          <a:xfrm>
            <a:off x="4833937" y="2505869"/>
            <a:ext cx="3667125" cy="32480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Different types - </a:t>
            </a:r>
            <a:r>
              <a:rPr lang="en-US" i="1" dirty="0" smtClean="0"/>
              <a:t>Enterobacteriaceae</a:t>
            </a:r>
            <a:endParaRPr lang="en-US"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389931" y="2514600"/>
            <a:ext cx="4115318" cy="3429000"/>
          </a:xfrm>
          <a:prstGeom prst="rect">
            <a:avLst/>
          </a:prstGeom>
          <a:noFill/>
          <a:ln w="9525">
            <a:noFill/>
            <a:miter lim="800000"/>
            <a:headEnd/>
            <a:tailEnd/>
          </a:ln>
        </p:spPr>
      </p:pic>
      <p:pic>
        <p:nvPicPr>
          <p:cNvPr id="9219" name="Picture 3"/>
          <p:cNvPicPr>
            <a:picLocks noGrp="1" noChangeAspect="1" noChangeArrowheads="1"/>
          </p:cNvPicPr>
          <p:nvPr>
            <p:ph sz="half" idx="2"/>
          </p:nvPr>
        </p:nvPicPr>
        <p:blipFill>
          <a:blip r:embed="rId3" cstate="print"/>
          <a:srcRect/>
          <a:stretch>
            <a:fillRect/>
          </a:stretch>
        </p:blipFill>
        <p:spPr bwMode="auto">
          <a:xfrm>
            <a:off x="5029680" y="2514600"/>
            <a:ext cx="3428520" cy="338133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“Discrepant” Gram Stain</a:t>
            </a:r>
            <a:endParaRPr lang="en-US" dirty="0"/>
          </a:p>
        </p:txBody>
      </p:sp>
      <p:sp>
        <p:nvSpPr>
          <p:cNvPr id="3" name="Content Placeholder 2"/>
          <p:cNvSpPr>
            <a:spLocks noGrp="1"/>
          </p:cNvSpPr>
          <p:nvPr>
            <p:ph idx="1"/>
          </p:nvPr>
        </p:nvSpPr>
        <p:spPr>
          <a:xfrm>
            <a:off x="228600" y="1905000"/>
            <a:ext cx="8686800" cy="4572000"/>
          </a:xfrm>
        </p:spPr>
        <p:txBody>
          <a:bodyPr>
            <a:normAutofit fontScale="85000" lnSpcReduction="20000"/>
          </a:bodyPr>
          <a:lstStyle/>
          <a:p>
            <a:r>
              <a:rPr lang="en-US" dirty="0" smtClean="0"/>
              <a:t>Positive GS with negative culture result:</a:t>
            </a:r>
          </a:p>
          <a:p>
            <a:pPr lvl="1"/>
            <a:r>
              <a:rPr lang="en-US" dirty="0" smtClean="0"/>
              <a:t>Fastidious or nonviable organism</a:t>
            </a:r>
          </a:p>
          <a:p>
            <a:pPr lvl="1"/>
            <a:r>
              <a:rPr lang="en-US" dirty="0" smtClean="0"/>
              <a:t>Inappropriate test order (Aerobic culture vs. Anaerobic culture)</a:t>
            </a:r>
          </a:p>
          <a:p>
            <a:pPr lvl="1"/>
            <a:r>
              <a:rPr lang="en-US" dirty="0" smtClean="0"/>
              <a:t>Inappropriate specimen collection, transportation, or culture processing </a:t>
            </a:r>
          </a:p>
          <a:p>
            <a:pPr lvl="1"/>
            <a:r>
              <a:rPr lang="en-US" dirty="0" smtClean="0"/>
              <a:t>Failure of test media to enable growth of organism</a:t>
            </a:r>
          </a:p>
          <a:p>
            <a:r>
              <a:rPr lang="en-US" dirty="0" smtClean="0"/>
              <a:t>Negative GS with Positive culture growth:</a:t>
            </a:r>
          </a:p>
          <a:p>
            <a:pPr lvl="1"/>
            <a:r>
              <a:rPr lang="en-US" dirty="0" smtClean="0"/>
              <a:t>Inadequate specimen/smear preparation</a:t>
            </a:r>
          </a:p>
          <a:p>
            <a:pPr lvl="1"/>
            <a:r>
              <a:rPr lang="en-US" dirty="0" smtClean="0"/>
              <a:t>Failure to examine adequate number of fields</a:t>
            </a:r>
          </a:p>
          <a:p>
            <a:pPr lvl="1"/>
            <a:r>
              <a:rPr lang="en-US" dirty="0" smtClean="0"/>
              <a:t>Failure to mark on slide where specimen was smeared</a:t>
            </a:r>
          </a:p>
          <a:p>
            <a:pPr lvl="1"/>
            <a:r>
              <a:rPr lang="en-US" dirty="0" smtClean="0"/>
              <a:t>Low volume of organism present in patient sample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descriptions - GNR</a:t>
            </a:r>
            <a:endParaRPr lang="en-US" dirty="0"/>
          </a:p>
        </p:txBody>
      </p:sp>
      <p:sp>
        <p:nvSpPr>
          <p:cNvPr id="3" name="Content Placeholder 2"/>
          <p:cNvSpPr>
            <a:spLocks noGrp="1"/>
          </p:cNvSpPr>
          <p:nvPr>
            <p:ph idx="1"/>
          </p:nvPr>
        </p:nvSpPr>
        <p:spPr/>
        <p:txBody>
          <a:bodyPr>
            <a:normAutofit fontScale="92500"/>
          </a:bodyPr>
          <a:lstStyle/>
          <a:p>
            <a:r>
              <a:rPr lang="en-US" i="1" dirty="0" smtClean="0"/>
              <a:t>Haemophilus </a:t>
            </a:r>
            <a:r>
              <a:rPr lang="en-US" dirty="0" smtClean="0"/>
              <a:t>spp.,</a:t>
            </a:r>
            <a:r>
              <a:rPr lang="en-US" i="1" dirty="0" smtClean="0"/>
              <a:t> </a:t>
            </a:r>
            <a:r>
              <a:rPr lang="en-US" i="1" dirty="0" err="1" smtClean="0"/>
              <a:t>Pasteurella</a:t>
            </a:r>
            <a:r>
              <a:rPr lang="en-US" i="1" dirty="0" smtClean="0"/>
              <a:t> </a:t>
            </a:r>
            <a:r>
              <a:rPr lang="en-US" dirty="0" smtClean="0"/>
              <a:t>spp., and other fastidious GNR:</a:t>
            </a:r>
          </a:p>
          <a:p>
            <a:pPr lvl="1"/>
            <a:r>
              <a:rPr lang="en-US" dirty="0" smtClean="0"/>
              <a:t>Small coccoid to bacillary forms; pleomorphic; often with filamentous forms; may be faintly staining</a:t>
            </a:r>
          </a:p>
          <a:p>
            <a:r>
              <a:rPr lang="en-US" i="1" dirty="0" smtClean="0"/>
              <a:t>Acinetobacter </a:t>
            </a:r>
            <a:r>
              <a:rPr lang="en-US" dirty="0" smtClean="0"/>
              <a:t>spp.:</a:t>
            </a:r>
          </a:p>
          <a:p>
            <a:pPr lvl="1"/>
            <a:r>
              <a:rPr lang="en-US" dirty="0" smtClean="0"/>
              <a:t>Medium to large </a:t>
            </a:r>
            <a:r>
              <a:rPr lang="en-US" dirty="0" err="1" smtClean="0"/>
              <a:t>cocci</a:t>
            </a:r>
            <a:r>
              <a:rPr lang="en-US" dirty="0" smtClean="0"/>
              <a:t> in pairs; occasionally </a:t>
            </a:r>
            <a:r>
              <a:rPr lang="en-US" dirty="0" err="1" smtClean="0"/>
              <a:t>coccoid</a:t>
            </a:r>
            <a:r>
              <a:rPr lang="en-US" dirty="0" smtClean="0"/>
              <a:t>, bacillary, and filamentous forms; often resistant to </a:t>
            </a:r>
            <a:r>
              <a:rPr lang="en-US" dirty="0" err="1" smtClean="0"/>
              <a:t>decolorization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676400"/>
            <a:ext cx="4040188" cy="685800"/>
          </a:xfrm>
        </p:spPr>
        <p:txBody>
          <a:bodyPr/>
          <a:lstStyle/>
          <a:p>
            <a:pPr algn="ctr"/>
            <a:r>
              <a:rPr lang="en-US" i="1" dirty="0" err="1" smtClean="0"/>
              <a:t>Haemophilus</a:t>
            </a:r>
            <a:r>
              <a:rPr lang="en-US" i="1" dirty="0" smtClean="0"/>
              <a:t> </a:t>
            </a:r>
            <a:r>
              <a:rPr lang="en-US" dirty="0" err="1" smtClean="0"/>
              <a:t>spp</a:t>
            </a:r>
            <a:endParaRPr lang="en-US" i="1" dirty="0"/>
          </a:p>
        </p:txBody>
      </p:sp>
      <p:sp>
        <p:nvSpPr>
          <p:cNvPr id="7" name="Text Placeholder 6"/>
          <p:cNvSpPr>
            <a:spLocks noGrp="1"/>
          </p:cNvSpPr>
          <p:nvPr>
            <p:ph type="body" sz="quarter" idx="3"/>
          </p:nvPr>
        </p:nvSpPr>
        <p:spPr>
          <a:xfrm>
            <a:off x="4645025" y="1371600"/>
            <a:ext cx="4041775" cy="914400"/>
          </a:xfrm>
        </p:spPr>
        <p:txBody>
          <a:bodyPr/>
          <a:lstStyle/>
          <a:p>
            <a:pPr algn="ctr"/>
            <a:r>
              <a:rPr lang="en-US" i="1" dirty="0" err="1" smtClean="0"/>
              <a:t>Acinetobacter</a:t>
            </a:r>
            <a:r>
              <a:rPr lang="en-US" i="1" dirty="0" smtClean="0"/>
              <a:t> </a:t>
            </a:r>
            <a:r>
              <a:rPr lang="en-US" dirty="0" smtClean="0"/>
              <a:t> </a:t>
            </a:r>
            <a:r>
              <a:rPr lang="en-US" dirty="0" err="1" smtClean="0"/>
              <a:t>spp</a:t>
            </a:r>
            <a:endParaRPr lang="en-US" i="1"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287906" y="2667000"/>
            <a:ext cx="4196817" cy="3581400"/>
          </a:xfrm>
          <a:prstGeom prst="rect">
            <a:avLst/>
          </a:prstGeom>
          <a:noFill/>
          <a:ln w="9525">
            <a:noFill/>
            <a:miter lim="800000"/>
            <a:headEnd/>
            <a:tailEnd/>
          </a:ln>
        </p:spPr>
      </p:pic>
      <p:pic>
        <p:nvPicPr>
          <p:cNvPr id="12291" name="Picture 3"/>
          <p:cNvPicPr>
            <a:picLocks noGrp="1" noChangeAspect="1" noChangeArrowheads="1"/>
          </p:cNvPicPr>
          <p:nvPr>
            <p:ph sz="quarter" idx="4"/>
          </p:nvPr>
        </p:nvPicPr>
        <p:blipFill>
          <a:blip r:embed="rId3" cstate="print"/>
          <a:srcRect/>
          <a:stretch>
            <a:fillRect/>
          </a:stretch>
        </p:blipFill>
        <p:spPr bwMode="auto">
          <a:xfrm>
            <a:off x="4724401" y="2667000"/>
            <a:ext cx="4257138" cy="359999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descriptions - GNR</a:t>
            </a:r>
            <a:endParaRPr lang="en-US" dirty="0"/>
          </a:p>
        </p:txBody>
      </p:sp>
      <p:sp>
        <p:nvSpPr>
          <p:cNvPr id="3" name="Content Placeholder 2"/>
          <p:cNvSpPr>
            <a:spLocks noGrp="1"/>
          </p:cNvSpPr>
          <p:nvPr>
            <p:ph idx="1"/>
          </p:nvPr>
        </p:nvSpPr>
        <p:spPr/>
        <p:txBody>
          <a:bodyPr>
            <a:normAutofit/>
          </a:bodyPr>
          <a:lstStyle/>
          <a:p>
            <a:r>
              <a:rPr lang="en-US" i="1" dirty="0" smtClean="0"/>
              <a:t>Neisseria </a:t>
            </a:r>
            <a:r>
              <a:rPr lang="en-US" dirty="0" smtClean="0"/>
              <a:t>spp., </a:t>
            </a:r>
            <a:r>
              <a:rPr lang="en-US" i="1" dirty="0" smtClean="0"/>
              <a:t>Moraxella </a:t>
            </a:r>
            <a:r>
              <a:rPr lang="en-US" i="1" dirty="0" err="1" smtClean="0"/>
              <a:t>catarrhalis</a:t>
            </a:r>
            <a:r>
              <a:rPr lang="en-US" dirty="0" smtClean="0"/>
              <a:t>:</a:t>
            </a:r>
          </a:p>
          <a:p>
            <a:pPr lvl="1"/>
            <a:r>
              <a:rPr lang="en-US" dirty="0" smtClean="0"/>
              <a:t>Medium to large </a:t>
            </a:r>
            <a:r>
              <a:rPr lang="en-US" dirty="0" err="1" smtClean="0"/>
              <a:t>cocci</a:t>
            </a:r>
            <a:r>
              <a:rPr lang="en-US" dirty="0" smtClean="0"/>
              <a:t> in pairs and tetrads, coffee bean shaped; no bacilli seen (other species of </a:t>
            </a:r>
            <a:r>
              <a:rPr lang="en-US" i="1" dirty="0" err="1" smtClean="0"/>
              <a:t>Moraxella</a:t>
            </a:r>
            <a:r>
              <a:rPr lang="en-US" i="1" dirty="0" smtClean="0"/>
              <a:t> </a:t>
            </a:r>
            <a:r>
              <a:rPr lang="en-US" dirty="0" smtClean="0"/>
              <a:t>can be more elongated)</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i="1" dirty="0" err="1" smtClean="0"/>
              <a:t>Neisseria</a:t>
            </a:r>
            <a:r>
              <a:rPr lang="en-US" i="1" dirty="0" smtClean="0"/>
              <a:t> </a:t>
            </a:r>
            <a:r>
              <a:rPr lang="en-US" dirty="0" err="1" smtClean="0"/>
              <a:t>spp</a:t>
            </a:r>
            <a:endParaRPr lang="en-US" i="1" dirty="0"/>
          </a:p>
        </p:txBody>
      </p:sp>
      <p:sp>
        <p:nvSpPr>
          <p:cNvPr id="7" name="Text Placeholder 6"/>
          <p:cNvSpPr>
            <a:spLocks noGrp="1"/>
          </p:cNvSpPr>
          <p:nvPr>
            <p:ph type="body" sz="quarter" idx="3"/>
          </p:nvPr>
        </p:nvSpPr>
        <p:spPr/>
        <p:txBody>
          <a:bodyPr/>
          <a:lstStyle/>
          <a:p>
            <a:pPr algn="ctr"/>
            <a:r>
              <a:rPr lang="en-US" i="1" dirty="0" err="1" smtClean="0"/>
              <a:t>Moraxella</a:t>
            </a:r>
            <a:r>
              <a:rPr lang="en-US" i="1" dirty="0" smtClean="0"/>
              <a:t> </a:t>
            </a:r>
            <a:r>
              <a:rPr lang="en-US" dirty="0" err="1" smtClean="0"/>
              <a:t>spp</a:t>
            </a:r>
            <a:endParaRPr lang="en-US" i="1"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609600" y="3340732"/>
            <a:ext cx="3673981" cy="2526668"/>
          </a:xfrm>
          <a:prstGeom prst="rect">
            <a:avLst/>
          </a:prstGeom>
          <a:noFill/>
          <a:ln w="9525">
            <a:noFill/>
            <a:miter lim="800000"/>
            <a:headEnd/>
            <a:tailEnd/>
          </a:ln>
        </p:spPr>
      </p:pic>
      <p:pic>
        <p:nvPicPr>
          <p:cNvPr id="13315" name="Picture 3"/>
          <p:cNvPicPr>
            <a:picLocks noGrp="1" noChangeAspect="1" noChangeArrowheads="1"/>
          </p:cNvPicPr>
          <p:nvPr>
            <p:ph sz="quarter" idx="4"/>
          </p:nvPr>
        </p:nvPicPr>
        <p:blipFill>
          <a:blip r:embed="rId3" cstate="print"/>
          <a:srcRect/>
          <a:stretch>
            <a:fillRect/>
          </a:stretch>
        </p:blipFill>
        <p:spPr bwMode="auto">
          <a:xfrm>
            <a:off x="4703762" y="3272631"/>
            <a:ext cx="3924300" cy="27051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Morphological descriptions – Anaerobic GNR</a:t>
            </a:r>
            <a:endParaRPr lang="en-US" dirty="0"/>
          </a:p>
        </p:txBody>
      </p:sp>
      <p:sp>
        <p:nvSpPr>
          <p:cNvPr id="3" name="Content Placeholder 2"/>
          <p:cNvSpPr>
            <a:spLocks noGrp="1"/>
          </p:cNvSpPr>
          <p:nvPr>
            <p:ph idx="1"/>
          </p:nvPr>
        </p:nvSpPr>
        <p:spPr/>
        <p:txBody>
          <a:bodyPr/>
          <a:lstStyle/>
          <a:p>
            <a:r>
              <a:rPr lang="en-US" i="1" dirty="0" err="1" smtClean="0"/>
              <a:t>Bacteriodes</a:t>
            </a:r>
            <a:r>
              <a:rPr lang="en-US" i="1" dirty="0" smtClean="0"/>
              <a:t> </a:t>
            </a:r>
            <a:r>
              <a:rPr lang="en-US" dirty="0" smtClean="0"/>
              <a:t>spp.:</a:t>
            </a:r>
          </a:p>
          <a:p>
            <a:pPr lvl="1"/>
            <a:r>
              <a:rPr lang="en-US" dirty="0" smtClean="0"/>
              <a:t>Pleomorphic straight bacilli with possible irregular to bipolar staining</a:t>
            </a:r>
          </a:p>
          <a:p>
            <a:r>
              <a:rPr lang="en-US" i="1" dirty="0" smtClean="0"/>
              <a:t>Fusobacterium </a:t>
            </a:r>
            <a:r>
              <a:rPr lang="en-US" dirty="0" smtClean="0"/>
              <a:t>spp.:</a:t>
            </a:r>
          </a:p>
          <a:p>
            <a:pPr lvl="1"/>
            <a:r>
              <a:rPr lang="en-US" dirty="0" smtClean="0"/>
              <a:t>Very thin, long, faintly staining, bacilli with tapered to rounded ends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524000"/>
            <a:ext cx="4040188" cy="609600"/>
          </a:xfrm>
        </p:spPr>
        <p:txBody>
          <a:bodyPr/>
          <a:lstStyle/>
          <a:p>
            <a:pPr algn="ctr"/>
            <a:r>
              <a:rPr lang="en-US" i="1" dirty="0" err="1" smtClean="0"/>
              <a:t>Bacteroides</a:t>
            </a:r>
            <a:r>
              <a:rPr lang="en-US" i="1" dirty="0" smtClean="0"/>
              <a:t> </a:t>
            </a:r>
            <a:r>
              <a:rPr lang="en-US" dirty="0" err="1" smtClean="0"/>
              <a:t>spp</a:t>
            </a:r>
            <a:endParaRPr lang="en-US" i="1" dirty="0"/>
          </a:p>
        </p:txBody>
      </p:sp>
      <p:sp>
        <p:nvSpPr>
          <p:cNvPr id="7" name="Text Placeholder 6"/>
          <p:cNvSpPr>
            <a:spLocks noGrp="1"/>
          </p:cNvSpPr>
          <p:nvPr>
            <p:ph type="body" sz="quarter" idx="3"/>
          </p:nvPr>
        </p:nvSpPr>
        <p:spPr>
          <a:xfrm>
            <a:off x="4645025" y="1524000"/>
            <a:ext cx="4041775" cy="609600"/>
          </a:xfrm>
        </p:spPr>
        <p:txBody>
          <a:bodyPr/>
          <a:lstStyle/>
          <a:p>
            <a:pPr algn="ctr"/>
            <a:r>
              <a:rPr lang="en-US" i="1" dirty="0" err="1" smtClean="0"/>
              <a:t>Fusobacterium</a:t>
            </a:r>
            <a:r>
              <a:rPr lang="en-US" i="1" dirty="0" smtClean="0"/>
              <a:t> </a:t>
            </a:r>
            <a:r>
              <a:rPr lang="en-US" dirty="0" err="1" smtClean="0"/>
              <a:t>spp</a:t>
            </a:r>
            <a:endParaRPr lang="en-US" i="1"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57200" y="2514600"/>
            <a:ext cx="4040188" cy="3489243"/>
          </a:xfrm>
          <a:prstGeom prst="rect">
            <a:avLst/>
          </a:prstGeom>
          <a:noFill/>
          <a:ln w="9525">
            <a:noFill/>
            <a:miter lim="800000"/>
            <a:headEnd/>
            <a:tailEnd/>
          </a:ln>
        </p:spPr>
      </p:pic>
      <p:pic>
        <p:nvPicPr>
          <p:cNvPr id="14339" name="Picture 3"/>
          <p:cNvPicPr>
            <a:picLocks noGrp="1" noChangeAspect="1" noChangeArrowheads="1"/>
          </p:cNvPicPr>
          <p:nvPr>
            <p:ph sz="quarter" idx="4"/>
          </p:nvPr>
        </p:nvPicPr>
        <p:blipFill>
          <a:blip r:embed="rId3" cstate="print"/>
          <a:srcRect/>
          <a:stretch>
            <a:fillRect/>
          </a:stretch>
        </p:blipFill>
        <p:spPr bwMode="auto">
          <a:xfrm>
            <a:off x="4761810" y="2514600"/>
            <a:ext cx="4212213" cy="3505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Morphological descriptions - Fungal</a:t>
            </a:r>
            <a:endParaRPr lang="en-US" dirty="0"/>
          </a:p>
        </p:txBody>
      </p:sp>
      <p:sp>
        <p:nvSpPr>
          <p:cNvPr id="3" name="Content Placeholder 2"/>
          <p:cNvSpPr>
            <a:spLocks noGrp="1"/>
          </p:cNvSpPr>
          <p:nvPr>
            <p:ph idx="1"/>
          </p:nvPr>
        </p:nvSpPr>
        <p:spPr>
          <a:xfrm>
            <a:off x="457200" y="1905000"/>
            <a:ext cx="8229600" cy="4267200"/>
          </a:xfrm>
        </p:spPr>
        <p:txBody>
          <a:bodyPr/>
          <a:lstStyle/>
          <a:p>
            <a:r>
              <a:rPr lang="en-US" i="1" dirty="0" smtClean="0"/>
              <a:t>Candida </a:t>
            </a:r>
            <a:r>
              <a:rPr lang="en-US" dirty="0" smtClean="0"/>
              <a:t>spp.:</a:t>
            </a:r>
          </a:p>
          <a:p>
            <a:pPr lvl="1"/>
            <a:r>
              <a:rPr lang="en-US" dirty="0" smtClean="0"/>
              <a:t>Gram-positive yeast cell with or without budding and/or </a:t>
            </a:r>
            <a:r>
              <a:rPr lang="en-US" dirty="0" err="1" smtClean="0"/>
              <a:t>pseudohyphae</a:t>
            </a:r>
            <a:r>
              <a:rPr lang="en-US" dirty="0" smtClean="0"/>
              <a:t>; may also appear “stippled”/”beaded” or gram neutral</a:t>
            </a:r>
          </a:p>
          <a:p>
            <a:r>
              <a:rPr lang="en-US" i="1" dirty="0" smtClean="0"/>
              <a:t>Cryptococcus </a:t>
            </a:r>
            <a:r>
              <a:rPr lang="en-US" i="1" dirty="0" err="1" smtClean="0"/>
              <a:t>neoformans</a:t>
            </a:r>
            <a:r>
              <a:rPr lang="en-US" i="1" dirty="0" smtClean="0"/>
              <a:t>:</a:t>
            </a:r>
          </a:p>
          <a:p>
            <a:pPr lvl="1"/>
            <a:r>
              <a:rPr lang="en-US" dirty="0" smtClean="0"/>
              <a:t>Partially or completely gram-positive round yeast cell with clear or red-orange halo; may also appear “stippled”/”beaded” or gram neutral</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i="1" dirty="0" smtClean="0"/>
              <a:t>Candida </a:t>
            </a:r>
            <a:r>
              <a:rPr lang="en-US" i="1" dirty="0" err="1" smtClean="0"/>
              <a:t>spp</a:t>
            </a:r>
            <a:endParaRPr lang="en-US" i="1" dirty="0"/>
          </a:p>
        </p:txBody>
      </p:sp>
      <p:sp>
        <p:nvSpPr>
          <p:cNvPr id="14" name="Text Placeholder 13"/>
          <p:cNvSpPr>
            <a:spLocks noGrp="1"/>
          </p:cNvSpPr>
          <p:nvPr>
            <p:ph type="body" idx="1"/>
          </p:nvPr>
        </p:nvSpPr>
        <p:spPr/>
        <p:txBody>
          <a:bodyPr/>
          <a:lstStyle/>
          <a:p>
            <a:pPr algn="ctr"/>
            <a:r>
              <a:rPr lang="en-US" dirty="0" smtClean="0"/>
              <a:t>Budding yeast</a:t>
            </a:r>
            <a:endParaRPr lang="en-US" dirty="0"/>
          </a:p>
        </p:txBody>
      </p:sp>
      <p:pic>
        <p:nvPicPr>
          <p:cNvPr id="15362" name="Picture 2"/>
          <p:cNvPicPr>
            <a:picLocks noGrp="1" noChangeAspect="1" noChangeArrowheads="1"/>
          </p:cNvPicPr>
          <p:nvPr>
            <p:ph sz="half" idx="2"/>
          </p:nvPr>
        </p:nvPicPr>
        <p:blipFill>
          <a:blip r:embed="rId2" cstate="print"/>
          <a:stretch>
            <a:fillRect/>
          </a:stretch>
        </p:blipFill>
        <p:spPr bwMode="auto">
          <a:xfrm>
            <a:off x="457200" y="3214260"/>
            <a:ext cx="4040188" cy="2821843"/>
          </a:xfrm>
          <a:prstGeom prst="rect">
            <a:avLst/>
          </a:prstGeom>
          <a:noFill/>
          <a:ln w="9525">
            <a:noFill/>
            <a:miter lim="800000"/>
            <a:headEnd/>
            <a:tailEnd/>
          </a:ln>
        </p:spPr>
      </p:pic>
      <p:sp>
        <p:nvSpPr>
          <p:cNvPr id="15" name="Text Placeholder 14"/>
          <p:cNvSpPr>
            <a:spLocks noGrp="1"/>
          </p:cNvSpPr>
          <p:nvPr>
            <p:ph type="body" sz="quarter" idx="3"/>
          </p:nvPr>
        </p:nvSpPr>
        <p:spPr/>
        <p:txBody>
          <a:bodyPr/>
          <a:lstStyle/>
          <a:p>
            <a:pPr algn="ctr"/>
            <a:r>
              <a:rPr lang="en-US" dirty="0" err="1" smtClean="0"/>
              <a:t>Psuedohyphae</a:t>
            </a:r>
            <a:endParaRPr lang="en-US" dirty="0"/>
          </a:p>
        </p:txBody>
      </p:sp>
      <p:pic>
        <p:nvPicPr>
          <p:cNvPr id="15363" name="Picture 3"/>
          <p:cNvPicPr>
            <a:picLocks noGrp="1" noChangeAspect="1" noChangeArrowheads="1"/>
          </p:cNvPicPr>
          <p:nvPr>
            <p:ph sz="quarter" idx="4"/>
          </p:nvPr>
        </p:nvPicPr>
        <p:blipFill>
          <a:blip r:embed="rId3" cstate="print"/>
          <a:stretch>
            <a:fillRect/>
          </a:stretch>
        </p:blipFill>
        <p:spPr bwMode="auto">
          <a:xfrm>
            <a:off x="4784725" y="3244056"/>
            <a:ext cx="3762375" cy="27622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smtClean="0"/>
              <a:t>Cryptococcus </a:t>
            </a:r>
            <a:r>
              <a:rPr lang="en-US" i="1" dirty="0" err="1" smtClean="0"/>
              <a:t>neoformans</a:t>
            </a:r>
            <a:endParaRPr lang="en-US" i="1"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447800" y="2260070"/>
            <a:ext cx="6248400" cy="3861859"/>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Morphological descriptions - Fungal</a:t>
            </a:r>
            <a:endParaRPr lang="en-US" dirty="0"/>
          </a:p>
        </p:txBody>
      </p:sp>
      <p:sp>
        <p:nvSpPr>
          <p:cNvPr id="3" name="Content Placeholder 2"/>
          <p:cNvSpPr>
            <a:spLocks noGrp="1"/>
          </p:cNvSpPr>
          <p:nvPr>
            <p:ph idx="1"/>
          </p:nvPr>
        </p:nvSpPr>
        <p:spPr/>
        <p:txBody>
          <a:bodyPr>
            <a:normAutofit lnSpcReduction="10000"/>
          </a:bodyPr>
          <a:lstStyle/>
          <a:p>
            <a:r>
              <a:rPr lang="en-US" i="1" dirty="0" err="1" smtClean="0"/>
              <a:t>Blastomyces</a:t>
            </a:r>
            <a:r>
              <a:rPr lang="en-US" i="1" dirty="0" smtClean="0"/>
              <a:t> </a:t>
            </a:r>
            <a:r>
              <a:rPr lang="en-US" i="1" dirty="0" err="1" smtClean="0"/>
              <a:t>dermatitidis</a:t>
            </a:r>
            <a:r>
              <a:rPr lang="en-US" i="1" dirty="0" smtClean="0"/>
              <a:t> </a:t>
            </a:r>
            <a:r>
              <a:rPr lang="en-US" dirty="0" smtClean="0"/>
              <a:t>(yeast form):</a:t>
            </a:r>
          </a:p>
          <a:p>
            <a:pPr lvl="1"/>
            <a:r>
              <a:rPr lang="en-US" dirty="0" smtClean="0"/>
              <a:t>Gram-variable to gram neutral, broad-based, thick-walled yeast with figure-eight appearance.  Requires additional review.  </a:t>
            </a:r>
          </a:p>
          <a:p>
            <a:r>
              <a:rPr lang="en-US" dirty="0" err="1" smtClean="0"/>
              <a:t>Hyphae</a:t>
            </a:r>
            <a:r>
              <a:rPr lang="en-US" dirty="0" smtClean="0"/>
              <a:t>:</a:t>
            </a:r>
          </a:p>
          <a:p>
            <a:pPr lvl="1"/>
            <a:r>
              <a:rPr lang="en-US" dirty="0" smtClean="0"/>
              <a:t>Long Gram-negative to Gram-variable to gram neutral, parallel/thick walled tubular filaments; with or without visible </a:t>
            </a:r>
            <a:r>
              <a:rPr lang="en-US" dirty="0" err="1" smtClean="0"/>
              <a:t>septation</a:t>
            </a:r>
            <a:r>
              <a:rPr lang="en-US" dirty="0" smtClean="0"/>
              <a:t>.  Can perform additional stain to confirm.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that can be taken to reduce errors</a:t>
            </a:r>
            <a:endParaRPr lang="en-US" dirty="0"/>
          </a:p>
        </p:txBody>
      </p:sp>
      <p:sp>
        <p:nvSpPr>
          <p:cNvPr id="3" name="Content Placeholder 2"/>
          <p:cNvSpPr>
            <a:spLocks noGrp="1"/>
          </p:cNvSpPr>
          <p:nvPr>
            <p:ph idx="1"/>
          </p:nvPr>
        </p:nvSpPr>
        <p:spPr/>
        <p:txBody>
          <a:bodyPr/>
          <a:lstStyle/>
          <a:p>
            <a:r>
              <a:rPr lang="en-US" dirty="0" smtClean="0"/>
              <a:t>Specimen sampling for slide:</a:t>
            </a:r>
          </a:p>
          <a:p>
            <a:pPr lvl="1"/>
            <a:r>
              <a:rPr lang="en-US" dirty="0" smtClean="0"/>
              <a:t>Vortex/mix specimen to get a homogenous sampling</a:t>
            </a:r>
          </a:p>
          <a:p>
            <a:pPr lvl="1"/>
            <a:r>
              <a:rPr lang="en-US" dirty="0" smtClean="0"/>
              <a:t>Try to choose area of specimen that is more suspicious for infection (i.e. purulent, bloody, areas of necrosis in tissue)</a:t>
            </a:r>
          </a:p>
          <a:p>
            <a:pPr lvl="2"/>
            <a:r>
              <a:rPr lang="en-US" dirty="0" smtClean="0"/>
              <a:t>Tissue/bone should be minced/stomached</a:t>
            </a:r>
          </a:p>
          <a:p>
            <a:pPr lvl="1"/>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295400"/>
            <a:ext cx="4040188" cy="762000"/>
          </a:xfrm>
        </p:spPr>
        <p:txBody>
          <a:bodyPr/>
          <a:lstStyle/>
          <a:p>
            <a:pPr algn="ctr"/>
            <a:r>
              <a:rPr lang="en-US" i="1" dirty="0" smtClean="0"/>
              <a:t>B. </a:t>
            </a:r>
            <a:r>
              <a:rPr lang="en-US" i="1" dirty="0" err="1" smtClean="0"/>
              <a:t>dermatitidis</a:t>
            </a:r>
            <a:endParaRPr lang="en-US" i="1" dirty="0"/>
          </a:p>
        </p:txBody>
      </p:sp>
      <p:sp>
        <p:nvSpPr>
          <p:cNvPr id="7" name="Text Placeholder 6"/>
          <p:cNvSpPr>
            <a:spLocks noGrp="1"/>
          </p:cNvSpPr>
          <p:nvPr>
            <p:ph type="body" sz="quarter" idx="3"/>
          </p:nvPr>
        </p:nvSpPr>
        <p:spPr>
          <a:xfrm>
            <a:off x="4645025" y="1295400"/>
            <a:ext cx="4041775" cy="762000"/>
          </a:xfrm>
        </p:spPr>
        <p:txBody>
          <a:bodyPr/>
          <a:lstStyle/>
          <a:p>
            <a:pPr algn="ctr"/>
            <a:r>
              <a:rPr lang="en-US" dirty="0" err="1" smtClean="0"/>
              <a:t>Septate</a:t>
            </a:r>
            <a:r>
              <a:rPr lang="en-US" dirty="0" smtClean="0"/>
              <a:t> </a:t>
            </a:r>
            <a:r>
              <a:rPr lang="en-US" dirty="0" err="1" smtClean="0"/>
              <a:t>hyphae</a:t>
            </a:r>
            <a:endParaRPr lang="en-US" dirty="0"/>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247855" y="2514600"/>
            <a:ext cx="4215402" cy="3515519"/>
          </a:xfrm>
          <a:prstGeom prst="rect">
            <a:avLst/>
          </a:prstGeom>
          <a:noFill/>
          <a:ln w="9525">
            <a:noFill/>
            <a:miter lim="800000"/>
            <a:headEnd/>
            <a:tailEnd/>
          </a:ln>
        </p:spPr>
      </p:pic>
      <p:pic>
        <p:nvPicPr>
          <p:cNvPr id="17411" name="Picture 3"/>
          <p:cNvPicPr>
            <a:picLocks noGrp="1" noChangeAspect="1" noChangeArrowheads="1"/>
          </p:cNvPicPr>
          <p:nvPr>
            <p:ph sz="quarter" idx="4"/>
          </p:nvPr>
        </p:nvPicPr>
        <p:blipFill>
          <a:blip r:embed="rId3" cstate="print"/>
          <a:srcRect/>
          <a:stretch>
            <a:fillRect/>
          </a:stretch>
        </p:blipFill>
        <p:spPr bwMode="auto">
          <a:xfrm>
            <a:off x="4645025" y="2590801"/>
            <a:ext cx="4041775" cy="337702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that can be taken to reduce errors</a:t>
            </a:r>
            <a:endParaRPr lang="en-US" dirty="0"/>
          </a:p>
        </p:txBody>
      </p:sp>
      <p:sp>
        <p:nvSpPr>
          <p:cNvPr id="3" name="Content Placeholder 2"/>
          <p:cNvSpPr>
            <a:spLocks noGrp="1"/>
          </p:cNvSpPr>
          <p:nvPr>
            <p:ph idx="1"/>
          </p:nvPr>
        </p:nvSpPr>
        <p:spPr/>
        <p:txBody>
          <a:bodyPr/>
          <a:lstStyle/>
          <a:p>
            <a:r>
              <a:rPr lang="en-US" dirty="0" smtClean="0"/>
              <a:t>Demarcation of slide for smear:</a:t>
            </a:r>
          </a:p>
          <a:p>
            <a:pPr lvl="1"/>
            <a:r>
              <a:rPr lang="en-US" dirty="0" smtClean="0"/>
              <a:t>Swabs:</a:t>
            </a:r>
          </a:p>
          <a:p>
            <a:pPr lvl="2"/>
            <a:r>
              <a:rPr lang="en-US" dirty="0" smtClean="0"/>
              <a:t>Make a smaller etched circle on the slide</a:t>
            </a:r>
          </a:p>
          <a:p>
            <a:pPr lvl="3"/>
            <a:r>
              <a:rPr lang="en-US" dirty="0" smtClean="0"/>
              <a:t>Smaller area to review – increases fields examined</a:t>
            </a:r>
          </a:p>
          <a:p>
            <a:pPr lvl="2"/>
            <a:r>
              <a:rPr lang="en-US" dirty="0" smtClean="0"/>
              <a:t>Add drop just over the etched slide and allow to spread naturally</a:t>
            </a:r>
          </a:p>
          <a:p>
            <a:pPr lvl="3"/>
            <a:r>
              <a:rPr lang="en-US" dirty="0" smtClean="0"/>
              <a:t>Helps concentrate the specimen</a:t>
            </a:r>
          </a:p>
          <a:p>
            <a:pPr lvl="3"/>
            <a:r>
              <a:rPr lang="en-US" dirty="0" smtClean="0"/>
              <a:t>Only spread out if a lot of cellular material is observed causing the slide to be too thick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that can be taken to reduce errors</a:t>
            </a:r>
            <a:endParaRPr lang="en-US" dirty="0"/>
          </a:p>
        </p:txBody>
      </p:sp>
      <p:sp>
        <p:nvSpPr>
          <p:cNvPr id="3" name="Content Placeholder 2"/>
          <p:cNvSpPr>
            <a:spLocks noGrp="1"/>
          </p:cNvSpPr>
          <p:nvPr>
            <p:ph idx="1"/>
          </p:nvPr>
        </p:nvSpPr>
        <p:spPr>
          <a:xfrm>
            <a:off x="304800" y="1981200"/>
            <a:ext cx="8382000" cy="4495800"/>
          </a:xfrm>
        </p:spPr>
        <p:txBody>
          <a:bodyPr>
            <a:normAutofit lnSpcReduction="10000"/>
          </a:bodyPr>
          <a:lstStyle/>
          <a:p>
            <a:r>
              <a:rPr lang="en-US" dirty="0" smtClean="0"/>
              <a:t>Thickness of slide:</a:t>
            </a:r>
          </a:p>
          <a:p>
            <a:pPr lvl="1"/>
            <a:r>
              <a:rPr lang="en-US" dirty="0" smtClean="0"/>
              <a:t>Slide should not be so thick that a printed label cannot be visible through the slide</a:t>
            </a:r>
          </a:p>
          <a:p>
            <a:pPr lvl="1"/>
            <a:r>
              <a:rPr lang="en-US" dirty="0" err="1" smtClean="0"/>
              <a:t>Cytospin</a:t>
            </a:r>
            <a:r>
              <a:rPr lang="en-US" dirty="0" smtClean="0"/>
              <a:t> vs. direct smear of fluids:</a:t>
            </a:r>
          </a:p>
          <a:p>
            <a:pPr lvl="2"/>
            <a:r>
              <a:rPr lang="en-US" dirty="0" smtClean="0"/>
              <a:t>Sterile body fluids (SBF) that are clear/non-viscous and BAL specimens should ALWAYS be </a:t>
            </a:r>
            <a:r>
              <a:rPr lang="en-US" dirty="0" err="1" smtClean="0"/>
              <a:t>cystospin</a:t>
            </a:r>
            <a:r>
              <a:rPr lang="en-US" dirty="0" smtClean="0"/>
              <a:t> (helps concentrate specimen and low number microorganisms)</a:t>
            </a:r>
          </a:p>
          <a:p>
            <a:pPr lvl="3"/>
            <a:r>
              <a:rPr lang="en-US" dirty="0" smtClean="0"/>
              <a:t>Exceptions: </a:t>
            </a:r>
          </a:p>
          <a:p>
            <a:pPr lvl="4"/>
            <a:r>
              <a:rPr lang="en-US" dirty="0" smtClean="0"/>
              <a:t>High Cellular Material</a:t>
            </a:r>
          </a:p>
          <a:p>
            <a:pPr lvl="4"/>
            <a:r>
              <a:rPr lang="en-US" dirty="0" smtClean="0"/>
              <a:t>Extremely bloody specimen</a:t>
            </a:r>
          </a:p>
          <a:p>
            <a:pPr lvl="4"/>
            <a:r>
              <a:rPr lang="en-US" dirty="0" smtClean="0"/>
              <a:t>Highly viscous specimen</a:t>
            </a:r>
          </a:p>
          <a:p>
            <a:pPr lvl="4"/>
            <a:endParaRPr lang="en-US" dirty="0" smtClean="0"/>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that can be taken to reduce errors</a:t>
            </a:r>
            <a:endParaRPr lang="en-US" dirty="0"/>
          </a:p>
        </p:txBody>
      </p:sp>
      <p:sp>
        <p:nvSpPr>
          <p:cNvPr id="3" name="Content Placeholder 2"/>
          <p:cNvSpPr>
            <a:spLocks noGrp="1"/>
          </p:cNvSpPr>
          <p:nvPr>
            <p:ph idx="1"/>
          </p:nvPr>
        </p:nvSpPr>
        <p:spPr>
          <a:xfrm>
            <a:off x="304800" y="1981200"/>
            <a:ext cx="8382000" cy="4191000"/>
          </a:xfrm>
        </p:spPr>
        <p:txBody>
          <a:bodyPr>
            <a:normAutofit/>
          </a:bodyPr>
          <a:lstStyle/>
          <a:p>
            <a:r>
              <a:rPr lang="en-US" dirty="0" smtClean="0"/>
              <a:t>Allow slide to dry</a:t>
            </a:r>
          </a:p>
          <a:p>
            <a:pPr lvl="1"/>
            <a:r>
              <a:rPr lang="en-US" dirty="0" smtClean="0"/>
              <a:t>Air dry in BSC</a:t>
            </a:r>
          </a:p>
          <a:p>
            <a:pPr lvl="1"/>
            <a:r>
              <a:rPr lang="en-US" dirty="0" smtClean="0"/>
              <a:t>Dry on slide warmer</a:t>
            </a:r>
          </a:p>
          <a:p>
            <a:pPr lvl="2"/>
            <a:r>
              <a:rPr lang="en-US" dirty="0" smtClean="0"/>
              <a:t>Do not use excessive heat or extended period on slide warmer since this can affect cell morphology</a:t>
            </a:r>
          </a:p>
          <a:p>
            <a:pPr lvl="1">
              <a:buNone/>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Custom 10">
      <a:dk1>
        <a:srgbClr val="000000"/>
      </a:dk1>
      <a:lt1>
        <a:sysClr val="window" lastClr="FFFFFF"/>
      </a:lt1>
      <a:dk2>
        <a:srgbClr val="1F497D"/>
      </a:dk2>
      <a:lt2>
        <a:srgbClr val="EEECE1"/>
      </a:lt2>
      <a:accent1>
        <a:srgbClr val="612141"/>
      </a:accent1>
      <a:accent2>
        <a:srgbClr val="A6192E"/>
      </a:accent2>
      <a:accent3>
        <a:srgbClr val="C1A91E"/>
      </a:accent3>
      <a:accent4>
        <a:srgbClr val="612141"/>
      </a:accent4>
      <a:accent5>
        <a:srgbClr val="A6192E"/>
      </a:accent5>
      <a:accent6>
        <a:srgbClr val="C1A91E"/>
      </a:accent6>
      <a:hlink>
        <a:srgbClr val="612141"/>
      </a:hlink>
      <a:folHlink>
        <a:srgbClr val="A619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10138</TotalTime>
  <Words>2364</Words>
  <Application>Microsoft Office PowerPoint</Application>
  <PresentationFormat>On-screen Show (4:3)</PresentationFormat>
  <Paragraphs>272</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Primary Gram Stain </vt:lpstr>
      <vt:lpstr>Reason behind Gram Stain</vt:lpstr>
      <vt:lpstr>Factors that can cause errors in primary GS reporting</vt:lpstr>
      <vt:lpstr>Factors that can impact the quality of primary GS</vt:lpstr>
      <vt:lpstr>What is a “Discrepant” Gram Stain</vt:lpstr>
      <vt:lpstr>Steps that can be taken to reduce errors</vt:lpstr>
      <vt:lpstr>Steps that can be taken to reduce errors</vt:lpstr>
      <vt:lpstr>Steps that can be taken to reduce errors</vt:lpstr>
      <vt:lpstr>Steps that can be taken to reduce errors</vt:lpstr>
      <vt:lpstr>Tips for Staining slides</vt:lpstr>
      <vt:lpstr>Tips for Staining slides</vt:lpstr>
      <vt:lpstr>Tips for Staining Slides</vt:lpstr>
      <vt:lpstr>Tips for Staining Slides</vt:lpstr>
      <vt:lpstr> Review of slide – 10X objective </vt:lpstr>
      <vt:lpstr> Review of slide – 10X objective </vt:lpstr>
      <vt:lpstr>Squamous Epithelial Cells 10X</vt:lpstr>
      <vt:lpstr>Squamous Epithelial Cells –Under Oil</vt:lpstr>
      <vt:lpstr>Ciliated Epi – Under Oil</vt:lpstr>
      <vt:lpstr> Review of slide </vt:lpstr>
      <vt:lpstr>Images of Elastin/Collagen Fibers and Curschman’s spirals</vt:lpstr>
      <vt:lpstr>Charcot-Leyden Crystals</vt:lpstr>
      <vt:lpstr>Review of slide – Sputum specimen</vt:lpstr>
      <vt:lpstr>Review of slide – Sputum specimen</vt:lpstr>
      <vt:lpstr>Review of slide – Sputum specimen</vt:lpstr>
      <vt:lpstr>Cytospin specimens – SBF and BAL</vt:lpstr>
      <vt:lpstr>Direct smear</vt:lpstr>
      <vt:lpstr>General rules</vt:lpstr>
      <vt:lpstr>Reporting Rules</vt:lpstr>
      <vt:lpstr>Quantitation Rules</vt:lpstr>
      <vt:lpstr>Microorganism Morphology</vt:lpstr>
      <vt:lpstr>Morphological descriptions -GPR</vt:lpstr>
      <vt:lpstr>Slide 32</vt:lpstr>
      <vt:lpstr>Morphological descriptions -GPR</vt:lpstr>
      <vt:lpstr>Bacillus spp</vt:lpstr>
      <vt:lpstr>Morphological descriptions – Anaerobic GPR</vt:lpstr>
      <vt:lpstr>Lactobacillus spp</vt:lpstr>
      <vt:lpstr>Clostridium spp</vt:lpstr>
      <vt:lpstr>Morphological descriptions – Anaerobic GPR</vt:lpstr>
      <vt:lpstr>Slide 39</vt:lpstr>
      <vt:lpstr>Morphological descriptions – Anaerobic GPR</vt:lpstr>
      <vt:lpstr>Morphological descriptions – Beaded/Branching GPR</vt:lpstr>
      <vt:lpstr>Slide 42</vt:lpstr>
      <vt:lpstr>Morphological descriptions - GPC</vt:lpstr>
      <vt:lpstr>Slide 44</vt:lpstr>
      <vt:lpstr>Morphological descriptions - GPC</vt:lpstr>
      <vt:lpstr>Staphylococcus spp </vt:lpstr>
      <vt:lpstr>Morphological descriptions - GNR</vt:lpstr>
      <vt:lpstr>Different types - Enterobacteriaceae</vt:lpstr>
      <vt:lpstr>Different types - Enterobacteriaceae</vt:lpstr>
      <vt:lpstr>Morphological descriptions - GNR</vt:lpstr>
      <vt:lpstr>Slide 51</vt:lpstr>
      <vt:lpstr>Morphological descriptions - GNR</vt:lpstr>
      <vt:lpstr>Slide 53</vt:lpstr>
      <vt:lpstr>Morphological descriptions – Anaerobic GNR</vt:lpstr>
      <vt:lpstr>Slide 55</vt:lpstr>
      <vt:lpstr>Morphological descriptions - Fungal</vt:lpstr>
      <vt:lpstr>Candida spp</vt:lpstr>
      <vt:lpstr>Cryptococcus neoformans</vt:lpstr>
      <vt:lpstr>Morphological descriptions - Fungal</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Belling, Kathy</dc:creator>
  <cp:lastModifiedBy>kriebe</cp:lastModifiedBy>
  <cp:revision>55</cp:revision>
  <dcterms:created xsi:type="dcterms:W3CDTF">2015-10-21T15:02:26Z</dcterms:created>
  <dcterms:modified xsi:type="dcterms:W3CDTF">2018-04-24T11:41:43Z</dcterms:modified>
</cp:coreProperties>
</file>