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5" r:id="rId10"/>
    <p:sldId id="264" r:id="rId11"/>
    <p:sldId id="266" r:id="rId12"/>
    <p:sldId id="267" r:id="rId13"/>
    <p:sldId id="268" r:id="rId14"/>
    <p:sldId id="269" r:id="rId15"/>
    <p:sldId id="271" r:id="rId16"/>
    <p:sldId id="270" r:id="rId17"/>
    <p:sldId id="272" r:id="rId18"/>
    <p:sldId id="274" r:id="rId19"/>
    <p:sldId id="273"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6" d="100"/>
          <a:sy n="96" d="100"/>
        </p:scale>
        <p:origin x="28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24418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CCC680-E5C2-4EAD-B74B-21DC2FAE5F1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305094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1141446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338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894380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119758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3854356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839379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76512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95810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94846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CCC680-E5C2-4EAD-B74B-21DC2FAE5F1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1923556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CCC680-E5C2-4EAD-B74B-21DC2FAE5F1F}"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226547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187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67667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22CCC680-E5C2-4EAD-B74B-21DC2FAE5F1F}" type="datetimeFigureOut">
              <a:rPr lang="en-US" smtClean="0"/>
              <a:t>3/25/2021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381937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CCC680-E5C2-4EAD-B74B-21DC2FAE5F1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32ADE-A59D-4E6B-8D97-093A292A937E}" type="slidenum">
              <a:rPr lang="en-US" smtClean="0"/>
              <a:t>‹#›</a:t>
            </a:fld>
            <a:endParaRPr lang="en-US"/>
          </a:p>
        </p:txBody>
      </p:sp>
    </p:spTree>
    <p:extLst>
      <p:ext uri="{BB962C8B-B14F-4D97-AF65-F5344CB8AC3E}">
        <p14:creationId xmlns:p14="http://schemas.microsoft.com/office/powerpoint/2010/main" val="130195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CCC680-E5C2-4EAD-B74B-21DC2FAE5F1F}" type="datetimeFigureOut">
              <a:rPr lang="en-US" smtClean="0"/>
              <a:t>3/25/2021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8332ADE-A59D-4E6B-8D97-093A292A937E}" type="slidenum">
              <a:rPr lang="en-US" smtClean="0"/>
              <a:t>‹#›</a:t>
            </a:fld>
            <a:endParaRPr lang="en-US"/>
          </a:p>
        </p:txBody>
      </p:sp>
    </p:spTree>
    <p:extLst>
      <p:ext uri="{BB962C8B-B14F-4D97-AF65-F5344CB8AC3E}">
        <p14:creationId xmlns:p14="http://schemas.microsoft.com/office/powerpoint/2010/main" val="33434311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Downtime Refresher</a:t>
            </a:r>
            <a:endParaRPr lang="en-US" dirty="0"/>
          </a:p>
        </p:txBody>
      </p:sp>
    </p:spTree>
    <p:extLst>
      <p:ext uri="{BB962C8B-B14F-4D97-AF65-F5344CB8AC3E}">
        <p14:creationId xmlns:p14="http://schemas.microsoft.com/office/powerpoint/2010/main" val="1917166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Product Handling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Labeling Units</a:t>
            </a:r>
          </a:p>
          <a:p>
            <a:pPr lvl="1"/>
            <a:r>
              <a:rPr lang="en-US" dirty="0" smtClean="0"/>
              <a:t>After modification, locate correct label in downtime labels storage rack and affix label over the original product code label.  </a:t>
            </a:r>
          </a:p>
          <a:p>
            <a:pPr lvl="1"/>
            <a:r>
              <a:rPr lang="en-US" dirty="0" smtClean="0"/>
              <a:t>If the expiration date changes, cross out original expiration date/time with a single line and write the new expiration date/time on the product.  </a:t>
            </a:r>
          </a:p>
          <a:p>
            <a:pPr lvl="1"/>
            <a:r>
              <a:rPr lang="en-US" dirty="0" smtClean="0"/>
              <a:t>For </a:t>
            </a:r>
            <a:r>
              <a:rPr lang="en-US" dirty="0" err="1" smtClean="0"/>
              <a:t>cryo</a:t>
            </a:r>
            <a:r>
              <a:rPr lang="en-US" dirty="0" smtClean="0"/>
              <a:t>, a new product label is not required during downtime.  Use the “Thawed Product” sticker for the new expiration date/time.</a:t>
            </a:r>
          </a:p>
          <a:p>
            <a:r>
              <a:rPr lang="en-US" dirty="0" smtClean="0"/>
              <a:t>Label Verify</a:t>
            </a:r>
          </a:p>
          <a:p>
            <a:pPr lvl="1"/>
            <a:r>
              <a:rPr lang="en-US" dirty="0" smtClean="0"/>
              <a:t>All labels must be verified using the Modify Products Worksheet and the product label.  Include: product number, </a:t>
            </a:r>
            <a:r>
              <a:rPr lang="en-US" dirty="0" err="1" smtClean="0"/>
              <a:t>ABORh</a:t>
            </a:r>
            <a:r>
              <a:rPr lang="en-US" dirty="0" smtClean="0"/>
              <a:t>, new product type, expiration date/time, and volume.  </a:t>
            </a:r>
          </a:p>
          <a:p>
            <a:pPr lvl="1"/>
            <a:r>
              <a:rPr lang="en-US" dirty="0" smtClean="0"/>
              <a:t>Use ISBT 128 Product Code Modification Map to verify product code. </a:t>
            </a:r>
          </a:p>
          <a:p>
            <a:pPr lvl="1"/>
            <a:r>
              <a:rPr lang="en-US" dirty="0" smtClean="0"/>
              <a:t>If unsatisfactory, place unit in Quarantine.  </a:t>
            </a:r>
          </a:p>
          <a:p>
            <a:pPr lvl="1"/>
            <a:endParaRPr lang="en-US" dirty="0"/>
          </a:p>
        </p:txBody>
      </p:sp>
      <p:pic>
        <p:nvPicPr>
          <p:cNvPr id="4" name="Picture 3"/>
          <p:cNvPicPr>
            <a:picLocks noChangeAspect="1"/>
          </p:cNvPicPr>
          <p:nvPr/>
        </p:nvPicPr>
        <p:blipFill>
          <a:blip r:embed="rId2"/>
          <a:stretch>
            <a:fillRect/>
          </a:stretch>
        </p:blipFill>
        <p:spPr>
          <a:xfrm>
            <a:off x="9521175" y="3467394"/>
            <a:ext cx="1905417" cy="1034369"/>
          </a:xfrm>
          <a:prstGeom prst="rect">
            <a:avLst/>
          </a:prstGeom>
        </p:spPr>
      </p:pic>
    </p:spTree>
    <p:extLst>
      <p:ext uri="{BB962C8B-B14F-4D97-AF65-F5344CB8AC3E}">
        <p14:creationId xmlns:p14="http://schemas.microsoft.com/office/powerpoint/2010/main" val="2797968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Product Handling</a:t>
            </a:r>
            <a:endParaRPr lang="en-US" dirty="0"/>
          </a:p>
        </p:txBody>
      </p:sp>
      <p:sp>
        <p:nvSpPr>
          <p:cNvPr id="3" name="Content Placeholder 2"/>
          <p:cNvSpPr>
            <a:spLocks noGrp="1"/>
          </p:cNvSpPr>
          <p:nvPr>
            <p:ph idx="1"/>
          </p:nvPr>
        </p:nvSpPr>
        <p:spPr/>
        <p:txBody>
          <a:bodyPr>
            <a:normAutofit/>
          </a:bodyPr>
          <a:lstStyle/>
          <a:p>
            <a:r>
              <a:rPr lang="en-US" dirty="0" smtClean="0"/>
              <a:t>Choose applicable “blank-formatted” Cert Form and complete all blank areas of information.  </a:t>
            </a:r>
          </a:p>
          <a:p>
            <a:r>
              <a:rPr lang="en-US" dirty="0" smtClean="0"/>
              <a:t>Affix handwritten tag to unit.  Quarter fold the Cert form and rubber band to the unit, displaying patient demographics to the face of product. </a:t>
            </a:r>
          </a:p>
          <a:p>
            <a:r>
              <a:rPr lang="en-US" dirty="0" smtClean="0"/>
              <a:t>Visual inspection of the </a:t>
            </a:r>
            <a:r>
              <a:rPr lang="en-US" dirty="0" err="1" smtClean="0"/>
              <a:t>crossmatched</a:t>
            </a:r>
            <a:r>
              <a:rPr lang="en-US" dirty="0" smtClean="0"/>
              <a:t> refrigerator shelves will need to be made to determine patient </a:t>
            </a:r>
            <a:r>
              <a:rPr lang="en-US" dirty="0" err="1" smtClean="0"/>
              <a:t>crossmatched</a:t>
            </a:r>
            <a:r>
              <a:rPr lang="en-US" dirty="0" smtClean="0"/>
              <a:t> product availability. </a:t>
            </a:r>
          </a:p>
          <a:p>
            <a:r>
              <a:rPr lang="en-US" dirty="0" smtClean="0"/>
              <a:t>Reserved product availability will be determined via the current Auto/Directed Unit Report, the blood supplier’s reserved product packing lists (stored in Binder #2), and visual inspection of the “Reserved Product” refrigerator. </a:t>
            </a:r>
            <a:endParaRPr lang="en-US" dirty="0"/>
          </a:p>
        </p:txBody>
      </p:sp>
    </p:spTree>
    <p:extLst>
      <p:ext uri="{BB962C8B-B14F-4D97-AF65-F5344CB8AC3E}">
        <p14:creationId xmlns:p14="http://schemas.microsoft.com/office/powerpoint/2010/main" val="203954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Product Handling</a:t>
            </a:r>
            <a:endParaRPr lang="en-US" dirty="0"/>
          </a:p>
        </p:txBody>
      </p:sp>
      <p:sp>
        <p:nvSpPr>
          <p:cNvPr id="3" name="Content Placeholder 2"/>
          <p:cNvSpPr>
            <a:spLocks noGrp="1"/>
          </p:cNvSpPr>
          <p:nvPr>
            <p:ph idx="1"/>
          </p:nvPr>
        </p:nvSpPr>
        <p:spPr/>
        <p:txBody>
          <a:bodyPr/>
          <a:lstStyle/>
          <a:p>
            <a:pPr marL="0" indent="0">
              <a:buNone/>
            </a:pPr>
            <a:r>
              <a:rPr lang="en-US" dirty="0" smtClean="0"/>
              <a:t>At Product Dispense:</a:t>
            </a:r>
          </a:p>
          <a:p>
            <a:pPr lvl="1"/>
            <a:r>
              <a:rPr lang="en-US" dirty="0" smtClean="0"/>
              <a:t>Verify patient to product compatibility by:</a:t>
            </a:r>
          </a:p>
          <a:p>
            <a:pPr lvl="2"/>
            <a:r>
              <a:rPr lang="en-US" dirty="0" smtClean="0"/>
              <a:t>Verifying patient antibodies and </a:t>
            </a:r>
            <a:r>
              <a:rPr lang="en-US" dirty="0" err="1" smtClean="0"/>
              <a:t>ABORh</a:t>
            </a:r>
            <a:r>
              <a:rPr lang="en-US" dirty="0" smtClean="0"/>
              <a:t> against the computerized PTC backup, current daily/shift PTC Report, and the Downtime Patient </a:t>
            </a:r>
            <a:r>
              <a:rPr lang="en-US" dirty="0" err="1" smtClean="0"/>
              <a:t>Typings</a:t>
            </a:r>
            <a:r>
              <a:rPr lang="en-US" dirty="0" smtClean="0"/>
              <a:t> and Comments Supplement Form</a:t>
            </a:r>
          </a:p>
          <a:p>
            <a:pPr lvl="2"/>
            <a:r>
              <a:rPr lang="en-US" dirty="0" smtClean="0"/>
              <a:t>Decide whether the product special needs and product </a:t>
            </a:r>
            <a:r>
              <a:rPr lang="en-US" dirty="0" err="1" smtClean="0"/>
              <a:t>ABORh</a:t>
            </a:r>
            <a:r>
              <a:rPr lang="en-US" dirty="0" smtClean="0"/>
              <a:t> are compatible with the patient requirements</a:t>
            </a:r>
          </a:p>
          <a:p>
            <a:pPr lvl="1"/>
            <a:r>
              <a:rPr lang="en-US" dirty="0" smtClean="0"/>
              <a:t>Cert Form must include all dispense information requested in the Product Issue and Visual Inspection area of the form.  </a:t>
            </a:r>
          </a:p>
          <a:p>
            <a:pPr lvl="1"/>
            <a:r>
              <a:rPr lang="en-US" dirty="0" smtClean="0"/>
              <a:t>Pink ply is removed at dispense and filed alphabetically in the DIS tab of Binder #2.  </a:t>
            </a:r>
          </a:p>
        </p:txBody>
      </p:sp>
    </p:spTree>
    <p:extLst>
      <p:ext uri="{BB962C8B-B14F-4D97-AF65-F5344CB8AC3E}">
        <p14:creationId xmlns:p14="http://schemas.microsoft.com/office/powerpoint/2010/main" val="245299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Product Handling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Product Return</a:t>
            </a:r>
          </a:p>
          <a:p>
            <a:pPr lvl="1"/>
            <a:r>
              <a:rPr lang="en-US" dirty="0" smtClean="0"/>
              <a:t>Products Dispensed BEFORE downtime:</a:t>
            </a:r>
          </a:p>
          <a:p>
            <a:pPr lvl="2"/>
            <a:r>
              <a:rPr lang="en-US" dirty="0" smtClean="0"/>
              <a:t>Find pink ply in the Dispense Product stackable bin</a:t>
            </a:r>
          </a:p>
          <a:p>
            <a:pPr lvl="2"/>
            <a:r>
              <a:rPr lang="en-US" dirty="0" smtClean="0"/>
              <a:t>Match pink ply to Cert Form, record return inspection information in the designated box. </a:t>
            </a:r>
          </a:p>
          <a:p>
            <a:pPr lvl="1"/>
            <a:r>
              <a:rPr lang="en-US" dirty="0" smtClean="0"/>
              <a:t>Products Dispensed AFTER downtime:</a:t>
            </a:r>
          </a:p>
          <a:p>
            <a:pPr lvl="2"/>
            <a:r>
              <a:rPr lang="en-US" dirty="0" smtClean="0"/>
              <a:t>Find pink ply in the DIS tab of binder #2</a:t>
            </a:r>
          </a:p>
          <a:p>
            <a:pPr lvl="2"/>
            <a:r>
              <a:rPr lang="en-US" dirty="0" smtClean="0"/>
              <a:t>Match pink ply to Cert Form, record return inspection information in the designated box. </a:t>
            </a:r>
          </a:p>
          <a:p>
            <a:pPr lvl="1"/>
            <a:r>
              <a:rPr lang="en-US" dirty="0" smtClean="0"/>
              <a:t>For products returned/not wasted- copy the pink ply, indicate on copy “product-not wasted.” Place copy in Return Products tab of Binder #2</a:t>
            </a:r>
          </a:p>
          <a:p>
            <a:pPr lvl="1"/>
            <a:r>
              <a:rPr lang="en-US" dirty="0" smtClean="0"/>
              <a:t>For products returned/wasted- copy pink ply, indicate on copy “wasted” and place copy in Return Products tab of Binder #2.  Discard product. </a:t>
            </a:r>
          </a:p>
          <a:p>
            <a:pPr lvl="2"/>
            <a:endParaRPr lang="en-US" dirty="0" smtClean="0"/>
          </a:p>
          <a:p>
            <a:pPr lvl="2"/>
            <a:endParaRPr lang="en-US" dirty="0"/>
          </a:p>
        </p:txBody>
      </p:sp>
    </p:spTree>
    <p:extLst>
      <p:ext uri="{BB962C8B-B14F-4D97-AF65-F5344CB8AC3E}">
        <p14:creationId xmlns:p14="http://schemas.microsoft.com/office/powerpoint/2010/main" val="1311425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System Restoration</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**Perform System Restoration in the exact order listed. **</a:t>
            </a:r>
          </a:p>
          <a:p>
            <a:pPr marL="0" indent="0">
              <a:buNone/>
            </a:pPr>
            <a:endParaRPr lang="en-US" dirty="0" smtClean="0"/>
          </a:p>
          <a:p>
            <a:pPr marL="0" indent="0">
              <a:buNone/>
            </a:pPr>
            <a:r>
              <a:rPr lang="en-US" dirty="0" smtClean="0"/>
              <a:t>1. Receive products using supplier invoices- back date to date/time of receipt</a:t>
            </a:r>
          </a:p>
          <a:p>
            <a:pPr marL="0" indent="0">
              <a:buNone/>
            </a:pPr>
            <a:r>
              <a:rPr lang="en-US" dirty="0" smtClean="0"/>
              <a:t>2. Product Result Entry using downtime worksheets</a:t>
            </a:r>
          </a:p>
          <a:p>
            <a:pPr marL="0" indent="0">
              <a:buNone/>
            </a:pPr>
            <a:r>
              <a:rPr lang="en-US" dirty="0" smtClean="0"/>
              <a:t>3. Modify Products</a:t>
            </a:r>
          </a:p>
          <a:p>
            <a:pPr lvl="1"/>
            <a:r>
              <a:rPr lang="en-US" dirty="0"/>
              <a:t>E</a:t>
            </a:r>
            <a:r>
              <a:rPr lang="en-US" dirty="0" smtClean="0"/>
              <a:t>nter modifications in the order in which the Modify Products worksheets were assembled for the unit number.  </a:t>
            </a:r>
          </a:p>
          <a:p>
            <a:pPr lvl="1"/>
            <a:r>
              <a:rPr lang="en-US" dirty="0" smtClean="0"/>
              <a:t>Back date to date/time of actual modification.  </a:t>
            </a:r>
          </a:p>
          <a:p>
            <a:pPr marL="0" indent="0">
              <a:buNone/>
            </a:pPr>
            <a:r>
              <a:rPr lang="en-US" dirty="0" smtClean="0"/>
              <a:t>4. Label Verify</a:t>
            </a:r>
          </a:p>
        </p:txBody>
      </p:sp>
    </p:spTree>
    <p:extLst>
      <p:ext uri="{BB962C8B-B14F-4D97-AF65-F5344CB8AC3E}">
        <p14:creationId xmlns:p14="http://schemas.microsoft.com/office/powerpoint/2010/main" val="371682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System Restoration (cont.)</a:t>
            </a:r>
            <a:endParaRPr lang="en-US" dirty="0"/>
          </a:p>
        </p:txBody>
      </p:sp>
      <p:sp>
        <p:nvSpPr>
          <p:cNvPr id="3" name="Content Placeholder 2"/>
          <p:cNvSpPr>
            <a:spLocks noGrp="1"/>
          </p:cNvSpPr>
          <p:nvPr>
            <p:ph idx="1"/>
          </p:nvPr>
        </p:nvSpPr>
        <p:spPr>
          <a:xfrm>
            <a:off x="1103312" y="1853248"/>
            <a:ext cx="8946541" cy="4865604"/>
          </a:xfrm>
        </p:spPr>
        <p:txBody>
          <a:bodyPr>
            <a:normAutofit fontScale="77500" lnSpcReduction="20000"/>
          </a:bodyPr>
          <a:lstStyle/>
          <a:p>
            <a:pPr marL="0" indent="0">
              <a:buNone/>
            </a:pPr>
            <a:r>
              <a:rPr lang="en-US" dirty="0" smtClean="0"/>
              <a:t>5. Department Order Entry + Patient Result Entry </a:t>
            </a:r>
          </a:p>
          <a:p>
            <a:pPr lvl="1"/>
            <a:r>
              <a:rPr lang="en-US" dirty="0" smtClean="0"/>
              <a:t>For testing </a:t>
            </a:r>
            <a:r>
              <a:rPr lang="en-US" dirty="0" smtClean="0">
                <a:solidFill>
                  <a:schemeClr val="accent2">
                    <a:lumMod val="60000"/>
                    <a:lumOff val="40000"/>
                  </a:schemeClr>
                </a:solidFill>
              </a:rPr>
              <a:t>in process </a:t>
            </a:r>
            <a:r>
              <a:rPr lang="en-US" dirty="0" smtClean="0"/>
              <a:t>when system went down:</a:t>
            </a:r>
          </a:p>
          <a:p>
            <a:pPr lvl="2"/>
            <a:r>
              <a:rPr lang="en-US" dirty="0" smtClean="0"/>
              <a:t>Re-enter all results not performed/verified before downtime</a:t>
            </a:r>
          </a:p>
          <a:p>
            <a:pPr lvl="2"/>
            <a:r>
              <a:rPr lang="en-US" dirty="0" smtClean="0"/>
              <a:t>Order any additional tests as an “add-on” to the accession number</a:t>
            </a:r>
          </a:p>
          <a:p>
            <a:pPr lvl="2"/>
            <a:r>
              <a:rPr lang="en-US" dirty="0" smtClean="0"/>
              <a:t>Result all procedures and include a non-chartable note via “DOWNTIME” template</a:t>
            </a:r>
          </a:p>
          <a:p>
            <a:pPr lvl="1"/>
            <a:r>
              <a:rPr lang="en-US" dirty="0" smtClean="0"/>
              <a:t>For testing done </a:t>
            </a:r>
            <a:r>
              <a:rPr lang="en-US" dirty="0" smtClean="0">
                <a:solidFill>
                  <a:schemeClr val="accent2">
                    <a:lumMod val="60000"/>
                    <a:lumOff val="40000"/>
                  </a:schemeClr>
                </a:solidFill>
              </a:rPr>
              <a:t>without entry into the computer</a:t>
            </a:r>
          </a:p>
          <a:p>
            <a:pPr lvl="2"/>
            <a:r>
              <a:rPr lang="en-US" dirty="0" smtClean="0"/>
              <a:t>For testing with a downtime accession number, order procedures via DOE. </a:t>
            </a:r>
          </a:p>
          <a:p>
            <a:pPr lvl="2"/>
            <a:r>
              <a:rPr lang="en-US" dirty="0" smtClean="0"/>
              <a:t>If downtime accession number was preassigned, indicate that number in the order entry format field designated Downtime Accession</a:t>
            </a:r>
          </a:p>
          <a:p>
            <a:pPr lvl="2"/>
            <a:r>
              <a:rPr lang="en-US" dirty="0" smtClean="0"/>
              <a:t>If downtime accession number was assigned by BB, add the order to the scratch pad.  Highlight the orderable and select comments from the toolbar.  Add an order note by inserting “Downtime” template.  </a:t>
            </a:r>
          </a:p>
          <a:p>
            <a:pPr lvl="2"/>
            <a:r>
              <a:rPr lang="en-US" dirty="0" smtClean="0"/>
              <a:t>Affix the computer generated labels to their corresponding downtime patient sample, taking care not to cover the downtime accession sticker. </a:t>
            </a:r>
          </a:p>
          <a:p>
            <a:pPr lvl="2"/>
            <a:r>
              <a:rPr lang="en-US" dirty="0" smtClean="0"/>
              <a:t>Affix one computer generated label to the Downtime Patient Testing Face Sheet in the System Restored- Order Entry section.  </a:t>
            </a:r>
          </a:p>
          <a:p>
            <a:pPr lvl="2"/>
            <a:r>
              <a:rPr lang="en-US" dirty="0" smtClean="0"/>
              <a:t>Result all procedures</a:t>
            </a:r>
          </a:p>
          <a:p>
            <a:pPr lvl="1"/>
            <a:r>
              <a:rPr lang="en-US" dirty="0" smtClean="0"/>
              <a:t>For testing with a </a:t>
            </a:r>
            <a:r>
              <a:rPr lang="en-US" dirty="0" smtClean="0">
                <a:solidFill>
                  <a:schemeClr val="accent2">
                    <a:lumMod val="60000"/>
                    <a:lumOff val="40000"/>
                  </a:schemeClr>
                </a:solidFill>
              </a:rPr>
              <a:t>TSCL accession number</a:t>
            </a:r>
            <a:r>
              <a:rPr lang="en-US" dirty="0" smtClean="0"/>
              <a:t>, add on procedures to this accession number</a:t>
            </a:r>
          </a:p>
          <a:p>
            <a:pPr marL="0" indent="0">
              <a:buNone/>
            </a:pPr>
            <a:endParaRPr lang="en-US" dirty="0"/>
          </a:p>
        </p:txBody>
      </p:sp>
    </p:spTree>
    <p:extLst>
      <p:ext uri="{BB962C8B-B14F-4D97-AF65-F5344CB8AC3E}">
        <p14:creationId xmlns:p14="http://schemas.microsoft.com/office/powerpoint/2010/main" val="876505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System Restoration (cont.)</a:t>
            </a:r>
            <a:endParaRPr lang="en-US" dirty="0"/>
          </a:p>
        </p:txBody>
      </p:sp>
      <p:sp>
        <p:nvSpPr>
          <p:cNvPr id="3" name="Content Placeholder 2"/>
          <p:cNvSpPr>
            <a:spLocks noGrp="1"/>
          </p:cNvSpPr>
          <p:nvPr>
            <p:ph idx="1"/>
          </p:nvPr>
        </p:nvSpPr>
        <p:spPr>
          <a:xfrm>
            <a:off x="1103312" y="2052918"/>
            <a:ext cx="8946541" cy="4496969"/>
          </a:xfrm>
        </p:spPr>
        <p:txBody>
          <a:bodyPr>
            <a:normAutofit fontScale="70000" lnSpcReduction="20000"/>
          </a:bodyPr>
          <a:lstStyle/>
          <a:p>
            <a:r>
              <a:rPr lang="en-US" sz="2300" dirty="0"/>
              <a:t>6. Complete “System Restored- Order Entry” section of Downtime Patient Testing Face </a:t>
            </a:r>
            <a:r>
              <a:rPr lang="en-US" sz="2300" dirty="0" smtClean="0"/>
              <a:t>Sheet</a:t>
            </a:r>
            <a:endParaRPr lang="en-US" sz="2300" dirty="0" smtClean="0"/>
          </a:p>
          <a:p>
            <a:r>
              <a:rPr lang="en-US" sz="2300" dirty="0" smtClean="0"/>
              <a:t>7</a:t>
            </a:r>
            <a:r>
              <a:rPr lang="en-US" sz="2300" dirty="0" smtClean="0"/>
              <a:t>. Update PPI- compare to Downtime Patient Testing Face Sheet and PTC Supplement form</a:t>
            </a:r>
          </a:p>
          <a:p>
            <a:r>
              <a:rPr lang="en-US" sz="2300" dirty="0" smtClean="0"/>
              <a:t>8. Dispense Products- back date to dispense date/time</a:t>
            </a:r>
          </a:p>
          <a:p>
            <a:r>
              <a:rPr lang="en-US" sz="2300" dirty="0" smtClean="0"/>
              <a:t>9. Return Products- back date to the return date/time</a:t>
            </a:r>
          </a:p>
          <a:p>
            <a:r>
              <a:rPr lang="en-US" sz="2300" dirty="0" smtClean="0"/>
              <a:t>10. ORV, Pending Inquiry- confirm that all patient orders have been resulted and verified</a:t>
            </a:r>
          </a:p>
          <a:p>
            <a:r>
              <a:rPr lang="en-US" sz="2300" dirty="0" smtClean="0"/>
              <a:t>11. Complete “System Restored- Result Entry” section of Downtime Patient Testing Face Sheet</a:t>
            </a:r>
          </a:p>
          <a:p>
            <a:r>
              <a:rPr lang="en-US" sz="2300" dirty="0" smtClean="0"/>
              <a:t>12. Run PTC Report and verify that all information updated on the PTC Reports used during downtime and the information on the PTC Supplement Form has been successfully updated to the online history.  Make corrections if necessary</a:t>
            </a:r>
          </a:p>
          <a:p>
            <a:r>
              <a:rPr lang="en-US" sz="2300" dirty="0" smtClean="0"/>
              <a:t>13. Archive downtime paperwork- all downtime paperwork is placed in BB Leadership mailbox. </a:t>
            </a:r>
          </a:p>
          <a:p>
            <a:r>
              <a:rPr lang="en-US" sz="2300" dirty="0" smtClean="0"/>
              <a:t>14. Paperwork is reviewed by BB Leadership.  BB Leadership periodically fills out the Periodic Downtime Testing Checklist. </a:t>
            </a:r>
          </a:p>
          <a:p>
            <a:endParaRPr lang="en-US" dirty="0"/>
          </a:p>
        </p:txBody>
      </p:sp>
    </p:spTree>
    <p:extLst>
      <p:ext uri="{BB962C8B-B14F-4D97-AF65-F5344CB8AC3E}">
        <p14:creationId xmlns:p14="http://schemas.microsoft.com/office/powerpoint/2010/main" val="1999205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Extended Downtime</a:t>
            </a:r>
            <a:endParaRPr lang="en-US" dirty="0"/>
          </a:p>
        </p:txBody>
      </p:sp>
      <p:sp>
        <p:nvSpPr>
          <p:cNvPr id="3" name="Content Placeholder 2"/>
          <p:cNvSpPr>
            <a:spLocks noGrp="1"/>
          </p:cNvSpPr>
          <p:nvPr>
            <p:ph idx="1"/>
          </p:nvPr>
        </p:nvSpPr>
        <p:spPr/>
        <p:txBody>
          <a:bodyPr/>
          <a:lstStyle/>
          <a:p>
            <a:pPr marL="0" indent="0" algn="ctr">
              <a:buNone/>
            </a:pPr>
            <a:r>
              <a:rPr lang="en-US" sz="4000" dirty="0"/>
              <a:t>Patient Testing/ Product Handling/ System Recovery</a:t>
            </a:r>
          </a:p>
          <a:p>
            <a:pPr marL="0" indent="0" algn="ctr">
              <a:buNone/>
            </a:pPr>
            <a:endParaRPr lang="en-US" dirty="0"/>
          </a:p>
          <a:p>
            <a:pPr marL="0" indent="0" algn="ctr">
              <a:buNone/>
            </a:pPr>
            <a:endParaRPr lang="en-US" dirty="0"/>
          </a:p>
          <a:p>
            <a:pPr marL="0" indent="0" algn="ctr">
              <a:buNone/>
            </a:pPr>
            <a:r>
              <a:rPr lang="en-US" dirty="0"/>
              <a:t>**Follow Instructions in the Order Written**</a:t>
            </a:r>
          </a:p>
          <a:p>
            <a:pPr marL="0" indent="0" algn="ctr">
              <a:buNone/>
            </a:pPr>
            <a:endParaRPr lang="en-US" dirty="0"/>
          </a:p>
          <a:p>
            <a:pPr marL="0" indent="0" algn="ctr">
              <a:buNone/>
            </a:pPr>
            <a:r>
              <a:rPr lang="en-US" dirty="0"/>
              <a:t>Complete All Downtime Paperwork Concurrently with Testing and Product Handling</a:t>
            </a:r>
          </a:p>
        </p:txBody>
      </p:sp>
    </p:spTree>
    <p:extLst>
      <p:ext uri="{BB962C8B-B14F-4D97-AF65-F5344CB8AC3E}">
        <p14:creationId xmlns:p14="http://schemas.microsoft.com/office/powerpoint/2010/main" val="160920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Extended </a:t>
            </a:r>
            <a:r>
              <a:rPr lang="en-US" dirty="0" smtClean="0"/>
              <a:t>Downtime</a:t>
            </a:r>
            <a:br>
              <a:rPr lang="en-US" dirty="0" smtClean="0"/>
            </a:br>
            <a:r>
              <a:rPr lang="en-US" dirty="0" smtClean="0"/>
              <a:t>Patient Testing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Follow Short Term Downtime Patient Testing</a:t>
            </a:r>
          </a:p>
          <a:p>
            <a:r>
              <a:rPr lang="en-US" dirty="0" smtClean="0"/>
              <a:t>If extended downtime eliminates chart generation, manual patient reports will be distributed to patient care areas</a:t>
            </a:r>
          </a:p>
          <a:p>
            <a:r>
              <a:rPr lang="en-US" dirty="0" smtClean="0"/>
              <a:t>BB will document results on Blood Bank Lab Request Form</a:t>
            </a:r>
          </a:p>
          <a:p>
            <a:r>
              <a:rPr lang="en-US" dirty="0" smtClean="0"/>
              <a:t>Copy the “resulted” Blood Bank Lab Request Form</a:t>
            </a:r>
          </a:p>
          <a:p>
            <a:r>
              <a:rPr lang="en-US" dirty="0" smtClean="0"/>
              <a:t>Copies will be sorted into Clients/ Inpatients</a:t>
            </a:r>
          </a:p>
          <a:p>
            <a:pPr lvl="1"/>
            <a:r>
              <a:rPr lang="en-US" dirty="0" smtClean="0"/>
              <a:t>Clients- copies taken to Support Services and sorted by clinic/client.  Support Services will coordinate the delivery of the reports.</a:t>
            </a:r>
          </a:p>
          <a:p>
            <a:pPr lvl="1"/>
            <a:r>
              <a:rPr lang="en-US" dirty="0" smtClean="0"/>
              <a:t>Inpatients- copies are delivered via pneumatic tube system </a:t>
            </a:r>
          </a:p>
          <a:p>
            <a:r>
              <a:rPr lang="en-US" dirty="0" smtClean="0"/>
              <a:t>When downtime lasts longer than 24 hours, BB leadership will review all downtime patient testing results and indicate their initials/date on the Downtime Patient Testing Face Sheet.  Any discrepancies will be resolved.  Corrected results are called to the patient care area and a corrected manual report is forwarded to the applicable area. </a:t>
            </a:r>
            <a:endParaRPr lang="en-US" dirty="0"/>
          </a:p>
        </p:txBody>
      </p:sp>
    </p:spTree>
    <p:extLst>
      <p:ext uri="{BB962C8B-B14F-4D97-AF65-F5344CB8AC3E}">
        <p14:creationId xmlns:p14="http://schemas.microsoft.com/office/powerpoint/2010/main" val="447241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Extended Downtime</a:t>
            </a:r>
            <a:br>
              <a:rPr lang="en-US" dirty="0"/>
            </a:br>
            <a:r>
              <a:rPr lang="en-US" dirty="0" smtClean="0"/>
              <a:t>Product Handling</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Follow Short Term Downtime Product Handling</a:t>
            </a:r>
          </a:p>
          <a:p>
            <a:r>
              <a:rPr lang="en-US" dirty="0" smtClean="0"/>
              <a:t>If extended downtime moves into the midnight teardown, manual teardown must be performed.  </a:t>
            </a:r>
          </a:p>
          <a:p>
            <a:r>
              <a:rPr lang="en-US" dirty="0" smtClean="0"/>
              <a:t>TRANSFUSED- Pink Cert form from all products dispensed to non-refrigerated areas will be rubber banded and labeled “Transfused” with current date.</a:t>
            </a:r>
          </a:p>
          <a:p>
            <a:r>
              <a:rPr lang="en-US" dirty="0" smtClean="0"/>
              <a:t>RELEASE FROM XM/RESERVATION</a:t>
            </a:r>
          </a:p>
          <a:p>
            <a:pPr lvl="1"/>
            <a:r>
              <a:rPr lang="en-US" dirty="0" smtClean="0"/>
              <a:t>Manually inspect </a:t>
            </a:r>
            <a:r>
              <a:rPr lang="en-US" dirty="0" err="1" smtClean="0"/>
              <a:t>crossmatched</a:t>
            </a:r>
            <a:r>
              <a:rPr lang="en-US" dirty="0" smtClean="0"/>
              <a:t> inventory</a:t>
            </a:r>
          </a:p>
          <a:p>
            <a:pPr lvl="1"/>
            <a:r>
              <a:rPr lang="en-US" dirty="0" smtClean="0"/>
              <a:t>Products with expired </a:t>
            </a:r>
            <a:r>
              <a:rPr lang="en-US" dirty="0" err="1" smtClean="0"/>
              <a:t>crossmatches</a:t>
            </a:r>
            <a:r>
              <a:rPr lang="en-US" dirty="0" smtClean="0"/>
              <a:t> will be returned to general inventory</a:t>
            </a:r>
          </a:p>
          <a:p>
            <a:pPr lvl="1"/>
            <a:r>
              <a:rPr lang="en-US" dirty="0" smtClean="0"/>
              <a:t>Pink Cert forms are rubber banded and labeled “Release” with current date</a:t>
            </a:r>
          </a:p>
          <a:p>
            <a:r>
              <a:rPr lang="en-US" dirty="0" smtClean="0"/>
              <a:t>Pink Cert forms are pulled from all products being dispensed to OR and stored in their location specific “dispensed to” bins.  Pink ply will be reattached to units when products are returned.</a:t>
            </a:r>
          </a:p>
        </p:txBody>
      </p:sp>
    </p:spTree>
    <p:extLst>
      <p:ext uri="{BB962C8B-B14F-4D97-AF65-F5344CB8AC3E}">
        <p14:creationId xmlns:p14="http://schemas.microsoft.com/office/powerpoint/2010/main" val="111118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400" dirty="0" smtClean="0"/>
              <a:t>Short Term Downtime</a:t>
            </a:r>
            <a:endParaRPr lang="en-US" sz="6400" dirty="0"/>
          </a:p>
        </p:txBody>
      </p:sp>
      <p:sp>
        <p:nvSpPr>
          <p:cNvPr id="3" name="Content Placeholder 2"/>
          <p:cNvSpPr>
            <a:spLocks noGrp="1"/>
          </p:cNvSpPr>
          <p:nvPr>
            <p:ph idx="1"/>
          </p:nvPr>
        </p:nvSpPr>
        <p:spPr/>
        <p:txBody>
          <a:bodyPr>
            <a:normAutofit fontScale="92500" lnSpcReduction="10000"/>
          </a:bodyPr>
          <a:lstStyle/>
          <a:p>
            <a:pPr marL="0" indent="0" algn="ctr">
              <a:buNone/>
            </a:pPr>
            <a:endParaRPr lang="en-US" sz="4000" dirty="0" smtClean="0"/>
          </a:p>
          <a:p>
            <a:pPr marL="0" indent="0" algn="ctr">
              <a:buNone/>
            </a:pPr>
            <a:r>
              <a:rPr lang="en-US" sz="4000" dirty="0" smtClean="0"/>
              <a:t>Patient Testing/ Product Handling/ System Recovery</a:t>
            </a:r>
          </a:p>
          <a:p>
            <a:pPr marL="0" indent="0" algn="ctr">
              <a:buNone/>
            </a:pPr>
            <a:endParaRPr lang="en-US" dirty="0" smtClean="0"/>
          </a:p>
          <a:p>
            <a:pPr marL="0" indent="0" algn="ctr">
              <a:buNone/>
            </a:pPr>
            <a:endParaRPr lang="en-US" dirty="0"/>
          </a:p>
          <a:p>
            <a:pPr marL="0" indent="0" algn="ctr">
              <a:buNone/>
            </a:pPr>
            <a:r>
              <a:rPr lang="en-US" dirty="0" smtClean="0"/>
              <a:t>**Follow Instructions in the Order Written**</a:t>
            </a:r>
          </a:p>
          <a:p>
            <a:pPr marL="0" indent="0" algn="ctr">
              <a:buNone/>
            </a:pPr>
            <a:endParaRPr lang="en-US" dirty="0" smtClean="0"/>
          </a:p>
          <a:p>
            <a:pPr marL="0" indent="0" algn="ctr">
              <a:buNone/>
            </a:pPr>
            <a:r>
              <a:rPr lang="en-US" dirty="0" smtClean="0"/>
              <a:t>Complete All Downtime Paperwork Concurrently </a:t>
            </a:r>
          </a:p>
          <a:p>
            <a:pPr marL="0" indent="0" algn="ctr">
              <a:buNone/>
            </a:pPr>
            <a:r>
              <a:rPr lang="en-US" dirty="0" smtClean="0"/>
              <a:t>with Testing and Product Handling</a:t>
            </a:r>
            <a:endParaRPr lang="en-US" dirty="0"/>
          </a:p>
        </p:txBody>
      </p:sp>
    </p:spTree>
    <p:extLst>
      <p:ext uri="{BB962C8B-B14F-4D97-AF65-F5344CB8AC3E}">
        <p14:creationId xmlns:p14="http://schemas.microsoft.com/office/powerpoint/2010/main" val="2971250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Extended Downtime</a:t>
            </a:r>
            <a:br>
              <a:rPr lang="en-US" dirty="0"/>
            </a:br>
            <a:r>
              <a:rPr lang="en-US" dirty="0" smtClean="0"/>
              <a:t>System Restoration</a:t>
            </a:r>
            <a:endParaRPr lang="en-US" dirty="0"/>
          </a:p>
        </p:txBody>
      </p:sp>
      <p:sp>
        <p:nvSpPr>
          <p:cNvPr id="3" name="Content Placeholder 2"/>
          <p:cNvSpPr>
            <a:spLocks noGrp="1"/>
          </p:cNvSpPr>
          <p:nvPr>
            <p:ph idx="1"/>
          </p:nvPr>
        </p:nvSpPr>
        <p:spPr/>
        <p:txBody>
          <a:bodyPr/>
          <a:lstStyle/>
          <a:p>
            <a:r>
              <a:rPr lang="en-US" dirty="0" smtClean="0"/>
              <a:t>Follow Short Term Downtime Restoration</a:t>
            </a:r>
          </a:p>
          <a:p>
            <a:r>
              <a:rPr lang="en-US" dirty="0" smtClean="0"/>
              <a:t>DOE- the collection date/time of the Department Order Entry format must match the date/time of collection for the downtime patient sample. </a:t>
            </a:r>
          </a:p>
          <a:p>
            <a:r>
              <a:rPr lang="en-US" dirty="0" smtClean="0"/>
              <a:t>After system restoration is complete, handwritten Cert forms will be replaced with computer generated forms. </a:t>
            </a:r>
          </a:p>
          <a:p>
            <a:r>
              <a:rPr lang="en-US" dirty="0" smtClean="0"/>
              <a:t>Final disposition all “Transfused” products using the pink ply, enter the date indicated on the packet in the “Transfused Date” field.  Start with the earliest date. </a:t>
            </a:r>
          </a:p>
          <a:p>
            <a:r>
              <a:rPr lang="en-US" dirty="0" smtClean="0"/>
              <a:t>Return all “Returned” products in the computer, starting with the earliest date, using the correct date/time of the return.  </a:t>
            </a:r>
          </a:p>
          <a:p>
            <a:endParaRPr lang="en-US" dirty="0"/>
          </a:p>
        </p:txBody>
      </p:sp>
    </p:spTree>
    <p:extLst>
      <p:ext uri="{BB962C8B-B14F-4D97-AF65-F5344CB8AC3E}">
        <p14:creationId xmlns:p14="http://schemas.microsoft.com/office/powerpoint/2010/main" val="705081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Downtime Supplies</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smtClean="0">
                <a:solidFill>
                  <a:schemeClr val="accent2">
                    <a:lumMod val="60000"/>
                    <a:lumOff val="40000"/>
                  </a:schemeClr>
                </a:solidFill>
              </a:rPr>
              <a:t>Worksheets</a:t>
            </a:r>
            <a:r>
              <a:rPr lang="en-US" sz="2800" dirty="0" smtClean="0"/>
              <a:t> are located in the file drawer by workstation 3.</a:t>
            </a:r>
          </a:p>
          <a:p>
            <a:r>
              <a:rPr lang="en-US" sz="2800" dirty="0" smtClean="0">
                <a:solidFill>
                  <a:schemeClr val="accent2">
                    <a:lumMod val="60000"/>
                    <a:lumOff val="40000"/>
                  </a:schemeClr>
                </a:solidFill>
              </a:rPr>
              <a:t>Blank Cert Forms </a:t>
            </a:r>
            <a:r>
              <a:rPr lang="en-US" sz="2800" dirty="0" smtClean="0"/>
              <a:t>are located in the cabinets above workstation 3. </a:t>
            </a:r>
          </a:p>
          <a:p>
            <a:r>
              <a:rPr lang="en-US" sz="2800" dirty="0" smtClean="0">
                <a:solidFill>
                  <a:schemeClr val="accent2">
                    <a:lumMod val="60000"/>
                    <a:lumOff val="40000"/>
                  </a:schemeClr>
                </a:solidFill>
              </a:rPr>
              <a:t>Binders</a:t>
            </a:r>
            <a:r>
              <a:rPr lang="en-US" sz="2800" dirty="0" smtClean="0"/>
              <a:t> are located on the bookshelf in the irradiator room. </a:t>
            </a:r>
          </a:p>
          <a:p>
            <a:r>
              <a:rPr lang="en-US" sz="2800" dirty="0" smtClean="0">
                <a:solidFill>
                  <a:schemeClr val="accent2">
                    <a:lumMod val="60000"/>
                    <a:lumOff val="40000"/>
                  </a:schemeClr>
                </a:solidFill>
              </a:rPr>
              <a:t>Blood Bank Downtime </a:t>
            </a:r>
            <a:r>
              <a:rPr lang="en-US" sz="2800" dirty="0">
                <a:solidFill>
                  <a:schemeClr val="accent2">
                    <a:lumMod val="60000"/>
                    <a:lumOff val="40000"/>
                  </a:schemeClr>
                </a:solidFill>
              </a:rPr>
              <a:t>A</a:t>
            </a:r>
            <a:r>
              <a:rPr lang="en-US" sz="2800" dirty="0" smtClean="0">
                <a:solidFill>
                  <a:schemeClr val="accent2">
                    <a:lumMod val="60000"/>
                    <a:lumOff val="40000"/>
                  </a:schemeClr>
                </a:solidFill>
              </a:rPr>
              <a:t>ccession </a:t>
            </a:r>
            <a:r>
              <a:rPr lang="en-US" sz="2800" dirty="0">
                <a:solidFill>
                  <a:schemeClr val="accent2">
                    <a:lumMod val="60000"/>
                    <a:lumOff val="40000"/>
                  </a:schemeClr>
                </a:solidFill>
              </a:rPr>
              <a:t>N</a:t>
            </a:r>
            <a:r>
              <a:rPr lang="en-US" sz="2800" dirty="0" smtClean="0">
                <a:solidFill>
                  <a:schemeClr val="accent2">
                    <a:lumMod val="60000"/>
                    <a:lumOff val="40000"/>
                  </a:schemeClr>
                </a:solidFill>
              </a:rPr>
              <a:t>umber sticker </a:t>
            </a:r>
            <a:r>
              <a:rPr lang="en-US" sz="2800" dirty="0" smtClean="0"/>
              <a:t>are located in the cabinet above the plasma thaw baths. </a:t>
            </a:r>
          </a:p>
          <a:p>
            <a:r>
              <a:rPr lang="en-US" sz="2800" dirty="0" smtClean="0">
                <a:solidFill>
                  <a:schemeClr val="accent2">
                    <a:lumMod val="60000"/>
                    <a:lumOff val="40000"/>
                  </a:schemeClr>
                </a:solidFill>
              </a:rPr>
              <a:t>ISBT Blood </a:t>
            </a:r>
            <a:r>
              <a:rPr lang="en-US" sz="2800" dirty="0" smtClean="0">
                <a:solidFill>
                  <a:schemeClr val="accent2">
                    <a:lumMod val="60000"/>
                    <a:lumOff val="40000"/>
                  </a:schemeClr>
                </a:solidFill>
              </a:rPr>
              <a:t>product label stickers </a:t>
            </a:r>
            <a:r>
              <a:rPr lang="en-US" sz="2800" dirty="0" smtClean="0"/>
              <a:t>(product codes, </a:t>
            </a:r>
            <a:r>
              <a:rPr lang="en-US" sz="2800" dirty="0" err="1" smtClean="0"/>
              <a:t>ABORh</a:t>
            </a:r>
            <a:r>
              <a:rPr lang="en-US" sz="2800" dirty="0" smtClean="0"/>
              <a:t>, and supplier) are located in the gray box between stations 7 and 10.  </a:t>
            </a:r>
          </a:p>
        </p:txBody>
      </p:sp>
    </p:spTree>
    <p:extLst>
      <p:ext uri="{BB962C8B-B14F-4D97-AF65-F5344CB8AC3E}">
        <p14:creationId xmlns:p14="http://schemas.microsoft.com/office/powerpoint/2010/main" val="352888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 </a:t>
            </a:r>
            <a:br>
              <a:rPr lang="en-US" dirty="0" smtClean="0"/>
            </a:br>
            <a:r>
              <a:rPr lang="en-US" dirty="0" smtClean="0"/>
              <a:t>Patient Testing</a:t>
            </a:r>
            <a:endParaRPr lang="en-US" dirty="0"/>
          </a:p>
        </p:txBody>
      </p:sp>
      <p:sp>
        <p:nvSpPr>
          <p:cNvPr id="3" name="Content Placeholder 2"/>
          <p:cNvSpPr>
            <a:spLocks noGrp="1"/>
          </p:cNvSpPr>
          <p:nvPr>
            <p:ph idx="1"/>
          </p:nvPr>
        </p:nvSpPr>
        <p:spPr/>
        <p:txBody>
          <a:bodyPr/>
          <a:lstStyle/>
          <a:p>
            <a:pPr marL="0" indent="0">
              <a:buNone/>
            </a:pPr>
            <a:r>
              <a:rPr lang="en-US" sz="3000" dirty="0" smtClean="0"/>
              <a:t>Testing in Process</a:t>
            </a:r>
          </a:p>
          <a:p>
            <a:r>
              <a:rPr lang="en-US" dirty="0" smtClean="0"/>
              <a:t> Complete a Downtime Patient Testing Face Sheet for all patients with non-performed/ non-verified procedures </a:t>
            </a:r>
            <a:r>
              <a:rPr lang="en-US" dirty="0" smtClean="0"/>
              <a:t>when </a:t>
            </a:r>
            <a:r>
              <a:rPr lang="en-US" dirty="0" smtClean="0"/>
              <a:t>the system went down.  </a:t>
            </a:r>
          </a:p>
          <a:p>
            <a:r>
              <a:rPr lang="en-US" dirty="0" smtClean="0"/>
              <a:t>Repeat ALL non-performed procedures if done on the bench.  Echo procedures do not need to be repeated. </a:t>
            </a:r>
          </a:p>
          <a:p>
            <a:r>
              <a:rPr lang="en-US" dirty="0" smtClean="0"/>
              <a:t>Record testing with interpretations on the applicable Downtime Patient Result Entry Worksheet</a:t>
            </a:r>
            <a:endParaRPr lang="en-US" dirty="0"/>
          </a:p>
        </p:txBody>
      </p:sp>
    </p:spTree>
    <p:extLst>
      <p:ext uri="{BB962C8B-B14F-4D97-AF65-F5344CB8AC3E}">
        <p14:creationId xmlns:p14="http://schemas.microsoft.com/office/powerpoint/2010/main" val="2710893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63880"/>
            <a:ext cx="4268200" cy="1325563"/>
          </a:xfrm>
        </p:spPr>
        <p:txBody>
          <a:bodyPr>
            <a:normAutofit/>
          </a:bodyPr>
          <a:lstStyle/>
          <a:p>
            <a:r>
              <a:rPr lang="en-US" sz="3000" dirty="0" smtClean="0">
                <a:latin typeface="+mn-lt"/>
              </a:rPr>
              <a:t>Downtime Patient Testing Face Sheet</a:t>
            </a:r>
            <a:endParaRPr lang="en-US" sz="3000" dirty="0">
              <a:latin typeface="+mn-lt"/>
            </a:endParaRPr>
          </a:p>
        </p:txBody>
      </p:sp>
      <p:pic>
        <p:nvPicPr>
          <p:cNvPr id="5" name="Content Placeholder 4"/>
          <p:cNvPicPr>
            <a:picLocks noGrp="1" noChangeAspect="1"/>
          </p:cNvPicPr>
          <p:nvPr>
            <p:ph sz="half" idx="1"/>
          </p:nvPr>
        </p:nvPicPr>
        <p:blipFill>
          <a:blip r:embed="rId2"/>
          <a:stretch>
            <a:fillRect/>
          </a:stretch>
        </p:blipFill>
        <p:spPr>
          <a:xfrm>
            <a:off x="965522" y="1889443"/>
            <a:ext cx="3354801" cy="4351338"/>
          </a:xfrm>
          <a:prstGeom prst="rect">
            <a:avLst/>
          </a:prstGeom>
        </p:spPr>
      </p:pic>
      <p:pic>
        <p:nvPicPr>
          <p:cNvPr id="6" name="Content Placeholder 5"/>
          <p:cNvPicPr>
            <a:picLocks noGrp="1" noChangeAspect="1"/>
          </p:cNvPicPr>
          <p:nvPr>
            <p:ph sz="half" idx="2"/>
          </p:nvPr>
        </p:nvPicPr>
        <p:blipFill>
          <a:blip r:embed="rId3"/>
          <a:stretch>
            <a:fillRect/>
          </a:stretch>
        </p:blipFill>
        <p:spPr>
          <a:xfrm>
            <a:off x="6314432" y="2199528"/>
            <a:ext cx="4395788" cy="3380659"/>
          </a:xfrm>
          <a:prstGeom prst="rect">
            <a:avLst/>
          </a:prstGeom>
        </p:spPr>
      </p:pic>
      <p:sp>
        <p:nvSpPr>
          <p:cNvPr id="8" name="TextBox 7"/>
          <p:cNvSpPr txBox="1"/>
          <p:nvPr/>
        </p:nvSpPr>
        <p:spPr>
          <a:xfrm>
            <a:off x="6172200" y="563880"/>
            <a:ext cx="5181600" cy="1015663"/>
          </a:xfrm>
          <a:prstGeom prst="rect">
            <a:avLst/>
          </a:prstGeom>
          <a:noFill/>
        </p:spPr>
        <p:txBody>
          <a:bodyPr wrap="square" rtlCol="0">
            <a:spAutoFit/>
          </a:bodyPr>
          <a:lstStyle/>
          <a:p>
            <a:r>
              <a:rPr lang="en-US" sz="3000" dirty="0" smtClean="0"/>
              <a:t>Downtime Result Entry Worksheet (TS Example)</a:t>
            </a:r>
            <a:endParaRPr lang="en-US" sz="3000" dirty="0"/>
          </a:p>
        </p:txBody>
      </p:sp>
    </p:spTree>
    <p:extLst>
      <p:ext uri="{BB962C8B-B14F-4D97-AF65-F5344CB8AC3E}">
        <p14:creationId xmlns:p14="http://schemas.microsoft.com/office/powerpoint/2010/main" val="410707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 </a:t>
            </a:r>
            <a:br>
              <a:rPr lang="en-US" dirty="0" smtClean="0"/>
            </a:br>
            <a:r>
              <a:rPr lang="en-US" dirty="0" smtClean="0"/>
              <a:t>Patient Testing</a:t>
            </a:r>
            <a:endParaRPr lang="en-US" dirty="0"/>
          </a:p>
        </p:txBody>
      </p:sp>
      <p:sp>
        <p:nvSpPr>
          <p:cNvPr id="3" name="Content Placeholder 2"/>
          <p:cNvSpPr>
            <a:spLocks noGrp="1"/>
          </p:cNvSpPr>
          <p:nvPr>
            <p:ph idx="1"/>
          </p:nvPr>
        </p:nvSpPr>
        <p:spPr/>
        <p:txBody>
          <a:bodyPr/>
          <a:lstStyle/>
          <a:p>
            <a:pPr marL="0" indent="0">
              <a:buNone/>
            </a:pPr>
            <a:r>
              <a:rPr lang="en-US" sz="3000" dirty="0" smtClean="0"/>
              <a:t>Testing Without Prior Order</a:t>
            </a:r>
          </a:p>
          <a:p>
            <a:r>
              <a:rPr lang="en-US" dirty="0" smtClean="0"/>
              <a:t>Complete Downtime Patient Testing Face Sheet, obtaining patient history from a downtime backup report</a:t>
            </a:r>
          </a:p>
          <a:p>
            <a:r>
              <a:rPr lang="en-US" dirty="0" smtClean="0"/>
              <a:t>Assign a “BB Downtime Accession Number”</a:t>
            </a:r>
          </a:p>
          <a:p>
            <a:r>
              <a:rPr lang="en-US" dirty="0" smtClean="0"/>
              <a:t>Electronic XM CANNOT be performed during computer downtime</a:t>
            </a:r>
          </a:p>
          <a:p>
            <a:r>
              <a:rPr lang="en-US" dirty="0" smtClean="0"/>
              <a:t>Retain the following documentation</a:t>
            </a:r>
          </a:p>
          <a:p>
            <a:pPr lvl="1"/>
            <a:r>
              <a:rPr lang="en-US" dirty="0" smtClean="0"/>
              <a:t>Downtime Patient Testing Face Sheet (on top)</a:t>
            </a:r>
          </a:p>
          <a:p>
            <a:pPr lvl="1"/>
            <a:r>
              <a:rPr lang="en-US" dirty="0" smtClean="0"/>
              <a:t>Patient Blood Bank Lab Request Form</a:t>
            </a:r>
          </a:p>
          <a:p>
            <a:pPr lvl="1"/>
            <a:r>
              <a:rPr lang="en-US" dirty="0" smtClean="0"/>
              <a:t>Downtime Patient Result Entry Worksheets</a:t>
            </a:r>
          </a:p>
        </p:txBody>
      </p:sp>
      <p:pic>
        <p:nvPicPr>
          <p:cNvPr id="4" name="Picture 3"/>
          <p:cNvPicPr>
            <a:picLocks noChangeAspect="1"/>
          </p:cNvPicPr>
          <p:nvPr/>
        </p:nvPicPr>
        <p:blipFill>
          <a:blip r:embed="rId2"/>
          <a:stretch>
            <a:fillRect/>
          </a:stretch>
        </p:blipFill>
        <p:spPr>
          <a:xfrm>
            <a:off x="7042566" y="3110696"/>
            <a:ext cx="1465330" cy="700102"/>
          </a:xfrm>
          <a:prstGeom prst="rect">
            <a:avLst/>
          </a:prstGeom>
        </p:spPr>
      </p:pic>
    </p:spTree>
    <p:extLst>
      <p:ext uri="{BB962C8B-B14F-4D97-AF65-F5344CB8AC3E}">
        <p14:creationId xmlns:p14="http://schemas.microsoft.com/office/powerpoint/2010/main" val="138290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Short Term Downtime </a:t>
            </a:r>
            <a:br>
              <a:rPr lang="en-US" dirty="0" smtClean="0"/>
            </a:br>
            <a:r>
              <a:rPr lang="en-US" dirty="0" smtClean="0"/>
              <a:t>Patient Testing</a:t>
            </a:r>
            <a:endParaRPr lang="en-US" dirty="0"/>
          </a:p>
        </p:txBody>
      </p:sp>
      <p:sp>
        <p:nvSpPr>
          <p:cNvPr id="3" name="Content Placeholder 2"/>
          <p:cNvSpPr>
            <a:spLocks noGrp="1"/>
          </p:cNvSpPr>
          <p:nvPr>
            <p:ph idx="1"/>
          </p:nvPr>
        </p:nvSpPr>
        <p:spPr>
          <a:xfrm>
            <a:off x="849775" y="1983501"/>
            <a:ext cx="10921678" cy="1934568"/>
          </a:xfrm>
        </p:spPr>
        <p:txBody>
          <a:bodyPr wrap="square">
            <a:normAutofit fontScale="92500" lnSpcReduction="20000"/>
          </a:bodyPr>
          <a:lstStyle/>
          <a:p>
            <a:r>
              <a:rPr lang="en-US" dirty="0" smtClean="0"/>
              <a:t>Refer to Open Patient Sample Report to Determine if “Open” Patient Samples are Available for:</a:t>
            </a:r>
          </a:p>
          <a:p>
            <a:pPr lvl="1"/>
            <a:r>
              <a:rPr lang="en-US" dirty="0" err="1" smtClean="0"/>
              <a:t>Crossmatching</a:t>
            </a:r>
            <a:r>
              <a:rPr lang="en-US" dirty="0" smtClean="0"/>
              <a:t> additional blood (add-ons)</a:t>
            </a:r>
          </a:p>
          <a:p>
            <a:pPr lvl="1"/>
            <a:r>
              <a:rPr lang="en-US" dirty="0" smtClean="0"/>
              <a:t>Converting TS to TC</a:t>
            </a:r>
          </a:p>
          <a:p>
            <a:pPr lvl="1"/>
            <a:r>
              <a:rPr lang="en-US" dirty="0" smtClean="0"/>
              <a:t>All XMs MUST be serologic during Downtimes</a:t>
            </a:r>
          </a:p>
          <a:p>
            <a:r>
              <a:rPr lang="en-US" dirty="0" smtClean="0"/>
              <a:t>Call Patient Floors with STAT patient results</a:t>
            </a:r>
          </a:p>
        </p:txBody>
      </p:sp>
      <p:pic>
        <p:nvPicPr>
          <p:cNvPr id="4" name="Picture 3"/>
          <p:cNvPicPr>
            <a:picLocks noChangeAspect="1"/>
          </p:cNvPicPr>
          <p:nvPr/>
        </p:nvPicPr>
        <p:blipFill>
          <a:blip r:embed="rId2"/>
          <a:stretch>
            <a:fillRect/>
          </a:stretch>
        </p:blipFill>
        <p:spPr>
          <a:xfrm>
            <a:off x="7085206" y="2712930"/>
            <a:ext cx="4810936" cy="3717542"/>
          </a:xfrm>
          <a:prstGeom prst="rect">
            <a:avLst/>
          </a:prstGeom>
        </p:spPr>
      </p:pic>
      <p:sp>
        <p:nvSpPr>
          <p:cNvPr id="6" name="TextBox 5"/>
          <p:cNvSpPr txBox="1"/>
          <p:nvPr/>
        </p:nvSpPr>
        <p:spPr>
          <a:xfrm>
            <a:off x="754987" y="4048323"/>
            <a:ext cx="6136082" cy="2708434"/>
          </a:xfrm>
          <a:prstGeom prst="rect">
            <a:avLst/>
          </a:prstGeom>
          <a:noFill/>
        </p:spPr>
        <p:txBody>
          <a:bodyPr wrap="square" rtlCol="0">
            <a:spAutoFit/>
          </a:bodyPr>
          <a:lstStyle/>
          <a:p>
            <a:pPr marL="342900" indent="-342900">
              <a:buClr>
                <a:schemeClr val="bg2">
                  <a:lumMod val="40000"/>
                  <a:lumOff val="60000"/>
                </a:schemeClr>
              </a:buClr>
              <a:buFont typeface="Arial" panose="020B0604020202020204" pitchFamily="34" charset="0"/>
              <a:buChar char="•"/>
            </a:pPr>
            <a:r>
              <a:rPr lang="en-US" sz="1900" dirty="0" smtClean="0"/>
              <a:t>Add new patients to PTC Supplement Form (and attach to PTC Report)</a:t>
            </a:r>
          </a:p>
          <a:p>
            <a:pPr marL="800100" lvl="1" indent="-342900">
              <a:buFont typeface="Arial" panose="020B0604020202020204" pitchFamily="34" charset="0"/>
              <a:buChar char="•"/>
            </a:pPr>
            <a:r>
              <a:rPr lang="en-US" sz="1900" dirty="0" smtClean="0"/>
              <a:t>Add this info to Downtime Patient Testing Face Sheet in </a:t>
            </a:r>
            <a:r>
              <a:rPr lang="en-US" sz="1900" dirty="0" smtClean="0">
                <a:solidFill>
                  <a:srgbClr val="FF0000"/>
                </a:solidFill>
              </a:rPr>
              <a:t>red ink</a:t>
            </a:r>
          </a:p>
          <a:p>
            <a:pPr marL="800100" lvl="1" indent="-342900">
              <a:buFont typeface="Arial" panose="020B0604020202020204" pitchFamily="34" charset="0"/>
              <a:buChar char="•"/>
            </a:pPr>
            <a:r>
              <a:rPr lang="en-US" sz="1900" dirty="0" smtClean="0"/>
              <a:t>Any new transfusion requirements, transfusion related comments, or antibodies must be added to the Downtime Patient Testing Face Sheet in </a:t>
            </a:r>
            <a:r>
              <a:rPr lang="en-US" sz="1900" dirty="0" smtClean="0">
                <a:solidFill>
                  <a:srgbClr val="FF0000"/>
                </a:solidFill>
              </a:rPr>
              <a:t>red ink </a:t>
            </a:r>
          </a:p>
          <a:p>
            <a:endParaRPr lang="en-US" dirty="0"/>
          </a:p>
        </p:txBody>
      </p:sp>
    </p:spTree>
    <p:extLst>
      <p:ext uri="{BB962C8B-B14F-4D97-AF65-F5344CB8AC3E}">
        <p14:creationId xmlns:p14="http://schemas.microsoft.com/office/powerpoint/2010/main" val="45827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8881" y="1226917"/>
            <a:ext cx="9035970" cy="3310360"/>
          </a:xfrm>
        </p:spPr>
        <p:txBody>
          <a:bodyPr>
            <a:noAutofit/>
          </a:bodyPr>
          <a:lstStyle/>
          <a:p>
            <a:pPr algn="ctr"/>
            <a:r>
              <a:rPr lang="en-US" sz="5000" dirty="0" smtClean="0"/>
              <a:t>File All Downtime Testing Documentation Alphabetically in Binder #1 For Entry When System is Restored</a:t>
            </a:r>
            <a:endParaRPr lang="en-US" sz="5000" dirty="0"/>
          </a:p>
        </p:txBody>
      </p:sp>
      <p:pic>
        <p:nvPicPr>
          <p:cNvPr id="4" name="Picture 3"/>
          <p:cNvPicPr>
            <a:picLocks noChangeAspect="1"/>
          </p:cNvPicPr>
          <p:nvPr/>
        </p:nvPicPr>
        <p:blipFill>
          <a:blip r:embed="rId2"/>
          <a:stretch>
            <a:fillRect/>
          </a:stretch>
        </p:blipFill>
        <p:spPr>
          <a:xfrm>
            <a:off x="5170068" y="4636913"/>
            <a:ext cx="1666667" cy="1704762"/>
          </a:xfrm>
          <a:prstGeom prst="rect">
            <a:avLst/>
          </a:prstGeom>
        </p:spPr>
      </p:pic>
    </p:spTree>
    <p:extLst>
      <p:ext uri="{BB962C8B-B14F-4D97-AF65-F5344CB8AC3E}">
        <p14:creationId xmlns:p14="http://schemas.microsoft.com/office/powerpoint/2010/main" val="3090681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Downtime</a:t>
            </a:r>
            <a:br>
              <a:rPr lang="en-US" dirty="0" smtClean="0"/>
            </a:br>
            <a:r>
              <a:rPr lang="en-US" dirty="0" smtClean="0"/>
              <a:t>Product Handling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Receiving Products</a:t>
            </a:r>
          </a:p>
          <a:p>
            <a:pPr lvl="1"/>
            <a:r>
              <a:rPr lang="en-US" dirty="0" smtClean="0"/>
              <a:t>Date/Time/Initial all shipping invoices from the blood supplier.  Place in Binder #2 under the Shipping Invoices Tab to be used for logging in product upon system restoration. </a:t>
            </a:r>
          </a:p>
          <a:p>
            <a:pPr lvl="1"/>
            <a:r>
              <a:rPr lang="en-US" dirty="0" smtClean="0"/>
              <a:t>Perform Reconfirmation </a:t>
            </a:r>
            <a:r>
              <a:rPr lang="en-US" dirty="0" err="1" smtClean="0"/>
              <a:t>ABORh</a:t>
            </a:r>
            <a:r>
              <a:rPr lang="en-US" dirty="0" smtClean="0"/>
              <a:t> </a:t>
            </a:r>
            <a:r>
              <a:rPr lang="en-US" dirty="0" err="1" smtClean="0"/>
              <a:t>typings</a:t>
            </a:r>
            <a:r>
              <a:rPr lang="en-US" dirty="0" smtClean="0"/>
              <a:t> on RBCs using the </a:t>
            </a:r>
            <a:r>
              <a:rPr lang="en-US" dirty="0" err="1" smtClean="0"/>
              <a:t>ABORh</a:t>
            </a:r>
            <a:r>
              <a:rPr lang="en-US" dirty="0" smtClean="0"/>
              <a:t> Unit Downtime Result Entry Worksheet.  Place in the </a:t>
            </a:r>
            <a:r>
              <a:rPr lang="en-US" dirty="0" err="1" smtClean="0"/>
              <a:t>ABORh</a:t>
            </a:r>
            <a:r>
              <a:rPr lang="en-US" dirty="0" smtClean="0"/>
              <a:t> Unit section of Binder #2. </a:t>
            </a:r>
          </a:p>
          <a:p>
            <a:r>
              <a:rPr lang="en-US" dirty="0" smtClean="0"/>
              <a:t>Prior to setting up any products on a patient, use the Auto/Directed Unit Report to look for “reserved” patient products</a:t>
            </a:r>
          </a:p>
          <a:p>
            <a:r>
              <a:rPr lang="en-US" dirty="0" smtClean="0"/>
              <a:t>For Product Modifications, complete a Modify Products worksheet.</a:t>
            </a:r>
          </a:p>
          <a:p>
            <a:pPr lvl="1"/>
            <a:r>
              <a:rPr lang="en-US" dirty="0" smtClean="0"/>
              <a:t>One sheet for each patient product transaction</a:t>
            </a:r>
          </a:p>
          <a:p>
            <a:pPr lvl="1"/>
            <a:r>
              <a:rPr lang="en-US" dirty="0" smtClean="0"/>
              <a:t>If multiple modifications are being performed on a single unit, staple the worksheets together in the exact order the modifications were performed.</a:t>
            </a:r>
          </a:p>
          <a:p>
            <a:pPr lvl="1"/>
            <a:r>
              <a:rPr lang="en-US" dirty="0" smtClean="0"/>
              <a:t>File alphabetically by name of modification under the Mod Tab of Binder #2.</a:t>
            </a:r>
          </a:p>
          <a:p>
            <a:pPr lvl="1"/>
            <a:endParaRPr lang="en-US" dirty="0" smtClean="0"/>
          </a:p>
          <a:p>
            <a:pPr lvl="1"/>
            <a:endParaRPr lang="en-US" dirty="0"/>
          </a:p>
        </p:txBody>
      </p:sp>
    </p:spTree>
    <p:extLst>
      <p:ext uri="{BB962C8B-B14F-4D97-AF65-F5344CB8AC3E}">
        <p14:creationId xmlns:p14="http://schemas.microsoft.com/office/powerpoint/2010/main" val="212502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0461" y="363699"/>
            <a:ext cx="4874615" cy="6326626"/>
          </a:xfrm>
          <a:prstGeom prst="rect">
            <a:avLst/>
          </a:prstGeom>
        </p:spPr>
      </p:pic>
      <p:pic>
        <p:nvPicPr>
          <p:cNvPr id="3" name="Picture 2"/>
          <p:cNvPicPr>
            <a:picLocks noChangeAspect="1"/>
          </p:cNvPicPr>
          <p:nvPr/>
        </p:nvPicPr>
        <p:blipFill>
          <a:blip r:embed="rId3"/>
          <a:stretch>
            <a:fillRect/>
          </a:stretch>
        </p:blipFill>
        <p:spPr>
          <a:xfrm>
            <a:off x="6343658" y="363699"/>
            <a:ext cx="4891900" cy="6326626"/>
          </a:xfrm>
          <a:prstGeom prst="rect">
            <a:avLst/>
          </a:prstGeom>
        </p:spPr>
      </p:pic>
      <p:sp>
        <p:nvSpPr>
          <p:cNvPr id="4" name="TextBox 3"/>
          <p:cNvSpPr txBox="1"/>
          <p:nvPr/>
        </p:nvSpPr>
        <p:spPr>
          <a:xfrm>
            <a:off x="2270234" y="3029374"/>
            <a:ext cx="8228004" cy="784830"/>
          </a:xfrm>
          <a:prstGeom prst="rect">
            <a:avLst/>
          </a:prstGeom>
          <a:noFill/>
        </p:spPr>
        <p:txBody>
          <a:bodyPr wrap="square" rtlCol="0">
            <a:spAutoFit/>
          </a:bodyPr>
          <a:lstStyle/>
          <a:p>
            <a:r>
              <a:rPr lang="en-US" sz="4500" dirty="0" smtClean="0">
                <a:solidFill>
                  <a:srgbClr val="0070C0"/>
                </a:solidFill>
                <a:effectLst>
                  <a:glow rad="228600">
                    <a:srgbClr val="00B050">
                      <a:alpha val="40000"/>
                    </a:srgbClr>
                  </a:glow>
                  <a:innerShdw blurRad="63500" dist="50800" dir="10800000">
                    <a:prstClr val="black">
                      <a:alpha val="50000"/>
                    </a:prstClr>
                  </a:innerShdw>
                </a:effectLst>
              </a:rPr>
              <a:t>Modify Product Worksheet</a:t>
            </a:r>
            <a:endParaRPr lang="en-US" sz="4500" dirty="0">
              <a:solidFill>
                <a:srgbClr val="0070C0"/>
              </a:solidFill>
              <a:effectLst>
                <a:glow rad="228600">
                  <a:srgbClr val="00B050">
                    <a:alpha val="40000"/>
                  </a:srgbClr>
                </a:glow>
                <a:innerShdw blurRad="63500" dist="50800" dir="10800000">
                  <a:prstClr val="black">
                    <a:alpha val="50000"/>
                  </a:prstClr>
                </a:innerShdw>
              </a:effectLst>
            </a:endParaRPr>
          </a:p>
        </p:txBody>
      </p:sp>
    </p:spTree>
    <p:extLst>
      <p:ext uri="{BB962C8B-B14F-4D97-AF65-F5344CB8AC3E}">
        <p14:creationId xmlns:p14="http://schemas.microsoft.com/office/powerpoint/2010/main" val="1370649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 Boardroom</Template>
  <TotalTime>385</TotalTime>
  <Words>1795</Words>
  <Application>Microsoft Office PowerPoint</Application>
  <PresentationFormat>Widescreen</PresentationFormat>
  <Paragraphs>147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Ion</vt:lpstr>
      <vt:lpstr>Downtime Refresher</vt:lpstr>
      <vt:lpstr>Short Term Downtime</vt:lpstr>
      <vt:lpstr>Short Term Downtime  Patient Testing</vt:lpstr>
      <vt:lpstr>Downtime Patient Testing Face Sheet</vt:lpstr>
      <vt:lpstr>Short Term Downtime  Patient Testing</vt:lpstr>
      <vt:lpstr>Short Term Downtime  Patient Testing</vt:lpstr>
      <vt:lpstr>File All Downtime Testing Documentation Alphabetically in Binder #1 For Entry When System is Restored</vt:lpstr>
      <vt:lpstr>Short Term Downtime Product Handling</vt:lpstr>
      <vt:lpstr>PowerPoint Presentation</vt:lpstr>
      <vt:lpstr>Short Term Downtime Product Handling</vt:lpstr>
      <vt:lpstr>Short Term Downtime Product Handling</vt:lpstr>
      <vt:lpstr>Short Term Downtime Product Handling</vt:lpstr>
      <vt:lpstr>Short Term Downtime Product Handling</vt:lpstr>
      <vt:lpstr>Short Term Downtime System Restoration</vt:lpstr>
      <vt:lpstr>Short Term Downtime System Restoration (cont.)</vt:lpstr>
      <vt:lpstr>Short Term Downtime System Restoration (cont.)</vt:lpstr>
      <vt:lpstr>Extended Downtime</vt:lpstr>
      <vt:lpstr>Extended Downtime Patient Testing</vt:lpstr>
      <vt:lpstr>Extended Downtime Product Handling</vt:lpstr>
      <vt:lpstr>Extended Downtime System Restoration</vt:lpstr>
      <vt:lpstr>Downtime Supplies</vt:lpstr>
    </vt:vector>
  </TitlesOfParts>
  <Company>Froedtert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Sorum, Cary A</dc:creator>
  <cp:lastModifiedBy>Sorum, Cary A</cp:lastModifiedBy>
  <cp:revision>29</cp:revision>
  <dcterms:created xsi:type="dcterms:W3CDTF">2021-03-23T21:55:54Z</dcterms:created>
  <dcterms:modified xsi:type="dcterms:W3CDTF">2021-03-25T23:02:17Z</dcterms:modified>
</cp:coreProperties>
</file>