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60" r:id="rId4"/>
    <p:sldId id="259" r:id="rId5"/>
    <p:sldId id="261" r:id="rId6"/>
    <p:sldId id="262" r:id="rId7"/>
    <p:sldId id="264" r:id="rId8"/>
    <p:sldId id="265" r:id="rId9"/>
    <p:sldId id="266" r:id="rId10"/>
    <p:sldId id="263"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DD81A-7EC3-4783-9AA8-2620F80CE532}" type="datetimeFigureOut">
              <a:rPr lang="en-US" smtClean="0"/>
              <a:t>1/31/2025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A5430-AFDB-403C-B7B2-A303733E6D7F}" type="slidenum">
              <a:rPr lang="en-US" smtClean="0"/>
              <a:t>‹#›</a:t>
            </a:fld>
            <a:endParaRPr lang="en-US"/>
          </a:p>
        </p:txBody>
      </p:sp>
    </p:spTree>
    <p:extLst>
      <p:ext uri="{BB962C8B-B14F-4D97-AF65-F5344CB8AC3E}">
        <p14:creationId xmlns:p14="http://schemas.microsoft.com/office/powerpoint/2010/main" val="271638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A5430-AFDB-403C-B7B2-A303733E6D7F}" type="slidenum">
              <a:rPr lang="en-US" smtClean="0"/>
              <a:t>10</a:t>
            </a:fld>
            <a:endParaRPr lang="en-US"/>
          </a:p>
        </p:txBody>
      </p:sp>
    </p:spTree>
    <p:extLst>
      <p:ext uri="{BB962C8B-B14F-4D97-AF65-F5344CB8AC3E}">
        <p14:creationId xmlns:p14="http://schemas.microsoft.com/office/powerpoint/2010/main" val="860093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2800F-49C1-2447-1913-3D917D4132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AB3EE1-5696-2DCF-F648-FEC18BA2C5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F115B9-6115-9852-BDD4-8493C25A369A}"/>
              </a:ext>
            </a:extLst>
          </p:cNvPr>
          <p:cNvSpPr>
            <a:spLocks noGrp="1"/>
          </p:cNvSpPr>
          <p:nvPr>
            <p:ph type="dt" sz="half" idx="10"/>
          </p:nvPr>
        </p:nvSpPr>
        <p:spPr/>
        <p:txBody>
          <a:bodyPr/>
          <a:lstStyle/>
          <a:p>
            <a:fld id="{F74CBB35-F187-4AE0-9BC6-6F32C33953AA}" type="datetimeFigureOut">
              <a:rPr lang="en-US" smtClean="0"/>
              <a:t>1/31/2025</a:t>
            </a:fld>
            <a:endParaRPr lang="en-US"/>
          </a:p>
        </p:txBody>
      </p:sp>
      <p:sp>
        <p:nvSpPr>
          <p:cNvPr id="5" name="Footer Placeholder 4">
            <a:extLst>
              <a:ext uri="{FF2B5EF4-FFF2-40B4-BE49-F238E27FC236}">
                <a16:creationId xmlns:a16="http://schemas.microsoft.com/office/drawing/2014/main" id="{9C0BC4B5-3A01-6196-C7B4-2D3A2DE63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AAB45D-38EF-16CB-43C8-1481BF2BFBB3}"/>
              </a:ext>
            </a:extLst>
          </p:cNvPr>
          <p:cNvSpPr>
            <a:spLocks noGrp="1"/>
          </p:cNvSpPr>
          <p:nvPr>
            <p:ph type="sldNum" sz="quarter" idx="12"/>
          </p:nvPr>
        </p:nvSpPr>
        <p:spPr/>
        <p:txBody>
          <a:bodyPr/>
          <a:lstStyle/>
          <a:p>
            <a:fld id="{9BE47F67-0C19-4184-817C-8D940B735E2D}" type="slidenum">
              <a:rPr lang="en-US" smtClean="0"/>
              <a:t>‹#›</a:t>
            </a:fld>
            <a:endParaRPr lang="en-US"/>
          </a:p>
        </p:txBody>
      </p:sp>
    </p:spTree>
    <p:extLst>
      <p:ext uri="{BB962C8B-B14F-4D97-AF65-F5344CB8AC3E}">
        <p14:creationId xmlns:p14="http://schemas.microsoft.com/office/powerpoint/2010/main" val="113334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20552-3CB6-6161-EC3B-9CEE4C4B21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97EC8B-CFFA-927B-9672-59EC997D56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6F2E0-66E2-5767-456D-7A26C2A7B732}"/>
              </a:ext>
            </a:extLst>
          </p:cNvPr>
          <p:cNvSpPr>
            <a:spLocks noGrp="1"/>
          </p:cNvSpPr>
          <p:nvPr>
            <p:ph type="dt" sz="half" idx="10"/>
          </p:nvPr>
        </p:nvSpPr>
        <p:spPr/>
        <p:txBody>
          <a:bodyPr/>
          <a:lstStyle/>
          <a:p>
            <a:fld id="{F74CBB35-F187-4AE0-9BC6-6F32C33953AA}" type="datetimeFigureOut">
              <a:rPr lang="en-US" smtClean="0"/>
              <a:t>1/31/2025</a:t>
            </a:fld>
            <a:endParaRPr lang="en-US"/>
          </a:p>
        </p:txBody>
      </p:sp>
      <p:sp>
        <p:nvSpPr>
          <p:cNvPr id="5" name="Footer Placeholder 4">
            <a:extLst>
              <a:ext uri="{FF2B5EF4-FFF2-40B4-BE49-F238E27FC236}">
                <a16:creationId xmlns:a16="http://schemas.microsoft.com/office/drawing/2014/main" id="{51591E31-7617-DA52-B121-2CA7277965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6571A-5AE4-E6A1-B213-EDB9C27F672C}"/>
              </a:ext>
            </a:extLst>
          </p:cNvPr>
          <p:cNvSpPr>
            <a:spLocks noGrp="1"/>
          </p:cNvSpPr>
          <p:nvPr>
            <p:ph type="sldNum" sz="quarter" idx="12"/>
          </p:nvPr>
        </p:nvSpPr>
        <p:spPr/>
        <p:txBody>
          <a:bodyPr/>
          <a:lstStyle/>
          <a:p>
            <a:fld id="{9BE47F67-0C19-4184-817C-8D940B735E2D}" type="slidenum">
              <a:rPr lang="en-US" smtClean="0"/>
              <a:t>‹#›</a:t>
            </a:fld>
            <a:endParaRPr lang="en-US"/>
          </a:p>
        </p:txBody>
      </p:sp>
    </p:spTree>
    <p:extLst>
      <p:ext uri="{BB962C8B-B14F-4D97-AF65-F5344CB8AC3E}">
        <p14:creationId xmlns:p14="http://schemas.microsoft.com/office/powerpoint/2010/main" val="4106990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6E984E-534D-5E3D-99AE-1B4843536C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BAAEF6-64EF-EC16-DC1F-FCBA3A4D58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D1691-0070-1B56-9D73-B6DFA3405AF3}"/>
              </a:ext>
            </a:extLst>
          </p:cNvPr>
          <p:cNvSpPr>
            <a:spLocks noGrp="1"/>
          </p:cNvSpPr>
          <p:nvPr>
            <p:ph type="dt" sz="half" idx="10"/>
          </p:nvPr>
        </p:nvSpPr>
        <p:spPr/>
        <p:txBody>
          <a:bodyPr/>
          <a:lstStyle/>
          <a:p>
            <a:fld id="{F74CBB35-F187-4AE0-9BC6-6F32C33953AA}" type="datetimeFigureOut">
              <a:rPr lang="en-US" smtClean="0"/>
              <a:t>1/31/2025</a:t>
            </a:fld>
            <a:endParaRPr lang="en-US"/>
          </a:p>
        </p:txBody>
      </p:sp>
      <p:sp>
        <p:nvSpPr>
          <p:cNvPr id="5" name="Footer Placeholder 4">
            <a:extLst>
              <a:ext uri="{FF2B5EF4-FFF2-40B4-BE49-F238E27FC236}">
                <a16:creationId xmlns:a16="http://schemas.microsoft.com/office/drawing/2014/main" id="{3EA11058-54AD-6731-9BE0-4BAD3DD7F9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D365E6-4B7D-7BB3-4711-AFB0B770D095}"/>
              </a:ext>
            </a:extLst>
          </p:cNvPr>
          <p:cNvSpPr>
            <a:spLocks noGrp="1"/>
          </p:cNvSpPr>
          <p:nvPr>
            <p:ph type="sldNum" sz="quarter" idx="12"/>
          </p:nvPr>
        </p:nvSpPr>
        <p:spPr/>
        <p:txBody>
          <a:bodyPr/>
          <a:lstStyle/>
          <a:p>
            <a:fld id="{9BE47F67-0C19-4184-817C-8D940B735E2D}" type="slidenum">
              <a:rPr lang="en-US" smtClean="0"/>
              <a:t>‹#›</a:t>
            </a:fld>
            <a:endParaRPr lang="en-US"/>
          </a:p>
        </p:txBody>
      </p:sp>
    </p:spTree>
    <p:extLst>
      <p:ext uri="{BB962C8B-B14F-4D97-AF65-F5344CB8AC3E}">
        <p14:creationId xmlns:p14="http://schemas.microsoft.com/office/powerpoint/2010/main" val="330518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50AA-D98A-F5E4-E693-67B67C0291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940D4B-8555-0CB5-511B-4CE867875A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76E5A-A00B-7243-7A77-FCFC378B9BC2}"/>
              </a:ext>
            </a:extLst>
          </p:cNvPr>
          <p:cNvSpPr>
            <a:spLocks noGrp="1"/>
          </p:cNvSpPr>
          <p:nvPr>
            <p:ph type="dt" sz="half" idx="10"/>
          </p:nvPr>
        </p:nvSpPr>
        <p:spPr/>
        <p:txBody>
          <a:bodyPr/>
          <a:lstStyle/>
          <a:p>
            <a:fld id="{F74CBB35-F187-4AE0-9BC6-6F32C33953AA}" type="datetimeFigureOut">
              <a:rPr lang="en-US" smtClean="0"/>
              <a:t>1/31/2025</a:t>
            </a:fld>
            <a:endParaRPr lang="en-US"/>
          </a:p>
        </p:txBody>
      </p:sp>
      <p:sp>
        <p:nvSpPr>
          <p:cNvPr id="5" name="Footer Placeholder 4">
            <a:extLst>
              <a:ext uri="{FF2B5EF4-FFF2-40B4-BE49-F238E27FC236}">
                <a16:creationId xmlns:a16="http://schemas.microsoft.com/office/drawing/2014/main" id="{07CB6E70-74CA-8E1E-5BC1-35F9574A1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04275-3A96-6D09-0774-744C12304482}"/>
              </a:ext>
            </a:extLst>
          </p:cNvPr>
          <p:cNvSpPr>
            <a:spLocks noGrp="1"/>
          </p:cNvSpPr>
          <p:nvPr>
            <p:ph type="sldNum" sz="quarter" idx="12"/>
          </p:nvPr>
        </p:nvSpPr>
        <p:spPr/>
        <p:txBody>
          <a:bodyPr/>
          <a:lstStyle/>
          <a:p>
            <a:fld id="{9BE47F67-0C19-4184-817C-8D940B735E2D}" type="slidenum">
              <a:rPr lang="en-US" smtClean="0"/>
              <a:t>‹#›</a:t>
            </a:fld>
            <a:endParaRPr lang="en-US"/>
          </a:p>
        </p:txBody>
      </p:sp>
    </p:spTree>
    <p:extLst>
      <p:ext uri="{BB962C8B-B14F-4D97-AF65-F5344CB8AC3E}">
        <p14:creationId xmlns:p14="http://schemas.microsoft.com/office/powerpoint/2010/main" val="203683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19285-041E-0E6F-B94B-F794EBDD9F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6F2731-B23C-4120-618D-A3D9B62AD4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7DF00D-7977-1895-F53D-71E5312C24FA}"/>
              </a:ext>
            </a:extLst>
          </p:cNvPr>
          <p:cNvSpPr>
            <a:spLocks noGrp="1"/>
          </p:cNvSpPr>
          <p:nvPr>
            <p:ph type="dt" sz="half" idx="10"/>
          </p:nvPr>
        </p:nvSpPr>
        <p:spPr/>
        <p:txBody>
          <a:bodyPr/>
          <a:lstStyle/>
          <a:p>
            <a:fld id="{F74CBB35-F187-4AE0-9BC6-6F32C33953AA}" type="datetimeFigureOut">
              <a:rPr lang="en-US" smtClean="0"/>
              <a:t>1/31/2025</a:t>
            </a:fld>
            <a:endParaRPr lang="en-US"/>
          </a:p>
        </p:txBody>
      </p:sp>
      <p:sp>
        <p:nvSpPr>
          <p:cNvPr id="5" name="Footer Placeholder 4">
            <a:extLst>
              <a:ext uri="{FF2B5EF4-FFF2-40B4-BE49-F238E27FC236}">
                <a16:creationId xmlns:a16="http://schemas.microsoft.com/office/drawing/2014/main" id="{D14E4E31-CCC2-485C-339D-6D33F87D0B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F1E39-89B2-0850-3CD5-E4854EE36881}"/>
              </a:ext>
            </a:extLst>
          </p:cNvPr>
          <p:cNvSpPr>
            <a:spLocks noGrp="1"/>
          </p:cNvSpPr>
          <p:nvPr>
            <p:ph type="sldNum" sz="quarter" idx="12"/>
          </p:nvPr>
        </p:nvSpPr>
        <p:spPr/>
        <p:txBody>
          <a:bodyPr/>
          <a:lstStyle/>
          <a:p>
            <a:fld id="{9BE47F67-0C19-4184-817C-8D940B735E2D}" type="slidenum">
              <a:rPr lang="en-US" smtClean="0"/>
              <a:t>‹#›</a:t>
            </a:fld>
            <a:endParaRPr lang="en-US"/>
          </a:p>
        </p:txBody>
      </p:sp>
    </p:spTree>
    <p:extLst>
      <p:ext uri="{BB962C8B-B14F-4D97-AF65-F5344CB8AC3E}">
        <p14:creationId xmlns:p14="http://schemas.microsoft.com/office/powerpoint/2010/main" val="233120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4A8A2-D51A-8C13-9641-2DC7BECEC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5C7357-41C9-9A4B-651A-D76C910D0D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E3B648-A23A-C390-40E0-9E6D89938D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29B669-2495-0FD3-21F4-D76CD1BF15D4}"/>
              </a:ext>
            </a:extLst>
          </p:cNvPr>
          <p:cNvSpPr>
            <a:spLocks noGrp="1"/>
          </p:cNvSpPr>
          <p:nvPr>
            <p:ph type="dt" sz="half" idx="10"/>
          </p:nvPr>
        </p:nvSpPr>
        <p:spPr/>
        <p:txBody>
          <a:bodyPr/>
          <a:lstStyle/>
          <a:p>
            <a:fld id="{F74CBB35-F187-4AE0-9BC6-6F32C33953AA}" type="datetimeFigureOut">
              <a:rPr lang="en-US" smtClean="0"/>
              <a:t>1/31/2025</a:t>
            </a:fld>
            <a:endParaRPr lang="en-US"/>
          </a:p>
        </p:txBody>
      </p:sp>
      <p:sp>
        <p:nvSpPr>
          <p:cNvPr id="6" name="Footer Placeholder 5">
            <a:extLst>
              <a:ext uri="{FF2B5EF4-FFF2-40B4-BE49-F238E27FC236}">
                <a16:creationId xmlns:a16="http://schemas.microsoft.com/office/drawing/2014/main" id="{36DA91FC-55E6-7130-3EBF-07852F608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2E8D2-4150-EE3F-F16B-64B5E2D121EB}"/>
              </a:ext>
            </a:extLst>
          </p:cNvPr>
          <p:cNvSpPr>
            <a:spLocks noGrp="1"/>
          </p:cNvSpPr>
          <p:nvPr>
            <p:ph type="sldNum" sz="quarter" idx="12"/>
          </p:nvPr>
        </p:nvSpPr>
        <p:spPr/>
        <p:txBody>
          <a:bodyPr/>
          <a:lstStyle/>
          <a:p>
            <a:fld id="{9BE47F67-0C19-4184-817C-8D940B735E2D}" type="slidenum">
              <a:rPr lang="en-US" smtClean="0"/>
              <a:t>‹#›</a:t>
            </a:fld>
            <a:endParaRPr lang="en-US"/>
          </a:p>
        </p:txBody>
      </p:sp>
    </p:spTree>
    <p:extLst>
      <p:ext uri="{BB962C8B-B14F-4D97-AF65-F5344CB8AC3E}">
        <p14:creationId xmlns:p14="http://schemas.microsoft.com/office/powerpoint/2010/main" val="374912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7481E-221D-7379-D66A-991979EF41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309313-DCD7-1F22-4C3C-DD896D0EEF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BFCA08-27C8-5375-1D79-F15952D246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3EAAA-8FB8-E2CF-02E8-503733E89D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544F00-F043-B984-210B-4C4EF9511C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9C1C3A-CFA1-3507-B607-333469EEEBB8}"/>
              </a:ext>
            </a:extLst>
          </p:cNvPr>
          <p:cNvSpPr>
            <a:spLocks noGrp="1"/>
          </p:cNvSpPr>
          <p:nvPr>
            <p:ph type="dt" sz="half" idx="10"/>
          </p:nvPr>
        </p:nvSpPr>
        <p:spPr/>
        <p:txBody>
          <a:bodyPr/>
          <a:lstStyle/>
          <a:p>
            <a:fld id="{F74CBB35-F187-4AE0-9BC6-6F32C33953AA}" type="datetimeFigureOut">
              <a:rPr lang="en-US" smtClean="0"/>
              <a:t>1/31/2025</a:t>
            </a:fld>
            <a:endParaRPr lang="en-US"/>
          </a:p>
        </p:txBody>
      </p:sp>
      <p:sp>
        <p:nvSpPr>
          <p:cNvPr id="8" name="Footer Placeholder 7">
            <a:extLst>
              <a:ext uri="{FF2B5EF4-FFF2-40B4-BE49-F238E27FC236}">
                <a16:creationId xmlns:a16="http://schemas.microsoft.com/office/drawing/2014/main" id="{95C387E4-C276-2D44-902D-7F320E7A1C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51C1D0-9B19-3878-90E4-B31801DEE5F3}"/>
              </a:ext>
            </a:extLst>
          </p:cNvPr>
          <p:cNvSpPr>
            <a:spLocks noGrp="1"/>
          </p:cNvSpPr>
          <p:nvPr>
            <p:ph type="sldNum" sz="quarter" idx="12"/>
          </p:nvPr>
        </p:nvSpPr>
        <p:spPr/>
        <p:txBody>
          <a:bodyPr/>
          <a:lstStyle/>
          <a:p>
            <a:fld id="{9BE47F67-0C19-4184-817C-8D940B735E2D}" type="slidenum">
              <a:rPr lang="en-US" smtClean="0"/>
              <a:t>‹#›</a:t>
            </a:fld>
            <a:endParaRPr lang="en-US"/>
          </a:p>
        </p:txBody>
      </p:sp>
    </p:spTree>
    <p:extLst>
      <p:ext uri="{BB962C8B-B14F-4D97-AF65-F5344CB8AC3E}">
        <p14:creationId xmlns:p14="http://schemas.microsoft.com/office/powerpoint/2010/main" val="65351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A2A3-AD8C-DBB0-5163-15345BB6EE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B5C215-1ED2-ACA2-DDF0-0D47804A8272}"/>
              </a:ext>
            </a:extLst>
          </p:cNvPr>
          <p:cNvSpPr>
            <a:spLocks noGrp="1"/>
          </p:cNvSpPr>
          <p:nvPr>
            <p:ph type="dt" sz="half" idx="10"/>
          </p:nvPr>
        </p:nvSpPr>
        <p:spPr/>
        <p:txBody>
          <a:bodyPr/>
          <a:lstStyle/>
          <a:p>
            <a:fld id="{F74CBB35-F187-4AE0-9BC6-6F32C33953AA}" type="datetimeFigureOut">
              <a:rPr lang="en-US" smtClean="0"/>
              <a:t>1/31/2025</a:t>
            </a:fld>
            <a:endParaRPr lang="en-US"/>
          </a:p>
        </p:txBody>
      </p:sp>
      <p:sp>
        <p:nvSpPr>
          <p:cNvPr id="4" name="Footer Placeholder 3">
            <a:extLst>
              <a:ext uri="{FF2B5EF4-FFF2-40B4-BE49-F238E27FC236}">
                <a16:creationId xmlns:a16="http://schemas.microsoft.com/office/drawing/2014/main" id="{2ECEB152-8F76-2A3F-EA93-2CB216EF57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F5DE95-2215-AD48-12BE-A0F2B8D405A1}"/>
              </a:ext>
            </a:extLst>
          </p:cNvPr>
          <p:cNvSpPr>
            <a:spLocks noGrp="1"/>
          </p:cNvSpPr>
          <p:nvPr>
            <p:ph type="sldNum" sz="quarter" idx="12"/>
          </p:nvPr>
        </p:nvSpPr>
        <p:spPr/>
        <p:txBody>
          <a:bodyPr/>
          <a:lstStyle/>
          <a:p>
            <a:fld id="{9BE47F67-0C19-4184-817C-8D940B735E2D}" type="slidenum">
              <a:rPr lang="en-US" smtClean="0"/>
              <a:t>‹#›</a:t>
            </a:fld>
            <a:endParaRPr lang="en-US"/>
          </a:p>
        </p:txBody>
      </p:sp>
    </p:spTree>
    <p:extLst>
      <p:ext uri="{BB962C8B-B14F-4D97-AF65-F5344CB8AC3E}">
        <p14:creationId xmlns:p14="http://schemas.microsoft.com/office/powerpoint/2010/main" val="337337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A24E2E-01E4-0430-5E21-2F6135E36931}"/>
              </a:ext>
            </a:extLst>
          </p:cNvPr>
          <p:cNvSpPr>
            <a:spLocks noGrp="1"/>
          </p:cNvSpPr>
          <p:nvPr>
            <p:ph type="dt" sz="half" idx="10"/>
          </p:nvPr>
        </p:nvSpPr>
        <p:spPr/>
        <p:txBody>
          <a:bodyPr/>
          <a:lstStyle/>
          <a:p>
            <a:fld id="{F74CBB35-F187-4AE0-9BC6-6F32C33953AA}" type="datetimeFigureOut">
              <a:rPr lang="en-US" smtClean="0"/>
              <a:t>1/31/2025</a:t>
            </a:fld>
            <a:endParaRPr lang="en-US"/>
          </a:p>
        </p:txBody>
      </p:sp>
      <p:sp>
        <p:nvSpPr>
          <p:cNvPr id="3" name="Footer Placeholder 2">
            <a:extLst>
              <a:ext uri="{FF2B5EF4-FFF2-40B4-BE49-F238E27FC236}">
                <a16:creationId xmlns:a16="http://schemas.microsoft.com/office/drawing/2014/main" id="{BE9493A7-73FC-CF15-8644-794BFBC0BC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B40E04-068B-BB9E-FA32-7FC056E719B0}"/>
              </a:ext>
            </a:extLst>
          </p:cNvPr>
          <p:cNvSpPr>
            <a:spLocks noGrp="1"/>
          </p:cNvSpPr>
          <p:nvPr>
            <p:ph type="sldNum" sz="quarter" idx="12"/>
          </p:nvPr>
        </p:nvSpPr>
        <p:spPr/>
        <p:txBody>
          <a:bodyPr/>
          <a:lstStyle/>
          <a:p>
            <a:fld id="{9BE47F67-0C19-4184-817C-8D940B735E2D}" type="slidenum">
              <a:rPr lang="en-US" smtClean="0"/>
              <a:t>‹#›</a:t>
            </a:fld>
            <a:endParaRPr lang="en-US"/>
          </a:p>
        </p:txBody>
      </p:sp>
    </p:spTree>
    <p:extLst>
      <p:ext uri="{BB962C8B-B14F-4D97-AF65-F5344CB8AC3E}">
        <p14:creationId xmlns:p14="http://schemas.microsoft.com/office/powerpoint/2010/main" val="371565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BFA5C-48E2-92AA-7918-E217F4DC34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F91452-F8A7-65B3-5F75-2B5F5199C6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6E6A35-E6F9-A66A-AB8B-A41D42CD0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0BE315-320D-8038-9E2D-0D798854E3D9}"/>
              </a:ext>
            </a:extLst>
          </p:cNvPr>
          <p:cNvSpPr>
            <a:spLocks noGrp="1"/>
          </p:cNvSpPr>
          <p:nvPr>
            <p:ph type="dt" sz="half" idx="10"/>
          </p:nvPr>
        </p:nvSpPr>
        <p:spPr/>
        <p:txBody>
          <a:bodyPr/>
          <a:lstStyle/>
          <a:p>
            <a:fld id="{F74CBB35-F187-4AE0-9BC6-6F32C33953AA}" type="datetimeFigureOut">
              <a:rPr lang="en-US" smtClean="0"/>
              <a:t>1/31/2025</a:t>
            </a:fld>
            <a:endParaRPr lang="en-US"/>
          </a:p>
        </p:txBody>
      </p:sp>
      <p:sp>
        <p:nvSpPr>
          <p:cNvPr id="6" name="Footer Placeholder 5">
            <a:extLst>
              <a:ext uri="{FF2B5EF4-FFF2-40B4-BE49-F238E27FC236}">
                <a16:creationId xmlns:a16="http://schemas.microsoft.com/office/drawing/2014/main" id="{8375C516-B4B7-F6A3-C5D5-06894D8687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FFE48E-DA8E-B22D-C045-0669771F0A52}"/>
              </a:ext>
            </a:extLst>
          </p:cNvPr>
          <p:cNvSpPr>
            <a:spLocks noGrp="1"/>
          </p:cNvSpPr>
          <p:nvPr>
            <p:ph type="sldNum" sz="quarter" idx="12"/>
          </p:nvPr>
        </p:nvSpPr>
        <p:spPr/>
        <p:txBody>
          <a:bodyPr/>
          <a:lstStyle/>
          <a:p>
            <a:fld id="{9BE47F67-0C19-4184-817C-8D940B735E2D}" type="slidenum">
              <a:rPr lang="en-US" smtClean="0"/>
              <a:t>‹#›</a:t>
            </a:fld>
            <a:endParaRPr lang="en-US"/>
          </a:p>
        </p:txBody>
      </p:sp>
    </p:spTree>
    <p:extLst>
      <p:ext uri="{BB962C8B-B14F-4D97-AF65-F5344CB8AC3E}">
        <p14:creationId xmlns:p14="http://schemas.microsoft.com/office/powerpoint/2010/main" val="80599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3748C-9E48-ADE5-78B0-19DA395704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35EA80-463A-FE70-5C4A-633E43B81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D6A0EE-C772-C8E5-ABDF-6177C47B9D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D94D9C-CFAE-0BB4-19DE-7CE3A471B791}"/>
              </a:ext>
            </a:extLst>
          </p:cNvPr>
          <p:cNvSpPr>
            <a:spLocks noGrp="1"/>
          </p:cNvSpPr>
          <p:nvPr>
            <p:ph type="dt" sz="half" idx="10"/>
          </p:nvPr>
        </p:nvSpPr>
        <p:spPr/>
        <p:txBody>
          <a:bodyPr/>
          <a:lstStyle/>
          <a:p>
            <a:fld id="{F74CBB35-F187-4AE0-9BC6-6F32C33953AA}" type="datetimeFigureOut">
              <a:rPr lang="en-US" smtClean="0"/>
              <a:t>1/31/2025</a:t>
            </a:fld>
            <a:endParaRPr lang="en-US"/>
          </a:p>
        </p:txBody>
      </p:sp>
      <p:sp>
        <p:nvSpPr>
          <p:cNvPr id="6" name="Footer Placeholder 5">
            <a:extLst>
              <a:ext uri="{FF2B5EF4-FFF2-40B4-BE49-F238E27FC236}">
                <a16:creationId xmlns:a16="http://schemas.microsoft.com/office/drawing/2014/main" id="{3CF7216C-1137-1C2A-30BC-24F0D14C9D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5724A1-09E8-C560-4CD7-5C3A9AE737F4}"/>
              </a:ext>
            </a:extLst>
          </p:cNvPr>
          <p:cNvSpPr>
            <a:spLocks noGrp="1"/>
          </p:cNvSpPr>
          <p:nvPr>
            <p:ph type="sldNum" sz="quarter" idx="12"/>
          </p:nvPr>
        </p:nvSpPr>
        <p:spPr/>
        <p:txBody>
          <a:bodyPr/>
          <a:lstStyle/>
          <a:p>
            <a:fld id="{9BE47F67-0C19-4184-817C-8D940B735E2D}" type="slidenum">
              <a:rPr lang="en-US" smtClean="0"/>
              <a:t>‹#›</a:t>
            </a:fld>
            <a:endParaRPr lang="en-US"/>
          </a:p>
        </p:txBody>
      </p:sp>
    </p:spTree>
    <p:extLst>
      <p:ext uri="{BB962C8B-B14F-4D97-AF65-F5344CB8AC3E}">
        <p14:creationId xmlns:p14="http://schemas.microsoft.com/office/powerpoint/2010/main" val="1898538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0D6868-C4BC-5F57-3982-AD36D059A7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0F3AE2-A9E9-0526-EE85-0AE308561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8963D-DD17-49D4-A82B-69DEF2A724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4CBB35-F187-4AE0-9BC6-6F32C33953AA}" type="datetimeFigureOut">
              <a:rPr lang="en-US" smtClean="0"/>
              <a:t>1/31/2025</a:t>
            </a:fld>
            <a:endParaRPr lang="en-US"/>
          </a:p>
        </p:txBody>
      </p:sp>
      <p:sp>
        <p:nvSpPr>
          <p:cNvPr id="5" name="Footer Placeholder 4">
            <a:extLst>
              <a:ext uri="{FF2B5EF4-FFF2-40B4-BE49-F238E27FC236}">
                <a16:creationId xmlns:a16="http://schemas.microsoft.com/office/drawing/2014/main" id="{58ED8F5F-D010-D56C-8790-1396523A90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55C4339-3E25-777B-56CF-CBE03212A2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E47F67-0C19-4184-817C-8D940B735E2D}" type="slidenum">
              <a:rPr lang="en-US" smtClean="0"/>
              <a:t>‹#›</a:t>
            </a:fld>
            <a:endParaRPr lang="en-US"/>
          </a:p>
        </p:txBody>
      </p:sp>
    </p:spTree>
    <p:extLst>
      <p:ext uri="{BB962C8B-B14F-4D97-AF65-F5344CB8AC3E}">
        <p14:creationId xmlns:p14="http://schemas.microsoft.com/office/powerpoint/2010/main" val="1046086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ppendorf.com/product-media/doc/en/58185/Eppendorf_Liquid-Handling_Operating-manual_Reference-2_Eppendorf-Reference-2.pdf" TargetMode="External"/><Relationship Id="rId2" Type="http://schemas.openxmlformats.org/officeDocument/2006/relationships/hyperlink" Target="https://www.manualslib.com/manual/2000335/Vistalab-Mla-Series.html#manual" TargetMode="External"/><Relationship Id="rId1" Type="http://schemas.openxmlformats.org/officeDocument/2006/relationships/slideLayout" Target="../slideLayouts/slideLayout2.xml"/><Relationship Id="rId4" Type="http://schemas.openxmlformats.org/officeDocument/2006/relationships/hyperlink" Target="https://www.manualslib.com/manual/2586006/Vistalab-Ovation-Qs.html#manua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96360-5767-8623-E730-A790013B5F11}"/>
              </a:ext>
            </a:extLst>
          </p:cNvPr>
          <p:cNvSpPr>
            <a:spLocks noGrp="1"/>
          </p:cNvSpPr>
          <p:nvPr>
            <p:ph type="title"/>
          </p:nvPr>
        </p:nvSpPr>
        <p:spPr/>
        <p:txBody>
          <a:bodyPr>
            <a:normAutofit/>
          </a:bodyPr>
          <a:lstStyle/>
          <a:p>
            <a:pPr algn="ctr"/>
            <a:r>
              <a:rPr lang="en-US" dirty="0"/>
              <a:t>Pipette Use in the Clinical Laboratory</a:t>
            </a:r>
            <a:br>
              <a:rPr lang="en-US" dirty="0"/>
            </a:br>
            <a:r>
              <a:rPr lang="en-US" sz="1600" dirty="0"/>
              <a:t>Carolyn Webb, MT (</a:t>
            </a:r>
            <a:r>
              <a:rPr lang="en-US" sz="1600"/>
              <a:t>ASCP)    Colleen </a:t>
            </a:r>
            <a:r>
              <a:rPr lang="en-US" sz="1600" dirty="0"/>
              <a:t>Turtenwald, MLS (</a:t>
            </a:r>
            <a:r>
              <a:rPr lang="en-US" sz="1600"/>
              <a:t>ASCP)</a:t>
            </a:r>
            <a:r>
              <a:rPr lang="en-US" sz="1600" baseline="30000"/>
              <a:t> CM</a:t>
            </a:r>
            <a:r>
              <a:rPr lang="en-US" sz="1600"/>
              <a:t>    Karen </a:t>
            </a:r>
            <a:r>
              <a:rPr lang="en-US" sz="1600" dirty="0"/>
              <a:t>Wagner, MLS (ASCP)</a:t>
            </a:r>
            <a:r>
              <a:rPr lang="en-US" sz="1600" baseline="30000" dirty="0"/>
              <a:t>CM </a:t>
            </a:r>
            <a:br>
              <a:rPr lang="en-US" sz="1600" dirty="0"/>
            </a:br>
            <a:r>
              <a:rPr lang="en-US" sz="1400" dirty="0"/>
              <a:t>1/31/2025</a:t>
            </a:r>
            <a:endParaRPr lang="en-US" dirty="0"/>
          </a:p>
        </p:txBody>
      </p:sp>
      <p:pic>
        <p:nvPicPr>
          <p:cNvPr id="5" name="Content Placeholder 4">
            <a:extLst>
              <a:ext uri="{FF2B5EF4-FFF2-40B4-BE49-F238E27FC236}">
                <a16:creationId xmlns:a16="http://schemas.microsoft.com/office/drawing/2014/main" id="{13705565-B7B8-4D6A-9B18-E7458FD03EC2}"/>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2557258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0182-5095-EAE5-2833-766B95FB2BE6}"/>
              </a:ext>
            </a:extLst>
          </p:cNvPr>
          <p:cNvSpPr>
            <a:spLocks noGrp="1"/>
          </p:cNvSpPr>
          <p:nvPr>
            <p:ph type="title"/>
          </p:nvPr>
        </p:nvSpPr>
        <p:spPr/>
        <p:txBody>
          <a:bodyPr/>
          <a:lstStyle/>
          <a:p>
            <a:r>
              <a:rPr lang="en-US" dirty="0"/>
              <a:t>Errors in Pipette Use</a:t>
            </a:r>
          </a:p>
        </p:txBody>
      </p:sp>
      <p:sp>
        <p:nvSpPr>
          <p:cNvPr id="3" name="Content Placeholder 2">
            <a:extLst>
              <a:ext uri="{FF2B5EF4-FFF2-40B4-BE49-F238E27FC236}">
                <a16:creationId xmlns:a16="http://schemas.microsoft.com/office/drawing/2014/main" id="{1490E39F-E744-0FE1-94CD-4227767E7D2C}"/>
              </a:ext>
            </a:extLst>
          </p:cNvPr>
          <p:cNvSpPr>
            <a:spLocks noGrp="1"/>
          </p:cNvSpPr>
          <p:nvPr>
            <p:ph idx="1"/>
          </p:nvPr>
        </p:nvSpPr>
        <p:spPr>
          <a:xfrm>
            <a:off x="838200" y="1536192"/>
            <a:ext cx="10515600" cy="4640771"/>
          </a:xfrm>
        </p:spPr>
        <p:txBody>
          <a:bodyPr>
            <a:normAutofit fontScale="92500" lnSpcReduction="10000"/>
          </a:bodyPr>
          <a:lstStyle/>
          <a:p>
            <a:r>
              <a:rPr lang="en-US" sz="1800" dirty="0">
                <a:solidFill>
                  <a:srgbClr val="7030A0"/>
                </a:solidFill>
              </a:rPr>
              <a:t>Selecting a wrong size pipette for the need. Do not use a 1mL fixed volumetric pipette for a 10mL need by dispensing 10 times. Use a 10mL serologic pipette to accomplish this. Alternatively, do not use a 10mL pipette for a 1mL need. Inaccuracies can occur in either situation.</a:t>
            </a:r>
          </a:p>
          <a:p>
            <a:r>
              <a:rPr lang="en-US" sz="1800" dirty="0"/>
              <a:t>Using a plastic transfer pipette with line indicators for reconstitution of solutions that need accurate amounts of water (calibrators, QC materials, </a:t>
            </a:r>
            <a:r>
              <a:rPr lang="en-US" sz="1800" dirty="0" err="1"/>
              <a:t>etc</a:t>
            </a:r>
            <a:r>
              <a:rPr lang="en-US" sz="1800" dirty="0"/>
              <a:t>…). These marks are guides only and are not accurate. Transfer pipettes are only used for transferring samples or solutions.</a:t>
            </a:r>
          </a:p>
          <a:p>
            <a:r>
              <a:rPr lang="en-US" sz="1800" dirty="0">
                <a:solidFill>
                  <a:srgbClr val="7030A0"/>
                </a:solidFill>
              </a:rPr>
              <a:t>Using a fixed/adjustable volumetric pipette that is overdue for calibration, or it was dropped and may have a damaged tip, may cause inaccurate volumes. These pipettes may not be drawing up or dispensing the correct volumes.</a:t>
            </a:r>
          </a:p>
          <a:p>
            <a:r>
              <a:rPr lang="en-US" sz="1800" dirty="0"/>
              <a:t>When using an adjustable volumetric pipette, ensure the correct volume has been dialed in and locked (if available). Check the pipette with each use to verify volume setting.</a:t>
            </a:r>
          </a:p>
          <a:p>
            <a:r>
              <a:rPr lang="en-US" sz="1800" dirty="0">
                <a:solidFill>
                  <a:srgbClr val="7030A0"/>
                </a:solidFill>
              </a:rPr>
              <a:t>When using volumetric pipettes, ensure tip is firmly attached to pipette. Air can leak in around the plastic tip if attached loosely. Pipettes should be held upright for intake and dispelling of liquid materials. If not done properly, this may result in inaccurate volumes.</a:t>
            </a:r>
          </a:p>
          <a:p>
            <a:r>
              <a:rPr lang="en-US" sz="1800" i="1" u="sng" dirty="0"/>
              <a:t>Eppendorf  and Ovation Only</a:t>
            </a:r>
            <a:r>
              <a:rPr lang="en-US" sz="1800" dirty="0"/>
              <a:t>: Do not press the plunger beyond the first stop when drawing up liquid. This will cause too much liquid to be drawn into the pipette, and volume will be inaccurate when dispensing. (The second stop when drawing up sample is for highly viscous samples not encountered in CP.)</a:t>
            </a:r>
          </a:p>
          <a:p>
            <a:pPr marL="0" indent="0">
              <a:buNone/>
            </a:pPr>
            <a:endParaRPr lang="en-US" sz="1800" dirty="0"/>
          </a:p>
          <a:p>
            <a:endParaRPr lang="en-US" dirty="0"/>
          </a:p>
        </p:txBody>
      </p:sp>
    </p:spTree>
    <p:extLst>
      <p:ext uri="{BB962C8B-B14F-4D97-AF65-F5344CB8AC3E}">
        <p14:creationId xmlns:p14="http://schemas.microsoft.com/office/powerpoint/2010/main" val="3207361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D7953-A1BC-C1F6-E6BC-C1A433C1CF44}"/>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C2AC554D-C55E-6103-2CA9-E08300FCA9A7}"/>
              </a:ext>
            </a:extLst>
          </p:cNvPr>
          <p:cNvSpPr>
            <a:spLocks noGrp="1"/>
          </p:cNvSpPr>
          <p:nvPr>
            <p:ph idx="1"/>
          </p:nvPr>
        </p:nvSpPr>
        <p:spPr/>
        <p:txBody>
          <a:bodyPr>
            <a:normAutofit/>
          </a:bodyPr>
          <a:lstStyle/>
          <a:p>
            <a:pPr>
              <a:buFont typeface="+mj-lt"/>
              <a:buAutoNum type="arabicPeriod"/>
            </a:pPr>
            <a:r>
              <a:rPr lang="en-US" sz="1600" dirty="0"/>
              <a:t>Vista Lab MLA Series Operator’s Manual;  326720 Rev. C; </a:t>
            </a:r>
            <a:r>
              <a:rPr lang="en-US" sz="1600" dirty="0">
                <a:hlinkClick r:id="rId2"/>
              </a:rPr>
              <a:t>VISTALAB MLA SERIES OPERATOR'S MANUAL Pdf Download | </a:t>
            </a:r>
            <a:r>
              <a:rPr lang="en-US" sz="1600" dirty="0" err="1">
                <a:hlinkClick r:id="rId2"/>
              </a:rPr>
              <a:t>ManualsLib</a:t>
            </a:r>
            <a:endParaRPr lang="en-US" sz="1600" dirty="0"/>
          </a:p>
          <a:p>
            <a:pPr>
              <a:buFont typeface="+mj-lt"/>
              <a:buAutoNum type="arabicPeriod"/>
            </a:pPr>
            <a:endParaRPr lang="en-US" sz="1600" dirty="0"/>
          </a:p>
          <a:p>
            <a:pPr algn="l">
              <a:buFont typeface="+mj-lt"/>
              <a:buAutoNum type="arabicPeriod"/>
            </a:pPr>
            <a:r>
              <a:rPr lang="en-US" sz="1600" dirty="0"/>
              <a:t>Eppendorf Reference Operating Manual; </a:t>
            </a:r>
            <a:r>
              <a:rPr lang="en-US" sz="1600" dirty="0">
                <a:solidFill>
                  <a:srgbClr val="000000"/>
                </a:solidFill>
                <a:highlight>
                  <a:srgbClr val="FFFFFF"/>
                </a:highlight>
              </a:rPr>
              <a:t>2022; Copyright Eppendorf SE, Germany; </a:t>
            </a:r>
            <a:r>
              <a:rPr lang="en-US" sz="1600" dirty="0">
                <a:hlinkClick r:id="rId3"/>
              </a:rPr>
              <a:t>Eppendorf_Liquid-Handling_Operating-manual_Reference-2_Eppendorf-Reference-2.pdf</a:t>
            </a:r>
            <a:endParaRPr lang="en-US" sz="1600" dirty="0"/>
          </a:p>
          <a:p>
            <a:pPr algn="l">
              <a:buFont typeface="+mj-lt"/>
              <a:buAutoNum type="arabicPeriod"/>
            </a:pPr>
            <a:endParaRPr lang="en-US" sz="1600" dirty="0"/>
          </a:p>
          <a:p>
            <a:pPr algn="l">
              <a:buFont typeface="+mj-lt"/>
              <a:buAutoNum type="arabicPeriod"/>
            </a:pPr>
            <a:r>
              <a:rPr lang="en-US" sz="1600" b="0" i="0" dirty="0">
                <a:effectLst/>
                <a:highlight>
                  <a:srgbClr val="FFFFFF"/>
                </a:highlight>
              </a:rPr>
              <a:t>Ovation QS </a:t>
            </a:r>
            <a:r>
              <a:rPr lang="en-US" sz="1600" b="0" i="0" dirty="0" err="1">
                <a:effectLst/>
                <a:highlight>
                  <a:srgbClr val="FFFFFF"/>
                </a:highlight>
              </a:rPr>
              <a:t>BioNatural</a:t>
            </a:r>
            <a:r>
              <a:rPr lang="en-US" sz="1600" b="0" i="0" dirty="0">
                <a:effectLst/>
                <a:highlight>
                  <a:srgbClr val="FFFFFF"/>
                </a:highlight>
              </a:rPr>
              <a:t> Pipette - Adjustable Volume-Set Operator's Guide; </a:t>
            </a:r>
            <a:r>
              <a:rPr lang="en-US" sz="1600" b="0" i="0" dirty="0">
                <a:solidFill>
                  <a:srgbClr val="231F1F"/>
                </a:solidFill>
                <a:effectLst/>
                <a:highlight>
                  <a:srgbClr val="FFFFFF"/>
                </a:highlight>
              </a:rPr>
              <a:t>L057-0144-001 Rev. H; </a:t>
            </a:r>
            <a:r>
              <a:rPr lang="en-US" sz="1600" dirty="0">
                <a:hlinkClick r:id="rId4"/>
              </a:rPr>
              <a:t>VISTALAB OVATION QS OPERATOR'S MANUAL Pdf Download | </a:t>
            </a:r>
            <a:r>
              <a:rPr lang="en-US" sz="1600" dirty="0" err="1">
                <a:hlinkClick r:id="rId4"/>
              </a:rPr>
              <a:t>ManualsLib</a:t>
            </a:r>
            <a:endParaRPr lang="en-US" sz="1600" dirty="0"/>
          </a:p>
          <a:p>
            <a:pPr>
              <a:buFont typeface="+mj-lt"/>
              <a:buAutoNum type="arabicPeriod"/>
            </a:pPr>
            <a:endParaRPr lang="en-US" sz="1200" dirty="0"/>
          </a:p>
          <a:p>
            <a:pPr>
              <a:buFont typeface="+mj-lt"/>
              <a:buAutoNum type="arabicPeriod"/>
            </a:pPr>
            <a:endParaRPr lang="en-US" sz="1200" dirty="0"/>
          </a:p>
          <a:p>
            <a:pPr>
              <a:buFont typeface="+mj-lt"/>
              <a:buAutoNum type="arabicPeriod"/>
            </a:pPr>
            <a:endParaRPr lang="en-US" sz="1200" dirty="0"/>
          </a:p>
          <a:p>
            <a:endParaRPr lang="en-US" sz="1200" dirty="0"/>
          </a:p>
        </p:txBody>
      </p:sp>
    </p:spTree>
    <p:extLst>
      <p:ext uri="{BB962C8B-B14F-4D97-AF65-F5344CB8AC3E}">
        <p14:creationId xmlns:p14="http://schemas.microsoft.com/office/powerpoint/2010/main" val="345257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D694E-79F1-A6FE-31C6-4CCB6F4D75C2}"/>
              </a:ext>
            </a:extLst>
          </p:cNvPr>
          <p:cNvSpPr>
            <a:spLocks noGrp="1"/>
          </p:cNvSpPr>
          <p:nvPr>
            <p:ph type="title"/>
          </p:nvPr>
        </p:nvSpPr>
        <p:spPr/>
        <p:txBody>
          <a:bodyPr/>
          <a:lstStyle/>
          <a:p>
            <a:pPr algn="ctr"/>
            <a:r>
              <a:rPr lang="en-US" dirty="0"/>
              <a:t>Types of Pipettes Used in CP Labs:</a:t>
            </a:r>
            <a:br>
              <a:rPr lang="en-US" dirty="0"/>
            </a:br>
            <a:r>
              <a:rPr lang="en-US" sz="1800" dirty="0">
                <a:solidFill>
                  <a:schemeClr val="bg2">
                    <a:lumMod val="50000"/>
                  </a:schemeClr>
                </a:solidFill>
              </a:rPr>
              <a:t>In order from least accurate to most accurate measurement</a:t>
            </a:r>
          </a:p>
        </p:txBody>
      </p:sp>
      <p:sp>
        <p:nvSpPr>
          <p:cNvPr id="3" name="Content Placeholder 2">
            <a:extLst>
              <a:ext uri="{FF2B5EF4-FFF2-40B4-BE49-F238E27FC236}">
                <a16:creationId xmlns:a16="http://schemas.microsoft.com/office/drawing/2014/main" id="{185480BC-CC66-2B3A-9774-64FE08A12AA2}"/>
              </a:ext>
            </a:extLst>
          </p:cNvPr>
          <p:cNvSpPr>
            <a:spLocks noGrp="1"/>
          </p:cNvSpPr>
          <p:nvPr>
            <p:ph idx="1"/>
          </p:nvPr>
        </p:nvSpPr>
        <p:spPr/>
        <p:txBody>
          <a:bodyPr>
            <a:normAutofit fontScale="92500" lnSpcReduction="10000"/>
          </a:bodyPr>
          <a:lstStyle/>
          <a:p>
            <a:r>
              <a:rPr lang="en-US" dirty="0"/>
              <a:t>Plastic Transfer Pipette:</a:t>
            </a:r>
          </a:p>
          <a:p>
            <a:pPr lvl="1"/>
            <a:r>
              <a:rPr lang="en-US" sz="1900" dirty="0">
                <a:solidFill>
                  <a:srgbClr val="7030A0"/>
                </a:solidFill>
              </a:rPr>
              <a:t>Used for transferring sample, or other fluids, from one container to another. These must not be used when required volumes are mandated.</a:t>
            </a:r>
          </a:p>
          <a:p>
            <a:r>
              <a:rPr lang="en-US" dirty="0"/>
              <a:t>Serologic Pipette: </a:t>
            </a:r>
          </a:p>
          <a:p>
            <a:pPr lvl="1"/>
            <a:r>
              <a:rPr lang="en-US" sz="1900" dirty="0">
                <a:solidFill>
                  <a:srgbClr val="7030A0"/>
                </a:solidFill>
                <a:highlight>
                  <a:srgbClr val="FFFFFF"/>
                </a:highlight>
              </a:rPr>
              <a:t>Used when</a:t>
            </a:r>
            <a:r>
              <a:rPr lang="en-US" sz="1900" b="0" i="0" dirty="0">
                <a:solidFill>
                  <a:srgbClr val="7030A0"/>
                </a:solidFill>
                <a:effectLst/>
                <a:highlight>
                  <a:srgbClr val="FFFFFF"/>
                </a:highlight>
              </a:rPr>
              <a:t> accurate volume measurement of a solution is needed, especially in larger volumes. Coagulation reagents are an example of serologic pipette use. </a:t>
            </a:r>
          </a:p>
          <a:p>
            <a:r>
              <a:rPr lang="en-US" dirty="0"/>
              <a:t>Adjustable Volumetric Pipette (MLA, Eppendorf, Ovation):</a:t>
            </a:r>
          </a:p>
          <a:p>
            <a:pPr lvl="1"/>
            <a:r>
              <a:rPr lang="en-US" sz="1900" dirty="0">
                <a:solidFill>
                  <a:srgbClr val="7030A0"/>
                </a:solidFill>
              </a:rPr>
              <a:t>Used for reconstitution of materials, such as rinse solutions, that may not require strict dilution protocols, but where accuracy is still needed. These are often used as back ups when fixed volumetric pipettes are not available. Adjustable pipettes can be just as accurate but are not as preferred.</a:t>
            </a:r>
            <a:r>
              <a:rPr lang="en-US" sz="1900" b="0" i="0" dirty="0">
                <a:solidFill>
                  <a:srgbClr val="7030A0"/>
                </a:solidFill>
                <a:effectLst/>
                <a:highlight>
                  <a:srgbClr val="FFFFFF"/>
                </a:highlight>
                <a:latin typeface="Arial" panose="020B0604020202020204" pitchFamily="34" charset="0"/>
              </a:rPr>
              <a:t> </a:t>
            </a:r>
            <a:endParaRPr lang="en-US" sz="1900" dirty="0">
              <a:solidFill>
                <a:srgbClr val="7030A0"/>
              </a:solidFill>
            </a:endParaRPr>
          </a:p>
          <a:p>
            <a:r>
              <a:rPr lang="en-US" dirty="0"/>
              <a:t>Fix Volumetric Pipette (MLA, Eppendorf):</a:t>
            </a:r>
          </a:p>
          <a:p>
            <a:r>
              <a:rPr lang="en-US" sz="1900" dirty="0">
                <a:solidFill>
                  <a:srgbClr val="7030A0"/>
                </a:solidFill>
              </a:rPr>
              <a:t>Used for reconstitution of materials, such as calibrators, reagents, QC materials, and proficiency testing samples that require accurate dilution protocols</a:t>
            </a:r>
          </a:p>
          <a:p>
            <a:pPr lvl="1"/>
            <a:endParaRPr lang="en-US" dirty="0"/>
          </a:p>
          <a:p>
            <a:endParaRPr lang="en-US" dirty="0"/>
          </a:p>
        </p:txBody>
      </p:sp>
    </p:spTree>
    <p:extLst>
      <p:ext uri="{BB962C8B-B14F-4D97-AF65-F5344CB8AC3E}">
        <p14:creationId xmlns:p14="http://schemas.microsoft.com/office/powerpoint/2010/main" val="1653944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23FE-D8F5-2D8C-31CE-B2AA6B11822C}"/>
              </a:ext>
            </a:extLst>
          </p:cNvPr>
          <p:cNvSpPr>
            <a:spLocks noGrp="1"/>
          </p:cNvSpPr>
          <p:nvPr>
            <p:ph type="title"/>
          </p:nvPr>
        </p:nvSpPr>
        <p:spPr>
          <a:xfrm>
            <a:off x="838200" y="475488"/>
            <a:ext cx="10515600" cy="949482"/>
          </a:xfrm>
        </p:spPr>
        <p:txBody>
          <a:bodyPr>
            <a:normAutofit fontScale="90000"/>
          </a:bodyPr>
          <a:lstStyle/>
          <a:p>
            <a:br>
              <a:rPr lang="en-US" dirty="0"/>
            </a:br>
            <a:r>
              <a:rPr lang="en-US" dirty="0"/>
              <a:t>Plastic Transfer Pipette</a:t>
            </a:r>
            <a:br>
              <a:rPr lang="en-US" dirty="0"/>
            </a:br>
            <a:endParaRPr lang="en-US" dirty="0"/>
          </a:p>
        </p:txBody>
      </p:sp>
      <p:pic>
        <p:nvPicPr>
          <p:cNvPr id="5" name="Content Placeholder 4">
            <a:extLst>
              <a:ext uri="{FF2B5EF4-FFF2-40B4-BE49-F238E27FC236}">
                <a16:creationId xmlns:a16="http://schemas.microsoft.com/office/drawing/2014/main" id="{47FE59E3-3B73-057F-CB19-B8BEB1E8CBE8}"/>
              </a:ext>
            </a:extLst>
          </p:cNvPr>
          <p:cNvPicPr>
            <a:picLocks noGrp="1" noChangeAspect="1"/>
          </p:cNvPicPr>
          <p:nvPr>
            <p:ph idx="1"/>
          </p:nvPr>
        </p:nvPicPr>
        <p:blipFill>
          <a:blip r:embed="rId2"/>
          <a:stretch>
            <a:fillRect/>
          </a:stretch>
        </p:blipFill>
        <p:spPr>
          <a:xfrm rot="17380345">
            <a:off x="7346047" y="2762563"/>
            <a:ext cx="4274947" cy="2035468"/>
          </a:xfrm>
        </p:spPr>
      </p:pic>
      <p:sp>
        <p:nvSpPr>
          <p:cNvPr id="6" name="TextBox 5">
            <a:extLst>
              <a:ext uri="{FF2B5EF4-FFF2-40B4-BE49-F238E27FC236}">
                <a16:creationId xmlns:a16="http://schemas.microsoft.com/office/drawing/2014/main" id="{F105B204-655E-7F2F-8EEC-68AD1489BE16}"/>
              </a:ext>
            </a:extLst>
          </p:cNvPr>
          <p:cNvSpPr txBox="1"/>
          <p:nvPr/>
        </p:nvSpPr>
        <p:spPr>
          <a:xfrm>
            <a:off x="838199" y="1819656"/>
            <a:ext cx="6851905" cy="4524315"/>
          </a:xfrm>
          <a:prstGeom prst="rect">
            <a:avLst/>
          </a:prstGeom>
          <a:noFill/>
        </p:spPr>
        <p:txBody>
          <a:bodyPr wrap="square" rtlCol="0">
            <a:spAutoFit/>
          </a:bodyPr>
          <a:lstStyle/>
          <a:p>
            <a:r>
              <a:rPr lang="en-US" dirty="0"/>
              <a:t>Plastic disposable (one-use) transfer pipettes are the least accurate of the pipettes. They are not calibrated. Uses include:</a:t>
            </a:r>
          </a:p>
          <a:p>
            <a:endParaRPr lang="en-US" dirty="0"/>
          </a:p>
          <a:p>
            <a:pPr marL="285750" indent="-285750">
              <a:buFont typeface="Arial" panose="020B0604020202020204" pitchFamily="34" charset="0"/>
              <a:buChar char="•"/>
            </a:pPr>
            <a:r>
              <a:rPr lang="en-US" dirty="0"/>
              <a:t>Transferring plasma or urine from mother tubes or cups to aliquot containers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Transferring samples to testing cups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Mixing contents of samples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i="1" u="sng" dirty="0"/>
              <a:t>NOTE:</a:t>
            </a:r>
            <a:r>
              <a:rPr lang="en-US" dirty="0"/>
              <a:t>  These pipettes often have markings on the side of the pipette indicating volumes. These are to be used a guide only. They are not accurate when precise volumes are needed. </a:t>
            </a:r>
            <a:r>
              <a:rPr lang="en-US" b="1" i="1" dirty="0"/>
              <a:t>Do not use </a:t>
            </a:r>
            <a:r>
              <a:rPr lang="en-US" dirty="0"/>
              <a:t>for reconstitution of reagents, calibrators, QC materials, proficiency sample, etc.</a:t>
            </a:r>
          </a:p>
          <a:p>
            <a:pPr marL="285750" indent="-285750">
              <a:buFont typeface="Arial" panose="020B0604020202020204" pitchFamily="34" charset="0"/>
              <a:buChar char="•"/>
            </a:pPr>
            <a:endParaRPr lang="en-US" dirty="0"/>
          </a:p>
        </p:txBody>
      </p:sp>
      <p:cxnSp>
        <p:nvCxnSpPr>
          <p:cNvPr id="8" name="Straight Arrow Connector 7">
            <a:extLst>
              <a:ext uri="{FF2B5EF4-FFF2-40B4-BE49-F238E27FC236}">
                <a16:creationId xmlns:a16="http://schemas.microsoft.com/office/drawing/2014/main" id="{D314E412-BDF4-2AD6-F84D-CB4F12B77E5C}"/>
              </a:ext>
            </a:extLst>
          </p:cNvPr>
          <p:cNvCxnSpPr>
            <a:cxnSpLocks/>
          </p:cNvCxnSpPr>
          <p:nvPr/>
        </p:nvCxnSpPr>
        <p:spPr>
          <a:xfrm flipV="1">
            <a:off x="7287768" y="3950208"/>
            <a:ext cx="1307592" cy="7772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0443D7B-91F2-AF4D-8657-B54228DDE00D}"/>
              </a:ext>
            </a:extLst>
          </p:cNvPr>
          <p:cNvCxnSpPr>
            <a:cxnSpLocks/>
          </p:cNvCxnSpPr>
          <p:nvPr/>
        </p:nvCxnSpPr>
        <p:spPr>
          <a:xfrm flipV="1">
            <a:off x="7287768" y="4178808"/>
            <a:ext cx="2468880" cy="5486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9124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24CB-CF06-457A-78E4-F35E8D0B5C3B}"/>
              </a:ext>
            </a:extLst>
          </p:cNvPr>
          <p:cNvSpPr>
            <a:spLocks noGrp="1"/>
          </p:cNvSpPr>
          <p:nvPr>
            <p:ph type="title"/>
          </p:nvPr>
        </p:nvSpPr>
        <p:spPr/>
        <p:txBody>
          <a:bodyPr/>
          <a:lstStyle/>
          <a:p>
            <a:r>
              <a:rPr lang="en-US" dirty="0"/>
              <a:t>Serologic Pipette</a:t>
            </a:r>
          </a:p>
        </p:txBody>
      </p:sp>
      <p:sp>
        <p:nvSpPr>
          <p:cNvPr id="3" name="Content Placeholder 2">
            <a:extLst>
              <a:ext uri="{FF2B5EF4-FFF2-40B4-BE49-F238E27FC236}">
                <a16:creationId xmlns:a16="http://schemas.microsoft.com/office/drawing/2014/main" id="{25947796-2BFF-4DDC-61DD-5ED4F72A4525}"/>
              </a:ext>
            </a:extLst>
          </p:cNvPr>
          <p:cNvSpPr>
            <a:spLocks noGrp="1"/>
          </p:cNvSpPr>
          <p:nvPr>
            <p:ph idx="1"/>
          </p:nvPr>
        </p:nvSpPr>
        <p:spPr>
          <a:xfrm>
            <a:off x="838200" y="1971929"/>
            <a:ext cx="10515600" cy="4351338"/>
          </a:xfrm>
        </p:spPr>
        <p:txBody>
          <a:bodyPr/>
          <a:lstStyle/>
          <a:p>
            <a:endParaRPr lang="en-US" dirty="0"/>
          </a:p>
          <a:p>
            <a:endParaRPr lang="en-US" dirty="0"/>
          </a:p>
          <a:p>
            <a:endParaRPr lang="en-US" dirty="0"/>
          </a:p>
        </p:txBody>
      </p:sp>
      <p:pic>
        <p:nvPicPr>
          <p:cNvPr id="5" name="Picture 4">
            <a:extLst>
              <a:ext uri="{FF2B5EF4-FFF2-40B4-BE49-F238E27FC236}">
                <a16:creationId xmlns:a16="http://schemas.microsoft.com/office/drawing/2014/main" id="{F8E016B2-3F07-8343-08D7-D8A658DD21BE}"/>
              </a:ext>
            </a:extLst>
          </p:cNvPr>
          <p:cNvPicPr>
            <a:picLocks noChangeAspect="1"/>
          </p:cNvPicPr>
          <p:nvPr/>
        </p:nvPicPr>
        <p:blipFill>
          <a:blip r:embed="rId2"/>
          <a:stretch>
            <a:fillRect/>
          </a:stretch>
        </p:blipFill>
        <p:spPr>
          <a:xfrm>
            <a:off x="7582133" y="2677097"/>
            <a:ext cx="2843784" cy="3111269"/>
          </a:xfrm>
          <a:prstGeom prst="rect">
            <a:avLst/>
          </a:prstGeom>
        </p:spPr>
      </p:pic>
      <p:sp>
        <p:nvSpPr>
          <p:cNvPr id="6" name="TextBox 5">
            <a:extLst>
              <a:ext uri="{FF2B5EF4-FFF2-40B4-BE49-F238E27FC236}">
                <a16:creationId xmlns:a16="http://schemas.microsoft.com/office/drawing/2014/main" id="{AE5A684D-8D3C-3321-A22B-1B14EA4AF43A}"/>
              </a:ext>
            </a:extLst>
          </p:cNvPr>
          <p:cNvSpPr txBox="1"/>
          <p:nvPr/>
        </p:nvSpPr>
        <p:spPr>
          <a:xfrm>
            <a:off x="838200" y="1581912"/>
            <a:ext cx="6495288" cy="4524315"/>
          </a:xfrm>
          <a:prstGeom prst="rect">
            <a:avLst/>
          </a:prstGeom>
          <a:noFill/>
        </p:spPr>
        <p:txBody>
          <a:bodyPr wrap="square" rtlCol="0">
            <a:spAutoFit/>
          </a:bodyPr>
          <a:lstStyle/>
          <a:p>
            <a:r>
              <a:rPr lang="en-US" dirty="0"/>
              <a:t>These pipettes require the most skill to achieve accuracy of larger quantity solution measurements in the laboratory.</a:t>
            </a:r>
          </a:p>
          <a:p>
            <a:endParaRPr lang="en-US" dirty="0"/>
          </a:p>
          <a:p>
            <a:pPr marL="285750" indent="-285750">
              <a:buFont typeface="Arial" panose="020B0604020202020204" pitchFamily="34" charset="0"/>
              <a:buChar char="•"/>
            </a:pPr>
            <a:r>
              <a:rPr lang="en-US" dirty="0"/>
              <a:t>The plastic serologic pipette is disposable and comes in a variety of higher volumes. A reusable bulb or roller pump is used to draw liquid into the pipette.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pipettes are used when a high level of accuracy is needed in larger volumes, and a fixed or adjustable volumetric pipettes is not available to dispense at those volumes. They are used primarily for reagent preparation.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i="1" u="sng" dirty="0"/>
              <a:t>NOTE:</a:t>
            </a:r>
            <a:r>
              <a:rPr lang="en-US" dirty="0"/>
              <a:t> Use a right-size pipette to reduce error in number of dispenses by not using a large enough pipette volume, or one that is too large for the volume needed. (Ex: don’t use a 10mL pipette for a 1mL volume, or vice versa.)</a:t>
            </a:r>
          </a:p>
        </p:txBody>
      </p:sp>
      <p:pic>
        <p:nvPicPr>
          <p:cNvPr id="7" name="Picture 6">
            <a:extLst>
              <a:ext uri="{FF2B5EF4-FFF2-40B4-BE49-F238E27FC236}">
                <a16:creationId xmlns:a16="http://schemas.microsoft.com/office/drawing/2014/main" id="{F9175792-49CF-0542-818F-45A8D964585B}"/>
              </a:ext>
            </a:extLst>
          </p:cNvPr>
          <p:cNvPicPr>
            <a:picLocks noChangeAspect="1"/>
          </p:cNvPicPr>
          <p:nvPr/>
        </p:nvPicPr>
        <p:blipFill>
          <a:blip r:embed="rId3"/>
          <a:stretch>
            <a:fillRect/>
          </a:stretch>
        </p:blipFill>
        <p:spPr>
          <a:xfrm>
            <a:off x="7116388" y="1351534"/>
            <a:ext cx="1887637" cy="1598056"/>
          </a:xfrm>
          <a:prstGeom prst="rect">
            <a:avLst/>
          </a:prstGeom>
        </p:spPr>
      </p:pic>
      <p:pic>
        <p:nvPicPr>
          <p:cNvPr id="9" name="Picture 8">
            <a:extLst>
              <a:ext uri="{FF2B5EF4-FFF2-40B4-BE49-F238E27FC236}">
                <a16:creationId xmlns:a16="http://schemas.microsoft.com/office/drawing/2014/main" id="{EADB124F-CCE7-9B30-0432-7F370F6DEEBC}"/>
              </a:ext>
            </a:extLst>
          </p:cNvPr>
          <p:cNvPicPr>
            <a:picLocks noChangeAspect="1"/>
          </p:cNvPicPr>
          <p:nvPr/>
        </p:nvPicPr>
        <p:blipFill>
          <a:blip r:embed="rId4"/>
          <a:stretch>
            <a:fillRect/>
          </a:stretch>
        </p:blipFill>
        <p:spPr>
          <a:xfrm>
            <a:off x="9078530" y="1351534"/>
            <a:ext cx="1734963" cy="1537882"/>
          </a:xfrm>
          <a:prstGeom prst="rect">
            <a:avLst/>
          </a:prstGeom>
        </p:spPr>
      </p:pic>
    </p:spTree>
    <p:extLst>
      <p:ext uri="{BB962C8B-B14F-4D97-AF65-F5344CB8AC3E}">
        <p14:creationId xmlns:p14="http://schemas.microsoft.com/office/powerpoint/2010/main" val="834188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3CE5-0D39-4E9C-0658-5E7B3C64F313}"/>
              </a:ext>
            </a:extLst>
          </p:cNvPr>
          <p:cNvSpPr>
            <a:spLocks noGrp="1"/>
          </p:cNvSpPr>
          <p:nvPr>
            <p:ph type="title"/>
          </p:nvPr>
        </p:nvSpPr>
        <p:spPr/>
        <p:txBody>
          <a:bodyPr/>
          <a:lstStyle/>
          <a:p>
            <a:r>
              <a:rPr lang="en-US" dirty="0"/>
              <a:t>Adjustable Volumetric Pipette</a:t>
            </a:r>
          </a:p>
        </p:txBody>
      </p:sp>
      <p:pic>
        <p:nvPicPr>
          <p:cNvPr id="5" name="Content Placeholder 4">
            <a:extLst>
              <a:ext uri="{FF2B5EF4-FFF2-40B4-BE49-F238E27FC236}">
                <a16:creationId xmlns:a16="http://schemas.microsoft.com/office/drawing/2014/main" id="{DE141BCD-57F9-9F63-81E7-A4F1E67668EA}"/>
              </a:ext>
            </a:extLst>
          </p:cNvPr>
          <p:cNvPicPr>
            <a:picLocks noGrp="1" noChangeAspect="1"/>
          </p:cNvPicPr>
          <p:nvPr>
            <p:ph idx="1"/>
          </p:nvPr>
        </p:nvPicPr>
        <p:blipFill>
          <a:blip r:embed="rId2"/>
          <a:stretch>
            <a:fillRect/>
          </a:stretch>
        </p:blipFill>
        <p:spPr>
          <a:xfrm>
            <a:off x="7951314" y="3898379"/>
            <a:ext cx="1901952" cy="1901952"/>
          </a:xfrm>
        </p:spPr>
      </p:pic>
      <p:pic>
        <p:nvPicPr>
          <p:cNvPr id="7" name="Picture 6">
            <a:extLst>
              <a:ext uri="{FF2B5EF4-FFF2-40B4-BE49-F238E27FC236}">
                <a16:creationId xmlns:a16="http://schemas.microsoft.com/office/drawing/2014/main" id="{C9C6452E-9F57-6768-6E94-78EEAE090D65}"/>
              </a:ext>
            </a:extLst>
          </p:cNvPr>
          <p:cNvPicPr>
            <a:picLocks noChangeAspect="1"/>
          </p:cNvPicPr>
          <p:nvPr/>
        </p:nvPicPr>
        <p:blipFill>
          <a:blip r:embed="rId3"/>
          <a:stretch>
            <a:fillRect/>
          </a:stretch>
        </p:blipFill>
        <p:spPr>
          <a:xfrm>
            <a:off x="7859874" y="1252728"/>
            <a:ext cx="2390550" cy="2200669"/>
          </a:xfrm>
          <a:prstGeom prst="rect">
            <a:avLst/>
          </a:prstGeom>
        </p:spPr>
      </p:pic>
      <p:sp>
        <p:nvSpPr>
          <p:cNvPr id="9" name="TextBox 8">
            <a:extLst>
              <a:ext uri="{FF2B5EF4-FFF2-40B4-BE49-F238E27FC236}">
                <a16:creationId xmlns:a16="http://schemas.microsoft.com/office/drawing/2014/main" id="{04752866-4CB1-8439-8153-C26CFC6BE7B5}"/>
              </a:ext>
            </a:extLst>
          </p:cNvPr>
          <p:cNvSpPr txBox="1"/>
          <p:nvPr/>
        </p:nvSpPr>
        <p:spPr>
          <a:xfrm>
            <a:off x="642669" y="1334072"/>
            <a:ext cx="7050024" cy="4955203"/>
          </a:xfrm>
          <a:prstGeom prst="rect">
            <a:avLst/>
          </a:prstGeom>
          <a:noFill/>
        </p:spPr>
        <p:txBody>
          <a:bodyPr wrap="square" rtlCol="0">
            <a:spAutoFit/>
          </a:bodyPr>
          <a:lstStyle/>
          <a:p>
            <a:r>
              <a:rPr lang="en-US" dirty="0"/>
              <a:t>Adjustable Volumetric Pipettes may be used for pipetting solutions where accuracy is important. Accuracy tends to be higher at the highest volume, and lower in the more minute volumes. Periodic calibration is required. These are used in place of the fixed volume pipettes when needed.</a:t>
            </a:r>
          </a:p>
          <a:p>
            <a:endParaRPr lang="en-US" dirty="0"/>
          </a:p>
          <a:p>
            <a:pPr marL="285750" indent="-285750">
              <a:buFont typeface="Arial" panose="020B0604020202020204" pitchFamily="34" charset="0"/>
              <a:buChar char="•"/>
            </a:pPr>
            <a:r>
              <a:rPr lang="en-US" sz="1600" dirty="0"/>
              <a:t>These are volumetric, but as the title states, they are adjustable to the volume needed. The plastic pipette tips are disposable and should be changed after each use. Do not store or drop on their tips. This could cause damage to the pipette.</a:t>
            </a:r>
          </a:p>
          <a:p>
            <a:endParaRPr lang="en-US" sz="1600" dirty="0"/>
          </a:p>
          <a:p>
            <a:pPr marL="285750" indent="-285750">
              <a:buFont typeface="Arial" panose="020B0604020202020204" pitchFamily="34" charset="0"/>
              <a:buChar char="•"/>
            </a:pPr>
            <a:r>
              <a:rPr lang="en-US" sz="1600" dirty="0"/>
              <a:t>Each pipette will have a range printed on them that indicates the validated volume able to be dispensed. There is a window on each pipette that displays volume selected by turning the dial. </a:t>
            </a:r>
            <a:r>
              <a:rPr lang="en-US" sz="1600" b="1" dirty="0"/>
              <a:t>Tech error occurs </a:t>
            </a:r>
            <a:r>
              <a:rPr lang="en-US" sz="1600" dirty="0"/>
              <a:t>most often when the volume is dialed incorrectly.</a:t>
            </a:r>
          </a:p>
          <a:p>
            <a:endParaRPr lang="en-US" sz="1600" dirty="0"/>
          </a:p>
          <a:p>
            <a:pPr marL="285750" indent="-285750">
              <a:buFont typeface="Arial" panose="020B0604020202020204" pitchFamily="34" charset="0"/>
              <a:buChar char="•"/>
            </a:pPr>
            <a:r>
              <a:rPr lang="en-US" sz="1600" b="1" i="1" u="sng" dirty="0"/>
              <a:t>NOTE:</a:t>
            </a:r>
            <a:r>
              <a:rPr lang="en-US" sz="1600" dirty="0"/>
              <a:t>  It is necessary to check the window before and after each pipette dispense to ensure the dial did not move, causing inaccurate volume. Tech error occurs most often in adjustment of volume.</a:t>
            </a:r>
          </a:p>
        </p:txBody>
      </p:sp>
      <p:cxnSp>
        <p:nvCxnSpPr>
          <p:cNvPr id="17" name="Straight Arrow Connector 16">
            <a:extLst>
              <a:ext uri="{FF2B5EF4-FFF2-40B4-BE49-F238E27FC236}">
                <a16:creationId xmlns:a16="http://schemas.microsoft.com/office/drawing/2014/main" id="{5A2A136E-4D8D-7797-4A59-9ACAD0D48CA1}"/>
              </a:ext>
            </a:extLst>
          </p:cNvPr>
          <p:cNvCxnSpPr>
            <a:cxnSpLocks/>
          </p:cNvCxnSpPr>
          <p:nvPr/>
        </p:nvCxnSpPr>
        <p:spPr>
          <a:xfrm flipV="1">
            <a:off x="7452360" y="1865376"/>
            <a:ext cx="1033272" cy="2953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1C20A28F-8BBD-CB74-3906-7881570C0FE6}"/>
              </a:ext>
            </a:extLst>
          </p:cNvPr>
          <p:cNvCxnSpPr>
            <a:cxnSpLocks/>
          </p:cNvCxnSpPr>
          <p:nvPr/>
        </p:nvCxnSpPr>
        <p:spPr>
          <a:xfrm>
            <a:off x="7452360" y="4818888"/>
            <a:ext cx="1837944" cy="1645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02CA6284-EEA8-770F-0BEB-D546D41E6845}"/>
              </a:ext>
            </a:extLst>
          </p:cNvPr>
          <p:cNvPicPr>
            <a:picLocks noChangeAspect="1"/>
          </p:cNvPicPr>
          <p:nvPr/>
        </p:nvPicPr>
        <p:blipFill>
          <a:blip r:embed="rId4"/>
          <a:stretch>
            <a:fillRect/>
          </a:stretch>
        </p:blipFill>
        <p:spPr>
          <a:xfrm>
            <a:off x="9638556" y="2404684"/>
            <a:ext cx="2101559" cy="1630939"/>
          </a:xfrm>
          <a:prstGeom prst="rect">
            <a:avLst/>
          </a:prstGeom>
        </p:spPr>
      </p:pic>
      <p:cxnSp>
        <p:nvCxnSpPr>
          <p:cNvPr id="8" name="Straight Arrow Connector 7">
            <a:extLst>
              <a:ext uri="{FF2B5EF4-FFF2-40B4-BE49-F238E27FC236}">
                <a16:creationId xmlns:a16="http://schemas.microsoft.com/office/drawing/2014/main" id="{6EC5F76D-39E7-379F-DF00-705F911E5FEF}"/>
              </a:ext>
            </a:extLst>
          </p:cNvPr>
          <p:cNvCxnSpPr/>
          <p:nvPr/>
        </p:nvCxnSpPr>
        <p:spPr>
          <a:xfrm flipV="1">
            <a:off x="7452360" y="3831336"/>
            <a:ext cx="2907792" cy="9875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183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2C9A-DC62-2B39-1418-BFE071B37EB3}"/>
              </a:ext>
            </a:extLst>
          </p:cNvPr>
          <p:cNvSpPr>
            <a:spLocks noGrp="1"/>
          </p:cNvSpPr>
          <p:nvPr>
            <p:ph type="title"/>
          </p:nvPr>
        </p:nvSpPr>
        <p:spPr/>
        <p:txBody>
          <a:bodyPr/>
          <a:lstStyle/>
          <a:p>
            <a:r>
              <a:rPr lang="en-US" dirty="0"/>
              <a:t>Fixed Volumetric Pipette</a:t>
            </a:r>
          </a:p>
        </p:txBody>
      </p:sp>
      <p:pic>
        <p:nvPicPr>
          <p:cNvPr id="9" name="Content Placeholder 8">
            <a:extLst>
              <a:ext uri="{FF2B5EF4-FFF2-40B4-BE49-F238E27FC236}">
                <a16:creationId xmlns:a16="http://schemas.microsoft.com/office/drawing/2014/main" id="{B4170F34-EB8F-D571-7486-E18B8D6AD5F6}"/>
              </a:ext>
            </a:extLst>
          </p:cNvPr>
          <p:cNvPicPr>
            <a:picLocks noGrp="1" noChangeAspect="1"/>
          </p:cNvPicPr>
          <p:nvPr>
            <p:ph idx="1"/>
          </p:nvPr>
        </p:nvPicPr>
        <p:blipFill>
          <a:blip r:embed="rId2"/>
          <a:stretch>
            <a:fillRect/>
          </a:stretch>
        </p:blipFill>
        <p:spPr>
          <a:xfrm>
            <a:off x="8019287" y="855471"/>
            <a:ext cx="2895505" cy="2908972"/>
          </a:xfrm>
        </p:spPr>
      </p:pic>
      <p:pic>
        <p:nvPicPr>
          <p:cNvPr id="11" name="Picture 10">
            <a:extLst>
              <a:ext uri="{FF2B5EF4-FFF2-40B4-BE49-F238E27FC236}">
                <a16:creationId xmlns:a16="http://schemas.microsoft.com/office/drawing/2014/main" id="{69F25368-F8AA-4430-E9E6-609C096444E7}"/>
              </a:ext>
            </a:extLst>
          </p:cNvPr>
          <p:cNvPicPr>
            <a:picLocks noChangeAspect="1"/>
          </p:cNvPicPr>
          <p:nvPr/>
        </p:nvPicPr>
        <p:blipFill>
          <a:blip r:embed="rId3"/>
          <a:stretch>
            <a:fillRect/>
          </a:stretch>
        </p:blipFill>
        <p:spPr>
          <a:xfrm>
            <a:off x="6922007" y="3237453"/>
            <a:ext cx="2982803" cy="2533015"/>
          </a:xfrm>
          <a:prstGeom prst="rect">
            <a:avLst/>
          </a:prstGeom>
        </p:spPr>
      </p:pic>
      <p:sp>
        <p:nvSpPr>
          <p:cNvPr id="12" name="TextBox 11">
            <a:extLst>
              <a:ext uri="{FF2B5EF4-FFF2-40B4-BE49-F238E27FC236}">
                <a16:creationId xmlns:a16="http://schemas.microsoft.com/office/drawing/2014/main" id="{7AAC47C7-726D-4696-28F4-25CAD767A56D}"/>
              </a:ext>
            </a:extLst>
          </p:cNvPr>
          <p:cNvSpPr txBox="1"/>
          <p:nvPr/>
        </p:nvSpPr>
        <p:spPr>
          <a:xfrm>
            <a:off x="838200" y="1581912"/>
            <a:ext cx="6175248" cy="4524315"/>
          </a:xfrm>
          <a:prstGeom prst="rect">
            <a:avLst/>
          </a:prstGeom>
          <a:noFill/>
        </p:spPr>
        <p:txBody>
          <a:bodyPr wrap="square" rtlCol="0">
            <a:spAutoFit/>
          </a:bodyPr>
          <a:lstStyle/>
          <a:p>
            <a:r>
              <a:rPr lang="en-US" dirty="0"/>
              <a:t>Fixed Volumetric Pipettes are reliable and accurate only for the volume that is stamped on the side of the pipette. The plastic tip is disposable. These pipettes are calibrated periodically for accuracy. Do not store or drop on their tips as this could cause damage to the pipette. They are the preferred pipette in the lab setting for smaller volumes.</a:t>
            </a:r>
          </a:p>
          <a:p>
            <a:endParaRPr lang="en-US" dirty="0"/>
          </a:p>
          <a:p>
            <a:pPr marL="285750" indent="-285750">
              <a:buFont typeface="Arial" panose="020B0604020202020204" pitchFamily="34" charset="0"/>
              <a:buChar char="•"/>
            </a:pPr>
            <a:r>
              <a:rPr lang="en-US" dirty="0"/>
              <a:t>They are used for applications requiring high accuracy and precision when reconstituting materials such as calibrators, QC materials, and proficiency testing samples in smaller volumes.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i="1" u="sng" dirty="0"/>
              <a:t>NOTE:</a:t>
            </a:r>
            <a:r>
              <a:rPr lang="en-US" dirty="0"/>
              <a:t> Use the highest volume pipette needed to achieve the need. For example, it is more accurate to use a 1000uL pipette instead of a 500uL twice to reach a volume of 1mL.</a:t>
            </a:r>
          </a:p>
          <a:p>
            <a:pPr marL="285750" indent="-285750">
              <a:buFont typeface="Arial" panose="020B0604020202020204" pitchFamily="34" charset="0"/>
              <a:buChar char="•"/>
            </a:pPr>
            <a:endParaRPr lang="en-US" dirty="0"/>
          </a:p>
        </p:txBody>
      </p:sp>
      <p:cxnSp>
        <p:nvCxnSpPr>
          <p:cNvPr id="14" name="Straight Arrow Connector 13">
            <a:extLst>
              <a:ext uri="{FF2B5EF4-FFF2-40B4-BE49-F238E27FC236}">
                <a16:creationId xmlns:a16="http://schemas.microsoft.com/office/drawing/2014/main" id="{77C369FB-EF5A-E504-160F-18410981C96B}"/>
              </a:ext>
            </a:extLst>
          </p:cNvPr>
          <p:cNvCxnSpPr>
            <a:cxnSpLocks/>
          </p:cNvCxnSpPr>
          <p:nvPr/>
        </p:nvCxnSpPr>
        <p:spPr>
          <a:xfrm flipV="1">
            <a:off x="6720840" y="1353312"/>
            <a:ext cx="1298447" cy="4114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5139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FF05-E7EA-1A87-552B-4BB89A8694C5}"/>
              </a:ext>
            </a:extLst>
          </p:cNvPr>
          <p:cNvSpPr>
            <a:spLocks noGrp="1"/>
          </p:cNvSpPr>
          <p:nvPr>
            <p:ph type="title"/>
          </p:nvPr>
        </p:nvSpPr>
        <p:spPr/>
        <p:txBody>
          <a:bodyPr/>
          <a:lstStyle/>
          <a:p>
            <a:r>
              <a:rPr lang="en-US" dirty="0"/>
              <a:t>MLA Pipettes </a:t>
            </a:r>
          </a:p>
        </p:txBody>
      </p:sp>
      <p:pic>
        <p:nvPicPr>
          <p:cNvPr id="4" name="Content Placeholder 8">
            <a:extLst>
              <a:ext uri="{FF2B5EF4-FFF2-40B4-BE49-F238E27FC236}">
                <a16:creationId xmlns:a16="http://schemas.microsoft.com/office/drawing/2014/main" id="{6E088313-17EA-E0C0-2C09-FD01D3EE55D4}"/>
              </a:ext>
            </a:extLst>
          </p:cNvPr>
          <p:cNvPicPr>
            <a:picLocks noGrp="1" noChangeAspect="1"/>
          </p:cNvPicPr>
          <p:nvPr>
            <p:ph idx="1"/>
          </p:nvPr>
        </p:nvPicPr>
        <p:blipFill>
          <a:blip r:embed="rId2"/>
          <a:stretch>
            <a:fillRect/>
          </a:stretch>
        </p:blipFill>
        <p:spPr>
          <a:xfrm>
            <a:off x="8343947" y="3220776"/>
            <a:ext cx="2509981" cy="2521655"/>
          </a:xfrm>
        </p:spPr>
      </p:pic>
      <p:sp>
        <p:nvSpPr>
          <p:cNvPr id="5" name="TextBox 4">
            <a:extLst>
              <a:ext uri="{FF2B5EF4-FFF2-40B4-BE49-F238E27FC236}">
                <a16:creationId xmlns:a16="http://schemas.microsoft.com/office/drawing/2014/main" id="{3E74D026-B37C-9E70-10C3-15EB04391888}"/>
              </a:ext>
            </a:extLst>
          </p:cNvPr>
          <p:cNvSpPr txBox="1"/>
          <p:nvPr/>
        </p:nvSpPr>
        <p:spPr>
          <a:xfrm>
            <a:off x="685800" y="1690687"/>
            <a:ext cx="7616952" cy="4616648"/>
          </a:xfrm>
          <a:prstGeom prst="rect">
            <a:avLst/>
          </a:prstGeom>
          <a:noFill/>
        </p:spPr>
        <p:txBody>
          <a:bodyPr wrap="square" rtlCol="0">
            <a:spAutoFit/>
          </a:bodyPr>
          <a:lstStyle/>
          <a:p>
            <a:r>
              <a:rPr lang="en-US" sz="1400" dirty="0"/>
              <a:t>MLA pipettes are available in fixed, and adjustable volumetric pipettes.</a:t>
            </a:r>
          </a:p>
          <a:p>
            <a:endParaRPr lang="en-US" sz="1400" dirty="0"/>
          </a:p>
          <a:p>
            <a:r>
              <a:rPr lang="en-US" sz="1400" dirty="0"/>
              <a:t>Most often used for reconstitution of smaller-volume calibrators, controls, proficiency samples and linearity materials.</a:t>
            </a:r>
          </a:p>
          <a:p>
            <a:endParaRPr lang="en-US" sz="1400" dirty="0"/>
          </a:p>
          <a:p>
            <a:pPr algn="l"/>
            <a:r>
              <a:rPr lang="en-US" sz="1400" b="1" i="0" dirty="0">
                <a:solidFill>
                  <a:srgbClr val="000000"/>
                </a:solidFill>
                <a:effectLst/>
                <a:highlight>
                  <a:srgbClr val="FFFFFF"/>
                </a:highlight>
              </a:rPr>
              <a:t>Pipetting Procedure</a:t>
            </a:r>
            <a:r>
              <a:rPr lang="en-US" sz="1400" b="1" i="0" baseline="30000" dirty="0">
                <a:solidFill>
                  <a:srgbClr val="000000"/>
                </a:solidFill>
                <a:effectLst/>
                <a:highlight>
                  <a:srgbClr val="FFFFFF"/>
                </a:highlight>
              </a:rPr>
              <a:t>1</a:t>
            </a:r>
            <a:endParaRPr lang="en-US" sz="1400" b="1" i="0" dirty="0">
              <a:solidFill>
                <a:srgbClr val="000000"/>
              </a:solidFill>
              <a:effectLst/>
              <a:highlight>
                <a:srgbClr val="FFFFFF"/>
              </a:highlight>
            </a:endParaRPr>
          </a:p>
          <a:p>
            <a:pPr algn="l"/>
            <a:endParaRPr lang="en-US" sz="1200" b="1" i="0" dirty="0">
              <a:solidFill>
                <a:srgbClr val="000000"/>
              </a:solidFill>
              <a:effectLst/>
              <a:highlight>
                <a:srgbClr val="FFFFFF"/>
              </a:highlight>
            </a:endParaRPr>
          </a:p>
          <a:p>
            <a:pPr marL="228600" indent="-228600" algn="l">
              <a:buFont typeface="+mj-lt"/>
              <a:buAutoNum type="alphaLcPeriod"/>
            </a:pPr>
            <a:r>
              <a:rPr lang="en-US" sz="1200" dirty="0">
                <a:solidFill>
                  <a:srgbClr val="000000"/>
                </a:solidFill>
                <a:highlight>
                  <a:srgbClr val="FFFFFF"/>
                </a:highlight>
              </a:rPr>
              <a:t>For adjustable pipettes,</a:t>
            </a:r>
            <a:r>
              <a:rPr lang="en-US" sz="1200" b="0" i="0" dirty="0">
                <a:solidFill>
                  <a:srgbClr val="000000"/>
                </a:solidFill>
                <a:effectLst/>
                <a:highlight>
                  <a:srgbClr val="FFFFFF"/>
                </a:highlight>
              </a:rPr>
              <a:t> rotate the plunger to display the desired volume (clockwise to decrease and counterclockwise to increase for adjustable volume pipette). Double check volume display before proceeding.</a:t>
            </a:r>
          </a:p>
          <a:p>
            <a:pPr marL="228600" indent="-228600" algn="l">
              <a:buFont typeface="+mj-lt"/>
              <a:buAutoNum type="alphaLcPeriod"/>
            </a:pPr>
            <a:r>
              <a:rPr lang="en-US" sz="1200" b="0" i="0" dirty="0">
                <a:solidFill>
                  <a:srgbClr val="000000"/>
                </a:solidFill>
                <a:effectLst/>
                <a:highlight>
                  <a:srgbClr val="FFFFFF"/>
                </a:highlight>
              </a:rPr>
              <a:t>Using pipette </a:t>
            </a:r>
            <a:r>
              <a:rPr lang="en-US" sz="1200" dirty="0">
                <a:solidFill>
                  <a:srgbClr val="000000"/>
                </a:solidFill>
                <a:highlight>
                  <a:srgbClr val="FFFFFF"/>
                </a:highlight>
              </a:rPr>
              <a:t>t</a:t>
            </a:r>
            <a:r>
              <a:rPr lang="en-US" sz="1200" b="0" i="0" dirty="0">
                <a:solidFill>
                  <a:srgbClr val="000000"/>
                </a:solidFill>
                <a:effectLst/>
                <a:highlight>
                  <a:srgbClr val="FFFFFF"/>
                </a:highlight>
              </a:rPr>
              <a:t>ips, press the pipette nozzle firmly into a fresh tip. Ensure tip is firmly in place.</a:t>
            </a:r>
          </a:p>
          <a:p>
            <a:pPr marL="228600" indent="-228600" algn="l">
              <a:buFont typeface="+mj-lt"/>
              <a:buAutoNum type="alphaLcPeriod"/>
            </a:pPr>
            <a:r>
              <a:rPr lang="en-US" sz="1200" b="0" i="0" dirty="0">
                <a:solidFill>
                  <a:srgbClr val="000000"/>
                </a:solidFill>
                <a:effectLst/>
                <a:highlight>
                  <a:srgbClr val="FFFFFF"/>
                </a:highlight>
              </a:rPr>
              <a:t>Ensure pipette is in full upright position. Fully depress the pipette plunger and then immerse the tip into the solution (approximately1/8 inch - 3mm deep).</a:t>
            </a:r>
          </a:p>
          <a:p>
            <a:pPr marL="228600" indent="-228600" algn="l">
              <a:buFont typeface="+mj-lt"/>
              <a:buAutoNum type="alphaLcPeriod"/>
            </a:pPr>
            <a:r>
              <a:rPr lang="en-US" sz="1200" b="0" i="0" dirty="0">
                <a:solidFill>
                  <a:srgbClr val="000000"/>
                </a:solidFill>
                <a:effectLst/>
                <a:highlight>
                  <a:srgbClr val="FFFFFF"/>
                </a:highlight>
              </a:rPr>
              <a:t>Smoothly release the plunger and allow the solution to enter the pipette tip.</a:t>
            </a:r>
          </a:p>
          <a:p>
            <a:pPr marL="228600" indent="-228600" algn="l">
              <a:buFont typeface="+mj-lt"/>
              <a:buAutoNum type="alphaLcPeriod"/>
            </a:pPr>
            <a:r>
              <a:rPr lang="en-US" sz="1200" b="0" i="0" dirty="0">
                <a:solidFill>
                  <a:srgbClr val="000000"/>
                </a:solidFill>
                <a:effectLst/>
                <a:highlight>
                  <a:srgbClr val="FFFFFF"/>
                </a:highlight>
              </a:rPr>
              <a:t>Remove the tip from the solution and touch the tip against the side of the vessel to remove any solution that may have adhered to the outside of the tip.</a:t>
            </a:r>
          </a:p>
          <a:p>
            <a:pPr marL="228600" indent="-228600" algn="l">
              <a:buFont typeface="+mj-lt"/>
              <a:buAutoNum type="alphaLcPeriod"/>
            </a:pPr>
            <a:r>
              <a:rPr lang="en-US" sz="1200" b="0" i="0" dirty="0">
                <a:solidFill>
                  <a:srgbClr val="000000"/>
                </a:solidFill>
                <a:effectLst/>
                <a:highlight>
                  <a:srgbClr val="FFFFFF"/>
                </a:highlight>
              </a:rPr>
              <a:t>While holding the pipette upright, place the tip against the side of the receiving vessel as close to the bottom as possible or, if the vessel contains liquid, as close to the liquid as possible. Smoothly depress the plunger.</a:t>
            </a:r>
          </a:p>
          <a:p>
            <a:pPr marL="228600" indent="-228600" algn="l">
              <a:buFont typeface="+mj-lt"/>
              <a:buAutoNum type="alphaLcPeriod"/>
            </a:pPr>
            <a:r>
              <a:rPr lang="en-US" sz="1200" b="0" i="0" dirty="0">
                <a:solidFill>
                  <a:srgbClr val="000000"/>
                </a:solidFill>
                <a:effectLst/>
                <a:highlight>
                  <a:srgbClr val="FFFFFF"/>
                </a:highlight>
              </a:rPr>
              <a:t>While holding the plunger depressed, slowly withdraw the tip keeping it against the wall of the container. Release the plunger.</a:t>
            </a:r>
          </a:p>
          <a:p>
            <a:pPr marL="228600" indent="-228600" algn="l">
              <a:buFont typeface="+mj-lt"/>
              <a:buAutoNum type="alphaLcPeriod"/>
            </a:pPr>
            <a:r>
              <a:rPr lang="en-US" sz="1200" b="0" i="0" dirty="0">
                <a:solidFill>
                  <a:srgbClr val="000000"/>
                </a:solidFill>
                <a:effectLst/>
                <a:highlight>
                  <a:srgbClr val="FFFFFF"/>
                </a:highlight>
              </a:rPr>
              <a:t>Remove the tip by applying a slight upward pressure to the bonnet over waste container.</a:t>
            </a:r>
          </a:p>
          <a:p>
            <a:pPr marL="228600" indent="-228600" algn="l">
              <a:buFont typeface="+mj-lt"/>
              <a:buAutoNum type="alphaLcPeriod"/>
            </a:pPr>
            <a:r>
              <a:rPr lang="en-US" sz="1200" b="1" i="1" dirty="0">
                <a:solidFill>
                  <a:srgbClr val="000000"/>
                </a:solidFill>
                <a:highlight>
                  <a:srgbClr val="FFFFFF"/>
                </a:highlight>
              </a:rPr>
              <a:t>NOTE:  </a:t>
            </a:r>
            <a:r>
              <a:rPr lang="en-US" sz="1200" dirty="0">
                <a:solidFill>
                  <a:srgbClr val="000000"/>
                </a:solidFill>
                <a:highlight>
                  <a:srgbClr val="FFFFFF"/>
                </a:highlight>
              </a:rPr>
              <a:t>Use a new pipette tip for each bottle to be reconstituted.</a:t>
            </a:r>
            <a:endParaRPr lang="en-US" sz="1200" b="0" i="0" dirty="0">
              <a:solidFill>
                <a:srgbClr val="000000"/>
              </a:solidFill>
              <a:effectLst/>
              <a:highlight>
                <a:srgbClr val="FFFFFF"/>
              </a:highlight>
            </a:endParaRPr>
          </a:p>
          <a:p>
            <a:endParaRPr lang="en-US" dirty="0"/>
          </a:p>
        </p:txBody>
      </p:sp>
      <p:cxnSp>
        <p:nvCxnSpPr>
          <p:cNvPr id="9" name="Straight Arrow Connector 8">
            <a:extLst>
              <a:ext uri="{FF2B5EF4-FFF2-40B4-BE49-F238E27FC236}">
                <a16:creationId xmlns:a16="http://schemas.microsoft.com/office/drawing/2014/main" id="{307AB125-DD2A-8803-2B50-ED1611ED6439}"/>
              </a:ext>
            </a:extLst>
          </p:cNvPr>
          <p:cNvCxnSpPr>
            <a:cxnSpLocks/>
          </p:cNvCxnSpPr>
          <p:nvPr/>
        </p:nvCxnSpPr>
        <p:spPr>
          <a:xfrm flipV="1">
            <a:off x="6729984" y="3858768"/>
            <a:ext cx="3364992" cy="18013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04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3ABFD-2596-A8BD-8CF3-10E9A3DD2443}"/>
              </a:ext>
            </a:extLst>
          </p:cNvPr>
          <p:cNvSpPr>
            <a:spLocks noGrp="1"/>
          </p:cNvSpPr>
          <p:nvPr>
            <p:ph type="title"/>
          </p:nvPr>
        </p:nvSpPr>
        <p:spPr/>
        <p:txBody>
          <a:bodyPr/>
          <a:lstStyle/>
          <a:p>
            <a:r>
              <a:rPr lang="en-US" dirty="0"/>
              <a:t>Eppendorf Pipettes</a:t>
            </a:r>
          </a:p>
        </p:txBody>
      </p:sp>
      <p:pic>
        <p:nvPicPr>
          <p:cNvPr id="4" name="Content Placeholder 3">
            <a:extLst>
              <a:ext uri="{FF2B5EF4-FFF2-40B4-BE49-F238E27FC236}">
                <a16:creationId xmlns:a16="http://schemas.microsoft.com/office/drawing/2014/main" id="{91F6D5A8-BD7C-E495-DC9B-7048D735EFF2}"/>
              </a:ext>
            </a:extLst>
          </p:cNvPr>
          <p:cNvPicPr>
            <a:picLocks noGrp="1" noChangeAspect="1"/>
          </p:cNvPicPr>
          <p:nvPr>
            <p:ph idx="1"/>
          </p:nvPr>
        </p:nvPicPr>
        <p:blipFill>
          <a:blip r:embed="rId2"/>
          <a:stretch>
            <a:fillRect/>
          </a:stretch>
        </p:blipFill>
        <p:spPr>
          <a:xfrm>
            <a:off x="8185601" y="2001718"/>
            <a:ext cx="2858631" cy="2427567"/>
          </a:xfrm>
          <a:prstGeom prst="rect">
            <a:avLst/>
          </a:prstGeom>
        </p:spPr>
      </p:pic>
      <p:sp>
        <p:nvSpPr>
          <p:cNvPr id="5" name="TextBox 4">
            <a:extLst>
              <a:ext uri="{FF2B5EF4-FFF2-40B4-BE49-F238E27FC236}">
                <a16:creationId xmlns:a16="http://schemas.microsoft.com/office/drawing/2014/main" id="{023EAF81-6477-3294-2EDE-E8DA1524DC44}"/>
              </a:ext>
            </a:extLst>
          </p:cNvPr>
          <p:cNvSpPr txBox="1"/>
          <p:nvPr/>
        </p:nvSpPr>
        <p:spPr>
          <a:xfrm>
            <a:off x="838200" y="1883664"/>
            <a:ext cx="7464552" cy="4708981"/>
          </a:xfrm>
          <a:prstGeom prst="rect">
            <a:avLst/>
          </a:prstGeom>
          <a:noFill/>
        </p:spPr>
        <p:txBody>
          <a:bodyPr wrap="square" rtlCol="0">
            <a:spAutoFit/>
          </a:bodyPr>
          <a:lstStyle/>
          <a:p>
            <a:r>
              <a:rPr lang="en-US" sz="1400" dirty="0"/>
              <a:t>Eppendorf pipettes are available in fixed, and adjustable volumetric pipettes.</a:t>
            </a:r>
          </a:p>
          <a:p>
            <a:endParaRPr lang="en-US" sz="1400" dirty="0"/>
          </a:p>
          <a:p>
            <a:r>
              <a:rPr lang="en-US" sz="1400" dirty="0"/>
              <a:t>Most often used for reconstitution of smaller-volume calibrators, controls, proficiency samples and linearity materials.</a:t>
            </a:r>
          </a:p>
          <a:p>
            <a:endParaRPr lang="en-US" sz="1200" dirty="0"/>
          </a:p>
          <a:p>
            <a:r>
              <a:rPr lang="en-US" sz="1400" b="1" dirty="0"/>
              <a:t>Pipetting Procedure</a:t>
            </a:r>
            <a:r>
              <a:rPr lang="en-US" sz="1400" b="1" baseline="30000" dirty="0"/>
              <a:t>2</a:t>
            </a:r>
            <a:endParaRPr lang="en-US" sz="1400" b="1" dirty="0"/>
          </a:p>
          <a:p>
            <a:endParaRPr lang="en-US" sz="1400" b="1" dirty="0"/>
          </a:p>
          <a:p>
            <a:pPr marL="228600" indent="-228600" algn="l">
              <a:buFont typeface="+mj-lt"/>
              <a:buAutoNum type="alphaLcPeriod"/>
            </a:pPr>
            <a:r>
              <a:rPr lang="en-US" sz="1200" b="0" i="0" dirty="0">
                <a:solidFill>
                  <a:srgbClr val="000000"/>
                </a:solidFill>
                <a:effectLst/>
                <a:highlight>
                  <a:srgbClr val="FFFFFF"/>
                </a:highlight>
              </a:rPr>
              <a:t>For adjustable pipettes, rotate the plunger to display the desired volume (clockwise to decrease and counterclockwise to increase for adjustable volume pipette). Double check volume display before proceeding.</a:t>
            </a:r>
          </a:p>
          <a:p>
            <a:pPr marL="228600" indent="-228600" algn="l">
              <a:buFont typeface="+mj-lt"/>
              <a:buAutoNum type="alphaLcPeriod"/>
            </a:pPr>
            <a:r>
              <a:rPr lang="en-US" sz="1200" b="0" i="0" dirty="0">
                <a:solidFill>
                  <a:srgbClr val="000000"/>
                </a:solidFill>
                <a:effectLst/>
                <a:highlight>
                  <a:srgbClr val="FFFFFF"/>
                </a:highlight>
              </a:rPr>
              <a:t>Using pipette </a:t>
            </a:r>
            <a:r>
              <a:rPr lang="en-US" sz="1200" dirty="0">
                <a:solidFill>
                  <a:srgbClr val="000000"/>
                </a:solidFill>
                <a:highlight>
                  <a:srgbClr val="FFFFFF"/>
                </a:highlight>
              </a:rPr>
              <a:t>t</a:t>
            </a:r>
            <a:r>
              <a:rPr lang="en-US" sz="1200" b="0" i="0" dirty="0">
                <a:solidFill>
                  <a:srgbClr val="000000"/>
                </a:solidFill>
                <a:effectLst/>
                <a:highlight>
                  <a:srgbClr val="FFFFFF"/>
                </a:highlight>
              </a:rPr>
              <a:t>ips, press the pipette nozzle into a fresh tip. Ensure tip is firmly in place.</a:t>
            </a:r>
          </a:p>
          <a:p>
            <a:pPr marL="228600" indent="-228600" algn="l">
              <a:buFont typeface="+mj-lt"/>
              <a:buAutoNum type="alphaLcPeriod"/>
            </a:pPr>
            <a:r>
              <a:rPr lang="en-US" sz="1200" b="0" i="0" dirty="0">
                <a:solidFill>
                  <a:srgbClr val="000000"/>
                </a:solidFill>
                <a:effectLst/>
                <a:highlight>
                  <a:srgbClr val="FFFFFF"/>
                </a:highlight>
              </a:rPr>
              <a:t>Ensure pipette is in full upright position. </a:t>
            </a:r>
            <a:r>
              <a:rPr lang="en-US" sz="1200" dirty="0">
                <a:solidFill>
                  <a:srgbClr val="000000"/>
                </a:solidFill>
                <a:highlight>
                  <a:srgbClr val="FFFF00"/>
                </a:highlight>
              </a:rPr>
              <a:t>D</a:t>
            </a:r>
            <a:r>
              <a:rPr lang="en-US" sz="1200" b="0" i="0" dirty="0">
                <a:solidFill>
                  <a:srgbClr val="000000"/>
                </a:solidFill>
                <a:effectLst/>
                <a:highlight>
                  <a:srgbClr val="FFFF00"/>
                </a:highlight>
              </a:rPr>
              <a:t>epress the pipette plunger to the first stop only</a:t>
            </a:r>
            <a:r>
              <a:rPr lang="en-US" sz="1200" b="0" i="0" dirty="0">
                <a:solidFill>
                  <a:srgbClr val="000000"/>
                </a:solidFill>
                <a:effectLst/>
              </a:rPr>
              <a:t>. T</a:t>
            </a:r>
            <a:r>
              <a:rPr lang="en-US" sz="1200" b="0" i="0" dirty="0">
                <a:solidFill>
                  <a:srgbClr val="000000"/>
                </a:solidFill>
                <a:effectLst/>
                <a:highlight>
                  <a:srgbClr val="FFFFFF"/>
                </a:highlight>
              </a:rPr>
              <a:t>hen immerse the tip into the solution (approximately1/8 inch - 3mm deep).</a:t>
            </a:r>
          </a:p>
          <a:p>
            <a:pPr marL="228600" indent="-228600" algn="l">
              <a:buFont typeface="+mj-lt"/>
              <a:buAutoNum type="alphaLcPeriod"/>
            </a:pPr>
            <a:r>
              <a:rPr lang="en-US" sz="1200" b="0" i="0" dirty="0">
                <a:solidFill>
                  <a:srgbClr val="000000"/>
                </a:solidFill>
                <a:effectLst/>
                <a:highlight>
                  <a:srgbClr val="FFFFFF"/>
                </a:highlight>
              </a:rPr>
              <a:t>Smoothly release the plunger and allow the solution to enter the pipette tip.</a:t>
            </a:r>
          </a:p>
          <a:p>
            <a:pPr marL="228600" indent="-228600" algn="l">
              <a:buFont typeface="+mj-lt"/>
              <a:buAutoNum type="alphaLcPeriod"/>
            </a:pPr>
            <a:r>
              <a:rPr lang="en-US" sz="1200" b="0" i="0" dirty="0">
                <a:solidFill>
                  <a:srgbClr val="000000"/>
                </a:solidFill>
                <a:effectLst/>
                <a:highlight>
                  <a:srgbClr val="FFFFFF"/>
                </a:highlight>
              </a:rPr>
              <a:t>Remove the tip from the solution and touch the tip against the side of the vessel to remove any solution that may have adhered to the outside of the tip.</a:t>
            </a:r>
          </a:p>
          <a:p>
            <a:pPr marL="228600" indent="-228600" algn="l">
              <a:buFont typeface="+mj-lt"/>
              <a:buAutoNum type="alphaLcPeriod"/>
            </a:pPr>
            <a:r>
              <a:rPr lang="en-US" sz="1200" b="0" i="0" dirty="0">
                <a:solidFill>
                  <a:srgbClr val="000000"/>
                </a:solidFill>
                <a:effectLst/>
                <a:highlight>
                  <a:srgbClr val="FFFFFF"/>
                </a:highlight>
              </a:rPr>
              <a:t>While holding the pipette upright, place the tip against the side of the receiving vessel as close to the bottom as possible or, if the vessel contains liquid, as close to the liquid as possible. Smoothly and slowly </a:t>
            </a:r>
            <a:r>
              <a:rPr lang="en-US" sz="1200" b="0" i="0" dirty="0">
                <a:solidFill>
                  <a:srgbClr val="000000"/>
                </a:solidFill>
                <a:effectLst/>
                <a:highlight>
                  <a:srgbClr val="FFFF00"/>
                </a:highlight>
              </a:rPr>
              <a:t>depress the plunger to the first stop only</a:t>
            </a:r>
            <a:r>
              <a:rPr lang="en-US" sz="1200" b="0" i="0" dirty="0">
                <a:solidFill>
                  <a:srgbClr val="000000"/>
                </a:solidFill>
                <a:effectLst/>
                <a:highlight>
                  <a:srgbClr val="FFFFFF"/>
                </a:highlight>
              </a:rPr>
              <a:t>.</a:t>
            </a:r>
          </a:p>
          <a:p>
            <a:pPr marL="228600" indent="-228600" algn="l">
              <a:buFont typeface="+mj-lt"/>
              <a:buAutoNum type="alphaLcPeriod"/>
            </a:pPr>
            <a:r>
              <a:rPr lang="en-US" sz="1200" b="0" i="0" dirty="0">
                <a:solidFill>
                  <a:srgbClr val="000000"/>
                </a:solidFill>
                <a:effectLst/>
                <a:highlight>
                  <a:srgbClr val="FFFFFF"/>
                </a:highlight>
              </a:rPr>
              <a:t>While holding the plunger depressed, slowly withdraw the tip keeping it against the wall of the container. Release the plunger.</a:t>
            </a:r>
          </a:p>
          <a:p>
            <a:pPr marL="228600" indent="-228600" algn="l">
              <a:buFont typeface="+mj-lt"/>
              <a:buAutoNum type="alphaLcPeriod"/>
            </a:pPr>
            <a:r>
              <a:rPr lang="en-US" sz="1200" b="0" i="0" dirty="0">
                <a:solidFill>
                  <a:srgbClr val="000000"/>
                </a:solidFill>
                <a:effectLst/>
                <a:highlight>
                  <a:srgbClr val="FFFFFF"/>
                </a:highlight>
              </a:rPr>
              <a:t>Remove the tip by pressing the operating lever all the way down over waste container.</a:t>
            </a:r>
          </a:p>
          <a:p>
            <a:pPr marL="228600" indent="-228600" algn="l">
              <a:buFont typeface="+mj-lt"/>
              <a:buAutoNum type="alphaLcPeriod"/>
            </a:pPr>
            <a:r>
              <a:rPr lang="en-US" sz="1200" b="1" i="1" dirty="0">
                <a:solidFill>
                  <a:srgbClr val="000000"/>
                </a:solidFill>
                <a:highlight>
                  <a:srgbClr val="FFFFFF"/>
                </a:highlight>
              </a:rPr>
              <a:t>NOTE:  </a:t>
            </a:r>
            <a:r>
              <a:rPr lang="en-US" sz="1200" dirty="0">
                <a:solidFill>
                  <a:srgbClr val="000000"/>
                </a:solidFill>
                <a:highlight>
                  <a:srgbClr val="FFFFFF"/>
                </a:highlight>
              </a:rPr>
              <a:t>Use a new pipette tip for each bottle to be reconstituted.</a:t>
            </a:r>
            <a:endParaRPr lang="en-US" sz="1200" b="0" i="0" dirty="0">
              <a:solidFill>
                <a:srgbClr val="000000"/>
              </a:solidFill>
              <a:effectLst/>
              <a:highlight>
                <a:srgbClr val="FFFFFF"/>
              </a:highlight>
            </a:endParaRPr>
          </a:p>
          <a:p>
            <a:pPr marL="228600" indent="-228600">
              <a:buFont typeface="+mj-lt"/>
              <a:buAutoNum type="alphaLcPeriod"/>
            </a:pPr>
            <a:r>
              <a:rPr lang="en-US" sz="1200" b="1" i="1" dirty="0"/>
              <a:t>NOTE:</a:t>
            </a:r>
            <a:r>
              <a:rPr lang="en-US" sz="1200" dirty="0"/>
              <a:t>  Do not press the plunger beyond the 1</a:t>
            </a:r>
            <a:r>
              <a:rPr lang="en-US" sz="1200" baseline="30000" dirty="0"/>
              <a:t>st</a:t>
            </a:r>
            <a:r>
              <a:rPr lang="en-US" sz="1200" dirty="0"/>
              <a:t> stop . This will cause erroneous volumes to be dispensed.</a:t>
            </a:r>
          </a:p>
        </p:txBody>
      </p:sp>
      <p:cxnSp>
        <p:nvCxnSpPr>
          <p:cNvPr id="7" name="Straight Arrow Connector 6">
            <a:extLst>
              <a:ext uri="{FF2B5EF4-FFF2-40B4-BE49-F238E27FC236}">
                <a16:creationId xmlns:a16="http://schemas.microsoft.com/office/drawing/2014/main" id="{E48D3F44-F452-B376-DDCB-ED857181D06E}"/>
              </a:ext>
            </a:extLst>
          </p:cNvPr>
          <p:cNvCxnSpPr>
            <a:cxnSpLocks/>
          </p:cNvCxnSpPr>
          <p:nvPr/>
        </p:nvCxnSpPr>
        <p:spPr>
          <a:xfrm flipV="1">
            <a:off x="6794090" y="2734056"/>
            <a:ext cx="4132990" cy="33127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7772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E4C69-E32B-D6C5-4196-8B2D0272ACE7}"/>
              </a:ext>
            </a:extLst>
          </p:cNvPr>
          <p:cNvSpPr>
            <a:spLocks noGrp="1"/>
          </p:cNvSpPr>
          <p:nvPr>
            <p:ph type="title"/>
          </p:nvPr>
        </p:nvSpPr>
        <p:spPr/>
        <p:txBody>
          <a:bodyPr/>
          <a:lstStyle/>
          <a:p>
            <a:r>
              <a:rPr lang="en-US" dirty="0"/>
              <a:t>Ovation Pipettes</a:t>
            </a:r>
          </a:p>
        </p:txBody>
      </p:sp>
      <p:pic>
        <p:nvPicPr>
          <p:cNvPr id="4" name="Content Placeholder 3">
            <a:extLst>
              <a:ext uri="{FF2B5EF4-FFF2-40B4-BE49-F238E27FC236}">
                <a16:creationId xmlns:a16="http://schemas.microsoft.com/office/drawing/2014/main" id="{624FC565-593C-9F00-AE2F-BEBE57743482}"/>
              </a:ext>
            </a:extLst>
          </p:cNvPr>
          <p:cNvPicPr>
            <a:picLocks noGrp="1" noChangeAspect="1"/>
          </p:cNvPicPr>
          <p:nvPr>
            <p:ph idx="1"/>
          </p:nvPr>
        </p:nvPicPr>
        <p:blipFill>
          <a:blip r:embed="rId2"/>
          <a:stretch>
            <a:fillRect/>
          </a:stretch>
        </p:blipFill>
        <p:spPr>
          <a:xfrm>
            <a:off x="9150876" y="1626680"/>
            <a:ext cx="2467319" cy="1914792"/>
          </a:xfrm>
          <a:prstGeom prst="rect">
            <a:avLst/>
          </a:prstGeom>
        </p:spPr>
      </p:pic>
      <p:sp>
        <p:nvSpPr>
          <p:cNvPr id="5" name="TextBox 4">
            <a:extLst>
              <a:ext uri="{FF2B5EF4-FFF2-40B4-BE49-F238E27FC236}">
                <a16:creationId xmlns:a16="http://schemas.microsoft.com/office/drawing/2014/main" id="{118E8FD9-F1D2-1775-0AD9-5666AB8B8748}"/>
              </a:ext>
            </a:extLst>
          </p:cNvPr>
          <p:cNvSpPr txBox="1"/>
          <p:nvPr/>
        </p:nvSpPr>
        <p:spPr>
          <a:xfrm>
            <a:off x="429768" y="1815922"/>
            <a:ext cx="9208008" cy="3806170"/>
          </a:xfrm>
          <a:prstGeom prst="rect">
            <a:avLst/>
          </a:prstGeom>
          <a:noFill/>
        </p:spPr>
        <p:txBody>
          <a:bodyPr wrap="square" rtlCol="0">
            <a:spAutoFit/>
          </a:bodyPr>
          <a:lstStyle/>
          <a:p>
            <a:r>
              <a:rPr lang="en-US" sz="1400" dirty="0"/>
              <a:t>Ovation pipettes are available only in adjustable volumetric pipettes.</a:t>
            </a:r>
          </a:p>
          <a:p>
            <a:endParaRPr lang="en-US" sz="1400" dirty="0"/>
          </a:p>
          <a:p>
            <a:r>
              <a:rPr lang="en-US" sz="1400" dirty="0"/>
              <a:t>Most often used for reconstitution of smaller-volume calibrators, controls, proficiency samples and linearity materials.</a:t>
            </a:r>
          </a:p>
          <a:p>
            <a:endParaRPr lang="en-US" dirty="0"/>
          </a:p>
          <a:p>
            <a:r>
              <a:rPr lang="en-US" sz="1400" b="1" dirty="0"/>
              <a:t>Pipetting Procedure</a:t>
            </a:r>
            <a:r>
              <a:rPr lang="en-US" sz="1400" b="1" baseline="30000" dirty="0"/>
              <a:t>3</a:t>
            </a:r>
          </a:p>
          <a:p>
            <a:endParaRPr lang="en-US" sz="1400" baseline="30000" dirty="0"/>
          </a:p>
          <a:p>
            <a:pPr marL="225425" indent="-225425" algn="l">
              <a:buFont typeface="+mj-lt"/>
              <a:buAutoNum type="alphaLcPeriod"/>
            </a:pPr>
            <a:r>
              <a:rPr lang="en-US" sz="1200" b="0" i="0" dirty="0">
                <a:solidFill>
                  <a:srgbClr val="000000"/>
                </a:solidFill>
                <a:effectLst/>
                <a:highlight>
                  <a:srgbClr val="FFFFFF"/>
                </a:highlight>
              </a:rPr>
              <a:t>Using the volume tabs, select desired volume. Double check volume display before proceeding.</a:t>
            </a:r>
          </a:p>
          <a:p>
            <a:pPr marL="228600" indent="-228600" algn="l">
              <a:buFont typeface="+mj-lt"/>
              <a:buAutoNum type="alphaLcPeriod"/>
            </a:pPr>
            <a:r>
              <a:rPr lang="en-US" sz="1200" b="0" i="0" dirty="0">
                <a:solidFill>
                  <a:srgbClr val="000000"/>
                </a:solidFill>
                <a:effectLst/>
                <a:highlight>
                  <a:srgbClr val="FFFFFF"/>
                </a:highlight>
              </a:rPr>
              <a:t>Using pipette </a:t>
            </a:r>
            <a:r>
              <a:rPr lang="en-US" sz="1200" dirty="0">
                <a:solidFill>
                  <a:srgbClr val="000000"/>
                </a:solidFill>
                <a:highlight>
                  <a:srgbClr val="FFFFFF"/>
                </a:highlight>
              </a:rPr>
              <a:t>t</a:t>
            </a:r>
            <a:r>
              <a:rPr lang="en-US" sz="1200" b="0" i="0" dirty="0">
                <a:solidFill>
                  <a:srgbClr val="000000"/>
                </a:solidFill>
                <a:effectLst/>
                <a:highlight>
                  <a:srgbClr val="FFFFFF"/>
                </a:highlight>
              </a:rPr>
              <a:t>ips, press the pipette nozzle firmly into a fresh tip. </a:t>
            </a:r>
            <a:r>
              <a:rPr lang="en-US" sz="1200" dirty="0">
                <a:solidFill>
                  <a:srgbClr val="000000"/>
                </a:solidFill>
                <a:highlight>
                  <a:srgbClr val="FFFFFF"/>
                </a:highlight>
              </a:rPr>
              <a:t>You will hear/feel a “click”. This e</a:t>
            </a:r>
            <a:r>
              <a:rPr lang="en-US" sz="1200" b="0" i="0" dirty="0">
                <a:solidFill>
                  <a:srgbClr val="000000"/>
                </a:solidFill>
                <a:effectLst/>
                <a:highlight>
                  <a:srgbClr val="FFFFFF"/>
                </a:highlight>
              </a:rPr>
              <a:t>nsures tip is firmly in place.</a:t>
            </a:r>
          </a:p>
          <a:p>
            <a:pPr marL="228600" indent="-228600" algn="l">
              <a:buFont typeface="+mj-lt"/>
              <a:buAutoNum type="alphaLcPeriod"/>
            </a:pPr>
            <a:r>
              <a:rPr lang="en-US" sz="1200" b="0" i="0" dirty="0">
                <a:solidFill>
                  <a:srgbClr val="231F1F"/>
                </a:solidFill>
                <a:effectLst/>
                <a:highlight>
                  <a:srgbClr val="FFFFFF"/>
                </a:highlight>
              </a:rPr>
              <a:t>Press the plunger down to the </a:t>
            </a:r>
            <a:r>
              <a:rPr lang="en-US" sz="1200" b="0" i="0" dirty="0">
                <a:solidFill>
                  <a:srgbClr val="231F1F"/>
                </a:solidFill>
                <a:effectLst/>
                <a:highlight>
                  <a:srgbClr val="FFFF00"/>
                </a:highlight>
              </a:rPr>
              <a:t>first stop only</a:t>
            </a:r>
            <a:r>
              <a:rPr lang="en-US" sz="1200" b="0" i="0" dirty="0">
                <a:solidFill>
                  <a:srgbClr val="231F1F"/>
                </a:solidFill>
                <a:effectLst/>
                <a:highlight>
                  <a:srgbClr val="FFFFFF"/>
                </a:highlight>
              </a:rPr>
              <a:t> and immerse pipette tip in the sample in an upright position.</a:t>
            </a:r>
          </a:p>
          <a:p>
            <a:pPr marL="225425" indent="-225425" algn="l">
              <a:buFont typeface="+mj-lt"/>
              <a:buAutoNum type="alphaLcPeriod"/>
            </a:pPr>
            <a:r>
              <a:rPr lang="en-US" sz="1200" b="0" i="0" dirty="0">
                <a:solidFill>
                  <a:srgbClr val="000000"/>
                </a:solidFill>
                <a:effectLst/>
                <a:highlight>
                  <a:srgbClr val="FFFFFF"/>
                </a:highlight>
              </a:rPr>
              <a:t>Smoothly release the plunger and allow the solution to enter the pipette tip.</a:t>
            </a:r>
          </a:p>
          <a:p>
            <a:pPr marL="225425" indent="-225425" algn="l">
              <a:buFont typeface="+mj-lt"/>
              <a:buAutoNum type="alphaLcPeriod"/>
            </a:pPr>
            <a:r>
              <a:rPr lang="en-US" sz="1200" b="0" i="0" dirty="0">
                <a:solidFill>
                  <a:srgbClr val="000000"/>
                </a:solidFill>
                <a:effectLst/>
                <a:highlight>
                  <a:srgbClr val="FFFFFF"/>
                </a:highlight>
              </a:rPr>
              <a:t>Remove the tip from the solution and touch the tip against the side of the vessel to remove any solution that may have adhered to the outside of the tip.</a:t>
            </a:r>
          </a:p>
          <a:p>
            <a:pPr marL="228600" indent="-228600" algn="l">
              <a:buFont typeface="+mj-lt"/>
              <a:buAutoNum type="alphaLcPeriod"/>
            </a:pPr>
            <a:r>
              <a:rPr lang="en-US" sz="1200" b="0" i="0" dirty="0">
                <a:solidFill>
                  <a:srgbClr val="000000"/>
                </a:solidFill>
                <a:effectLst/>
                <a:highlight>
                  <a:srgbClr val="FFFFFF"/>
                </a:highlight>
              </a:rPr>
              <a:t>While holding the pipette tip upright, place the tip against the side of the receiving vessel as close to the bottom as possible or, if the vessel contains liquid, as close to the liquid as possible. Smoothly depress the plunger </a:t>
            </a:r>
            <a:r>
              <a:rPr lang="en-US" sz="1200" b="0" i="0" dirty="0">
                <a:solidFill>
                  <a:srgbClr val="000000"/>
                </a:solidFill>
                <a:effectLst/>
                <a:highlight>
                  <a:srgbClr val="FFFF00"/>
                </a:highlight>
              </a:rPr>
              <a:t>to the second stop</a:t>
            </a:r>
            <a:r>
              <a:rPr lang="en-US" sz="1200" b="0" i="0" dirty="0">
                <a:solidFill>
                  <a:srgbClr val="000000"/>
                </a:solidFill>
                <a:effectLst/>
                <a:highlight>
                  <a:srgbClr val="FFFFFF"/>
                </a:highlight>
              </a:rPr>
              <a:t>.</a:t>
            </a:r>
          </a:p>
          <a:p>
            <a:pPr marL="228600" indent="-228600" algn="l">
              <a:buFont typeface="+mj-lt"/>
              <a:buAutoNum type="alphaLcPeriod"/>
            </a:pPr>
            <a:r>
              <a:rPr lang="en-US" sz="1200" b="0" i="0" dirty="0">
                <a:solidFill>
                  <a:srgbClr val="000000"/>
                </a:solidFill>
                <a:effectLst/>
                <a:highlight>
                  <a:srgbClr val="FFFFFF"/>
                </a:highlight>
              </a:rPr>
              <a:t>While holding the plunger depressed, slowly withdraw the tip keeping it against the wall of the container. Release the plunger.</a:t>
            </a:r>
          </a:p>
          <a:p>
            <a:pPr marL="228600" indent="-228600" algn="l">
              <a:buFont typeface="+mj-lt"/>
              <a:buAutoNum type="alphaLcPeriod"/>
            </a:pPr>
            <a:r>
              <a:rPr lang="en-US" sz="1200" b="0" i="0" dirty="0">
                <a:solidFill>
                  <a:srgbClr val="000000"/>
                </a:solidFill>
                <a:effectLst/>
                <a:highlight>
                  <a:srgbClr val="FFFFFF"/>
                </a:highlight>
              </a:rPr>
              <a:t>Remove the tip by pressing the tip ejection button (on top of the pipette) over waste container.</a:t>
            </a:r>
          </a:p>
          <a:p>
            <a:pPr marL="228600" indent="-228600" algn="l">
              <a:buFont typeface="+mj-lt"/>
              <a:buAutoNum type="alphaLcPeriod"/>
            </a:pPr>
            <a:r>
              <a:rPr lang="en-US" sz="1200" b="1" i="1" dirty="0">
                <a:solidFill>
                  <a:srgbClr val="000000"/>
                </a:solidFill>
                <a:highlight>
                  <a:srgbClr val="FFFFFF"/>
                </a:highlight>
              </a:rPr>
              <a:t>NOTE:  </a:t>
            </a:r>
            <a:r>
              <a:rPr lang="en-US" sz="1200" dirty="0">
                <a:solidFill>
                  <a:srgbClr val="000000"/>
                </a:solidFill>
                <a:highlight>
                  <a:srgbClr val="FFFFFF"/>
                </a:highlight>
              </a:rPr>
              <a:t>Use a new pipette tip for each bottle to be reconstituted.</a:t>
            </a:r>
          </a:p>
          <a:p>
            <a:pPr marL="228600" indent="-228600" algn="l">
              <a:buFont typeface="+mj-lt"/>
              <a:buAutoNum type="alphaLcPeriod"/>
            </a:pPr>
            <a:r>
              <a:rPr lang="en-US" sz="1200" b="1" i="1" dirty="0">
                <a:solidFill>
                  <a:srgbClr val="000000"/>
                </a:solidFill>
                <a:effectLst/>
                <a:highlight>
                  <a:srgbClr val="FFFFFF"/>
                </a:highlight>
              </a:rPr>
              <a:t>NOTE:  </a:t>
            </a:r>
            <a:r>
              <a:rPr lang="en-US" sz="1200" dirty="0">
                <a:solidFill>
                  <a:srgbClr val="000000"/>
                </a:solidFill>
                <a:effectLst/>
                <a:highlight>
                  <a:srgbClr val="FFFFFF"/>
                </a:highlight>
              </a:rPr>
              <a:t>Do not press the plunger past the first stop as this will cause erroneous volumes to be dispensed.</a:t>
            </a:r>
            <a:endParaRPr lang="en-US" sz="1200" b="0" i="0" dirty="0">
              <a:solidFill>
                <a:srgbClr val="000000"/>
              </a:solidFill>
              <a:effectLst/>
              <a:highlight>
                <a:srgbClr val="FFFFFF"/>
              </a:highlight>
            </a:endParaRPr>
          </a:p>
          <a:p>
            <a:endParaRPr lang="en-US" sz="1400" dirty="0"/>
          </a:p>
        </p:txBody>
      </p:sp>
      <p:pic>
        <p:nvPicPr>
          <p:cNvPr id="7" name="Picture 6">
            <a:extLst>
              <a:ext uri="{FF2B5EF4-FFF2-40B4-BE49-F238E27FC236}">
                <a16:creationId xmlns:a16="http://schemas.microsoft.com/office/drawing/2014/main" id="{04E0B559-4748-8395-781A-887D06D825DC}"/>
              </a:ext>
            </a:extLst>
          </p:cNvPr>
          <p:cNvPicPr>
            <a:picLocks noChangeAspect="1"/>
          </p:cNvPicPr>
          <p:nvPr/>
        </p:nvPicPr>
        <p:blipFill>
          <a:blip r:embed="rId3"/>
          <a:stretch>
            <a:fillRect/>
          </a:stretch>
        </p:blipFill>
        <p:spPr>
          <a:xfrm>
            <a:off x="9730204" y="3959314"/>
            <a:ext cx="1623596" cy="1457073"/>
          </a:xfrm>
          <a:prstGeom prst="rect">
            <a:avLst/>
          </a:prstGeom>
        </p:spPr>
      </p:pic>
      <p:cxnSp>
        <p:nvCxnSpPr>
          <p:cNvPr id="9" name="Straight Arrow Connector 8">
            <a:extLst>
              <a:ext uri="{FF2B5EF4-FFF2-40B4-BE49-F238E27FC236}">
                <a16:creationId xmlns:a16="http://schemas.microsoft.com/office/drawing/2014/main" id="{B3CC98FC-A957-6859-654F-485FD18DB0E1}"/>
              </a:ext>
            </a:extLst>
          </p:cNvPr>
          <p:cNvCxnSpPr/>
          <p:nvPr/>
        </p:nvCxnSpPr>
        <p:spPr>
          <a:xfrm flipH="1" flipV="1">
            <a:off x="10542002" y="3127248"/>
            <a:ext cx="549670" cy="8320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39DC540D-D563-7974-0E43-6DD754F47361}"/>
              </a:ext>
            </a:extLst>
          </p:cNvPr>
          <p:cNvCxnSpPr>
            <a:cxnSpLocks/>
          </p:cNvCxnSpPr>
          <p:nvPr/>
        </p:nvCxnSpPr>
        <p:spPr>
          <a:xfrm>
            <a:off x="6867144" y="3429000"/>
            <a:ext cx="3674858" cy="9784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2271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432</TotalTime>
  <Words>1939</Words>
  <Application>Microsoft Office PowerPoint</Application>
  <PresentationFormat>Widescreen</PresentationFormat>
  <Paragraphs>109</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Pipette Use in the Clinical Laboratory Carolyn Webb, MT (ASCP)    Colleen Turtenwald, MLS (ASCP) CM    Karen Wagner, MLS (ASCP)CM  1/31/2025</vt:lpstr>
      <vt:lpstr>Types of Pipettes Used in CP Labs: In order from least accurate to most accurate measurement</vt:lpstr>
      <vt:lpstr> Plastic Transfer Pipette </vt:lpstr>
      <vt:lpstr>Serologic Pipette</vt:lpstr>
      <vt:lpstr>Adjustable Volumetric Pipette</vt:lpstr>
      <vt:lpstr>Fixed Volumetric Pipette</vt:lpstr>
      <vt:lpstr>MLA Pipettes </vt:lpstr>
      <vt:lpstr>Eppendorf Pipettes</vt:lpstr>
      <vt:lpstr>Ovation Pipettes</vt:lpstr>
      <vt:lpstr>Errors in Pipette Use</vt:lpstr>
      <vt:lpstr>Sources</vt:lpstr>
    </vt:vector>
  </TitlesOfParts>
  <Company>Froedtert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Pipette Use in the Clinical Laboratory Karen Wagner, MLS (ASCP) 1/28/2025</dc:title>
  <dc:creator>WAGNER, KAREN</dc:creator>
  <cp:lastModifiedBy>WAGNER, KAREN</cp:lastModifiedBy>
  <cp:revision>28</cp:revision>
  <dcterms:created xsi:type="dcterms:W3CDTF">2025-01-28T19:25:04Z</dcterms:created>
  <dcterms:modified xsi:type="dcterms:W3CDTF">2025-01-31T15:24:25Z</dcterms:modified>
</cp:coreProperties>
</file>