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58" r:id="rId5"/>
    <p:sldId id="265" r:id="rId6"/>
    <p:sldId id="259" r:id="rId7"/>
    <p:sldId id="260" r:id="rId8"/>
    <p:sldId id="261" r:id="rId9"/>
    <p:sldId id="264" r:id="rId10"/>
    <p:sldId id="266" r:id="rId11"/>
    <p:sldId id="268" r:id="rId12"/>
    <p:sldId id="262" r:id="rId13"/>
    <p:sldId id="271" r:id="rId14"/>
    <p:sldId id="267"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181-16FB-7B76-9D95-9C5FC0B4CE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F19AB5-5903-F8FF-7F70-5FA867444B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0262BB-AEDC-84D4-5E4D-633105588D0F}"/>
              </a:ext>
            </a:extLst>
          </p:cNvPr>
          <p:cNvSpPr>
            <a:spLocks noGrp="1"/>
          </p:cNvSpPr>
          <p:nvPr>
            <p:ph type="dt" sz="half" idx="10"/>
          </p:nvPr>
        </p:nvSpPr>
        <p:spPr/>
        <p:txBody>
          <a:bodyPr/>
          <a:lstStyle/>
          <a:p>
            <a:fld id="{F2CEDB5A-4D10-4B70-A563-F1ECA4BCB8B2}" type="datetimeFigureOut">
              <a:rPr lang="en-US" smtClean="0"/>
              <a:t>1/21/2026</a:t>
            </a:fld>
            <a:endParaRPr lang="en-US"/>
          </a:p>
        </p:txBody>
      </p:sp>
      <p:sp>
        <p:nvSpPr>
          <p:cNvPr id="5" name="Footer Placeholder 4">
            <a:extLst>
              <a:ext uri="{FF2B5EF4-FFF2-40B4-BE49-F238E27FC236}">
                <a16:creationId xmlns:a16="http://schemas.microsoft.com/office/drawing/2014/main" id="{1070BEC0-2AC3-D2EC-10FD-2AA49F616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C4BFC-E93A-223B-6CEA-D4117B118972}"/>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3417515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0001-563F-B8CD-350B-6E3B1169BE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0D89BE-BD88-6669-A394-3ED8C81319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4CE7E-9570-C4D1-0B7E-4E1B006E87AE}"/>
              </a:ext>
            </a:extLst>
          </p:cNvPr>
          <p:cNvSpPr>
            <a:spLocks noGrp="1"/>
          </p:cNvSpPr>
          <p:nvPr>
            <p:ph type="dt" sz="half" idx="10"/>
          </p:nvPr>
        </p:nvSpPr>
        <p:spPr/>
        <p:txBody>
          <a:bodyPr/>
          <a:lstStyle/>
          <a:p>
            <a:fld id="{F2CEDB5A-4D10-4B70-A563-F1ECA4BCB8B2}" type="datetimeFigureOut">
              <a:rPr lang="en-US" smtClean="0"/>
              <a:t>1/21/2026</a:t>
            </a:fld>
            <a:endParaRPr lang="en-US"/>
          </a:p>
        </p:txBody>
      </p:sp>
      <p:sp>
        <p:nvSpPr>
          <p:cNvPr id="5" name="Footer Placeholder 4">
            <a:extLst>
              <a:ext uri="{FF2B5EF4-FFF2-40B4-BE49-F238E27FC236}">
                <a16:creationId xmlns:a16="http://schemas.microsoft.com/office/drawing/2014/main" id="{5E8CEBD8-5F55-CECC-D1DF-36DB08BED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3E56D-8938-16BB-C4A3-04B372CA913B}"/>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110246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F7EF3-F8EA-9DC8-22BF-42AF086215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B2A225-8A09-1750-1A85-DBE3EE58F8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3EF6A1-B16A-A3DD-1B30-3D4EA501169F}"/>
              </a:ext>
            </a:extLst>
          </p:cNvPr>
          <p:cNvSpPr>
            <a:spLocks noGrp="1"/>
          </p:cNvSpPr>
          <p:nvPr>
            <p:ph type="dt" sz="half" idx="10"/>
          </p:nvPr>
        </p:nvSpPr>
        <p:spPr/>
        <p:txBody>
          <a:bodyPr/>
          <a:lstStyle/>
          <a:p>
            <a:fld id="{F2CEDB5A-4D10-4B70-A563-F1ECA4BCB8B2}" type="datetimeFigureOut">
              <a:rPr lang="en-US" smtClean="0"/>
              <a:t>1/21/2026</a:t>
            </a:fld>
            <a:endParaRPr lang="en-US"/>
          </a:p>
        </p:txBody>
      </p:sp>
      <p:sp>
        <p:nvSpPr>
          <p:cNvPr id="5" name="Footer Placeholder 4">
            <a:extLst>
              <a:ext uri="{FF2B5EF4-FFF2-40B4-BE49-F238E27FC236}">
                <a16:creationId xmlns:a16="http://schemas.microsoft.com/office/drawing/2014/main" id="{080C5437-C7EA-78C3-D6CC-D3D9B54A5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06631-BE76-1081-B335-D0D20602CED6}"/>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258009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152E-40D3-CBF7-3888-F49AC1431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94989-3EE1-DD67-1EE7-41E6530D27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73D80-0ACC-25BB-2421-C9003D423818}"/>
              </a:ext>
            </a:extLst>
          </p:cNvPr>
          <p:cNvSpPr>
            <a:spLocks noGrp="1"/>
          </p:cNvSpPr>
          <p:nvPr>
            <p:ph type="dt" sz="half" idx="10"/>
          </p:nvPr>
        </p:nvSpPr>
        <p:spPr/>
        <p:txBody>
          <a:bodyPr/>
          <a:lstStyle/>
          <a:p>
            <a:fld id="{F2CEDB5A-4D10-4B70-A563-F1ECA4BCB8B2}" type="datetimeFigureOut">
              <a:rPr lang="en-US" smtClean="0"/>
              <a:t>1/21/2026</a:t>
            </a:fld>
            <a:endParaRPr lang="en-US"/>
          </a:p>
        </p:txBody>
      </p:sp>
      <p:sp>
        <p:nvSpPr>
          <p:cNvPr id="5" name="Footer Placeholder 4">
            <a:extLst>
              <a:ext uri="{FF2B5EF4-FFF2-40B4-BE49-F238E27FC236}">
                <a16:creationId xmlns:a16="http://schemas.microsoft.com/office/drawing/2014/main" id="{F0F29EF0-D5CB-9CA8-15E4-7C3B024A9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EF1A8-5103-9850-4F56-375D1D916535}"/>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196903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80EC-FD30-392C-9524-C461F8C10B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61C416-978C-3B4A-747F-A79DC3625E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2D7A24-3454-5F56-FDDB-DBDDA3DC98F5}"/>
              </a:ext>
            </a:extLst>
          </p:cNvPr>
          <p:cNvSpPr>
            <a:spLocks noGrp="1"/>
          </p:cNvSpPr>
          <p:nvPr>
            <p:ph type="dt" sz="half" idx="10"/>
          </p:nvPr>
        </p:nvSpPr>
        <p:spPr/>
        <p:txBody>
          <a:bodyPr/>
          <a:lstStyle/>
          <a:p>
            <a:fld id="{F2CEDB5A-4D10-4B70-A563-F1ECA4BCB8B2}" type="datetimeFigureOut">
              <a:rPr lang="en-US" smtClean="0"/>
              <a:t>1/21/2026</a:t>
            </a:fld>
            <a:endParaRPr lang="en-US"/>
          </a:p>
        </p:txBody>
      </p:sp>
      <p:sp>
        <p:nvSpPr>
          <p:cNvPr id="5" name="Footer Placeholder 4">
            <a:extLst>
              <a:ext uri="{FF2B5EF4-FFF2-40B4-BE49-F238E27FC236}">
                <a16:creationId xmlns:a16="http://schemas.microsoft.com/office/drawing/2014/main" id="{F95431BF-ED12-42FF-8A8D-8E246D71AC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918AA-F694-24C8-9514-629C0994E148}"/>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420774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464D-A4F7-F086-687B-A6CFC31382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5B77F-6E9E-9426-F176-3081F64629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4A3302-E198-870E-9D25-175553B6E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3A4EE-D6B1-07D5-4255-67D446A687F0}"/>
              </a:ext>
            </a:extLst>
          </p:cNvPr>
          <p:cNvSpPr>
            <a:spLocks noGrp="1"/>
          </p:cNvSpPr>
          <p:nvPr>
            <p:ph type="dt" sz="half" idx="10"/>
          </p:nvPr>
        </p:nvSpPr>
        <p:spPr/>
        <p:txBody>
          <a:bodyPr/>
          <a:lstStyle/>
          <a:p>
            <a:fld id="{F2CEDB5A-4D10-4B70-A563-F1ECA4BCB8B2}" type="datetimeFigureOut">
              <a:rPr lang="en-US" smtClean="0"/>
              <a:t>1/21/2026</a:t>
            </a:fld>
            <a:endParaRPr lang="en-US"/>
          </a:p>
        </p:txBody>
      </p:sp>
      <p:sp>
        <p:nvSpPr>
          <p:cNvPr id="6" name="Footer Placeholder 5">
            <a:extLst>
              <a:ext uri="{FF2B5EF4-FFF2-40B4-BE49-F238E27FC236}">
                <a16:creationId xmlns:a16="http://schemas.microsoft.com/office/drawing/2014/main" id="{88CDEB87-0F78-DDD5-0554-F8E4D13F12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BFFC9C-1E61-F0F6-B132-153F4DC0BCBC}"/>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280317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088A-EDEF-B266-077F-7CF4FC3083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3FD4D3-F0ED-12C2-E1EA-26B1DD3950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C2E9F1-DEA3-B20D-A053-D17C761FF0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2A873-F66A-5AF5-EBB7-E6263DCD44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A859B-5B86-AAA6-9B80-C58515F6C7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32DAEE-D708-0E3C-DB5C-6B962CDC882C}"/>
              </a:ext>
            </a:extLst>
          </p:cNvPr>
          <p:cNvSpPr>
            <a:spLocks noGrp="1"/>
          </p:cNvSpPr>
          <p:nvPr>
            <p:ph type="dt" sz="half" idx="10"/>
          </p:nvPr>
        </p:nvSpPr>
        <p:spPr/>
        <p:txBody>
          <a:bodyPr/>
          <a:lstStyle/>
          <a:p>
            <a:fld id="{F2CEDB5A-4D10-4B70-A563-F1ECA4BCB8B2}" type="datetimeFigureOut">
              <a:rPr lang="en-US" smtClean="0"/>
              <a:t>1/21/2026</a:t>
            </a:fld>
            <a:endParaRPr lang="en-US"/>
          </a:p>
        </p:txBody>
      </p:sp>
      <p:sp>
        <p:nvSpPr>
          <p:cNvPr id="8" name="Footer Placeholder 7">
            <a:extLst>
              <a:ext uri="{FF2B5EF4-FFF2-40B4-BE49-F238E27FC236}">
                <a16:creationId xmlns:a16="http://schemas.microsoft.com/office/drawing/2014/main" id="{755861E6-58A6-12FC-B3D6-D0DB670933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CEEA6C-14C8-1ED5-A99F-86810F8C5DAD}"/>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425634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28DA7-768E-D8FC-3827-F2E173C22C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FC89FF-B197-279C-21BC-C2123D90360B}"/>
              </a:ext>
            </a:extLst>
          </p:cNvPr>
          <p:cNvSpPr>
            <a:spLocks noGrp="1"/>
          </p:cNvSpPr>
          <p:nvPr>
            <p:ph type="dt" sz="half" idx="10"/>
          </p:nvPr>
        </p:nvSpPr>
        <p:spPr/>
        <p:txBody>
          <a:bodyPr/>
          <a:lstStyle/>
          <a:p>
            <a:fld id="{F2CEDB5A-4D10-4B70-A563-F1ECA4BCB8B2}" type="datetimeFigureOut">
              <a:rPr lang="en-US" smtClean="0"/>
              <a:t>1/21/2026</a:t>
            </a:fld>
            <a:endParaRPr lang="en-US"/>
          </a:p>
        </p:txBody>
      </p:sp>
      <p:sp>
        <p:nvSpPr>
          <p:cNvPr id="4" name="Footer Placeholder 3">
            <a:extLst>
              <a:ext uri="{FF2B5EF4-FFF2-40B4-BE49-F238E27FC236}">
                <a16:creationId xmlns:a16="http://schemas.microsoft.com/office/drawing/2014/main" id="{BD827729-3AF1-D8E7-06AE-198B9DF1BA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957E8-BC8E-35E4-56F5-A476EE9FD5D9}"/>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214837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0C0F3-804D-D00D-A6AA-E55B9D738405}"/>
              </a:ext>
            </a:extLst>
          </p:cNvPr>
          <p:cNvSpPr>
            <a:spLocks noGrp="1"/>
          </p:cNvSpPr>
          <p:nvPr>
            <p:ph type="dt" sz="half" idx="10"/>
          </p:nvPr>
        </p:nvSpPr>
        <p:spPr/>
        <p:txBody>
          <a:bodyPr/>
          <a:lstStyle/>
          <a:p>
            <a:fld id="{F2CEDB5A-4D10-4B70-A563-F1ECA4BCB8B2}" type="datetimeFigureOut">
              <a:rPr lang="en-US" smtClean="0"/>
              <a:t>1/21/2026</a:t>
            </a:fld>
            <a:endParaRPr lang="en-US"/>
          </a:p>
        </p:txBody>
      </p:sp>
      <p:sp>
        <p:nvSpPr>
          <p:cNvPr id="3" name="Footer Placeholder 2">
            <a:extLst>
              <a:ext uri="{FF2B5EF4-FFF2-40B4-BE49-F238E27FC236}">
                <a16:creationId xmlns:a16="http://schemas.microsoft.com/office/drawing/2014/main" id="{D05DCB3C-DD4F-9B62-9B2F-0067C3DDF0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9BB641-48D1-AA49-F086-CD226106370A}"/>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310837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A73B-6DBC-3CC8-C5E8-C070756E6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003015-A7FF-948C-37C3-F4235D27C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77ED2-0D7D-6CB2-118A-E00C7B9CA5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B5452D-09F7-FEF8-EAC3-5B7EAE88EACB}"/>
              </a:ext>
            </a:extLst>
          </p:cNvPr>
          <p:cNvSpPr>
            <a:spLocks noGrp="1"/>
          </p:cNvSpPr>
          <p:nvPr>
            <p:ph type="dt" sz="half" idx="10"/>
          </p:nvPr>
        </p:nvSpPr>
        <p:spPr/>
        <p:txBody>
          <a:bodyPr/>
          <a:lstStyle/>
          <a:p>
            <a:fld id="{F2CEDB5A-4D10-4B70-A563-F1ECA4BCB8B2}" type="datetimeFigureOut">
              <a:rPr lang="en-US" smtClean="0"/>
              <a:t>1/21/2026</a:t>
            </a:fld>
            <a:endParaRPr lang="en-US"/>
          </a:p>
        </p:txBody>
      </p:sp>
      <p:sp>
        <p:nvSpPr>
          <p:cNvPr id="6" name="Footer Placeholder 5">
            <a:extLst>
              <a:ext uri="{FF2B5EF4-FFF2-40B4-BE49-F238E27FC236}">
                <a16:creationId xmlns:a16="http://schemas.microsoft.com/office/drawing/2014/main" id="{DCD65E1B-15EA-15E6-5434-8E4D14D9F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1BC24-5DE4-2A24-6714-28FB5976E3A9}"/>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385692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6E2E-8877-60BA-FA24-FEE5A4C8B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17F932-6BF0-CFAF-0592-12AA26AA94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A30533-AC0F-5711-59E6-87122A9F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BCE527-7A54-15EA-A869-D9C078B76AFC}"/>
              </a:ext>
            </a:extLst>
          </p:cNvPr>
          <p:cNvSpPr>
            <a:spLocks noGrp="1"/>
          </p:cNvSpPr>
          <p:nvPr>
            <p:ph type="dt" sz="half" idx="10"/>
          </p:nvPr>
        </p:nvSpPr>
        <p:spPr/>
        <p:txBody>
          <a:bodyPr/>
          <a:lstStyle/>
          <a:p>
            <a:fld id="{F2CEDB5A-4D10-4B70-A563-F1ECA4BCB8B2}" type="datetimeFigureOut">
              <a:rPr lang="en-US" smtClean="0"/>
              <a:t>1/21/2026</a:t>
            </a:fld>
            <a:endParaRPr lang="en-US"/>
          </a:p>
        </p:txBody>
      </p:sp>
      <p:sp>
        <p:nvSpPr>
          <p:cNvPr id="6" name="Footer Placeholder 5">
            <a:extLst>
              <a:ext uri="{FF2B5EF4-FFF2-40B4-BE49-F238E27FC236}">
                <a16:creationId xmlns:a16="http://schemas.microsoft.com/office/drawing/2014/main" id="{1AA0B0F4-AFD8-DA1B-1EF8-B721F3948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0E476-1F5F-17AB-798A-D408A191FB7B}"/>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102754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07F80-AD27-930C-D0E0-E4076BD46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D7489E-D28F-FD3C-E5ED-CE10E3483B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A93A2-BA11-D63A-A529-58AE07AD97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CEDB5A-4D10-4B70-A563-F1ECA4BCB8B2}" type="datetimeFigureOut">
              <a:rPr lang="en-US" smtClean="0"/>
              <a:t>1/21/2026</a:t>
            </a:fld>
            <a:endParaRPr lang="en-US"/>
          </a:p>
        </p:txBody>
      </p:sp>
      <p:sp>
        <p:nvSpPr>
          <p:cNvPr id="5" name="Footer Placeholder 4">
            <a:extLst>
              <a:ext uri="{FF2B5EF4-FFF2-40B4-BE49-F238E27FC236}">
                <a16:creationId xmlns:a16="http://schemas.microsoft.com/office/drawing/2014/main" id="{8DF92E72-8AA5-5C91-FB5E-D29D566FD4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F4196FF-60C9-356F-6D16-2AE4D3579F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23243A-BCE6-4399-8D47-DD68DE870C69}" type="slidenum">
              <a:rPr lang="en-US" smtClean="0"/>
              <a:t>‹#›</a:t>
            </a:fld>
            <a:endParaRPr lang="en-US"/>
          </a:p>
        </p:txBody>
      </p:sp>
    </p:spTree>
    <p:extLst>
      <p:ext uri="{BB962C8B-B14F-4D97-AF65-F5344CB8AC3E}">
        <p14:creationId xmlns:p14="http://schemas.microsoft.com/office/powerpoint/2010/main" val="447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isconsindiagnostic-cp.policystat.com/policy/19377316/lates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dc.gov/candidiasis/about/index.html"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62D4C-4B75-6F02-8E8F-99247AA9A99E}"/>
              </a:ext>
            </a:extLst>
          </p:cNvPr>
          <p:cNvSpPr>
            <a:spLocks noGrp="1"/>
          </p:cNvSpPr>
          <p:nvPr>
            <p:ph type="ctrTitle"/>
          </p:nvPr>
        </p:nvSpPr>
        <p:spPr/>
        <p:txBody>
          <a:bodyPr/>
          <a:lstStyle/>
          <a:p>
            <a:r>
              <a:rPr lang="en-US" dirty="0"/>
              <a:t>Preventing Contamination during NAAT Tests</a:t>
            </a:r>
          </a:p>
        </p:txBody>
      </p:sp>
      <p:sp>
        <p:nvSpPr>
          <p:cNvPr id="3" name="Subtitle 2">
            <a:extLst>
              <a:ext uri="{FF2B5EF4-FFF2-40B4-BE49-F238E27FC236}">
                <a16:creationId xmlns:a16="http://schemas.microsoft.com/office/drawing/2014/main" id="{88D43B16-5612-E32C-6AE4-46E63769AD02}"/>
              </a:ext>
            </a:extLst>
          </p:cNvPr>
          <p:cNvSpPr>
            <a:spLocks noGrp="1"/>
          </p:cNvSpPr>
          <p:nvPr>
            <p:ph type="subTitle" idx="1"/>
          </p:nvPr>
        </p:nvSpPr>
        <p:spPr/>
        <p:txBody>
          <a:bodyPr/>
          <a:lstStyle/>
          <a:p>
            <a:r>
              <a:rPr lang="en-US" dirty="0"/>
              <a:t>NAAT = Nucleic Acid Amplification Testing</a:t>
            </a:r>
          </a:p>
        </p:txBody>
      </p:sp>
    </p:spTree>
    <p:extLst>
      <p:ext uri="{BB962C8B-B14F-4D97-AF65-F5344CB8AC3E}">
        <p14:creationId xmlns:p14="http://schemas.microsoft.com/office/powerpoint/2010/main" val="174074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B564-C81A-603A-02AD-108D5D01DECD}"/>
              </a:ext>
            </a:extLst>
          </p:cNvPr>
          <p:cNvSpPr>
            <a:spLocks noGrp="1"/>
          </p:cNvSpPr>
          <p:nvPr>
            <p:ph type="title"/>
          </p:nvPr>
        </p:nvSpPr>
        <p:spPr/>
        <p:txBody>
          <a:bodyPr/>
          <a:lstStyle/>
          <a:p>
            <a:pPr algn="ctr"/>
            <a:r>
              <a:rPr lang="en-US" dirty="0"/>
              <a:t>Maintenance Revisions</a:t>
            </a:r>
          </a:p>
        </p:txBody>
      </p:sp>
      <p:sp>
        <p:nvSpPr>
          <p:cNvPr id="3" name="Content Placeholder 2">
            <a:extLst>
              <a:ext uri="{FF2B5EF4-FFF2-40B4-BE49-F238E27FC236}">
                <a16:creationId xmlns:a16="http://schemas.microsoft.com/office/drawing/2014/main" id="{30491D4D-F73B-47E0-AB33-042A7BCDE342}"/>
              </a:ext>
            </a:extLst>
          </p:cNvPr>
          <p:cNvSpPr>
            <a:spLocks noGrp="1"/>
          </p:cNvSpPr>
          <p:nvPr>
            <p:ph idx="1"/>
          </p:nvPr>
        </p:nvSpPr>
        <p:spPr/>
        <p:txBody>
          <a:bodyPr>
            <a:normAutofit lnSpcReduction="10000"/>
          </a:bodyPr>
          <a:lstStyle/>
          <a:p>
            <a:pPr marL="0" indent="0">
              <a:buNone/>
            </a:pPr>
            <a:r>
              <a:rPr lang="en-US" dirty="0"/>
              <a:t>Having experienced false positive results at multiple locations on API samples, we took a close look at our procedures compared to the GeneXpert Operator’s Manual. The following procedures have been revised. </a:t>
            </a:r>
          </a:p>
          <a:p>
            <a:pPr marL="514350" indent="-514350">
              <a:buFont typeface="+mj-lt"/>
              <a:buAutoNum type="alphaUcPeriod"/>
            </a:pPr>
            <a:r>
              <a:rPr lang="en-US" dirty="0"/>
              <a:t>Operations and Maintenance Procedure:</a:t>
            </a:r>
          </a:p>
          <a:p>
            <a:pPr marL="914400" lvl="1" indent="-457200">
              <a:buFont typeface="+mj-lt"/>
              <a:buAutoNum type="arabicPeriod"/>
            </a:pPr>
            <a:r>
              <a:rPr lang="en-US" dirty="0"/>
              <a:t>Daily </a:t>
            </a:r>
            <a:r>
              <a:rPr lang="en-US" u="sng" dirty="0"/>
              <a:t>Cleaning &amp; Disinfection </a:t>
            </a:r>
            <a:r>
              <a:rPr lang="en-US" dirty="0"/>
              <a:t>will be performed each morning before patient testing. </a:t>
            </a:r>
          </a:p>
          <a:p>
            <a:pPr marL="914400" lvl="1" indent="-457200">
              <a:buFont typeface="+mj-lt"/>
              <a:buAutoNum type="arabicPeriod"/>
            </a:pPr>
            <a:r>
              <a:rPr lang="en-US" dirty="0"/>
              <a:t>Cleaning the touchscreen is added to the quarterly maintenance procedure.</a:t>
            </a:r>
          </a:p>
          <a:p>
            <a:pPr marL="457200" indent="-457200">
              <a:buFont typeface="+mj-lt"/>
              <a:buAutoNum type="alphaUcPeriod"/>
            </a:pPr>
            <a:r>
              <a:rPr lang="en-US" dirty="0"/>
              <a:t>Revision of QC Section of each procedure to include corrective actions for failed quality control</a:t>
            </a:r>
          </a:p>
          <a:p>
            <a:pPr marL="914400" lvl="1" indent="-457200">
              <a:buFont typeface="+mj-lt"/>
              <a:buAutoNum type="arabicPeriod"/>
            </a:pPr>
            <a:endParaRPr lang="en-US" dirty="0"/>
          </a:p>
        </p:txBody>
      </p:sp>
    </p:spTree>
    <p:extLst>
      <p:ext uri="{BB962C8B-B14F-4D97-AF65-F5344CB8AC3E}">
        <p14:creationId xmlns:p14="http://schemas.microsoft.com/office/powerpoint/2010/main" val="285509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9AC60C-1BC6-A908-4B76-A78323825EBD}"/>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Cleaning Changes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B1764634-BC1D-96F4-154C-4B37FABBBB7E}"/>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r>
              <a:rPr lang="en-US" sz="2200" b="1" dirty="0"/>
              <a:t>Daily Cleaning</a:t>
            </a:r>
          </a:p>
          <a:p>
            <a:pPr marL="285750" indent="-228600">
              <a:buFont typeface="Arial" panose="020B0604020202020204" pitchFamily="34" charset="0"/>
              <a:buChar char="•"/>
            </a:pPr>
            <a:r>
              <a:rPr lang="en-US" sz="2200" dirty="0"/>
              <a:t>Clean &amp; Disinfect each morning before starting any patient testing:</a:t>
            </a:r>
          </a:p>
          <a:p>
            <a:pPr marL="742950" lvl="1" indent="-228600">
              <a:buFont typeface="Arial" panose="020B0604020202020204" pitchFamily="34" charset="0"/>
              <a:buChar char="•"/>
            </a:pPr>
            <a:r>
              <a:rPr lang="en-US" sz="2200" dirty="0"/>
              <a:t>Disinfect countertops with bleach wipes for minimum of 2 minutes and allow to dry.</a:t>
            </a:r>
          </a:p>
          <a:p>
            <a:pPr marL="742950" lvl="1" indent="-228600">
              <a:buFont typeface="Arial" panose="020B0604020202020204" pitchFamily="34" charset="0"/>
              <a:buChar char="•"/>
            </a:pPr>
            <a:r>
              <a:rPr lang="en-US" sz="2200" dirty="0"/>
              <a:t>Repeat bleach wipes &amp; dry two more times.</a:t>
            </a:r>
          </a:p>
          <a:p>
            <a:pPr marL="742950" lvl="1" indent="-228600">
              <a:buFont typeface="Arial" panose="020B0604020202020204" pitchFamily="34" charset="0"/>
              <a:buChar char="•"/>
            </a:pPr>
            <a:r>
              <a:rPr lang="en-US" sz="2200" dirty="0"/>
              <a:t>Wipe with 70% ethanol to remove bleach residue</a:t>
            </a:r>
          </a:p>
          <a:p>
            <a:r>
              <a:rPr lang="en-US" sz="2200" b="1" dirty="0"/>
              <a:t>Quarterly Cleaning</a:t>
            </a:r>
          </a:p>
          <a:p>
            <a:pPr marL="285750" indent="-228600">
              <a:buFont typeface="Arial" panose="020B0604020202020204" pitchFamily="34" charset="0"/>
              <a:buChar char="•"/>
            </a:pPr>
            <a:r>
              <a:rPr lang="en-US" sz="2200" dirty="0"/>
              <a:t>Added cleaning of the touchscreen to the quarterly maintenance procedure</a:t>
            </a:r>
          </a:p>
        </p:txBody>
      </p:sp>
      <p:pic>
        <p:nvPicPr>
          <p:cNvPr id="8" name="Content Placeholder 7" descr="Cleaning items on blue background">
            <a:extLst>
              <a:ext uri="{FF2B5EF4-FFF2-40B4-BE49-F238E27FC236}">
                <a16:creationId xmlns:a16="http://schemas.microsoft.com/office/drawing/2014/main" id="{FBE98635-C29F-C484-2ED1-87D65B4F5A4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35784"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5374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A663F-0084-F996-8A69-95F90A6B6C36}"/>
              </a:ext>
            </a:extLst>
          </p:cNvPr>
          <p:cNvSpPr>
            <a:spLocks noGrp="1"/>
          </p:cNvSpPr>
          <p:nvPr>
            <p:ph type="title"/>
          </p:nvPr>
        </p:nvSpPr>
        <p:spPr/>
        <p:txBody>
          <a:bodyPr/>
          <a:lstStyle/>
          <a:p>
            <a:r>
              <a:rPr lang="en-US" dirty="0"/>
              <a:t>Proper Cleaning</a:t>
            </a:r>
          </a:p>
        </p:txBody>
      </p:sp>
      <p:sp>
        <p:nvSpPr>
          <p:cNvPr id="4" name="Text Placeholder 3">
            <a:extLst>
              <a:ext uri="{FF2B5EF4-FFF2-40B4-BE49-F238E27FC236}">
                <a16:creationId xmlns:a16="http://schemas.microsoft.com/office/drawing/2014/main" id="{B2810F0C-3C50-01D7-AD0B-3EB99262103A}"/>
              </a:ext>
            </a:extLst>
          </p:cNvPr>
          <p:cNvSpPr>
            <a:spLocks noGrp="1"/>
          </p:cNvSpPr>
          <p:nvPr>
            <p:ph type="body" sz="half" idx="2"/>
          </p:nvPr>
        </p:nvSpPr>
        <p:spPr/>
        <p:txBody>
          <a:bodyPr>
            <a:normAutofit lnSpcReduction="10000"/>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Ensure that the disinfectants are used for the full wet time indicated on the container.</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If any sample droplets come in contact with the work surfaces, follow the bleach &amp; alcohol disinfecting process provided in the Cepheid Operations &amp; Maintenance procedure.</a:t>
            </a:r>
          </a:p>
          <a:p>
            <a:pPr marR="0" lvl="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ptos" panose="020B0004020202020204" pitchFamily="34" charset="0"/>
              </a:rPr>
              <a:t>If you get a positive result on a negative control, perform the quarterly cleaning procedure before repeating the control and do a patient look back.</a:t>
            </a:r>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lang="en-US" dirty="0"/>
          </a:p>
        </p:txBody>
      </p:sp>
      <p:pic>
        <p:nvPicPr>
          <p:cNvPr id="3074" name="Picture 2">
            <a:extLst>
              <a:ext uri="{FF2B5EF4-FFF2-40B4-BE49-F238E27FC236}">
                <a16:creationId xmlns:a16="http://schemas.microsoft.com/office/drawing/2014/main" id="{9CE338E4-C25E-DDFD-9C27-176A631BD07E}"/>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bwMode="auto">
          <a:xfrm>
            <a:off x="6264612" y="2489483"/>
            <a:ext cx="2736682" cy="21609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D952CF-0BF4-1F36-45D8-0F12B83875DF}"/>
              </a:ext>
            </a:extLst>
          </p:cNvPr>
          <p:cNvSpPr txBox="1"/>
          <p:nvPr/>
        </p:nvSpPr>
        <p:spPr>
          <a:xfrm>
            <a:off x="6592122" y="1566153"/>
            <a:ext cx="2162772" cy="646331"/>
          </a:xfrm>
          <a:prstGeom prst="rect">
            <a:avLst/>
          </a:prstGeom>
          <a:noFill/>
        </p:spPr>
        <p:txBody>
          <a:bodyPr wrap="square" rtlCol="0">
            <a:spAutoFit/>
          </a:bodyPr>
          <a:lstStyle/>
          <a:p>
            <a:r>
              <a:rPr lang="en-US" dirty="0"/>
              <a:t>Purple Sani-Cloth = </a:t>
            </a:r>
          </a:p>
          <a:p>
            <a:r>
              <a:rPr lang="en-US" dirty="0"/>
              <a:t>2-minute wet time</a:t>
            </a:r>
          </a:p>
        </p:txBody>
      </p:sp>
      <p:pic>
        <p:nvPicPr>
          <p:cNvPr id="6" name="Picture 5">
            <a:extLst>
              <a:ext uri="{FF2B5EF4-FFF2-40B4-BE49-F238E27FC236}">
                <a16:creationId xmlns:a16="http://schemas.microsoft.com/office/drawing/2014/main" id="{B979F216-28C7-44D9-B1A8-7957730D7142}"/>
              </a:ext>
            </a:extLst>
          </p:cNvPr>
          <p:cNvPicPr>
            <a:picLocks noChangeAspect="1"/>
          </p:cNvPicPr>
          <p:nvPr/>
        </p:nvPicPr>
        <p:blipFill>
          <a:blip r:embed="rId3"/>
          <a:stretch>
            <a:fillRect/>
          </a:stretch>
        </p:blipFill>
        <p:spPr>
          <a:xfrm>
            <a:off x="9204966" y="2444243"/>
            <a:ext cx="2273672" cy="2273672"/>
          </a:xfrm>
          <a:prstGeom prst="rect">
            <a:avLst/>
          </a:prstGeom>
        </p:spPr>
      </p:pic>
      <p:sp>
        <p:nvSpPr>
          <p:cNvPr id="7" name="TextBox 6">
            <a:extLst>
              <a:ext uri="{FF2B5EF4-FFF2-40B4-BE49-F238E27FC236}">
                <a16:creationId xmlns:a16="http://schemas.microsoft.com/office/drawing/2014/main" id="{4E241120-FF76-423F-8814-27A49F0C3D6B}"/>
              </a:ext>
            </a:extLst>
          </p:cNvPr>
          <p:cNvSpPr txBox="1"/>
          <p:nvPr/>
        </p:nvSpPr>
        <p:spPr>
          <a:xfrm>
            <a:off x="9756843" y="1643974"/>
            <a:ext cx="2162772" cy="646331"/>
          </a:xfrm>
          <a:prstGeom prst="rect">
            <a:avLst/>
          </a:prstGeom>
          <a:noFill/>
        </p:spPr>
        <p:txBody>
          <a:bodyPr wrap="none" rtlCol="0">
            <a:spAutoFit/>
          </a:bodyPr>
          <a:lstStyle/>
          <a:p>
            <a:r>
              <a:rPr lang="en-US" dirty="0"/>
              <a:t>10% Bleach wipes =</a:t>
            </a:r>
          </a:p>
          <a:p>
            <a:r>
              <a:rPr lang="en-US" dirty="0"/>
              <a:t> 4-minute wet time</a:t>
            </a:r>
          </a:p>
        </p:txBody>
      </p:sp>
    </p:spTree>
    <p:extLst>
      <p:ext uri="{BB962C8B-B14F-4D97-AF65-F5344CB8AC3E}">
        <p14:creationId xmlns:p14="http://schemas.microsoft.com/office/powerpoint/2010/main" val="223311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14F7-B1FA-34D6-4B33-D5EC384391E2}"/>
              </a:ext>
            </a:extLst>
          </p:cNvPr>
          <p:cNvSpPr>
            <a:spLocks noGrp="1"/>
          </p:cNvSpPr>
          <p:nvPr>
            <p:ph type="title"/>
          </p:nvPr>
        </p:nvSpPr>
        <p:spPr/>
        <p:txBody>
          <a:bodyPr/>
          <a:lstStyle/>
          <a:p>
            <a:pPr algn="ctr"/>
            <a:r>
              <a:rPr lang="en-US" dirty="0"/>
              <a:t>Quality Control Corrective Actions</a:t>
            </a:r>
          </a:p>
        </p:txBody>
      </p:sp>
      <p:sp>
        <p:nvSpPr>
          <p:cNvPr id="3" name="Content Placeholder 2">
            <a:extLst>
              <a:ext uri="{FF2B5EF4-FFF2-40B4-BE49-F238E27FC236}">
                <a16:creationId xmlns:a16="http://schemas.microsoft.com/office/drawing/2014/main" id="{0E46B18B-1574-ABB7-5828-0DFFFAB54875}"/>
              </a:ext>
            </a:extLst>
          </p:cNvPr>
          <p:cNvSpPr>
            <a:spLocks noGrp="1"/>
          </p:cNvSpPr>
          <p:nvPr>
            <p:ph idx="1"/>
          </p:nvPr>
        </p:nvSpPr>
        <p:spPr/>
        <p:txBody>
          <a:bodyPr/>
          <a:lstStyle/>
          <a:p>
            <a:r>
              <a:rPr lang="en-US" dirty="0"/>
              <a:t>Instructions for QC corrective action are added to each of the Cepheid test procedures. </a:t>
            </a:r>
          </a:p>
          <a:p>
            <a:pPr lvl="1"/>
            <a:r>
              <a:rPr lang="en-US" dirty="0"/>
              <a:t>Always double-check to ensure correct control material was used.</a:t>
            </a:r>
          </a:p>
          <a:p>
            <a:pPr lvl="1"/>
            <a:r>
              <a:rPr lang="en-US" dirty="0"/>
              <a:t>Perform quarterly cleaning if positive result is obtained on negative control.</a:t>
            </a:r>
          </a:p>
          <a:p>
            <a:pPr lvl="1"/>
            <a:r>
              <a:rPr lang="en-US" dirty="0"/>
              <a:t>If control material is not the source of error, perform patient lookback to investigate impact on patient results.</a:t>
            </a:r>
          </a:p>
        </p:txBody>
      </p:sp>
    </p:spTree>
    <p:extLst>
      <p:ext uri="{BB962C8B-B14F-4D97-AF65-F5344CB8AC3E}">
        <p14:creationId xmlns:p14="http://schemas.microsoft.com/office/powerpoint/2010/main" val="3480505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2BAB8-E4FC-E3C7-0A8A-CAA66E4342CF}"/>
              </a:ext>
            </a:extLst>
          </p:cNvPr>
          <p:cNvSpPr>
            <a:spLocks noGrp="1"/>
          </p:cNvSpPr>
          <p:nvPr>
            <p:ph type="title"/>
          </p:nvPr>
        </p:nvSpPr>
        <p:spPr/>
        <p:txBody>
          <a:bodyPr/>
          <a:lstStyle/>
          <a:p>
            <a:pPr algn="ctr"/>
            <a:r>
              <a:rPr lang="en-US" dirty="0"/>
              <a:t>QC Corrective Action Details</a:t>
            </a:r>
          </a:p>
        </p:txBody>
      </p:sp>
      <p:sp>
        <p:nvSpPr>
          <p:cNvPr id="3" name="Content Placeholder 2">
            <a:extLst>
              <a:ext uri="{FF2B5EF4-FFF2-40B4-BE49-F238E27FC236}">
                <a16:creationId xmlns:a16="http://schemas.microsoft.com/office/drawing/2014/main" id="{75FB40D1-CB69-DFF7-7F1A-63BD74BC9A53}"/>
              </a:ext>
            </a:extLst>
          </p:cNvPr>
          <p:cNvSpPr>
            <a:spLocks noGrp="1"/>
          </p:cNvSpPr>
          <p:nvPr>
            <p:ph idx="1"/>
          </p:nvPr>
        </p:nvSpPr>
        <p:spPr/>
        <p:txBody>
          <a:bodyPr>
            <a:normAutofit fontScale="62500" lnSpcReduction="20000"/>
          </a:bodyPr>
          <a:lstStyle/>
          <a:p>
            <a:pPr>
              <a:buFont typeface="+mj-lt"/>
              <a:buAutoNum type="arabicPeriod"/>
            </a:pPr>
            <a:r>
              <a:rPr lang="en-US" dirty="0"/>
              <a:t>If a negative control yields a positive result, </a:t>
            </a:r>
          </a:p>
          <a:p>
            <a:pPr marL="742950" lvl="1" indent="-285750">
              <a:buFont typeface="+mj-lt"/>
              <a:buAutoNum type="arabicPeriod"/>
            </a:pPr>
            <a:r>
              <a:rPr lang="en-US" dirty="0"/>
              <a:t>verify that the correct control material was tested.</a:t>
            </a:r>
          </a:p>
          <a:p>
            <a:pPr marL="742950" lvl="1" indent="-285750">
              <a:buFont typeface="+mj-lt"/>
              <a:buAutoNum type="arabicPeriod"/>
            </a:pPr>
            <a:r>
              <a:rPr lang="en-US" dirty="0"/>
              <a:t>perform “Disinfect Syringe Plungers and Cartridge Bays” procedure outlined under quarterly maintenance in the </a:t>
            </a:r>
            <a:r>
              <a:rPr lang="en-US" dirty="0">
                <a:hlinkClick r:id="rId2"/>
              </a:rPr>
              <a:t>GeneXpert with Touchscreen Instrument Operation and Maintenance</a:t>
            </a:r>
            <a:r>
              <a:rPr lang="en-US" dirty="0"/>
              <a:t> Policy before repeating the testing. </a:t>
            </a:r>
          </a:p>
          <a:p>
            <a:pPr marL="742950" lvl="1" indent="-285750">
              <a:buFont typeface="+mj-lt"/>
              <a:buAutoNum type="arabicPeriod"/>
            </a:pPr>
            <a:r>
              <a:rPr lang="en-US" dirty="0"/>
              <a:t>After successful QC results are obtained, perform a patient look back by retesting most recent previously positive patient sample.  (Patient look back is not needed if the reason for QC failure was “wrong control material”.)</a:t>
            </a:r>
          </a:p>
          <a:p>
            <a:pPr marL="1143000" lvl="2" indent="-228600">
              <a:buFont typeface="+mj-lt"/>
              <a:buAutoNum type="arabicPeriod"/>
            </a:pPr>
            <a:r>
              <a:rPr lang="en-US" dirty="0"/>
              <a:t>If patient sample retests as positive, no further action is needed</a:t>
            </a:r>
          </a:p>
          <a:p>
            <a:pPr marL="1143000" lvl="2" indent="-228600">
              <a:buFont typeface="+mj-lt"/>
              <a:buAutoNum type="arabicPeriod"/>
            </a:pPr>
            <a:r>
              <a:rPr lang="en-US" dirty="0"/>
              <a:t>If patient sample retests as negative, result correction is required and additional positive patient samples must be tested until no false positive results are identified.</a:t>
            </a:r>
          </a:p>
          <a:p>
            <a:pPr>
              <a:buFont typeface="+mj-lt"/>
              <a:buAutoNum type="arabicPeriod"/>
            </a:pPr>
            <a:r>
              <a:rPr lang="en-US" dirty="0"/>
              <a:t>If positive control yields a negative result, </a:t>
            </a:r>
          </a:p>
          <a:p>
            <a:pPr marL="742950" lvl="1" indent="-285750">
              <a:buFont typeface="+mj-lt"/>
              <a:buAutoNum type="arabicPeriod"/>
            </a:pPr>
            <a:r>
              <a:rPr lang="en-US" dirty="0"/>
              <a:t>ensure that the correct control material was tested.</a:t>
            </a:r>
          </a:p>
          <a:p>
            <a:pPr marL="742950" lvl="1" indent="-285750">
              <a:buFont typeface="+mj-lt"/>
              <a:buAutoNum type="arabicPeriod"/>
            </a:pPr>
            <a:r>
              <a:rPr lang="en-US" dirty="0"/>
              <a:t>put on new gloves, ensure that there is no bleach or alcohol on the gloves or on any of the work surfaces.</a:t>
            </a:r>
          </a:p>
          <a:p>
            <a:pPr marL="742950" lvl="1" indent="-285750">
              <a:buFont typeface="+mj-lt"/>
              <a:buAutoNum type="arabicPeriod"/>
            </a:pPr>
            <a:r>
              <a:rPr lang="en-US" dirty="0"/>
              <a:t>repeat the QC test.</a:t>
            </a:r>
          </a:p>
          <a:p>
            <a:pPr marL="742950" lvl="1" indent="-285750">
              <a:buFont typeface="+mj-lt"/>
              <a:buAutoNum type="arabicPeriod"/>
            </a:pPr>
            <a:r>
              <a:rPr lang="en-US" dirty="0"/>
              <a:t>After successful QC results are obtained, perform a patient look back by retesting most recent previously negative patient sample.  (Patient look back is not needed if the reason for QC failure was “wrong control material”.)</a:t>
            </a:r>
          </a:p>
          <a:p>
            <a:pPr marL="1143000" lvl="2" indent="-228600">
              <a:buFont typeface="+mj-lt"/>
              <a:buAutoNum type="arabicPeriod"/>
            </a:pPr>
            <a:r>
              <a:rPr lang="en-US" dirty="0"/>
              <a:t>If patient sample retests as negative, no further action is needed</a:t>
            </a:r>
          </a:p>
          <a:p>
            <a:pPr marL="1143000" lvl="2" indent="-228600">
              <a:buFont typeface="+mj-lt"/>
              <a:buAutoNum type="arabicPeriod"/>
            </a:pPr>
            <a:r>
              <a:rPr lang="en-US" dirty="0"/>
              <a:t>If patient sample retests as positive, perform disinfection procedures and retest to ensure it is not a false positive result. Result correction is required if sample confirms as positive and additional negative patient samples must be tested until no false negative results are identified.</a:t>
            </a:r>
          </a:p>
          <a:p>
            <a:endParaRPr lang="en-US" dirty="0"/>
          </a:p>
        </p:txBody>
      </p:sp>
    </p:spTree>
    <p:extLst>
      <p:ext uri="{BB962C8B-B14F-4D97-AF65-F5344CB8AC3E}">
        <p14:creationId xmlns:p14="http://schemas.microsoft.com/office/powerpoint/2010/main" val="2166475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0D3A-300B-EB13-4452-55BE41E400F3}"/>
              </a:ext>
            </a:extLst>
          </p:cNvPr>
          <p:cNvSpPr>
            <a:spLocks noGrp="1"/>
          </p:cNvSpPr>
          <p:nvPr>
            <p:ph type="title"/>
          </p:nvPr>
        </p:nvSpPr>
        <p:spPr/>
        <p:txBody>
          <a:bodyPr/>
          <a:lstStyle/>
          <a:p>
            <a:pPr algn="ctr"/>
            <a:r>
              <a:rPr lang="en-US" dirty="0"/>
              <a:t>Conclusion</a:t>
            </a:r>
          </a:p>
        </p:txBody>
      </p:sp>
      <p:sp>
        <p:nvSpPr>
          <p:cNvPr id="5" name="Content Placeholder 4">
            <a:extLst>
              <a:ext uri="{FF2B5EF4-FFF2-40B4-BE49-F238E27FC236}">
                <a16:creationId xmlns:a16="http://schemas.microsoft.com/office/drawing/2014/main" id="{ED121FC6-CFC3-458A-AAF6-B341B0C921B9}"/>
              </a:ext>
            </a:extLst>
          </p:cNvPr>
          <p:cNvSpPr>
            <a:spLocks noGrp="1"/>
          </p:cNvSpPr>
          <p:nvPr>
            <p:ph idx="1"/>
          </p:nvPr>
        </p:nvSpPr>
        <p:spPr/>
        <p:txBody>
          <a:bodyPr/>
          <a:lstStyle/>
          <a:p>
            <a:r>
              <a:rPr lang="en-US" dirty="0"/>
              <a:t>Nucleic Acid Amplification Tests (NAAT) are extremely sensitive and specific.</a:t>
            </a:r>
          </a:p>
          <a:p>
            <a:r>
              <a:rPr lang="en-US" dirty="0"/>
              <a:t>NAAT tests cannot distinguish between organisms that are part of normal flora and organisms that are causing infection.</a:t>
            </a:r>
          </a:p>
          <a:p>
            <a:r>
              <a:rPr lang="en-US" dirty="0"/>
              <a:t>Your actions make a difference in preventing contamination in the NAAT testing and ensuring accurate results.</a:t>
            </a:r>
          </a:p>
        </p:txBody>
      </p:sp>
    </p:spTree>
    <p:extLst>
      <p:ext uri="{BB962C8B-B14F-4D97-AF65-F5344CB8AC3E}">
        <p14:creationId xmlns:p14="http://schemas.microsoft.com/office/powerpoint/2010/main" val="150907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8701-31FF-7F34-EB22-A8407E771035}"/>
              </a:ext>
            </a:extLst>
          </p:cNvPr>
          <p:cNvSpPr>
            <a:spLocks noGrp="1"/>
          </p:cNvSpPr>
          <p:nvPr>
            <p:ph type="title"/>
          </p:nvPr>
        </p:nvSpPr>
        <p:spPr/>
        <p:txBody>
          <a:bodyPr/>
          <a:lstStyle/>
          <a:p>
            <a:pPr algn="ctr"/>
            <a:r>
              <a:rPr lang="en-US" dirty="0"/>
              <a:t>Purpose</a:t>
            </a:r>
          </a:p>
        </p:txBody>
      </p:sp>
      <p:sp>
        <p:nvSpPr>
          <p:cNvPr id="3" name="Content Placeholder 2">
            <a:extLst>
              <a:ext uri="{FF2B5EF4-FFF2-40B4-BE49-F238E27FC236}">
                <a16:creationId xmlns:a16="http://schemas.microsoft.com/office/drawing/2014/main" id="{B812A3B2-79BD-428D-D20B-209F83313893}"/>
              </a:ext>
            </a:extLst>
          </p:cNvPr>
          <p:cNvSpPr>
            <a:spLocks noGrp="1"/>
          </p:cNvSpPr>
          <p:nvPr>
            <p:ph idx="1"/>
          </p:nvPr>
        </p:nvSpPr>
        <p:spPr/>
        <p:txBody>
          <a:bodyPr/>
          <a:lstStyle/>
          <a:p>
            <a:r>
              <a:rPr lang="en-US" dirty="0"/>
              <a:t>Review potential sources of false positive results in NAAT testing</a:t>
            </a:r>
          </a:p>
          <a:p>
            <a:r>
              <a:rPr lang="en-US" dirty="0"/>
              <a:t>Reinforce proper use of Personal Protective Equipment</a:t>
            </a:r>
          </a:p>
          <a:p>
            <a:r>
              <a:rPr lang="en-US" dirty="0"/>
              <a:t>Explain revisions to cleaning and maintenance procedures</a:t>
            </a:r>
          </a:p>
          <a:p>
            <a:r>
              <a:rPr lang="en-US" dirty="0"/>
              <a:t>Explain steps to take when external QC fails</a:t>
            </a:r>
          </a:p>
        </p:txBody>
      </p:sp>
    </p:spTree>
    <p:extLst>
      <p:ext uri="{BB962C8B-B14F-4D97-AF65-F5344CB8AC3E}">
        <p14:creationId xmlns:p14="http://schemas.microsoft.com/office/powerpoint/2010/main" val="238839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FAB9-A867-5F68-EB81-481FF7586D0C}"/>
              </a:ext>
            </a:extLst>
          </p:cNvPr>
          <p:cNvSpPr>
            <a:spLocks noGrp="1"/>
          </p:cNvSpPr>
          <p:nvPr>
            <p:ph type="title"/>
          </p:nvPr>
        </p:nvSpPr>
        <p:spPr/>
        <p:txBody>
          <a:bodyPr/>
          <a:lstStyle/>
          <a:p>
            <a:r>
              <a:rPr lang="en-US" dirty="0"/>
              <a:t>Nucleic Acid Amplification Testing Basics</a:t>
            </a:r>
          </a:p>
        </p:txBody>
      </p:sp>
      <p:sp>
        <p:nvSpPr>
          <p:cNvPr id="3" name="Content Placeholder 2">
            <a:extLst>
              <a:ext uri="{FF2B5EF4-FFF2-40B4-BE49-F238E27FC236}">
                <a16:creationId xmlns:a16="http://schemas.microsoft.com/office/drawing/2014/main" id="{67166B17-5211-CDB9-0AC7-F87BBBED6433}"/>
              </a:ext>
            </a:extLst>
          </p:cNvPr>
          <p:cNvSpPr>
            <a:spLocks noGrp="1"/>
          </p:cNvSpPr>
          <p:nvPr>
            <p:ph idx="1"/>
          </p:nvPr>
        </p:nvSpPr>
        <p:spPr/>
        <p:txBody>
          <a:bodyPr/>
          <a:lstStyle/>
          <a:p>
            <a:r>
              <a:rPr lang="en-US" b="0" i="0" dirty="0">
                <a:solidFill>
                  <a:srgbClr val="000000"/>
                </a:solidFill>
                <a:effectLst/>
                <a:latin typeface="Open Sans" panose="020B0606030504020204" pitchFamily="34" charset="0"/>
              </a:rPr>
              <a:t>The NAAT procedure works by first amplifying – or making many copies of – an organism’s genetic material, if any is present in a person’s specimen. </a:t>
            </a:r>
          </a:p>
          <a:p>
            <a:r>
              <a:rPr lang="en-US" b="0" i="0" dirty="0">
                <a:solidFill>
                  <a:srgbClr val="000000"/>
                </a:solidFill>
                <a:effectLst/>
                <a:latin typeface="Open Sans" panose="020B0606030504020204" pitchFamily="34" charset="0"/>
              </a:rPr>
              <a:t>Amplifying those nucleic acids enables NAATs to detect very small amounts of the DNA or RNA in a specimen, making these tests highly sensitive. </a:t>
            </a:r>
          </a:p>
          <a:p>
            <a:r>
              <a:rPr lang="en-US" dirty="0">
                <a:solidFill>
                  <a:srgbClr val="000000"/>
                </a:solidFill>
                <a:latin typeface="Open Sans" panose="020B0606030504020204" pitchFamily="34" charset="0"/>
              </a:rPr>
              <a:t>NAAT cannot differentiate between organisms present as part of normal flora and organisms causing disease.</a:t>
            </a:r>
            <a:endParaRPr lang="en-US" dirty="0"/>
          </a:p>
        </p:txBody>
      </p:sp>
    </p:spTree>
    <p:extLst>
      <p:ext uri="{BB962C8B-B14F-4D97-AF65-F5344CB8AC3E}">
        <p14:creationId xmlns:p14="http://schemas.microsoft.com/office/powerpoint/2010/main" val="101272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EF60AC-3A13-5CC8-67F3-1F497DF471F8}"/>
              </a:ext>
            </a:extLst>
          </p:cNvPr>
          <p:cNvSpPr>
            <a:spLocks noGrp="1"/>
          </p:cNvSpPr>
          <p:nvPr>
            <p:ph type="title"/>
          </p:nvPr>
        </p:nvSpPr>
        <p:spPr>
          <a:xfrm>
            <a:off x="839788" y="567906"/>
            <a:ext cx="3932237" cy="842211"/>
          </a:xfrm>
        </p:spPr>
        <p:txBody>
          <a:bodyPr/>
          <a:lstStyle/>
          <a:p>
            <a:pPr algn="ctr"/>
            <a:r>
              <a:rPr lang="en-US" dirty="0"/>
              <a:t>Normal Flora</a:t>
            </a:r>
          </a:p>
        </p:txBody>
      </p:sp>
      <p:sp>
        <p:nvSpPr>
          <p:cNvPr id="4" name="Text Placeholder 3">
            <a:extLst>
              <a:ext uri="{FF2B5EF4-FFF2-40B4-BE49-F238E27FC236}">
                <a16:creationId xmlns:a16="http://schemas.microsoft.com/office/drawing/2014/main" id="{900108DE-DF79-90B1-8B28-FA8219E6A484}"/>
              </a:ext>
            </a:extLst>
          </p:cNvPr>
          <p:cNvSpPr>
            <a:spLocks noGrp="1"/>
          </p:cNvSpPr>
          <p:nvPr>
            <p:ph type="body" sz="half" idx="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Normal flora is a potential source of false positive results for NAAT testing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Everyone has </a:t>
            </a:r>
            <a:r>
              <a:rPr kumimoji="0" lang="en-US" altLang="en-US" sz="16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Candida </a:t>
            </a: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on their skin and in parts of their body (like the mouth, throat, gut, and vagina).</a:t>
            </a:r>
            <a:endParaRPr kumimoji="0" lang="en-US" altLang="en-US" sz="105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2"/>
              </a:rPr>
              <a:t>Candidiasis Basics | Candidiasis | CDC</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dirty="0">
              <a:solidFill>
                <a:srgbClr val="000000"/>
              </a:solidFill>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5-15% of people as carry Strep Group A as part of their normal flor</a:t>
            </a:r>
            <a:r>
              <a:rPr lang="en-US" altLang="en-US" dirty="0">
                <a:solidFill>
                  <a:srgbClr val="000000"/>
                </a:solidFill>
                <a:latin typeface="Arial" panose="020B0604020202020204" pitchFamily="34" charset="0"/>
                <a:cs typeface="Arial" panose="020B0604020202020204" pitchFamily="34" charset="0"/>
              </a:rPr>
              <a:t>a without being sick.</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solidFill>
                  <a:srgbClr val="000000"/>
                </a:solidFill>
                <a:latin typeface="Arial" panose="020B0604020202020204" pitchFamily="34" charset="0"/>
                <a:cs typeface="Arial" panose="020B0604020202020204" pitchFamily="34" charset="0"/>
              </a:rPr>
              <a:t>People can also carry and transmit viruses without being ill.</a:t>
            </a:r>
            <a:endParaRPr kumimoji="0" lang="en-US" altLang="en-US" b="0" i="0" u="none" strike="noStrike" cap="none" normalizeH="0" baseline="0" dirty="0">
              <a:ln>
                <a:noFill/>
              </a:ln>
              <a:solidFill>
                <a:schemeClr val="tx1"/>
              </a:solidFill>
              <a:effectLst/>
            </a:endParaRPr>
          </a:p>
          <a:p>
            <a:endParaRPr lang="en-US" dirty="0"/>
          </a:p>
        </p:txBody>
      </p:sp>
      <p:pic>
        <p:nvPicPr>
          <p:cNvPr id="5" name="Picture 4">
            <a:extLst>
              <a:ext uri="{FF2B5EF4-FFF2-40B4-BE49-F238E27FC236}">
                <a16:creationId xmlns:a16="http://schemas.microsoft.com/office/drawing/2014/main" id="{106C518F-5DF8-8473-FFDF-AE93397D5E21}"/>
              </a:ext>
            </a:extLst>
          </p:cNvPr>
          <p:cNvPicPr>
            <a:picLocks noChangeAspect="1"/>
          </p:cNvPicPr>
          <p:nvPr/>
        </p:nvPicPr>
        <p:blipFill>
          <a:blip r:embed="rId3"/>
          <a:stretch>
            <a:fillRect/>
          </a:stretch>
        </p:blipFill>
        <p:spPr>
          <a:xfrm>
            <a:off x="5713805" y="457200"/>
            <a:ext cx="5638407" cy="5638407"/>
          </a:xfrm>
          <a:prstGeom prst="rect">
            <a:avLst/>
          </a:prstGeom>
        </p:spPr>
      </p:pic>
    </p:spTree>
    <p:extLst>
      <p:ext uri="{BB962C8B-B14F-4D97-AF65-F5344CB8AC3E}">
        <p14:creationId xmlns:p14="http://schemas.microsoft.com/office/powerpoint/2010/main" val="325816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ECB43A3-3093-E5EE-CFC2-1434E1D8FAB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Infectious Materials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F0153EF-8988-185E-7378-DA11768D566F}"/>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400" dirty="0"/>
              <a:t>Biological specimens, transfer devices, and used cartridges should be considered capable of transmitting infectious agents requiring standard precautions.</a:t>
            </a:r>
          </a:p>
          <a:p>
            <a:pPr indent="-228600">
              <a:buFont typeface="Arial" panose="020B0604020202020204" pitchFamily="34" charset="0"/>
              <a:buChar char="•"/>
            </a:pPr>
            <a:endParaRPr lang="en-US" sz="2200" dirty="0"/>
          </a:p>
        </p:txBody>
      </p:sp>
      <p:pic>
        <p:nvPicPr>
          <p:cNvPr id="7" name="Content Placeholder 6" descr="Multiple blue virus organisms">
            <a:extLst>
              <a:ext uri="{FF2B5EF4-FFF2-40B4-BE49-F238E27FC236}">
                <a16:creationId xmlns:a16="http://schemas.microsoft.com/office/drawing/2014/main" id="{0E258C4A-6449-5D42-BF17-DC53F179B3E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5454" r="2812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7440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42EC14-9FEB-6F16-F4BD-B19841106F06}"/>
              </a:ext>
            </a:extLst>
          </p:cNvPr>
          <p:cNvSpPr>
            <a:spLocks noGrp="1"/>
          </p:cNvSpPr>
          <p:nvPr>
            <p:ph type="title"/>
          </p:nvPr>
        </p:nvSpPr>
        <p:spPr/>
        <p:txBody>
          <a:bodyPr/>
          <a:lstStyle/>
          <a:p>
            <a:pPr algn="ctr"/>
            <a:r>
              <a:rPr lang="en-US" dirty="0"/>
              <a:t>Personal Protective Equipment</a:t>
            </a:r>
          </a:p>
        </p:txBody>
      </p:sp>
      <p:sp>
        <p:nvSpPr>
          <p:cNvPr id="6" name="Content Placeholder 5">
            <a:extLst>
              <a:ext uri="{FF2B5EF4-FFF2-40B4-BE49-F238E27FC236}">
                <a16:creationId xmlns:a16="http://schemas.microsoft.com/office/drawing/2014/main" id="{9A1E92B6-9949-911E-9126-6901508E7BBE}"/>
              </a:ext>
            </a:extLst>
          </p:cNvPr>
          <p:cNvSpPr>
            <a:spLocks noGrp="1"/>
          </p:cNvSpPr>
          <p:nvPr>
            <p:ph idx="1"/>
          </p:nvPr>
        </p:nvSpPr>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Cepheid procedures require use of lab coat. This serves two purposes:</a:t>
            </a:r>
            <a:endParaRPr kumimoji="0" lang="en-US" altLang="en-US" sz="1600" b="0" i="0" u="none" strike="noStrike" cap="none" normalizeH="0" baseline="0" dirty="0">
              <a:ln>
                <a:noFill/>
              </a:ln>
              <a:solidFill>
                <a:schemeClr val="tx1"/>
              </a:solidFill>
              <a:effectLst/>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It protects the sample from contamination from your body.</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It protects you and all the other people you come into contact with from the potentially infectious organisms present in patient samples when you remove the lab coat before leaving the lab.</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Hand hygiene and gloves are also required when performing Cepheid testing.</a:t>
            </a:r>
            <a:endParaRPr kumimoji="0" lang="en-US" altLang="en-US" sz="1600" b="0" i="0" u="none" strike="noStrike" cap="none" normalizeH="0" baseline="0" dirty="0">
              <a:ln>
                <a:noFill/>
              </a:ln>
              <a:solidFill>
                <a:schemeClr val="tx1"/>
              </a:solidFill>
              <a:effectLst/>
            </a:endParaRPr>
          </a:p>
          <a:p>
            <a:endParaRPr lang="en-US" dirty="0"/>
          </a:p>
        </p:txBody>
      </p:sp>
    </p:spTree>
    <p:extLst>
      <p:ext uri="{BB962C8B-B14F-4D97-AF65-F5344CB8AC3E}">
        <p14:creationId xmlns:p14="http://schemas.microsoft.com/office/powerpoint/2010/main" val="316754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A6B8-44E4-4C32-DC70-CC94BB646433}"/>
              </a:ext>
            </a:extLst>
          </p:cNvPr>
          <p:cNvSpPr>
            <a:spLocks noGrp="1"/>
          </p:cNvSpPr>
          <p:nvPr>
            <p:ph type="title"/>
          </p:nvPr>
        </p:nvSpPr>
        <p:spPr>
          <a:xfrm>
            <a:off x="839788" y="987425"/>
            <a:ext cx="3932237" cy="777207"/>
          </a:xfrm>
        </p:spPr>
        <p:txBody>
          <a:bodyPr/>
          <a:lstStyle/>
          <a:p>
            <a:pPr algn="ctr"/>
            <a:r>
              <a:rPr lang="en-US" dirty="0"/>
              <a:t>Talking</a:t>
            </a:r>
          </a:p>
        </p:txBody>
      </p:sp>
      <p:sp>
        <p:nvSpPr>
          <p:cNvPr id="3" name="Content Placeholder 2">
            <a:extLst>
              <a:ext uri="{FF2B5EF4-FFF2-40B4-BE49-F238E27FC236}">
                <a16:creationId xmlns:a16="http://schemas.microsoft.com/office/drawing/2014/main" id="{D14D2C98-39FB-7214-A960-F7521D2468F7}"/>
              </a:ext>
            </a:extLst>
          </p:cNvPr>
          <p:cNvSpPr>
            <a:spLocks noGrp="1"/>
          </p:cNvSpPr>
          <p:nvPr>
            <p:ph idx="1"/>
          </p:nvPr>
        </p:nvSpPr>
        <p:spPr/>
        <p:txBody>
          <a:bodyPr>
            <a:normAutofit/>
          </a:bodyPr>
          <a:lstStyle/>
          <a:p>
            <a:r>
              <a:rPr lang="en-US" sz="1600" b="0" i="0" dirty="0">
                <a:solidFill>
                  <a:srgbClr val="222222"/>
                </a:solidFill>
                <a:effectLst/>
                <a:latin typeface="Source Sans Pro" panose="020F0502020204030204" pitchFamily="34" charset="0"/>
              </a:rPr>
              <a:t>The emission from speech might sound small, but, unlike sneezes, words rarely occur in isolation. “Within about two to twenty seconds of speaking you can produce as many [drops] as in a single cough,” said Zu </a:t>
            </a:r>
            <a:r>
              <a:rPr lang="en-US" sz="1600" b="0" i="0" dirty="0" err="1">
                <a:solidFill>
                  <a:srgbClr val="222222"/>
                </a:solidFill>
                <a:effectLst/>
                <a:latin typeface="Source Sans Pro" panose="020F0502020204030204" pitchFamily="34" charset="0"/>
              </a:rPr>
              <a:t>Puayen</a:t>
            </a:r>
            <a:r>
              <a:rPr lang="en-US" sz="1600" b="0" i="0" dirty="0">
                <a:solidFill>
                  <a:srgbClr val="222222"/>
                </a:solidFill>
                <a:effectLst/>
                <a:latin typeface="Source Sans Pro" panose="020F0502020204030204" pitchFamily="34" charset="0"/>
              </a:rPr>
              <a:t> Tan of the National Chiao Tung University in Taiwan.</a:t>
            </a:r>
          </a:p>
          <a:p>
            <a:endParaRPr lang="en-US" sz="1600" dirty="0"/>
          </a:p>
        </p:txBody>
      </p:sp>
      <p:sp>
        <p:nvSpPr>
          <p:cNvPr id="4" name="Text Placeholder 3">
            <a:extLst>
              <a:ext uri="{FF2B5EF4-FFF2-40B4-BE49-F238E27FC236}">
                <a16:creationId xmlns:a16="http://schemas.microsoft.com/office/drawing/2014/main" id="{80466B5B-0D30-16EC-0DC5-150DD59ACCE9}"/>
              </a:ext>
            </a:extLst>
          </p:cNvPr>
          <p:cNvSpPr>
            <a:spLocks noGrp="1"/>
          </p:cNvSpPr>
          <p:nvPr>
            <p:ph type="body" sz="half" idx="2"/>
          </p:nvPr>
        </p:nvSpPr>
        <p:spPr/>
        <p:txBody>
          <a:bodyPr/>
          <a:lstStyle/>
          <a:p>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As we have learned through the Covid pandemic, we all spray a little when we talk. </a:t>
            </a:r>
          </a:p>
          <a:p>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Even if you are not infectious, the droplets from talking may get into the sample/test system and organisms you are carrying can cause a false positive result for the patient.  </a:t>
            </a:r>
          </a:p>
          <a:p>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If you cannot refrain from talking when setting up Cepheid tests, wear a mask.</a:t>
            </a:r>
            <a:endParaRPr kumimoji="0" lang="en-US" altLang="en-US" sz="2000" b="0" i="0" u="none" strike="noStrike" cap="none" normalizeH="0" baseline="0" dirty="0">
              <a:ln>
                <a:noFill/>
              </a:ln>
              <a:solidFill>
                <a:schemeClr val="tx1"/>
              </a:solidFill>
              <a:effectLst/>
            </a:endParaRPr>
          </a:p>
        </p:txBody>
      </p:sp>
      <p:sp>
        <p:nvSpPr>
          <p:cNvPr id="5" name="AutoShape 2" descr="Figure caption">
            <a:extLst>
              <a:ext uri="{FF2B5EF4-FFF2-40B4-BE49-F238E27FC236}">
                <a16:creationId xmlns:a16="http://schemas.microsoft.com/office/drawing/2014/main" id="{1969766E-67B0-A887-3AD6-015C10E80C8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6E217BC4-58FC-E309-E2F1-2B81BBE57BA2}"/>
              </a:ext>
            </a:extLst>
          </p:cNvPr>
          <p:cNvPicPr>
            <a:picLocks noChangeAspect="1"/>
          </p:cNvPicPr>
          <p:nvPr/>
        </p:nvPicPr>
        <p:blipFill>
          <a:blip r:embed="rId2"/>
          <a:stretch>
            <a:fillRect/>
          </a:stretch>
        </p:blipFill>
        <p:spPr>
          <a:xfrm>
            <a:off x="5183188" y="2191544"/>
            <a:ext cx="6038850" cy="3543300"/>
          </a:xfrm>
          <a:prstGeom prst="rect">
            <a:avLst/>
          </a:prstGeom>
        </p:spPr>
      </p:pic>
    </p:spTree>
    <p:extLst>
      <p:ext uri="{BB962C8B-B14F-4D97-AF65-F5344CB8AC3E}">
        <p14:creationId xmlns:p14="http://schemas.microsoft.com/office/powerpoint/2010/main" val="215402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AFDA-FE4F-8E2D-3398-56EDDB876001}"/>
              </a:ext>
            </a:extLst>
          </p:cNvPr>
          <p:cNvSpPr>
            <a:spLocks noGrp="1"/>
          </p:cNvSpPr>
          <p:nvPr>
            <p:ph type="title"/>
          </p:nvPr>
        </p:nvSpPr>
        <p:spPr/>
        <p:txBody>
          <a:bodyPr/>
          <a:lstStyle/>
          <a:p>
            <a:r>
              <a:rPr lang="en-US" dirty="0"/>
              <a:t>Consequences of False Positive Results</a:t>
            </a:r>
          </a:p>
        </p:txBody>
      </p:sp>
      <p:sp>
        <p:nvSpPr>
          <p:cNvPr id="4" name="Text Placeholder 3">
            <a:extLst>
              <a:ext uri="{FF2B5EF4-FFF2-40B4-BE49-F238E27FC236}">
                <a16:creationId xmlns:a16="http://schemas.microsoft.com/office/drawing/2014/main" id="{535A0C9B-F4D4-90C4-D6AD-FF2AB0208F41}"/>
              </a:ext>
            </a:extLst>
          </p:cNvPr>
          <p:cNvSpPr>
            <a:spLocks noGrp="1"/>
          </p:cNvSpPr>
          <p:nvPr>
            <p:ph type="body" sz="half" idx="2"/>
          </p:nvPr>
        </p:nvSpPr>
        <p:spPr/>
        <p:txBody>
          <a:bodyPr/>
          <a:lstStyle/>
          <a:p>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Patients pay the price when false positive results are reported:</a:t>
            </a:r>
          </a:p>
          <a:p>
            <a:pPr marL="285750" indent="-285750">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Treatment for organism that isn’t actually causing illness</a:t>
            </a:r>
          </a:p>
          <a:p>
            <a:pPr marL="285750" indent="-285750">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Wasted Money</a:t>
            </a:r>
          </a:p>
          <a:p>
            <a:pPr marL="285750" indent="-285750">
              <a:buFont typeface="Arial" panose="020B0604020202020204" pitchFamily="34" charset="0"/>
              <a:buChar char="•"/>
            </a:pPr>
            <a:r>
              <a:rPr lang="en-US" altLang="en-US" dirty="0">
                <a:solidFill>
                  <a:srgbClr val="000000"/>
                </a:solidFill>
                <a:latin typeface="Arial" panose="020B0604020202020204" pitchFamily="34" charset="0"/>
                <a:cs typeface="Arial" panose="020B0604020202020204" pitchFamily="34" charset="0"/>
              </a:rPr>
              <a:t>Potential unpleasant side-effects from medication</a:t>
            </a:r>
          </a:p>
        </p:txBody>
      </p:sp>
      <p:pic>
        <p:nvPicPr>
          <p:cNvPr id="5" name="Picture 4">
            <a:extLst>
              <a:ext uri="{FF2B5EF4-FFF2-40B4-BE49-F238E27FC236}">
                <a16:creationId xmlns:a16="http://schemas.microsoft.com/office/drawing/2014/main" id="{EFA74FEA-5B87-00A1-2632-8F7FA236F22C}"/>
              </a:ext>
            </a:extLst>
          </p:cNvPr>
          <p:cNvPicPr>
            <a:picLocks noChangeAspect="1"/>
          </p:cNvPicPr>
          <p:nvPr/>
        </p:nvPicPr>
        <p:blipFill>
          <a:blip r:embed="rId2"/>
          <a:stretch>
            <a:fillRect/>
          </a:stretch>
        </p:blipFill>
        <p:spPr>
          <a:xfrm>
            <a:off x="5447488" y="992221"/>
            <a:ext cx="5784715" cy="4338536"/>
          </a:xfrm>
          <a:prstGeom prst="rect">
            <a:avLst/>
          </a:prstGeom>
        </p:spPr>
      </p:pic>
    </p:spTree>
    <p:extLst>
      <p:ext uri="{BB962C8B-B14F-4D97-AF65-F5344CB8AC3E}">
        <p14:creationId xmlns:p14="http://schemas.microsoft.com/office/powerpoint/2010/main" val="108032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B195-BAE3-EAD1-80D1-7C887FF7DECE}"/>
              </a:ext>
            </a:extLst>
          </p:cNvPr>
          <p:cNvSpPr>
            <a:spLocks noGrp="1"/>
          </p:cNvSpPr>
          <p:nvPr>
            <p:ph type="title"/>
          </p:nvPr>
        </p:nvSpPr>
        <p:spPr/>
        <p:txBody>
          <a:bodyPr/>
          <a:lstStyle/>
          <a:p>
            <a:pPr algn="ctr"/>
            <a:r>
              <a:rPr lang="en-US" dirty="0"/>
              <a:t>Cepheid Test System Design</a:t>
            </a:r>
          </a:p>
        </p:txBody>
      </p:sp>
      <p:sp>
        <p:nvSpPr>
          <p:cNvPr id="3" name="Content Placeholder 2">
            <a:extLst>
              <a:ext uri="{FF2B5EF4-FFF2-40B4-BE49-F238E27FC236}">
                <a16:creationId xmlns:a16="http://schemas.microsoft.com/office/drawing/2014/main" id="{78CF5E3B-BCBA-2FCB-8DF4-4B065B67767B}"/>
              </a:ext>
            </a:extLst>
          </p:cNvPr>
          <p:cNvSpPr>
            <a:spLocks noGrp="1"/>
          </p:cNvSpPr>
          <p:nvPr>
            <p:ph idx="1"/>
          </p:nvPr>
        </p:nvSpPr>
        <p:spPr/>
        <p:txBody>
          <a:bodyPr/>
          <a:lstStyle/>
          <a:p>
            <a:r>
              <a:rPr lang="en-US" dirty="0"/>
              <a:t>The Cepheid test system is designed to prevent cross contamination.</a:t>
            </a:r>
          </a:p>
          <a:p>
            <a:pPr lvl="1"/>
            <a:r>
              <a:rPr lang="en-US" dirty="0"/>
              <a:t>Closed cartridge design minimizes the risk of contamination.</a:t>
            </a:r>
          </a:p>
          <a:p>
            <a:r>
              <a:rPr lang="en-US" dirty="0"/>
              <a:t>Maintenance procedures are required to ensure accurate results.</a:t>
            </a:r>
          </a:p>
          <a:p>
            <a:pPr lvl="1"/>
            <a:r>
              <a:rPr lang="en-US" dirty="0"/>
              <a:t>Work surfaces</a:t>
            </a:r>
          </a:p>
          <a:p>
            <a:pPr lvl="1"/>
            <a:r>
              <a:rPr lang="en-US" dirty="0"/>
              <a:t>Instrument surfaces</a:t>
            </a:r>
          </a:p>
          <a:p>
            <a:pPr lvl="1"/>
            <a:r>
              <a:rPr lang="en-US" dirty="0"/>
              <a:t>Probe</a:t>
            </a:r>
          </a:p>
          <a:p>
            <a:pPr lvl="1"/>
            <a:r>
              <a:rPr lang="en-US" dirty="0"/>
              <a:t>Touch Screen</a:t>
            </a:r>
          </a:p>
        </p:txBody>
      </p:sp>
    </p:spTree>
    <p:extLst>
      <p:ext uri="{BB962C8B-B14F-4D97-AF65-F5344CB8AC3E}">
        <p14:creationId xmlns:p14="http://schemas.microsoft.com/office/powerpoint/2010/main" val="3954622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412</TotalTime>
  <Words>1098</Words>
  <Application>Microsoft Office PowerPoint</Application>
  <PresentationFormat>Widescreen</PresentationFormat>
  <Paragraphs>94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Open Sans</vt:lpstr>
      <vt:lpstr>Source Sans Pro</vt:lpstr>
      <vt:lpstr>Office Theme</vt:lpstr>
      <vt:lpstr>Preventing Contamination during NAAT Tests</vt:lpstr>
      <vt:lpstr>Purpose</vt:lpstr>
      <vt:lpstr>Nucleic Acid Amplification Testing Basics</vt:lpstr>
      <vt:lpstr>Normal Flora</vt:lpstr>
      <vt:lpstr>Infectious Materials</vt:lpstr>
      <vt:lpstr>Personal Protective Equipment</vt:lpstr>
      <vt:lpstr>Talking</vt:lpstr>
      <vt:lpstr>Consequences of False Positive Results</vt:lpstr>
      <vt:lpstr>Cepheid Test System Design</vt:lpstr>
      <vt:lpstr>Maintenance Revisions</vt:lpstr>
      <vt:lpstr>Cleaning Changes</vt:lpstr>
      <vt:lpstr>Proper Cleaning</vt:lpstr>
      <vt:lpstr>Quality Control Corrective Actions</vt:lpstr>
      <vt:lpstr>QC Corrective Action Details</vt:lpstr>
      <vt:lpstr>Conclusion</vt:lpstr>
    </vt:vector>
  </TitlesOfParts>
  <Company>Froedtert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WEBB, CAROLYN</dc:creator>
  <cp:lastModifiedBy>TURTENWALD, COLLEEN</cp:lastModifiedBy>
  <cp:revision>4</cp:revision>
  <dcterms:created xsi:type="dcterms:W3CDTF">2026-01-15T15:04:22Z</dcterms:created>
  <dcterms:modified xsi:type="dcterms:W3CDTF">2026-01-21T20:31:21Z</dcterms:modified>
</cp:coreProperties>
</file>