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58" r:id="rId5"/>
    <p:sldId id="265" r:id="rId6"/>
    <p:sldId id="259" r:id="rId7"/>
    <p:sldId id="260" r:id="rId8"/>
    <p:sldId id="261" r:id="rId9"/>
    <p:sldId id="264" r:id="rId10"/>
    <p:sldId id="266" r:id="rId11"/>
    <p:sldId id="268" r:id="rId12"/>
    <p:sldId id="262" r:id="rId13"/>
    <p:sldId id="271" r:id="rId14"/>
    <p:sldId id="267" r:id="rId15"/>
    <p:sldId id="272" r:id="rId16"/>
    <p:sldId id="273" r:id="rId17"/>
    <p:sldId id="274" r:id="rId18"/>
    <p:sldId id="276" r:id="rId19"/>
    <p:sldId id="275"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181-16FB-7B76-9D95-9C5FC0B4CE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19AB5-5903-F8FF-7F70-5FA867444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0262BB-AEDC-84D4-5E4D-633105588D0F}"/>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5" name="Footer Placeholder 4">
            <a:extLst>
              <a:ext uri="{FF2B5EF4-FFF2-40B4-BE49-F238E27FC236}">
                <a16:creationId xmlns:a16="http://schemas.microsoft.com/office/drawing/2014/main" id="{1070BEC0-2AC3-D2EC-10FD-2AA49F616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C4BFC-E93A-223B-6CEA-D4117B118972}"/>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341751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0001-563F-B8CD-350B-6E3B1169BE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D89BE-BD88-6669-A394-3ED8C81319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4CE7E-9570-C4D1-0B7E-4E1B006E87AE}"/>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5" name="Footer Placeholder 4">
            <a:extLst>
              <a:ext uri="{FF2B5EF4-FFF2-40B4-BE49-F238E27FC236}">
                <a16:creationId xmlns:a16="http://schemas.microsoft.com/office/drawing/2014/main" id="{5E8CEBD8-5F55-CECC-D1DF-36DB08BED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3E56D-8938-16BB-C4A3-04B372CA913B}"/>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110246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F7EF3-F8EA-9DC8-22BF-42AF08621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B2A225-8A09-1750-1A85-DBE3EE58F8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EF6A1-B16A-A3DD-1B30-3D4EA501169F}"/>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5" name="Footer Placeholder 4">
            <a:extLst>
              <a:ext uri="{FF2B5EF4-FFF2-40B4-BE49-F238E27FC236}">
                <a16:creationId xmlns:a16="http://schemas.microsoft.com/office/drawing/2014/main" id="{080C5437-C7EA-78C3-D6CC-D3D9B54A5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06631-BE76-1081-B335-D0D20602CED6}"/>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258009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152E-40D3-CBF7-3888-F49AC1431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94989-3EE1-DD67-1EE7-41E6530D27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73D80-0ACC-25BB-2421-C9003D423818}"/>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5" name="Footer Placeholder 4">
            <a:extLst>
              <a:ext uri="{FF2B5EF4-FFF2-40B4-BE49-F238E27FC236}">
                <a16:creationId xmlns:a16="http://schemas.microsoft.com/office/drawing/2014/main" id="{F0F29EF0-D5CB-9CA8-15E4-7C3B024A9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EF1A8-5103-9850-4F56-375D1D916535}"/>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196903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80EC-FD30-392C-9524-C461F8C10B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61C416-978C-3B4A-747F-A79DC3625E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2D7A24-3454-5F56-FDDB-DBDDA3DC98F5}"/>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5" name="Footer Placeholder 4">
            <a:extLst>
              <a:ext uri="{FF2B5EF4-FFF2-40B4-BE49-F238E27FC236}">
                <a16:creationId xmlns:a16="http://schemas.microsoft.com/office/drawing/2014/main" id="{F95431BF-ED12-42FF-8A8D-8E246D71A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918AA-F694-24C8-9514-629C0994E148}"/>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420774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464D-A4F7-F086-687B-A6CFC3138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B77F-6E9E-9426-F176-3081F64629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A3302-E198-870E-9D25-175553B6E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3A4EE-D6B1-07D5-4255-67D446A687F0}"/>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6" name="Footer Placeholder 5">
            <a:extLst>
              <a:ext uri="{FF2B5EF4-FFF2-40B4-BE49-F238E27FC236}">
                <a16:creationId xmlns:a16="http://schemas.microsoft.com/office/drawing/2014/main" id="{88CDEB87-0F78-DDD5-0554-F8E4D13F1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FFC9C-1E61-F0F6-B132-153F4DC0BCBC}"/>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280317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088A-EDEF-B266-077F-7CF4FC3083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FD4D3-F0ED-12C2-E1EA-26B1DD395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C2E9F1-DEA3-B20D-A053-D17C761FF0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2A873-F66A-5AF5-EBB7-E6263DCD4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A859B-5B86-AAA6-9B80-C58515F6C7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32DAEE-D708-0E3C-DB5C-6B962CDC882C}"/>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8" name="Footer Placeholder 7">
            <a:extLst>
              <a:ext uri="{FF2B5EF4-FFF2-40B4-BE49-F238E27FC236}">
                <a16:creationId xmlns:a16="http://schemas.microsoft.com/office/drawing/2014/main" id="{755861E6-58A6-12FC-B3D6-D0DB67093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CEEA6C-14C8-1ED5-A99F-86810F8C5DAD}"/>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425634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8DA7-768E-D8FC-3827-F2E173C22C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C89FF-B197-279C-21BC-C2123D90360B}"/>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4" name="Footer Placeholder 3">
            <a:extLst>
              <a:ext uri="{FF2B5EF4-FFF2-40B4-BE49-F238E27FC236}">
                <a16:creationId xmlns:a16="http://schemas.microsoft.com/office/drawing/2014/main" id="{BD827729-3AF1-D8E7-06AE-198B9DF1B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957E8-BC8E-35E4-56F5-A476EE9FD5D9}"/>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214837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0C0F3-804D-D00D-A6AA-E55B9D738405}"/>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3" name="Footer Placeholder 2">
            <a:extLst>
              <a:ext uri="{FF2B5EF4-FFF2-40B4-BE49-F238E27FC236}">
                <a16:creationId xmlns:a16="http://schemas.microsoft.com/office/drawing/2014/main" id="{D05DCB3C-DD4F-9B62-9B2F-0067C3DDF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BB641-48D1-AA49-F086-CD226106370A}"/>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310837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A73B-6DBC-3CC8-C5E8-C070756E6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03015-A7FF-948C-37C3-F4235D27C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77ED2-0D7D-6CB2-118A-E00C7B9CA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5452D-09F7-FEF8-EAC3-5B7EAE88EACB}"/>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6" name="Footer Placeholder 5">
            <a:extLst>
              <a:ext uri="{FF2B5EF4-FFF2-40B4-BE49-F238E27FC236}">
                <a16:creationId xmlns:a16="http://schemas.microsoft.com/office/drawing/2014/main" id="{DCD65E1B-15EA-15E6-5434-8E4D14D9F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1BC24-5DE4-2A24-6714-28FB5976E3A9}"/>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385692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6E2E-8877-60BA-FA24-FEE5A4C8B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17F932-6BF0-CFAF-0592-12AA26AA9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30533-AC0F-5711-59E6-87122A9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CE527-7A54-15EA-A869-D9C078B76AFC}"/>
              </a:ext>
            </a:extLst>
          </p:cNvPr>
          <p:cNvSpPr>
            <a:spLocks noGrp="1"/>
          </p:cNvSpPr>
          <p:nvPr>
            <p:ph type="dt" sz="half" idx="10"/>
          </p:nvPr>
        </p:nvSpPr>
        <p:spPr/>
        <p:txBody>
          <a:bodyPr/>
          <a:lstStyle/>
          <a:p>
            <a:fld id="{F2CEDB5A-4D10-4B70-A563-F1ECA4BCB8B2}" type="datetimeFigureOut">
              <a:rPr lang="en-US" smtClean="0"/>
              <a:t>2/17/2026</a:t>
            </a:fld>
            <a:endParaRPr lang="en-US"/>
          </a:p>
        </p:txBody>
      </p:sp>
      <p:sp>
        <p:nvSpPr>
          <p:cNvPr id="6" name="Footer Placeholder 5">
            <a:extLst>
              <a:ext uri="{FF2B5EF4-FFF2-40B4-BE49-F238E27FC236}">
                <a16:creationId xmlns:a16="http://schemas.microsoft.com/office/drawing/2014/main" id="{1AA0B0F4-AFD8-DA1B-1EF8-B721F3948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0E476-1F5F-17AB-798A-D408A191FB7B}"/>
              </a:ext>
            </a:extLst>
          </p:cNvPr>
          <p:cNvSpPr>
            <a:spLocks noGrp="1"/>
          </p:cNvSpPr>
          <p:nvPr>
            <p:ph type="sldNum" sz="quarter" idx="12"/>
          </p:nvPr>
        </p:nvSpPr>
        <p:spPr/>
        <p:txBody>
          <a:bodyPr/>
          <a:lstStyle/>
          <a:p>
            <a:fld id="{C323243A-BCE6-4399-8D47-DD68DE870C69}" type="slidenum">
              <a:rPr lang="en-US" smtClean="0"/>
              <a:t>‹#›</a:t>
            </a:fld>
            <a:endParaRPr lang="en-US"/>
          </a:p>
        </p:txBody>
      </p:sp>
    </p:spTree>
    <p:extLst>
      <p:ext uri="{BB962C8B-B14F-4D97-AF65-F5344CB8AC3E}">
        <p14:creationId xmlns:p14="http://schemas.microsoft.com/office/powerpoint/2010/main" val="102754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07F80-AD27-930C-D0E0-E4076BD46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D7489E-D28F-FD3C-E5ED-CE10E3483B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A93A2-BA11-D63A-A529-58AE07AD9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CEDB5A-4D10-4B70-A563-F1ECA4BCB8B2}" type="datetimeFigureOut">
              <a:rPr lang="en-US" smtClean="0"/>
              <a:t>2/17/2026</a:t>
            </a:fld>
            <a:endParaRPr lang="en-US"/>
          </a:p>
        </p:txBody>
      </p:sp>
      <p:sp>
        <p:nvSpPr>
          <p:cNvPr id="5" name="Footer Placeholder 4">
            <a:extLst>
              <a:ext uri="{FF2B5EF4-FFF2-40B4-BE49-F238E27FC236}">
                <a16:creationId xmlns:a16="http://schemas.microsoft.com/office/drawing/2014/main" id="{8DF92E72-8AA5-5C91-FB5E-D29D566FD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4196FF-60C9-356F-6D16-2AE4D3579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23243A-BCE6-4399-8D47-DD68DE870C69}" type="slidenum">
              <a:rPr lang="en-US" smtClean="0"/>
              <a:t>‹#›</a:t>
            </a:fld>
            <a:endParaRPr lang="en-US"/>
          </a:p>
        </p:txBody>
      </p:sp>
    </p:spTree>
    <p:extLst>
      <p:ext uri="{BB962C8B-B14F-4D97-AF65-F5344CB8AC3E}">
        <p14:creationId xmlns:p14="http://schemas.microsoft.com/office/powerpoint/2010/main" val="447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isconsindiagnostic-cp.policystat.com/policy/19377316/late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dc.gov/candidiasis/about/index.html"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62D4C-4B75-6F02-8E8F-99247AA9A99E}"/>
              </a:ext>
            </a:extLst>
          </p:cNvPr>
          <p:cNvSpPr>
            <a:spLocks noGrp="1"/>
          </p:cNvSpPr>
          <p:nvPr>
            <p:ph type="ctrTitle"/>
          </p:nvPr>
        </p:nvSpPr>
        <p:spPr/>
        <p:txBody>
          <a:bodyPr/>
          <a:lstStyle/>
          <a:p>
            <a:r>
              <a:rPr lang="en-US" dirty="0"/>
              <a:t>Preventing Contamination during NAAT Tests</a:t>
            </a:r>
          </a:p>
        </p:txBody>
      </p:sp>
      <p:sp>
        <p:nvSpPr>
          <p:cNvPr id="3" name="Subtitle 2">
            <a:extLst>
              <a:ext uri="{FF2B5EF4-FFF2-40B4-BE49-F238E27FC236}">
                <a16:creationId xmlns:a16="http://schemas.microsoft.com/office/drawing/2014/main" id="{88D43B16-5612-E32C-6AE4-46E63769AD02}"/>
              </a:ext>
            </a:extLst>
          </p:cNvPr>
          <p:cNvSpPr>
            <a:spLocks noGrp="1"/>
          </p:cNvSpPr>
          <p:nvPr>
            <p:ph type="subTitle" idx="1"/>
          </p:nvPr>
        </p:nvSpPr>
        <p:spPr/>
        <p:txBody>
          <a:bodyPr/>
          <a:lstStyle/>
          <a:p>
            <a:r>
              <a:rPr lang="en-US" dirty="0"/>
              <a:t>NAAT = Nucleic Acid Amplification Testing</a:t>
            </a:r>
          </a:p>
        </p:txBody>
      </p:sp>
    </p:spTree>
    <p:extLst>
      <p:ext uri="{BB962C8B-B14F-4D97-AF65-F5344CB8AC3E}">
        <p14:creationId xmlns:p14="http://schemas.microsoft.com/office/powerpoint/2010/main" val="174074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B564-C81A-603A-02AD-108D5D01DECD}"/>
              </a:ext>
            </a:extLst>
          </p:cNvPr>
          <p:cNvSpPr>
            <a:spLocks noGrp="1"/>
          </p:cNvSpPr>
          <p:nvPr>
            <p:ph type="title"/>
          </p:nvPr>
        </p:nvSpPr>
        <p:spPr/>
        <p:txBody>
          <a:bodyPr/>
          <a:lstStyle/>
          <a:p>
            <a:pPr algn="ctr"/>
            <a:r>
              <a:rPr lang="en-US" dirty="0"/>
              <a:t>Maintenance Revisions</a:t>
            </a:r>
          </a:p>
        </p:txBody>
      </p:sp>
      <p:sp>
        <p:nvSpPr>
          <p:cNvPr id="3" name="Content Placeholder 2">
            <a:extLst>
              <a:ext uri="{FF2B5EF4-FFF2-40B4-BE49-F238E27FC236}">
                <a16:creationId xmlns:a16="http://schemas.microsoft.com/office/drawing/2014/main" id="{30491D4D-F73B-47E0-AB33-042A7BCDE342}"/>
              </a:ext>
            </a:extLst>
          </p:cNvPr>
          <p:cNvSpPr>
            <a:spLocks noGrp="1"/>
          </p:cNvSpPr>
          <p:nvPr>
            <p:ph idx="1"/>
          </p:nvPr>
        </p:nvSpPr>
        <p:spPr/>
        <p:txBody>
          <a:bodyPr>
            <a:normAutofit fontScale="92500" lnSpcReduction="10000"/>
          </a:bodyPr>
          <a:lstStyle/>
          <a:p>
            <a:pPr marL="0" indent="0">
              <a:buNone/>
            </a:pPr>
            <a:r>
              <a:rPr lang="en-US" dirty="0"/>
              <a:t>Having experienced false positive results at multiple locations on API samples, we took a close look at our procedures compared to the GeneXpert Operator’s Manual. The following procedures have been revised. </a:t>
            </a:r>
          </a:p>
          <a:p>
            <a:pPr marL="514350" indent="-514350">
              <a:buFont typeface="+mj-lt"/>
              <a:buAutoNum type="alphaUcPeriod"/>
            </a:pPr>
            <a:r>
              <a:rPr lang="en-US" dirty="0"/>
              <a:t>Operations and Maintenance Procedure:</a:t>
            </a:r>
          </a:p>
          <a:p>
            <a:pPr marL="914400" lvl="1" indent="-457200">
              <a:buFont typeface="+mj-lt"/>
              <a:buAutoNum type="arabicPeriod"/>
            </a:pPr>
            <a:r>
              <a:rPr lang="en-US" u="sng" dirty="0"/>
              <a:t>Daily Cleaning &amp; Disinfection </a:t>
            </a:r>
            <a:r>
              <a:rPr lang="en-US" dirty="0"/>
              <a:t>will be performed each morning before patient testing. </a:t>
            </a:r>
          </a:p>
          <a:p>
            <a:pPr marL="914400" lvl="1" indent="-457200">
              <a:buFont typeface="+mj-lt"/>
              <a:buAutoNum type="arabicPeriod"/>
            </a:pPr>
            <a:r>
              <a:rPr lang="en-US" u="sng" dirty="0"/>
              <a:t>Wipe Testing </a:t>
            </a:r>
            <a:r>
              <a:rPr lang="en-US" dirty="0"/>
              <a:t>added as every other month maintenance. Wipe testing procedure included at the end of this powerpoint.</a:t>
            </a:r>
          </a:p>
          <a:p>
            <a:pPr marL="914400" lvl="1" indent="-457200">
              <a:buFont typeface="+mj-lt"/>
              <a:buAutoNum type="arabicPeriod"/>
            </a:pPr>
            <a:r>
              <a:rPr lang="en-US" u="sng" dirty="0"/>
              <a:t>Cleaning the touchscreen </a:t>
            </a:r>
            <a:r>
              <a:rPr lang="en-US" dirty="0"/>
              <a:t>is added to the quarterly maintenance procedure.</a:t>
            </a:r>
          </a:p>
          <a:p>
            <a:pPr marL="457200" indent="-457200">
              <a:buFont typeface="+mj-lt"/>
              <a:buAutoNum type="alphaUcPeriod"/>
            </a:pPr>
            <a:r>
              <a:rPr lang="en-US" dirty="0"/>
              <a:t>Revision of QC Section of each procedure to include corrective actions for failed quality control</a:t>
            </a:r>
          </a:p>
          <a:p>
            <a:pPr marL="914400" lvl="1" indent="-457200">
              <a:buFont typeface="+mj-lt"/>
              <a:buAutoNum type="arabicPeriod"/>
            </a:pPr>
            <a:endParaRPr lang="en-US" dirty="0"/>
          </a:p>
        </p:txBody>
      </p:sp>
    </p:spTree>
    <p:extLst>
      <p:ext uri="{BB962C8B-B14F-4D97-AF65-F5344CB8AC3E}">
        <p14:creationId xmlns:p14="http://schemas.microsoft.com/office/powerpoint/2010/main" val="285509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9AC60C-1BC6-A908-4B76-A78323825EB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Cleaning Changes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1764634-BC1D-96F4-154C-4B37FABBBB7E}"/>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r>
              <a:rPr lang="en-US" sz="2200" b="1" dirty="0"/>
              <a:t>Daily Cleaning</a:t>
            </a:r>
          </a:p>
          <a:p>
            <a:pPr marL="285750" indent="-228600">
              <a:buFont typeface="Arial" panose="020B0604020202020204" pitchFamily="34" charset="0"/>
              <a:buChar char="•"/>
            </a:pPr>
            <a:r>
              <a:rPr lang="en-US" sz="2200" dirty="0"/>
              <a:t>Clean &amp; Disinfect each morning before starting any patient testing:</a:t>
            </a:r>
          </a:p>
          <a:p>
            <a:pPr marL="742950" lvl="1" indent="-228600">
              <a:buFont typeface="Arial" panose="020B0604020202020204" pitchFamily="34" charset="0"/>
              <a:buChar char="•"/>
            </a:pPr>
            <a:r>
              <a:rPr lang="en-US" sz="2200" dirty="0"/>
              <a:t>Disinfect countertops with bleach wipes for minimum of 2 minutes and allow to dry.</a:t>
            </a:r>
          </a:p>
          <a:p>
            <a:pPr marL="742950" lvl="1" indent="-228600">
              <a:buFont typeface="Arial" panose="020B0604020202020204" pitchFamily="34" charset="0"/>
              <a:buChar char="•"/>
            </a:pPr>
            <a:r>
              <a:rPr lang="en-US" sz="2200" dirty="0"/>
              <a:t>Repeat bleach wipes &amp; dry two more times.</a:t>
            </a:r>
          </a:p>
          <a:p>
            <a:pPr marL="742950" lvl="1" indent="-228600">
              <a:buFont typeface="Arial" panose="020B0604020202020204" pitchFamily="34" charset="0"/>
              <a:buChar char="•"/>
            </a:pPr>
            <a:r>
              <a:rPr lang="en-US" sz="2200" dirty="0"/>
              <a:t>Wipe with 70% ethanol to remove bleach residue</a:t>
            </a:r>
          </a:p>
          <a:p>
            <a:r>
              <a:rPr lang="en-US" sz="2200" b="1" dirty="0"/>
              <a:t>Quarterly Cleaning</a:t>
            </a:r>
          </a:p>
          <a:p>
            <a:pPr marL="285750" indent="-228600">
              <a:buFont typeface="Arial" panose="020B0604020202020204" pitchFamily="34" charset="0"/>
              <a:buChar char="•"/>
            </a:pPr>
            <a:r>
              <a:rPr lang="en-US" sz="2200" dirty="0"/>
              <a:t>Added cleaning of the touchscreen to the quarterly maintenance procedure</a:t>
            </a:r>
          </a:p>
        </p:txBody>
      </p:sp>
      <p:pic>
        <p:nvPicPr>
          <p:cNvPr id="8" name="Content Placeholder 7" descr="Cleaning items on blue background">
            <a:extLst>
              <a:ext uri="{FF2B5EF4-FFF2-40B4-BE49-F238E27FC236}">
                <a16:creationId xmlns:a16="http://schemas.microsoft.com/office/drawing/2014/main" id="{FBE98635-C29F-C484-2ED1-87D65B4F5A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5784"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5374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663F-0084-F996-8A69-95F90A6B6C36}"/>
              </a:ext>
            </a:extLst>
          </p:cNvPr>
          <p:cNvSpPr>
            <a:spLocks noGrp="1"/>
          </p:cNvSpPr>
          <p:nvPr>
            <p:ph type="title"/>
          </p:nvPr>
        </p:nvSpPr>
        <p:spPr/>
        <p:txBody>
          <a:bodyPr/>
          <a:lstStyle/>
          <a:p>
            <a:r>
              <a:rPr lang="en-US" dirty="0"/>
              <a:t>Proper Cleaning</a:t>
            </a:r>
          </a:p>
        </p:txBody>
      </p:sp>
      <p:sp>
        <p:nvSpPr>
          <p:cNvPr id="4" name="Text Placeholder 3">
            <a:extLst>
              <a:ext uri="{FF2B5EF4-FFF2-40B4-BE49-F238E27FC236}">
                <a16:creationId xmlns:a16="http://schemas.microsoft.com/office/drawing/2014/main" id="{B2810F0C-3C50-01D7-AD0B-3EB99262103A}"/>
              </a:ext>
            </a:extLst>
          </p:cNvPr>
          <p:cNvSpPr>
            <a:spLocks noGrp="1"/>
          </p:cNvSpPr>
          <p:nvPr>
            <p:ph type="body" sz="half" idx="2"/>
          </p:nvPr>
        </p:nvSpPr>
        <p:spPr/>
        <p:txBody>
          <a:bodyPr>
            <a:normAutofit lnSpcReduction="10000"/>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Ensure that the disinfectants are used for the full wet time indicated on the container.</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If any sample droplets come in contact with the work surfaces, follow the bleach &amp; alcohol disinfecting process provided in the Cepheid Operations &amp; Maintenance procedure.</a:t>
            </a:r>
          </a:p>
          <a:p>
            <a:pPr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ptos" panose="020B0004020202020204" pitchFamily="34" charset="0"/>
              </a:rPr>
              <a:t>If you get a positive result on a negative control, perform the quarterly cleaning procedure before repeating the control and do a patient look back.</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pic>
        <p:nvPicPr>
          <p:cNvPr id="3074" name="Picture 2">
            <a:extLst>
              <a:ext uri="{FF2B5EF4-FFF2-40B4-BE49-F238E27FC236}">
                <a16:creationId xmlns:a16="http://schemas.microsoft.com/office/drawing/2014/main" id="{9CE338E4-C25E-DDFD-9C27-176A631BD07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6264612" y="2489483"/>
            <a:ext cx="2736682" cy="2160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D952CF-0BF4-1F36-45D8-0F12B83875DF}"/>
              </a:ext>
            </a:extLst>
          </p:cNvPr>
          <p:cNvSpPr txBox="1"/>
          <p:nvPr/>
        </p:nvSpPr>
        <p:spPr>
          <a:xfrm>
            <a:off x="6592122" y="1566153"/>
            <a:ext cx="2162772" cy="646331"/>
          </a:xfrm>
          <a:prstGeom prst="rect">
            <a:avLst/>
          </a:prstGeom>
          <a:noFill/>
        </p:spPr>
        <p:txBody>
          <a:bodyPr wrap="square" rtlCol="0">
            <a:spAutoFit/>
          </a:bodyPr>
          <a:lstStyle/>
          <a:p>
            <a:r>
              <a:rPr lang="en-US" dirty="0"/>
              <a:t>Purple Sani-Cloth = </a:t>
            </a:r>
          </a:p>
          <a:p>
            <a:r>
              <a:rPr lang="en-US" dirty="0"/>
              <a:t>2-minute wet time</a:t>
            </a:r>
          </a:p>
        </p:txBody>
      </p:sp>
      <p:pic>
        <p:nvPicPr>
          <p:cNvPr id="6" name="Picture 5">
            <a:extLst>
              <a:ext uri="{FF2B5EF4-FFF2-40B4-BE49-F238E27FC236}">
                <a16:creationId xmlns:a16="http://schemas.microsoft.com/office/drawing/2014/main" id="{B979F216-28C7-44D9-B1A8-7957730D7142}"/>
              </a:ext>
            </a:extLst>
          </p:cNvPr>
          <p:cNvPicPr>
            <a:picLocks noChangeAspect="1"/>
          </p:cNvPicPr>
          <p:nvPr/>
        </p:nvPicPr>
        <p:blipFill>
          <a:blip r:embed="rId3"/>
          <a:stretch>
            <a:fillRect/>
          </a:stretch>
        </p:blipFill>
        <p:spPr>
          <a:xfrm>
            <a:off x="9204966" y="2444243"/>
            <a:ext cx="2273672" cy="2273672"/>
          </a:xfrm>
          <a:prstGeom prst="rect">
            <a:avLst/>
          </a:prstGeom>
        </p:spPr>
      </p:pic>
      <p:sp>
        <p:nvSpPr>
          <p:cNvPr id="7" name="TextBox 6">
            <a:extLst>
              <a:ext uri="{FF2B5EF4-FFF2-40B4-BE49-F238E27FC236}">
                <a16:creationId xmlns:a16="http://schemas.microsoft.com/office/drawing/2014/main" id="{4E241120-FF76-423F-8814-27A49F0C3D6B}"/>
              </a:ext>
            </a:extLst>
          </p:cNvPr>
          <p:cNvSpPr txBox="1"/>
          <p:nvPr/>
        </p:nvSpPr>
        <p:spPr>
          <a:xfrm>
            <a:off x="9756843" y="1643974"/>
            <a:ext cx="2162772" cy="646331"/>
          </a:xfrm>
          <a:prstGeom prst="rect">
            <a:avLst/>
          </a:prstGeom>
          <a:noFill/>
        </p:spPr>
        <p:txBody>
          <a:bodyPr wrap="none" rtlCol="0">
            <a:spAutoFit/>
          </a:bodyPr>
          <a:lstStyle/>
          <a:p>
            <a:r>
              <a:rPr lang="en-US" dirty="0"/>
              <a:t>10% Bleach wipes =</a:t>
            </a:r>
          </a:p>
          <a:p>
            <a:r>
              <a:rPr lang="en-US" dirty="0"/>
              <a:t> 4-minute wet time</a:t>
            </a:r>
          </a:p>
        </p:txBody>
      </p:sp>
    </p:spTree>
    <p:extLst>
      <p:ext uri="{BB962C8B-B14F-4D97-AF65-F5344CB8AC3E}">
        <p14:creationId xmlns:p14="http://schemas.microsoft.com/office/powerpoint/2010/main" val="223311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14F7-B1FA-34D6-4B33-D5EC384391E2}"/>
              </a:ext>
            </a:extLst>
          </p:cNvPr>
          <p:cNvSpPr>
            <a:spLocks noGrp="1"/>
          </p:cNvSpPr>
          <p:nvPr>
            <p:ph type="title"/>
          </p:nvPr>
        </p:nvSpPr>
        <p:spPr/>
        <p:txBody>
          <a:bodyPr/>
          <a:lstStyle/>
          <a:p>
            <a:pPr algn="ctr"/>
            <a:r>
              <a:rPr lang="en-US" dirty="0"/>
              <a:t>Quality Control Corrective Actions</a:t>
            </a:r>
          </a:p>
        </p:txBody>
      </p:sp>
      <p:sp>
        <p:nvSpPr>
          <p:cNvPr id="3" name="Content Placeholder 2">
            <a:extLst>
              <a:ext uri="{FF2B5EF4-FFF2-40B4-BE49-F238E27FC236}">
                <a16:creationId xmlns:a16="http://schemas.microsoft.com/office/drawing/2014/main" id="{0E46B18B-1574-ABB7-5828-0DFFFAB54875}"/>
              </a:ext>
            </a:extLst>
          </p:cNvPr>
          <p:cNvSpPr>
            <a:spLocks noGrp="1"/>
          </p:cNvSpPr>
          <p:nvPr>
            <p:ph idx="1"/>
          </p:nvPr>
        </p:nvSpPr>
        <p:spPr/>
        <p:txBody>
          <a:bodyPr/>
          <a:lstStyle/>
          <a:p>
            <a:r>
              <a:rPr lang="en-US" dirty="0"/>
              <a:t>Instructions for QC corrective action are added to each of the Cepheid test procedures. </a:t>
            </a:r>
          </a:p>
          <a:p>
            <a:pPr lvl="1"/>
            <a:r>
              <a:rPr lang="en-US" dirty="0"/>
              <a:t>Always double-check to ensure correct control material was used.</a:t>
            </a:r>
          </a:p>
          <a:p>
            <a:pPr lvl="1"/>
            <a:r>
              <a:rPr lang="en-US" dirty="0"/>
              <a:t>Perform wipe testing if positive result is obtained on negative control.</a:t>
            </a:r>
          </a:p>
          <a:p>
            <a:pPr lvl="1"/>
            <a:r>
              <a:rPr lang="en-US" dirty="0"/>
              <a:t>Alert technical specialist to determine if a lookback is needed.</a:t>
            </a:r>
          </a:p>
        </p:txBody>
      </p:sp>
    </p:spTree>
    <p:extLst>
      <p:ext uri="{BB962C8B-B14F-4D97-AF65-F5344CB8AC3E}">
        <p14:creationId xmlns:p14="http://schemas.microsoft.com/office/powerpoint/2010/main" val="348050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BAB8-E4FC-E3C7-0A8A-CAA66E4342CF}"/>
              </a:ext>
            </a:extLst>
          </p:cNvPr>
          <p:cNvSpPr>
            <a:spLocks noGrp="1"/>
          </p:cNvSpPr>
          <p:nvPr>
            <p:ph type="title"/>
          </p:nvPr>
        </p:nvSpPr>
        <p:spPr/>
        <p:txBody>
          <a:bodyPr/>
          <a:lstStyle/>
          <a:p>
            <a:pPr algn="ctr"/>
            <a:r>
              <a:rPr lang="en-US" dirty="0"/>
              <a:t>QC Corrective Action Details</a:t>
            </a:r>
          </a:p>
        </p:txBody>
      </p:sp>
      <p:sp>
        <p:nvSpPr>
          <p:cNvPr id="3" name="Content Placeholder 2">
            <a:extLst>
              <a:ext uri="{FF2B5EF4-FFF2-40B4-BE49-F238E27FC236}">
                <a16:creationId xmlns:a16="http://schemas.microsoft.com/office/drawing/2014/main" id="{75FB40D1-CB69-DFF7-7F1A-63BD74BC9A53}"/>
              </a:ext>
            </a:extLst>
          </p:cNvPr>
          <p:cNvSpPr>
            <a:spLocks noGrp="1"/>
          </p:cNvSpPr>
          <p:nvPr>
            <p:ph idx="1"/>
          </p:nvPr>
        </p:nvSpPr>
        <p:spPr/>
        <p:txBody>
          <a:bodyPr>
            <a:normAutofit fontScale="70000" lnSpcReduction="20000"/>
          </a:bodyPr>
          <a:lstStyle/>
          <a:p>
            <a:pPr>
              <a:buFont typeface="+mj-lt"/>
              <a:buAutoNum type="arabicPeriod"/>
            </a:pPr>
            <a:r>
              <a:rPr lang="en-US" dirty="0"/>
              <a:t>If a negative control yields a positive result, </a:t>
            </a:r>
          </a:p>
          <a:p>
            <a:pPr marL="742950" lvl="1" indent="-285750">
              <a:buFont typeface="+mj-lt"/>
              <a:buAutoNum type="arabicPeriod"/>
            </a:pPr>
            <a:r>
              <a:rPr lang="en-US" dirty="0"/>
              <a:t>Verify that the correct control material was tested.</a:t>
            </a:r>
          </a:p>
          <a:p>
            <a:pPr marL="742950" lvl="1" indent="-285750">
              <a:buFont typeface="+mj-lt"/>
              <a:buAutoNum type="arabicPeriod"/>
            </a:pPr>
            <a:r>
              <a:rPr lang="en-US" dirty="0"/>
              <a:t>Perform Wipe Test</a:t>
            </a:r>
          </a:p>
          <a:p>
            <a:pPr marL="742950" lvl="1" indent="-285750">
              <a:buFont typeface="+mj-lt"/>
              <a:buAutoNum type="arabicPeriod"/>
            </a:pPr>
            <a:r>
              <a:rPr lang="en-US" dirty="0"/>
              <a:t>If contamination is found in Wipe test, perform disinfection and cleaning, and repeat QC test.</a:t>
            </a:r>
          </a:p>
          <a:p>
            <a:pPr marL="742950" lvl="1" indent="-285750">
              <a:buFont typeface="+mj-lt"/>
              <a:buAutoNum type="arabicPeriod"/>
            </a:pPr>
            <a:r>
              <a:rPr lang="en-US" dirty="0"/>
              <a:t>If contamination is not found in the Wipe test, Perform “Disinfect Syringe Plungers and Cartridge Bays” procedure outlined under quarterly maintenance in the </a:t>
            </a:r>
            <a:r>
              <a:rPr lang="en-US" dirty="0">
                <a:hlinkClick r:id="rId2"/>
              </a:rPr>
              <a:t>GeneXpert with Touchscreen Instrument Operation and Maintenance</a:t>
            </a:r>
            <a:r>
              <a:rPr lang="en-US" dirty="0"/>
              <a:t> Policy and then repeat testing.</a:t>
            </a:r>
          </a:p>
          <a:p>
            <a:pPr marL="742950" lvl="1" indent="-285750">
              <a:buFont typeface="+mj-lt"/>
              <a:buAutoNum type="arabicPeriod"/>
            </a:pPr>
            <a:r>
              <a:rPr lang="en-US" dirty="0"/>
              <a:t>If repeat test still yields a positive result, contact Cepheid Tech support and technical specialist for troubleshooting assistance. </a:t>
            </a:r>
          </a:p>
          <a:p>
            <a:pPr marL="742950" lvl="1" indent="-285750">
              <a:buFont typeface="+mj-lt"/>
              <a:buAutoNum type="arabicPeriod"/>
            </a:pPr>
            <a:r>
              <a:rPr lang="en-US" dirty="0"/>
              <a:t>After successful QC results are obtained complete SBAR and notify technical specialist to determine if a lookback needs to be completed. </a:t>
            </a:r>
          </a:p>
          <a:p>
            <a:pPr>
              <a:buFont typeface="+mj-lt"/>
              <a:buAutoNum type="arabicPeriod"/>
            </a:pPr>
            <a:r>
              <a:rPr lang="en-US" dirty="0"/>
              <a:t>If positive control yields a negative result, </a:t>
            </a:r>
          </a:p>
          <a:p>
            <a:pPr marL="742950" lvl="1" indent="-285750">
              <a:buFont typeface="+mj-lt"/>
              <a:buAutoNum type="arabicPeriod"/>
            </a:pPr>
            <a:r>
              <a:rPr lang="en-US" dirty="0"/>
              <a:t>Ensure that the correct control material was tested.</a:t>
            </a:r>
          </a:p>
          <a:p>
            <a:pPr marL="742950" lvl="1" indent="-285750">
              <a:buFont typeface="+mj-lt"/>
              <a:buAutoNum type="arabicPeriod"/>
            </a:pPr>
            <a:r>
              <a:rPr lang="en-US" dirty="0"/>
              <a:t>Put on new gloves, ensure that there is no bleach or alcohol on the gloves or on any of the work surfaces.</a:t>
            </a:r>
          </a:p>
          <a:p>
            <a:pPr marL="742950" lvl="1" indent="-285750">
              <a:buFont typeface="+mj-lt"/>
              <a:buAutoNum type="arabicPeriod"/>
            </a:pPr>
            <a:r>
              <a:rPr lang="en-US" dirty="0"/>
              <a:t>Repeat the QC test.</a:t>
            </a:r>
          </a:p>
          <a:p>
            <a:pPr marL="742950" lvl="1" indent="-285750">
              <a:buFont typeface="+mj-lt"/>
              <a:buAutoNum type="arabicPeriod"/>
            </a:pPr>
            <a:r>
              <a:rPr lang="en-US" dirty="0"/>
              <a:t>After successful QC results are obtained complete SBAR and notify technical specialist to determine if a lookback needs to be completed. </a:t>
            </a:r>
          </a:p>
          <a:p>
            <a:endParaRPr lang="en-US" dirty="0"/>
          </a:p>
        </p:txBody>
      </p:sp>
    </p:spTree>
    <p:extLst>
      <p:ext uri="{BB962C8B-B14F-4D97-AF65-F5344CB8AC3E}">
        <p14:creationId xmlns:p14="http://schemas.microsoft.com/office/powerpoint/2010/main" val="216647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E47F-0CD5-C113-1983-13CFB17CE6F2}"/>
              </a:ext>
            </a:extLst>
          </p:cNvPr>
          <p:cNvSpPr>
            <a:spLocks noGrp="1"/>
          </p:cNvSpPr>
          <p:nvPr>
            <p:ph type="title"/>
          </p:nvPr>
        </p:nvSpPr>
        <p:spPr/>
        <p:txBody>
          <a:bodyPr/>
          <a:lstStyle/>
          <a:p>
            <a:pPr algn="ctr"/>
            <a:r>
              <a:rPr lang="en-US" dirty="0"/>
              <a:t>Wipe Testing</a:t>
            </a:r>
          </a:p>
        </p:txBody>
      </p:sp>
      <p:sp>
        <p:nvSpPr>
          <p:cNvPr id="3" name="Content Placeholder 2">
            <a:extLst>
              <a:ext uri="{FF2B5EF4-FFF2-40B4-BE49-F238E27FC236}">
                <a16:creationId xmlns:a16="http://schemas.microsoft.com/office/drawing/2014/main" id="{CCA9FE11-FD3F-AB2C-B318-E722E7618104}"/>
              </a:ext>
            </a:extLst>
          </p:cNvPr>
          <p:cNvSpPr>
            <a:spLocks noGrp="1"/>
          </p:cNvSpPr>
          <p:nvPr>
            <p:ph idx="1"/>
          </p:nvPr>
        </p:nvSpPr>
        <p:spPr/>
        <p:txBody>
          <a:bodyPr/>
          <a:lstStyle/>
          <a:p>
            <a:r>
              <a:rPr lang="en-US" b="0" i="0" dirty="0">
                <a:effectLst/>
                <a:latin typeface="Roboto" panose="02000000000000000000" pitchFamily="2" charset="0"/>
              </a:rPr>
              <a:t>Wipe testing involves collecting samples from surfaces in a </a:t>
            </a:r>
          </a:p>
          <a:p>
            <a:pPr marL="0" indent="0">
              <a:buNone/>
            </a:pPr>
            <a:r>
              <a:rPr lang="en-US" b="0" i="0" dirty="0">
                <a:effectLst/>
                <a:latin typeface="Roboto" panose="02000000000000000000" pitchFamily="2" charset="0"/>
              </a:rPr>
              <a:t>laboratory to check for contamination.</a:t>
            </a:r>
          </a:p>
          <a:p>
            <a:endParaRPr lang="en-US" b="0" i="0" dirty="0">
              <a:effectLst/>
              <a:latin typeface="Roboto" panose="02000000000000000000" pitchFamily="2" charset="0"/>
            </a:endParaRPr>
          </a:p>
          <a:p>
            <a:r>
              <a:rPr lang="en-US" b="0" i="0" dirty="0">
                <a:effectLst/>
                <a:latin typeface="Roboto" panose="02000000000000000000" pitchFamily="2" charset="0"/>
              </a:rPr>
              <a:t>Wipe testing serves as a quality assurance measure, helping </a:t>
            </a:r>
          </a:p>
          <a:p>
            <a:pPr marL="0" indent="0">
              <a:buNone/>
            </a:pPr>
            <a:r>
              <a:rPr lang="en-US" b="0" i="0" dirty="0">
                <a:effectLst/>
                <a:latin typeface="Roboto" panose="02000000000000000000" pitchFamily="2" charset="0"/>
              </a:rPr>
              <a:t>laboratories identify and mitigate contamination risks. </a:t>
            </a:r>
          </a:p>
          <a:p>
            <a:pPr marL="0" indent="0">
              <a:buNone/>
            </a:pPr>
            <a:endParaRPr lang="en-US" b="0" i="0" dirty="0">
              <a:effectLst/>
              <a:latin typeface="Roboto" panose="02000000000000000000" pitchFamily="2" charset="0"/>
            </a:endParaRPr>
          </a:p>
          <a:p>
            <a:r>
              <a:rPr lang="en-US" dirty="0">
                <a:latin typeface="Roboto" panose="02000000000000000000" pitchFamily="2" charset="0"/>
              </a:rPr>
              <a:t>Wipe testing will be performed every other month, and when a negative QC result yields a positive result (contamination event).</a:t>
            </a:r>
            <a:endParaRPr lang="en-US" dirty="0"/>
          </a:p>
        </p:txBody>
      </p:sp>
    </p:spTree>
    <p:extLst>
      <p:ext uri="{BB962C8B-B14F-4D97-AF65-F5344CB8AC3E}">
        <p14:creationId xmlns:p14="http://schemas.microsoft.com/office/powerpoint/2010/main" val="841656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DDC8-7485-924B-B613-3FB1610C2777}"/>
              </a:ext>
            </a:extLst>
          </p:cNvPr>
          <p:cNvSpPr>
            <a:spLocks noGrp="1"/>
          </p:cNvSpPr>
          <p:nvPr>
            <p:ph type="title"/>
          </p:nvPr>
        </p:nvSpPr>
        <p:spPr/>
        <p:txBody>
          <a:bodyPr/>
          <a:lstStyle/>
          <a:p>
            <a:pPr algn="ctr"/>
            <a:r>
              <a:rPr lang="en-US" dirty="0"/>
              <a:t>Wipe Testing Procedure</a:t>
            </a:r>
          </a:p>
        </p:txBody>
      </p:sp>
      <p:sp>
        <p:nvSpPr>
          <p:cNvPr id="3" name="Content Placeholder 2">
            <a:extLst>
              <a:ext uri="{FF2B5EF4-FFF2-40B4-BE49-F238E27FC236}">
                <a16:creationId xmlns:a16="http://schemas.microsoft.com/office/drawing/2014/main" id="{4E9851E0-BD13-915A-8220-51FA57B889CD}"/>
              </a:ext>
            </a:extLst>
          </p:cNvPr>
          <p:cNvSpPr>
            <a:spLocks noGrp="1"/>
          </p:cNvSpPr>
          <p:nvPr>
            <p:ph idx="1"/>
          </p:nvPr>
        </p:nvSpPr>
        <p:spPr/>
        <p:txBody>
          <a:bodyPr>
            <a:normAutofit fontScale="85000" lnSpcReduction="20000"/>
          </a:bodyPr>
          <a:lstStyle/>
          <a:p>
            <a:pPr>
              <a:buFont typeface="+mj-lt"/>
              <a:buAutoNum type="arabicPeriod"/>
            </a:pPr>
            <a:r>
              <a:rPr lang="en-US" dirty="0"/>
              <a:t>Prepare 2 sterile conical tubes: label one tube Area 1 and the other tube Area 2. Add 0.5mL molecular grade water into each tube. </a:t>
            </a:r>
          </a:p>
          <a:p>
            <a:pPr>
              <a:buFont typeface="+mj-lt"/>
              <a:buAutoNum type="arabicPeriod"/>
            </a:pPr>
            <a:r>
              <a:rPr lang="en-US" dirty="0">
                <a:effectLst/>
              </a:rPr>
              <a:t>Swab Area 1: Dip a sterile swab into the molecular grade water. Swab the area representing </a:t>
            </a:r>
            <a:r>
              <a:rPr lang="en-US" b="1" dirty="0">
                <a:effectLst/>
              </a:rPr>
              <a:t>Area 1: Bench top used to set up samples. Plastic Sample rack used to store samples. </a:t>
            </a:r>
            <a:r>
              <a:rPr lang="en-US" dirty="0">
                <a:effectLst/>
              </a:rPr>
              <a:t>Place swab back in molecular grade water container. </a:t>
            </a:r>
          </a:p>
          <a:p>
            <a:pPr>
              <a:buFont typeface="+mj-lt"/>
              <a:buAutoNum type="arabicPeriod"/>
            </a:pPr>
            <a:r>
              <a:rPr lang="en-US" dirty="0"/>
              <a:t>Swab Area 2: Dip a sterile swab into the molecular grade water. Swab the area representing </a:t>
            </a:r>
            <a:r>
              <a:rPr lang="en-US" b="1" dirty="0"/>
              <a:t>Area 2: Touchscreen and outside of GeneXpert instrument. </a:t>
            </a:r>
            <a:r>
              <a:rPr lang="en-US" dirty="0"/>
              <a:t>Place swab back in molecular grade water container. </a:t>
            </a:r>
            <a:endParaRPr lang="en-US" b="1" dirty="0"/>
          </a:p>
          <a:p>
            <a:pPr>
              <a:buFont typeface="+mj-lt"/>
              <a:buAutoNum type="arabicPeriod"/>
            </a:pPr>
            <a:r>
              <a:rPr lang="en-US" dirty="0"/>
              <a:t>If Wipe test is being completed as part of every other month maintenance, combine conical tubes from Area 1 and Area 2 into one tube to test together. </a:t>
            </a:r>
          </a:p>
          <a:p>
            <a:pPr>
              <a:buFont typeface="+mj-lt"/>
              <a:buAutoNum type="arabicPeriod"/>
            </a:pPr>
            <a:r>
              <a:rPr lang="en-US" dirty="0"/>
              <a:t>If Wipe test is completed as part of QC troubleshooting or contamination assessment, keep conical tubes separate and perform 2 tests separately.</a:t>
            </a:r>
          </a:p>
          <a:p>
            <a:endParaRPr lang="en-US" dirty="0"/>
          </a:p>
        </p:txBody>
      </p:sp>
    </p:spTree>
    <p:extLst>
      <p:ext uri="{BB962C8B-B14F-4D97-AF65-F5344CB8AC3E}">
        <p14:creationId xmlns:p14="http://schemas.microsoft.com/office/powerpoint/2010/main" val="348782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CA3F-93A4-2971-B14B-58BC352D7AD7}"/>
              </a:ext>
            </a:extLst>
          </p:cNvPr>
          <p:cNvSpPr>
            <a:spLocks noGrp="1"/>
          </p:cNvSpPr>
          <p:nvPr>
            <p:ph type="title"/>
          </p:nvPr>
        </p:nvSpPr>
        <p:spPr/>
        <p:txBody>
          <a:bodyPr/>
          <a:lstStyle/>
          <a:p>
            <a:pPr algn="ctr"/>
            <a:r>
              <a:rPr lang="en-US" dirty="0"/>
              <a:t>Wipe Testing Procedure</a:t>
            </a:r>
          </a:p>
        </p:txBody>
      </p:sp>
      <p:sp>
        <p:nvSpPr>
          <p:cNvPr id="3" name="Content Placeholder 2">
            <a:extLst>
              <a:ext uri="{FF2B5EF4-FFF2-40B4-BE49-F238E27FC236}">
                <a16:creationId xmlns:a16="http://schemas.microsoft.com/office/drawing/2014/main" id="{24DC8A83-E279-9D8C-7A62-76257E7D689C}"/>
              </a:ext>
            </a:extLst>
          </p:cNvPr>
          <p:cNvSpPr>
            <a:spLocks noGrp="1"/>
          </p:cNvSpPr>
          <p:nvPr>
            <p:ph idx="1"/>
          </p:nvPr>
        </p:nvSpPr>
        <p:spPr>
          <a:xfrm>
            <a:off x="838200" y="1490201"/>
            <a:ext cx="10515600" cy="4351338"/>
          </a:xfrm>
        </p:spPr>
        <p:txBody>
          <a:bodyPr/>
          <a:lstStyle/>
          <a:p>
            <a:pPr marL="0" indent="0">
              <a:buNone/>
            </a:pPr>
            <a:r>
              <a:rPr lang="en-US" dirty="0"/>
              <a:t>Order QC wipe test in Beaker for necessary tests.</a:t>
            </a:r>
          </a:p>
          <a:p>
            <a:pPr lvl="1"/>
            <a:r>
              <a:rPr lang="en-US" dirty="0"/>
              <a:t> If wipe test is being completed as part of every other month maintenance,  perform test for Cov/Flu/RSV, MVP, and Strep A. </a:t>
            </a:r>
          </a:p>
          <a:p>
            <a:pPr lvl="1"/>
            <a:r>
              <a:rPr lang="en-US" dirty="0"/>
              <a:t>If wipe test is being completed as part of QC troubleshooting, perform tests only for the assay in question. </a:t>
            </a:r>
          </a:p>
          <a:p>
            <a:pPr marL="457200" lvl="1"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C0060159-DEB9-A2EE-2D62-3C5E8A1E409B}"/>
              </a:ext>
            </a:extLst>
          </p:cNvPr>
          <p:cNvPicPr>
            <a:picLocks noChangeAspect="1"/>
          </p:cNvPicPr>
          <p:nvPr/>
        </p:nvPicPr>
        <p:blipFill>
          <a:blip r:embed="rId2"/>
          <a:stretch>
            <a:fillRect/>
          </a:stretch>
        </p:blipFill>
        <p:spPr>
          <a:xfrm>
            <a:off x="3520011" y="3348629"/>
            <a:ext cx="5413046" cy="3326602"/>
          </a:xfrm>
          <a:prstGeom prst="rect">
            <a:avLst/>
          </a:prstGeom>
        </p:spPr>
      </p:pic>
    </p:spTree>
    <p:extLst>
      <p:ext uri="{BB962C8B-B14F-4D97-AF65-F5344CB8AC3E}">
        <p14:creationId xmlns:p14="http://schemas.microsoft.com/office/powerpoint/2010/main" val="71056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6233-F33C-04E5-A2F4-BBBD63EDB340}"/>
              </a:ext>
            </a:extLst>
          </p:cNvPr>
          <p:cNvSpPr>
            <a:spLocks noGrp="1"/>
          </p:cNvSpPr>
          <p:nvPr>
            <p:ph type="title"/>
          </p:nvPr>
        </p:nvSpPr>
        <p:spPr/>
        <p:txBody>
          <a:bodyPr/>
          <a:lstStyle/>
          <a:p>
            <a:pPr algn="ctr"/>
            <a:r>
              <a:rPr lang="en-US" dirty="0"/>
              <a:t>Wipe Testing Procedure</a:t>
            </a:r>
          </a:p>
        </p:txBody>
      </p:sp>
      <p:sp>
        <p:nvSpPr>
          <p:cNvPr id="3" name="Content Placeholder 2">
            <a:extLst>
              <a:ext uri="{FF2B5EF4-FFF2-40B4-BE49-F238E27FC236}">
                <a16:creationId xmlns:a16="http://schemas.microsoft.com/office/drawing/2014/main" id="{28AB009B-E8C4-65B9-8BEA-DD8322952E63}"/>
              </a:ext>
            </a:extLst>
          </p:cNvPr>
          <p:cNvSpPr>
            <a:spLocks noGrp="1"/>
          </p:cNvSpPr>
          <p:nvPr>
            <p:ph idx="1"/>
          </p:nvPr>
        </p:nvSpPr>
        <p:spPr/>
        <p:txBody>
          <a:bodyPr/>
          <a:lstStyle/>
          <a:p>
            <a:r>
              <a:rPr lang="en-US" dirty="0"/>
              <a:t>Mix container with molecular grade water and swab.</a:t>
            </a:r>
          </a:p>
          <a:p>
            <a:r>
              <a:rPr lang="en-US" dirty="0"/>
              <a:t>Load into cepheid cartridges as you would a patient.</a:t>
            </a:r>
          </a:p>
        </p:txBody>
      </p:sp>
    </p:spTree>
    <p:extLst>
      <p:ext uri="{BB962C8B-B14F-4D97-AF65-F5344CB8AC3E}">
        <p14:creationId xmlns:p14="http://schemas.microsoft.com/office/powerpoint/2010/main" val="97196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65F4-358C-6D90-5B59-9C817C713D8C}"/>
              </a:ext>
            </a:extLst>
          </p:cNvPr>
          <p:cNvSpPr>
            <a:spLocks noGrp="1"/>
          </p:cNvSpPr>
          <p:nvPr>
            <p:ph type="title"/>
          </p:nvPr>
        </p:nvSpPr>
        <p:spPr/>
        <p:txBody>
          <a:bodyPr/>
          <a:lstStyle/>
          <a:p>
            <a:pPr algn="ctr"/>
            <a:r>
              <a:rPr lang="en-US" dirty="0"/>
              <a:t>Wipe Testing Results</a:t>
            </a:r>
          </a:p>
        </p:txBody>
      </p:sp>
      <p:sp>
        <p:nvSpPr>
          <p:cNvPr id="3" name="Content Placeholder 2">
            <a:extLst>
              <a:ext uri="{FF2B5EF4-FFF2-40B4-BE49-F238E27FC236}">
                <a16:creationId xmlns:a16="http://schemas.microsoft.com/office/drawing/2014/main" id="{5715F603-4240-A6EA-A178-1FEDF2F4A719}"/>
              </a:ext>
            </a:extLst>
          </p:cNvPr>
          <p:cNvSpPr>
            <a:spLocks noGrp="1"/>
          </p:cNvSpPr>
          <p:nvPr>
            <p:ph idx="1"/>
          </p:nvPr>
        </p:nvSpPr>
        <p:spPr>
          <a:xfrm>
            <a:off x="838200" y="1390261"/>
            <a:ext cx="10515600" cy="4786702"/>
          </a:xfrm>
        </p:spPr>
        <p:txBody>
          <a:bodyPr>
            <a:normAutofit fontScale="70000" lnSpcReduction="20000"/>
          </a:bodyPr>
          <a:lstStyle/>
          <a:p>
            <a:pPr fontAlgn="base"/>
            <a:r>
              <a:rPr lang="en-US" dirty="0"/>
              <a:t>All components Negative or Not Detected: No contamination detected--Wipe Test Passes. </a:t>
            </a:r>
          </a:p>
          <a:p>
            <a:pPr lvl="1" fontAlgn="base"/>
            <a:r>
              <a:rPr lang="en-US" dirty="0"/>
              <a:t>If this procedure is performed as part of every other month QC, maintenance is complete.</a:t>
            </a:r>
          </a:p>
          <a:p>
            <a:pPr lvl="1" fontAlgn="base"/>
            <a:r>
              <a:rPr lang="en-US" dirty="0"/>
              <a:t> If this procedure is performed due to a contamination event, continue to the next step of QC troubleshooting in the test specific procedure.</a:t>
            </a:r>
          </a:p>
          <a:p>
            <a:pPr fontAlgn="base"/>
            <a:r>
              <a:rPr lang="en-US" dirty="0"/>
              <a:t>One or more component Positive or Detected: Contamination detected--Wipe Test Fails.</a:t>
            </a:r>
          </a:p>
          <a:p>
            <a:pPr lvl="1" fontAlgn="base"/>
            <a:r>
              <a:rPr lang="en-US" dirty="0"/>
              <a:t>If this procedure is performed due to QC failure or contamination event:</a:t>
            </a:r>
          </a:p>
          <a:p>
            <a:pPr lvl="2" fontAlgn="base"/>
            <a:r>
              <a:rPr lang="en-US" sz="2300" dirty="0"/>
              <a:t>Disinfect the area where contamination was found as described above. Use daily maintenance procedure for cleaning area with bleach if contamination was found in Area 1. Use quarterly maintenance to clean touchscreen, clean instrument  and disinfect syringe plungers and cartridge bays if contamination was found in Area 2.</a:t>
            </a:r>
          </a:p>
          <a:p>
            <a:pPr lvl="2" fontAlgn="base"/>
            <a:r>
              <a:rPr lang="en-US" sz="2300" dirty="0"/>
              <a:t>Repeat the wipe test in the contaminated area and ensure that the contamination is eliminated (e.g. negative wipe tests).   If the contamination is not eliminated, perform disinfection procedure again and repeat wipe testing.  If problem persists discuss the next steps with technical specialist. </a:t>
            </a:r>
          </a:p>
          <a:p>
            <a:pPr lvl="1" fontAlgn="base"/>
            <a:r>
              <a:rPr lang="en-US" dirty="0"/>
              <a:t>If this procedure is performed as part of every other month maintenance:</a:t>
            </a:r>
          </a:p>
          <a:p>
            <a:pPr lvl="2" fontAlgn="base"/>
            <a:r>
              <a:rPr lang="en-US" sz="2300" dirty="0"/>
              <a:t>Perform daily maintenance to disinfect the area around the instrument.</a:t>
            </a:r>
          </a:p>
          <a:p>
            <a:pPr lvl="2" fontAlgn="base"/>
            <a:r>
              <a:rPr lang="en-US" sz="2300" dirty="0"/>
              <a:t>Perform quarterly maintenance to clean touchscreen, clean instrument and disinfect syringe  plungers and cartridge bays.</a:t>
            </a:r>
          </a:p>
          <a:p>
            <a:pPr lvl="2" fontAlgn="base"/>
            <a:r>
              <a:rPr lang="en-US" sz="2300" dirty="0"/>
              <a:t>Repeat the wipe test in the contaminated area and ensure that the contamination is eliminated (e.g. negative wipe tests).   If the contamination is not eliminated, re-clean the appropriate surfaces and repeat wipe testing.  If problem persists discuss the next steps with a technical specialist.</a:t>
            </a:r>
          </a:p>
          <a:p>
            <a:pPr marL="0" indent="0">
              <a:buNone/>
            </a:pPr>
            <a:endParaRPr lang="en-US" dirty="0"/>
          </a:p>
        </p:txBody>
      </p:sp>
    </p:spTree>
    <p:extLst>
      <p:ext uri="{BB962C8B-B14F-4D97-AF65-F5344CB8AC3E}">
        <p14:creationId xmlns:p14="http://schemas.microsoft.com/office/powerpoint/2010/main" val="208254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8701-31FF-7F34-EB22-A8407E771035}"/>
              </a:ext>
            </a:extLst>
          </p:cNvPr>
          <p:cNvSpPr>
            <a:spLocks noGrp="1"/>
          </p:cNvSpPr>
          <p:nvPr>
            <p:ph type="title"/>
          </p:nvPr>
        </p:nvSpPr>
        <p:spPr/>
        <p:txBody>
          <a:bodyPr/>
          <a:lstStyle/>
          <a:p>
            <a:pPr algn="ctr"/>
            <a:r>
              <a:rPr lang="en-US" dirty="0"/>
              <a:t>Purpose</a:t>
            </a:r>
          </a:p>
        </p:txBody>
      </p:sp>
      <p:sp>
        <p:nvSpPr>
          <p:cNvPr id="3" name="Content Placeholder 2">
            <a:extLst>
              <a:ext uri="{FF2B5EF4-FFF2-40B4-BE49-F238E27FC236}">
                <a16:creationId xmlns:a16="http://schemas.microsoft.com/office/drawing/2014/main" id="{B812A3B2-79BD-428D-D20B-209F83313893}"/>
              </a:ext>
            </a:extLst>
          </p:cNvPr>
          <p:cNvSpPr>
            <a:spLocks noGrp="1"/>
          </p:cNvSpPr>
          <p:nvPr>
            <p:ph idx="1"/>
          </p:nvPr>
        </p:nvSpPr>
        <p:spPr/>
        <p:txBody>
          <a:bodyPr/>
          <a:lstStyle/>
          <a:p>
            <a:r>
              <a:rPr lang="en-US" dirty="0"/>
              <a:t>Review potential sources of false positive results in NAAT testing</a:t>
            </a:r>
          </a:p>
          <a:p>
            <a:r>
              <a:rPr lang="en-US" dirty="0"/>
              <a:t>Reinforce proper use of Personal Protective Equipment</a:t>
            </a:r>
          </a:p>
          <a:p>
            <a:r>
              <a:rPr lang="en-US" dirty="0"/>
              <a:t>Explain revisions to cleaning and maintenance procedures</a:t>
            </a:r>
          </a:p>
          <a:p>
            <a:r>
              <a:rPr lang="en-US" dirty="0"/>
              <a:t>Explain steps to take when external QC fails</a:t>
            </a:r>
          </a:p>
        </p:txBody>
      </p:sp>
    </p:spTree>
    <p:extLst>
      <p:ext uri="{BB962C8B-B14F-4D97-AF65-F5344CB8AC3E}">
        <p14:creationId xmlns:p14="http://schemas.microsoft.com/office/powerpoint/2010/main" val="2388398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0D3A-300B-EB13-4452-55BE41E400F3}"/>
              </a:ext>
            </a:extLst>
          </p:cNvPr>
          <p:cNvSpPr>
            <a:spLocks noGrp="1"/>
          </p:cNvSpPr>
          <p:nvPr>
            <p:ph type="title"/>
          </p:nvPr>
        </p:nvSpPr>
        <p:spPr/>
        <p:txBody>
          <a:bodyPr/>
          <a:lstStyle/>
          <a:p>
            <a:pPr algn="ctr"/>
            <a:r>
              <a:rPr lang="en-US" dirty="0"/>
              <a:t>Conclusion</a:t>
            </a:r>
          </a:p>
        </p:txBody>
      </p:sp>
      <p:sp>
        <p:nvSpPr>
          <p:cNvPr id="5" name="Content Placeholder 4">
            <a:extLst>
              <a:ext uri="{FF2B5EF4-FFF2-40B4-BE49-F238E27FC236}">
                <a16:creationId xmlns:a16="http://schemas.microsoft.com/office/drawing/2014/main" id="{ED121FC6-CFC3-458A-AAF6-B341B0C921B9}"/>
              </a:ext>
            </a:extLst>
          </p:cNvPr>
          <p:cNvSpPr>
            <a:spLocks noGrp="1"/>
          </p:cNvSpPr>
          <p:nvPr>
            <p:ph idx="1"/>
          </p:nvPr>
        </p:nvSpPr>
        <p:spPr/>
        <p:txBody>
          <a:bodyPr/>
          <a:lstStyle/>
          <a:p>
            <a:r>
              <a:rPr lang="en-US" dirty="0"/>
              <a:t>Nucleic Acid Amplification Tests (NAAT) are extremely sensitive and specific.</a:t>
            </a:r>
          </a:p>
          <a:p>
            <a:r>
              <a:rPr lang="en-US" dirty="0"/>
              <a:t>NAAT tests cannot distinguish between organisms that are part of normal flora and organisms that are causing infection.</a:t>
            </a:r>
          </a:p>
          <a:p>
            <a:r>
              <a:rPr lang="en-US" dirty="0"/>
              <a:t>Your actions make a difference in preventing contamination in the NAAT testing and ensuring accurate results.</a:t>
            </a:r>
          </a:p>
        </p:txBody>
      </p:sp>
    </p:spTree>
    <p:extLst>
      <p:ext uri="{BB962C8B-B14F-4D97-AF65-F5344CB8AC3E}">
        <p14:creationId xmlns:p14="http://schemas.microsoft.com/office/powerpoint/2010/main" val="150907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FAB9-A867-5F68-EB81-481FF7586D0C}"/>
              </a:ext>
            </a:extLst>
          </p:cNvPr>
          <p:cNvSpPr>
            <a:spLocks noGrp="1"/>
          </p:cNvSpPr>
          <p:nvPr>
            <p:ph type="title"/>
          </p:nvPr>
        </p:nvSpPr>
        <p:spPr/>
        <p:txBody>
          <a:bodyPr/>
          <a:lstStyle/>
          <a:p>
            <a:r>
              <a:rPr lang="en-US" dirty="0"/>
              <a:t>Nucleic Acid Amplification Testing Basics</a:t>
            </a:r>
          </a:p>
        </p:txBody>
      </p:sp>
      <p:sp>
        <p:nvSpPr>
          <p:cNvPr id="3" name="Content Placeholder 2">
            <a:extLst>
              <a:ext uri="{FF2B5EF4-FFF2-40B4-BE49-F238E27FC236}">
                <a16:creationId xmlns:a16="http://schemas.microsoft.com/office/drawing/2014/main" id="{67166B17-5211-CDB9-0AC7-F87BBBED6433}"/>
              </a:ext>
            </a:extLst>
          </p:cNvPr>
          <p:cNvSpPr>
            <a:spLocks noGrp="1"/>
          </p:cNvSpPr>
          <p:nvPr>
            <p:ph idx="1"/>
          </p:nvPr>
        </p:nvSpPr>
        <p:spPr/>
        <p:txBody>
          <a:bodyPr/>
          <a:lstStyle/>
          <a:p>
            <a:r>
              <a:rPr lang="en-US" b="0" i="0" dirty="0">
                <a:solidFill>
                  <a:srgbClr val="000000"/>
                </a:solidFill>
                <a:effectLst/>
                <a:latin typeface="Open Sans" panose="020B0606030504020204" pitchFamily="34" charset="0"/>
              </a:rPr>
              <a:t>The NAAT procedure works by first amplifying – or making many copies of – an organism’s genetic material, if any is present in a person’s specimen. </a:t>
            </a:r>
          </a:p>
          <a:p>
            <a:r>
              <a:rPr lang="en-US" b="0" i="0" dirty="0">
                <a:solidFill>
                  <a:srgbClr val="000000"/>
                </a:solidFill>
                <a:effectLst/>
                <a:latin typeface="Open Sans" panose="020B0606030504020204" pitchFamily="34" charset="0"/>
              </a:rPr>
              <a:t>Amplifying those nucleic acids enables NAATs to detect very small amounts of the DNA or RNA in a specimen, making these tests highly sensitive. </a:t>
            </a:r>
          </a:p>
          <a:p>
            <a:r>
              <a:rPr lang="en-US" dirty="0">
                <a:solidFill>
                  <a:srgbClr val="000000"/>
                </a:solidFill>
                <a:latin typeface="Open Sans" panose="020B0606030504020204" pitchFamily="34" charset="0"/>
              </a:rPr>
              <a:t>NAAT cannot differentiate between organisms present as part of normal flora and organisms causing disease.</a:t>
            </a:r>
            <a:endParaRPr lang="en-US" dirty="0"/>
          </a:p>
        </p:txBody>
      </p:sp>
    </p:spTree>
    <p:extLst>
      <p:ext uri="{BB962C8B-B14F-4D97-AF65-F5344CB8AC3E}">
        <p14:creationId xmlns:p14="http://schemas.microsoft.com/office/powerpoint/2010/main" val="101272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EF60AC-3A13-5CC8-67F3-1F497DF471F8}"/>
              </a:ext>
            </a:extLst>
          </p:cNvPr>
          <p:cNvSpPr>
            <a:spLocks noGrp="1"/>
          </p:cNvSpPr>
          <p:nvPr>
            <p:ph type="title"/>
          </p:nvPr>
        </p:nvSpPr>
        <p:spPr>
          <a:xfrm>
            <a:off x="839788" y="567906"/>
            <a:ext cx="3932237" cy="842211"/>
          </a:xfrm>
        </p:spPr>
        <p:txBody>
          <a:bodyPr/>
          <a:lstStyle/>
          <a:p>
            <a:pPr algn="ctr"/>
            <a:r>
              <a:rPr lang="en-US" dirty="0"/>
              <a:t>Normal Flora</a:t>
            </a:r>
          </a:p>
        </p:txBody>
      </p:sp>
      <p:sp>
        <p:nvSpPr>
          <p:cNvPr id="4" name="Text Placeholder 3">
            <a:extLst>
              <a:ext uri="{FF2B5EF4-FFF2-40B4-BE49-F238E27FC236}">
                <a16:creationId xmlns:a16="http://schemas.microsoft.com/office/drawing/2014/main" id="{900108DE-DF79-90B1-8B28-FA8219E6A484}"/>
              </a:ext>
            </a:extLst>
          </p:cNvPr>
          <p:cNvSpPr>
            <a:spLocks noGrp="1"/>
          </p:cNvSpPr>
          <p:nvPr>
            <p:ph type="body"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Normal flora is a potential source of false positive results for NAAT testing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Everyone has </a:t>
            </a:r>
            <a:r>
              <a:rPr kumimoji="0" lang="en-US" altLang="en-US" sz="16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Candida </a:t>
            </a: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on their skin and in parts of their body (like the mouth, throat, gut, and vagina).</a:t>
            </a:r>
            <a:endParaRPr kumimoji="0" lang="en-US" altLang="en-US" sz="105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2"/>
              </a:rPr>
              <a:t>Candidiasis Basics | Candidiasis | CDC</a:t>
            </a:r>
            <a:endPar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dirty="0">
              <a:solidFill>
                <a:srgbClr val="000000"/>
              </a:solidFill>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5-15% of people as carry Strep Group A as part of their normal flor</a:t>
            </a:r>
            <a:r>
              <a:rPr lang="en-US" altLang="en-US" dirty="0">
                <a:solidFill>
                  <a:srgbClr val="000000"/>
                </a:solidFill>
                <a:latin typeface="Arial" panose="020B0604020202020204" pitchFamily="34" charset="0"/>
                <a:cs typeface="Arial" panose="020B0604020202020204" pitchFamily="34" charset="0"/>
              </a:rPr>
              <a:t>a without being sick.</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rgbClr val="000000"/>
                </a:solidFill>
                <a:latin typeface="Arial" panose="020B0604020202020204" pitchFamily="34" charset="0"/>
                <a:cs typeface="Arial" panose="020B0604020202020204" pitchFamily="34" charset="0"/>
              </a:rPr>
              <a:t>People can also carry and transmit viruses without being ill.</a:t>
            </a:r>
            <a:endParaRPr kumimoji="0" lang="en-US" altLang="en-US" b="0" i="0" u="none" strike="noStrike" cap="none" normalizeH="0" baseline="0" dirty="0">
              <a:ln>
                <a:noFill/>
              </a:ln>
              <a:solidFill>
                <a:schemeClr val="tx1"/>
              </a:solidFill>
              <a:effectLst/>
            </a:endParaRPr>
          </a:p>
          <a:p>
            <a:endParaRPr lang="en-US" dirty="0"/>
          </a:p>
        </p:txBody>
      </p:sp>
      <p:pic>
        <p:nvPicPr>
          <p:cNvPr id="5" name="Picture 4">
            <a:extLst>
              <a:ext uri="{FF2B5EF4-FFF2-40B4-BE49-F238E27FC236}">
                <a16:creationId xmlns:a16="http://schemas.microsoft.com/office/drawing/2014/main" id="{106C518F-5DF8-8473-FFDF-AE93397D5E21}"/>
              </a:ext>
            </a:extLst>
          </p:cNvPr>
          <p:cNvPicPr>
            <a:picLocks noChangeAspect="1"/>
          </p:cNvPicPr>
          <p:nvPr/>
        </p:nvPicPr>
        <p:blipFill>
          <a:blip r:embed="rId3"/>
          <a:stretch>
            <a:fillRect/>
          </a:stretch>
        </p:blipFill>
        <p:spPr>
          <a:xfrm>
            <a:off x="5713805" y="457200"/>
            <a:ext cx="5638407" cy="5638407"/>
          </a:xfrm>
          <a:prstGeom prst="rect">
            <a:avLst/>
          </a:prstGeom>
        </p:spPr>
      </p:pic>
    </p:spTree>
    <p:extLst>
      <p:ext uri="{BB962C8B-B14F-4D97-AF65-F5344CB8AC3E}">
        <p14:creationId xmlns:p14="http://schemas.microsoft.com/office/powerpoint/2010/main" val="325816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B43A3-3093-E5EE-CFC2-1434E1D8FAB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Infectious Materials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F0153EF-8988-185E-7378-DA11768D566F}"/>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400" dirty="0"/>
              <a:t>Biological specimens, transfer devices, and used cartridges should be considered capable of transmitting infectious agents requiring standard precautions.</a:t>
            </a:r>
          </a:p>
          <a:p>
            <a:pPr indent="-228600">
              <a:buFont typeface="Arial" panose="020B0604020202020204" pitchFamily="34" charset="0"/>
              <a:buChar char="•"/>
            </a:pPr>
            <a:endParaRPr lang="en-US" sz="2200" dirty="0"/>
          </a:p>
        </p:txBody>
      </p:sp>
      <p:pic>
        <p:nvPicPr>
          <p:cNvPr id="7" name="Content Placeholder 6" descr="Multiple blue virus organisms">
            <a:extLst>
              <a:ext uri="{FF2B5EF4-FFF2-40B4-BE49-F238E27FC236}">
                <a16:creationId xmlns:a16="http://schemas.microsoft.com/office/drawing/2014/main" id="{0E258C4A-6449-5D42-BF17-DC53F179B3E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5454" r="2812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7440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42EC14-9FEB-6F16-F4BD-B19841106F06}"/>
              </a:ext>
            </a:extLst>
          </p:cNvPr>
          <p:cNvSpPr>
            <a:spLocks noGrp="1"/>
          </p:cNvSpPr>
          <p:nvPr>
            <p:ph type="title"/>
          </p:nvPr>
        </p:nvSpPr>
        <p:spPr/>
        <p:txBody>
          <a:bodyPr/>
          <a:lstStyle/>
          <a:p>
            <a:pPr algn="ctr"/>
            <a:r>
              <a:rPr lang="en-US" dirty="0"/>
              <a:t>Personal Protective Equipment</a:t>
            </a:r>
          </a:p>
        </p:txBody>
      </p:sp>
      <p:sp>
        <p:nvSpPr>
          <p:cNvPr id="6" name="Content Placeholder 5">
            <a:extLst>
              <a:ext uri="{FF2B5EF4-FFF2-40B4-BE49-F238E27FC236}">
                <a16:creationId xmlns:a16="http://schemas.microsoft.com/office/drawing/2014/main" id="{9A1E92B6-9949-911E-9126-6901508E7BBE}"/>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Cepheid procedures require use of lab coat. This serves two purposes:</a:t>
            </a:r>
            <a:endParaRPr kumimoji="0" lang="en-US" altLang="en-US" sz="1600" b="0" i="0" u="none" strike="noStrike" cap="none" normalizeH="0" baseline="0" dirty="0">
              <a:ln>
                <a:noFill/>
              </a:ln>
              <a:solidFill>
                <a:schemeClr val="tx1"/>
              </a:solidFill>
              <a:effectLst/>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It protects the sample from contamination from your body.</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It protects you and all the other people you come into contact with from the potentially infectious organisms present in patient samples when you remove the lab coat before leaving the lab.</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Hand hygiene and gloves are also required when performing Cepheid testing.</a:t>
            </a:r>
            <a:endParaRPr kumimoji="0" lang="en-US" altLang="en-US" sz="16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316754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A6B8-44E4-4C32-DC70-CC94BB646433}"/>
              </a:ext>
            </a:extLst>
          </p:cNvPr>
          <p:cNvSpPr>
            <a:spLocks noGrp="1"/>
          </p:cNvSpPr>
          <p:nvPr>
            <p:ph type="title"/>
          </p:nvPr>
        </p:nvSpPr>
        <p:spPr>
          <a:xfrm>
            <a:off x="839788" y="987425"/>
            <a:ext cx="3932237" cy="777207"/>
          </a:xfrm>
        </p:spPr>
        <p:txBody>
          <a:bodyPr/>
          <a:lstStyle/>
          <a:p>
            <a:pPr algn="ctr"/>
            <a:r>
              <a:rPr lang="en-US" dirty="0"/>
              <a:t>Talking</a:t>
            </a:r>
          </a:p>
        </p:txBody>
      </p:sp>
      <p:sp>
        <p:nvSpPr>
          <p:cNvPr id="3" name="Content Placeholder 2">
            <a:extLst>
              <a:ext uri="{FF2B5EF4-FFF2-40B4-BE49-F238E27FC236}">
                <a16:creationId xmlns:a16="http://schemas.microsoft.com/office/drawing/2014/main" id="{D14D2C98-39FB-7214-A960-F7521D2468F7}"/>
              </a:ext>
            </a:extLst>
          </p:cNvPr>
          <p:cNvSpPr>
            <a:spLocks noGrp="1"/>
          </p:cNvSpPr>
          <p:nvPr>
            <p:ph idx="1"/>
          </p:nvPr>
        </p:nvSpPr>
        <p:spPr/>
        <p:txBody>
          <a:bodyPr>
            <a:normAutofit/>
          </a:bodyPr>
          <a:lstStyle/>
          <a:p>
            <a:r>
              <a:rPr lang="en-US" sz="1600" b="0" i="0" dirty="0">
                <a:solidFill>
                  <a:srgbClr val="222222"/>
                </a:solidFill>
                <a:effectLst/>
                <a:latin typeface="Source Sans Pro" panose="020F0502020204030204" pitchFamily="34" charset="0"/>
              </a:rPr>
              <a:t>The emission from speech might sound small, but, unlike sneezes, words rarely occur in isolation. “Within about two to twenty seconds of speaking you can produce as many [drops] as in a single cough,” said Zu </a:t>
            </a:r>
            <a:r>
              <a:rPr lang="en-US" sz="1600" b="0" i="0" dirty="0" err="1">
                <a:solidFill>
                  <a:srgbClr val="222222"/>
                </a:solidFill>
                <a:effectLst/>
                <a:latin typeface="Source Sans Pro" panose="020F0502020204030204" pitchFamily="34" charset="0"/>
              </a:rPr>
              <a:t>Puayen</a:t>
            </a:r>
            <a:r>
              <a:rPr lang="en-US" sz="1600" b="0" i="0" dirty="0">
                <a:solidFill>
                  <a:srgbClr val="222222"/>
                </a:solidFill>
                <a:effectLst/>
                <a:latin typeface="Source Sans Pro" panose="020F0502020204030204" pitchFamily="34" charset="0"/>
              </a:rPr>
              <a:t> Tan of the National Chiao Tung University in Taiwan.</a:t>
            </a:r>
          </a:p>
          <a:p>
            <a:endParaRPr lang="en-US" sz="1600" dirty="0"/>
          </a:p>
        </p:txBody>
      </p:sp>
      <p:sp>
        <p:nvSpPr>
          <p:cNvPr id="4" name="Text Placeholder 3">
            <a:extLst>
              <a:ext uri="{FF2B5EF4-FFF2-40B4-BE49-F238E27FC236}">
                <a16:creationId xmlns:a16="http://schemas.microsoft.com/office/drawing/2014/main" id="{80466B5B-0D30-16EC-0DC5-150DD59ACCE9}"/>
              </a:ext>
            </a:extLst>
          </p:cNvPr>
          <p:cNvSpPr>
            <a:spLocks noGrp="1"/>
          </p:cNvSpPr>
          <p:nvPr>
            <p:ph type="body" sz="half" idx="2"/>
          </p:nvPr>
        </p:nvSpPr>
        <p:spPr/>
        <p:txBody>
          <a:bodyPr/>
          <a:lstStyle/>
          <a:p>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 we have learned through the Covid pandemic, we all spray a little when we talk. </a:t>
            </a:r>
          </a:p>
          <a:p>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Even if you are not infectious, the droplets from talking may get into the sample/test system and organisms you are carrying can cause a false positive result for the patient.  </a:t>
            </a:r>
          </a:p>
          <a:p>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If you cannot refrain from talking when setting up Cepheid tests, wear a mask.</a:t>
            </a:r>
            <a:endParaRPr kumimoji="0" lang="en-US" altLang="en-US" sz="2000" b="0" i="0" u="none" strike="noStrike" cap="none" normalizeH="0" baseline="0" dirty="0">
              <a:ln>
                <a:noFill/>
              </a:ln>
              <a:solidFill>
                <a:schemeClr val="tx1"/>
              </a:solidFill>
              <a:effectLst/>
            </a:endParaRPr>
          </a:p>
        </p:txBody>
      </p:sp>
      <p:sp>
        <p:nvSpPr>
          <p:cNvPr id="5" name="AutoShape 2" descr="Figure caption">
            <a:extLst>
              <a:ext uri="{FF2B5EF4-FFF2-40B4-BE49-F238E27FC236}">
                <a16:creationId xmlns:a16="http://schemas.microsoft.com/office/drawing/2014/main" id="{1969766E-67B0-A887-3AD6-015C10E80C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E217BC4-58FC-E309-E2F1-2B81BBE57BA2}"/>
              </a:ext>
            </a:extLst>
          </p:cNvPr>
          <p:cNvPicPr>
            <a:picLocks noChangeAspect="1"/>
          </p:cNvPicPr>
          <p:nvPr/>
        </p:nvPicPr>
        <p:blipFill>
          <a:blip r:embed="rId2"/>
          <a:stretch>
            <a:fillRect/>
          </a:stretch>
        </p:blipFill>
        <p:spPr>
          <a:xfrm>
            <a:off x="5183188" y="2191544"/>
            <a:ext cx="6038850" cy="3543300"/>
          </a:xfrm>
          <a:prstGeom prst="rect">
            <a:avLst/>
          </a:prstGeom>
        </p:spPr>
      </p:pic>
    </p:spTree>
    <p:extLst>
      <p:ext uri="{BB962C8B-B14F-4D97-AF65-F5344CB8AC3E}">
        <p14:creationId xmlns:p14="http://schemas.microsoft.com/office/powerpoint/2010/main" val="215402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AFDA-FE4F-8E2D-3398-56EDDB876001}"/>
              </a:ext>
            </a:extLst>
          </p:cNvPr>
          <p:cNvSpPr>
            <a:spLocks noGrp="1"/>
          </p:cNvSpPr>
          <p:nvPr>
            <p:ph type="title"/>
          </p:nvPr>
        </p:nvSpPr>
        <p:spPr/>
        <p:txBody>
          <a:bodyPr/>
          <a:lstStyle/>
          <a:p>
            <a:r>
              <a:rPr lang="en-US" dirty="0"/>
              <a:t>Consequences of False Positive Results</a:t>
            </a:r>
          </a:p>
        </p:txBody>
      </p:sp>
      <p:sp>
        <p:nvSpPr>
          <p:cNvPr id="4" name="Text Placeholder 3">
            <a:extLst>
              <a:ext uri="{FF2B5EF4-FFF2-40B4-BE49-F238E27FC236}">
                <a16:creationId xmlns:a16="http://schemas.microsoft.com/office/drawing/2014/main" id="{535A0C9B-F4D4-90C4-D6AD-FF2AB0208F41}"/>
              </a:ext>
            </a:extLst>
          </p:cNvPr>
          <p:cNvSpPr>
            <a:spLocks noGrp="1"/>
          </p:cNvSpPr>
          <p:nvPr>
            <p:ph type="body" sz="half" idx="2"/>
          </p:nvPr>
        </p:nvSpPr>
        <p:spPr/>
        <p:txBody>
          <a:bodyPr/>
          <a:lstStyle/>
          <a:p>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Patients pay the price when false positive results are reported:</a:t>
            </a:r>
          </a:p>
          <a:p>
            <a:pPr marL="285750" indent="-285750">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Treatment for organism that isn’t actually causing illness</a:t>
            </a:r>
          </a:p>
          <a:p>
            <a:pPr marL="285750" indent="-285750">
              <a:buFont typeface="Arial" panose="020B0604020202020204" pitchFamily="34" charset="0"/>
              <a:buChar char="•"/>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Wasted Money</a:t>
            </a:r>
          </a:p>
          <a:p>
            <a:pPr marL="285750" indent="-285750">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Potential unpleasant side-effects from medication</a:t>
            </a:r>
          </a:p>
        </p:txBody>
      </p:sp>
      <p:pic>
        <p:nvPicPr>
          <p:cNvPr id="5" name="Picture 4">
            <a:extLst>
              <a:ext uri="{FF2B5EF4-FFF2-40B4-BE49-F238E27FC236}">
                <a16:creationId xmlns:a16="http://schemas.microsoft.com/office/drawing/2014/main" id="{EFA74FEA-5B87-00A1-2632-8F7FA236F22C}"/>
              </a:ext>
            </a:extLst>
          </p:cNvPr>
          <p:cNvPicPr>
            <a:picLocks noChangeAspect="1"/>
          </p:cNvPicPr>
          <p:nvPr/>
        </p:nvPicPr>
        <p:blipFill>
          <a:blip r:embed="rId2"/>
          <a:stretch>
            <a:fillRect/>
          </a:stretch>
        </p:blipFill>
        <p:spPr>
          <a:xfrm>
            <a:off x="5447488" y="992221"/>
            <a:ext cx="5784715" cy="4338536"/>
          </a:xfrm>
          <a:prstGeom prst="rect">
            <a:avLst/>
          </a:prstGeom>
        </p:spPr>
      </p:pic>
    </p:spTree>
    <p:extLst>
      <p:ext uri="{BB962C8B-B14F-4D97-AF65-F5344CB8AC3E}">
        <p14:creationId xmlns:p14="http://schemas.microsoft.com/office/powerpoint/2010/main" val="108032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B195-BAE3-EAD1-80D1-7C887FF7DECE}"/>
              </a:ext>
            </a:extLst>
          </p:cNvPr>
          <p:cNvSpPr>
            <a:spLocks noGrp="1"/>
          </p:cNvSpPr>
          <p:nvPr>
            <p:ph type="title"/>
          </p:nvPr>
        </p:nvSpPr>
        <p:spPr/>
        <p:txBody>
          <a:bodyPr/>
          <a:lstStyle/>
          <a:p>
            <a:pPr algn="ctr"/>
            <a:r>
              <a:rPr lang="en-US" dirty="0"/>
              <a:t>Cepheid Test System Design</a:t>
            </a:r>
          </a:p>
        </p:txBody>
      </p:sp>
      <p:sp>
        <p:nvSpPr>
          <p:cNvPr id="3" name="Content Placeholder 2">
            <a:extLst>
              <a:ext uri="{FF2B5EF4-FFF2-40B4-BE49-F238E27FC236}">
                <a16:creationId xmlns:a16="http://schemas.microsoft.com/office/drawing/2014/main" id="{78CF5E3B-BCBA-2FCB-8DF4-4B065B67767B}"/>
              </a:ext>
            </a:extLst>
          </p:cNvPr>
          <p:cNvSpPr>
            <a:spLocks noGrp="1"/>
          </p:cNvSpPr>
          <p:nvPr>
            <p:ph idx="1"/>
          </p:nvPr>
        </p:nvSpPr>
        <p:spPr/>
        <p:txBody>
          <a:bodyPr/>
          <a:lstStyle/>
          <a:p>
            <a:r>
              <a:rPr lang="en-US" dirty="0"/>
              <a:t>The Cepheid test system is designed to prevent cross contamination.</a:t>
            </a:r>
          </a:p>
          <a:p>
            <a:pPr lvl="1"/>
            <a:r>
              <a:rPr lang="en-US" dirty="0"/>
              <a:t>Closed cartridge design minimizes the risk of contamination.</a:t>
            </a:r>
          </a:p>
          <a:p>
            <a:r>
              <a:rPr lang="en-US" dirty="0"/>
              <a:t>Maintenance procedures are required to ensure accurate results.</a:t>
            </a:r>
          </a:p>
          <a:p>
            <a:pPr lvl="1"/>
            <a:r>
              <a:rPr lang="en-US" dirty="0"/>
              <a:t>Work surfaces</a:t>
            </a:r>
          </a:p>
          <a:p>
            <a:pPr lvl="1"/>
            <a:r>
              <a:rPr lang="en-US" dirty="0"/>
              <a:t>Instrument surfaces</a:t>
            </a:r>
          </a:p>
          <a:p>
            <a:pPr lvl="1"/>
            <a:r>
              <a:rPr lang="en-US" dirty="0"/>
              <a:t>Probe</a:t>
            </a:r>
          </a:p>
          <a:p>
            <a:pPr lvl="1"/>
            <a:r>
              <a:rPr lang="en-US" dirty="0"/>
              <a:t>Touch Screen</a:t>
            </a:r>
          </a:p>
        </p:txBody>
      </p:sp>
    </p:spTree>
    <p:extLst>
      <p:ext uri="{BB962C8B-B14F-4D97-AF65-F5344CB8AC3E}">
        <p14:creationId xmlns:p14="http://schemas.microsoft.com/office/powerpoint/2010/main" val="3954622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711</TotalTime>
  <Words>1621</Words>
  <Application>Microsoft Office PowerPoint</Application>
  <PresentationFormat>Widescreen</PresentationFormat>
  <Paragraphs>127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Open Sans</vt:lpstr>
      <vt:lpstr>Roboto</vt:lpstr>
      <vt:lpstr>Source Sans Pro</vt:lpstr>
      <vt:lpstr>Office Theme</vt:lpstr>
      <vt:lpstr>Preventing Contamination during NAAT Tests</vt:lpstr>
      <vt:lpstr>Purpose</vt:lpstr>
      <vt:lpstr>Nucleic Acid Amplification Testing Basics</vt:lpstr>
      <vt:lpstr>Normal Flora</vt:lpstr>
      <vt:lpstr>Infectious Materials</vt:lpstr>
      <vt:lpstr>Personal Protective Equipment</vt:lpstr>
      <vt:lpstr>Talking</vt:lpstr>
      <vt:lpstr>Consequences of False Positive Results</vt:lpstr>
      <vt:lpstr>Cepheid Test System Design</vt:lpstr>
      <vt:lpstr>Maintenance Revisions</vt:lpstr>
      <vt:lpstr>Cleaning Changes</vt:lpstr>
      <vt:lpstr>Proper Cleaning</vt:lpstr>
      <vt:lpstr>Quality Control Corrective Actions</vt:lpstr>
      <vt:lpstr>QC Corrective Action Details</vt:lpstr>
      <vt:lpstr>Wipe Testing</vt:lpstr>
      <vt:lpstr>Wipe Testing Procedure</vt:lpstr>
      <vt:lpstr>Wipe Testing Procedure</vt:lpstr>
      <vt:lpstr>Wipe Testing Procedure</vt:lpstr>
      <vt:lpstr>Wipe Testing Results</vt:lpstr>
      <vt:lpstr>Conclusion</vt:lpstr>
    </vt:vector>
  </TitlesOfParts>
  <Company>Froedtert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WEBB, CAROLYN</dc:creator>
  <cp:lastModifiedBy>TURTENWALD, COLLEEN</cp:lastModifiedBy>
  <cp:revision>10</cp:revision>
  <dcterms:created xsi:type="dcterms:W3CDTF">2026-01-15T15:04:22Z</dcterms:created>
  <dcterms:modified xsi:type="dcterms:W3CDTF">2026-02-17T18:56:16Z</dcterms:modified>
</cp:coreProperties>
</file>