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63" r:id="rId11"/>
    <p:sldId id="267" r:id="rId12"/>
    <p:sldId id="265" r:id="rId13"/>
    <p:sldId id="270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14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4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77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81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14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78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18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000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2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2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0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6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1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1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02CD708-2046-470E-8C2A-8926614586EA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155E7E2-B4D9-4E85-A698-1DE3BA0E9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8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3921" y="1227437"/>
            <a:ext cx="8676222" cy="1338650"/>
          </a:xfrm>
        </p:spPr>
        <p:txBody>
          <a:bodyPr/>
          <a:lstStyle/>
          <a:p>
            <a:r>
              <a:rPr lang="en-US" b="1" dirty="0" smtClean="0"/>
              <a:t>Scabies 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PROVIDER PERFORMED MICROSCOPY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24947"/>
            <a:ext cx="10018713" cy="446625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NOTE: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This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</a:rPr>
              <a:t>procedure is performed and interpreted ONLY by providers. 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Providers include physicians, nurse practitioners, nurse midwives, and physician assistants.  No other individuals may perform microscopy procedures under a PPMP certificate, including laboratory and nursing professionals, even though they may be qualified to perform microscopy procedures under a moderately complex license.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6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91073"/>
          </a:xfrm>
        </p:spPr>
        <p:txBody>
          <a:bodyPr/>
          <a:lstStyle/>
          <a:p>
            <a:r>
              <a:rPr lang="en-US" dirty="0"/>
              <a:t>Results / Interpretation: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9263" y="2476451"/>
            <a:ext cx="2924175" cy="30845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63486" y="2556588"/>
            <a:ext cx="60835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>
                  <a:lumMod val="75000"/>
                </a:schemeClr>
              </a:buClr>
            </a:pPr>
            <a:r>
              <a:rPr lang="en-US" b="1" dirty="0" smtClean="0"/>
              <a:t>Scabies Mites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Visualization </a:t>
            </a:r>
            <a:r>
              <a:rPr lang="en-US" dirty="0"/>
              <a:t>of Eight-legged, oval saclike body, no antennae, 300 to 400 </a:t>
            </a:r>
            <a:r>
              <a:rPr lang="en-US" dirty="0" err="1"/>
              <a:t>μm</a:t>
            </a:r>
            <a:r>
              <a:rPr lang="en-US" dirty="0"/>
              <a:t> in length, first and second pairs of legs are widely separated from the third and fourth pairs. </a:t>
            </a:r>
            <a:endParaRPr lang="en-US" dirty="0" smtClean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Body </a:t>
            </a:r>
            <a:r>
              <a:rPr lang="en-US" dirty="0"/>
              <a:t>has dorsal transverse parallel ridges, spines and hairs.  Species include – </a:t>
            </a:r>
            <a:r>
              <a:rPr lang="en-US" dirty="0" err="1"/>
              <a:t>Sarcoptes</a:t>
            </a:r>
            <a:r>
              <a:rPr lang="en-US" dirty="0"/>
              <a:t> </a:t>
            </a:r>
            <a:r>
              <a:rPr lang="en-US" dirty="0" err="1"/>
              <a:t>scabiei</a:t>
            </a:r>
            <a:r>
              <a:rPr lang="en-US" dirty="0"/>
              <a:t>, </a:t>
            </a:r>
            <a:r>
              <a:rPr lang="en-US" dirty="0" err="1"/>
              <a:t>Demodex</a:t>
            </a:r>
            <a:r>
              <a:rPr lang="en-US" dirty="0"/>
              <a:t> </a:t>
            </a:r>
            <a:r>
              <a:rPr lang="en-US" dirty="0" err="1"/>
              <a:t>folliculorum</a:t>
            </a:r>
            <a:r>
              <a:rPr lang="en-US" dirty="0"/>
              <a:t> and </a:t>
            </a:r>
            <a:r>
              <a:rPr lang="en-US" dirty="0" err="1"/>
              <a:t>Demodex</a:t>
            </a:r>
            <a:r>
              <a:rPr lang="en-US" dirty="0"/>
              <a:t> </a:t>
            </a:r>
            <a:r>
              <a:rPr lang="en-US" dirty="0" err="1"/>
              <a:t>folliculorum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177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Reporting Results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83567"/>
            <a:ext cx="10018713" cy="430763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sz="3800" u="sng" dirty="0" smtClean="0"/>
              <a:t>Negative:</a:t>
            </a:r>
          </a:p>
          <a:p>
            <a:pPr marL="0" indent="0">
              <a:buNone/>
            </a:pPr>
            <a:r>
              <a:rPr lang="en-US" sz="3800" dirty="0" smtClean="0"/>
              <a:t>No Scabies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u="sng" dirty="0" smtClean="0"/>
              <a:t>Positive</a:t>
            </a:r>
            <a:r>
              <a:rPr lang="en-US" sz="3800" dirty="0" smtClean="0"/>
              <a:t>:</a:t>
            </a:r>
          </a:p>
          <a:p>
            <a:pPr marL="0" indent="0">
              <a:buNone/>
            </a:pPr>
            <a:r>
              <a:rPr lang="en-US" sz="3800" dirty="0"/>
              <a:t>Scabies identified.</a:t>
            </a:r>
          </a:p>
          <a:p>
            <a:pPr marL="0" indent="0">
              <a:buNone/>
            </a:pPr>
            <a:r>
              <a:rPr lang="en-US" sz="3800" dirty="0" smtClean="0"/>
              <a:t>(</a:t>
            </a:r>
            <a:r>
              <a:rPr lang="en-US" sz="3800" dirty="0"/>
              <a:t>Results are recorded by the provider in the EPIC Electronic Medical </a:t>
            </a:r>
            <a:r>
              <a:rPr lang="en-US" sz="3800" dirty="0" smtClean="0"/>
              <a:t>Record)</a:t>
            </a:r>
            <a:endParaRPr lang="en-US" sz="3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81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observation of scabies mite, eggs, or feces confirms the diagnosis of scabies, absence of findings does not exclude the diagnosis of scabies.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6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1642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Maintenance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08923"/>
            <a:ext cx="10018713" cy="4382278"/>
          </a:xfrm>
        </p:spPr>
        <p:txBody>
          <a:bodyPr/>
          <a:lstStyle/>
          <a:p>
            <a:r>
              <a:rPr lang="en-US" dirty="0"/>
              <a:t>Microscopes should be cleaned each day of use as stated in the Microscope Care – Provider Performed Microscopy procedure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Microscopes </a:t>
            </a:r>
            <a:r>
              <a:rPr lang="en-US" dirty="0"/>
              <a:t>may also be cleaned periodically by a contracted microscope cleaning service. 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5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75253"/>
            <a:ext cx="10018713" cy="956388"/>
          </a:xfrm>
        </p:spPr>
        <p:txBody>
          <a:bodyPr/>
          <a:lstStyle/>
          <a:p>
            <a:r>
              <a:rPr lang="en-US" b="1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931438"/>
            <a:ext cx="10018713" cy="414901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emedicinehealth</a:t>
            </a:r>
            <a:r>
              <a:rPr lang="en-US" dirty="0"/>
              <a:t>. (2014). Scabies, Causes, Symptoms, Treatment.  Web MD Inc.  Retrieved from: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http://</a:t>
            </a:r>
            <a:r>
              <a:rPr lang="en-US" dirty="0" smtClean="0"/>
              <a:t>www.emedicinehealth.com/scabies/page2_em.htm#scabies_symptoms_and_signs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Garcia</a:t>
            </a:r>
            <a:r>
              <a:rPr lang="en-US" dirty="0"/>
              <a:t>, Lynne Shore. 2007. Diagnostic Medical Parasitology, 5th ed., AMS Press, Washington, D.C.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Murray</a:t>
            </a:r>
            <a:r>
              <a:rPr lang="en-US" dirty="0"/>
              <a:t>, Patrick, Rosenthal, Ken, </a:t>
            </a:r>
            <a:r>
              <a:rPr lang="en-US" dirty="0" err="1"/>
              <a:t>Pfaller</a:t>
            </a:r>
            <a:r>
              <a:rPr lang="en-US" dirty="0"/>
              <a:t>, Michael. 2009. Medical Microbiology, 6th ed., Mosby Elsevier, Philadelphia, PA.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00501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75720" y="1408670"/>
            <a:ext cx="10020212" cy="4637903"/>
          </a:xfrm>
        </p:spPr>
        <p:txBody>
          <a:bodyPr>
            <a:normAutofit/>
          </a:bodyPr>
          <a:lstStyle/>
          <a:p>
            <a:r>
              <a:rPr lang="en-US" dirty="0"/>
              <a:t>Scabies is a contagious skin condition caused by various species of an eight-legged mite, (i.e. </a:t>
            </a:r>
            <a:r>
              <a:rPr lang="en-US" i="1" dirty="0" err="1"/>
              <a:t>Sarcoptes</a:t>
            </a:r>
            <a:r>
              <a:rPr lang="en-US" i="1" dirty="0"/>
              <a:t> </a:t>
            </a:r>
            <a:r>
              <a:rPr lang="en-US" i="1" dirty="0" err="1"/>
              <a:t>scabiei</a:t>
            </a:r>
            <a:r>
              <a:rPr lang="en-US" dirty="0"/>
              <a:t> var. </a:t>
            </a:r>
            <a:r>
              <a:rPr lang="en-US" i="1" dirty="0" err="1"/>
              <a:t>hominis</a:t>
            </a:r>
            <a:r>
              <a:rPr lang="en-US" i="1" dirty="0"/>
              <a:t>)</a:t>
            </a:r>
            <a:r>
              <a:rPr lang="en-US" dirty="0"/>
              <a:t> that is less than 0.5 mm long.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mite lays eggs in human skin, which hatch and grow into adult </a:t>
            </a:r>
            <a:r>
              <a:rPr lang="en-US" dirty="0" smtClean="0"/>
              <a:t>mites</a:t>
            </a:r>
            <a:endParaRPr lang="en-US" dirty="0"/>
          </a:p>
          <a:p>
            <a:r>
              <a:rPr lang="en-US" dirty="0" smtClean="0"/>
              <a:t>Scabies </a:t>
            </a:r>
            <a:r>
              <a:rPr lang="en-US" dirty="0"/>
              <a:t>causes generalized, potentially severe, itching and skin </a:t>
            </a:r>
            <a:r>
              <a:rPr lang="en-US" dirty="0" smtClean="0"/>
              <a:t>lesions/rash</a:t>
            </a:r>
            <a:r>
              <a:rPr lang="en-US" dirty="0"/>
              <a:t>.  Skin lesions vary and may include short, linear, or nodular "burrows", tiny red bumps and/or blisters on the skin, or widespread, crusted </a:t>
            </a:r>
            <a:r>
              <a:rPr lang="en-US" dirty="0" smtClean="0"/>
              <a:t>lesions</a:t>
            </a:r>
          </a:p>
          <a:p>
            <a:r>
              <a:rPr lang="en-US" dirty="0"/>
              <a:t>Burrowing and movement of the mites causes intense itching due an allergic reaction to mite proteins.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029" y="98855"/>
            <a:ext cx="9905998" cy="980303"/>
          </a:xfrm>
        </p:spPr>
        <p:txBody>
          <a:bodyPr/>
          <a:lstStyle/>
          <a:p>
            <a:pPr algn="ctr"/>
            <a:r>
              <a:rPr lang="en-US" dirty="0" smtClean="0"/>
              <a:t>Purpose (continued)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665" y="1515763"/>
            <a:ext cx="9921358" cy="4275438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Scabies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be transmitted through any skin-to-skin contact, sexual contact or less commonly through the sharing of clothes and bedding. 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Scabies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can affect anyone, but it is particularly common in congested areas, such as nursing homes and hospitals, where it can spread widely. 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mite can only survive for three days in the environment. Once on a human body, the mite may reproduce and cause symptoms for years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/>
              <a:t>Many other skin rashes may look like scabies including allergic drug reactions, </a:t>
            </a:r>
            <a:r>
              <a:rPr lang="en-US" dirty="0" smtClean="0"/>
              <a:t>contact dermatitis, </a:t>
            </a:r>
            <a:r>
              <a:rPr lang="en-US" dirty="0"/>
              <a:t>and viral rashes such </a:t>
            </a:r>
            <a:r>
              <a:rPr lang="en-US" dirty="0" smtClean="0"/>
              <a:t>as shingles. </a:t>
            </a:r>
            <a:r>
              <a:rPr lang="en-US" dirty="0"/>
              <a:t>The diagnosis of scabies is confirmed by visualization of the mite microscopically.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69558"/>
            <a:ext cx="10018713" cy="996778"/>
          </a:xfrm>
        </p:spPr>
        <p:txBody>
          <a:bodyPr/>
          <a:lstStyle/>
          <a:p>
            <a:r>
              <a:rPr lang="en-US" dirty="0" smtClean="0"/>
              <a:t>Reagents and Equipment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6151" y="2603157"/>
            <a:ext cx="7353771" cy="3328087"/>
          </a:xfrm>
        </p:spPr>
        <p:txBody>
          <a:bodyPr numCol="2">
            <a:noAutofit/>
          </a:bodyPr>
          <a:lstStyle/>
          <a:p>
            <a:pPr lvl="0"/>
            <a:r>
              <a:rPr lang="en-US" sz="2800" dirty="0"/>
              <a:t>Ethyl alcohol- 70% </a:t>
            </a:r>
          </a:p>
          <a:p>
            <a:pPr lvl="0"/>
            <a:r>
              <a:rPr lang="en-US" sz="2800" dirty="0"/>
              <a:t>Mineral oil</a:t>
            </a:r>
          </a:p>
          <a:p>
            <a:pPr lvl="0"/>
            <a:r>
              <a:rPr lang="en-US" sz="2800" dirty="0"/>
              <a:t>Microscrope-10X and 40X objectives</a:t>
            </a:r>
          </a:p>
          <a:p>
            <a:pPr lvl="0"/>
            <a:r>
              <a:rPr lang="en-US" sz="2800" dirty="0"/>
              <a:t>Stereoscope</a:t>
            </a:r>
          </a:p>
          <a:p>
            <a:pPr lvl="0"/>
            <a:r>
              <a:rPr lang="en-US" sz="2800" dirty="0"/>
              <a:t>Glass slides</a:t>
            </a:r>
          </a:p>
          <a:p>
            <a:pPr lvl="0"/>
            <a:endParaRPr lang="en-US" sz="2800" dirty="0" smtClean="0"/>
          </a:p>
          <a:p>
            <a:r>
              <a:rPr lang="en-US" sz="2800" dirty="0" smtClean="0"/>
              <a:t>Cover slips</a:t>
            </a:r>
          </a:p>
          <a:p>
            <a:pPr lvl="0"/>
            <a:r>
              <a:rPr lang="en-US" sz="2800" dirty="0" smtClean="0"/>
              <a:t>Pipettes</a:t>
            </a:r>
          </a:p>
          <a:p>
            <a:pPr lvl="0"/>
            <a:r>
              <a:rPr lang="en-US" sz="2800" dirty="0" smtClean="0"/>
              <a:t>Petri dishes</a:t>
            </a:r>
          </a:p>
          <a:p>
            <a:pPr lvl="0"/>
            <a:r>
              <a:rPr lang="en-US" sz="2800" dirty="0" smtClean="0"/>
              <a:t>Scalpel</a:t>
            </a:r>
          </a:p>
          <a:p>
            <a:pPr lvl="0"/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02011" y="5931244"/>
            <a:ext cx="7875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pc="-15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All reagents / equipment should be stored at room temperature</a:t>
            </a:r>
            <a:r>
              <a:rPr lang="en-US" spc="-15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5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95865"/>
          </a:xfrm>
        </p:spPr>
        <p:txBody>
          <a:bodyPr/>
          <a:lstStyle/>
          <a:p>
            <a:r>
              <a:rPr lang="en-US" dirty="0" smtClean="0"/>
              <a:t>Specimen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81665"/>
            <a:ext cx="10018713" cy="4209535"/>
          </a:xfrm>
        </p:spPr>
        <p:txBody>
          <a:bodyPr/>
          <a:lstStyle/>
          <a:p>
            <a:r>
              <a:rPr lang="en-US" dirty="0"/>
              <a:t>Samples of mites or skin scrapings.  Preferred sites of infestation are the </a:t>
            </a:r>
            <a:r>
              <a:rPr lang="en-US" dirty="0" err="1" smtClean="0"/>
              <a:t>interdigital</a:t>
            </a:r>
            <a:r>
              <a:rPr lang="en-US" dirty="0" smtClean="0"/>
              <a:t> </a:t>
            </a:r>
            <a:r>
              <a:rPr lang="en-US" dirty="0"/>
              <a:t>and popliteal folds, wrist and inguinal regions, and the </a:t>
            </a:r>
            <a:r>
              <a:rPr lang="en-US" dirty="0" smtClean="0"/>
              <a:t>infra-mammary </a:t>
            </a:r>
            <a:r>
              <a:rPr lang="en-US" dirty="0"/>
              <a:t>folds.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1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0338" y="1151467"/>
            <a:ext cx="10018713" cy="3124201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/>
              <a:t> </a:t>
            </a:r>
            <a:r>
              <a:rPr lang="en-US" sz="3600" dirty="0" smtClean="0"/>
              <a:t>Quality control is not </a:t>
            </a:r>
            <a:r>
              <a:rPr lang="en-US" sz="3600" dirty="0"/>
              <a:t>applicable for this procedure.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37649" y="3666802"/>
            <a:ext cx="18040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solidFill>
                  <a:srgbClr val="E23A1E"/>
                </a:solidFill>
              </a:rPr>
              <a:t>QC</a:t>
            </a:r>
            <a:endParaRPr lang="en-US" sz="8800" b="1" dirty="0">
              <a:solidFill>
                <a:srgbClr val="E23A1E"/>
              </a:solidFill>
            </a:endParaRPr>
          </a:p>
        </p:txBody>
      </p:sp>
      <p:sp>
        <p:nvSpPr>
          <p:cNvPr id="4" name="&quot;No&quot; Symbol 3"/>
          <p:cNvSpPr/>
          <p:nvPr/>
        </p:nvSpPr>
        <p:spPr>
          <a:xfrm>
            <a:off x="4374288" y="2713567"/>
            <a:ext cx="4530811" cy="3237470"/>
          </a:xfrm>
          <a:prstGeom prst="noSmoking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alpha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2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91073"/>
          </a:xfrm>
        </p:spPr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08923"/>
            <a:ext cx="10018713" cy="4382278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Properly identify patient to be tested.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Use hand magnifying lens to identify recent burrows or papules.  A bright light and magnifying lens will assist in visualizing the tiny dark speck (mite) at the end of the </a:t>
            </a:r>
            <a:r>
              <a:rPr lang="en-US" dirty="0" smtClean="0"/>
              <a:t>burrow.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/>
              <a:t>Obtain </a:t>
            </a:r>
            <a:r>
              <a:rPr lang="en-US" dirty="0"/>
              <a:t>skin scraping, using a scalpel coated with mineral oil, from terminal portion of a fresh burrow that has not been scratched. Vigorous scraping appropriately results in a few red blood cells visible under the microscope but not frank bleeding.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44420"/>
          </a:xfrm>
        </p:spPr>
        <p:txBody>
          <a:bodyPr/>
          <a:lstStyle/>
          <a:p>
            <a:r>
              <a:rPr lang="en-US" dirty="0" smtClean="0"/>
              <a:t>Procedure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267340"/>
            <a:ext cx="10018713" cy="426097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 smtClean="0"/>
              <a:t>Transfer </a:t>
            </a:r>
            <a:r>
              <a:rPr lang="en-US" dirty="0"/>
              <a:t>scraping (from at least 6 different sites) in oil to a clean microscope slide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/>
              <a:t>Apply coverslip and examine using bright field microscopy under low and high </a:t>
            </a:r>
            <a:r>
              <a:rPr lang="en-US" dirty="0" smtClean="0"/>
              <a:t>power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en-US" dirty="0"/>
              <a:t>Examine the specimen for presence of scabies mites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dirty="0"/>
              <a:t>Dispose of all Biohazards into an appropriate Biohazard container.</a:t>
            </a:r>
          </a:p>
          <a:p>
            <a:pPr marL="457200" lvl="0" indent="-457200">
              <a:buFont typeface="+mj-lt"/>
              <a:buAutoNum type="arabicPeriod" startAt="4"/>
            </a:pPr>
            <a:endParaRPr lang="en-US" b="1" dirty="0"/>
          </a:p>
          <a:p>
            <a:pPr marL="457200" indent="-45720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030" y="1143000"/>
            <a:ext cx="3865562" cy="539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1484310" y="434181"/>
            <a:ext cx="936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en-GB"/>
            </a:defPPr>
            <a:lvl1pPr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318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6477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8636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079500" indent="-215900" algn="l" defTabSz="457200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GB" altLang="en-US" sz="1600" b="1">
                <a:latin typeface="Arial" panose="020B0604020202020204" pitchFamily="34" charset="0"/>
              </a:rPr>
              <a:t>Figure 2: Traditional microscopic image of a female scabies mite suspended in oil (original magnification × 200).</a:t>
            </a:r>
          </a:p>
        </p:txBody>
      </p:sp>
    </p:spTree>
    <p:extLst>
      <p:ext uri="{BB962C8B-B14F-4D97-AF65-F5344CB8AC3E}">
        <p14:creationId xmlns:p14="http://schemas.microsoft.com/office/powerpoint/2010/main" val="43059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1344</TotalTime>
  <Words>701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Corbel</vt:lpstr>
      <vt:lpstr>Times New Roman</vt:lpstr>
      <vt:lpstr>Wingdings</vt:lpstr>
      <vt:lpstr>Parallax</vt:lpstr>
      <vt:lpstr>Scabies identification</vt:lpstr>
      <vt:lpstr>Purpose </vt:lpstr>
      <vt:lpstr>Purpose (continued) </vt:lpstr>
      <vt:lpstr>Reagents and Equipment </vt:lpstr>
      <vt:lpstr>Specimen </vt:lpstr>
      <vt:lpstr>PowerPoint Presentation</vt:lpstr>
      <vt:lpstr>Procedure</vt:lpstr>
      <vt:lpstr>Procedure (continued)</vt:lpstr>
      <vt:lpstr>PowerPoint Presentation</vt:lpstr>
      <vt:lpstr>PowerPoint Presentation</vt:lpstr>
      <vt:lpstr>Results / Interpretation:</vt:lpstr>
      <vt:lpstr>Reporting Results </vt:lpstr>
      <vt:lpstr>Diagnosis </vt:lpstr>
      <vt:lpstr> Maintenance </vt:lpstr>
      <vt:lpstr>References</vt:lpstr>
    </vt:vector>
  </TitlesOfParts>
  <Company>OSF Healthcare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Scabies identification</dc:title>
  <dc:creator>Marquez, Andres F.</dc:creator>
  <cp:lastModifiedBy>Winterbauer, Susan C.</cp:lastModifiedBy>
  <cp:revision>10</cp:revision>
  <dcterms:created xsi:type="dcterms:W3CDTF">2015-11-23T14:36:59Z</dcterms:created>
  <dcterms:modified xsi:type="dcterms:W3CDTF">2016-02-10T22:34:00Z</dcterms:modified>
</cp:coreProperties>
</file>