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0" r:id="rId2"/>
    <p:sldId id="271" r:id="rId3"/>
    <p:sldId id="258" r:id="rId4"/>
    <p:sldId id="259" r:id="rId5"/>
    <p:sldId id="260" r:id="rId6"/>
    <p:sldId id="261" r:id="rId7"/>
    <p:sldId id="268" r:id="rId8"/>
    <p:sldId id="262" r:id="rId9"/>
    <p:sldId id="263" r:id="rId10"/>
    <p:sldId id="264" r:id="rId11"/>
    <p:sldId id="265" r:id="rId12"/>
    <p:sldId id="266" r:id="rId13"/>
    <p:sldId id="267"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4710" autoAdjust="0"/>
  </p:normalViewPr>
  <p:slideViewPr>
    <p:cSldViewPr>
      <p:cViewPr varScale="1">
        <p:scale>
          <a:sx n="73" d="100"/>
          <a:sy n="73" d="100"/>
        </p:scale>
        <p:origin x="-22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F213946-E0F6-411D-A333-F7810CE6482C}" type="datetimeFigureOut">
              <a:rPr lang="en-US" smtClean="0"/>
              <a:t>6/14/2017</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370A7635-9AA5-475E-A080-D967478C82BC}"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213946-E0F6-411D-A333-F7810CE6482C}" type="datetimeFigureOut">
              <a:rPr lang="en-US" smtClean="0"/>
              <a:t>6/14/2017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0A7635-9AA5-475E-A080-D967478C82B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213946-E0F6-411D-A333-F7810CE6482C}" type="datetimeFigureOut">
              <a:rPr lang="en-US" smtClean="0"/>
              <a:t>6/14/2017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0A7635-9AA5-475E-A080-D967478C82B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213946-E0F6-411D-A333-F7810CE6482C}" type="datetimeFigureOut">
              <a:rPr lang="en-US" smtClean="0"/>
              <a:t>6/14/2017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0A7635-9AA5-475E-A080-D967478C82B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F213946-E0F6-411D-A333-F7810CE6482C}" type="datetimeFigureOut">
              <a:rPr lang="en-US" smtClean="0"/>
              <a:t>6/14/2017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0A7635-9AA5-475E-A080-D967478C82BC}"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F213946-E0F6-411D-A333-F7810CE6482C}" type="datetimeFigureOut">
              <a:rPr lang="en-US" smtClean="0"/>
              <a:t>6/14/2017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0A7635-9AA5-475E-A080-D967478C82B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F213946-E0F6-411D-A333-F7810CE6482C}" type="datetimeFigureOut">
              <a:rPr lang="en-US" smtClean="0"/>
              <a:t>6/14/2017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0A7635-9AA5-475E-A080-D967478C82B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F213946-E0F6-411D-A333-F7810CE6482C}" type="datetimeFigureOut">
              <a:rPr lang="en-US" smtClean="0"/>
              <a:t>6/14/2017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0A7635-9AA5-475E-A080-D967478C82B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13946-E0F6-411D-A333-F7810CE6482C}" type="datetimeFigureOut">
              <a:rPr lang="en-US" smtClean="0"/>
              <a:t>6/14/2017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0A7635-9AA5-475E-A080-D967478C82B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F213946-E0F6-411D-A333-F7810CE6482C}" type="datetimeFigureOut">
              <a:rPr lang="en-US" smtClean="0"/>
              <a:t>6/14/2017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0A7635-9AA5-475E-A080-D967478C82B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F213946-E0F6-411D-A333-F7810CE6482C}" type="datetimeFigureOut">
              <a:rPr lang="en-US" smtClean="0"/>
              <a:t>6/14/2017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370A7635-9AA5-475E-A080-D967478C82BC}"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F213946-E0F6-411D-A333-F7810CE6482C}" type="datetimeFigureOut">
              <a:rPr lang="en-US" smtClean="0"/>
              <a:t>6/14/2017</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70A7635-9AA5-475E-A080-D967478C82BC}"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oleObject" Target="../embeddings/oleObject2.bin"/><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Directive to </a:t>
            </a:r>
            <a:r>
              <a:rPr lang="en-US" sz="5000" dirty="0" smtClean="0"/>
              <a:t>Performing</a:t>
            </a:r>
            <a:r>
              <a:rPr lang="en-US" dirty="0" smtClean="0"/>
              <a:t> a PPD.</a:t>
            </a:r>
            <a:endParaRPr lang="en-US" dirty="0"/>
          </a:p>
        </p:txBody>
      </p:sp>
      <p:pic>
        <p:nvPicPr>
          <p:cNvPr id="3074" name="Picture 2" descr="C:\Users\nxl4070\AppData\Local\Microsoft\Windows\Temporary Internet Files\Content.IE5\0S19XMOF\teamwork-diversity-20471736[1].jpg"/>
          <p:cNvPicPr>
            <a:picLocks noChangeAspect="1" noChangeArrowheads="1"/>
          </p:cNvPicPr>
          <p:nvPr/>
        </p:nvPicPr>
        <p:blipFill rotWithShape="1">
          <a:blip r:embed="rId2">
            <a:extLst>
              <a:ext uri="{28A0092B-C50C-407E-A947-70E740481C1C}">
                <a14:useLocalDpi xmlns:a14="http://schemas.microsoft.com/office/drawing/2010/main" val="0"/>
              </a:ext>
            </a:extLst>
          </a:blip>
          <a:srcRect b="6138"/>
          <a:stretch/>
        </p:blipFill>
        <p:spPr bwMode="auto">
          <a:xfrm>
            <a:off x="1471246" y="2895600"/>
            <a:ext cx="5721579" cy="3065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492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838200"/>
            <a:ext cx="4724400" cy="3693319"/>
          </a:xfrm>
          <a:prstGeom prst="rect">
            <a:avLst/>
          </a:prstGeom>
        </p:spPr>
        <p:txBody>
          <a:bodyPr wrap="square">
            <a:spAutoFit/>
          </a:bodyPr>
          <a:lstStyle/>
          <a:p>
            <a:r>
              <a:rPr lang="en-US" altLang="en-US" b="0" dirty="0" smtClean="0"/>
              <a:t>*A tense white wheal 5-10 mm in</a:t>
            </a:r>
          </a:p>
          <a:p>
            <a:r>
              <a:rPr lang="en-US" altLang="en-US" b="0" dirty="0" smtClean="0"/>
              <a:t> diameter appears over the point of the</a:t>
            </a:r>
          </a:p>
          <a:p>
            <a:r>
              <a:rPr lang="en-US" altLang="en-US" b="0" dirty="0" smtClean="0"/>
              <a:t> needle.  It is important that the needle</a:t>
            </a:r>
          </a:p>
          <a:p>
            <a:r>
              <a:rPr lang="en-US" altLang="en-US" b="0" dirty="0" smtClean="0"/>
              <a:t> is positioned properly</a:t>
            </a:r>
          </a:p>
          <a:p>
            <a:r>
              <a:rPr lang="en-US" altLang="en-US" b="0" dirty="0" smtClean="0"/>
              <a:t>*Wipe away any blood that appears. </a:t>
            </a:r>
          </a:p>
          <a:p>
            <a:r>
              <a:rPr lang="en-US" altLang="en-US" b="0" dirty="0" smtClean="0"/>
              <a:t>  A small amount of bleeding is</a:t>
            </a:r>
          </a:p>
          <a:p>
            <a:r>
              <a:rPr lang="en-US" altLang="en-US" b="0" dirty="0" smtClean="0"/>
              <a:t>  normal.  Too much bleeding indicates</a:t>
            </a:r>
          </a:p>
          <a:p>
            <a:r>
              <a:rPr lang="en-US" altLang="en-US" b="0" dirty="0" smtClean="0"/>
              <a:t>  improper administration.  </a:t>
            </a:r>
          </a:p>
          <a:p>
            <a:r>
              <a:rPr lang="en-US" altLang="en-US" b="0" dirty="0" smtClean="0"/>
              <a:t>*Mark site, remind patient/associate to</a:t>
            </a:r>
          </a:p>
          <a:p>
            <a:r>
              <a:rPr lang="en-US" altLang="en-US" b="0" dirty="0" smtClean="0"/>
              <a:t>  return for reading</a:t>
            </a:r>
          </a:p>
          <a:p>
            <a:r>
              <a:rPr lang="en-US" altLang="en-US" b="0" dirty="0" smtClean="0"/>
              <a:t>*Dispose of needle according to </a:t>
            </a:r>
          </a:p>
          <a:p>
            <a:r>
              <a:rPr lang="en-US" altLang="en-US" b="0" dirty="0" smtClean="0"/>
              <a:t>  protocol and document accordingly.  </a:t>
            </a:r>
          </a:p>
          <a:p>
            <a:r>
              <a:rPr lang="en-US" altLang="en-US" b="0" dirty="0" smtClean="0"/>
              <a:t> </a:t>
            </a:r>
            <a:endParaRPr lang="en-US" altLang="en-US" b="0" dirty="0"/>
          </a:p>
        </p:txBody>
      </p:sp>
      <p:graphicFrame>
        <p:nvGraphicFramePr>
          <p:cNvPr id="3" name="Object 2"/>
          <p:cNvGraphicFramePr>
            <a:graphicFrameLocks noChangeAspect="1"/>
          </p:cNvGraphicFramePr>
          <p:nvPr>
            <p:extLst>
              <p:ext uri="{D42A27DB-BD31-4B8C-83A1-F6EECF244321}">
                <p14:modId xmlns:p14="http://schemas.microsoft.com/office/powerpoint/2010/main" val="1893502154"/>
              </p:ext>
            </p:extLst>
          </p:nvPr>
        </p:nvGraphicFramePr>
        <p:xfrm>
          <a:off x="5334000" y="1097359"/>
          <a:ext cx="3175000" cy="3175000"/>
        </p:xfrm>
        <a:graphic>
          <a:graphicData uri="http://schemas.openxmlformats.org/presentationml/2006/ole">
            <mc:AlternateContent xmlns:mc="http://schemas.openxmlformats.org/markup-compatibility/2006">
              <mc:Choice xmlns:v="urn:schemas-microsoft-com:vml" Requires="v">
                <p:oleObj spid="_x0000_s2074" name="Photo Editor Photo" r:id="rId3" imgW="6904762" imgH="6904762" progId="MSPhotoEd.3">
                  <p:embed/>
                </p:oleObj>
              </mc:Choice>
              <mc:Fallback>
                <p:oleObj name="Photo Editor Photo" r:id="rId3" imgW="6904762" imgH="6904762" progId="MSPhotoEd.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097359"/>
                        <a:ext cx="3175000" cy="317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5410200" y="4384766"/>
            <a:ext cx="3048000" cy="923330"/>
          </a:xfrm>
          <a:prstGeom prst="rect">
            <a:avLst/>
          </a:prstGeom>
        </p:spPr>
        <p:txBody>
          <a:bodyPr wrap="square">
            <a:spAutoFit/>
          </a:bodyPr>
          <a:lstStyle/>
          <a:p>
            <a:r>
              <a:rPr lang="en-US" altLang="en-US" b="0" dirty="0" smtClean="0"/>
              <a:t>If a wheal does not appear,</a:t>
            </a:r>
          </a:p>
          <a:p>
            <a:r>
              <a:rPr lang="en-US" altLang="en-US" b="0" dirty="0" smtClean="0"/>
              <a:t>repeat PPD at least 2” from</a:t>
            </a:r>
          </a:p>
          <a:p>
            <a:r>
              <a:rPr lang="en-US" altLang="en-US" b="0" dirty="0" smtClean="0"/>
              <a:t>the original site</a:t>
            </a:r>
            <a:endParaRPr lang="en-US" altLang="en-US" b="0" dirty="0"/>
          </a:p>
        </p:txBody>
      </p:sp>
      <p:graphicFrame>
        <p:nvGraphicFramePr>
          <p:cNvPr id="5" name="Object 4"/>
          <p:cNvGraphicFramePr>
            <a:graphicFrameLocks noChangeAspect="1"/>
          </p:cNvGraphicFramePr>
          <p:nvPr>
            <p:extLst>
              <p:ext uri="{D42A27DB-BD31-4B8C-83A1-F6EECF244321}">
                <p14:modId xmlns:p14="http://schemas.microsoft.com/office/powerpoint/2010/main" val="1682084698"/>
              </p:ext>
            </p:extLst>
          </p:nvPr>
        </p:nvGraphicFramePr>
        <p:xfrm>
          <a:off x="533400" y="4389120"/>
          <a:ext cx="1471613" cy="1899568"/>
        </p:xfrm>
        <a:graphic>
          <a:graphicData uri="http://schemas.openxmlformats.org/presentationml/2006/ole">
            <mc:AlternateContent xmlns:mc="http://schemas.openxmlformats.org/markup-compatibility/2006">
              <mc:Choice xmlns:v="urn:schemas-microsoft-com:vml" Requires="v">
                <p:oleObj spid="_x0000_s2075" name="Photo Editor Photo" r:id="rId5" imgW="8123810" imgH="10488489" progId="MSPhotoEd.3">
                  <p:embed/>
                </p:oleObj>
              </mc:Choice>
              <mc:Fallback>
                <p:oleObj name="Photo Editor Photo" r:id="rId5" imgW="8123810" imgH="10488489" progId="MSPhotoEd.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389120"/>
                        <a:ext cx="1471613" cy="1899568"/>
                      </a:xfrm>
                      <a:prstGeom prst="rect">
                        <a:avLst/>
                      </a:prstGeom>
                      <a:noFill/>
                      <a:ln>
                        <a:noFill/>
                      </a:ln>
                      <a:effectLst/>
                    </p:spPr>
                  </p:pic>
                </p:oleObj>
              </mc:Fallback>
            </mc:AlternateContent>
          </a:graphicData>
        </a:graphic>
      </p:graphicFrame>
      <p:sp>
        <p:nvSpPr>
          <p:cNvPr id="6" name="Rectangle 5"/>
          <p:cNvSpPr/>
          <p:nvPr/>
        </p:nvSpPr>
        <p:spPr>
          <a:xfrm>
            <a:off x="2057400" y="5310162"/>
            <a:ext cx="3124200" cy="923330"/>
          </a:xfrm>
          <a:prstGeom prst="rect">
            <a:avLst/>
          </a:prstGeom>
        </p:spPr>
        <p:txBody>
          <a:bodyPr wrap="square">
            <a:spAutoFit/>
          </a:bodyPr>
          <a:lstStyle/>
          <a:p>
            <a:r>
              <a:rPr lang="en-US" altLang="en-US" dirty="0"/>
              <a:t>If  left or right forearm </a:t>
            </a:r>
          </a:p>
          <a:p>
            <a:r>
              <a:rPr lang="en-US" altLang="en-US" dirty="0"/>
              <a:t>is unavailable, back shoulder</a:t>
            </a:r>
          </a:p>
          <a:p>
            <a:r>
              <a:rPr lang="en-US" altLang="en-US" dirty="0"/>
              <a:t>area may be used</a:t>
            </a:r>
            <a:endParaRPr lang="en-US" altLang="en-US" sz="2000" b="0" dirty="0"/>
          </a:p>
        </p:txBody>
      </p:sp>
    </p:spTree>
    <p:extLst>
      <p:ext uri="{BB962C8B-B14F-4D97-AF65-F5344CB8AC3E}">
        <p14:creationId xmlns:p14="http://schemas.microsoft.com/office/powerpoint/2010/main" val="3383292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81091"/>
            <a:ext cx="4800600" cy="5139869"/>
          </a:xfrm>
          <a:prstGeom prst="rect">
            <a:avLst/>
          </a:prstGeom>
        </p:spPr>
        <p:txBody>
          <a:bodyPr wrap="square">
            <a:spAutoFit/>
          </a:bodyPr>
          <a:lstStyle/>
          <a:p>
            <a:r>
              <a:rPr lang="en-US" altLang="en-US" sz="2000" b="1" dirty="0" smtClean="0"/>
              <a:t>Reading the PPD</a:t>
            </a:r>
          </a:p>
          <a:p>
            <a:r>
              <a:rPr lang="en-US" altLang="en-US" sz="2000" b="1" dirty="0" smtClean="0"/>
              <a:t>*</a:t>
            </a:r>
            <a:r>
              <a:rPr lang="en-US" altLang="en-US" sz="2000" dirty="0" smtClean="0"/>
              <a:t>Follow Hospital Policy to ID the patient.</a:t>
            </a:r>
          </a:p>
          <a:p>
            <a:r>
              <a:rPr lang="en-US" altLang="en-US" b="0" dirty="0" smtClean="0"/>
              <a:t>*Read the skin test at 48-72 hours</a:t>
            </a:r>
          </a:p>
          <a:p>
            <a:r>
              <a:rPr lang="en-US" altLang="en-US" b="0" dirty="0" smtClean="0"/>
              <a:t>*A reaction consists of induration, a firm  </a:t>
            </a:r>
          </a:p>
          <a:p>
            <a:r>
              <a:rPr lang="en-US" altLang="en-US" dirty="0"/>
              <a:t> </a:t>
            </a:r>
            <a:r>
              <a:rPr lang="en-US" altLang="en-US" dirty="0" smtClean="0"/>
              <a:t> </a:t>
            </a:r>
            <a:r>
              <a:rPr lang="en-US" altLang="en-US" b="0" dirty="0" smtClean="0"/>
              <a:t>nodule under and around the site of </a:t>
            </a:r>
          </a:p>
          <a:p>
            <a:r>
              <a:rPr lang="en-US" altLang="en-US" dirty="0"/>
              <a:t> </a:t>
            </a:r>
            <a:r>
              <a:rPr lang="en-US" altLang="en-US" dirty="0" smtClean="0"/>
              <a:t> </a:t>
            </a:r>
            <a:r>
              <a:rPr lang="en-US" altLang="en-US" b="0" dirty="0" smtClean="0"/>
              <a:t>injection.  This induration is measured</a:t>
            </a:r>
          </a:p>
          <a:p>
            <a:r>
              <a:rPr lang="en-US" altLang="en-US" b="0" dirty="0" smtClean="0"/>
              <a:t>  transverse to the long axis of the arm with a  </a:t>
            </a:r>
          </a:p>
          <a:p>
            <a:r>
              <a:rPr lang="en-US" altLang="en-US" dirty="0"/>
              <a:t> </a:t>
            </a:r>
            <a:r>
              <a:rPr lang="en-US" altLang="en-US" dirty="0" smtClean="0"/>
              <a:t> </a:t>
            </a:r>
            <a:r>
              <a:rPr lang="en-US" altLang="en-US" b="0" dirty="0" smtClean="0"/>
              <a:t>flexible ruler</a:t>
            </a:r>
          </a:p>
          <a:p>
            <a:r>
              <a:rPr lang="en-US" altLang="en-US" b="0" dirty="0" smtClean="0"/>
              <a:t>  divided into millimeter (mm)</a:t>
            </a:r>
          </a:p>
          <a:p>
            <a:r>
              <a:rPr lang="en-US" altLang="en-US" b="0" dirty="0" smtClean="0"/>
              <a:t>*Redness (erythema) at the site is ignored.  *Any question regarding reading, ask for a  </a:t>
            </a:r>
          </a:p>
          <a:p>
            <a:r>
              <a:rPr lang="en-US" altLang="en-US" dirty="0"/>
              <a:t> </a:t>
            </a:r>
            <a:r>
              <a:rPr lang="en-US" altLang="en-US" dirty="0" smtClean="0"/>
              <a:t> </a:t>
            </a:r>
            <a:r>
              <a:rPr lang="en-US" altLang="en-US" b="0" dirty="0" smtClean="0"/>
              <a:t>consultation from a microbiology associate</a:t>
            </a:r>
          </a:p>
          <a:p>
            <a:r>
              <a:rPr lang="en-US" altLang="en-US" b="0" dirty="0" smtClean="0"/>
              <a:t>*No reaction is reported as </a:t>
            </a:r>
            <a:r>
              <a:rPr lang="en-US" altLang="en-US" dirty="0" smtClean="0"/>
              <a:t>“0 mm” </a:t>
            </a:r>
            <a:r>
              <a:rPr lang="en-US" altLang="en-US" b="0" dirty="0" smtClean="0"/>
              <a:t>- not as </a:t>
            </a:r>
          </a:p>
          <a:p>
            <a:r>
              <a:rPr lang="en-US" altLang="en-US" dirty="0"/>
              <a:t> </a:t>
            </a:r>
            <a:r>
              <a:rPr lang="en-US" altLang="en-US" dirty="0" smtClean="0"/>
              <a:t> </a:t>
            </a:r>
            <a:r>
              <a:rPr lang="en-US" altLang="en-US" b="0" dirty="0" smtClean="0"/>
              <a:t>negative.</a:t>
            </a:r>
          </a:p>
          <a:p>
            <a:r>
              <a:rPr lang="en-US" altLang="en-US" dirty="0" smtClean="0"/>
              <a:t>*When the associate has a positive reading ask </a:t>
            </a:r>
          </a:p>
          <a:p>
            <a:r>
              <a:rPr lang="en-US" altLang="en-US" dirty="0"/>
              <a:t> </a:t>
            </a:r>
            <a:r>
              <a:rPr lang="en-US" altLang="en-US" dirty="0" smtClean="0"/>
              <a:t> them to report to Occ Health Nurse.  Occ  </a:t>
            </a:r>
          </a:p>
          <a:p>
            <a:r>
              <a:rPr lang="en-US" altLang="en-US" dirty="0"/>
              <a:t> </a:t>
            </a:r>
            <a:r>
              <a:rPr lang="en-US" altLang="en-US" dirty="0" smtClean="0"/>
              <a:t> Health Nurse needs to witness reaction and  </a:t>
            </a:r>
          </a:p>
          <a:p>
            <a:r>
              <a:rPr lang="en-US" altLang="en-US" dirty="0"/>
              <a:t> </a:t>
            </a:r>
            <a:r>
              <a:rPr lang="en-US" altLang="en-US" dirty="0" smtClean="0"/>
              <a:t> do additional assessments.</a:t>
            </a:r>
            <a:endParaRPr lang="en-US" altLang="en-US" b="0" dirty="0"/>
          </a:p>
        </p:txBody>
      </p:sp>
      <p:pic>
        <p:nvPicPr>
          <p:cNvPr id="3076" name="Picture 4" descr="http://www.bchdmi.org/uploaded_images/m_jpg120056f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341" y="842554"/>
            <a:ext cx="2652206" cy="277008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scontent.cdninstagram.com/t51.2885-15/s640x640/sh0.08/e35/12545386_835855629856994_1578685301_n.jpg"/>
          <p:cNvPicPr>
            <a:picLocks noChangeAspect="1" noChangeArrowheads="1"/>
          </p:cNvPicPr>
          <p:nvPr/>
        </p:nvPicPr>
        <p:blipFill rotWithShape="1">
          <a:blip r:embed="rId3">
            <a:extLst>
              <a:ext uri="{28A0092B-C50C-407E-A947-70E740481C1C}">
                <a14:useLocalDpi xmlns:a14="http://schemas.microsoft.com/office/drawing/2010/main" val="0"/>
              </a:ext>
            </a:extLst>
          </a:blip>
          <a:srcRect l="8054" r="11837" b="7306"/>
          <a:stretch/>
        </p:blipFill>
        <p:spPr bwMode="auto">
          <a:xfrm>
            <a:off x="6025512" y="3810000"/>
            <a:ext cx="2403566" cy="2781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645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8937" y="838200"/>
            <a:ext cx="7543800" cy="4247317"/>
          </a:xfrm>
          <a:prstGeom prst="rect">
            <a:avLst/>
          </a:prstGeom>
          <a:noFill/>
        </p:spPr>
        <p:txBody>
          <a:bodyPr wrap="square" rtlCol="0">
            <a:spAutoFit/>
          </a:bodyPr>
          <a:lstStyle/>
          <a:p>
            <a:r>
              <a:rPr lang="en-US" b="1" dirty="0" smtClean="0"/>
              <a:t>False Negative TB Skin Test</a:t>
            </a:r>
          </a:p>
          <a:p>
            <a:endParaRPr lang="en-US" b="1" dirty="0"/>
          </a:p>
          <a:p>
            <a:r>
              <a:rPr lang="en-US" dirty="0" smtClean="0"/>
              <a:t>*Out-of-date tuberculin is used.</a:t>
            </a:r>
          </a:p>
          <a:p>
            <a:r>
              <a:rPr lang="en-US" dirty="0" smtClean="0"/>
              <a:t>*Tuberculin leaks at the injection site.</a:t>
            </a:r>
          </a:p>
          <a:p>
            <a:r>
              <a:rPr lang="en-US" dirty="0" smtClean="0"/>
              <a:t>*Testing is undertaken too early in cases of primary exposure, before   </a:t>
            </a:r>
          </a:p>
          <a:p>
            <a:r>
              <a:rPr lang="en-US" dirty="0"/>
              <a:t> </a:t>
            </a:r>
            <a:r>
              <a:rPr lang="en-US" dirty="0" smtClean="0"/>
              <a:t>  hypersensitivity has developed. (A  hypersensitivity reaction generally </a:t>
            </a:r>
          </a:p>
          <a:p>
            <a:r>
              <a:rPr lang="en-US" dirty="0"/>
              <a:t> </a:t>
            </a:r>
            <a:r>
              <a:rPr lang="en-US" dirty="0" smtClean="0"/>
              <a:t>  takes six to eight to develop.)</a:t>
            </a:r>
          </a:p>
          <a:p>
            <a:r>
              <a:rPr lang="en-US" dirty="0" smtClean="0"/>
              <a:t>*The injection is too deep.</a:t>
            </a:r>
          </a:p>
          <a:p>
            <a:r>
              <a:rPr lang="en-US" dirty="0" smtClean="0"/>
              <a:t>*The test reading is undertaken to early (before 48 hours) or too late (after </a:t>
            </a:r>
          </a:p>
          <a:p>
            <a:r>
              <a:rPr lang="en-US" dirty="0"/>
              <a:t> </a:t>
            </a:r>
            <a:r>
              <a:rPr lang="en-US" dirty="0" smtClean="0"/>
              <a:t> one week.)</a:t>
            </a:r>
          </a:p>
          <a:p>
            <a:r>
              <a:rPr lang="en-US" dirty="0" smtClean="0"/>
              <a:t>*The person has an inter current viral infection (such as measles) or has </a:t>
            </a:r>
          </a:p>
          <a:p>
            <a:r>
              <a:rPr lang="en-US" dirty="0"/>
              <a:t> </a:t>
            </a:r>
            <a:r>
              <a:rPr lang="en-US" dirty="0" smtClean="0"/>
              <a:t>  had a current live viral immunization. </a:t>
            </a:r>
          </a:p>
          <a:p>
            <a:r>
              <a:rPr lang="en-US" dirty="0" smtClean="0"/>
              <a:t>*The person is undergoing corticosteroid therapy (especially if long term) or immunosuppressive therapy. </a:t>
            </a:r>
          </a:p>
          <a:p>
            <a:endParaRPr lang="en-US" dirty="0"/>
          </a:p>
        </p:txBody>
      </p:sp>
    </p:spTree>
    <p:extLst>
      <p:ext uri="{BB962C8B-B14F-4D97-AF65-F5344CB8AC3E}">
        <p14:creationId xmlns:p14="http://schemas.microsoft.com/office/powerpoint/2010/main" val="1494932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90600"/>
            <a:ext cx="7543800" cy="2862322"/>
          </a:xfrm>
          <a:prstGeom prst="rect">
            <a:avLst/>
          </a:prstGeom>
        </p:spPr>
        <p:txBody>
          <a:bodyPr wrap="square">
            <a:spAutoFit/>
          </a:bodyPr>
          <a:lstStyle/>
          <a:p>
            <a:pPr lvl="0"/>
            <a:r>
              <a:rPr lang="en-US" b="1" dirty="0"/>
              <a:t>Resulting the </a:t>
            </a:r>
            <a:r>
              <a:rPr lang="en-US" b="1" dirty="0" smtClean="0"/>
              <a:t>PPD</a:t>
            </a:r>
          </a:p>
          <a:p>
            <a:pPr lvl="0"/>
            <a:endParaRPr lang="en-US" dirty="0" smtClean="0"/>
          </a:p>
          <a:p>
            <a:pPr lvl="0"/>
            <a:r>
              <a:rPr lang="en-US" dirty="0"/>
              <a:t>The pathway for the PPD to be </a:t>
            </a:r>
            <a:r>
              <a:rPr lang="en-US" dirty="0" smtClean="0"/>
              <a:t>resulted;</a:t>
            </a:r>
          </a:p>
          <a:p>
            <a:pPr marL="285750" lvl="0" indent="-285750">
              <a:buFont typeface="Wingdings" panose="05000000000000000000" pitchFamily="2" charset="2"/>
              <a:buChar char="§"/>
            </a:pPr>
            <a:r>
              <a:rPr lang="en-US" dirty="0" smtClean="0"/>
              <a:t>Specimen Desktop</a:t>
            </a:r>
          </a:p>
          <a:p>
            <a:pPr marL="285750" lvl="0" indent="-285750">
              <a:buFont typeface="Wingdings" panose="05000000000000000000" pitchFamily="2" charset="2"/>
              <a:buChar char="§"/>
            </a:pPr>
            <a:r>
              <a:rPr lang="en-US" dirty="0" smtClean="0"/>
              <a:t>Enter Result</a:t>
            </a:r>
          </a:p>
          <a:p>
            <a:pPr marL="285750" lvl="0" indent="-285750">
              <a:buFont typeface="Wingdings" panose="05000000000000000000" pitchFamily="2" charset="2"/>
              <a:buChar char="§"/>
            </a:pPr>
            <a:r>
              <a:rPr lang="en-US" dirty="0" smtClean="0"/>
              <a:t>Enter account number/specimen number</a:t>
            </a:r>
          </a:p>
          <a:p>
            <a:pPr marL="285750" lvl="0" indent="-285750">
              <a:buFont typeface="Wingdings" panose="05000000000000000000" pitchFamily="2" charset="2"/>
              <a:buChar char="§"/>
            </a:pPr>
            <a:r>
              <a:rPr lang="en-US" dirty="0" smtClean="0"/>
              <a:t>Verify  LIS information with reading to be entered.</a:t>
            </a:r>
          </a:p>
          <a:p>
            <a:pPr marL="285750" lvl="0" indent="-285750">
              <a:buFont typeface="Wingdings" panose="05000000000000000000" pitchFamily="2" charset="2"/>
              <a:buChar char="§"/>
            </a:pPr>
            <a:r>
              <a:rPr lang="en-US" dirty="0" smtClean="0"/>
              <a:t>Ref section 4.0 of  PPD Skin Test Collection CCP 120</a:t>
            </a:r>
            <a:r>
              <a:rPr lang="en-US" dirty="0"/>
              <a:t>	</a:t>
            </a:r>
          </a:p>
          <a:p>
            <a:pPr lvl="0"/>
            <a:endParaRPr lang="en-US" b="1" dirty="0" smtClean="0"/>
          </a:p>
          <a:p>
            <a:pPr lvl="0"/>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11971"/>
          <a:stretch>
            <a:fillRect/>
          </a:stretch>
        </p:blipFill>
        <p:spPr bwMode="auto">
          <a:xfrm>
            <a:off x="381000" y="3458747"/>
            <a:ext cx="2286000" cy="1875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0894" y="3473987"/>
            <a:ext cx="1981200" cy="186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473987"/>
            <a:ext cx="1828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
          <p:cNvPicPr>
            <a:picLocks noChangeAspect="1" noChangeArrowheads="1"/>
          </p:cNvPicPr>
          <p:nvPr/>
        </p:nvPicPr>
        <p:blipFill>
          <a:blip r:embed="rId5">
            <a:extLst>
              <a:ext uri="{28A0092B-C50C-407E-A947-70E740481C1C}">
                <a14:useLocalDpi xmlns:a14="http://schemas.microsoft.com/office/drawing/2010/main" val="0"/>
              </a:ext>
            </a:extLst>
          </a:blip>
          <a:srcRect l="24840" t="31664" r="24680" b="34068"/>
          <a:stretch>
            <a:fillRect/>
          </a:stretch>
        </p:blipFill>
        <p:spPr bwMode="auto">
          <a:xfrm>
            <a:off x="6781800" y="3491318"/>
            <a:ext cx="1963654" cy="158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09303" y="5660571"/>
            <a:ext cx="6781800" cy="369332"/>
          </a:xfrm>
          <a:prstGeom prst="rect">
            <a:avLst/>
          </a:prstGeom>
          <a:noFill/>
        </p:spPr>
        <p:txBody>
          <a:bodyPr wrap="square" rtlCol="0">
            <a:spAutoFit/>
          </a:bodyPr>
          <a:lstStyle/>
          <a:p>
            <a:r>
              <a:rPr lang="en-US" dirty="0" smtClean="0"/>
              <a:t>Provide the associate with a print out of the completed PPD order. </a:t>
            </a:r>
            <a:endParaRPr lang="en-US" dirty="0"/>
          </a:p>
        </p:txBody>
      </p:sp>
    </p:spTree>
    <p:extLst>
      <p:ext uri="{BB962C8B-B14F-4D97-AF65-F5344CB8AC3E}">
        <p14:creationId xmlns:p14="http://schemas.microsoft.com/office/powerpoint/2010/main" val="713196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1594" y="838200"/>
            <a:ext cx="7467600" cy="2585323"/>
          </a:xfrm>
          <a:prstGeom prst="rect">
            <a:avLst/>
          </a:prstGeom>
          <a:noFill/>
        </p:spPr>
        <p:txBody>
          <a:bodyPr wrap="square" rtlCol="0">
            <a:spAutoFit/>
          </a:bodyPr>
          <a:lstStyle/>
          <a:p>
            <a:pPr algn="ctr"/>
            <a:endParaRPr lang="en-US" dirty="0" smtClean="0"/>
          </a:p>
          <a:p>
            <a:pPr algn="ctr"/>
            <a:r>
              <a:rPr lang="en-US" dirty="0" smtClean="0"/>
              <a:t>One last detail to completing the PPD directive.  </a:t>
            </a:r>
          </a:p>
          <a:p>
            <a:pPr algn="ctr"/>
            <a:endParaRPr lang="en-US" dirty="0" smtClean="0"/>
          </a:p>
          <a:p>
            <a:pPr algn="ctr"/>
            <a:r>
              <a:rPr lang="en-US" dirty="0" smtClean="0"/>
              <a:t>Please report to CP to complete PPD clinical  portion.  </a:t>
            </a:r>
            <a:endParaRPr lang="en-US" dirty="0"/>
          </a:p>
          <a:p>
            <a:endParaRPr lang="en-US" dirty="0" smtClean="0"/>
          </a:p>
          <a:p>
            <a:endParaRPr lang="en-US" dirty="0"/>
          </a:p>
          <a:p>
            <a:endParaRPr lang="en-US" dirty="0" smtClean="0"/>
          </a:p>
          <a:p>
            <a:endParaRPr lang="en-US" dirty="0"/>
          </a:p>
          <a:p>
            <a:r>
              <a:rPr lang="en-US" dirty="0" smtClean="0"/>
              <a:t>  </a:t>
            </a:r>
            <a:endParaRPr lang="en-US" dirty="0"/>
          </a:p>
        </p:txBody>
      </p:sp>
      <p:pic>
        <p:nvPicPr>
          <p:cNvPr id="4098" name="Picture 2" descr="C:\Users\nxl4070\AppData\Local\Microsoft\Windows\Temporary Internet Files\Content.IE5\6UG2L0MT\768px-Full_Spectrum_Team_Wav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822" y="2246902"/>
            <a:ext cx="7295606" cy="398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782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914400"/>
            <a:ext cx="7086600" cy="3570208"/>
          </a:xfrm>
          <a:prstGeom prst="rect">
            <a:avLst/>
          </a:prstGeom>
        </p:spPr>
        <p:txBody>
          <a:bodyPr wrap="square">
            <a:spAutoFit/>
          </a:bodyPr>
          <a:lstStyle/>
          <a:p>
            <a:r>
              <a:rPr lang="en-US" sz="2800" dirty="0" smtClean="0"/>
              <a:t>Time Line:</a:t>
            </a:r>
          </a:p>
          <a:p>
            <a:r>
              <a:rPr lang="en-US" b="1" dirty="0" smtClean="0"/>
              <a:t>6/14/17 Start PPD procedure training.  </a:t>
            </a:r>
          </a:p>
          <a:p>
            <a:r>
              <a:rPr lang="en-US" dirty="0" smtClean="0"/>
              <a:t>Laboratory technical staff have been assigned to read the following two PPD policies via MTS;</a:t>
            </a:r>
          </a:p>
          <a:p>
            <a:r>
              <a:rPr lang="en-US" dirty="0" smtClean="0"/>
              <a:t>	PPD Skin Test Collection (CCP120)</a:t>
            </a:r>
          </a:p>
          <a:p>
            <a:r>
              <a:rPr lang="en-US" dirty="0" smtClean="0"/>
              <a:t>	PPD Requisitioning (CCP150)</a:t>
            </a:r>
          </a:p>
          <a:p>
            <a:r>
              <a:rPr lang="en-US" dirty="0" smtClean="0"/>
              <a:t>Clinical portion of PPD procedure training will be held in CP.  </a:t>
            </a:r>
          </a:p>
          <a:p>
            <a:r>
              <a:rPr lang="en-US" dirty="0"/>
              <a:t>	</a:t>
            </a:r>
            <a:endParaRPr lang="en-US" dirty="0" smtClean="0"/>
          </a:p>
          <a:p>
            <a:r>
              <a:rPr lang="en-US" b="1" dirty="0" smtClean="0"/>
              <a:t>7/1/17 Go Live</a:t>
            </a:r>
          </a:p>
          <a:p>
            <a:r>
              <a:rPr lang="en-US" dirty="0" smtClean="0"/>
              <a:t>Additional Laboratory </a:t>
            </a:r>
            <a:r>
              <a:rPr lang="en-US" dirty="0"/>
              <a:t>S</a:t>
            </a:r>
            <a:r>
              <a:rPr lang="en-US" dirty="0" smtClean="0"/>
              <a:t>taff will be available  to perform a PPD.</a:t>
            </a:r>
          </a:p>
          <a:p>
            <a:endParaRPr lang="en-US" dirty="0"/>
          </a:p>
          <a:p>
            <a:endParaRPr lang="en-US" dirty="0"/>
          </a:p>
        </p:txBody>
      </p:sp>
      <p:pic>
        <p:nvPicPr>
          <p:cNvPr id="5129" name="Picture 9" descr="C:\Users\nxl4070\AppData\Local\Microsoft\Windows\Temporary Internet Files\Content.IE5\4ASUZKD2\tomtom-go-live-1000-01_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3884803"/>
            <a:ext cx="4305300" cy="27840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67150" y="4343400"/>
            <a:ext cx="1162050" cy="461665"/>
          </a:xfrm>
          <a:prstGeom prst="rect">
            <a:avLst/>
          </a:prstGeom>
          <a:solidFill>
            <a:srgbClr val="92D050"/>
          </a:solidFill>
        </p:spPr>
        <p:txBody>
          <a:bodyPr wrap="square" rtlCol="0">
            <a:spAutoFit/>
          </a:bodyPr>
          <a:lstStyle/>
          <a:p>
            <a:pPr algn="ctr"/>
            <a:r>
              <a:rPr lang="en-US" sz="1200" b="1" dirty="0" smtClean="0"/>
              <a:t>PPD PROTOCOL</a:t>
            </a:r>
            <a:endParaRPr lang="en-US" sz="1200" b="1" dirty="0"/>
          </a:p>
        </p:txBody>
      </p:sp>
    </p:spTree>
    <p:extLst>
      <p:ext uri="{BB962C8B-B14F-4D97-AF65-F5344CB8AC3E}">
        <p14:creationId xmlns:p14="http://schemas.microsoft.com/office/powerpoint/2010/main" val="1247526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5210" y="762000"/>
            <a:ext cx="7049589" cy="3508653"/>
          </a:xfrm>
          <a:prstGeom prst="rect">
            <a:avLst/>
          </a:prstGeom>
        </p:spPr>
        <p:txBody>
          <a:bodyPr wrap="square">
            <a:spAutoFit/>
          </a:bodyPr>
          <a:lstStyle/>
          <a:p>
            <a:r>
              <a:rPr lang="en-US" sz="2800" dirty="0" smtClean="0"/>
              <a:t>Requisitioning;</a:t>
            </a:r>
          </a:p>
          <a:p>
            <a:endParaRPr lang="en-US" sz="2800" dirty="0" smtClean="0"/>
          </a:p>
          <a:p>
            <a:r>
              <a:rPr lang="en-US" sz="2000" dirty="0" smtClean="0"/>
              <a:t>Requisitioning defines a standardized procedure for ordering a PPD Skin Test which will provide guidelines and responsibilities in regards to OCC Health PPD Skin Test orders.</a:t>
            </a:r>
          </a:p>
          <a:p>
            <a:endParaRPr lang="en-US" sz="2000" dirty="0" smtClean="0"/>
          </a:p>
          <a:p>
            <a:r>
              <a:rPr lang="en-US" sz="2000" dirty="0"/>
              <a:t>-</a:t>
            </a:r>
            <a:r>
              <a:rPr lang="en-US" sz="2000" dirty="0" smtClean="0"/>
              <a:t>Ref CCP150</a:t>
            </a:r>
          </a:p>
          <a:p>
            <a:endParaRPr lang="en-US" sz="2800" dirty="0"/>
          </a:p>
          <a:p>
            <a:r>
              <a:rPr lang="en-US" dirty="0" smtClean="0"/>
              <a:t> </a:t>
            </a:r>
            <a:endParaRPr lang="en-US" dirty="0"/>
          </a:p>
        </p:txBody>
      </p:sp>
    </p:spTree>
    <p:extLst>
      <p:ext uri="{BB962C8B-B14F-4D97-AF65-F5344CB8AC3E}">
        <p14:creationId xmlns:p14="http://schemas.microsoft.com/office/powerpoint/2010/main" val="2727881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62000"/>
            <a:ext cx="7315200" cy="3970318"/>
          </a:xfrm>
          <a:prstGeom prst="rect">
            <a:avLst/>
          </a:prstGeom>
        </p:spPr>
        <p:txBody>
          <a:bodyPr wrap="square">
            <a:spAutoFit/>
          </a:bodyPr>
          <a:lstStyle/>
          <a:p>
            <a:r>
              <a:rPr lang="en-US" sz="2800" dirty="0" smtClean="0"/>
              <a:t>Administering;</a:t>
            </a:r>
          </a:p>
          <a:p>
            <a:endParaRPr lang="en-US" sz="2800" dirty="0" smtClean="0"/>
          </a:p>
          <a:p>
            <a:r>
              <a:rPr lang="en-US" sz="2000" dirty="0" smtClean="0"/>
              <a:t>Administering PPD antigen aids with the diagnosis of the possibility of exposure to Tuberculosis.  It is a procedure which requires both knowledge and skills and should be performed in manner to reduce patient anxiety and provide accurate results for proper diagnosis and proper patient treatment.</a:t>
            </a:r>
          </a:p>
          <a:p>
            <a:endParaRPr lang="en-US" sz="2000" dirty="0" smtClean="0"/>
          </a:p>
          <a:p>
            <a:r>
              <a:rPr lang="en-US" sz="2000" dirty="0"/>
              <a:t>-</a:t>
            </a:r>
            <a:r>
              <a:rPr lang="en-US" sz="2000" dirty="0" smtClean="0"/>
              <a:t>Ref CCP120</a:t>
            </a:r>
          </a:p>
          <a:p>
            <a:endParaRPr lang="en-US" sz="2800" dirty="0"/>
          </a:p>
          <a:p>
            <a:endParaRPr lang="en-US" sz="2800" dirty="0"/>
          </a:p>
        </p:txBody>
      </p:sp>
    </p:spTree>
    <p:extLst>
      <p:ext uri="{BB962C8B-B14F-4D97-AF65-F5344CB8AC3E}">
        <p14:creationId xmlns:p14="http://schemas.microsoft.com/office/powerpoint/2010/main" val="3351693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199" y="838200"/>
            <a:ext cx="7391401" cy="5355312"/>
          </a:xfrm>
          <a:prstGeom prst="rect">
            <a:avLst/>
          </a:prstGeom>
        </p:spPr>
        <p:txBody>
          <a:bodyPr wrap="square">
            <a:spAutoFit/>
          </a:bodyPr>
          <a:lstStyle/>
          <a:p>
            <a:pPr lvl="0"/>
            <a:r>
              <a:rPr lang="en-US" b="1" dirty="0"/>
              <a:t>Compliance Expectation </a:t>
            </a:r>
            <a:endParaRPr lang="en-US" dirty="0"/>
          </a:p>
          <a:p>
            <a:r>
              <a:rPr lang="en-US" b="1" dirty="0"/>
              <a:t> </a:t>
            </a:r>
            <a:endParaRPr lang="en-US" dirty="0"/>
          </a:p>
          <a:p>
            <a:pPr lvl="1"/>
            <a:r>
              <a:rPr lang="en-US" dirty="0"/>
              <a:t>New associates must have an initial Two-step PPD testing.  Occupational Health will register  </a:t>
            </a:r>
            <a:r>
              <a:rPr lang="en-US" dirty="0" smtClean="0"/>
              <a:t>a new hire associate</a:t>
            </a:r>
            <a:r>
              <a:rPr lang="en-US" dirty="0"/>
              <a:t>, enter the LIS order and administer first </a:t>
            </a:r>
            <a:r>
              <a:rPr lang="en-US" dirty="0" smtClean="0"/>
              <a:t>PPD.  PPDs can be </a:t>
            </a:r>
            <a:r>
              <a:rPr lang="en-US" dirty="0"/>
              <a:t>read and resulted at any of CHRISTUS Spohn Health System facilities.  </a:t>
            </a:r>
            <a:r>
              <a:rPr lang="en-US" dirty="0" smtClean="0"/>
              <a:t>Resulting site will need to be changed to ordering site to complete order.</a:t>
            </a:r>
            <a:endParaRPr lang="en-US" dirty="0"/>
          </a:p>
          <a:p>
            <a:r>
              <a:rPr lang="en-US" dirty="0"/>
              <a:t> </a:t>
            </a:r>
          </a:p>
          <a:p>
            <a:pPr lvl="1"/>
            <a:r>
              <a:rPr lang="en-US" dirty="0"/>
              <a:t>Reaction of first PPD must be read 48-72 hours after administration and administration of second PPD must be 2-3 weeks following the first PPD.</a:t>
            </a:r>
          </a:p>
          <a:p>
            <a:r>
              <a:rPr lang="en-US" dirty="0"/>
              <a:t> </a:t>
            </a:r>
          </a:p>
          <a:p>
            <a:pPr lvl="1"/>
            <a:r>
              <a:rPr lang="en-US" dirty="0"/>
              <a:t>Associates will report to lab for annual, biannual, and exposure to MTB PPD skin testing.  If associate does not provide the PPD order from OCC Health, associate must fill out the Associate </a:t>
            </a:r>
            <a:r>
              <a:rPr lang="en-US" dirty="0" smtClean="0"/>
              <a:t>PPD Information Registration Sheet which </a:t>
            </a:r>
            <a:r>
              <a:rPr lang="en-US" dirty="0"/>
              <a:t>provides information needed for registration. Full name, SS#, DOB, Associate #, Department name, Department #, and reason for PPD.</a:t>
            </a:r>
          </a:p>
          <a:p>
            <a:r>
              <a:rPr lang="en-US" dirty="0"/>
              <a:t> </a:t>
            </a:r>
          </a:p>
        </p:txBody>
      </p:sp>
    </p:spTree>
    <p:extLst>
      <p:ext uri="{BB962C8B-B14F-4D97-AF65-F5344CB8AC3E}">
        <p14:creationId xmlns:p14="http://schemas.microsoft.com/office/powerpoint/2010/main" val="1444484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55571" y="685800"/>
            <a:ext cx="4966063" cy="5355312"/>
          </a:xfrm>
          <a:prstGeom prst="rect">
            <a:avLst/>
          </a:prstGeom>
        </p:spPr>
        <p:txBody>
          <a:bodyPr wrap="square">
            <a:spAutoFit/>
          </a:bodyPr>
          <a:lstStyle/>
          <a:p>
            <a:r>
              <a:rPr lang="en-US" altLang="en-US" dirty="0" smtClean="0"/>
              <a:t>Note Name of Agency  if applicable  line </a:t>
            </a:r>
            <a:r>
              <a:rPr lang="en-US" altLang="en-US" dirty="0"/>
              <a:t>o</a:t>
            </a:r>
            <a:r>
              <a:rPr lang="en-US" altLang="en-US" dirty="0" smtClean="0"/>
              <a:t>n registration sheet.  Charges for the service is billed to “Client” however result prints to “Location” as required by CHRISTUS.</a:t>
            </a:r>
          </a:p>
          <a:p>
            <a:endParaRPr lang="en-US" altLang="en-US" dirty="0" smtClean="0"/>
          </a:p>
          <a:p>
            <a:r>
              <a:rPr lang="en-US" altLang="en-US" dirty="0" smtClean="0"/>
              <a:t>CHRISTUS associates are registered to Client -AS.EMP</a:t>
            </a:r>
          </a:p>
          <a:p>
            <a:r>
              <a:rPr lang="en-US" altLang="en-US" dirty="0"/>
              <a:t> </a:t>
            </a:r>
            <a:r>
              <a:rPr lang="en-US" altLang="en-US" dirty="0" smtClean="0"/>
              <a:t>            Location AS.OCC.</a:t>
            </a:r>
          </a:p>
          <a:p>
            <a:endParaRPr lang="en-US" altLang="en-US" b="0" dirty="0" smtClean="0"/>
          </a:p>
          <a:p>
            <a:r>
              <a:rPr lang="en-US" altLang="en-US" b="0" dirty="0" smtClean="0"/>
              <a:t>Agency associates are registered to</a:t>
            </a:r>
          </a:p>
          <a:p>
            <a:r>
              <a:rPr lang="en-US" altLang="en-US" dirty="0" smtClean="0"/>
              <a:t>-Client-AS.CBRE (</a:t>
            </a:r>
            <a:r>
              <a:rPr lang="en-US" altLang="en-US" dirty="0" err="1" smtClean="0"/>
              <a:t>BioMed</a:t>
            </a:r>
            <a:r>
              <a:rPr lang="en-US" altLang="en-US" dirty="0" smtClean="0"/>
              <a:t>/Maintains)</a:t>
            </a:r>
          </a:p>
          <a:p>
            <a:r>
              <a:rPr lang="en-US" altLang="en-US" dirty="0"/>
              <a:t> </a:t>
            </a:r>
            <a:r>
              <a:rPr lang="en-US" altLang="en-US" dirty="0" smtClean="0"/>
              <a:t>            Location AS.OCC</a:t>
            </a:r>
          </a:p>
          <a:p>
            <a:r>
              <a:rPr lang="en-US" altLang="en-US" b="0" dirty="0" smtClean="0"/>
              <a:t>-Client-AS.ARAMARK (Dietary) </a:t>
            </a:r>
          </a:p>
          <a:p>
            <a:r>
              <a:rPr lang="en-US" altLang="en-US" dirty="0" smtClean="0"/>
              <a:t>             Location AS.OCC</a:t>
            </a:r>
          </a:p>
          <a:p>
            <a:endParaRPr lang="en-US" altLang="en-US" b="0" dirty="0" smtClean="0"/>
          </a:p>
          <a:p>
            <a:r>
              <a:rPr lang="en-US" altLang="en-US" b="0" dirty="0" smtClean="0"/>
              <a:t>The reason for administering the PPD, </a:t>
            </a:r>
            <a:r>
              <a:rPr lang="en-US" altLang="en-US" dirty="0" err="1"/>
              <a:t>D</a:t>
            </a:r>
            <a:r>
              <a:rPr lang="en-US" altLang="en-US" b="0" dirty="0" err="1" smtClean="0"/>
              <a:t>ept</a:t>
            </a:r>
            <a:r>
              <a:rPr lang="en-US" altLang="en-US" b="0" dirty="0" smtClean="0"/>
              <a:t> Location and Extension information will be </a:t>
            </a:r>
            <a:r>
              <a:rPr lang="en-US" altLang="en-US" dirty="0" smtClean="0"/>
              <a:t>enter in the comment window at registration.</a:t>
            </a:r>
          </a:p>
          <a:p>
            <a:r>
              <a:rPr lang="en-US" altLang="en-US" b="0" dirty="0" smtClean="0"/>
              <a:t>i.e. “Annual”,  “New Hire #2”, “TB Exposure”</a:t>
            </a:r>
          </a:p>
        </p:txBody>
      </p:sp>
      <p:pic>
        <p:nvPicPr>
          <p:cNvPr id="1028" name="Picture 4" descr="Resized_20170613_12374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45" t="3018" r="4555" b="6481"/>
          <a:stretch/>
        </p:blipFill>
        <p:spPr bwMode="auto">
          <a:xfrm>
            <a:off x="381000" y="1295401"/>
            <a:ext cx="3140499"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4891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38199"/>
            <a:ext cx="7543800" cy="3139321"/>
          </a:xfrm>
          <a:prstGeom prst="rect">
            <a:avLst/>
          </a:prstGeom>
        </p:spPr>
        <p:txBody>
          <a:bodyPr wrap="square">
            <a:spAutoFit/>
          </a:bodyPr>
          <a:lstStyle/>
          <a:p>
            <a:pPr lvl="0"/>
            <a:r>
              <a:rPr lang="en-US" b="1" dirty="0" smtClean="0"/>
              <a:t>Registration</a:t>
            </a:r>
          </a:p>
          <a:p>
            <a:pPr lvl="0"/>
            <a:r>
              <a:rPr lang="en-US" dirty="0" smtClean="0"/>
              <a:t>The pathway for the PPD to be registered; </a:t>
            </a:r>
          </a:p>
          <a:p>
            <a:pPr marL="285750" lvl="0" indent="-285750">
              <a:buFont typeface="Wingdings" panose="05000000000000000000" pitchFamily="2" charset="2"/>
              <a:buChar char="§"/>
            </a:pPr>
            <a:r>
              <a:rPr lang="en-US" dirty="0" smtClean="0"/>
              <a:t>Specimen Desktop or Registration Desk Top</a:t>
            </a:r>
          </a:p>
          <a:p>
            <a:pPr marL="285750" lvl="0" indent="-285750">
              <a:buFont typeface="Wingdings" panose="05000000000000000000" pitchFamily="2" charset="2"/>
              <a:buChar char="§"/>
            </a:pPr>
            <a:r>
              <a:rPr lang="en-US" dirty="0" smtClean="0"/>
              <a:t>Enter associate’s  #SS  to start look up.</a:t>
            </a:r>
          </a:p>
          <a:p>
            <a:pPr marL="285750" indent="-285750">
              <a:buFont typeface="Arial" panose="020B0604020202020204" pitchFamily="34" charset="0"/>
              <a:buChar char="•"/>
            </a:pPr>
            <a:r>
              <a:rPr lang="en-US" dirty="0"/>
              <a:t>LIS will provide a list of              </a:t>
            </a:r>
          </a:p>
          <a:p>
            <a:r>
              <a:rPr lang="en-US" dirty="0"/>
              <a:t> </a:t>
            </a:r>
            <a:r>
              <a:rPr lang="en-US" dirty="0" smtClean="0"/>
              <a:t>    accounts</a:t>
            </a:r>
            <a:r>
              <a:rPr lang="en-US" dirty="0"/>
              <a:t>. Review list </a:t>
            </a:r>
            <a:r>
              <a:rPr lang="en-US" dirty="0" smtClean="0"/>
              <a:t>(</a:t>
            </a:r>
            <a:r>
              <a:rPr lang="en-US" dirty="0"/>
              <a:t>Medical Record # to avoid duplication) and verify </a:t>
            </a:r>
            <a:endParaRPr lang="en-US" dirty="0" smtClean="0"/>
          </a:p>
          <a:p>
            <a:r>
              <a:rPr lang="en-US" dirty="0"/>
              <a:t> </a:t>
            </a:r>
            <a:r>
              <a:rPr lang="en-US" dirty="0" smtClean="0"/>
              <a:t>    previous </a:t>
            </a:r>
            <a:r>
              <a:rPr lang="en-US" dirty="0"/>
              <a:t>visit. Note left top corner which reads “Exact Name Match” use </a:t>
            </a:r>
            <a:endParaRPr lang="en-US" dirty="0" smtClean="0"/>
          </a:p>
          <a:p>
            <a:r>
              <a:rPr lang="en-US" dirty="0"/>
              <a:t> </a:t>
            </a:r>
            <a:r>
              <a:rPr lang="en-US" dirty="0" smtClean="0"/>
              <a:t>   enter </a:t>
            </a:r>
            <a:r>
              <a:rPr lang="en-US" dirty="0"/>
              <a:t>key.  If it reads “Account look up” use Esc key to avoid selecting old </a:t>
            </a:r>
            <a:endParaRPr lang="en-US" dirty="0" smtClean="0"/>
          </a:p>
          <a:p>
            <a:r>
              <a:rPr lang="en-US" dirty="0"/>
              <a:t> </a:t>
            </a:r>
            <a:r>
              <a:rPr lang="en-US" dirty="0" smtClean="0"/>
              <a:t>   account </a:t>
            </a:r>
            <a:r>
              <a:rPr lang="en-US" dirty="0"/>
              <a:t>and entering new order. (BAR will reject due to Registration </a:t>
            </a:r>
            <a:endParaRPr lang="en-US" dirty="0" smtClean="0"/>
          </a:p>
          <a:p>
            <a:r>
              <a:rPr lang="en-US" dirty="0"/>
              <a:t> </a:t>
            </a:r>
            <a:r>
              <a:rPr lang="en-US" dirty="0" smtClean="0"/>
              <a:t>   date </a:t>
            </a:r>
            <a:r>
              <a:rPr lang="en-US" dirty="0"/>
              <a:t>and Order date </a:t>
            </a:r>
            <a:r>
              <a:rPr lang="en-US" dirty="0" smtClean="0"/>
              <a:t>do </a:t>
            </a:r>
            <a:r>
              <a:rPr lang="en-US" dirty="0"/>
              <a:t>not match</a:t>
            </a:r>
            <a:r>
              <a:rPr lang="en-US" dirty="0" smtClean="0"/>
              <a:t>)</a:t>
            </a:r>
          </a:p>
          <a:p>
            <a:pPr marL="285750" indent="-285750">
              <a:buFont typeface="Arial" panose="020B0604020202020204" pitchFamily="34" charset="0"/>
              <a:buChar char="•"/>
            </a:pPr>
            <a:r>
              <a:rPr lang="en-US" dirty="0" smtClean="0"/>
              <a:t>Ref. section 2.0 of PPD Requisitioning CCP150</a:t>
            </a: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516" y="3979697"/>
            <a:ext cx="2107204"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300" y="3980437"/>
            <a:ext cx="186690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l="1254" t="26913" b="30383"/>
          <a:stretch>
            <a:fillRect/>
          </a:stretch>
        </p:blipFill>
        <p:spPr bwMode="auto">
          <a:xfrm>
            <a:off x="4343400" y="3960723"/>
            <a:ext cx="22098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l="-23" t="6944" r="14999" b="37137"/>
          <a:stretch>
            <a:fillRect/>
          </a:stretch>
        </p:blipFill>
        <p:spPr bwMode="auto">
          <a:xfrm>
            <a:off x="6705600" y="3931390"/>
            <a:ext cx="2019300" cy="1616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1000" y="5684911"/>
            <a:ext cx="8343900" cy="369332"/>
          </a:xfrm>
          <a:prstGeom prst="rect">
            <a:avLst/>
          </a:prstGeom>
          <a:noFill/>
        </p:spPr>
        <p:txBody>
          <a:bodyPr wrap="square" rtlCol="0">
            <a:spAutoFit/>
          </a:bodyPr>
          <a:lstStyle/>
          <a:p>
            <a:r>
              <a:rPr lang="en-US" dirty="0" smtClean="0"/>
              <a:t>*Order the PPD5TU once registration is completed.</a:t>
            </a:r>
            <a:endParaRPr lang="en-US" dirty="0"/>
          </a:p>
        </p:txBody>
      </p:sp>
    </p:spTree>
    <p:extLst>
      <p:ext uri="{BB962C8B-B14F-4D97-AF65-F5344CB8AC3E}">
        <p14:creationId xmlns:p14="http://schemas.microsoft.com/office/powerpoint/2010/main" val="3312527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90600"/>
            <a:ext cx="4572000" cy="646331"/>
          </a:xfrm>
          <a:prstGeom prst="rect">
            <a:avLst/>
          </a:prstGeom>
        </p:spPr>
        <p:txBody>
          <a:bodyPr>
            <a:spAutoFit/>
          </a:bodyPr>
          <a:lstStyle/>
          <a:p>
            <a:pPr lvl="0"/>
            <a:r>
              <a:rPr lang="en-US" b="1" dirty="0"/>
              <a:t>Administering PPD Antigen </a:t>
            </a:r>
          </a:p>
          <a:p>
            <a:r>
              <a:rPr lang="en-US" b="1" dirty="0"/>
              <a:t>(MANTOUX METHOD SKIN TESTING)</a:t>
            </a:r>
          </a:p>
        </p:txBody>
      </p:sp>
      <p:sp>
        <p:nvSpPr>
          <p:cNvPr id="3" name="Rectangle 2"/>
          <p:cNvSpPr/>
          <p:nvPr/>
        </p:nvSpPr>
        <p:spPr>
          <a:xfrm>
            <a:off x="642256" y="1647817"/>
            <a:ext cx="7739743" cy="4524315"/>
          </a:xfrm>
          <a:prstGeom prst="rect">
            <a:avLst/>
          </a:prstGeom>
        </p:spPr>
        <p:txBody>
          <a:bodyPr wrap="square">
            <a:spAutoFit/>
          </a:bodyPr>
          <a:lstStyle/>
          <a:p>
            <a:r>
              <a:rPr lang="en-US" dirty="0"/>
              <a:t>Antigen Storage and stability</a:t>
            </a:r>
          </a:p>
          <a:p>
            <a:r>
              <a:rPr lang="en-US" dirty="0"/>
              <a:t> </a:t>
            </a:r>
          </a:p>
          <a:p>
            <a:pPr lvl="0"/>
            <a:r>
              <a:rPr lang="en-US" dirty="0"/>
              <a:t>The PPD solution is stored between 2-8 C.  </a:t>
            </a:r>
            <a:r>
              <a:rPr lang="en-US" b="1" dirty="0"/>
              <a:t>A new vial must be dated when opened. The solution expires after 28 days.</a:t>
            </a:r>
            <a:endParaRPr lang="en-US" dirty="0"/>
          </a:p>
          <a:p>
            <a:r>
              <a:rPr lang="en-US" dirty="0"/>
              <a:t> </a:t>
            </a:r>
          </a:p>
          <a:p>
            <a:r>
              <a:rPr lang="en-US" dirty="0" smtClean="0"/>
              <a:t>Follow </a:t>
            </a:r>
            <a:r>
              <a:rPr lang="en-US" dirty="0"/>
              <a:t>the CDC recommended hand hygiene </a:t>
            </a:r>
            <a:r>
              <a:rPr lang="en-US" dirty="0" smtClean="0"/>
              <a:t>technique and Hospital policy for patient ID.</a:t>
            </a:r>
          </a:p>
          <a:p>
            <a:r>
              <a:rPr lang="en-US" altLang="en-US" b="0" dirty="0" smtClean="0"/>
              <a:t>*Ask patient if they have ever had a</a:t>
            </a:r>
          </a:p>
          <a:p>
            <a:r>
              <a:rPr lang="en-US" altLang="en-US" b="0" dirty="0" smtClean="0"/>
              <a:t>  positive TB skin test</a:t>
            </a:r>
          </a:p>
          <a:p>
            <a:r>
              <a:rPr lang="en-US" altLang="en-US" b="0" dirty="0" smtClean="0"/>
              <a:t>*If the answer is “YES” do not give</a:t>
            </a:r>
          </a:p>
          <a:p>
            <a:r>
              <a:rPr lang="en-US" altLang="en-US" b="0" dirty="0" smtClean="0"/>
              <a:t>  skin test. Refer to Occ Health nurse.</a:t>
            </a:r>
          </a:p>
          <a:p>
            <a:r>
              <a:rPr lang="en-US" altLang="en-US" b="0" dirty="0" smtClean="0"/>
              <a:t>*Out Patient/Associate- Verify if </a:t>
            </a:r>
          </a:p>
          <a:p>
            <a:r>
              <a:rPr lang="en-US" altLang="en-US" b="0" dirty="0" smtClean="0"/>
              <a:t>   patient/associate can return for PPD</a:t>
            </a:r>
          </a:p>
          <a:p>
            <a:r>
              <a:rPr lang="en-US" altLang="en-US" b="0" dirty="0" smtClean="0"/>
              <a:t>   reading 48 hours (max 72 hours)</a:t>
            </a:r>
          </a:p>
          <a:p>
            <a:r>
              <a:rPr lang="en-US" altLang="en-US" b="0" dirty="0" smtClean="0"/>
              <a:t>*If answer is “NO” do not administer</a:t>
            </a:r>
          </a:p>
          <a:p>
            <a:r>
              <a:rPr lang="en-US" altLang="en-US" b="0" dirty="0" smtClean="0"/>
              <a:t>  antigen and reschedule for a later date</a:t>
            </a:r>
            <a:r>
              <a:rPr lang="en-US" dirty="0"/>
              <a:t> </a:t>
            </a:r>
          </a:p>
        </p:txBody>
      </p:sp>
    </p:spTree>
    <p:extLst>
      <p:ext uri="{BB962C8B-B14F-4D97-AF65-F5344CB8AC3E}">
        <p14:creationId xmlns:p14="http://schemas.microsoft.com/office/powerpoint/2010/main" val="3028828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14399"/>
            <a:ext cx="6934200" cy="5078313"/>
          </a:xfrm>
          <a:prstGeom prst="rect">
            <a:avLst/>
          </a:prstGeom>
        </p:spPr>
        <p:txBody>
          <a:bodyPr wrap="square">
            <a:spAutoFit/>
          </a:bodyPr>
          <a:lstStyle/>
          <a:p>
            <a:r>
              <a:rPr lang="en-US" altLang="en-US" b="0" dirty="0" smtClean="0"/>
              <a:t>*If answer is “YES” select site.</a:t>
            </a:r>
          </a:p>
          <a:p>
            <a:r>
              <a:rPr lang="en-US" altLang="en-US" b="0" dirty="0" smtClean="0"/>
              <a:t> **Gloves should be worn.**</a:t>
            </a:r>
          </a:p>
          <a:p>
            <a:r>
              <a:rPr lang="en-US" altLang="en-US" b="0" dirty="0" smtClean="0"/>
              <a:t>*Prepare 1cc tuberculin syringe with 0.1 ml of test antigen</a:t>
            </a:r>
          </a:p>
          <a:p>
            <a:r>
              <a:rPr lang="en-US" altLang="en-US" b="0" dirty="0" smtClean="0"/>
              <a:t>  Because of absorption onto plastic, the antigen should be</a:t>
            </a:r>
          </a:p>
          <a:p>
            <a:r>
              <a:rPr lang="en-US" altLang="en-US" b="0" dirty="0" smtClean="0"/>
              <a:t>  drawn into the syringe immediately before use.</a:t>
            </a:r>
          </a:p>
          <a:p>
            <a:r>
              <a:rPr lang="en-US" altLang="en-US" b="0" dirty="0" smtClean="0"/>
              <a:t>*Clean selected site, and allow to dry. The left forearm is the </a:t>
            </a:r>
          </a:p>
          <a:p>
            <a:r>
              <a:rPr lang="en-US" altLang="en-US" b="0" dirty="0" smtClean="0"/>
              <a:t>  standard site, if another site must be used, the </a:t>
            </a:r>
          </a:p>
          <a:p>
            <a:r>
              <a:rPr lang="en-US" altLang="en-US" b="0" dirty="0" smtClean="0"/>
              <a:t>  specific site must be documented in the record</a:t>
            </a:r>
          </a:p>
          <a:p>
            <a:r>
              <a:rPr lang="en-US" altLang="en-US" b="0" dirty="0" smtClean="0"/>
              <a:t>*Stretch the skin taut between thumb and index</a:t>
            </a:r>
          </a:p>
          <a:p>
            <a:r>
              <a:rPr lang="en-US" altLang="en-US" b="0" dirty="0" smtClean="0"/>
              <a:t>  finger.  Face bevel upward and hold needle</a:t>
            </a:r>
          </a:p>
          <a:p>
            <a:r>
              <a:rPr lang="en-US" altLang="en-US" b="0" dirty="0" smtClean="0"/>
              <a:t>  and syringe almost parallel to insure proper</a:t>
            </a:r>
          </a:p>
          <a:p>
            <a:r>
              <a:rPr lang="en-US" altLang="en-US" b="0" dirty="0" smtClean="0"/>
              <a:t>  intradermal puncture  </a:t>
            </a:r>
          </a:p>
          <a:p>
            <a:r>
              <a:rPr lang="en-US" altLang="en-US" b="0" dirty="0" smtClean="0"/>
              <a:t> *Carefully insert needle just below skin surface.  </a:t>
            </a:r>
          </a:p>
          <a:p>
            <a:r>
              <a:rPr lang="en-US" altLang="en-US" b="0" dirty="0" smtClean="0"/>
              <a:t>   The tip of the needle should be seen through</a:t>
            </a:r>
          </a:p>
          <a:p>
            <a:r>
              <a:rPr lang="en-US" altLang="en-US" b="0" dirty="0" smtClean="0"/>
              <a:t>   the skin</a:t>
            </a:r>
          </a:p>
          <a:p>
            <a:r>
              <a:rPr lang="en-US" altLang="en-US" b="0" dirty="0" smtClean="0"/>
              <a:t>*Slowly inject the antigen.  Firm resistance is </a:t>
            </a:r>
          </a:p>
          <a:p>
            <a:r>
              <a:rPr lang="en-US" altLang="en-US" b="0" dirty="0" smtClean="0"/>
              <a:t>  felt as the antigen enters the skin.  Inject all </a:t>
            </a:r>
          </a:p>
          <a:p>
            <a:r>
              <a:rPr lang="en-US" altLang="en-US" b="0" dirty="0" smtClean="0"/>
              <a:t>  of the antigen</a:t>
            </a:r>
          </a:p>
        </p:txBody>
      </p:sp>
    </p:spTree>
    <p:extLst>
      <p:ext uri="{BB962C8B-B14F-4D97-AF65-F5344CB8AC3E}">
        <p14:creationId xmlns:p14="http://schemas.microsoft.com/office/powerpoint/2010/main" val="40256593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616</TotalTime>
  <Words>958</Words>
  <Application>Microsoft Office PowerPoint</Application>
  <PresentationFormat>On-screen Show (4:3)</PresentationFormat>
  <Paragraphs>157</Paragraphs>
  <Slides>14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Flow</vt:lpstr>
      <vt:lpstr>Photo Editor Photo</vt:lpstr>
      <vt:lpstr>Directive to Performing a PPD.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CHRISTUS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Lozano, Ninfa</dc:creator>
  <cp:lastModifiedBy>Lozano, Ninfa</cp:lastModifiedBy>
  <cp:revision>34</cp:revision>
  <dcterms:created xsi:type="dcterms:W3CDTF">2017-06-13T13:36:17Z</dcterms:created>
  <dcterms:modified xsi:type="dcterms:W3CDTF">2017-06-14T19:17:04Z</dcterms:modified>
</cp:coreProperties>
</file>