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70" r:id="rId3"/>
    <p:sldId id="260" r:id="rId4"/>
    <p:sldId id="259" r:id="rId5"/>
    <p:sldId id="261" r:id="rId6"/>
    <p:sldId id="262" r:id="rId7"/>
    <p:sldId id="263" r:id="rId8"/>
    <p:sldId id="275" r:id="rId9"/>
    <p:sldId id="264" r:id="rId10"/>
    <p:sldId id="274" r:id="rId11"/>
    <p:sldId id="265" r:id="rId12"/>
    <p:sldId id="277" r:id="rId13"/>
    <p:sldId id="266" r:id="rId14"/>
    <p:sldId id="276" r:id="rId15"/>
    <p:sldId id="267" r:id="rId16"/>
    <p:sldId id="268" r:id="rId17"/>
    <p:sldId id="269" r:id="rId18"/>
    <p:sldId id="278" r:id="rId19"/>
    <p:sldId id="280" r:id="rId20"/>
    <p:sldId id="279" r:id="rId21"/>
    <p:sldId id="271" r:id="rId22"/>
    <p:sldId id="272"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1" autoAdjust="0"/>
    <p:restoredTop sz="94660"/>
  </p:normalViewPr>
  <p:slideViewPr>
    <p:cSldViewPr snapToGrid="0">
      <p:cViewPr varScale="1">
        <p:scale>
          <a:sx n="91" d="100"/>
          <a:sy n="91" d="100"/>
        </p:scale>
        <p:origin x="56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B3086-8518-41E9-8D80-236F559FB9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0C54B4-8765-4D9B-96B6-580FF34B73BB}">
      <dgm:prSet/>
      <dgm:spPr/>
      <dgm:t>
        <a:bodyPr/>
        <a:lstStyle/>
        <a:p>
          <a:r>
            <a:rPr lang="en-US"/>
            <a:t>Product Identifier (chemical name)</a:t>
          </a:r>
        </a:p>
      </dgm:t>
    </dgm:pt>
    <dgm:pt modelId="{1DC53BF2-948F-4477-9EFB-BAAB8960FD28}" type="parTrans" cxnId="{11219F90-E6DE-4A02-B17F-717E754AC79B}">
      <dgm:prSet/>
      <dgm:spPr/>
      <dgm:t>
        <a:bodyPr/>
        <a:lstStyle/>
        <a:p>
          <a:endParaRPr lang="en-US"/>
        </a:p>
      </dgm:t>
    </dgm:pt>
    <dgm:pt modelId="{D147E863-2FA5-45AB-A30F-8F98DA7EC100}" type="sibTrans" cxnId="{11219F90-E6DE-4A02-B17F-717E754AC79B}">
      <dgm:prSet/>
      <dgm:spPr/>
      <dgm:t>
        <a:bodyPr/>
        <a:lstStyle/>
        <a:p>
          <a:endParaRPr lang="en-US"/>
        </a:p>
      </dgm:t>
    </dgm:pt>
    <dgm:pt modelId="{A16910D1-DAFA-4A08-8C1B-41A557858A0E}">
      <dgm:prSet/>
      <dgm:spPr/>
      <dgm:t>
        <a:bodyPr/>
        <a:lstStyle/>
        <a:p>
          <a:r>
            <a:rPr lang="en-US"/>
            <a:t>Supplier Identification (manufacturer’s name, address, contact info)</a:t>
          </a:r>
        </a:p>
      </dgm:t>
    </dgm:pt>
    <dgm:pt modelId="{84B938C8-7DB0-478D-9C3F-48EBF5593411}" type="parTrans" cxnId="{F50CD733-44B7-4308-85F3-DDBB6873A025}">
      <dgm:prSet/>
      <dgm:spPr/>
      <dgm:t>
        <a:bodyPr/>
        <a:lstStyle/>
        <a:p>
          <a:endParaRPr lang="en-US"/>
        </a:p>
      </dgm:t>
    </dgm:pt>
    <dgm:pt modelId="{04295214-452E-4E52-8105-72C5C11B9DB6}" type="sibTrans" cxnId="{F50CD733-44B7-4308-85F3-DDBB6873A025}">
      <dgm:prSet/>
      <dgm:spPr/>
      <dgm:t>
        <a:bodyPr/>
        <a:lstStyle/>
        <a:p>
          <a:endParaRPr lang="en-US"/>
        </a:p>
      </dgm:t>
    </dgm:pt>
    <dgm:pt modelId="{056E6AC0-4944-4088-B50A-961AB1360C86}">
      <dgm:prSet/>
      <dgm:spPr/>
      <dgm:t>
        <a:bodyPr/>
        <a:lstStyle/>
        <a:p>
          <a:r>
            <a:rPr lang="en-US"/>
            <a:t>Pictogram(s)</a:t>
          </a:r>
        </a:p>
      </dgm:t>
    </dgm:pt>
    <dgm:pt modelId="{85BC0952-066D-4CCE-A303-BB74055ED634}" type="parTrans" cxnId="{11BFBA43-2A7E-459F-90DB-B6480C372A8A}">
      <dgm:prSet/>
      <dgm:spPr/>
      <dgm:t>
        <a:bodyPr/>
        <a:lstStyle/>
        <a:p>
          <a:endParaRPr lang="en-US"/>
        </a:p>
      </dgm:t>
    </dgm:pt>
    <dgm:pt modelId="{B7CBF572-265F-419E-80C5-941183C3D44B}" type="sibTrans" cxnId="{11BFBA43-2A7E-459F-90DB-B6480C372A8A}">
      <dgm:prSet/>
      <dgm:spPr/>
      <dgm:t>
        <a:bodyPr/>
        <a:lstStyle/>
        <a:p>
          <a:endParaRPr lang="en-US"/>
        </a:p>
      </dgm:t>
    </dgm:pt>
    <dgm:pt modelId="{D0CC2A5B-CEFC-4180-9AD7-3D5A4ADE27C4}">
      <dgm:prSet/>
      <dgm:spPr/>
      <dgm:t>
        <a:bodyPr/>
        <a:lstStyle/>
        <a:p>
          <a:r>
            <a:rPr lang="en-US"/>
            <a:t>Signal Word</a:t>
          </a:r>
        </a:p>
      </dgm:t>
    </dgm:pt>
    <dgm:pt modelId="{28A96E73-8A95-4B9A-A7E5-CB5B52DD4BD3}" type="parTrans" cxnId="{2815C691-B559-44DA-8B2F-E881CC0CCE5E}">
      <dgm:prSet/>
      <dgm:spPr/>
      <dgm:t>
        <a:bodyPr/>
        <a:lstStyle/>
        <a:p>
          <a:endParaRPr lang="en-US"/>
        </a:p>
      </dgm:t>
    </dgm:pt>
    <dgm:pt modelId="{CE5C33C0-EAD3-4DD3-97EC-410B630B7F41}" type="sibTrans" cxnId="{2815C691-B559-44DA-8B2F-E881CC0CCE5E}">
      <dgm:prSet/>
      <dgm:spPr/>
      <dgm:t>
        <a:bodyPr/>
        <a:lstStyle/>
        <a:p>
          <a:endParaRPr lang="en-US"/>
        </a:p>
      </dgm:t>
    </dgm:pt>
    <dgm:pt modelId="{40526775-AA62-42ED-A233-DA8F839358F3}">
      <dgm:prSet/>
      <dgm:spPr/>
      <dgm:t>
        <a:bodyPr/>
        <a:lstStyle/>
        <a:p>
          <a:r>
            <a:rPr lang="en-US"/>
            <a:t>Precautionary Statements</a:t>
          </a:r>
        </a:p>
      </dgm:t>
    </dgm:pt>
    <dgm:pt modelId="{D0D4C395-4046-4254-852C-7D0248426831}" type="parTrans" cxnId="{82F4194A-AB07-4069-A5E9-1D0A103A3760}">
      <dgm:prSet/>
      <dgm:spPr/>
      <dgm:t>
        <a:bodyPr/>
        <a:lstStyle/>
        <a:p>
          <a:endParaRPr lang="en-US"/>
        </a:p>
      </dgm:t>
    </dgm:pt>
    <dgm:pt modelId="{6B72F9B5-58DF-41FD-BE04-88D227EFC567}" type="sibTrans" cxnId="{82F4194A-AB07-4069-A5E9-1D0A103A3760}">
      <dgm:prSet/>
      <dgm:spPr/>
      <dgm:t>
        <a:bodyPr/>
        <a:lstStyle/>
        <a:p>
          <a:endParaRPr lang="en-US"/>
        </a:p>
      </dgm:t>
    </dgm:pt>
    <dgm:pt modelId="{02B3FC64-58B8-49AF-BE09-B028942E44D1}">
      <dgm:prSet/>
      <dgm:spPr/>
      <dgm:t>
        <a:bodyPr/>
        <a:lstStyle/>
        <a:p>
          <a:r>
            <a:rPr lang="en-US"/>
            <a:t>Hazard Statements</a:t>
          </a:r>
        </a:p>
      </dgm:t>
    </dgm:pt>
    <dgm:pt modelId="{623E2FEE-10F0-4421-A6F7-08ACFD1459E6}" type="parTrans" cxnId="{A715B1D8-84AC-419D-8037-C1482AB41618}">
      <dgm:prSet/>
      <dgm:spPr/>
      <dgm:t>
        <a:bodyPr/>
        <a:lstStyle/>
        <a:p>
          <a:endParaRPr lang="en-US"/>
        </a:p>
      </dgm:t>
    </dgm:pt>
    <dgm:pt modelId="{E39A2C0C-8D72-49A1-859E-CA200672A017}" type="sibTrans" cxnId="{A715B1D8-84AC-419D-8037-C1482AB41618}">
      <dgm:prSet/>
      <dgm:spPr/>
      <dgm:t>
        <a:bodyPr/>
        <a:lstStyle/>
        <a:p>
          <a:endParaRPr lang="en-US"/>
        </a:p>
      </dgm:t>
    </dgm:pt>
    <dgm:pt modelId="{F0463CB8-48C8-4B03-91AB-12A2D50EFE82}" type="pres">
      <dgm:prSet presAssocID="{AA6B3086-8518-41E9-8D80-236F559FB95A}" presName="linear" presStyleCnt="0">
        <dgm:presLayoutVars>
          <dgm:animLvl val="lvl"/>
          <dgm:resizeHandles val="exact"/>
        </dgm:presLayoutVars>
      </dgm:prSet>
      <dgm:spPr/>
    </dgm:pt>
    <dgm:pt modelId="{8BED8BDA-BE61-4C0E-B9D1-56C6707A059F}" type="pres">
      <dgm:prSet presAssocID="{230C54B4-8765-4D9B-96B6-580FF34B73BB}" presName="parentText" presStyleLbl="node1" presStyleIdx="0" presStyleCnt="6">
        <dgm:presLayoutVars>
          <dgm:chMax val="0"/>
          <dgm:bulletEnabled val="1"/>
        </dgm:presLayoutVars>
      </dgm:prSet>
      <dgm:spPr/>
    </dgm:pt>
    <dgm:pt modelId="{1BED3DD2-555B-4998-A056-0A67D5FC47C7}" type="pres">
      <dgm:prSet presAssocID="{D147E863-2FA5-45AB-A30F-8F98DA7EC100}" presName="spacer" presStyleCnt="0"/>
      <dgm:spPr/>
    </dgm:pt>
    <dgm:pt modelId="{0161A514-40F0-4789-B4ED-5B257C34B669}" type="pres">
      <dgm:prSet presAssocID="{A16910D1-DAFA-4A08-8C1B-41A557858A0E}" presName="parentText" presStyleLbl="node1" presStyleIdx="1" presStyleCnt="6">
        <dgm:presLayoutVars>
          <dgm:chMax val="0"/>
          <dgm:bulletEnabled val="1"/>
        </dgm:presLayoutVars>
      </dgm:prSet>
      <dgm:spPr/>
    </dgm:pt>
    <dgm:pt modelId="{9F35505D-F7CD-4CF6-AD9D-2DF37F4D713E}" type="pres">
      <dgm:prSet presAssocID="{04295214-452E-4E52-8105-72C5C11B9DB6}" presName="spacer" presStyleCnt="0"/>
      <dgm:spPr/>
    </dgm:pt>
    <dgm:pt modelId="{3486ECA2-668A-461F-B742-281B0D20F530}" type="pres">
      <dgm:prSet presAssocID="{056E6AC0-4944-4088-B50A-961AB1360C86}" presName="parentText" presStyleLbl="node1" presStyleIdx="2" presStyleCnt="6">
        <dgm:presLayoutVars>
          <dgm:chMax val="0"/>
          <dgm:bulletEnabled val="1"/>
        </dgm:presLayoutVars>
      </dgm:prSet>
      <dgm:spPr/>
    </dgm:pt>
    <dgm:pt modelId="{3ADCD681-890C-43EC-A829-931D1E4596C8}" type="pres">
      <dgm:prSet presAssocID="{B7CBF572-265F-419E-80C5-941183C3D44B}" presName="spacer" presStyleCnt="0"/>
      <dgm:spPr/>
    </dgm:pt>
    <dgm:pt modelId="{431D901D-95E0-45CE-A0A5-68B5BDBFFE55}" type="pres">
      <dgm:prSet presAssocID="{D0CC2A5B-CEFC-4180-9AD7-3D5A4ADE27C4}" presName="parentText" presStyleLbl="node1" presStyleIdx="3" presStyleCnt="6">
        <dgm:presLayoutVars>
          <dgm:chMax val="0"/>
          <dgm:bulletEnabled val="1"/>
        </dgm:presLayoutVars>
      </dgm:prSet>
      <dgm:spPr/>
    </dgm:pt>
    <dgm:pt modelId="{C7F207E0-EC66-42B4-ADC0-6D132CE89F00}" type="pres">
      <dgm:prSet presAssocID="{CE5C33C0-EAD3-4DD3-97EC-410B630B7F41}" presName="spacer" presStyleCnt="0"/>
      <dgm:spPr/>
    </dgm:pt>
    <dgm:pt modelId="{9158DA8A-601A-455F-BBDA-D45C6B580172}" type="pres">
      <dgm:prSet presAssocID="{40526775-AA62-42ED-A233-DA8F839358F3}" presName="parentText" presStyleLbl="node1" presStyleIdx="4" presStyleCnt="6">
        <dgm:presLayoutVars>
          <dgm:chMax val="0"/>
          <dgm:bulletEnabled val="1"/>
        </dgm:presLayoutVars>
      </dgm:prSet>
      <dgm:spPr/>
    </dgm:pt>
    <dgm:pt modelId="{744A4465-A175-4687-9FBF-7562E6772CCA}" type="pres">
      <dgm:prSet presAssocID="{6B72F9B5-58DF-41FD-BE04-88D227EFC567}" presName="spacer" presStyleCnt="0"/>
      <dgm:spPr/>
    </dgm:pt>
    <dgm:pt modelId="{933B0723-1ECA-4D36-AC80-3D22D04FDF03}" type="pres">
      <dgm:prSet presAssocID="{02B3FC64-58B8-49AF-BE09-B028942E44D1}" presName="parentText" presStyleLbl="node1" presStyleIdx="5" presStyleCnt="6">
        <dgm:presLayoutVars>
          <dgm:chMax val="0"/>
          <dgm:bulletEnabled val="1"/>
        </dgm:presLayoutVars>
      </dgm:prSet>
      <dgm:spPr/>
    </dgm:pt>
  </dgm:ptLst>
  <dgm:cxnLst>
    <dgm:cxn modelId="{F50CD733-44B7-4308-85F3-DDBB6873A025}" srcId="{AA6B3086-8518-41E9-8D80-236F559FB95A}" destId="{A16910D1-DAFA-4A08-8C1B-41A557858A0E}" srcOrd="1" destOrd="0" parTransId="{84B938C8-7DB0-478D-9C3F-48EBF5593411}" sibTransId="{04295214-452E-4E52-8105-72C5C11B9DB6}"/>
    <dgm:cxn modelId="{7F17575B-4490-4376-A79A-ACBF17B8AE83}" type="presOf" srcId="{230C54B4-8765-4D9B-96B6-580FF34B73BB}" destId="{8BED8BDA-BE61-4C0E-B9D1-56C6707A059F}" srcOrd="0" destOrd="0" presId="urn:microsoft.com/office/officeart/2005/8/layout/vList2"/>
    <dgm:cxn modelId="{CC6B9A63-3CD0-492C-B2DA-85E784ED231A}" type="presOf" srcId="{A16910D1-DAFA-4A08-8C1B-41A557858A0E}" destId="{0161A514-40F0-4789-B4ED-5B257C34B669}" srcOrd="0" destOrd="0" presId="urn:microsoft.com/office/officeart/2005/8/layout/vList2"/>
    <dgm:cxn modelId="{11BFBA43-2A7E-459F-90DB-B6480C372A8A}" srcId="{AA6B3086-8518-41E9-8D80-236F559FB95A}" destId="{056E6AC0-4944-4088-B50A-961AB1360C86}" srcOrd="2" destOrd="0" parTransId="{85BC0952-066D-4CCE-A303-BB74055ED634}" sibTransId="{B7CBF572-265F-419E-80C5-941183C3D44B}"/>
    <dgm:cxn modelId="{82F4194A-AB07-4069-A5E9-1D0A103A3760}" srcId="{AA6B3086-8518-41E9-8D80-236F559FB95A}" destId="{40526775-AA62-42ED-A233-DA8F839358F3}" srcOrd="4" destOrd="0" parTransId="{D0D4C395-4046-4254-852C-7D0248426831}" sibTransId="{6B72F9B5-58DF-41FD-BE04-88D227EFC567}"/>
    <dgm:cxn modelId="{00004A8A-CC9C-4CB2-A1D5-69A8412E136B}" type="presOf" srcId="{AA6B3086-8518-41E9-8D80-236F559FB95A}" destId="{F0463CB8-48C8-4B03-91AB-12A2D50EFE82}" srcOrd="0" destOrd="0" presId="urn:microsoft.com/office/officeart/2005/8/layout/vList2"/>
    <dgm:cxn modelId="{11219F90-E6DE-4A02-B17F-717E754AC79B}" srcId="{AA6B3086-8518-41E9-8D80-236F559FB95A}" destId="{230C54B4-8765-4D9B-96B6-580FF34B73BB}" srcOrd="0" destOrd="0" parTransId="{1DC53BF2-948F-4477-9EFB-BAAB8960FD28}" sibTransId="{D147E863-2FA5-45AB-A30F-8F98DA7EC100}"/>
    <dgm:cxn modelId="{2815C691-B559-44DA-8B2F-E881CC0CCE5E}" srcId="{AA6B3086-8518-41E9-8D80-236F559FB95A}" destId="{D0CC2A5B-CEFC-4180-9AD7-3D5A4ADE27C4}" srcOrd="3" destOrd="0" parTransId="{28A96E73-8A95-4B9A-A7E5-CB5B52DD4BD3}" sibTransId="{CE5C33C0-EAD3-4DD3-97EC-410B630B7F41}"/>
    <dgm:cxn modelId="{8714119C-B99F-49A3-8BBB-759782683E24}" type="presOf" srcId="{056E6AC0-4944-4088-B50A-961AB1360C86}" destId="{3486ECA2-668A-461F-B742-281B0D20F530}" srcOrd="0" destOrd="0" presId="urn:microsoft.com/office/officeart/2005/8/layout/vList2"/>
    <dgm:cxn modelId="{15072EBB-74C1-429F-9546-5FC8CDE1A3D3}" type="presOf" srcId="{02B3FC64-58B8-49AF-BE09-B028942E44D1}" destId="{933B0723-1ECA-4D36-AC80-3D22D04FDF03}" srcOrd="0" destOrd="0" presId="urn:microsoft.com/office/officeart/2005/8/layout/vList2"/>
    <dgm:cxn modelId="{8B00D4D3-265B-4D04-ACA2-FEA7DC327D0A}" type="presOf" srcId="{40526775-AA62-42ED-A233-DA8F839358F3}" destId="{9158DA8A-601A-455F-BBDA-D45C6B580172}" srcOrd="0" destOrd="0" presId="urn:microsoft.com/office/officeart/2005/8/layout/vList2"/>
    <dgm:cxn modelId="{A715B1D8-84AC-419D-8037-C1482AB41618}" srcId="{AA6B3086-8518-41E9-8D80-236F559FB95A}" destId="{02B3FC64-58B8-49AF-BE09-B028942E44D1}" srcOrd="5" destOrd="0" parTransId="{623E2FEE-10F0-4421-A6F7-08ACFD1459E6}" sibTransId="{E39A2C0C-8D72-49A1-859E-CA200672A017}"/>
    <dgm:cxn modelId="{0CC682E7-86CD-4752-9E3F-CA9C7011919C}" type="presOf" srcId="{D0CC2A5B-CEFC-4180-9AD7-3D5A4ADE27C4}" destId="{431D901D-95E0-45CE-A0A5-68B5BDBFFE55}" srcOrd="0" destOrd="0" presId="urn:microsoft.com/office/officeart/2005/8/layout/vList2"/>
    <dgm:cxn modelId="{70675593-BC38-4F30-9CAA-DA3C96A1D0D4}" type="presParOf" srcId="{F0463CB8-48C8-4B03-91AB-12A2D50EFE82}" destId="{8BED8BDA-BE61-4C0E-B9D1-56C6707A059F}" srcOrd="0" destOrd="0" presId="urn:microsoft.com/office/officeart/2005/8/layout/vList2"/>
    <dgm:cxn modelId="{B1647F8D-E83A-4940-8A3C-E320EF556528}" type="presParOf" srcId="{F0463CB8-48C8-4B03-91AB-12A2D50EFE82}" destId="{1BED3DD2-555B-4998-A056-0A67D5FC47C7}" srcOrd="1" destOrd="0" presId="urn:microsoft.com/office/officeart/2005/8/layout/vList2"/>
    <dgm:cxn modelId="{022407EF-A5AA-407E-9CC1-CCEDC575479C}" type="presParOf" srcId="{F0463CB8-48C8-4B03-91AB-12A2D50EFE82}" destId="{0161A514-40F0-4789-B4ED-5B257C34B669}" srcOrd="2" destOrd="0" presId="urn:microsoft.com/office/officeart/2005/8/layout/vList2"/>
    <dgm:cxn modelId="{33856B38-E11E-433B-8FAD-FD07AA497432}" type="presParOf" srcId="{F0463CB8-48C8-4B03-91AB-12A2D50EFE82}" destId="{9F35505D-F7CD-4CF6-AD9D-2DF37F4D713E}" srcOrd="3" destOrd="0" presId="urn:microsoft.com/office/officeart/2005/8/layout/vList2"/>
    <dgm:cxn modelId="{FA100DDD-C3D6-40DC-9988-4197673F6E7E}" type="presParOf" srcId="{F0463CB8-48C8-4B03-91AB-12A2D50EFE82}" destId="{3486ECA2-668A-461F-B742-281B0D20F530}" srcOrd="4" destOrd="0" presId="urn:microsoft.com/office/officeart/2005/8/layout/vList2"/>
    <dgm:cxn modelId="{FEE95414-45B4-48E9-B13D-B3FE358F859E}" type="presParOf" srcId="{F0463CB8-48C8-4B03-91AB-12A2D50EFE82}" destId="{3ADCD681-890C-43EC-A829-931D1E4596C8}" srcOrd="5" destOrd="0" presId="urn:microsoft.com/office/officeart/2005/8/layout/vList2"/>
    <dgm:cxn modelId="{5F209AC0-2F93-4A8C-8C02-EA2577D77037}" type="presParOf" srcId="{F0463CB8-48C8-4B03-91AB-12A2D50EFE82}" destId="{431D901D-95E0-45CE-A0A5-68B5BDBFFE55}" srcOrd="6" destOrd="0" presId="urn:microsoft.com/office/officeart/2005/8/layout/vList2"/>
    <dgm:cxn modelId="{7FDC1119-F132-4607-9BD7-5DE1874EB442}" type="presParOf" srcId="{F0463CB8-48C8-4B03-91AB-12A2D50EFE82}" destId="{C7F207E0-EC66-42B4-ADC0-6D132CE89F00}" srcOrd="7" destOrd="0" presId="urn:microsoft.com/office/officeart/2005/8/layout/vList2"/>
    <dgm:cxn modelId="{00212992-8B2E-44B9-BCE4-01DA87D067FF}" type="presParOf" srcId="{F0463CB8-48C8-4B03-91AB-12A2D50EFE82}" destId="{9158DA8A-601A-455F-BBDA-D45C6B580172}" srcOrd="8" destOrd="0" presId="urn:microsoft.com/office/officeart/2005/8/layout/vList2"/>
    <dgm:cxn modelId="{8CEBCB9D-5C4B-4B3B-8EBB-3A74309C75A8}" type="presParOf" srcId="{F0463CB8-48C8-4B03-91AB-12A2D50EFE82}" destId="{744A4465-A175-4687-9FBF-7562E6772CCA}" srcOrd="9" destOrd="0" presId="urn:microsoft.com/office/officeart/2005/8/layout/vList2"/>
    <dgm:cxn modelId="{4DFA9454-5198-412A-871F-EDBB62152E9C}" type="presParOf" srcId="{F0463CB8-48C8-4B03-91AB-12A2D50EFE82}" destId="{933B0723-1ECA-4D36-AC80-3D22D04FDF0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8BDA-BE61-4C0E-B9D1-56C6707A059F}">
      <dsp:nvSpPr>
        <dsp:cNvPr id="0" name=""/>
        <dsp:cNvSpPr/>
      </dsp:nvSpPr>
      <dsp:spPr>
        <a:xfrm>
          <a:off x="0" y="5253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Product Identifier (chemical name)</a:t>
          </a:r>
        </a:p>
      </dsp:txBody>
      <dsp:txXfrm>
        <a:off x="21075" y="73612"/>
        <a:ext cx="11467097" cy="389580"/>
      </dsp:txXfrm>
    </dsp:sp>
    <dsp:sp modelId="{0161A514-40F0-4789-B4ED-5B257C34B669}">
      <dsp:nvSpPr>
        <dsp:cNvPr id="0" name=""/>
        <dsp:cNvSpPr/>
      </dsp:nvSpPr>
      <dsp:spPr>
        <a:xfrm>
          <a:off x="0" y="53610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Supplier Identification (manufacturer’s name, address, contact info)</a:t>
          </a:r>
        </a:p>
      </dsp:txBody>
      <dsp:txXfrm>
        <a:off x="21075" y="557182"/>
        <a:ext cx="11467097" cy="389580"/>
      </dsp:txXfrm>
    </dsp:sp>
    <dsp:sp modelId="{3486ECA2-668A-461F-B742-281B0D20F530}">
      <dsp:nvSpPr>
        <dsp:cNvPr id="0" name=""/>
        <dsp:cNvSpPr/>
      </dsp:nvSpPr>
      <dsp:spPr>
        <a:xfrm>
          <a:off x="0" y="101967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Pictogram(s)</a:t>
          </a:r>
        </a:p>
      </dsp:txBody>
      <dsp:txXfrm>
        <a:off x="21075" y="1040752"/>
        <a:ext cx="11467097" cy="389580"/>
      </dsp:txXfrm>
    </dsp:sp>
    <dsp:sp modelId="{431D901D-95E0-45CE-A0A5-68B5BDBFFE55}">
      <dsp:nvSpPr>
        <dsp:cNvPr id="0" name=""/>
        <dsp:cNvSpPr/>
      </dsp:nvSpPr>
      <dsp:spPr>
        <a:xfrm>
          <a:off x="0" y="150324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Signal Word</a:t>
          </a:r>
        </a:p>
      </dsp:txBody>
      <dsp:txXfrm>
        <a:off x="21075" y="1524322"/>
        <a:ext cx="11467097" cy="389580"/>
      </dsp:txXfrm>
    </dsp:sp>
    <dsp:sp modelId="{9158DA8A-601A-455F-BBDA-D45C6B580172}">
      <dsp:nvSpPr>
        <dsp:cNvPr id="0" name=""/>
        <dsp:cNvSpPr/>
      </dsp:nvSpPr>
      <dsp:spPr>
        <a:xfrm>
          <a:off x="0" y="198681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Precautionary Statements</a:t>
          </a:r>
        </a:p>
      </dsp:txBody>
      <dsp:txXfrm>
        <a:off x="21075" y="2007892"/>
        <a:ext cx="11467097" cy="389580"/>
      </dsp:txXfrm>
    </dsp:sp>
    <dsp:sp modelId="{933B0723-1ECA-4D36-AC80-3D22D04FDF03}">
      <dsp:nvSpPr>
        <dsp:cNvPr id="0" name=""/>
        <dsp:cNvSpPr/>
      </dsp:nvSpPr>
      <dsp:spPr>
        <a:xfrm>
          <a:off x="0" y="2470387"/>
          <a:ext cx="115092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Hazard Statements</a:t>
          </a:r>
        </a:p>
      </dsp:txBody>
      <dsp:txXfrm>
        <a:off x="21075" y="2491462"/>
        <a:ext cx="11467097"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E0906-5D74-46F6-9BFA-557844575F87}"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9B669-654E-4984-9784-7A58CCDB5E27}" type="slidenum">
              <a:rPr lang="en-US" smtClean="0"/>
              <a:t>‹#›</a:t>
            </a:fld>
            <a:endParaRPr lang="en-US"/>
          </a:p>
        </p:txBody>
      </p:sp>
    </p:spTree>
    <p:extLst>
      <p:ext uri="{BB962C8B-B14F-4D97-AF65-F5344CB8AC3E}">
        <p14:creationId xmlns:p14="http://schemas.microsoft.com/office/powerpoint/2010/main" val="20780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This is the 2024 Annual Chemical Hygiene In-service.</a:t>
            </a:r>
          </a:p>
        </p:txBody>
      </p:sp>
      <p:sp>
        <p:nvSpPr>
          <p:cNvPr id="4" name="Slide Number Placeholder 3"/>
          <p:cNvSpPr>
            <a:spLocks noGrp="1"/>
          </p:cNvSpPr>
          <p:nvPr>
            <p:ph type="sldNum" sz="quarter" idx="5"/>
          </p:nvPr>
        </p:nvSpPr>
        <p:spPr/>
        <p:txBody>
          <a:bodyPr/>
          <a:lstStyle/>
          <a:p>
            <a:fld id="{BCF9B669-654E-4984-9784-7A58CCDB5E27}" type="slidenum">
              <a:rPr lang="en-US" smtClean="0"/>
              <a:t>1</a:t>
            </a:fld>
            <a:endParaRPr lang="en-US"/>
          </a:p>
        </p:txBody>
      </p:sp>
    </p:spTree>
    <p:extLst>
      <p:ext uri="{BB962C8B-B14F-4D97-AF65-F5344CB8AC3E}">
        <p14:creationId xmlns:p14="http://schemas.microsoft.com/office/powerpoint/2010/main" val="2957881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secondary labels can be printed directly from the SDS program HSI.  After you have located the correct chemical, select the print button, choose label size and print the number of labels needed.  HSI will auto-populate the necessary information for the label.</a:t>
            </a:r>
          </a:p>
        </p:txBody>
      </p:sp>
      <p:sp>
        <p:nvSpPr>
          <p:cNvPr id="4" name="Slide Number Placeholder 3"/>
          <p:cNvSpPr>
            <a:spLocks noGrp="1"/>
          </p:cNvSpPr>
          <p:nvPr>
            <p:ph type="sldNum" sz="quarter" idx="5"/>
          </p:nvPr>
        </p:nvSpPr>
        <p:spPr/>
        <p:txBody>
          <a:bodyPr/>
          <a:lstStyle/>
          <a:p>
            <a:fld id="{BCF9B669-654E-4984-9784-7A58CCDB5E27}" type="slidenum">
              <a:rPr lang="en-US" smtClean="0"/>
              <a:t>10</a:t>
            </a:fld>
            <a:endParaRPr lang="en-US"/>
          </a:p>
        </p:txBody>
      </p:sp>
    </p:spTree>
    <p:extLst>
      <p:ext uri="{BB962C8B-B14F-4D97-AF65-F5344CB8AC3E}">
        <p14:creationId xmlns:p14="http://schemas.microsoft.com/office/powerpoint/2010/main" val="124091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 flame cabinets located?  Flame cabinets are located in the hallway, next to walk-in fridge entrance, hematology, blood bank, histology, and cytology.  What is the purpose of the flame cabinet?  The purpose of the flame cabinet is to protect flammable contents for a certain amount of time during fire conditions.  This allows for extra time for evacuation and gives emergency responders more time to control the fire before it gets to the dangerous material.  Where can you find the maximum capacity on the cabinet?  (go to next slide for answer)</a:t>
            </a:r>
          </a:p>
        </p:txBody>
      </p:sp>
      <p:sp>
        <p:nvSpPr>
          <p:cNvPr id="4" name="Slide Number Placeholder 3"/>
          <p:cNvSpPr>
            <a:spLocks noGrp="1"/>
          </p:cNvSpPr>
          <p:nvPr>
            <p:ph type="sldNum" sz="quarter" idx="5"/>
          </p:nvPr>
        </p:nvSpPr>
        <p:spPr/>
        <p:txBody>
          <a:bodyPr/>
          <a:lstStyle/>
          <a:p>
            <a:fld id="{BCF9B669-654E-4984-9784-7A58CCDB5E27}" type="slidenum">
              <a:rPr lang="en-US" smtClean="0"/>
              <a:t>11</a:t>
            </a:fld>
            <a:endParaRPr lang="en-US"/>
          </a:p>
        </p:txBody>
      </p:sp>
    </p:spTree>
    <p:extLst>
      <p:ext uri="{BB962C8B-B14F-4D97-AF65-F5344CB8AC3E}">
        <p14:creationId xmlns:p14="http://schemas.microsoft.com/office/powerpoint/2010/main" val="253624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maximum capacity is either located on the front of the cabinet or on the door on the inside of the cabinet.</a:t>
            </a:r>
          </a:p>
        </p:txBody>
      </p:sp>
      <p:sp>
        <p:nvSpPr>
          <p:cNvPr id="4" name="Slide Number Placeholder 3"/>
          <p:cNvSpPr>
            <a:spLocks noGrp="1"/>
          </p:cNvSpPr>
          <p:nvPr>
            <p:ph type="sldNum" sz="quarter" idx="5"/>
          </p:nvPr>
        </p:nvSpPr>
        <p:spPr/>
        <p:txBody>
          <a:bodyPr/>
          <a:lstStyle/>
          <a:p>
            <a:fld id="{BCF9B669-654E-4984-9784-7A58CCDB5E27}" type="slidenum">
              <a:rPr lang="en-US" smtClean="0"/>
              <a:t>12</a:t>
            </a:fld>
            <a:endParaRPr lang="en-US"/>
          </a:p>
        </p:txBody>
      </p:sp>
    </p:spTree>
    <p:extLst>
      <p:ext uri="{BB962C8B-B14F-4D97-AF65-F5344CB8AC3E}">
        <p14:creationId xmlns:p14="http://schemas.microsoft.com/office/powerpoint/2010/main" val="428401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Where is the fume hood located and what is its purpose?  The fume hood is located in cytology.  The purpose of a chemical fume hood is </a:t>
            </a:r>
            <a:r>
              <a:rPr lang="en-US" b="0" i="0" dirty="0">
                <a:solidFill>
                  <a:srgbClr val="040C28"/>
                </a:solidFill>
                <a:effectLst/>
                <a:latin typeface="Google Sans"/>
              </a:rPr>
              <a:t>to prevent the release of hazardous substances into the general laboratory space by controlling and then exhausting hazardous and/or odorous chemicals</a:t>
            </a:r>
            <a:r>
              <a:rPr lang="en-US" b="0" i="0" dirty="0">
                <a:solidFill>
                  <a:srgbClr val="202124"/>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BCF9B669-654E-4984-9784-7A58CCDB5E27}" type="slidenum">
              <a:rPr lang="en-US" smtClean="0"/>
              <a:t>13</a:t>
            </a:fld>
            <a:endParaRPr lang="en-US"/>
          </a:p>
        </p:txBody>
      </p:sp>
    </p:spTree>
    <p:extLst>
      <p:ext uri="{BB962C8B-B14F-4D97-AF65-F5344CB8AC3E}">
        <p14:creationId xmlns:p14="http://schemas.microsoft.com/office/powerpoint/2010/main" val="129134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the blue and yellow flame cabinets?  The blue ones are used to store corrosive chemicals like acids, and they are vented to evacuate hazardous vapors.  The yellow ones are not vented.</a:t>
            </a:r>
          </a:p>
        </p:txBody>
      </p:sp>
      <p:sp>
        <p:nvSpPr>
          <p:cNvPr id="4" name="Slide Number Placeholder 3"/>
          <p:cNvSpPr>
            <a:spLocks noGrp="1"/>
          </p:cNvSpPr>
          <p:nvPr>
            <p:ph type="sldNum" sz="quarter" idx="5"/>
          </p:nvPr>
        </p:nvSpPr>
        <p:spPr/>
        <p:txBody>
          <a:bodyPr/>
          <a:lstStyle/>
          <a:p>
            <a:fld id="{BCF9B669-654E-4984-9784-7A58CCDB5E27}" type="slidenum">
              <a:rPr lang="en-US" smtClean="0"/>
              <a:t>14</a:t>
            </a:fld>
            <a:endParaRPr lang="en-US"/>
          </a:p>
        </p:txBody>
      </p:sp>
    </p:spTree>
    <p:extLst>
      <p:ext uri="{BB962C8B-B14F-4D97-AF65-F5344CB8AC3E}">
        <p14:creationId xmlns:p14="http://schemas.microsoft.com/office/powerpoint/2010/main" val="1936911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 spill kits located?  Spill kits are located in each department.  For gen lab, they are located on the top of the education shelf.  There are spill kits for chemicals and body fluids.  What is the first step before cleaning up a chemical spill?  Always consult the SDS before cleaning up a chemical spill. Who do you notify a chemical spill has occurred?  Per policy, </a:t>
            </a:r>
            <a:r>
              <a:rPr lang="en-US" b="0" i="0" dirty="0">
                <a:solidFill>
                  <a:srgbClr val="000000"/>
                </a:solidFill>
                <a:effectLst/>
                <a:latin typeface="Times New Roman" panose="02020603050405020304" pitchFamily="18" charset="0"/>
              </a:rPr>
              <a:t>immediately notify lab staff, Risk Management, and Security.  If it is an off shift, notify house supervisor so they can contact risk management.</a:t>
            </a:r>
            <a:endParaRPr lang="en-US" dirty="0"/>
          </a:p>
        </p:txBody>
      </p:sp>
      <p:sp>
        <p:nvSpPr>
          <p:cNvPr id="4" name="Slide Number Placeholder 3"/>
          <p:cNvSpPr>
            <a:spLocks noGrp="1"/>
          </p:cNvSpPr>
          <p:nvPr>
            <p:ph type="sldNum" sz="quarter" idx="5"/>
          </p:nvPr>
        </p:nvSpPr>
        <p:spPr/>
        <p:txBody>
          <a:bodyPr/>
          <a:lstStyle/>
          <a:p>
            <a:fld id="{BCF9B669-654E-4984-9784-7A58CCDB5E27}" type="slidenum">
              <a:rPr lang="en-US" smtClean="0"/>
              <a:t>15</a:t>
            </a:fld>
            <a:endParaRPr lang="en-US"/>
          </a:p>
        </p:txBody>
      </p:sp>
    </p:spTree>
    <p:extLst>
      <p:ext uri="{BB962C8B-B14F-4D97-AF65-F5344CB8AC3E}">
        <p14:creationId xmlns:p14="http://schemas.microsoft.com/office/powerpoint/2010/main" val="242740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What is the appropriate way to handle and store dry ice?  Use insulated gloves and do not store in an air-tight container.  Dry ice evaporates to form carbon dioxide gas, which does not support life. Exposure can cause respiratory distress and eventual suffocation.  Be careful when using, please check on your co-workers if you see any signs of exposure.</a:t>
            </a:r>
            <a:endParaRPr lang="en-US" dirty="0"/>
          </a:p>
        </p:txBody>
      </p:sp>
      <p:sp>
        <p:nvSpPr>
          <p:cNvPr id="4" name="Slide Number Placeholder 3"/>
          <p:cNvSpPr>
            <a:spLocks noGrp="1"/>
          </p:cNvSpPr>
          <p:nvPr>
            <p:ph type="sldNum" sz="quarter" idx="5"/>
          </p:nvPr>
        </p:nvSpPr>
        <p:spPr/>
        <p:txBody>
          <a:bodyPr/>
          <a:lstStyle/>
          <a:p>
            <a:fld id="{BCF9B669-654E-4984-9784-7A58CCDB5E27}" type="slidenum">
              <a:rPr lang="en-US" smtClean="0"/>
              <a:t>16</a:t>
            </a:fld>
            <a:endParaRPr lang="en-US"/>
          </a:p>
        </p:txBody>
      </p:sp>
    </p:spTree>
    <p:extLst>
      <p:ext uri="{BB962C8B-B14F-4D97-AF65-F5344CB8AC3E}">
        <p14:creationId xmlns:p14="http://schemas.microsoft.com/office/powerpoint/2010/main" val="157808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sign/symptoms of chemical exposure?  (answers on next slide)</a:t>
            </a:r>
          </a:p>
        </p:txBody>
      </p:sp>
      <p:sp>
        <p:nvSpPr>
          <p:cNvPr id="4" name="Slide Number Placeholder 3"/>
          <p:cNvSpPr>
            <a:spLocks noGrp="1"/>
          </p:cNvSpPr>
          <p:nvPr>
            <p:ph type="sldNum" sz="quarter" idx="5"/>
          </p:nvPr>
        </p:nvSpPr>
        <p:spPr/>
        <p:txBody>
          <a:bodyPr/>
          <a:lstStyle/>
          <a:p>
            <a:fld id="{BCF9B669-654E-4984-9784-7A58CCDB5E27}" type="slidenum">
              <a:rPr lang="en-US" smtClean="0"/>
              <a:t>17</a:t>
            </a:fld>
            <a:endParaRPr lang="en-US"/>
          </a:p>
        </p:txBody>
      </p:sp>
    </p:spTree>
    <p:extLst>
      <p:ext uri="{BB962C8B-B14F-4D97-AF65-F5344CB8AC3E}">
        <p14:creationId xmlns:p14="http://schemas.microsoft.com/office/powerpoint/2010/main" val="323875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signs and symptoms of a chemical exposure involving xylene and formaldehyde as outlined in safety policy SM-10.  If any of your </a:t>
            </a:r>
            <a:r>
              <a:rPr lang="en-US" dirty="0" err="1"/>
              <a:t>histo</a:t>
            </a:r>
            <a:r>
              <a:rPr lang="en-US" dirty="0"/>
              <a:t> friends are showing any of these symptoms please assist them in getting help.</a:t>
            </a:r>
          </a:p>
        </p:txBody>
      </p:sp>
      <p:sp>
        <p:nvSpPr>
          <p:cNvPr id="4" name="Slide Number Placeholder 3"/>
          <p:cNvSpPr>
            <a:spLocks noGrp="1"/>
          </p:cNvSpPr>
          <p:nvPr>
            <p:ph type="sldNum" sz="quarter" idx="5"/>
          </p:nvPr>
        </p:nvSpPr>
        <p:spPr/>
        <p:txBody>
          <a:bodyPr/>
          <a:lstStyle/>
          <a:p>
            <a:fld id="{BCF9B669-654E-4984-9784-7A58CCDB5E27}" type="slidenum">
              <a:rPr lang="en-US" smtClean="0"/>
              <a:t>18</a:t>
            </a:fld>
            <a:endParaRPr lang="en-US"/>
          </a:p>
        </p:txBody>
      </p:sp>
    </p:spTree>
    <p:extLst>
      <p:ext uri="{BB962C8B-B14F-4D97-AF65-F5344CB8AC3E}">
        <p14:creationId xmlns:p14="http://schemas.microsoft.com/office/powerpoint/2010/main" val="190839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know how permissible exposure limits are monitored?  (explanation on next slide)</a:t>
            </a:r>
          </a:p>
        </p:txBody>
      </p:sp>
      <p:sp>
        <p:nvSpPr>
          <p:cNvPr id="4" name="Slide Number Placeholder 3"/>
          <p:cNvSpPr>
            <a:spLocks noGrp="1"/>
          </p:cNvSpPr>
          <p:nvPr>
            <p:ph type="sldNum" sz="quarter" idx="5"/>
          </p:nvPr>
        </p:nvSpPr>
        <p:spPr/>
        <p:txBody>
          <a:bodyPr/>
          <a:lstStyle/>
          <a:p>
            <a:fld id="{BCF9B669-654E-4984-9784-7A58CCDB5E27}" type="slidenum">
              <a:rPr lang="en-US" smtClean="0"/>
              <a:t>19</a:t>
            </a:fld>
            <a:endParaRPr lang="en-US"/>
          </a:p>
        </p:txBody>
      </p:sp>
    </p:spTree>
    <p:extLst>
      <p:ext uri="{BB962C8B-B14F-4D97-AF65-F5344CB8AC3E}">
        <p14:creationId xmlns:p14="http://schemas.microsoft.com/office/powerpoint/2010/main" val="14237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required objectives as outlined in the Chemical hygiene policy SM-05.  This is part of the safety policies that are checked off each year in your annual safety tour.</a:t>
            </a:r>
          </a:p>
        </p:txBody>
      </p:sp>
      <p:sp>
        <p:nvSpPr>
          <p:cNvPr id="4" name="Slide Number Placeholder 3"/>
          <p:cNvSpPr>
            <a:spLocks noGrp="1"/>
          </p:cNvSpPr>
          <p:nvPr>
            <p:ph type="sldNum" sz="quarter" idx="5"/>
          </p:nvPr>
        </p:nvSpPr>
        <p:spPr/>
        <p:txBody>
          <a:bodyPr/>
          <a:lstStyle/>
          <a:p>
            <a:fld id="{BCF9B669-654E-4984-9784-7A58CCDB5E27}" type="slidenum">
              <a:rPr lang="en-US" smtClean="0"/>
              <a:t>2</a:t>
            </a:fld>
            <a:endParaRPr lang="en-US"/>
          </a:p>
        </p:txBody>
      </p:sp>
    </p:spTree>
    <p:extLst>
      <p:ext uri="{BB962C8B-B14F-4D97-AF65-F5344CB8AC3E}">
        <p14:creationId xmlns:p14="http://schemas.microsoft.com/office/powerpoint/2010/main" val="3920544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monitored in histology.  A histology employee wears a monitor on their badge for an entire shift.  The monitor is then shipped back to the manufacturer for analysis.  This is to ensure employees are not being over exposed to chemicals.</a:t>
            </a:r>
          </a:p>
        </p:txBody>
      </p:sp>
      <p:sp>
        <p:nvSpPr>
          <p:cNvPr id="4" name="Slide Number Placeholder 3"/>
          <p:cNvSpPr>
            <a:spLocks noGrp="1"/>
          </p:cNvSpPr>
          <p:nvPr>
            <p:ph type="sldNum" sz="quarter" idx="5"/>
          </p:nvPr>
        </p:nvSpPr>
        <p:spPr/>
        <p:txBody>
          <a:bodyPr/>
          <a:lstStyle/>
          <a:p>
            <a:fld id="{BCF9B669-654E-4984-9784-7A58CCDB5E27}" type="slidenum">
              <a:rPr lang="en-US" smtClean="0"/>
              <a:t>20</a:t>
            </a:fld>
            <a:endParaRPr lang="en-US"/>
          </a:p>
        </p:txBody>
      </p:sp>
    </p:spTree>
    <p:extLst>
      <p:ext uri="{BB962C8B-B14F-4D97-AF65-F5344CB8AC3E}">
        <p14:creationId xmlns:p14="http://schemas.microsoft.com/office/powerpoint/2010/main" val="1806412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learn more about permissible exposure limits for chemicals, please visit this website for more information.</a:t>
            </a:r>
          </a:p>
        </p:txBody>
      </p:sp>
      <p:sp>
        <p:nvSpPr>
          <p:cNvPr id="4" name="Slide Number Placeholder 3"/>
          <p:cNvSpPr>
            <a:spLocks noGrp="1"/>
          </p:cNvSpPr>
          <p:nvPr>
            <p:ph type="sldNum" sz="quarter" idx="5"/>
          </p:nvPr>
        </p:nvSpPr>
        <p:spPr/>
        <p:txBody>
          <a:bodyPr/>
          <a:lstStyle/>
          <a:p>
            <a:fld id="{BCF9B669-654E-4984-9784-7A58CCDB5E27}" type="slidenum">
              <a:rPr lang="en-US" smtClean="0"/>
              <a:t>21</a:t>
            </a:fld>
            <a:endParaRPr lang="en-US"/>
          </a:p>
        </p:txBody>
      </p:sp>
    </p:spTree>
    <p:extLst>
      <p:ext uri="{BB962C8B-B14F-4D97-AF65-F5344CB8AC3E}">
        <p14:creationId xmlns:p14="http://schemas.microsoft.com/office/powerpoint/2010/main" val="64825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minimize your exposure risk to chemicals?  By using standard PPE and by following proper handling and PPE guidelines found in the Chemical Hygiene Plan.</a:t>
            </a:r>
          </a:p>
        </p:txBody>
      </p:sp>
      <p:sp>
        <p:nvSpPr>
          <p:cNvPr id="4" name="Slide Number Placeholder 3"/>
          <p:cNvSpPr>
            <a:spLocks noGrp="1"/>
          </p:cNvSpPr>
          <p:nvPr>
            <p:ph type="sldNum" sz="quarter" idx="5"/>
          </p:nvPr>
        </p:nvSpPr>
        <p:spPr/>
        <p:txBody>
          <a:bodyPr/>
          <a:lstStyle/>
          <a:p>
            <a:fld id="{BCF9B669-654E-4984-9784-7A58CCDB5E27}" type="slidenum">
              <a:rPr lang="en-US" smtClean="0"/>
              <a:t>22</a:t>
            </a:fld>
            <a:endParaRPr lang="en-US"/>
          </a:p>
        </p:txBody>
      </p:sp>
    </p:spTree>
    <p:extLst>
      <p:ext uri="{BB962C8B-B14F-4D97-AF65-F5344CB8AC3E}">
        <p14:creationId xmlns:p14="http://schemas.microsoft.com/office/powerpoint/2010/main" val="4116308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Thank you everyone!</a:t>
            </a:r>
          </a:p>
        </p:txBody>
      </p:sp>
      <p:sp>
        <p:nvSpPr>
          <p:cNvPr id="4" name="Slide Number Placeholder 3"/>
          <p:cNvSpPr>
            <a:spLocks noGrp="1"/>
          </p:cNvSpPr>
          <p:nvPr>
            <p:ph type="sldNum" sz="quarter" idx="5"/>
          </p:nvPr>
        </p:nvSpPr>
        <p:spPr/>
        <p:txBody>
          <a:bodyPr/>
          <a:lstStyle/>
          <a:p>
            <a:fld id="{BCF9B669-654E-4984-9784-7A58CCDB5E27}" type="slidenum">
              <a:rPr lang="en-US" smtClean="0"/>
              <a:t>23</a:t>
            </a:fld>
            <a:endParaRPr lang="en-US"/>
          </a:p>
        </p:txBody>
      </p:sp>
    </p:spTree>
    <p:extLst>
      <p:ext uri="{BB962C8B-B14F-4D97-AF65-F5344CB8AC3E}">
        <p14:creationId xmlns:p14="http://schemas.microsoft.com/office/powerpoint/2010/main" val="276654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policies encompass all of the chemical hygiene guidelines.  You are required to review them annually and this is part of the annual safety tour form that staff have read and understood these policies.</a:t>
            </a:r>
          </a:p>
        </p:txBody>
      </p:sp>
      <p:sp>
        <p:nvSpPr>
          <p:cNvPr id="4" name="Slide Number Placeholder 3"/>
          <p:cNvSpPr>
            <a:spLocks noGrp="1"/>
          </p:cNvSpPr>
          <p:nvPr>
            <p:ph type="sldNum" sz="quarter" idx="5"/>
          </p:nvPr>
        </p:nvSpPr>
        <p:spPr/>
        <p:txBody>
          <a:bodyPr/>
          <a:lstStyle/>
          <a:p>
            <a:fld id="{BCF9B669-654E-4984-9784-7A58CCDB5E27}" type="slidenum">
              <a:rPr lang="en-US" smtClean="0"/>
              <a:t>3</a:t>
            </a:fld>
            <a:endParaRPr lang="en-US"/>
          </a:p>
        </p:txBody>
      </p:sp>
    </p:spTree>
    <p:extLst>
      <p:ext uri="{BB962C8B-B14F-4D97-AF65-F5344CB8AC3E}">
        <p14:creationId xmlns:p14="http://schemas.microsoft.com/office/powerpoint/2010/main" val="120921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everyone know where to locate the system lab safety policies?  They are located in </a:t>
            </a:r>
            <a:r>
              <a:rPr lang="en-US" dirty="0" err="1"/>
              <a:t>MediaLab</a:t>
            </a:r>
            <a:r>
              <a:rPr lang="en-US" dirty="0"/>
              <a:t> under the Lab Safety-System manual and in a red binder on the education shelf.</a:t>
            </a:r>
          </a:p>
        </p:txBody>
      </p:sp>
      <p:sp>
        <p:nvSpPr>
          <p:cNvPr id="4" name="Slide Number Placeholder 3"/>
          <p:cNvSpPr>
            <a:spLocks noGrp="1"/>
          </p:cNvSpPr>
          <p:nvPr>
            <p:ph type="sldNum" sz="quarter" idx="5"/>
          </p:nvPr>
        </p:nvSpPr>
        <p:spPr/>
        <p:txBody>
          <a:bodyPr/>
          <a:lstStyle/>
          <a:p>
            <a:fld id="{BCF9B669-654E-4984-9784-7A58CCDB5E27}" type="slidenum">
              <a:rPr lang="en-US" smtClean="0"/>
              <a:t>4</a:t>
            </a:fld>
            <a:endParaRPr lang="en-US"/>
          </a:p>
        </p:txBody>
      </p:sp>
    </p:spTree>
    <p:extLst>
      <p:ext uri="{BB962C8B-B14F-4D97-AF65-F5344CB8AC3E}">
        <p14:creationId xmlns:p14="http://schemas.microsoft.com/office/powerpoint/2010/main" val="385536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right to know about any chemical that you could be exposed to in the lab.  Do you know where to locate the SDS?  On the </a:t>
            </a:r>
            <a:r>
              <a:rPr lang="en-US" dirty="0" err="1"/>
              <a:t>esource</a:t>
            </a:r>
            <a:r>
              <a:rPr lang="en-US" dirty="0"/>
              <a:t> home page on the bottom. There is an example on the next slide.  There is unlikely to be a time where you would need to access the SDS during a downtime.  If you do, there is a USB drive located in the red safety procedures notebook in gen lab that will have copies of our entire binder.  It will be on the inside in the pocket of the notebook.  We also perform an annual chemical inventory that includes health hazard information.  If you would like to view it, the pathway is below.  A copy of the OSHA lab standard is on </a:t>
            </a:r>
            <a:r>
              <a:rPr lang="en-US" dirty="0" err="1"/>
              <a:t>esource</a:t>
            </a:r>
            <a:r>
              <a:rPr lang="en-US" dirty="0"/>
              <a:t> on the pathway below as well.</a:t>
            </a:r>
          </a:p>
        </p:txBody>
      </p:sp>
      <p:sp>
        <p:nvSpPr>
          <p:cNvPr id="4" name="Slide Number Placeholder 3"/>
          <p:cNvSpPr>
            <a:spLocks noGrp="1"/>
          </p:cNvSpPr>
          <p:nvPr>
            <p:ph type="sldNum" sz="quarter" idx="5"/>
          </p:nvPr>
        </p:nvSpPr>
        <p:spPr/>
        <p:txBody>
          <a:bodyPr/>
          <a:lstStyle/>
          <a:p>
            <a:fld id="{BCF9B669-654E-4984-9784-7A58CCDB5E27}" type="slidenum">
              <a:rPr lang="en-US" smtClean="0"/>
              <a:t>5</a:t>
            </a:fld>
            <a:endParaRPr lang="en-US"/>
          </a:p>
        </p:txBody>
      </p:sp>
    </p:spTree>
    <p:extLst>
      <p:ext uri="{BB962C8B-B14F-4D97-AF65-F5344CB8AC3E}">
        <p14:creationId xmlns:p14="http://schemas.microsoft.com/office/powerpoint/2010/main" val="137146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bottom of the </a:t>
            </a:r>
            <a:r>
              <a:rPr lang="en-US" dirty="0" err="1"/>
              <a:t>esource</a:t>
            </a:r>
            <a:r>
              <a:rPr lang="en-US" dirty="0"/>
              <a:t> home page and select ‘safety data sheets’, this takes you directly to the HSI platform where you can search for a chemical.  Let’s locate an SDS for bleach since this is used in most departments.</a:t>
            </a:r>
          </a:p>
        </p:txBody>
      </p:sp>
      <p:sp>
        <p:nvSpPr>
          <p:cNvPr id="4" name="Slide Number Placeholder 3"/>
          <p:cNvSpPr>
            <a:spLocks noGrp="1"/>
          </p:cNvSpPr>
          <p:nvPr>
            <p:ph type="sldNum" sz="quarter" idx="5"/>
          </p:nvPr>
        </p:nvSpPr>
        <p:spPr/>
        <p:txBody>
          <a:bodyPr/>
          <a:lstStyle/>
          <a:p>
            <a:fld id="{BCF9B669-654E-4984-9784-7A58CCDB5E27}" type="slidenum">
              <a:rPr lang="en-US" smtClean="0"/>
              <a:t>6</a:t>
            </a:fld>
            <a:endParaRPr lang="en-US"/>
          </a:p>
        </p:txBody>
      </p:sp>
    </p:spTree>
    <p:extLst>
      <p:ext uri="{BB962C8B-B14F-4D97-AF65-F5344CB8AC3E}">
        <p14:creationId xmlns:p14="http://schemas.microsoft.com/office/powerpoint/2010/main" val="83432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likely have several options for chemicals with the same name, try to choose the one with the correct concentration.  It will not likely change first aid for any employee, but it could change how a spill is cleaned up.</a:t>
            </a:r>
          </a:p>
        </p:txBody>
      </p:sp>
      <p:sp>
        <p:nvSpPr>
          <p:cNvPr id="4" name="Slide Number Placeholder 3"/>
          <p:cNvSpPr>
            <a:spLocks noGrp="1"/>
          </p:cNvSpPr>
          <p:nvPr>
            <p:ph type="sldNum" sz="quarter" idx="5"/>
          </p:nvPr>
        </p:nvSpPr>
        <p:spPr/>
        <p:txBody>
          <a:bodyPr/>
          <a:lstStyle/>
          <a:p>
            <a:fld id="{BCF9B669-654E-4984-9784-7A58CCDB5E27}" type="slidenum">
              <a:rPr lang="en-US" smtClean="0"/>
              <a:t>7</a:t>
            </a:fld>
            <a:endParaRPr lang="en-US"/>
          </a:p>
        </p:txBody>
      </p:sp>
    </p:spTree>
    <p:extLst>
      <p:ext uri="{BB962C8B-B14F-4D97-AF65-F5344CB8AC3E}">
        <p14:creationId xmlns:p14="http://schemas.microsoft.com/office/powerpoint/2010/main" val="176150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bring up the chemical, the green tab will automatically default to basic info, you can click on safety, and it will take you to the immediate first aid measures.  If you want to view the full SDS, just click on the gray PDF button on the right.  You can also print any necessary secondary container labels from here.</a:t>
            </a:r>
          </a:p>
        </p:txBody>
      </p:sp>
      <p:sp>
        <p:nvSpPr>
          <p:cNvPr id="4" name="Slide Number Placeholder 3"/>
          <p:cNvSpPr>
            <a:spLocks noGrp="1"/>
          </p:cNvSpPr>
          <p:nvPr>
            <p:ph type="sldNum" sz="quarter" idx="5"/>
          </p:nvPr>
        </p:nvSpPr>
        <p:spPr/>
        <p:txBody>
          <a:bodyPr/>
          <a:lstStyle/>
          <a:p>
            <a:fld id="{BCF9B669-654E-4984-9784-7A58CCDB5E27}" type="slidenum">
              <a:rPr lang="en-US" smtClean="0"/>
              <a:t>8</a:t>
            </a:fld>
            <a:endParaRPr lang="en-US"/>
          </a:p>
        </p:txBody>
      </p:sp>
    </p:spTree>
    <p:extLst>
      <p:ext uri="{BB962C8B-B14F-4D97-AF65-F5344CB8AC3E}">
        <p14:creationId xmlns:p14="http://schemas.microsoft.com/office/powerpoint/2010/main" val="230100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OSHA labeling requirements for secondary containers.</a:t>
            </a:r>
          </a:p>
        </p:txBody>
      </p:sp>
      <p:sp>
        <p:nvSpPr>
          <p:cNvPr id="4" name="Slide Number Placeholder 3"/>
          <p:cNvSpPr>
            <a:spLocks noGrp="1"/>
          </p:cNvSpPr>
          <p:nvPr>
            <p:ph type="sldNum" sz="quarter" idx="5"/>
          </p:nvPr>
        </p:nvSpPr>
        <p:spPr/>
        <p:txBody>
          <a:bodyPr/>
          <a:lstStyle/>
          <a:p>
            <a:fld id="{BCF9B669-654E-4984-9784-7A58CCDB5E27}" type="slidenum">
              <a:rPr lang="en-US" smtClean="0"/>
              <a:t>9</a:t>
            </a:fld>
            <a:endParaRPr lang="en-US"/>
          </a:p>
        </p:txBody>
      </p:sp>
    </p:spTree>
    <p:extLst>
      <p:ext uri="{BB962C8B-B14F-4D97-AF65-F5344CB8AC3E}">
        <p14:creationId xmlns:p14="http://schemas.microsoft.com/office/powerpoint/2010/main" val="113555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88CF-D7BA-A333-FA81-C01D74BAD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605B15-9356-C895-E218-68788CC54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3EC54B-7770-3762-6447-D3C73A7DC2E3}"/>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EB98702B-D8E2-5560-2EBC-831327730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E0A86-CF3F-C296-CE29-2B6FFE003F35}"/>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021522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9D95-4DE2-DA40-77E3-F679BC4955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C70B1A-DC84-3097-FA11-C644BAD82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4E7C2-6BA2-01B2-4E06-4857AEE1363A}"/>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29F21B6C-74B5-6E4C-D7B2-EC2D1AD10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DA619-C38F-D444-9730-44D6269A6AF6}"/>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62935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76014-AE61-56FD-9FA0-AD3C6E84B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B3F574-7446-253D-3F51-F1A7F54A4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A989-33CE-E413-33DA-79168D5AB24D}"/>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AAFA62CC-C7B6-BCC5-4730-D2A8B0C9D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1F397-C569-9497-1DE6-20478C271527}"/>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197474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CDEF-FB0A-5260-E614-A69C255B4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0CFFE-40F5-60DF-AECC-50C4C08833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1487A-B1FB-5727-CA89-E4D5303C99F7}"/>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EC1CD45D-BAE2-BE0A-A74F-24C97A9A5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4BA3D-41C8-64F1-03AD-966A7D73BE22}"/>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197775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8AFC-4FA4-66F5-681C-534738DFF4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AB82E-F44F-63B4-D23A-C31212278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16E1B-6139-8729-6714-2FB82A6C3D0E}"/>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62EC18C7-76BD-BA52-FD25-63C8CE623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E5496-BEC1-5A12-BA09-FFD8CCA8F771}"/>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407669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8360-0AB4-7D7B-F72D-178150D70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3B439-091B-9A85-894C-D207291D9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768687-8B3E-E62F-DA9F-97DB4D772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41603-D681-FEDB-FCF8-9698E72FC8EB}"/>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6" name="Footer Placeholder 5">
            <a:extLst>
              <a:ext uri="{FF2B5EF4-FFF2-40B4-BE49-F238E27FC236}">
                <a16:creationId xmlns:a16="http://schemas.microsoft.com/office/drawing/2014/main" id="{F7D583FF-AECD-EAFE-CD9F-B638F4F5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3A15D-787D-93D0-A6D3-2CE7CDF659F6}"/>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226915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B96B-73F7-A238-E3BC-0724949309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48BC8-B077-D0EF-37E7-8F718D42A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97691D-772C-3C8B-710D-41221D3E19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CDF5E-D0AC-7913-8D4A-8094E344C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A40E9-33EC-791E-9C69-89679E904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83BFAB-E360-2742-7D45-5E201F1557AF}"/>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8" name="Footer Placeholder 7">
            <a:extLst>
              <a:ext uri="{FF2B5EF4-FFF2-40B4-BE49-F238E27FC236}">
                <a16:creationId xmlns:a16="http://schemas.microsoft.com/office/drawing/2014/main" id="{55DB2586-FC83-8C83-D4B0-99E1E48AD0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8514E-24E9-79E8-6ABE-FF18D4F6370A}"/>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7974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EFC0-ED0B-C6EE-0C47-D5194DB9F0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DDD3F6-D924-55B9-4BA4-718D7829A791}"/>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4" name="Footer Placeholder 3">
            <a:extLst>
              <a:ext uri="{FF2B5EF4-FFF2-40B4-BE49-F238E27FC236}">
                <a16:creationId xmlns:a16="http://schemas.microsoft.com/office/drawing/2014/main" id="{41B74757-9550-1AD1-DCCA-FDFA560F3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33FE5-354F-2637-F072-70B578B33A0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347277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101D9-5352-2C7F-24D0-3BB22CA70588}"/>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3" name="Footer Placeholder 2">
            <a:extLst>
              <a:ext uri="{FF2B5EF4-FFF2-40B4-BE49-F238E27FC236}">
                <a16:creationId xmlns:a16="http://schemas.microsoft.com/office/drawing/2014/main" id="{919F2147-ECF0-BB80-02B5-219F076C0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4228F-A31B-62EA-6946-322D96D99121}"/>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900491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3EBD-0002-D3E4-94FF-7CC6CE8DF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084A68-F7F1-3DFB-DDCD-35A4D0954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4B7357-2C8E-C937-55CA-3C2B49A1C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37EC7-8C84-A289-8E38-DC4660DDD2B7}"/>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6" name="Footer Placeholder 5">
            <a:extLst>
              <a:ext uri="{FF2B5EF4-FFF2-40B4-BE49-F238E27FC236}">
                <a16:creationId xmlns:a16="http://schemas.microsoft.com/office/drawing/2014/main" id="{4E3C6E39-87A2-8630-7E6A-2BCA0A384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94373-639C-044B-026F-8907D51BA34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56813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0B58-5373-A804-8B5F-D62CDF5F3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D919E-3FF5-8377-3C44-08639514C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D52672-A793-5B7D-7331-5B0D14E9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1D479A-B61E-8834-F873-3576CDECDA40}"/>
              </a:ext>
            </a:extLst>
          </p:cNvPr>
          <p:cNvSpPr>
            <a:spLocks noGrp="1"/>
          </p:cNvSpPr>
          <p:nvPr>
            <p:ph type="dt" sz="half" idx="10"/>
          </p:nvPr>
        </p:nvSpPr>
        <p:spPr/>
        <p:txBody>
          <a:bodyPr/>
          <a:lstStyle/>
          <a:p>
            <a:fld id="{DD180FDA-ADF6-410D-BB1A-E3221337A40E}" type="datetimeFigureOut">
              <a:rPr lang="en-US" smtClean="0"/>
              <a:t>9/17/2024</a:t>
            </a:fld>
            <a:endParaRPr lang="en-US"/>
          </a:p>
        </p:txBody>
      </p:sp>
      <p:sp>
        <p:nvSpPr>
          <p:cNvPr id="6" name="Footer Placeholder 5">
            <a:extLst>
              <a:ext uri="{FF2B5EF4-FFF2-40B4-BE49-F238E27FC236}">
                <a16:creationId xmlns:a16="http://schemas.microsoft.com/office/drawing/2014/main" id="{6830564E-EC1B-AD89-1AF0-E322E4F9D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3026B-0F5B-490D-2B51-15DDFC70D32D}"/>
              </a:ext>
            </a:extLst>
          </p:cNvPr>
          <p:cNvSpPr>
            <a:spLocks noGrp="1"/>
          </p:cNvSpPr>
          <p:nvPr>
            <p:ph type="sldNum" sz="quarter" idx="12"/>
          </p:nvPr>
        </p:nvSpPr>
        <p:spPr/>
        <p:txBody>
          <a:bodyPr/>
          <a:lstStyle/>
          <a:p>
            <a:fld id="{FBD9AE69-7C70-48C9-8B33-13F32F507F61}" type="slidenum">
              <a:rPr lang="en-US" smtClean="0"/>
              <a:t>‹#›</a:t>
            </a:fld>
            <a:endParaRPr lang="en-US"/>
          </a:p>
        </p:txBody>
      </p:sp>
    </p:spTree>
    <p:extLst>
      <p:ext uri="{BB962C8B-B14F-4D97-AF65-F5344CB8AC3E}">
        <p14:creationId xmlns:p14="http://schemas.microsoft.com/office/powerpoint/2010/main" val="2357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1468B-12CD-ADD4-4E51-DDDAB44BE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7C065B-3EE8-A4B7-921F-774A063AF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4CDBF-DE41-C24A-4459-A6567008D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80FDA-ADF6-410D-BB1A-E3221337A40E}" type="datetimeFigureOut">
              <a:rPr lang="en-US" smtClean="0"/>
              <a:t>9/17/2024</a:t>
            </a:fld>
            <a:endParaRPr lang="en-US"/>
          </a:p>
        </p:txBody>
      </p:sp>
      <p:sp>
        <p:nvSpPr>
          <p:cNvPr id="5" name="Footer Placeholder 4">
            <a:extLst>
              <a:ext uri="{FF2B5EF4-FFF2-40B4-BE49-F238E27FC236}">
                <a16:creationId xmlns:a16="http://schemas.microsoft.com/office/drawing/2014/main" id="{0C2CB884-AF77-3123-FEE1-8AF7541FC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D3B56-34F2-2D0A-F361-342DADA23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9AE69-7C70-48C9-8B33-13F32F507F61}" type="slidenum">
              <a:rPr lang="en-US" smtClean="0"/>
              <a:t>‹#›</a:t>
            </a:fld>
            <a:endParaRPr lang="en-US"/>
          </a:p>
        </p:txBody>
      </p:sp>
    </p:spTree>
    <p:extLst>
      <p:ext uri="{BB962C8B-B14F-4D97-AF65-F5344CB8AC3E}">
        <p14:creationId xmlns:p14="http://schemas.microsoft.com/office/powerpoint/2010/main" val="1307084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sha.gov/annotated-pe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3DE0F-F0B9-CCAA-6C90-C718F2C0882B}"/>
              </a:ext>
            </a:extLst>
          </p:cNvPr>
          <p:cNvPicPr>
            <a:picLocks noChangeAspect="1"/>
          </p:cNvPicPr>
          <p:nvPr/>
        </p:nvPicPr>
        <p:blipFill>
          <a:blip r:embed="rId3"/>
          <a:stretch>
            <a:fillRect/>
          </a:stretch>
        </p:blipFill>
        <p:spPr>
          <a:xfrm>
            <a:off x="0" y="0"/>
            <a:ext cx="12191999" cy="6858000"/>
          </a:xfrm>
          <a:prstGeom prst="rect">
            <a:avLst/>
          </a:prstGeom>
        </p:spPr>
      </p:pic>
      <p:pic>
        <p:nvPicPr>
          <p:cNvPr id="34" name="Picture 33">
            <a:extLst>
              <a:ext uri="{FF2B5EF4-FFF2-40B4-BE49-F238E27FC236}">
                <a16:creationId xmlns:a16="http://schemas.microsoft.com/office/drawing/2014/main" id="{5DDCFE92-BF37-4354-4395-6B95D06D5C8C}"/>
              </a:ext>
            </a:extLst>
          </p:cNvPr>
          <p:cNvPicPr>
            <a:picLocks noChangeAspect="1"/>
          </p:cNvPicPr>
          <p:nvPr/>
        </p:nvPicPr>
        <p:blipFill>
          <a:blip r:embed="rId4"/>
          <a:srcRect l="6345" r="2588" b="15693"/>
          <a:stretch>
            <a:fillRect/>
          </a:stretch>
        </p:blipFill>
        <p:spPr>
          <a:xfrm>
            <a:off x="4964110" y="1"/>
            <a:ext cx="7028195" cy="4015101"/>
          </a:xfrm>
          <a:custGeom>
            <a:avLst/>
            <a:gdLst>
              <a:gd name="connsiteX0" fmla="*/ 5591392 w 7028195"/>
              <a:gd name="connsiteY0" fmla="*/ 0 h 4015101"/>
              <a:gd name="connsiteX1" fmla="*/ 7014150 w 7028195"/>
              <a:gd name="connsiteY1" fmla="*/ 0 h 4015101"/>
              <a:gd name="connsiteX2" fmla="*/ 7028195 w 7028195"/>
              <a:gd name="connsiteY2" fmla="*/ 139323 h 4015101"/>
              <a:gd name="connsiteX3" fmla="*/ 7028195 w 7028195"/>
              <a:gd name="connsiteY3" fmla="*/ 2703576 h 4015101"/>
              <a:gd name="connsiteX4" fmla="*/ 6302771 w 7028195"/>
              <a:gd name="connsiteY4" fmla="*/ 3429000 h 4015101"/>
              <a:gd name="connsiteX5" fmla="*/ 5577347 w 7028195"/>
              <a:gd name="connsiteY5" fmla="*/ 2703576 h 4015101"/>
              <a:gd name="connsiteX6" fmla="*/ 5577347 w 7028195"/>
              <a:gd name="connsiteY6" fmla="*/ 139323 h 4015101"/>
              <a:gd name="connsiteX7" fmla="*/ 3818975 w 7028195"/>
              <a:gd name="connsiteY7" fmla="*/ 0 h 4015101"/>
              <a:gd name="connsiteX8" fmla="*/ 5243219 w 7028195"/>
              <a:gd name="connsiteY8" fmla="*/ 0 h 4015101"/>
              <a:gd name="connsiteX9" fmla="*/ 5256521 w 7028195"/>
              <a:gd name="connsiteY9" fmla="*/ 131949 h 4015101"/>
              <a:gd name="connsiteX10" fmla="*/ 5256521 w 7028195"/>
              <a:gd name="connsiteY10" fmla="*/ 3289677 h 4015101"/>
              <a:gd name="connsiteX11" fmla="*/ 4531097 w 7028195"/>
              <a:gd name="connsiteY11" fmla="*/ 4015101 h 4015101"/>
              <a:gd name="connsiteX12" fmla="*/ 3805673 w 7028195"/>
              <a:gd name="connsiteY12" fmla="*/ 3289677 h 4015101"/>
              <a:gd name="connsiteX13" fmla="*/ 3805673 w 7028195"/>
              <a:gd name="connsiteY13" fmla="*/ 131949 h 4015101"/>
              <a:gd name="connsiteX14" fmla="*/ 1879305 w 7028195"/>
              <a:gd name="connsiteY14" fmla="*/ 0 h 4015101"/>
              <a:gd name="connsiteX15" fmla="*/ 3237799 w 7028195"/>
              <a:gd name="connsiteY15" fmla="*/ 0 h 4015101"/>
              <a:gd name="connsiteX16" fmla="*/ 3269238 w 7028195"/>
              <a:gd name="connsiteY16" fmla="*/ 101280 h 4015101"/>
              <a:gd name="connsiteX17" fmla="*/ 3283976 w 7028195"/>
              <a:gd name="connsiteY17" fmla="*/ 247478 h 4015101"/>
              <a:gd name="connsiteX18" fmla="*/ 3283976 w 7028195"/>
              <a:gd name="connsiteY18" fmla="*/ 2703576 h 4015101"/>
              <a:gd name="connsiteX19" fmla="*/ 2558552 w 7028195"/>
              <a:gd name="connsiteY19" fmla="*/ 3429000 h 4015101"/>
              <a:gd name="connsiteX20" fmla="*/ 1833128 w 7028195"/>
              <a:gd name="connsiteY20" fmla="*/ 2703576 h 4015101"/>
              <a:gd name="connsiteX21" fmla="*/ 1833128 w 7028195"/>
              <a:gd name="connsiteY21" fmla="*/ 247478 h 4015101"/>
              <a:gd name="connsiteX22" fmla="*/ 1847866 w 7028195"/>
              <a:gd name="connsiteY22" fmla="*/ 101280 h 4015101"/>
              <a:gd name="connsiteX23" fmla="*/ 13302 w 7028195"/>
              <a:gd name="connsiteY23" fmla="*/ 0 h 4015101"/>
              <a:gd name="connsiteX24" fmla="*/ 1437547 w 7028195"/>
              <a:gd name="connsiteY24" fmla="*/ 0 h 4015101"/>
              <a:gd name="connsiteX25" fmla="*/ 1450848 w 7028195"/>
              <a:gd name="connsiteY25" fmla="*/ 131949 h 4015101"/>
              <a:gd name="connsiteX26" fmla="*/ 1450848 w 7028195"/>
              <a:gd name="connsiteY26" fmla="*/ 3289677 h 4015101"/>
              <a:gd name="connsiteX27" fmla="*/ 725424 w 7028195"/>
              <a:gd name="connsiteY27" fmla="*/ 4015101 h 4015101"/>
              <a:gd name="connsiteX28" fmla="*/ 0 w 7028195"/>
              <a:gd name="connsiteY28" fmla="*/ 3289677 h 4015101"/>
              <a:gd name="connsiteX29" fmla="*/ 0 w 7028195"/>
              <a:gd name="connsiteY29" fmla="*/ 131949 h 40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28195" h="4015101">
                <a:moveTo>
                  <a:pt x="5591392" y="0"/>
                </a:moveTo>
                <a:lnTo>
                  <a:pt x="7014150" y="0"/>
                </a:lnTo>
                <a:lnTo>
                  <a:pt x="7028195" y="139323"/>
                </a:lnTo>
                <a:lnTo>
                  <a:pt x="7028195" y="2703576"/>
                </a:lnTo>
                <a:cubicBezTo>
                  <a:pt x="7028195" y="3104217"/>
                  <a:pt x="6703412" y="3429000"/>
                  <a:pt x="6302771" y="3429000"/>
                </a:cubicBezTo>
                <a:cubicBezTo>
                  <a:pt x="5902130" y="3429000"/>
                  <a:pt x="5577347" y="3104217"/>
                  <a:pt x="5577347" y="2703576"/>
                </a:cubicBezTo>
                <a:lnTo>
                  <a:pt x="5577347" y="139323"/>
                </a:lnTo>
                <a:close/>
                <a:moveTo>
                  <a:pt x="3818975" y="0"/>
                </a:moveTo>
                <a:lnTo>
                  <a:pt x="5243219" y="0"/>
                </a:lnTo>
                <a:lnTo>
                  <a:pt x="5256521" y="131949"/>
                </a:lnTo>
                <a:lnTo>
                  <a:pt x="5256521" y="3289677"/>
                </a:lnTo>
                <a:cubicBezTo>
                  <a:pt x="5256521" y="3690318"/>
                  <a:pt x="4931738" y="4015101"/>
                  <a:pt x="4531097" y="4015101"/>
                </a:cubicBezTo>
                <a:cubicBezTo>
                  <a:pt x="4130456" y="4015101"/>
                  <a:pt x="3805673" y="3690318"/>
                  <a:pt x="3805673" y="3289677"/>
                </a:cubicBezTo>
                <a:lnTo>
                  <a:pt x="3805673" y="131949"/>
                </a:lnTo>
                <a:close/>
                <a:moveTo>
                  <a:pt x="1879305" y="0"/>
                </a:moveTo>
                <a:lnTo>
                  <a:pt x="3237799" y="0"/>
                </a:lnTo>
                <a:lnTo>
                  <a:pt x="3269238" y="101280"/>
                </a:lnTo>
                <a:cubicBezTo>
                  <a:pt x="3278902" y="148503"/>
                  <a:pt x="3283976" y="197398"/>
                  <a:pt x="3283976" y="247478"/>
                </a:cubicBezTo>
                <a:lnTo>
                  <a:pt x="3283976" y="2703576"/>
                </a:lnTo>
                <a:cubicBezTo>
                  <a:pt x="3283976" y="3104217"/>
                  <a:pt x="2959193" y="3429000"/>
                  <a:pt x="2558552" y="3429000"/>
                </a:cubicBezTo>
                <a:cubicBezTo>
                  <a:pt x="2157911" y="3429000"/>
                  <a:pt x="1833128" y="3104217"/>
                  <a:pt x="1833128" y="2703576"/>
                </a:cubicBezTo>
                <a:lnTo>
                  <a:pt x="1833128" y="247478"/>
                </a:lnTo>
                <a:cubicBezTo>
                  <a:pt x="1833128" y="197398"/>
                  <a:pt x="1838203" y="148503"/>
                  <a:pt x="1847866" y="101280"/>
                </a:cubicBezTo>
                <a:close/>
                <a:moveTo>
                  <a:pt x="13302" y="0"/>
                </a:moveTo>
                <a:lnTo>
                  <a:pt x="1437547" y="0"/>
                </a:lnTo>
                <a:lnTo>
                  <a:pt x="1450848" y="131949"/>
                </a:lnTo>
                <a:lnTo>
                  <a:pt x="1450848" y="3289677"/>
                </a:lnTo>
                <a:cubicBezTo>
                  <a:pt x="1450848" y="3690318"/>
                  <a:pt x="1126065" y="4015101"/>
                  <a:pt x="725424" y="4015101"/>
                </a:cubicBezTo>
                <a:cubicBezTo>
                  <a:pt x="324783" y="4015101"/>
                  <a:pt x="0" y="3690318"/>
                  <a:pt x="0" y="3289677"/>
                </a:cubicBezTo>
                <a:lnTo>
                  <a:pt x="0" y="131949"/>
                </a:lnTo>
                <a:close/>
              </a:path>
            </a:pathLst>
          </a:custGeom>
        </p:spPr>
      </p:pic>
      <p:sp>
        <p:nvSpPr>
          <p:cNvPr id="35" name="TextBox 34">
            <a:extLst>
              <a:ext uri="{FF2B5EF4-FFF2-40B4-BE49-F238E27FC236}">
                <a16:creationId xmlns:a16="http://schemas.microsoft.com/office/drawing/2014/main" id="{0DB68416-E3F4-2BD0-FAE5-ED053313C0F8}"/>
              </a:ext>
            </a:extLst>
          </p:cNvPr>
          <p:cNvSpPr txBox="1"/>
          <p:nvPr/>
        </p:nvSpPr>
        <p:spPr>
          <a:xfrm>
            <a:off x="5961888" y="4100052"/>
            <a:ext cx="5492693" cy="1692771"/>
          </a:xfrm>
          <a:prstGeom prst="rect">
            <a:avLst/>
          </a:prstGeom>
          <a:noFill/>
        </p:spPr>
        <p:txBody>
          <a:bodyPr wrap="square" rtlCol="0">
            <a:spAutoFit/>
          </a:bodyPr>
          <a:lstStyle/>
          <a:p>
            <a:r>
              <a:rPr lang="en-US" sz="5200" b="1" dirty="0">
                <a:solidFill>
                  <a:schemeClr val="bg2">
                    <a:lumMod val="25000"/>
                  </a:schemeClr>
                </a:solidFill>
                <a:latin typeface="Times New Roman" panose="02020603050405020304" pitchFamily="18" charset="0"/>
                <a:cs typeface="Times New Roman" panose="02020603050405020304" pitchFamily="18" charset="0"/>
              </a:rPr>
              <a:t>Annual Chemical Hygiene In-service</a:t>
            </a:r>
          </a:p>
        </p:txBody>
      </p:sp>
    </p:spTree>
    <p:extLst>
      <p:ext uri="{BB962C8B-B14F-4D97-AF65-F5344CB8AC3E}">
        <p14:creationId xmlns:p14="http://schemas.microsoft.com/office/powerpoint/2010/main" val="351101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E1858-F871-1C35-6CFF-40293E8153D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Times New Roman" panose="02020603050405020304" pitchFamily="18" charset="0"/>
                <a:cs typeface="Times New Roman" panose="02020603050405020304" pitchFamily="18" charset="0"/>
              </a:rPr>
              <a:t>Secondary Container label example</a:t>
            </a:r>
          </a:p>
        </p:txBody>
      </p:sp>
      <p:pic>
        <p:nvPicPr>
          <p:cNvPr id="5" name="Content Placeholder 4">
            <a:extLst>
              <a:ext uri="{FF2B5EF4-FFF2-40B4-BE49-F238E27FC236}">
                <a16:creationId xmlns:a16="http://schemas.microsoft.com/office/drawing/2014/main" id="{2354798D-68E9-7ED1-4708-9A39C547AB9A}"/>
              </a:ext>
            </a:extLst>
          </p:cNvPr>
          <p:cNvPicPr>
            <a:picLocks noGrp="1" noChangeAspect="1"/>
          </p:cNvPicPr>
          <p:nvPr>
            <p:ph idx="1"/>
          </p:nvPr>
        </p:nvPicPr>
        <p:blipFill>
          <a:blip r:embed="rId3"/>
          <a:stretch>
            <a:fillRect/>
          </a:stretch>
        </p:blipFill>
        <p:spPr>
          <a:xfrm>
            <a:off x="4777316" y="1655216"/>
            <a:ext cx="6780700" cy="3545239"/>
          </a:xfrm>
          <a:prstGeom prst="rect">
            <a:avLst/>
          </a:prstGeom>
        </p:spPr>
      </p:pic>
      <p:pic>
        <p:nvPicPr>
          <p:cNvPr id="6" name="Picture 5">
            <a:extLst>
              <a:ext uri="{FF2B5EF4-FFF2-40B4-BE49-F238E27FC236}">
                <a16:creationId xmlns:a16="http://schemas.microsoft.com/office/drawing/2014/main" id="{5E85F2BC-FD67-75D2-C167-1E4DB08048D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637516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B452FD8-FD68-B1C9-65D2-F8CAA8A540B8}"/>
              </a:ext>
            </a:extLst>
          </p:cNvPr>
          <p:cNvSpPr>
            <a:spLocks noGrp="1"/>
          </p:cNvSpPr>
          <p:nvPr>
            <p:ph type="title"/>
          </p:nvPr>
        </p:nvSpPr>
        <p:spPr>
          <a:xfrm>
            <a:off x="6803409" y="762001"/>
            <a:ext cx="4156512" cy="1708244"/>
          </a:xfrm>
        </p:spPr>
        <p:txBody>
          <a:bodyPr vert="horz" lIns="91440" tIns="45720" rIns="91440" bIns="45720" rtlCol="0" anchor="ctr">
            <a:normAutofit/>
          </a:bodyPr>
          <a:lstStyle/>
          <a:p>
            <a:br>
              <a:rPr lang="en-US" sz="2800" b="0" i="0">
                <a:effectLst/>
              </a:rPr>
            </a:br>
            <a:br>
              <a:rPr lang="en-US" sz="2800" b="0" i="0">
                <a:effectLst/>
              </a:rPr>
            </a:br>
            <a:br>
              <a:rPr lang="en-US" sz="2800" b="0" i="0">
                <a:effectLst/>
              </a:rPr>
            </a:br>
            <a:endParaRPr lang="en-US" sz="2800"/>
          </a:p>
        </p:txBody>
      </p:sp>
      <p:pic>
        <p:nvPicPr>
          <p:cNvPr id="2" name="Picture 1">
            <a:extLst>
              <a:ext uri="{FF2B5EF4-FFF2-40B4-BE49-F238E27FC236}">
                <a16:creationId xmlns:a16="http://schemas.microsoft.com/office/drawing/2014/main" id="{43CB48C8-E4C7-2B32-160C-EF56FA2394C0}"/>
              </a:ext>
            </a:extLst>
          </p:cNvPr>
          <p:cNvPicPr>
            <a:picLocks noChangeAspect="1"/>
          </p:cNvPicPr>
          <p:nvPr/>
        </p:nvPicPr>
        <p:blipFill rotWithShape="1">
          <a:blip r:embed="rId3"/>
          <a:srcRect b="15625"/>
          <a:stretch/>
        </p:blipFill>
        <p:spPr>
          <a:xfrm>
            <a:off x="-1" y="-2"/>
            <a:ext cx="6096001" cy="6858002"/>
          </a:xfrm>
          <a:prstGeom prst="rect">
            <a:avLst/>
          </a:prstGeom>
        </p:spPr>
      </p:pic>
      <p:sp>
        <p:nvSpPr>
          <p:cNvPr id="3" name="TextBox 2">
            <a:extLst>
              <a:ext uri="{FF2B5EF4-FFF2-40B4-BE49-F238E27FC236}">
                <a16:creationId xmlns:a16="http://schemas.microsoft.com/office/drawing/2014/main" id="{8BA3D58B-9287-3E12-0FA5-C398C24B7383}"/>
              </a:ext>
            </a:extLst>
          </p:cNvPr>
          <p:cNvSpPr txBox="1"/>
          <p:nvPr/>
        </p:nvSpPr>
        <p:spPr>
          <a:xfrm>
            <a:off x="6677951" y="287877"/>
            <a:ext cx="4156512" cy="376983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Where are the flammable storage cabinets located?</a:t>
            </a:r>
          </a:p>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What is the purpose of a flammable storage cabinet?</a:t>
            </a:r>
          </a:p>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Where can you find the maximum capacity on the cabinet? </a:t>
            </a:r>
          </a:p>
          <a:p>
            <a:pPr indent="-228600">
              <a:lnSpc>
                <a:spcPct val="90000"/>
              </a:lnSpc>
              <a:spcAft>
                <a:spcPts val="600"/>
              </a:spcAft>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320997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71B26-0D08-AB1F-7814-5601BBF7A126}"/>
              </a:ext>
            </a:extLst>
          </p:cNvPr>
          <p:cNvSpPr>
            <a:spLocks noGrp="1"/>
          </p:cNvSpPr>
          <p:nvPr>
            <p:ph type="title"/>
          </p:nvPr>
        </p:nvSpPr>
        <p:spPr>
          <a:xfrm>
            <a:off x="761800" y="762001"/>
            <a:ext cx="5334197" cy="1708242"/>
          </a:xfrm>
        </p:spPr>
        <p:txBody>
          <a:bodyPr anchor="ctr">
            <a:normAutofit/>
          </a:bodyPr>
          <a:lstStyle/>
          <a:p>
            <a:r>
              <a:rPr lang="en-US" sz="3700" dirty="0">
                <a:latin typeface="Times New Roman" panose="02020603050405020304" pitchFamily="18" charset="0"/>
                <a:cs typeface="Times New Roman" panose="02020603050405020304" pitchFamily="18" charset="0"/>
              </a:rPr>
              <a:t>The storage capacity should be on the front of the flame cabinet.</a:t>
            </a:r>
          </a:p>
        </p:txBody>
      </p:sp>
      <p:pic>
        <p:nvPicPr>
          <p:cNvPr id="5" name="Content Placeholder 4">
            <a:extLst>
              <a:ext uri="{FF2B5EF4-FFF2-40B4-BE49-F238E27FC236}">
                <a16:creationId xmlns:a16="http://schemas.microsoft.com/office/drawing/2014/main" id="{4E699E00-98F6-03A4-7FD7-8241CFA0AC1E}"/>
              </a:ext>
            </a:extLst>
          </p:cNvPr>
          <p:cNvPicPr>
            <a:picLocks noGrp="1" noChangeAspect="1"/>
          </p:cNvPicPr>
          <p:nvPr>
            <p:ph idx="1"/>
          </p:nvPr>
        </p:nvPicPr>
        <p:blipFill>
          <a:blip r:embed="rId3"/>
          <a:stretch>
            <a:fillRect/>
          </a:stretch>
        </p:blipFill>
        <p:spPr>
          <a:xfrm>
            <a:off x="1442109" y="2616454"/>
            <a:ext cx="2827734" cy="3770313"/>
          </a:xfrm>
          <a:prstGeom prst="rect">
            <a:avLst/>
          </a:prstGeom>
        </p:spPr>
      </p:pic>
      <p:pic>
        <p:nvPicPr>
          <p:cNvPr id="4" name="Content Placeholder 3">
            <a:extLst>
              <a:ext uri="{FF2B5EF4-FFF2-40B4-BE49-F238E27FC236}">
                <a16:creationId xmlns:a16="http://schemas.microsoft.com/office/drawing/2014/main" id="{D3B31A0F-0DCB-31A5-8DC6-FF11C36EF483}"/>
              </a:ext>
            </a:extLst>
          </p:cNvPr>
          <p:cNvPicPr>
            <a:picLocks noChangeAspect="1"/>
          </p:cNvPicPr>
          <p:nvPr/>
        </p:nvPicPr>
        <p:blipFill rotWithShape="1">
          <a:blip r:embed="rId4"/>
          <a:srcRect t="3422" r="2"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6" name="Picture 5">
            <a:extLst>
              <a:ext uri="{FF2B5EF4-FFF2-40B4-BE49-F238E27FC236}">
                <a16:creationId xmlns:a16="http://schemas.microsoft.com/office/drawing/2014/main" id="{7C792FDF-178A-50F5-CFE6-9E2AFAC1397A}"/>
              </a:ext>
            </a:extLst>
          </p:cNvPr>
          <p:cNvPicPr>
            <a:picLocks noChangeAspect="1"/>
          </p:cNvPicPr>
          <p:nvPr/>
        </p:nvPicPr>
        <p:blipFill>
          <a:blip r:embed="rId5"/>
          <a:stretch>
            <a:fillRect/>
          </a:stretch>
        </p:blipFill>
        <p:spPr>
          <a:xfrm>
            <a:off x="0" y="6219825"/>
            <a:ext cx="12191999" cy="638175"/>
          </a:xfrm>
          <a:prstGeom prst="rect">
            <a:avLst/>
          </a:prstGeom>
        </p:spPr>
      </p:pic>
    </p:spTree>
    <p:extLst>
      <p:ext uri="{BB962C8B-B14F-4D97-AF65-F5344CB8AC3E}">
        <p14:creationId xmlns:p14="http://schemas.microsoft.com/office/powerpoint/2010/main" val="403326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36BEC439-7567-3C88-535A-2B076FCDB61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22154" b="284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marL="571500" indent="-571500" algn="ctr"/>
            <a:r>
              <a:rPr lang="en-US" sz="3800" dirty="0">
                <a:solidFill>
                  <a:srgbClr val="FFFFFF"/>
                </a:solidFill>
                <a:latin typeface="Times New Roman" panose="02020603050405020304" pitchFamily="18" charset="0"/>
                <a:cs typeface="Times New Roman" panose="02020603050405020304" pitchFamily="18" charset="0"/>
              </a:rPr>
              <a:t>Where is the fume hood located and what is its purpose?</a:t>
            </a:r>
            <a:br>
              <a:rPr lang="en-US" sz="3800" dirty="0">
                <a:solidFill>
                  <a:srgbClr val="FFFFFF"/>
                </a:solidFill>
              </a:rPr>
            </a:br>
            <a:br>
              <a:rPr lang="en-US" sz="3800" dirty="0">
                <a:solidFill>
                  <a:srgbClr val="FFFFFF"/>
                </a:solidFill>
              </a:rPr>
            </a:br>
            <a:br>
              <a:rPr lang="en-US" sz="3800" dirty="0">
                <a:solidFill>
                  <a:srgbClr val="FFFFFF"/>
                </a:solidFill>
              </a:rPr>
            </a:br>
            <a:endParaRPr lang="en-US" sz="3800" dirty="0">
              <a:solidFill>
                <a:srgbClr val="FFFFFF"/>
              </a:solidFill>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046335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EF19A-E664-4FDE-476B-6616F6271F5E}"/>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300" kern="1200" dirty="0">
                <a:solidFill>
                  <a:srgbClr val="FFFFFF"/>
                </a:solidFill>
                <a:latin typeface="+mj-lt"/>
                <a:ea typeface="+mj-ea"/>
                <a:cs typeface="+mj-cs"/>
              </a:rPr>
              <a:t>What is the significance of the blue flame cabinet?</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What makes it different from the yellow cabinets?</a:t>
            </a:r>
          </a:p>
        </p:txBody>
      </p:sp>
      <p:pic>
        <p:nvPicPr>
          <p:cNvPr id="4" name="Content Placeholder 3">
            <a:extLst>
              <a:ext uri="{FF2B5EF4-FFF2-40B4-BE49-F238E27FC236}">
                <a16:creationId xmlns:a16="http://schemas.microsoft.com/office/drawing/2014/main" id="{C1806C20-44F1-4BB4-5B26-CC97EA7CCBA8}"/>
              </a:ext>
            </a:extLst>
          </p:cNvPr>
          <p:cNvPicPr>
            <a:picLocks noGrp="1" noChangeAspect="1"/>
          </p:cNvPicPr>
          <p:nvPr>
            <p:ph idx="1"/>
          </p:nvPr>
        </p:nvPicPr>
        <p:blipFill>
          <a:blip r:embed="rId3"/>
          <a:stretch>
            <a:fillRect/>
          </a:stretch>
        </p:blipFill>
        <p:spPr>
          <a:xfrm>
            <a:off x="6079389" y="643466"/>
            <a:ext cx="4176554" cy="5568739"/>
          </a:xfrm>
          <a:prstGeom prst="rect">
            <a:avLst/>
          </a:prstGeom>
        </p:spPr>
      </p:pic>
      <p:pic>
        <p:nvPicPr>
          <p:cNvPr id="5" name="Picture 4">
            <a:extLst>
              <a:ext uri="{FF2B5EF4-FFF2-40B4-BE49-F238E27FC236}">
                <a16:creationId xmlns:a16="http://schemas.microsoft.com/office/drawing/2014/main" id="{B0C93132-8453-01B7-D12C-F397AE4A8579}"/>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85100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633CE8-10C7-B8BC-B842-060EF7F7472D}"/>
              </a:ext>
            </a:extLst>
          </p:cNvPr>
          <p:cNvSpPr txBox="1"/>
          <p:nvPr/>
        </p:nvSpPr>
        <p:spPr>
          <a:xfrm>
            <a:off x="774245" y="934244"/>
            <a:ext cx="4933462" cy="435133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Where are the spill kits located?</a:t>
            </a:r>
          </a:p>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What is the first step before cleaning up a chemical spill?</a:t>
            </a:r>
          </a:p>
          <a:p>
            <a:pPr marL="285750"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Who do you notify that a chemical spill has occurred?</a:t>
            </a:r>
          </a:p>
        </p:txBody>
      </p:sp>
      <p:pic>
        <p:nvPicPr>
          <p:cNvPr id="4" name="Picture 3">
            <a:extLst>
              <a:ext uri="{FF2B5EF4-FFF2-40B4-BE49-F238E27FC236}">
                <a16:creationId xmlns:a16="http://schemas.microsoft.com/office/drawing/2014/main" id="{531946B0-3918-968A-AC0B-E51DF1B3AA37}"/>
              </a:ext>
            </a:extLst>
          </p:cNvPr>
          <p:cNvPicPr>
            <a:picLocks noChangeAspect="1"/>
          </p:cNvPicPr>
          <p:nvPr/>
        </p:nvPicPr>
        <p:blipFill rotWithShape="1">
          <a:blip r:embed="rId3"/>
          <a:srcRect t="9681" r="-2" b="21410"/>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AFA61BFF-73B6-4A7C-A484-5FCC5FE7C490}"/>
              </a:ext>
            </a:extLst>
          </p:cNvPr>
          <p:cNvPicPr>
            <a:picLocks noChangeAspect="1"/>
          </p:cNvPicPr>
          <p:nvPr/>
        </p:nvPicPr>
        <p:blipFill rotWithShape="1">
          <a:blip r:embed="rId4"/>
          <a:srcRect t="18464" b="17435"/>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a:extLst>
              <a:ext uri="{FF2B5EF4-FFF2-40B4-BE49-F238E27FC236}">
                <a16:creationId xmlns:a16="http://schemas.microsoft.com/office/drawing/2014/main" id="{4934FBA8-3D26-932D-B6A8-0EE8611EAD0C}"/>
              </a:ext>
            </a:extLst>
          </p:cNvPr>
          <p:cNvPicPr>
            <a:picLocks noChangeAspect="1"/>
          </p:cNvPicPr>
          <p:nvPr/>
        </p:nvPicPr>
        <p:blipFill rotWithShape="1">
          <a:blip r:embed="rId5"/>
          <a:srcRect l="5279" r="10008"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6"/>
          <a:stretch>
            <a:fillRect/>
          </a:stretch>
        </p:blipFill>
        <p:spPr>
          <a:xfrm>
            <a:off x="0" y="6219825"/>
            <a:ext cx="12191999" cy="638175"/>
          </a:xfrm>
          <a:prstGeom prst="rect">
            <a:avLst/>
          </a:prstGeom>
        </p:spPr>
      </p:pic>
    </p:spTree>
    <p:extLst>
      <p:ext uri="{BB962C8B-B14F-4D97-AF65-F5344CB8AC3E}">
        <p14:creationId xmlns:p14="http://schemas.microsoft.com/office/powerpoint/2010/main" val="3212636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
        <p:nvSpPr>
          <p:cNvPr id="5" name="Title 1">
            <a:extLst>
              <a:ext uri="{FF2B5EF4-FFF2-40B4-BE49-F238E27FC236}">
                <a16:creationId xmlns:a16="http://schemas.microsoft.com/office/drawing/2014/main" id="{23B984F5-D7A8-434E-8A53-42FE4B9D7381}"/>
              </a:ext>
            </a:extLst>
          </p:cNvPr>
          <p:cNvSpPr>
            <a:spLocks noGrp="1"/>
          </p:cNvSpPr>
          <p:nvPr>
            <p:ph type="title"/>
          </p:nvPr>
        </p:nvSpPr>
        <p:spPr>
          <a:xfrm>
            <a:off x="838200" y="365125"/>
            <a:ext cx="10515600" cy="1325563"/>
          </a:xfrm>
        </p:spPr>
        <p:txBody>
          <a:bodyPr>
            <a:normAutofit/>
          </a:bodyPr>
          <a:lstStyle/>
          <a:p>
            <a:br>
              <a:rPr lang="en-US" b="0" i="0" dirty="0">
                <a:solidFill>
                  <a:srgbClr val="000000"/>
                </a:solidFill>
                <a:effectLst/>
                <a:latin typeface="Times New Roman" panose="02020603050405020304" pitchFamily="18" charset="0"/>
              </a:rPr>
            </a:br>
            <a:endParaRPr lang="en-US" dirty="0"/>
          </a:p>
        </p:txBody>
      </p:sp>
      <p:pic>
        <p:nvPicPr>
          <p:cNvPr id="14" name="Picture 13">
            <a:extLst>
              <a:ext uri="{FF2B5EF4-FFF2-40B4-BE49-F238E27FC236}">
                <a16:creationId xmlns:a16="http://schemas.microsoft.com/office/drawing/2014/main" id="{64B52CDB-8433-6BA3-364F-CE8941D1DEF5}"/>
              </a:ext>
            </a:extLst>
          </p:cNvPr>
          <p:cNvPicPr>
            <a:picLocks noChangeAspect="1"/>
          </p:cNvPicPr>
          <p:nvPr/>
        </p:nvPicPr>
        <p:blipFill>
          <a:blip r:embed="rId4">
            <a:alphaModFix amt="85000"/>
          </a:blip>
          <a:stretch>
            <a:fillRect/>
          </a:stretch>
        </p:blipFill>
        <p:spPr>
          <a:xfrm>
            <a:off x="0" y="-4311"/>
            <a:ext cx="12191999" cy="6247484"/>
          </a:xfrm>
          <a:prstGeom prst="rect">
            <a:avLst/>
          </a:prstGeom>
        </p:spPr>
      </p:pic>
      <p:sp>
        <p:nvSpPr>
          <p:cNvPr id="11" name="TextBox 10">
            <a:extLst>
              <a:ext uri="{FF2B5EF4-FFF2-40B4-BE49-F238E27FC236}">
                <a16:creationId xmlns:a16="http://schemas.microsoft.com/office/drawing/2014/main" id="{C9FE5FE6-F07B-C50D-5C18-6CDC34511A80}"/>
              </a:ext>
            </a:extLst>
          </p:cNvPr>
          <p:cNvSpPr txBox="1"/>
          <p:nvPr/>
        </p:nvSpPr>
        <p:spPr>
          <a:xfrm>
            <a:off x="644236" y="365125"/>
            <a:ext cx="10900064"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What is the appropriate way to handle/store dry ice?</a:t>
            </a:r>
          </a:p>
        </p:txBody>
      </p:sp>
      <p:sp>
        <p:nvSpPr>
          <p:cNvPr id="12" name="TextBox 11">
            <a:extLst>
              <a:ext uri="{FF2B5EF4-FFF2-40B4-BE49-F238E27FC236}">
                <a16:creationId xmlns:a16="http://schemas.microsoft.com/office/drawing/2014/main" id="{DCC13581-AC40-57AB-F394-AF41EF569E71}"/>
              </a:ext>
            </a:extLst>
          </p:cNvPr>
          <p:cNvSpPr txBox="1"/>
          <p:nvPr/>
        </p:nvSpPr>
        <p:spPr>
          <a:xfrm>
            <a:off x="938784" y="1438656"/>
            <a:ext cx="9692640" cy="3693319"/>
          </a:xfrm>
          <a:prstGeom prst="rect">
            <a:avLst/>
          </a:prstGeom>
          <a:noFill/>
        </p:spPr>
        <p:txBody>
          <a:bodyPr wrap="square" rtlCol="0">
            <a:spAutoFit/>
          </a:bodyPr>
          <a:lstStyle/>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Use insulated gloves, safety goggles/glasses, and wear a lab coat to avoid exposing skin to the severe cold. Do not touch with bare hands.</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Use dry ice tongs or a scoop to handle.</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Containers used for the storage of dry ice should not be airtight.</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Containers used for the storage and/or handling of dry ice should be designed for exposure to ultralow temperatures.</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Dry ice should be handled in well-ventilated areas. Do not store in areas without adequate ventilation (walk-in refrigerators, for example).</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Label any container used to hold dry ice.</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Dry ice should not be placed directly onto bench tops, laminated countertops, or in ceramic sinks.</a:t>
            </a:r>
          </a:p>
          <a:p>
            <a:pPr marL="285750" indent="-285750" algn="l">
              <a:buFont typeface="Arial" panose="020B0604020202020204" pitchFamily="34" charset="0"/>
              <a:buChar char="•"/>
            </a:pPr>
            <a:r>
              <a:rPr lang="en-US" b="0" i="0" dirty="0">
                <a:solidFill>
                  <a:srgbClr val="000000"/>
                </a:solidFill>
                <a:effectLst/>
                <a:latin typeface="Times New Roman" panose="02020603050405020304" pitchFamily="18" charset="0"/>
              </a:rPr>
              <a:t>Do not put or dispose of dry ice in sewers, sinks, or toilets. Allow it to evaporate slowly in a well-ventilated area, preferably outdoors.</a:t>
            </a:r>
          </a:p>
          <a:p>
            <a:endParaRPr lang="en-US" dirty="0"/>
          </a:p>
        </p:txBody>
      </p:sp>
    </p:spTree>
    <p:extLst>
      <p:ext uri="{BB962C8B-B14F-4D97-AF65-F5344CB8AC3E}">
        <p14:creationId xmlns:p14="http://schemas.microsoft.com/office/powerpoint/2010/main" val="17923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B2121D-D378-97E1-7BCD-F747CEA7A6D7}"/>
              </a:ext>
            </a:extLst>
          </p:cNvPr>
          <p:cNvSpPr txBox="1"/>
          <p:nvPr/>
        </p:nvSpPr>
        <p:spPr>
          <a:xfrm>
            <a:off x="716281" y="1511431"/>
            <a:ext cx="3799425" cy="314324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What are the signs and symptoms of a chemical exposure?</a:t>
            </a:r>
          </a:p>
        </p:txBody>
      </p:sp>
      <p:pic>
        <p:nvPicPr>
          <p:cNvPr id="13" name="Picture 12">
            <a:extLst>
              <a:ext uri="{FF2B5EF4-FFF2-40B4-BE49-F238E27FC236}">
                <a16:creationId xmlns:a16="http://schemas.microsoft.com/office/drawing/2014/main" id="{8BD63A80-D1AD-9AA7-1E95-0887770AA706}"/>
              </a:ext>
            </a:extLst>
          </p:cNvPr>
          <p:cNvPicPr>
            <a:picLocks noChangeAspect="1"/>
          </p:cNvPicPr>
          <p:nvPr/>
        </p:nvPicPr>
        <p:blipFill rotWithShape="1">
          <a:blip r:embed="rId3"/>
          <a:srcRect r="19629" b="1"/>
          <a:stretch/>
        </p:blipFill>
        <p:spPr>
          <a:xfrm>
            <a:off x="5010386" y="10"/>
            <a:ext cx="7181613" cy="6857990"/>
          </a:xfrm>
          <a:prstGeom prst="rect">
            <a:avLst/>
          </a:prstGeom>
          <a:effectLst/>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423640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1226-3936-4280-C52F-FE20BBFF2E23}"/>
              </a:ext>
            </a:extLst>
          </p:cNvPr>
          <p:cNvSpPr>
            <a:spLocks noGrp="1"/>
          </p:cNvSpPr>
          <p:nvPr>
            <p:ph type="title"/>
          </p:nvPr>
        </p:nvSpPr>
        <p:spPr/>
        <p:txBody>
          <a:bodyPr/>
          <a:lstStyle/>
          <a:p>
            <a:pPr algn="ctr"/>
            <a:r>
              <a:rPr lang="en-US" dirty="0"/>
              <a:t>Signs/Symptoms</a:t>
            </a:r>
          </a:p>
        </p:txBody>
      </p:sp>
      <p:sp>
        <p:nvSpPr>
          <p:cNvPr id="3" name="Content Placeholder 2">
            <a:extLst>
              <a:ext uri="{FF2B5EF4-FFF2-40B4-BE49-F238E27FC236}">
                <a16:creationId xmlns:a16="http://schemas.microsoft.com/office/drawing/2014/main" id="{04D7C44D-3CF4-D4B1-80CF-CE2354C5A2BE}"/>
              </a:ext>
            </a:extLst>
          </p:cNvPr>
          <p:cNvSpPr>
            <a:spLocks noGrp="1"/>
          </p:cNvSpPr>
          <p:nvPr>
            <p:ph idx="1"/>
          </p:nvPr>
        </p:nvSpPr>
        <p:spPr>
          <a:xfrm>
            <a:off x="838199" y="1825625"/>
            <a:ext cx="4242955" cy="4351338"/>
          </a:xfrm>
        </p:spPr>
        <p:txBody>
          <a:bodyPr>
            <a:normAutofit/>
          </a:bodyPr>
          <a:lstStyle/>
          <a:p>
            <a:pPr marL="0" indent="0" algn="l">
              <a:buNone/>
            </a:pPr>
            <a:r>
              <a:rPr lang="en-US" b="0" i="0" dirty="0">
                <a:solidFill>
                  <a:srgbClr val="000000"/>
                </a:solidFill>
                <a:effectLst/>
                <a:latin typeface="Times New Roman" panose="02020603050405020304" pitchFamily="18" charset="0"/>
              </a:rPr>
              <a:t>Symptoms of acute exposure to </a:t>
            </a:r>
            <a:r>
              <a:rPr lang="en-US" b="1" i="0" dirty="0">
                <a:solidFill>
                  <a:srgbClr val="000000"/>
                </a:solidFill>
                <a:effectLst/>
                <a:latin typeface="Times New Roman" panose="02020603050405020304" pitchFamily="18" charset="0"/>
              </a:rPr>
              <a:t>xylene</a:t>
            </a:r>
            <a:r>
              <a:rPr lang="en-US" b="0" i="0" dirty="0">
                <a:solidFill>
                  <a:srgbClr val="000000"/>
                </a:solidFill>
                <a:effectLst/>
                <a:latin typeface="Times New Roman" panose="02020603050405020304" pitchFamily="18" charset="0"/>
              </a:rPr>
              <a:t> include:</a:t>
            </a:r>
          </a:p>
          <a:p>
            <a:pPr algn="l"/>
            <a:r>
              <a:rPr lang="en-US" b="0" i="0" dirty="0">
                <a:solidFill>
                  <a:srgbClr val="000000"/>
                </a:solidFill>
                <a:effectLst/>
                <a:latin typeface="Times New Roman" panose="02020603050405020304" pitchFamily="18" charset="0"/>
              </a:rPr>
              <a:t>Irritation of eyes, skin, nose, throat</a:t>
            </a:r>
          </a:p>
          <a:p>
            <a:pPr algn="l"/>
            <a:r>
              <a:rPr lang="en-US" b="0" i="0" dirty="0">
                <a:solidFill>
                  <a:srgbClr val="000000"/>
                </a:solidFill>
                <a:effectLst/>
                <a:latin typeface="Times New Roman" panose="02020603050405020304" pitchFamily="18" charset="0"/>
              </a:rPr>
              <a:t>Dizziness, excitement, drowsiness, incoherence, staggering gait</a:t>
            </a:r>
          </a:p>
          <a:p>
            <a:r>
              <a:rPr lang="en-US" b="0" i="0" dirty="0">
                <a:solidFill>
                  <a:srgbClr val="000000"/>
                </a:solidFill>
                <a:effectLst/>
                <a:latin typeface="Times New Roman" panose="02020603050405020304" pitchFamily="18" charset="0"/>
              </a:rPr>
              <a:t>Dermatitis</a:t>
            </a:r>
          </a:p>
          <a:p>
            <a:pPr marL="0" indent="0">
              <a:buNone/>
            </a:pPr>
            <a:endParaRPr lang="en-US" dirty="0"/>
          </a:p>
        </p:txBody>
      </p:sp>
      <p:pic>
        <p:nvPicPr>
          <p:cNvPr id="4" name="Picture 3">
            <a:extLst>
              <a:ext uri="{FF2B5EF4-FFF2-40B4-BE49-F238E27FC236}">
                <a16:creationId xmlns:a16="http://schemas.microsoft.com/office/drawing/2014/main" id="{6E451AD3-E698-5030-C7EA-B150DCFC6668}"/>
              </a:ext>
            </a:extLst>
          </p:cNvPr>
          <p:cNvPicPr>
            <a:picLocks noChangeAspect="1"/>
          </p:cNvPicPr>
          <p:nvPr/>
        </p:nvPicPr>
        <p:blipFill>
          <a:blip r:embed="rId3"/>
          <a:stretch>
            <a:fillRect/>
          </a:stretch>
        </p:blipFill>
        <p:spPr>
          <a:xfrm>
            <a:off x="0" y="6219825"/>
            <a:ext cx="12191999" cy="638175"/>
          </a:xfrm>
          <a:prstGeom prst="rect">
            <a:avLst/>
          </a:prstGeom>
        </p:spPr>
      </p:pic>
      <p:sp>
        <p:nvSpPr>
          <p:cNvPr id="6" name="TextBox 5">
            <a:extLst>
              <a:ext uri="{FF2B5EF4-FFF2-40B4-BE49-F238E27FC236}">
                <a16:creationId xmlns:a16="http://schemas.microsoft.com/office/drawing/2014/main" id="{AA1A74E8-254F-17AC-1598-CD724988A1E9}"/>
              </a:ext>
            </a:extLst>
          </p:cNvPr>
          <p:cNvSpPr txBox="1"/>
          <p:nvPr/>
        </p:nvSpPr>
        <p:spPr>
          <a:xfrm>
            <a:off x="5278581" y="1825625"/>
            <a:ext cx="4883727" cy="3816429"/>
          </a:xfrm>
          <a:prstGeom prst="rect">
            <a:avLst/>
          </a:prstGeom>
          <a:noFill/>
        </p:spPr>
        <p:txBody>
          <a:bodyPr wrap="square" rtlCol="0">
            <a:spAutoFit/>
          </a:bodyPr>
          <a:lstStyle/>
          <a:p>
            <a:pPr algn="l"/>
            <a:r>
              <a:rPr lang="en-US" sz="2800" b="0" i="0" dirty="0">
                <a:solidFill>
                  <a:srgbClr val="000000"/>
                </a:solidFill>
                <a:effectLst/>
                <a:latin typeface="Times New Roman" panose="02020603050405020304" pitchFamily="18" charset="0"/>
              </a:rPr>
              <a:t>Symptoms of acute exposure to </a:t>
            </a:r>
            <a:r>
              <a:rPr lang="en-US" sz="2800" b="1" i="0" dirty="0">
                <a:solidFill>
                  <a:srgbClr val="000000"/>
                </a:solidFill>
                <a:effectLst/>
                <a:latin typeface="Times New Roman" panose="02020603050405020304" pitchFamily="18" charset="0"/>
              </a:rPr>
              <a:t>formaldehyde</a:t>
            </a:r>
            <a:r>
              <a:rPr lang="en-US" sz="2800" b="0" i="0" dirty="0">
                <a:solidFill>
                  <a:srgbClr val="000000"/>
                </a:solidFill>
                <a:effectLst/>
                <a:latin typeface="Times New Roman" panose="02020603050405020304" pitchFamily="18" charset="0"/>
              </a:rPr>
              <a:t> include:</a:t>
            </a:r>
          </a:p>
          <a:p>
            <a:pPr marL="457200" indent="-457200" algn="l">
              <a:buFont typeface="Arial" panose="020B0604020202020204" pitchFamily="34" charset="0"/>
              <a:buChar char="•"/>
            </a:pPr>
            <a:r>
              <a:rPr lang="en-US" sz="2800" b="0" i="0" dirty="0">
                <a:solidFill>
                  <a:srgbClr val="000000"/>
                </a:solidFill>
                <a:effectLst/>
                <a:latin typeface="Times New Roman" panose="02020603050405020304" pitchFamily="18" charset="0"/>
              </a:rPr>
              <a:t>Irritation of eyes, skin, nose, throat, respiratory system</a:t>
            </a:r>
          </a:p>
          <a:p>
            <a:pPr marL="457200" indent="-457200" algn="l">
              <a:buFont typeface="Arial" panose="020B0604020202020204" pitchFamily="34" charset="0"/>
              <a:buChar char="•"/>
            </a:pPr>
            <a:r>
              <a:rPr lang="en-US" sz="2800" b="0" i="0" dirty="0">
                <a:solidFill>
                  <a:srgbClr val="000000"/>
                </a:solidFill>
                <a:effectLst/>
                <a:latin typeface="Times New Roman" panose="02020603050405020304" pitchFamily="18" charset="0"/>
              </a:rPr>
              <a:t>Tearing</a:t>
            </a:r>
          </a:p>
          <a:p>
            <a:pPr marL="457200" indent="-457200" algn="l">
              <a:buFont typeface="Arial" panose="020B0604020202020204" pitchFamily="34" charset="0"/>
              <a:buChar char="•"/>
            </a:pPr>
            <a:r>
              <a:rPr lang="en-US" sz="2800" b="0" i="0" dirty="0">
                <a:solidFill>
                  <a:srgbClr val="000000"/>
                </a:solidFill>
                <a:effectLst/>
                <a:latin typeface="Times New Roman" panose="02020603050405020304" pitchFamily="18" charset="0"/>
              </a:rPr>
              <a:t>Coughing, sneezing, wheezing</a:t>
            </a:r>
          </a:p>
          <a:p>
            <a:pPr marL="457200" indent="-457200" algn="l">
              <a:buFont typeface="Arial" panose="020B0604020202020204" pitchFamily="34" charset="0"/>
              <a:buChar char="•"/>
            </a:pPr>
            <a:r>
              <a:rPr lang="en-US" sz="2800" b="0" i="0" dirty="0">
                <a:solidFill>
                  <a:srgbClr val="000000"/>
                </a:solidFill>
                <a:effectLst/>
                <a:latin typeface="Times New Roman" panose="02020603050405020304" pitchFamily="18" charset="0"/>
              </a:rPr>
              <a:t>Dermatitis</a:t>
            </a:r>
          </a:p>
          <a:p>
            <a:endParaRPr lang="en-US" dirty="0"/>
          </a:p>
        </p:txBody>
      </p:sp>
    </p:spTree>
    <p:extLst>
      <p:ext uri="{BB962C8B-B14F-4D97-AF65-F5344CB8AC3E}">
        <p14:creationId xmlns:p14="http://schemas.microsoft.com/office/powerpoint/2010/main" val="240832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8E8A33-A051-3041-0117-F71A200F655D}"/>
              </a:ext>
            </a:extLst>
          </p:cNvPr>
          <p:cNvPicPr>
            <a:picLocks noChangeAspect="1"/>
          </p:cNvPicPr>
          <p:nvPr/>
        </p:nvPicPr>
        <p:blipFill rotWithShape="1">
          <a:blip r:embed="rId3"/>
          <a:srcRect l="5333"/>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B1226-3936-4280-C52F-FE20BBFF2E2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How are permissible exposure limits monitored?</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451AD3-E698-5030-C7EA-B150DCFC6668}"/>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27259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Required Objectives</a:t>
            </a:r>
            <a:r>
              <a:rPr lang="en-US" dirty="0"/>
              <a:t>	</a:t>
            </a:r>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838200" y="1366684"/>
            <a:ext cx="10515600" cy="4810279"/>
          </a:xfrm>
        </p:spPr>
        <p:txBody>
          <a:bodyPr>
            <a:normAutofit fontScale="40000" lnSpcReduction="20000"/>
          </a:bodyPr>
          <a:lstStyle/>
          <a:p>
            <a:pPr algn="l"/>
            <a:r>
              <a:rPr lang="en-US" b="0" i="0" dirty="0">
                <a:solidFill>
                  <a:srgbClr val="000000"/>
                </a:solidFill>
                <a:effectLst/>
                <a:latin typeface="Times New Roman" panose="02020603050405020304" pitchFamily="18" charset="0"/>
              </a:rPr>
              <a:t>1. I know where to locate laboratory safety policies online and in my lab area.</a:t>
            </a:r>
          </a:p>
          <a:p>
            <a:pPr algn="l"/>
            <a:r>
              <a:rPr lang="en-US" b="0" i="0" dirty="0">
                <a:solidFill>
                  <a:srgbClr val="000000"/>
                </a:solidFill>
                <a:effectLst/>
                <a:latin typeface="Times New Roman" panose="02020603050405020304" pitchFamily="18" charset="0"/>
              </a:rPr>
              <a:t>2. I have read and understand the laboratory CHEMICAL HYGIENE PLAN, Policy SM-05.</a:t>
            </a:r>
          </a:p>
          <a:p>
            <a:pPr algn="l"/>
            <a:r>
              <a:rPr lang="en-US" b="0" i="0" dirty="0">
                <a:solidFill>
                  <a:srgbClr val="000000"/>
                </a:solidFill>
                <a:effectLst/>
                <a:latin typeface="Times New Roman" panose="02020603050405020304" pitchFamily="18" charset="0"/>
              </a:rPr>
              <a:t>3. According to OSHA, I have the right to know about chemicals I may be exposed to in my job. Therefore, I know where to locate:</a:t>
            </a:r>
          </a:p>
          <a:p>
            <a:pPr lvl="1"/>
            <a:r>
              <a:rPr lang="en-US" b="0" i="0" dirty="0">
                <a:solidFill>
                  <a:srgbClr val="000000"/>
                </a:solidFill>
                <a:effectLst/>
                <a:latin typeface="Times New Roman" panose="02020603050405020304" pitchFamily="18" charset="0"/>
              </a:rPr>
              <a:t>SDS (online and downtime access)</a:t>
            </a:r>
          </a:p>
          <a:p>
            <a:pPr lvl="1"/>
            <a:r>
              <a:rPr lang="en-US" b="0" i="0" dirty="0">
                <a:solidFill>
                  <a:srgbClr val="000000"/>
                </a:solidFill>
                <a:effectLst/>
                <a:latin typeface="Times New Roman" panose="02020603050405020304" pitchFamily="18" charset="0"/>
              </a:rPr>
              <a:t>Laboratory Annual Chemical Inventory, including health hazard information listed.</a:t>
            </a:r>
          </a:p>
          <a:p>
            <a:pPr lvl="1"/>
            <a:r>
              <a:rPr lang="en-US" b="0" i="0" dirty="0">
                <a:solidFill>
                  <a:srgbClr val="000000"/>
                </a:solidFill>
                <a:effectLst/>
                <a:latin typeface="Times New Roman" panose="02020603050405020304" pitchFamily="18" charset="0"/>
              </a:rPr>
              <a:t>Copy of OSHA Laboratory Standard (on eSource below lab safety policies)</a:t>
            </a:r>
          </a:p>
          <a:p>
            <a:pPr algn="l"/>
            <a:r>
              <a:rPr lang="en-US" b="0" i="0" dirty="0">
                <a:solidFill>
                  <a:srgbClr val="000000"/>
                </a:solidFill>
                <a:effectLst/>
                <a:latin typeface="Times New Roman" panose="02020603050405020304" pitchFamily="18" charset="0"/>
              </a:rPr>
              <a:t>4. MY INSTRUCTOR HAS ASKED ME TO LOCATE AN SDS ON A SPECIFIC CHEMICAL, CLEANER, OR REAGENT AND HAS ASKED ME TO USE THIS TO EXPLAIN WHAT TO DO IN CASE OF A SPLASH OF THIS CHEMICAL INTO MY EYE.</a:t>
            </a:r>
          </a:p>
          <a:p>
            <a:pPr algn="l"/>
            <a:r>
              <a:rPr lang="en-US" b="0" i="0" dirty="0">
                <a:solidFill>
                  <a:srgbClr val="000000"/>
                </a:solidFill>
                <a:effectLst/>
                <a:latin typeface="Times New Roman" panose="02020603050405020304" pitchFamily="18" charset="0"/>
              </a:rPr>
              <a:t>5. I have been educated about the OSHA label requirements and symbols and the format of SDS sheets which aligns with the UN Globally Harmonized System of Classification and Labeling of Chemicals (GHS). I know that section two of the SDS is where to locate the hazard warnings, especially for chemical mixtures and reagents.</a:t>
            </a:r>
          </a:p>
          <a:p>
            <a:pPr algn="l"/>
            <a:r>
              <a:rPr lang="en-US" b="0" i="0" dirty="0">
                <a:solidFill>
                  <a:srgbClr val="000000"/>
                </a:solidFill>
                <a:effectLst/>
                <a:latin typeface="Times New Roman" panose="02020603050405020304" pitchFamily="18" charset="0"/>
              </a:rPr>
              <a:t>6. I know the location of my laboratory’s FLAMMABLE AND/OR ACID CABINETS, understand the allowable contents, and know how to locate the maximum capacity of chemicals.</a:t>
            </a:r>
          </a:p>
          <a:p>
            <a:pPr algn="l"/>
            <a:r>
              <a:rPr lang="en-US" b="0" i="0" dirty="0">
                <a:solidFill>
                  <a:srgbClr val="000000"/>
                </a:solidFill>
                <a:effectLst/>
                <a:latin typeface="Times New Roman" panose="02020603050405020304" pitchFamily="18" charset="0"/>
              </a:rPr>
              <a:t>MY INSTRUCTOR HAS ASKED ME TO POINT OUT THE MAXIMUM CAPACITY INFORMATION ON THE CABINET.</a:t>
            </a:r>
          </a:p>
          <a:p>
            <a:pPr algn="l"/>
            <a:r>
              <a:rPr lang="en-US" b="0" i="0" dirty="0">
                <a:solidFill>
                  <a:srgbClr val="000000"/>
                </a:solidFill>
                <a:effectLst/>
                <a:latin typeface="Times New Roman" panose="02020603050405020304" pitchFamily="18" charset="0"/>
              </a:rPr>
              <a:t>7. I understand the storage of CORROSIVES and proper handling of HAZARDOUS CHEMICALS. I know where to locate this information. MY INSTRUCTOR HAS ASKED ME TO LOCATE THE FUME HOOD AND EXPLAIN ITS USE.</a:t>
            </a:r>
          </a:p>
          <a:p>
            <a:pPr algn="l"/>
            <a:r>
              <a:rPr lang="en-US" b="0" i="0" dirty="0">
                <a:solidFill>
                  <a:srgbClr val="000000"/>
                </a:solidFill>
                <a:effectLst/>
                <a:latin typeface="Times New Roman" panose="02020603050405020304" pitchFamily="18" charset="0"/>
              </a:rPr>
              <a:t>8. I know to immediately take measures to confine a CHEMICAL SPILL. I know where to locate and understand the use of LABORATORY SPILL KITS AND PILLOWS. I know to notify other lab staff, Risk Management, and Security if a CHEMICAL SPILL occurs. I know to refer to the SDS BEFORE cleaning up a spill.</a:t>
            </a:r>
          </a:p>
          <a:p>
            <a:pPr algn="l"/>
            <a:r>
              <a:rPr lang="en-US" b="0" i="0" dirty="0">
                <a:solidFill>
                  <a:srgbClr val="000000"/>
                </a:solidFill>
                <a:effectLst/>
                <a:latin typeface="Times New Roman" panose="02020603050405020304" pitchFamily="18" charset="0"/>
              </a:rPr>
              <a:t>9. I have read SM-16 and know that dry ice should not be put in sinks or toilets. I am aware that it should be handled in well-ventilated areas and not touched with bare hands.</a:t>
            </a:r>
          </a:p>
          <a:p>
            <a:pPr algn="l"/>
            <a:r>
              <a:rPr lang="en-US" b="0" i="0" dirty="0">
                <a:solidFill>
                  <a:srgbClr val="000000"/>
                </a:solidFill>
                <a:effectLst/>
                <a:latin typeface="Times New Roman" panose="02020603050405020304" pitchFamily="18" charset="0"/>
              </a:rPr>
              <a:t>10. I am aware of signs/symptoms of exposure to chemicals. I have read laboratory safety policy SM-10 and understand signs of exposure specific to xylene and formalin, how exposure is monitored in the lab, and what the PELs are for each.</a:t>
            </a:r>
          </a:p>
          <a:p>
            <a:pPr algn="l"/>
            <a:r>
              <a:rPr lang="en-US" b="0" i="0" dirty="0">
                <a:solidFill>
                  <a:srgbClr val="000000"/>
                </a:solidFill>
                <a:effectLst/>
                <a:latin typeface="Times New Roman" panose="02020603050405020304" pitchFamily="18" charset="0"/>
              </a:rPr>
              <a:t>11. I know that I can look up PERMISSIBLE EXPOSURE LIMITS (PELs) on the OSHA website: https://www.osha.gov/annotated-pels</a:t>
            </a:r>
          </a:p>
          <a:p>
            <a:pPr algn="l"/>
            <a:r>
              <a:rPr lang="en-US" b="0" i="0" dirty="0">
                <a:solidFill>
                  <a:srgbClr val="000000"/>
                </a:solidFill>
                <a:effectLst/>
                <a:latin typeface="Times New Roman" panose="02020603050405020304" pitchFamily="18" charset="0"/>
              </a:rPr>
              <a:t>12. I am aware that I can minimize my exposure risk by using standard PPE and by following handling and additional PPE guidelines found in the Chemical Hygiene Plan.</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61093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8C17-EA94-D73D-22F4-83842EDF111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How exposure limits are monitored</a:t>
            </a:r>
          </a:p>
        </p:txBody>
      </p:sp>
      <p:sp>
        <p:nvSpPr>
          <p:cNvPr id="3" name="Content Placeholder 2">
            <a:extLst>
              <a:ext uri="{FF2B5EF4-FFF2-40B4-BE49-F238E27FC236}">
                <a16:creationId xmlns:a16="http://schemas.microsoft.com/office/drawing/2014/main" id="{CC90BB90-23E6-FBFB-E6F2-130F61439F00}"/>
              </a:ext>
            </a:extLst>
          </p:cNvPr>
          <p:cNvSpPr>
            <a:spLocks noGrp="1"/>
          </p:cNvSpPr>
          <p:nvPr>
            <p:ph idx="1"/>
          </p:nvPr>
        </p:nvSpPr>
        <p:spPr/>
        <p:txBody>
          <a:bodyPr>
            <a:normAutofit fontScale="92500" lnSpcReduction="20000"/>
          </a:bodyPr>
          <a:lstStyle/>
          <a:p>
            <a:pPr algn="l"/>
            <a:r>
              <a:rPr lang="en-US" b="0" i="0" dirty="0">
                <a:solidFill>
                  <a:srgbClr val="000000"/>
                </a:solidFill>
                <a:effectLst/>
                <a:latin typeface="Times New Roman" panose="02020603050405020304" pitchFamily="18" charset="0"/>
              </a:rPr>
              <a:t>Monitors designed to measure time weighted average concentrations are used for either personnel or area monitoring.</a:t>
            </a:r>
          </a:p>
          <a:p>
            <a:pPr algn="l"/>
            <a:r>
              <a:rPr lang="en-US" b="0" i="0" dirty="0">
                <a:solidFill>
                  <a:srgbClr val="000000"/>
                </a:solidFill>
                <a:effectLst/>
                <a:latin typeface="Times New Roman" panose="02020603050405020304" pitchFamily="18" charset="0"/>
              </a:rPr>
              <a:t>In Anatomic Pathology areas, employees are monitored by use of passive badges which are given out at the start of the employee’s shift. Employee verification paperwork included in the badge monitoring container should be completed by the employee being tested before monitoring is started.</a:t>
            </a:r>
          </a:p>
          <a:p>
            <a:pPr algn="l"/>
            <a:r>
              <a:rPr lang="en-US" b="0" i="0" dirty="0">
                <a:solidFill>
                  <a:srgbClr val="000000"/>
                </a:solidFill>
                <a:effectLst/>
                <a:latin typeface="Times New Roman" panose="02020603050405020304" pitchFamily="18" charset="0"/>
              </a:rPr>
              <a:t>The badge is worn near the breathing zone (as close to inhalation point as possible) of personnel exposed or placed in the area to be monitored.</a:t>
            </a:r>
          </a:p>
          <a:p>
            <a:pPr algn="l"/>
            <a:r>
              <a:rPr lang="en-US" b="0" i="0" dirty="0">
                <a:solidFill>
                  <a:srgbClr val="000000"/>
                </a:solidFill>
                <a:effectLst/>
                <a:latin typeface="Times New Roman" panose="02020603050405020304" pitchFamily="18" charset="0"/>
              </a:rPr>
              <a:t>At the end of the shift, the badge should be placed in a sealed transporting bag along with the information paperwork (retain a copy prior to sealing).</a:t>
            </a:r>
          </a:p>
          <a:p>
            <a:pPr algn="l"/>
            <a:r>
              <a:rPr lang="en-US" b="0" i="0" dirty="0">
                <a:solidFill>
                  <a:srgbClr val="000000"/>
                </a:solidFill>
                <a:effectLst/>
                <a:latin typeface="Times New Roman" panose="02020603050405020304" pitchFamily="18" charset="0"/>
              </a:rPr>
              <a:t>Monitors are shipped via FedEx to the badge manufacturer for analysis and resulting.</a:t>
            </a:r>
          </a:p>
          <a:p>
            <a:pPr marL="0" indent="0">
              <a:buNone/>
            </a:pPr>
            <a:endParaRPr lang="en-US" dirty="0"/>
          </a:p>
        </p:txBody>
      </p:sp>
      <p:pic>
        <p:nvPicPr>
          <p:cNvPr id="4" name="Picture 3">
            <a:extLst>
              <a:ext uri="{FF2B5EF4-FFF2-40B4-BE49-F238E27FC236}">
                <a16:creationId xmlns:a16="http://schemas.microsoft.com/office/drawing/2014/main" id="{4BAD1101-6A38-4097-9CA8-4A5D5C19DBD6}"/>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168743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F6A608-4CCB-4D48-BF00-4A579AC8C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36676" y="1264085"/>
            <a:ext cx="10515600" cy="3173804"/>
          </a:xfrm>
        </p:spPr>
        <p:txBody>
          <a:bodyPr vert="horz" lIns="91440" tIns="45720" rIns="91440" bIns="45720" rtlCol="0" anchor="t">
            <a:normAutofit/>
          </a:bodyPr>
          <a:lstStyle/>
          <a:p>
            <a:r>
              <a:rPr lang="en-US" sz="4800" b="0" i="0" dirty="0">
                <a:effectLst/>
                <a:latin typeface="Times New Roman" panose="02020603050405020304" pitchFamily="18" charset="0"/>
                <a:cs typeface="Times New Roman" panose="02020603050405020304" pitchFamily="18" charset="0"/>
              </a:rPr>
              <a:t>PERMISSIBLE EXPOSURE LIMITS (PELs) are available on the OSHA website: </a:t>
            </a:r>
            <a:r>
              <a:rPr lang="en-US" sz="4800" b="0" i="0" dirty="0">
                <a:effectLst/>
                <a:latin typeface="Times New Roman" panose="02020603050405020304" pitchFamily="18" charset="0"/>
                <a:cs typeface="Times New Roman" panose="02020603050405020304" pitchFamily="18" charset="0"/>
                <a:hlinkClick r:id="rId3"/>
              </a:rPr>
              <a:t>https://www.osha.gov/annotated-pels</a:t>
            </a:r>
            <a:endParaRPr lang="en-US" sz="4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3792776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FDA97F-F9EC-4DDF-DB5F-388D464F4F22}"/>
              </a:ext>
            </a:extLst>
          </p:cNvPr>
          <p:cNvSpPr txBox="1"/>
          <p:nvPr/>
        </p:nvSpPr>
        <p:spPr>
          <a:xfrm>
            <a:off x="838200" y="557189"/>
            <a:ext cx="3966463" cy="55719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a:latin typeface="+mj-lt"/>
                <a:ea typeface="+mj-ea"/>
                <a:cs typeface="+mj-cs"/>
              </a:rPr>
              <a:t>How can you minimize your exposure risk to chemicals?</a:t>
            </a:r>
          </a:p>
        </p:txBody>
      </p:sp>
      <p:pic>
        <p:nvPicPr>
          <p:cNvPr id="4" name="Picture 3">
            <a:extLst>
              <a:ext uri="{FF2B5EF4-FFF2-40B4-BE49-F238E27FC236}">
                <a16:creationId xmlns:a16="http://schemas.microsoft.com/office/drawing/2014/main" id="{0362E4BA-993A-1B18-7429-373FC8014B0B}"/>
              </a:ext>
            </a:extLst>
          </p:cNvPr>
          <p:cNvPicPr>
            <a:picLocks noChangeAspect="1"/>
          </p:cNvPicPr>
          <p:nvPr/>
        </p:nvPicPr>
        <p:blipFill rotWithShape="1">
          <a:blip r:embed="rId3"/>
          <a:srcRect r="2003" b="1"/>
          <a:stretch/>
        </p:blipFill>
        <p:spPr>
          <a:xfrm>
            <a:off x="5176911" y="720190"/>
            <a:ext cx="6833848" cy="5584353"/>
          </a:xfrm>
          <a:prstGeom prst="rect">
            <a:avLst/>
          </a:pr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771877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Questions?</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1467073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p:txBody>
          <a:bodyPr>
            <a:normAutofit/>
          </a:bodyPr>
          <a:lstStyle/>
          <a:p>
            <a:r>
              <a:rPr lang="en-US" b="0" i="0" dirty="0">
                <a:solidFill>
                  <a:srgbClr val="000000"/>
                </a:solidFill>
                <a:effectLst/>
                <a:latin typeface="Times New Roman" panose="02020603050405020304" pitchFamily="18" charset="0"/>
              </a:rPr>
              <a:t>Review the following policies</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SM-05 Chemical Hygiene Plan</a:t>
            </a:r>
          </a:p>
          <a:p>
            <a:r>
              <a:rPr lang="en-US" dirty="0">
                <a:latin typeface="Times New Roman" panose="02020603050405020304" pitchFamily="18" charset="0"/>
                <a:cs typeface="Times New Roman" panose="02020603050405020304" pitchFamily="18" charset="0"/>
              </a:rPr>
              <a:t>SM-10 Formaldehyde/Xylene Vapor Monitoring</a:t>
            </a:r>
          </a:p>
          <a:p>
            <a:r>
              <a:rPr lang="en-US" dirty="0">
                <a:latin typeface="Times New Roman" panose="02020603050405020304" pitchFamily="18" charset="0"/>
                <a:cs typeface="Times New Roman" panose="02020603050405020304" pitchFamily="18" charset="0"/>
              </a:rPr>
              <a:t>SM-16 Handling of </a:t>
            </a:r>
            <a:r>
              <a:rPr lang="en-US" dirty="0" err="1">
                <a:latin typeface="Times New Roman" panose="02020603050405020304" pitchFamily="18" charset="0"/>
                <a:cs typeface="Times New Roman" panose="02020603050405020304" pitchFamily="18" charset="0"/>
              </a:rPr>
              <a:t>Cryo</a:t>
            </a:r>
            <a:r>
              <a:rPr lang="en-US" dirty="0">
                <a:latin typeface="Times New Roman" panose="02020603050405020304" pitchFamily="18" charset="0"/>
                <a:cs typeface="Times New Roman" panose="02020603050405020304" pitchFamily="18" charset="0"/>
              </a:rPr>
              <a:t> Materials</a:t>
            </a: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60103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1008184" y="174032"/>
            <a:ext cx="10175631" cy="1111843"/>
          </a:xfrm>
        </p:spPr>
        <p:txBody>
          <a:bodyPr anchor="ctr">
            <a:noAutofit/>
          </a:bodyPr>
          <a:lstStyle/>
          <a:p>
            <a:pPr algn="ctr"/>
            <a:r>
              <a:rPr lang="en-US" b="0" i="0" dirty="0">
                <a:effectLst/>
                <a:latin typeface="Times New Roman" panose="02020603050405020304" pitchFamily="18" charset="0"/>
              </a:rPr>
              <a:t>I know where to locate laboratory safety policies online and in my lab area.</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1008184" y="1459907"/>
            <a:ext cx="10175630" cy="767904"/>
          </a:xfrm>
        </p:spPr>
        <p:txBody>
          <a:bodyPr anchor="ctr">
            <a:normAutofit/>
          </a:bodyPr>
          <a:lstStyle/>
          <a:p>
            <a:pPr algn="ctr"/>
            <a:r>
              <a:rPr lang="en-US" sz="2000">
                <a:latin typeface="Times New Roman" panose="02020603050405020304" pitchFamily="18" charset="0"/>
                <a:cs typeface="Times New Roman" panose="02020603050405020304" pitchFamily="18" charset="0"/>
              </a:rPr>
              <a:t>System safety policies are located on the education shelf in red binders (education shelf next to safety shower) and in Media Lab.</a:t>
            </a:r>
          </a:p>
          <a:p>
            <a:pPr marL="0" indent="0" algn="ctr">
              <a:buNone/>
            </a:pPr>
            <a:endParaRPr lang="en-US" sz="2000"/>
          </a:p>
        </p:txBody>
      </p:sp>
      <p:pic>
        <p:nvPicPr>
          <p:cNvPr id="5" name="Picture 4">
            <a:extLst>
              <a:ext uri="{FF2B5EF4-FFF2-40B4-BE49-F238E27FC236}">
                <a16:creationId xmlns:a16="http://schemas.microsoft.com/office/drawing/2014/main" id="{7EAF4D31-2651-97CC-2AED-07630688E7B0}"/>
              </a:ext>
            </a:extLst>
          </p:cNvPr>
          <p:cNvPicPr>
            <a:picLocks noChangeAspect="1"/>
          </p:cNvPicPr>
          <p:nvPr/>
        </p:nvPicPr>
        <p:blipFill>
          <a:blip r:embed="rId3"/>
          <a:stretch>
            <a:fillRect/>
          </a:stretch>
        </p:blipFill>
        <p:spPr>
          <a:xfrm>
            <a:off x="1878916" y="2013263"/>
            <a:ext cx="8431120" cy="3899393"/>
          </a:xfrm>
          <a:prstGeom prst="rect">
            <a:avLst/>
          </a:pr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158267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38200" y="681038"/>
            <a:ext cx="10394373" cy="1009650"/>
          </a:xfrm>
        </p:spPr>
        <p:txBody>
          <a:bodyPr>
            <a:normAutofit fontScale="90000"/>
          </a:bodyPr>
          <a:lstStyle/>
          <a:p>
            <a:r>
              <a:rPr lang="en-US" b="1" i="0" dirty="0">
                <a:solidFill>
                  <a:srgbClr val="000000"/>
                </a:solidFill>
                <a:effectLst/>
                <a:latin typeface="Times New Roman" panose="02020603050405020304" pitchFamily="18" charset="0"/>
              </a:rPr>
              <a:t>You have the right to know about chemicals you may be exposed to in your job. Therefore, </a:t>
            </a:r>
            <a:r>
              <a:rPr lang="en-US" b="1" dirty="0">
                <a:solidFill>
                  <a:srgbClr val="000000"/>
                </a:solidFill>
                <a:latin typeface="Times New Roman" panose="02020603050405020304" pitchFamily="18" charset="0"/>
              </a:rPr>
              <a:t>all team members should</a:t>
            </a:r>
            <a:r>
              <a:rPr lang="en-US" b="1" i="0" dirty="0">
                <a:solidFill>
                  <a:srgbClr val="000000"/>
                </a:solidFill>
                <a:effectLst/>
                <a:latin typeface="Times New Roman" panose="02020603050405020304" pitchFamily="18" charset="0"/>
              </a:rPr>
              <a:t> know where to locate the following</a:t>
            </a:r>
            <a:r>
              <a:rPr lang="en-US" b="0" i="0" dirty="0">
                <a:solidFill>
                  <a:srgbClr val="000000"/>
                </a:solidFill>
                <a:effectLst/>
                <a:latin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2D10DDA8-A1A2-5104-21E9-68E5687E67B6}"/>
              </a:ext>
            </a:extLst>
          </p:cNvPr>
          <p:cNvSpPr>
            <a:spLocks noGrp="1"/>
          </p:cNvSpPr>
          <p:nvPr>
            <p:ph idx="1"/>
          </p:nvPr>
        </p:nvSpPr>
        <p:spPr>
          <a:xfrm>
            <a:off x="838200" y="2327563"/>
            <a:ext cx="10238509" cy="3849399"/>
          </a:xfrm>
        </p:spPr>
        <p:txBody>
          <a:bodyPr/>
          <a:lstStyle/>
          <a:p>
            <a:pPr algn="l"/>
            <a:r>
              <a:rPr lang="en-US" b="0" i="0" dirty="0">
                <a:solidFill>
                  <a:srgbClr val="000000"/>
                </a:solidFill>
                <a:effectLst/>
                <a:latin typeface="Times New Roman" panose="02020603050405020304" pitchFamily="18" charset="0"/>
              </a:rPr>
              <a:t>SDS (online and downtime access)</a:t>
            </a:r>
          </a:p>
          <a:p>
            <a:pPr algn="l"/>
            <a:r>
              <a:rPr lang="en-US" b="0" i="0" dirty="0">
                <a:solidFill>
                  <a:srgbClr val="000000"/>
                </a:solidFill>
                <a:effectLst/>
                <a:latin typeface="Times New Roman" panose="02020603050405020304" pitchFamily="18" charset="0"/>
              </a:rPr>
              <a:t>Laboratory Annual Chemical Inventory, including health hazard information listed.</a:t>
            </a:r>
          </a:p>
          <a:p>
            <a:pPr lvl="1"/>
            <a:r>
              <a:rPr lang="en-US" dirty="0">
                <a:solidFill>
                  <a:srgbClr val="000000"/>
                </a:solidFill>
                <a:latin typeface="Times New Roman" panose="02020603050405020304" pitchFamily="18" charset="0"/>
              </a:rPr>
              <a:t>It is located on the F Drive (F:\Shr_data\LB\COBB\CHEMICAL INVENTORY\CHEM INV 2024)</a:t>
            </a: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Copy of OSHA Laboratory Standard (on eSource below lab safety policies.</a:t>
            </a:r>
          </a:p>
          <a:p>
            <a:pPr lvl="1"/>
            <a:r>
              <a:rPr lang="en-US" dirty="0" err="1">
                <a:solidFill>
                  <a:srgbClr val="000000"/>
                </a:solidFill>
                <a:latin typeface="Times New Roman" panose="02020603050405020304" pitchFamily="18" charset="0"/>
              </a:rPr>
              <a:t>Esource</a:t>
            </a:r>
            <a:r>
              <a:rPr lang="en-US" dirty="0">
                <a:solidFill>
                  <a:srgbClr val="000000"/>
                </a:solidFill>
                <a:latin typeface="Times New Roman" panose="02020603050405020304" pitchFamily="18" charset="0"/>
              </a:rPr>
              <a:t>&gt;departments&gt;laboratory services&gt;manuals&gt;laboratory safety policy manual&gt;OSHA laboratory standard</a:t>
            </a:r>
            <a:endParaRPr lang="en-US" b="0" i="0" dirty="0">
              <a:solidFill>
                <a:srgbClr val="000000"/>
              </a:solidFill>
              <a:effectLst/>
              <a:latin typeface="Times New Roman" panose="02020603050405020304" pitchFamily="18" charset="0"/>
            </a:endParaRPr>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spTree>
    <p:extLst>
      <p:ext uri="{BB962C8B-B14F-4D97-AF65-F5344CB8AC3E}">
        <p14:creationId xmlns:p14="http://schemas.microsoft.com/office/powerpoint/2010/main" val="303848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0" i="0" kern="1200" dirty="0">
                <a:solidFill>
                  <a:srgbClr val="FFFFFF"/>
                </a:solidFill>
                <a:effectLst/>
                <a:latin typeface="Times New Roman" panose="02020603050405020304" pitchFamily="18" charset="0"/>
                <a:cs typeface="Times New Roman" panose="02020603050405020304" pitchFamily="18" charset="0"/>
              </a:rPr>
              <a:t>Locate an SDS</a:t>
            </a:r>
            <a:endParaRPr lang="en-US" sz="3600" kern="1200" dirty="0">
              <a:solidFill>
                <a:srgbClr val="FFFF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B76898-9412-A394-FED6-B12131D87D80}"/>
              </a:ext>
            </a:extLst>
          </p:cNvPr>
          <p:cNvPicPr>
            <a:picLocks noChangeAspect="1"/>
          </p:cNvPicPr>
          <p:nvPr/>
        </p:nvPicPr>
        <p:blipFill>
          <a:blip r:embed="rId3"/>
          <a:stretch>
            <a:fillRect/>
          </a:stretch>
        </p:blipFill>
        <p:spPr>
          <a:xfrm>
            <a:off x="4777316" y="2063220"/>
            <a:ext cx="6780700" cy="2729231"/>
          </a:xfrm>
          <a:prstGeom prst="rect">
            <a:avLst/>
          </a:prstGeom>
        </p:spPr>
      </p:pic>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24021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pic>
        <p:nvPicPr>
          <p:cNvPr id="12" name="Picture 11">
            <a:extLst>
              <a:ext uri="{FF2B5EF4-FFF2-40B4-BE49-F238E27FC236}">
                <a16:creationId xmlns:a16="http://schemas.microsoft.com/office/drawing/2014/main" id="{AC9DF08B-5C6B-7D2B-98D5-3130F857CEC5}"/>
              </a:ext>
            </a:extLst>
          </p:cNvPr>
          <p:cNvPicPr>
            <a:picLocks noChangeAspect="1"/>
          </p:cNvPicPr>
          <p:nvPr/>
        </p:nvPicPr>
        <p:blipFill>
          <a:blip r:embed="rId4"/>
          <a:stretch>
            <a:fillRect/>
          </a:stretch>
        </p:blipFill>
        <p:spPr>
          <a:xfrm>
            <a:off x="661062" y="173477"/>
            <a:ext cx="10869873" cy="5717224"/>
          </a:xfrm>
          <a:prstGeom prst="rect">
            <a:avLst/>
          </a:prstGeom>
        </p:spPr>
      </p:pic>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4983480" y="2118418"/>
            <a:ext cx="10515600" cy="1325563"/>
          </a:xfrm>
        </p:spPr>
        <p:txBody>
          <a:bodyPr/>
          <a:lstStyle/>
          <a:p>
            <a:r>
              <a:rPr lang="en-US" dirty="0">
                <a:latin typeface="Times New Roman" panose="02020603050405020304" pitchFamily="18" charset="0"/>
                <a:cs typeface="Times New Roman" panose="02020603050405020304" pitchFamily="18" charset="0"/>
              </a:rPr>
              <a:t>Clorox Bleach SDS</a:t>
            </a:r>
          </a:p>
        </p:txBody>
      </p:sp>
    </p:spTree>
    <p:extLst>
      <p:ext uri="{BB962C8B-B14F-4D97-AF65-F5344CB8AC3E}">
        <p14:creationId xmlns:p14="http://schemas.microsoft.com/office/powerpoint/2010/main" val="143543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2E07B72-A20F-2929-7B7F-697B0BCE3689}"/>
              </a:ext>
            </a:extLst>
          </p:cNvPr>
          <p:cNvPicPr>
            <a:picLocks noChangeAspect="1"/>
          </p:cNvPicPr>
          <p:nvPr/>
        </p:nvPicPr>
        <p:blipFill rotWithShape="1">
          <a:blip r:embed="rId3"/>
          <a:srcRect b="461"/>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CCB07289-D886-D5EE-30C6-56AD883C614F}"/>
              </a:ext>
            </a:extLst>
          </p:cNvPr>
          <p:cNvPicPr>
            <a:picLocks noChangeAspect="1"/>
          </p:cNvPicPr>
          <p:nvPr/>
        </p:nvPicPr>
        <p:blipFill>
          <a:blip r:embed="rId4"/>
          <a:stretch>
            <a:fillRect/>
          </a:stretch>
        </p:blipFill>
        <p:spPr>
          <a:xfrm>
            <a:off x="0" y="6219825"/>
            <a:ext cx="12191999" cy="638175"/>
          </a:xfrm>
          <a:prstGeom prst="rect">
            <a:avLst/>
          </a:prstGeom>
        </p:spPr>
      </p:pic>
    </p:spTree>
    <p:extLst>
      <p:ext uri="{BB962C8B-B14F-4D97-AF65-F5344CB8AC3E}">
        <p14:creationId xmlns:p14="http://schemas.microsoft.com/office/powerpoint/2010/main" val="229529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3CAC-4C98-9970-F794-787DC6377850}"/>
              </a:ext>
            </a:extLst>
          </p:cNvPr>
          <p:cNvSpPr>
            <a:spLocks noGrp="1"/>
          </p:cNvSpPr>
          <p:nvPr>
            <p:ph type="title"/>
          </p:nvPr>
        </p:nvSpPr>
        <p:spPr>
          <a:xfrm>
            <a:off x="856635" y="268224"/>
            <a:ext cx="10478728" cy="1036320"/>
          </a:xfrm>
        </p:spPr>
        <p:txBody>
          <a:bodyPr>
            <a:normAutofit fontScale="90000"/>
          </a:bodyPr>
          <a:lstStyle/>
          <a:p>
            <a:r>
              <a:rPr lang="en-US" b="0" i="0">
                <a:solidFill>
                  <a:srgbClr val="000000"/>
                </a:solidFill>
                <a:effectLst/>
                <a:latin typeface="Times New Roman" panose="02020603050405020304" pitchFamily="18" charset="0"/>
              </a:rPr>
              <a:t>OSHA Labeling Requirements-Secondary Containter</a:t>
            </a:r>
            <a:endParaRPr lang="en-US" dirty="0"/>
          </a:p>
        </p:txBody>
      </p:sp>
      <p:pic>
        <p:nvPicPr>
          <p:cNvPr id="6" name="Picture 5">
            <a:extLst>
              <a:ext uri="{FF2B5EF4-FFF2-40B4-BE49-F238E27FC236}">
                <a16:creationId xmlns:a16="http://schemas.microsoft.com/office/drawing/2014/main" id="{D98585F2-E1AB-2383-9BD7-FBDD727F0FE4}"/>
              </a:ext>
            </a:extLst>
          </p:cNvPr>
          <p:cNvPicPr>
            <a:picLocks noChangeAspect="1"/>
          </p:cNvPicPr>
          <p:nvPr/>
        </p:nvPicPr>
        <p:blipFill>
          <a:blip r:embed="rId3"/>
          <a:stretch>
            <a:fillRect/>
          </a:stretch>
        </p:blipFill>
        <p:spPr>
          <a:xfrm>
            <a:off x="0" y="6219825"/>
            <a:ext cx="12191999" cy="638175"/>
          </a:xfrm>
          <a:prstGeom prst="rect">
            <a:avLst/>
          </a:prstGeom>
        </p:spPr>
      </p:pic>
      <p:graphicFrame>
        <p:nvGraphicFramePr>
          <p:cNvPr id="46" name="TextBox 3">
            <a:extLst>
              <a:ext uri="{FF2B5EF4-FFF2-40B4-BE49-F238E27FC236}">
                <a16:creationId xmlns:a16="http://schemas.microsoft.com/office/drawing/2014/main" id="{13972315-5AA5-17A0-D701-40AC57FC4FD2}"/>
              </a:ext>
            </a:extLst>
          </p:cNvPr>
          <p:cNvGraphicFramePr/>
          <p:nvPr/>
        </p:nvGraphicFramePr>
        <p:xfrm>
          <a:off x="341375" y="1621536"/>
          <a:ext cx="11509248" cy="2954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1848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TotalTime>
  <Words>2297</Words>
  <Application>Microsoft Office PowerPoint</Application>
  <PresentationFormat>Widescreen</PresentationFormat>
  <Paragraphs>127</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Google Sans</vt:lpstr>
      <vt:lpstr>Times New Roman</vt:lpstr>
      <vt:lpstr>Office Theme</vt:lpstr>
      <vt:lpstr>PowerPoint Presentation</vt:lpstr>
      <vt:lpstr>Required Objectives </vt:lpstr>
      <vt:lpstr>Review the following policies</vt:lpstr>
      <vt:lpstr>I know where to locate laboratory safety policies online and in my lab area.</vt:lpstr>
      <vt:lpstr>You have the right to know about chemicals you may be exposed to in your job. Therefore, all team members should know where to locate the following:</vt:lpstr>
      <vt:lpstr>Locate an SDS</vt:lpstr>
      <vt:lpstr>Clorox Bleach SDS</vt:lpstr>
      <vt:lpstr>PowerPoint Presentation</vt:lpstr>
      <vt:lpstr>OSHA Labeling Requirements-Secondary Containter</vt:lpstr>
      <vt:lpstr>Secondary Container label example</vt:lpstr>
      <vt:lpstr>   </vt:lpstr>
      <vt:lpstr>The storage capacity should be on the front of the flame cabinet.</vt:lpstr>
      <vt:lpstr>Where is the fume hood located and what is its purpose?   </vt:lpstr>
      <vt:lpstr>What is the significance of the blue flame cabinet? What makes it different from the yellow cabinets?</vt:lpstr>
      <vt:lpstr>PowerPoint Presentation</vt:lpstr>
      <vt:lpstr> </vt:lpstr>
      <vt:lpstr>PowerPoint Presentation</vt:lpstr>
      <vt:lpstr>Signs/Symptoms</vt:lpstr>
      <vt:lpstr>How are permissible exposure limits monitored?</vt:lpstr>
      <vt:lpstr>How exposure limits are monitored</vt:lpstr>
      <vt:lpstr>PERMISSIBLE EXPOSURE LIMITS (PELs) are available on the OSHA website: https://www.osha.gov/annotated-pels</vt:lpstr>
      <vt:lpstr>PowerPoint Presentation</vt:lpstr>
      <vt:lpstr>Questions?</vt:lpstr>
    </vt:vector>
  </TitlesOfParts>
  <Company>WellstarHealthSystems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Matthews, Jennifer</dc:creator>
  <cp:lastModifiedBy>Matthews, Jennifer</cp:lastModifiedBy>
  <cp:revision>11</cp:revision>
  <dcterms:created xsi:type="dcterms:W3CDTF">2023-09-29T19:07:58Z</dcterms:created>
  <dcterms:modified xsi:type="dcterms:W3CDTF">2024-09-17T18:14:18Z</dcterms:modified>
</cp:coreProperties>
</file>