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7" r:id="rId3"/>
    <p:sldId id="258" r:id="rId4"/>
    <p:sldId id="259" r:id="rId5"/>
    <p:sldId id="260" r:id="rId6"/>
    <p:sldId id="261" r:id="rId7"/>
    <p:sldId id="264" r:id="rId8"/>
    <p:sldId id="262" r:id="rId9"/>
    <p:sldId id="263" r:id="rId10"/>
    <p:sldId id="265" r:id="rId11"/>
    <p:sldId id="266" r:id="rId12"/>
    <p:sldId id="268"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3D070-AACA-4A06-AD5A-36230E8EFF88}" v="13" dt="2024-10-16T17:37:53.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1" autoAdjust="0"/>
    <p:restoredTop sz="94705"/>
  </p:normalViewPr>
  <p:slideViewPr>
    <p:cSldViewPr snapToGrid="0">
      <p:cViewPr varScale="1">
        <p:scale>
          <a:sx n="106" d="100"/>
          <a:sy n="106" d="100"/>
        </p:scale>
        <p:origin x="1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6T17:30:09.984"/>
    </inkml:context>
    <inkml:brush xml:id="br0">
      <inkml:brushProperty name="width" value="0.035" units="cm"/>
      <inkml:brushProperty name="height" value="0.035" units="cm"/>
      <inkml:brushProperty name="color" value="#F6630D"/>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6B147F2-469D-46CD-AB07-9163D66B5DC7}" type="datetimeFigureOut">
              <a:rPr lang="en-US" smtClean="0"/>
              <a:t>5/2/2025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D92ACF6-2262-40D7-8D6D-495A5ABCA4A2}" type="slidenum">
              <a:rPr lang="en-US" smtClean="0"/>
              <a:t>‹#›</a:t>
            </a:fld>
            <a:endParaRPr lang="en-US"/>
          </a:p>
        </p:txBody>
      </p:sp>
    </p:spTree>
    <p:extLst>
      <p:ext uri="{BB962C8B-B14F-4D97-AF65-F5344CB8AC3E}">
        <p14:creationId xmlns:p14="http://schemas.microsoft.com/office/powerpoint/2010/main" val="351160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901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891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9577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546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234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243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621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763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2998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6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395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764DE79-268F-4C1A-8933-263129D2AF90}" type="datetimeFigureOut">
              <a:rPr lang="en-US" dirty="0"/>
              <a:t>5/2/2025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553271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68E7-85CD-D78D-E634-410357DF5469}"/>
              </a:ext>
            </a:extLst>
          </p:cNvPr>
          <p:cNvSpPr>
            <a:spLocks noGrp="1"/>
          </p:cNvSpPr>
          <p:nvPr>
            <p:ph type="ctrTitle"/>
          </p:nvPr>
        </p:nvSpPr>
        <p:spPr>
          <a:xfrm>
            <a:off x="2466270" y="417810"/>
            <a:ext cx="6602827" cy="3011190"/>
          </a:xfrm>
        </p:spPr>
        <p:txBody>
          <a:bodyPr>
            <a:normAutofit/>
          </a:bodyPr>
          <a:lstStyle/>
          <a:p>
            <a:r>
              <a:rPr lang="en-US" sz="5400" dirty="0">
                <a:solidFill>
                  <a:srgbClr val="FFFFFF"/>
                </a:solidFill>
              </a:rPr>
              <a:t>Body Fluid Lining Cells</a:t>
            </a:r>
          </a:p>
        </p:txBody>
      </p:sp>
      <p:sp>
        <p:nvSpPr>
          <p:cNvPr id="3" name="Subtitle 2">
            <a:extLst>
              <a:ext uri="{FF2B5EF4-FFF2-40B4-BE49-F238E27FC236}">
                <a16:creationId xmlns:a16="http://schemas.microsoft.com/office/drawing/2014/main" id="{AE488271-F59D-FDD3-D2DE-89CEDC99DAB3}"/>
              </a:ext>
            </a:extLst>
          </p:cNvPr>
          <p:cNvSpPr>
            <a:spLocks noGrp="1"/>
          </p:cNvSpPr>
          <p:nvPr>
            <p:ph type="subTitle" idx="1"/>
          </p:nvPr>
        </p:nvSpPr>
        <p:spPr>
          <a:xfrm>
            <a:off x="3226761" y="3499300"/>
            <a:ext cx="5338511" cy="1055142"/>
          </a:xfrm>
        </p:spPr>
        <p:txBody>
          <a:bodyPr>
            <a:normAutofit fontScale="62500" lnSpcReduction="20000"/>
          </a:bodyPr>
          <a:lstStyle/>
          <a:p>
            <a:r>
              <a:rPr lang="en-US" sz="2000" dirty="0">
                <a:solidFill>
                  <a:srgbClr val="FFFFFF"/>
                </a:solidFill>
              </a:rPr>
              <a:t>By: Victoria Jones</a:t>
            </a:r>
          </a:p>
          <a:p>
            <a:r>
              <a:rPr lang="en-US" sz="2000" dirty="0">
                <a:solidFill>
                  <a:srgbClr val="FFFFFF"/>
                </a:solidFill>
              </a:rPr>
              <a:t>Lead Hematology </a:t>
            </a:r>
          </a:p>
          <a:p>
            <a:r>
              <a:rPr lang="en-US" sz="2000" dirty="0">
                <a:solidFill>
                  <a:srgbClr val="FFFFFF"/>
                </a:solidFill>
              </a:rPr>
              <a:t>MLS(ASCP)</a:t>
            </a:r>
          </a:p>
          <a:p>
            <a:r>
              <a:rPr lang="en-US" sz="2000" dirty="0">
                <a:solidFill>
                  <a:srgbClr val="FFFFFF"/>
                </a:solidFill>
              </a:rPr>
              <a:t>Date: 09/12/2024</a:t>
            </a:r>
          </a:p>
        </p:txBody>
      </p:sp>
    </p:spTree>
    <p:extLst>
      <p:ext uri="{BB962C8B-B14F-4D97-AF65-F5344CB8AC3E}">
        <p14:creationId xmlns:p14="http://schemas.microsoft.com/office/powerpoint/2010/main" val="284223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1B28-F9D3-1828-60D9-7B9FF4F45DDB}"/>
              </a:ext>
            </a:extLst>
          </p:cNvPr>
          <p:cNvSpPr>
            <a:spLocks noGrp="1"/>
          </p:cNvSpPr>
          <p:nvPr>
            <p:ph type="title"/>
          </p:nvPr>
        </p:nvSpPr>
        <p:spPr>
          <a:xfrm>
            <a:off x="6477270" y="898137"/>
            <a:ext cx="4974771" cy="873986"/>
          </a:xfrm>
        </p:spPr>
        <p:txBody>
          <a:bodyPr anchor="b">
            <a:normAutofit/>
          </a:bodyPr>
          <a:lstStyle/>
          <a:p>
            <a:r>
              <a:rPr lang="en-US" sz="3600" dirty="0"/>
              <a:t>Bronchial Lining Cells </a:t>
            </a:r>
          </a:p>
        </p:txBody>
      </p:sp>
      <p:sp>
        <p:nvSpPr>
          <p:cNvPr id="3" name="Content Placeholder 2">
            <a:extLst>
              <a:ext uri="{FF2B5EF4-FFF2-40B4-BE49-F238E27FC236}">
                <a16:creationId xmlns:a16="http://schemas.microsoft.com/office/drawing/2014/main" id="{1792188C-528E-436A-3CEB-881BA1B4A5D8}"/>
              </a:ext>
            </a:extLst>
          </p:cNvPr>
          <p:cNvSpPr>
            <a:spLocks noGrp="1"/>
          </p:cNvSpPr>
          <p:nvPr>
            <p:ph idx="1"/>
          </p:nvPr>
        </p:nvSpPr>
        <p:spPr>
          <a:xfrm>
            <a:off x="6477270" y="1958550"/>
            <a:ext cx="4974771" cy="4261275"/>
          </a:xfrm>
        </p:spPr>
        <p:txBody>
          <a:bodyPr anchor="t">
            <a:normAutofit/>
          </a:bodyPr>
          <a:lstStyle/>
          <a:p>
            <a:r>
              <a:rPr lang="en-US" b="0" i="0" dirty="0">
                <a:effectLst/>
                <a:latin typeface="-apple-system"/>
              </a:rPr>
              <a:t>The elongated rectangular cell with the cilia at the end (indicated by the red arrow) is a bronchial lining cell. These cells are frequently present in BAL samples.</a:t>
            </a:r>
          </a:p>
          <a:p>
            <a:r>
              <a:rPr lang="en-US" dirty="0">
                <a:latin typeface="-apple-system"/>
              </a:rPr>
              <a:t>We are not including bronchial Lining Cells in our count. I just wanted to make sure everyone knew what they looked like. </a:t>
            </a:r>
            <a:endParaRPr lang="en-US" dirty="0"/>
          </a:p>
        </p:txBody>
      </p:sp>
      <p:pic>
        <p:nvPicPr>
          <p:cNvPr id="4" name="Picture 3" descr="A close-up of a purple cell&#10;&#10;Description automatically generated">
            <a:extLst>
              <a:ext uri="{FF2B5EF4-FFF2-40B4-BE49-F238E27FC236}">
                <a16:creationId xmlns:a16="http://schemas.microsoft.com/office/drawing/2014/main" id="{D2AB88FE-02B7-DEE1-8149-DF64670F33C5}"/>
              </a:ext>
            </a:extLst>
          </p:cNvPr>
          <p:cNvPicPr>
            <a:picLocks noChangeAspect="1"/>
          </p:cNvPicPr>
          <p:nvPr/>
        </p:nvPicPr>
        <p:blipFill>
          <a:blip r:embed="rId2"/>
          <a:stretch>
            <a:fillRect/>
          </a:stretch>
        </p:blipFill>
        <p:spPr>
          <a:xfrm>
            <a:off x="2058970" y="635607"/>
            <a:ext cx="2130453" cy="2430216"/>
          </a:xfrm>
          <a:prstGeom prst="rect">
            <a:avLst/>
          </a:prstGeom>
        </p:spPr>
      </p:pic>
      <p:pic>
        <p:nvPicPr>
          <p:cNvPr id="5" name="Picture 4" descr="A close-up of a microscope&#10;&#10;Description automatically generated">
            <a:extLst>
              <a:ext uri="{FF2B5EF4-FFF2-40B4-BE49-F238E27FC236}">
                <a16:creationId xmlns:a16="http://schemas.microsoft.com/office/drawing/2014/main" id="{4BF58A39-E5FF-3A58-6DBA-B66A37FC0739}"/>
              </a:ext>
            </a:extLst>
          </p:cNvPr>
          <p:cNvPicPr>
            <a:picLocks noChangeAspect="1"/>
          </p:cNvPicPr>
          <p:nvPr/>
        </p:nvPicPr>
        <p:blipFill>
          <a:blip r:embed="rId3"/>
          <a:stretch>
            <a:fillRect/>
          </a:stretch>
        </p:blipFill>
        <p:spPr>
          <a:xfrm rot="5400000">
            <a:off x="2132722" y="2852785"/>
            <a:ext cx="1982948" cy="3519189"/>
          </a:xfrm>
          <a:prstGeom prst="rect">
            <a:avLst/>
          </a:prstGeom>
        </p:spPr>
      </p:pic>
    </p:spTree>
    <p:extLst>
      <p:ext uri="{BB962C8B-B14F-4D97-AF65-F5344CB8AC3E}">
        <p14:creationId xmlns:p14="http://schemas.microsoft.com/office/powerpoint/2010/main" val="56847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5198-7931-689D-F0A9-EDE690C8AB6D}"/>
              </a:ext>
            </a:extLst>
          </p:cNvPr>
          <p:cNvSpPr>
            <a:spLocks noGrp="1"/>
          </p:cNvSpPr>
          <p:nvPr>
            <p:ph type="title"/>
          </p:nvPr>
        </p:nvSpPr>
        <p:spPr>
          <a:xfrm>
            <a:off x="1096088" y="455492"/>
            <a:ext cx="5216113" cy="1314996"/>
          </a:xfrm>
        </p:spPr>
        <p:txBody>
          <a:bodyPr anchor="b">
            <a:normAutofit/>
          </a:bodyPr>
          <a:lstStyle/>
          <a:p>
            <a:r>
              <a:rPr lang="en-US" sz="4400" dirty="0"/>
              <a:t>Bronchial Lining Cells </a:t>
            </a:r>
            <a:endParaRPr lang="en-US" dirty="0"/>
          </a:p>
        </p:txBody>
      </p:sp>
      <p:sp>
        <p:nvSpPr>
          <p:cNvPr id="8" name="Content Placeholder 7">
            <a:extLst>
              <a:ext uri="{FF2B5EF4-FFF2-40B4-BE49-F238E27FC236}">
                <a16:creationId xmlns:a16="http://schemas.microsoft.com/office/drawing/2014/main" id="{858AC3CE-C295-DC8A-EB5B-F7B38217AE71}"/>
              </a:ext>
            </a:extLst>
          </p:cNvPr>
          <p:cNvSpPr>
            <a:spLocks noGrp="1"/>
          </p:cNvSpPr>
          <p:nvPr>
            <p:ph idx="1"/>
          </p:nvPr>
        </p:nvSpPr>
        <p:spPr>
          <a:xfrm>
            <a:off x="1140299" y="2180491"/>
            <a:ext cx="4463623" cy="4044463"/>
          </a:xfrm>
        </p:spPr>
        <p:txBody>
          <a:bodyPr>
            <a:normAutofit fontScale="77500" lnSpcReduction="20000"/>
          </a:bodyPr>
          <a:lstStyle/>
          <a:p>
            <a:r>
              <a:rPr lang="en-US" dirty="0"/>
              <a:t>Ciliated bronchial lining cells may be obtained as a contaminant in bronchoalveolar lavage (BAL) fluid, indicating sampling from the bronchial tree. These cells have a unique appearance with a columnar shape, a basally placed oval to round nucleus, coarsely stippled chromatin, inconspicuous nucleolus, and amphophilic to pink cytoplasm with a row of cilia at one end. They are seen as single cells or in small clusters.</a:t>
            </a:r>
          </a:p>
        </p:txBody>
      </p:sp>
      <p:pic>
        <p:nvPicPr>
          <p:cNvPr id="4" name="Content Placeholder 3" descr="A close-up of a microscope&#10;&#10;Description automatically generated">
            <a:extLst>
              <a:ext uri="{FF2B5EF4-FFF2-40B4-BE49-F238E27FC236}">
                <a16:creationId xmlns:a16="http://schemas.microsoft.com/office/drawing/2014/main" id="{1E965F00-F487-4841-0CAC-56DBB8D297AD}"/>
              </a:ext>
            </a:extLst>
          </p:cNvPr>
          <p:cNvPicPr>
            <a:picLocks noChangeAspect="1"/>
          </p:cNvPicPr>
          <p:nvPr/>
        </p:nvPicPr>
        <p:blipFill>
          <a:blip r:embed="rId2"/>
          <a:srcRect l="5000" r="-3" b="-3"/>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Tree>
    <p:extLst>
      <p:ext uri="{BB962C8B-B14F-4D97-AF65-F5344CB8AC3E}">
        <p14:creationId xmlns:p14="http://schemas.microsoft.com/office/powerpoint/2010/main" val="3016715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0A7C-A126-EE5A-9AAD-C0C53ACD2C02}"/>
              </a:ext>
            </a:extLst>
          </p:cNvPr>
          <p:cNvSpPr>
            <a:spLocks noGrp="1"/>
          </p:cNvSpPr>
          <p:nvPr>
            <p:ph type="title"/>
          </p:nvPr>
        </p:nvSpPr>
        <p:spPr/>
        <p:txBody>
          <a:bodyPr/>
          <a:lstStyle/>
          <a:p>
            <a:r>
              <a:rPr lang="en-US" dirty="0"/>
              <a:t>Follow This Chart For Reporting Lining Cells</a:t>
            </a:r>
          </a:p>
        </p:txBody>
      </p:sp>
      <p:pic>
        <p:nvPicPr>
          <p:cNvPr id="12" name="Content Placeholder 11">
            <a:extLst>
              <a:ext uri="{FF2B5EF4-FFF2-40B4-BE49-F238E27FC236}">
                <a16:creationId xmlns:a16="http://schemas.microsoft.com/office/drawing/2014/main" id="{949DE990-2C3D-318E-A89D-6A9638D13905}"/>
              </a:ext>
            </a:extLst>
          </p:cNvPr>
          <p:cNvPicPr>
            <a:picLocks noGrp="1" noChangeAspect="1"/>
          </p:cNvPicPr>
          <p:nvPr>
            <p:ph idx="1"/>
          </p:nvPr>
        </p:nvPicPr>
        <p:blipFill>
          <a:blip r:embed="rId2"/>
          <a:stretch>
            <a:fillRect/>
          </a:stretch>
        </p:blipFill>
        <p:spPr>
          <a:xfrm>
            <a:off x="763904" y="2112582"/>
            <a:ext cx="10117361" cy="1490154"/>
          </a:xfrm>
          <a:prstGeom prst="rect">
            <a:avLst/>
          </a:prstGeom>
        </p:spPr>
      </p:pic>
    </p:spTree>
    <p:extLst>
      <p:ext uri="{BB962C8B-B14F-4D97-AF65-F5344CB8AC3E}">
        <p14:creationId xmlns:p14="http://schemas.microsoft.com/office/powerpoint/2010/main" val="321097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5DB-6657-2C80-5453-CD773647853E}"/>
              </a:ext>
            </a:extLst>
          </p:cNvPr>
          <p:cNvSpPr>
            <a:spLocks noGrp="1"/>
          </p:cNvSpPr>
          <p:nvPr>
            <p:ph type="title"/>
          </p:nvPr>
        </p:nvSpPr>
        <p:spPr>
          <a:xfrm>
            <a:off x="946521" y="396117"/>
            <a:ext cx="5217172" cy="1158857"/>
          </a:xfrm>
        </p:spPr>
        <p:txBody>
          <a:bodyPr anchor="b">
            <a:normAutofit/>
          </a:bodyPr>
          <a:lstStyle/>
          <a:p>
            <a:r>
              <a:rPr lang="en-US" sz="37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Mesothelial Cells </a:t>
            </a:r>
            <a:br>
              <a:rPr lang="en-US" sz="37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US" sz="3700" dirty="0">
              <a:solidFill>
                <a:srgbClr val="FFFFFF"/>
              </a:solidFill>
            </a:endParaRPr>
          </a:p>
        </p:txBody>
      </p:sp>
      <p:sp>
        <p:nvSpPr>
          <p:cNvPr id="3" name="Content Placeholder 2">
            <a:extLst>
              <a:ext uri="{FF2B5EF4-FFF2-40B4-BE49-F238E27FC236}">
                <a16:creationId xmlns:a16="http://schemas.microsoft.com/office/drawing/2014/main" id="{D53B49F0-B4BA-88E1-155E-BFAA51AA7C11}"/>
              </a:ext>
            </a:extLst>
          </p:cNvPr>
          <p:cNvSpPr>
            <a:spLocks noGrp="1"/>
          </p:cNvSpPr>
          <p:nvPr>
            <p:ph idx="1"/>
          </p:nvPr>
        </p:nvSpPr>
        <p:spPr>
          <a:xfrm>
            <a:off x="946520" y="1747592"/>
            <a:ext cx="5217173" cy="4351338"/>
          </a:xfrm>
        </p:spPr>
        <p:txBody>
          <a:bodyPr>
            <a:normAutofit lnSpcReduction="10000"/>
          </a:bodyPr>
          <a:lstStyle/>
          <a:p>
            <a:pPr marL="0" marR="0">
              <a:spcBef>
                <a:spcPts val="0"/>
              </a:spcBef>
              <a:spcAft>
                <a:spcPts val="0"/>
              </a:spcAft>
            </a:pPr>
            <a:r>
              <a:rPr lang="en-US" sz="1800" kern="0" dirty="0">
                <a:solidFill>
                  <a:srgbClr val="FFFFFF"/>
                </a:solidFill>
                <a:effectLst/>
                <a:ea typeface="Times New Roman" panose="02020603050405020304" pitchFamily="18" charset="0"/>
              </a:rPr>
              <a:t>Mesothelial cells line the pleural, peritoneal, and pericardial spaces. The cells may shed individually or in clusters. The nucleus is round to oval with a definitive nuclear membrane and regular contour. Nuclear chromatin varies from dense to fine but is evenly distributed. Multiple nuclei remain of approximately equal size and shape, one or more nucleoli may be present. The nuclear-to-cytoplasmic </a:t>
            </a:r>
            <a:r>
              <a:rPr lang="en-US" sz="1800" kern="0" dirty="0">
                <a:solidFill>
                  <a:srgbClr val="FFFFFF"/>
                </a:solidFill>
                <a:effectLst/>
                <a:ea typeface="Times New Roman" panose="02020603050405020304" pitchFamily="18" charset="0"/>
                <a:cs typeface="Times New Roman" panose="02020603050405020304" pitchFamily="18" charset="0"/>
              </a:rPr>
              <a:t>ratio usually is less than 1:1 and the nucleus may be central or eccentrically placed. The cytoplasm is light to dark blue and may have grainy texture. The individual cells in the mesothelial cluster (seen in Image 1) maintain the round nucleus and generous basophilic cytoplasm that can be seen in individual mesothelial cells. The boundaries between cells are usually clear and distinct. This image contains two binucleate mesothelial cells in this mesothelial cluster.</a:t>
            </a:r>
            <a:r>
              <a:rPr lang="en-US" sz="1800" kern="100" dirty="0">
                <a:solidFill>
                  <a:srgbClr val="FFFFFF"/>
                </a:solidFill>
                <a:effectLst/>
                <a:ea typeface="Aptos" panose="020B0004020202020204" pitchFamily="34" charset="0"/>
                <a:cs typeface="Times New Roman" panose="02020603050405020304" pitchFamily="18" charset="0"/>
              </a:rPr>
              <a:t> </a:t>
            </a:r>
          </a:p>
          <a:p>
            <a:endParaRPr lang="en-US" sz="1500" dirty="0">
              <a:solidFill>
                <a:srgbClr val="FFFFFF"/>
              </a:solidFill>
            </a:endParaRPr>
          </a:p>
        </p:txBody>
      </p:sp>
      <p:pic>
        <p:nvPicPr>
          <p:cNvPr id="4" name="Picture 3" descr="A close-up of a purple cell&#10;&#10;Description automatically generated">
            <a:extLst>
              <a:ext uri="{FF2B5EF4-FFF2-40B4-BE49-F238E27FC236}">
                <a16:creationId xmlns:a16="http://schemas.microsoft.com/office/drawing/2014/main" id="{1E279D5B-B448-781C-F389-111E87ADF7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021" y="1973851"/>
            <a:ext cx="3555043" cy="2910299"/>
          </a:xfrm>
          <a:prstGeom prst="rect">
            <a:avLst/>
          </a:prstGeom>
        </p:spPr>
      </p:pic>
    </p:spTree>
    <p:extLst>
      <p:ext uri="{BB962C8B-B14F-4D97-AF65-F5344CB8AC3E}">
        <p14:creationId xmlns:p14="http://schemas.microsoft.com/office/powerpoint/2010/main" val="390677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621F-20F0-F530-219A-E6D7110628E5}"/>
              </a:ext>
            </a:extLst>
          </p:cNvPr>
          <p:cNvSpPr>
            <a:spLocks noGrp="1"/>
          </p:cNvSpPr>
          <p:nvPr>
            <p:ph type="title"/>
          </p:nvPr>
        </p:nvSpPr>
        <p:spPr>
          <a:xfrm>
            <a:off x="946521" y="396117"/>
            <a:ext cx="5217172" cy="1158857"/>
          </a:xfrm>
        </p:spPr>
        <p:txBody>
          <a:bodyPr anchor="b">
            <a:normAutofit/>
          </a:bodyPr>
          <a:lstStyle/>
          <a:p>
            <a:r>
              <a:rPr lang="en-US" dirty="0">
                <a:solidFill>
                  <a:srgbClr val="FFFFFF"/>
                </a:solidFill>
              </a:rPr>
              <a:t>Mesothelial Cells</a:t>
            </a:r>
          </a:p>
        </p:txBody>
      </p:sp>
      <p:sp>
        <p:nvSpPr>
          <p:cNvPr id="3" name="Content Placeholder 2">
            <a:extLst>
              <a:ext uri="{FF2B5EF4-FFF2-40B4-BE49-F238E27FC236}">
                <a16:creationId xmlns:a16="http://schemas.microsoft.com/office/drawing/2014/main" id="{D3FCB15C-BC4B-3260-876A-8751A1ED5A08}"/>
              </a:ext>
            </a:extLst>
          </p:cNvPr>
          <p:cNvSpPr>
            <a:spLocks noGrp="1"/>
          </p:cNvSpPr>
          <p:nvPr>
            <p:ph idx="1"/>
          </p:nvPr>
        </p:nvSpPr>
        <p:spPr>
          <a:xfrm>
            <a:off x="946520" y="1747592"/>
            <a:ext cx="5217173" cy="4351338"/>
          </a:xfrm>
        </p:spPr>
        <p:txBody>
          <a:bodyPr>
            <a:normAutofit/>
          </a:bodyPr>
          <a:lstStyle/>
          <a:p>
            <a:r>
              <a:rPr lang="en-US" kern="0" dirty="0">
                <a:solidFill>
                  <a:srgbClr val="FFFFFF"/>
                </a:solidFill>
                <a:effectLst/>
                <a:ea typeface="Times New Roman" panose="02020603050405020304" pitchFamily="18" charset="0"/>
              </a:rPr>
              <a:t>Binucleate mesothelial cells (seen in Image 2) are a normal variant found in any fluid with mesothelial cells. Rarely, trinucleate mesothelial cells can be seen; however, any fluid that has mesothelial cells with more than 3 nuclei is abnormal and should be sent for hematology or pathology review</a:t>
            </a:r>
            <a:endParaRPr lang="en-US" dirty="0">
              <a:solidFill>
                <a:srgbClr val="FFFFFF"/>
              </a:solidFill>
            </a:endParaRPr>
          </a:p>
        </p:txBody>
      </p:sp>
      <p:pic>
        <p:nvPicPr>
          <p:cNvPr id="4" name="Picture 3" descr="A close-up of several cells&#10;&#10;Description automatically generated">
            <a:extLst>
              <a:ext uri="{FF2B5EF4-FFF2-40B4-BE49-F238E27FC236}">
                <a16:creationId xmlns:a16="http://schemas.microsoft.com/office/drawing/2014/main" id="{238D0EBB-C9C8-60D2-9DFD-2C1782E31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3021" y="1971341"/>
            <a:ext cx="3555043" cy="2915318"/>
          </a:xfrm>
          <a:prstGeom prst="rect">
            <a:avLst/>
          </a:prstGeom>
        </p:spPr>
      </p:pic>
    </p:spTree>
    <p:extLst>
      <p:ext uri="{BB962C8B-B14F-4D97-AF65-F5344CB8AC3E}">
        <p14:creationId xmlns:p14="http://schemas.microsoft.com/office/powerpoint/2010/main" val="160367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6E99-07A9-D225-ACFB-451714D9FB51}"/>
              </a:ext>
            </a:extLst>
          </p:cNvPr>
          <p:cNvSpPr>
            <a:spLocks noGrp="1"/>
          </p:cNvSpPr>
          <p:nvPr>
            <p:ph type="title"/>
          </p:nvPr>
        </p:nvSpPr>
        <p:spPr>
          <a:xfrm>
            <a:off x="460353" y="463736"/>
            <a:ext cx="4326831" cy="2803292"/>
          </a:xfrm>
        </p:spPr>
        <p:txBody>
          <a:bodyPr vert="horz" lIns="91440" tIns="45720" rIns="91440" bIns="45720" rtlCol="0" anchor="b">
            <a:normAutofit/>
          </a:bodyPr>
          <a:lstStyle/>
          <a:p>
            <a:pPr algn="ctr"/>
            <a:r>
              <a:rPr lang="en-US" sz="4800" kern="1200">
                <a:solidFill>
                  <a:srgbClr val="FFFFFF"/>
                </a:solidFill>
                <a:latin typeface="+mj-lt"/>
                <a:ea typeface="+mj-ea"/>
                <a:cs typeface="+mj-cs"/>
              </a:rPr>
              <a:t>Mesothelial Cells</a:t>
            </a:r>
          </a:p>
        </p:txBody>
      </p:sp>
      <p:pic>
        <p:nvPicPr>
          <p:cNvPr id="4" name="Content Placeholder 3" descr="A close-up of a microscope&#10;&#10;Description automatically generated">
            <a:extLst>
              <a:ext uri="{FF2B5EF4-FFF2-40B4-BE49-F238E27FC236}">
                <a16:creationId xmlns:a16="http://schemas.microsoft.com/office/drawing/2014/main" id="{3351CE8A-39CA-5AF1-C834-9DF3A5A1D30A}"/>
              </a:ext>
            </a:extLst>
          </p:cNvPr>
          <p:cNvPicPr>
            <a:picLocks noGrp="1" noChangeAspect="1"/>
          </p:cNvPicPr>
          <p:nvPr>
            <p:ph idx="1"/>
          </p:nvPr>
        </p:nvPicPr>
        <p:blipFill>
          <a:blip r:embed="rId2"/>
          <a:srcRect l="13105" r="15237" b="-3"/>
          <a:stretch/>
        </p:blipFill>
        <p:spPr>
          <a:xfrm>
            <a:off x="5666308" y="170244"/>
            <a:ext cx="2885716" cy="2885716"/>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p:spPr>
      </p:pic>
      <p:pic>
        <p:nvPicPr>
          <p:cNvPr id="6" name="Picture 5" descr="A close-up of a purple cell&#10;&#10;Description automatically generated">
            <a:extLst>
              <a:ext uri="{FF2B5EF4-FFF2-40B4-BE49-F238E27FC236}">
                <a16:creationId xmlns:a16="http://schemas.microsoft.com/office/drawing/2014/main" id="{1616E375-9402-62FF-8A07-B245A519F2F2}"/>
              </a:ext>
            </a:extLst>
          </p:cNvPr>
          <p:cNvPicPr>
            <a:picLocks noChangeAspect="1"/>
          </p:cNvPicPr>
          <p:nvPr/>
        </p:nvPicPr>
        <p:blipFill>
          <a:blip r:embed="rId3"/>
          <a:srcRect l="1540" r="41007" b="-2"/>
          <a:stretch/>
        </p:blipFill>
        <p:spPr>
          <a:xfrm>
            <a:off x="8835075" y="83369"/>
            <a:ext cx="3347663" cy="2986304"/>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p:spPr>
      </p:pic>
      <p:pic>
        <p:nvPicPr>
          <p:cNvPr id="5" name="Picture 4" descr="A close-up of several purple cells&#10;&#10;Description automatically generated">
            <a:extLst>
              <a:ext uri="{FF2B5EF4-FFF2-40B4-BE49-F238E27FC236}">
                <a16:creationId xmlns:a16="http://schemas.microsoft.com/office/drawing/2014/main" id="{394089D1-F0A1-0FD1-4052-F90C8E76D8FE}"/>
              </a:ext>
            </a:extLst>
          </p:cNvPr>
          <p:cNvPicPr>
            <a:picLocks noChangeAspect="1"/>
          </p:cNvPicPr>
          <p:nvPr/>
        </p:nvPicPr>
        <p:blipFill>
          <a:blip r:embed="rId4"/>
          <a:srcRect l="7403"/>
          <a:stretch/>
        </p:blipFill>
        <p:spPr>
          <a:xfrm>
            <a:off x="5940224" y="3122839"/>
            <a:ext cx="4783902" cy="3735161"/>
          </a:xfrm>
          <a:custGeom>
            <a:avLst/>
            <a:gdLst/>
            <a:ahLst/>
            <a:cxnLst/>
            <a:rect l="l" t="t" r="r" b="b"/>
            <a:pathLst>
              <a:path w="4783902" h="3735161">
                <a:moveTo>
                  <a:pt x="2391951" y="0"/>
                </a:moveTo>
                <a:cubicBezTo>
                  <a:pt x="3712988" y="0"/>
                  <a:pt x="4783902" y="1070915"/>
                  <a:pt x="4783902" y="2391951"/>
                </a:cubicBezTo>
                <a:cubicBezTo>
                  <a:pt x="4783902" y="2846058"/>
                  <a:pt x="4657359" y="3270609"/>
                  <a:pt x="4437611" y="3632264"/>
                </a:cubicBezTo>
                <a:lnTo>
                  <a:pt x="4370329" y="3735161"/>
                </a:lnTo>
                <a:lnTo>
                  <a:pt x="413573" y="3735161"/>
                </a:lnTo>
                <a:lnTo>
                  <a:pt x="346291" y="3632264"/>
                </a:lnTo>
                <a:cubicBezTo>
                  <a:pt x="126544" y="3270609"/>
                  <a:pt x="0" y="2846058"/>
                  <a:pt x="0" y="2391951"/>
                </a:cubicBezTo>
                <a:cubicBezTo>
                  <a:pt x="0" y="1070915"/>
                  <a:pt x="1070915" y="0"/>
                  <a:pt x="2391951" y="0"/>
                </a:cubicBezTo>
                <a:close/>
              </a:path>
            </a:pathLst>
          </a:cu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73DE59BC-D6B4-264B-5533-5723B8F42A18}"/>
                  </a:ext>
                </a:extLst>
              </p14:cNvPr>
              <p14:cNvContentPartPr/>
              <p14:nvPr/>
            </p14:nvContentPartPr>
            <p14:xfrm>
              <a:off x="2458727" y="4491640"/>
              <a:ext cx="360" cy="360"/>
            </p14:xfrm>
          </p:contentPart>
        </mc:Choice>
        <mc:Fallback xmlns="">
          <p:pic>
            <p:nvPicPr>
              <p:cNvPr id="3" name="Ink 2">
                <a:extLst>
                  <a:ext uri="{FF2B5EF4-FFF2-40B4-BE49-F238E27FC236}">
                    <a16:creationId xmlns:a16="http://schemas.microsoft.com/office/drawing/2014/main" id="{73DE59BC-D6B4-264B-5533-5723B8F42A18}"/>
                  </a:ext>
                </a:extLst>
              </p:cNvPr>
              <p:cNvPicPr/>
              <p:nvPr/>
            </p:nvPicPr>
            <p:blipFill>
              <a:blip r:embed="rId6"/>
              <a:stretch>
                <a:fillRect/>
              </a:stretch>
            </p:blipFill>
            <p:spPr>
              <a:xfrm>
                <a:off x="2452607" y="4485520"/>
                <a:ext cx="12600" cy="12600"/>
              </a:xfrm>
              <a:prstGeom prst="rect">
                <a:avLst/>
              </a:prstGeom>
            </p:spPr>
          </p:pic>
        </mc:Fallback>
      </mc:AlternateContent>
    </p:spTree>
    <p:extLst>
      <p:ext uri="{BB962C8B-B14F-4D97-AF65-F5344CB8AC3E}">
        <p14:creationId xmlns:p14="http://schemas.microsoft.com/office/powerpoint/2010/main" val="2076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0C05-223E-9327-32A4-FD461ABCB510}"/>
              </a:ext>
            </a:extLst>
          </p:cNvPr>
          <p:cNvSpPr>
            <a:spLocks noGrp="1"/>
          </p:cNvSpPr>
          <p:nvPr>
            <p:ph type="title"/>
          </p:nvPr>
        </p:nvSpPr>
        <p:spPr>
          <a:xfrm>
            <a:off x="838200" y="448721"/>
            <a:ext cx="4707671" cy="1225650"/>
          </a:xfrm>
        </p:spPr>
        <p:txBody>
          <a:bodyPr anchor="b">
            <a:normAutofit/>
          </a:bodyPr>
          <a:lstStyle/>
          <a:p>
            <a:r>
              <a:rPr lang="en-US" sz="3800" dirty="0">
                <a:solidFill>
                  <a:srgbClr val="FFFFFF"/>
                </a:solidFill>
              </a:rPr>
              <a:t>Reactive Mesothelial Cells</a:t>
            </a:r>
          </a:p>
        </p:txBody>
      </p:sp>
      <p:sp>
        <p:nvSpPr>
          <p:cNvPr id="3" name="Content Placeholder 2">
            <a:extLst>
              <a:ext uri="{FF2B5EF4-FFF2-40B4-BE49-F238E27FC236}">
                <a16:creationId xmlns:a16="http://schemas.microsoft.com/office/drawing/2014/main" id="{8D909D83-5651-B8DF-70A7-2BC9858A2AA8}"/>
              </a:ext>
            </a:extLst>
          </p:cNvPr>
          <p:cNvSpPr>
            <a:spLocks noGrp="1"/>
          </p:cNvSpPr>
          <p:nvPr>
            <p:ph idx="1"/>
          </p:nvPr>
        </p:nvSpPr>
        <p:spPr>
          <a:xfrm>
            <a:off x="897769" y="1909192"/>
            <a:ext cx="4586513" cy="3647710"/>
          </a:xfrm>
        </p:spPr>
        <p:txBody>
          <a:bodyPr>
            <a:normAutofit lnSpcReduction="10000"/>
          </a:bodyPr>
          <a:lstStyle/>
          <a:p>
            <a:r>
              <a:rPr lang="en-US" sz="1900" dirty="0">
                <a:solidFill>
                  <a:srgbClr val="FFFFFF"/>
                </a:solidFill>
                <a:latin typeface="Aptos" panose="020B0004020202020204" pitchFamily="34" charset="0"/>
              </a:rPr>
              <a:t>T</a:t>
            </a:r>
            <a:r>
              <a:rPr lang="en-US" sz="1900" b="0" i="0" dirty="0">
                <a:solidFill>
                  <a:srgbClr val="FFFFFF"/>
                </a:solidFill>
                <a:effectLst/>
                <a:latin typeface="Aptos" panose="020B0004020202020204" pitchFamily="34" charset="0"/>
              </a:rPr>
              <a:t>he arrowed cells expressed here are reactive mesothelial cells. </a:t>
            </a:r>
            <a:r>
              <a:rPr lang="en-US" sz="1900" dirty="0">
                <a:solidFill>
                  <a:srgbClr val="FFFFFF"/>
                </a:solidFill>
                <a:latin typeface="Aptos" panose="020B0004020202020204" pitchFamily="34" charset="0"/>
              </a:rPr>
              <a:t>They are large</a:t>
            </a:r>
            <a:r>
              <a:rPr lang="en-US" sz="1900" b="0" i="0" dirty="0">
                <a:solidFill>
                  <a:srgbClr val="FFFFFF"/>
                </a:solidFill>
                <a:effectLst/>
                <a:latin typeface="Aptos" panose="020B0004020202020204" pitchFamily="34" charset="0"/>
              </a:rPr>
              <a:t>, with large nuclei and abundant cytoplasm. The nuclear chromatin is reticulated, and an occasional nucleolus is present. The round nuclei have a regular contour and prominent membrane. The cytoplasm is basophilic and grainy with an occasional degenerative vacuole. Prominent cytoplasmic blebs and pseudopod formation are evidence of cell degeneration.  </a:t>
            </a:r>
          </a:p>
          <a:p>
            <a:r>
              <a:rPr lang="en-US" sz="1900" dirty="0">
                <a:solidFill>
                  <a:srgbClr val="FFFFFF"/>
                </a:solidFill>
                <a:latin typeface="Aptos" panose="020B0004020202020204" pitchFamily="34" charset="0"/>
              </a:rPr>
              <a:t>These cells don’t need path review</a:t>
            </a:r>
            <a:endParaRPr lang="en-US" sz="1900" dirty="0">
              <a:solidFill>
                <a:srgbClr val="FFFFFF"/>
              </a:solidFill>
            </a:endParaRPr>
          </a:p>
        </p:txBody>
      </p:sp>
      <p:pic>
        <p:nvPicPr>
          <p:cNvPr id="1030" name="Picture 6" descr="A close-up of a microscope&#10;&#10;Description automatically generated">
            <a:extLst>
              <a:ext uri="{FF2B5EF4-FFF2-40B4-BE49-F238E27FC236}">
                <a16:creationId xmlns:a16="http://schemas.microsoft.com/office/drawing/2014/main" id="{3BC196DC-FCA7-2118-A244-6F760638C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89" r="25578"/>
          <a:stretch/>
        </p:blipFill>
        <p:spPr bwMode="auto">
          <a:xfrm>
            <a:off x="6525453" y="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0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51CB2-D7B3-A13B-89CE-6CE5C855520D}"/>
              </a:ext>
            </a:extLst>
          </p:cNvPr>
          <p:cNvSpPr>
            <a:spLocks noGrp="1"/>
          </p:cNvSpPr>
          <p:nvPr>
            <p:ph type="title"/>
          </p:nvPr>
        </p:nvSpPr>
        <p:spPr>
          <a:xfrm>
            <a:off x="6234865" y="568517"/>
            <a:ext cx="5248221" cy="1067209"/>
          </a:xfrm>
        </p:spPr>
        <p:txBody>
          <a:bodyPr>
            <a:normAutofit/>
          </a:bodyPr>
          <a:lstStyle/>
          <a:p>
            <a:r>
              <a:rPr lang="en-US" sz="3700" dirty="0">
                <a:solidFill>
                  <a:srgbClr val="FFFFFF"/>
                </a:solidFill>
              </a:rPr>
              <a:t>Reactive Mesothelial Cells</a:t>
            </a:r>
          </a:p>
        </p:txBody>
      </p:sp>
      <p:sp>
        <p:nvSpPr>
          <p:cNvPr id="3" name="Content Placeholder 2">
            <a:extLst>
              <a:ext uri="{FF2B5EF4-FFF2-40B4-BE49-F238E27FC236}">
                <a16:creationId xmlns:a16="http://schemas.microsoft.com/office/drawing/2014/main" id="{193AF281-8905-6ACB-A63B-7924DFC9FF60}"/>
              </a:ext>
            </a:extLst>
          </p:cNvPr>
          <p:cNvSpPr>
            <a:spLocks noGrp="1"/>
          </p:cNvSpPr>
          <p:nvPr>
            <p:ph idx="1"/>
          </p:nvPr>
        </p:nvSpPr>
        <p:spPr>
          <a:xfrm>
            <a:off x="308778" y="1545162"/>
            <a:ext cx="5217173" cy="4351338"/>
          </a:xfrm>
        </p:spPr>
        <p:txBody>
          <a:bodyPr>
            <a:normAutofit/>
          </a:bodyPr>
          <a:lstStyle/>
          <a:p>
            <a:r>
              <a:rPr lang="en-US" sz="2200" b="0" i="0" dirty="0">
                <a:solidFill>
                  <a:srgbClr val="FFFFFF"/>
                </a:solidFill>
                <a:effectLst/>
                <a:latin typeface="Aptos" panose="020B0004020202020204" pitchFamily="34" charset="0"/>
              </a:rPr>
              <a:t>Reactive mesothelial cell with the three lymphoma cells. The mesothelial cell is large with a low nuclear-to-cytoplasmic ratio; the lymphoma cells have a much higher ratio. The nuclear chromatin is reticular and the nucleolus is apparent. However, the nuclear contour is round and regular, with a defined nuclear membrane. The small vacuoles and cytoplasmic “pseudopods” in the mesothelial cell represent degenerative/cytocentrifuge artifactual changes. </a:t>
            </a:r>
            <a:endParaRPr lang="en-US" sz="2200" dirty="0">
              <a:solidFill>
                <a:srgbClr val="FFFFFF"/>
              </a:solidFill>
            </a:endParaRPr>
          </a:p>
        </p:txBody>
      </p:sp>
      <p:pic>
        <p:nvPicPr>
          <p:cNvPr id="2050" name="Picture 2" descr="A close-up of a microscope slide&#10;&#10;Description automatically generated">
            <a:extLst>
              <a:ext uri="{FF2B5EF4-FFF2-40B4-BE49-F238E27FC236}">
                <a16:creationId xmlns:a16="http://schemas.microsoft.com/office/drawing/2014/main" id="{C593828B-E610-3A11-5DC4-EDD5FDBDA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351" r="8170" b="2"/>
          <a:stretch/>
        </p:blipFill>
        <p:spPr bwMode="auto">
          <a:xfrm>
            <a:off x="6481501" y="1534536"/>
            <a:ext cx="4351338" cy="4351338"/>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07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E01D-955A-3F41-A79E-386E70E6C03B}"/>
              </a:ext>
            </a:extLst>
          </p:cNvPr>
          <p:cNvSpPr>
            <a:spLocks noGrp="1"/>
          </p:cNvSpPr>
          <p:nvPr>
            <p:ph type="title"/>
          </p:nvPr>
        </p:nvSpPr>
        <p:spPr>
          <a:xfrm>
            <a:off x="2794681" y="93773"/>
            <a:ext cx="7727496" cy="1314996"/>
          </a:xfrm>
        </p:spPr>
        <p:txBody>
          <a:bodyPr vert="horz" lIns="91440" tIns="45720" rIns="91440" bIns="45720" rtlCol="0" anchor="b">
            <a:normAutofit/>
          </a:bodyPr>
          <a:lstStyle/>
          <a:p>
            <a:r>
              <a:rPr lang="en-US" sz="4400" dirty="0">
                <a:solidFill>
                  <a:srgbClr val="FFFFFF"/>
                </a:solidFill>
              </a:rPr>
              <a:t>Benign vs Malignant Cells</a:t>
            </a:r>
          </a:p>
        </p:txBody>
      </p:sp>
      <p:pic>
        <p:nvPicPr>
          <p:cNvPr id="13" name="Content Placeholder 12" descr="A close-up of several purple cells&#10;&#10;Description automatically generated">
            <a:extLst>
              <a:ext uri="{FF2B5EF4-FFF2-40B4-BE49-F238E27FC236}">
                <a16:creationId xmlns:a16="http://schemas.microsoft.com/office/drawing/2014/main" id="{996FFDF8-EB29-3462-2D66-47345F75966A}"/>
              </a:ext>
            </a:extLst>
          </p:cNvPr>
          <p:cNvPicPr>
            <a:picLocks noGrp="1" noChangeAspect="1"/>
          </p:cNvPicPr>
          <p:nvPr>
            <p:ph idx="1"/>
          </p:nvPr>
        </p:nvPicPr>
        <p:blipFill>
          <a:blip r:embed="rId2"/>
          <a:stretch>
            <a:fillRect/>
          </a:stretch>
        </p:blipFill>
        <p:spPr>
          <a:xfrm>
            <a:off x="1944312" y="3736821"/>
            <a:ext cx="2819400" cy="2038350"/>
          </a:xfrm>
          <a:prstGeom prst="rect">
            <a:avLst/>
          </a:prstGeom>
        </p:spPr>
      </p:pic>
      <p:sp>
        <p:nvSpPr>
          <p:cNvPr id="4" name="Text Placeholder 3">
            <a:extLst>
              <a:ext uri="{FF2B5EF4-FFF2-40B4-BE49-F238E27FC236}">
                <a16:creationId xmlns:a16="http://schemas.microsoft.com/office/drawing/2014/main" id="{1598E648-C2C6-8F42-B3EF-09549FB148A3}"/>
              </a:ext>
            </a:extLst>
          </p:cNvPr>
          <p:cNvSpPr>
            <a:spLocks noGrp="1"/>
          </p:cNvSpPr>
          <p:nvPr>
            <p:ph type="body" sz="half" idx="2"/>
          </p:nvPr>
        </p:nvSpPr>
        <p:spPr>
          <a:xfrm>
            <a:off x="1469357" y="2081146"/>
            <a:ext cx="4463623" cy="4044463"/>
          </a:xfrm>
        </p:spPr>
        <p:txBody>
          <a:bodyPr vert="horz" lIns="91440" tIns="45720" rIns="91440" bIns="45720" rtlCol="0">
            <a:normAutofit/>
          </a:bodyPr>
          <a:lstStyle/>
          <a:p>
            <a:pPr indent="-228600">
              <a:buFont typeface="Arial" panose="020B0604020202020204" pitchFamily="34" charset="0"/>
              <a:buChar char="•"/>
            </a:pPr>
            <a:r>
              <a:rPr lang="en-US" sz="1400" dirty="0">
                <a:solidFill>
                  <a:srgbClr val="FFFFFF"/>
                </a:solidFill>
              </a:rPr>
              <a:t>In Benign cells, the cells rarely show nuclear molding and contact between two nuclei is seen only with phagocytosis. </a:t>
            </a:r>
          </a:p>
          <a:p>
            <a:pPr indent="-228600">
              <a:buFont typeface="Arial" panose="020B0604020202020204" pitchFamily="34" charset="0"/>
              <a:buChar char="•"/>
            </a:pPr>
            <a:r>
              <a:rPr lang="en-US" sz="1400" dirty="0">
                <a:solidFill>
                  <a:srgbClr val="FFFFFF"/>
                </a:solidFill>
              </a:rPr>
              <a:t>Clusters of benign cells look like they came together with demarcation lines or thin spaces. Adjacent mesothelial cells may have a “pincer-like” junction. The outer border of the cell cluster is discontinuous. </a:t>
            </a:r>
          </a:p>
          <a:p>
            <a:pPr indent="-228600">
              <a:buFont typeface="Arial" panose="020B0604020202020204" pitchFamily="34" charset="0"/>
              <a:buChar char="•"/>
            </a:pPr>
            <a:endParaRPr lang="en-US" sz="1200" dirty="0">
              <a:solidFill>
                <a:srgbClr val="FFFFFF"/>
              </a:solidFill>
            </a:endParaRPr>
          </a:p>
        </p:txBody>
      </p:sp>
      <p:pic>
        <p:nvPicPr>
          <p:cNvPr id="14" name="Picture 13" descr="A close-up of a purple circle&#10;&#10;Description automatically generated">
            <a:extLst>
              <a:ext uri="{FF2B5EF4-FFF2-40B4-BE49-F238E27FC236}">
                <a16:creationId xmlns:a16="http://schemas.microsoft.com/office/drawing/2014/main" id="{584AFBE7-2A49-E4CA-D706-47124687203F}"/>
              </a:ext>
            </a:extLst>
          </p:cNvPr>
          <p:cNvPicPr>
            <a:picLocks noChangeAspect="1"/>
          </p:cNvPicPr>
          <p:nvPr/>
        </p:nvPicPr>
        <p:blipFill>
          <a:blip r:embed="rId3"/>
          <a:stretch>
            <a:fillRect/>
          </a:stretch>
        </p:blipFill>
        <p:spPr>
          <a:xfrm>
            <a:off x="7121367" y="4202829"/>
            <a:ext cx="2857500" cy="1922780"/>
          </a:xfrm>
          <a:prstGeom prst="rect">
            <a:avLst/>
          </a:prstGeom>
        </p:spPr>
      </p:pic>
      <p:sp>
        <p:nvSpPr>
          <p:cNvPr id="16" name="TextBox 15">
            <a:extLst>
              <a:ext uri="{FF2B5EF4-FFF2-40B4-BE49-F238E27FC236}">
                <a16:creationId xmlns:a16="http://schemas.microsoft.com/office/drawing/2014/main" id="{DE666FE7-9CBA-BD9A-5142-9744C00932C4}"/>
              </a:ext>
            </a:extLst>
          </p:cNvPr>
          <p:cNvSpPr txBox="1"/>
          <p:nvPr/>
        </p:nvSpPr>
        <p:spPr>
          <a:xfrm>
            <a:off x="6483977" y="1862158"/>
            <a:ext cx="5157025" cy="2031325"/>
          </a:xfrm>
          <a:prstGeom prst="rect">
            <a:avLst/>
          </a:prstGeom>
          <a:noFill/>
        </p:spPr>
        <p:txBody>
          <a:bodyPr wrap="square" rtlCol="0">
            <a:spAutoFit/>
          </a:bodyPr>
          <a:lstStyle/>
          <a:p>
            <a:pPr indent="-228600">
              <a:buFont typeface="Arial" panose="020B0604020202020204" pitchFamily="34" charset="0"/>
              <a:buChar char="•"/>
            </a:pPr>
            <a:r>
              <a:rPr lang="en-US" sz="1400" dirty="0">
                <a:solidFill>
                  <a:srgbClr val="FFFFFF"/>
                </a:solidFill>
              </a:rPr>
              <a:t>In Malignant cells, the nuclear molding, or indentation of the nucleus in one cell by the nucleus of a separate cell, may occur. The arrangement maybe spheroidal in shape or can assume a linear file appearance. </a:t>
            </a:r>
          </a:p>
          <a:p>
            <a:pPr indent="-228600">
              <a:buFont typeface="Arial" panose="020B0604020202020204" pitchFamily="34" charset="0"/>
              <a:buChar char="•"/>
            </a:pPr>
            <a:r>
              <a:rPr lang="en-US" sz="1400" dirty="0">
                <a:solidFill>
                  <a:srgbClr val="FFFFFF"/>
                </a:solidFill>
              </a:rPr>
              <a:t>Malignant clusters look like they “grew together” forming a morula-like or three-dimensional structure. It is difficult to tell where the cytoplasm of one cell stops and the other begins. The outer border of the cell cluster is continuous and smooth and may be darkly stained. </a:t>
            </a:r>
          </a:p>
        </p:txBody>
      </p:sp>
    </p:spTree>
    <p:extLst>
      <p:ext uri="{BB962C8B-B14F-4D97-AF65-F5344CB8AC3E}">
        <p14:creationId xmlns:p14="http://schemas.microsoft.com/office/powerpoint/2010/main" val="421908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EA3B-FE4E-EFD3-5972-938567B8C237}"/>
              </a:ext>
            </a:extLst>
          </p:cNvPr>
          <p:cNvSpPr>
            <a:spLocks noGrp="1"/>
          </p:cNvSpPr>
          <p:nvPr>
            <p:ph type="title"/>
          </p:nvPr>
        </p:nvSpPr>
        <p:spPr>
          <a:xfrm>
            <a:off x="938907" y="282800"/>
            <a:ext cx="5217172" cy="1288673"/>
          </a:xfrm>
        </p:spPr>
        <p:txBody>
          <a:bodyPr anchor="b">
            <a:normAutofit/>
          </a:bodyPr>
          <a:lstStyle/>
          <a:p>
            <a:r>
              <a:rPr lang="en-US" sz="4100" dirty="0">
                <a:solidFill>
                  <a:srgbClr val="FFFFFF"/>
                </a:solidFill>
              </a:rPr>
              <a:t>Malignant Mesothelial Cells</a:t>
            </a:r>
          </a:p>
        </p:txBody>
      </p:sp>
      <p:sp>
        <p:nvSpPr>
          <p:cNvPr id="3080" name="Content Placeholder 3079">
            <a:extLst>
              <a:ext uri="{FF2B5EF4-FFF2-40B4-BE49-F238E27FC236}">
                <a16:creationId xmlns:a16="http://schemas.microsoft.com/office/drawing/2014/main" id="{A1B4B622-0F5E-BBCB-4B3D-3B22E8AF7C43}"/>
              </a:ext>
            </a:extLst>
          </p:cNvPr>
          <p:cNvSpPr>
            <a:spLocks noGrp="1"/>
          </p:cNvSpPr>
          <p:nvPr>
            <p:ph idx="1"/>
          </p:nvPr>
        </p:nvSpPr>
        <p:spPr>
          <a:xfrm>
            <a:off x="938906" y="1715151"/>
            <a:ext cx="5217173" cy="4351338"/>
          </a:xfrm>
        </p:spPr>
        <p:txBody>
          <a:bodyPr vert="horz" lIns="91440" tIns="45720" rIns="91440" bIns="45720" rtlCol="0" anchor="t">
            <a:normAutofit fontScale="92500" lnSpcReduction="20000"/>
          </a:bodyPr>
          <a:lstStyle/>
          <a:p>
            <a:r>
              <a:rPr lang="en-US" dirty="0">
                <a:solidFill>
                  <a:srgbClr val="FFFFFF"/>
                </a:solidFill>
              </a:rPr>
              <a:t>Notice the top photo is a tri-nucleated mesothelial cell which has engulfed three other mesothelial cells and a PMN. The nucleoli are much larger than you would expect in a reactive </a:t>
            </a:r>
            <a:r>
              <a:rPr lang="en-US" dirty="0" err="1">
                <a:solidFill>
                  <a:srgbClr val="FFFFFF"/>
                </a:solidFill>
              </a:rPr>
              <a:t>meso</a:t>
            </a:r>
            <a:r>
              <a:rPr lang="en-US" dirty="0">
                <a:solidFill>
                  <a:srgbClr val="FFFFFF"/>
                </a:solidFill>
              </a:rPr>
              <a:t> cell. </a:t>
            </a:r>
          </a:p>
          <a:p>
            <a:r>
              <a:rPr lang="en-US" dirty="0">
                <a:solidFill>
                  <a:srgbClr val="FFFFFF"/>
                </a:solidFill>
              </a:rPr>
              <a:t>The bottom photo is a tight group of cells from a small cell lung carcinoma. The cells show cannibalism. The two cells in the center have been swallowed by a third whose nucleus molds to the engulfed contents. </a:t>
            </a:r>
          </a:p>
        </p:txBody>
      </p:sp>
      <p:pic>
        <p:nvPicPr>
          <p:cNvPr id="3074" name="Picture 2" descr="A close-up of a purple circle&#10;&#10;Description automatically generated">
            <a:extLst>
              <a:ext uri="{FF2B5EF4-FFF2-40B4-BE49-F238E27FC236}">
                <a16:creationId xmlns:a16="http://schemas.microsoft.com/office/drawing/2014/main" id="{8F9D5908-CA1B-6C52-327D-5B79F116E2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4725" y="322504"/>
            <a:ext cx="4355465" cy="29310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close-up of a purple circle&#10;&#10;Description automatically generated">
            <a:extLst>
              <a:ext uri="{FF2B5EF4-FFF2-40B4-BE49-F238E27FC236}">
                <a16:creationId xmlns:a16="http://schemas.microsoft.com/office/drawing/2014/main" id="{4D25ACC8-76E1-6E5A-62C3-F6F97D207E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2798" y="3376158"/>
            <a:ext cx="4417391" cy="293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00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1B28-F9D3-1828-60D9-7B9FF4F45DDB}"/>
              </a:ext>
            </a:extLst>
          </p:cNvPr>
          <p:cNvSpPr>
            <a:spLocks noGrp="1"/>
          </p:cNvSpPr>
          <p:nvPr>
            <p:ph type="title"/>
          </p:nvPr>
        </p:nvSpPr>
        <p:spPr>
          <a:xfrm>
            <a:off x="558282" y="569114"/>
            <a:ext cx="6140449" cy="1323439"/>
          </a:xfrm>
        </p:spPr>
        <p:txBody>
          <a:bodyPr anchor="t">
            <a:normAutofit/>
          </a:bodyPr>
          <a:lstStyle/>
          <a:p>
            <a:r>
              <a:rPr lang="en-US" sz="4000" dirty="0"/>
              <a:t>Ventricular Lining Cells</a:t>
            </a:r>
          </a:p>
        </p:txBody>
      </p:sp>
      <p:sp>
        <p:nvSpPr>
          <p:cNvPr id="3" name="Content Placeholder 2">
            <a:extLst>
              <a:ext uri="{FF2B5EF4-FFF2-40B4-BE49-F238E27FC236}">
                <a16:creationId xmlns:a16="http://schemas.microsoft.com/office/drawing/2014/main" id="{1792188C-528E-436A-3CEB-881BA1B4A5D8}"/>
              </a:ext>
            </a:extLst>
          </p:cNvPr>
          <p:cNvSpPr>
            <a:spLocks noGrp="1"/>
          </p:cNvSpPr>
          <p:nvPr>
            <p:ph idx="1"/>
          </p:nvPr>
        </p:nvSpPr>
        <p:spPr>
          <a:xfrm>
            <a:off x="431865" y="1666876"/>
            <a:ext cx="6140449" cy="4062120"/>
          </a:xfrm>
        </p:spPr>
        <p:txBody>
          <a:bodyPr>
            <a:normAutofit fontScale="85000" lnSpcReduction="20000"/>
          </a:bodyPr>
          <a:lstStyle/>
          <a:p>
            <a:r>
              <a:rPr lang="en-US" sz="2400" dirty="0">
                <a:solidFill>
                  <a:schemeClr val="bg1">
                    <a:alpha val="80000"/>
                  </a:schemeClr>
                </a:solidFill>
              </a:rPr>
              <a:t>Cells lining the ventricles (ependymal cells) or </a:t>
            </a:r>
            <a:r>
              <a:rPr lang="en-US" sz="2400" dirty="0">
                <a:solidFill>
                  <a:schemeClr val="tx1">
                    <a:alpha val="80000"/>
                  </a:schemeClr>
                </a:solidFill>
              </a:rPr>
              <a:t>(choroidal cells) may shed into the CSF, mostly in neonates or in the presence of a ventricular shunt. These cells are not clinically significant but must be distinguished from malignant cells. </a:t>
            </a:r>
          </a:p>
          <a:p>
            <a:r>
              <a:rPr lang="en-US" sz="2400" dirty="0">
                <a:solidFill>
                  <a:schemeClr val="tx1">
                    <a:alpha val="80000"/>
                  </a:schemeClr>
                </a:solidFill>
              </a:rPr>
              <a:t>In the top photo, notice the ventricular cells are in a small cluster. They are cuboidal, with round to oval nuclei, bland nuclear chromatin, inconspicuous nucleoli and a clearly defined nuclear membrane.</a:t>
            </a:r>
          </a:p>
          <a:p>
            <a:r>
              <a:rPr lang="en-US" sz="2400" dirty="0">
                <a:solidFill>
                  <a:schemeClr val="tx1">
                    <a:alpha val="80000"/>
                  </a:schemeClr>
                </a:solidFill>
              </a:rPr>
              <a:t>The bottom photo shows a group of ventricular cells that are very large in contrast to the red blood cells. They show round to oval nuclei, bland grainy nuclear chromatin, inconspicuous nucleoli, and a prominent smooth nuclear membrane. The cytoplasm has a grainy texture and is amphophilic (pink and blue). Notice the prominent microvilli, which suggest these cells are from the choroid plexus.</a:t>
            </a:r>
          </a:p>
        </p:txBody>
      </p:sp>
      <p:pic>
        <p:nvPicPr>
          <p:cNvPr id="5" name="Picture 4">
            <a:extLst>
              <a:ext uri="{FF2B5EF4-FFF2-40B4-BE49-F238E27FC236}">
                <a16:creationId xmlns:a16="http://schemas.microsoft.com/office/drawing/2014/main" id="{6CA8A534-E976-23AE-94D2-FB84B0C997D9}"/>
              </a:ext>
            </a:extLst>
          </p:cNvPr>
          <p:cNvPicPr>
            <a:picLocks noChangeAspect="1"/>
          </p:cNvPicPr>
          <p:nvPr/>
        </p:nvPicPr>
        <p:blipFill>
          <a:blip r:embed="rId2"/>
          <a:srcRect l="11448" r="1772" b="-1"/>
          <a:stretch/>
        </p:blipFill>
        <p:spPr>
          <a:xfrm>
            <a:off x="7879868" y="1"/>
            <a:ext cx="4543952" cy="3333749"/>
          </a:xfrm>
          <a:custGeom>
            <a:avLst/>
            <a:gdLst/>
            <a:ahLst/>
            <a:cxnLst/>
            <a:rect l="l" t="t" r="r" b="b"/>
            <a:pathLst>
              <a:path w="4543952" h="3333749">
                <a:moveTo>
                  <a:pt x="332842" y="2836169"/>
                </a:moveTo>
                <a:lnTo>
                  <a:pt x="332842" y="2836170"/>
                </a:lnTo>
                <a:cubicBezTo>
                  <a:pt x="336914" y="2839980"/>
                  <a:pt x="340200" y="2844314"/>
                  <a:pt x="341533" y="2848791"/>
                </a:cubicBezTo>
                <a:lnTo>
                  <a:pt x="358166" y="2903542"/>
                </a:lnTo>
                <a:lnTo>
                  <a:pt x="366072" y="2947856"/>
                </a:lnTo>
                <a:lnTo>
                  <a:pt x="361441" y="2914325"/>
                </a:lnTo>
                <a:lnTo>
                  <a:pt x="358166" y="2903542"/>
                </a:lnTo>
                <a:lnTo>
                  <a:pt x="357138" y="2897782"/>
                </a:lnTo>
                <a:cubicBezTo>
                  <a:pt x="352392" y="2881304"/>
                  <a:pt x="346534" y="2865007"/>
                  <a:pt x="341533" y="2848790"/>
                </a:cubicBezTo>
                <a:close/>
                <a:moveTo>
                  <a:pt x="296001" y="2745349"/>
                </a:moveTo>
                <a:lnTo>
                  <a:pt x="289670" y="2770755"/>
                </a:lnTo>
                <a:lnTo>
                  <a:pt x="290080" y="2778003"/>
                </a:lnTo>
                <a:lnTo>
                  <a:pt x="289301" y="2782302"/>
                </a:lnTo>
                <a:lnTo>
                  <a:pt x="290501" y="2785437"/>
                </a:lnTo>
                <a:lnTo>
                  <a:pt x="290929" y="2793020"/>
                </a:lnTo>
                <a:lnTo>
                  <a:pt x="300579" y="2811777"/>
                </a:lnTo>
                <a:lnTo>
                  <a:pt x="300582" y="2811784"/>
                </a:lnTo>
                <a:lnTo>
                  <a:pt x="300583" y="2811784"/>
                </a:lnTo>
                <a:lnTo>
                  <a:pt x="300579" y="2811777"/>
                </a:lnTo>
                <a:lnTo>
                  <a:pt x="290501" y="2785437"/>
                </a:lnTo>
                <a:lnTo>
                  <a:pt x="290080" y="2778003"/>
                </a:lnTo>
                <a:close/>
                <a:moveTo>
                  <a:pt x="418115" y="2518261"/>
                </a:moveTo>
                <a:lnTo>
                  <a:pt x="418115" y="2518262"/>
                </a:lnTo>
                <a:lnTo>
                  <a:pt x="421759" y="2545004"/>
                </a:lnTo>
                <a:lnTo>
                  <a:pt x="417545" y="2571031"/>
                </a:lnTo>
                <a:cubicBezTo>
                  <a:pt x="405543" y="2612942"/>
                  <a:pt x="372966" y="2640947"/>
                  <a:pt x="344391" y="2667998"/>
                </a:cubicBezTo>
                <a:cubicBezTo>
                  <a:pt x="320006" y="2691051"/>
                  <a:pt x="306290" y="2716960"/>
                  <a:pt x="296001" y="2745345"/>
                </a:cubicBezTo>
                <a:lnTo>
                  <a:pt x="296001" y="2745346"/>
                </a:lnTo>
                <a:cubicBezTo>
                  <a:pt x="306290" y="2716961"/>
                  <a:pt x="320006" y="2691052"/>
                  <a:pt x="344391" y="2667999"/>
                </a:cubicBezTo>
                <a:cubicBezTo>
                  <a:pt x="372966" y="2640948"/>
                  <a:pt x="405543" y="2612943"/>
                  <a:pt x="417545" y="2571032"/>
                </a:cubicBezTo>
                <a:cubicBezTo>
                  <a:pt x="420117" y="2561983"/>
                  <a:pt x="421593" y="2553553"/>
                  <a:pt x="421760" y="2545004"/>
                </a:cubicBezTo>
                <a:lnTo>
                  <a:pt x="421759" y="2545004"/>
                </a:lnTo>
                <a:lnTo>
                  <a:pt x="421760" y="2545003"/>
                </a:lnTo>
                <a:cubicBezTo>
                  <a:pt x="421926" y="2536454"/>
                  <a:pt x="420783" y="2527787"/>
                  <a:pt x="418115" y="2518261"/>
                </a:cubicBezTo>
                <a:close/>
                <a:moveTo>
                  <a:pt x="414227" y="2440913"/>
                </a:moveTo>
                <a:lnTo>
                  <a:pt x="409472" y="2463014"/>
                </a:lnTo>
                <a:lnTo>
                  <a:pt x="409472" y="2463015"/>
                </a:lnTo>
                <a:lnTo>
                  <a:pt x="411535" y="2490548"/>
                </a:lnTo>
                <a:lnTo>
                  <a:pt x="418115" y="2518259"/>
                </a:lnTo>
                <a:lnTo>
                  <a:pt x="409472" y="2463015"/>
                </a:lnTo>
                <a:close/>
                <a:moveTo>
                  <a:pt x="817328" y="1508455"/>
                </a:moveTo>
                <a:lnTo>
                  <a:pt x="845421" y="1596210"/>
                </a:lnTo>
                <a:cubicBezTo>
                  <a:pt x="847898" y="1604975"/>
                  <a:pt x="846373" y="1615833"/>
                  <a:pt x="843517" y="1624977"/>
                </a:cubicBezTo>
                <a:cubicBezTo>
                  <a:pt x="833801" y="1656220"/>
                  <a:pt x="809415" y="1676033"/>
                  <a:pt x="786935" y="1697750"/>
                </a:cubicBezTo>
                <a:cubicBezTo>
                  <a:pt x="777029" y="1707276"/>
                  <a:pt x="769981" y="1720420"/>
                  <a:pt x="764267" y="1733185"/>
                </a:cubicBezTo>
                <a:cubicBezTo>
                  <a:pt x="749595" y="1766332"/>
                  <a:pt x="736452" y="1800243"/>
                  <a:pt x="722546" y="1833772"/>
                </a:cubicBezTo>
                <a:cubicBezTo>
                  <a:pt x="721212" y="1837010"/>
                  <a:pt x="717783" y="1839676"/>
                  <a:pt x="714925" y="1842155"/>
                </a:cubicBezTo>
                <a:cubicBezTo>
                  <a:pt x="684824" y="1866919"/>
                  <a:pt x="654535" y="1891494"/>
                  <a:pt x="624434" y="1916451"/>
                </a:cubicBezTo>
                <a:cubicBezTo>
                  <a:pt x="618720" y="1921213"/>
                  <a:pt x="614528" y="1928073"/>
                  <a:pt x="609004" y="1933216"/>
                </a:cubicBezTo>
                <a:cubicBezTo>
                  <a:pt x="601384" y="1940456"/>
                  <a:pt x="594143" y="1949600"/>
                  <a:pt x="584999" y="1953410"/>
                </a:cubicBezTo>
                <a:cubicBezTo>
                  <a:pt x="556234" y="1965221"/>
                  <a:pt x="543850" y="1987891"/>
                  <a:pt x="538516" y="2016466"/>
                </a:cubicBezTo>
                <a:cubicBezTo>
                  <a:pt x="533563" y="2042567"/>
                  <a:pt x="529371" y="2068666"/>
                  <a:pt x="523657" y="2094575"/>
                </a:cubicBezTo>
                <a:cubicBezTo>
                  <a:pt x="516799" y="2126198"/>
                  <a:pt x="509369" y="2157633"/>
                  <a:pt x="500986" y="2188876"/>
                </a:cubicBezTo>
                <a:cubicBezTo>
                  <a:pt x="497366" y="2202401"/>
                  <a:pt x="493176" y="2216689"/>
                  <a:pt x="485746" y="2228311"/>
                </a:cubicBezTo>
                <a:cubicBezTo>
                  <a:pt x="465171" y="2260887"/>
                  <a:pt x="451265" y="2295750"/>
                  <a:pt x="456789" y="2334041"/>
                </a:cubicBezTo>
                <a:cubicBezTo>
                  <a:pt x="461171" y="2364712"/>
                  <a:pt x="449931" y="2390431"/>
                  <a:pt x="432404" y="2409482"/>
                </a:cubicBezTo>
                <a:cubicBezTo>
                  <a:pt x="424451" y="2418151"/>
                  <a:pt x="418938" y="2426974"/>
                  <a:pt x="415303" y="2435910"/>
                </a:cubicBezTo>
                <a:lnTo>
                  <a:pt x="432404" y="2409483"/>
                </a:lnTo>
                <a:cubicBezTo>
                  <a:pt x="449931" y="2390432"/>
                  <a:pt x="461171" y="2364713"/>
                  <a:pt x="456789" y="2334042"/>
                </a:cubicBezTo>
                <a:cubicBezTo>
                  <a:pt x="451265" y="2295751"/>
                  <a:pt x="465171" y="2260888"/>
                  <a:pt x="485746" y="2228312"/>
                </a:cubicBezTo>
                <a:cubicBezTo>
                  <a:pt x="493176" y="2216690"/>
                  <a:pt x="497366" y="2202402"/>
                  <a:pt x="500986" y="2188877"/>
                </a:cubicBezTo>
                <a:cubicBezTo>
                  <a:pt x="509369" y="2157634"/>
                  <a:pt x="516799" y="2126199"/>
                  <a:pt x="523657" y="2094576"/>
                </a:cubicBezTo>
                <a:cubicBezTo>
                  <a:pt x="529371" y="2068667"/>
                  <a:pt x="533563" y="2042568"/>
                  <a:pt x="538516" y="2016467"/>
                </a:cubicBezTo>
                <a:cubicBezTo>
                  <a:pt x="543850" y="1987892"/>
                  <a:pt x="556234" y="1965222"/>
                  <a:pt x="584999" y="1953411"/>
                </a:cubicBezTo>
                <a:cubicBezTo>
                  <a:pt x="594143" y="1949601"/>
                  <a:pt x="601384" y="1940457"/>
                  <a:pt x="609004" y="1933217"/>
                </a:cubicBezTo>
                <a:cubicBezTo>
                  <a:pt x="614528" y="1928074"/>
                  <a:pt x="618720" y="1921214"/>
                  <a:pt x="624434" y="1916452"/>
                </a:cubicBezTo>
                <a:cubicBezTo>
                  <a:pt x="654535" y="1891495"/>
                  <a:pt x="684824" y="1866920"/>
                  <a:pt x="714925" y="1842156"/>
                </a:cubicBezTo>
                <a:cubicBezTo>
                  <a:pt x="717783" y="1839677"/>
                  <a:pt x="721212" y="1837011"/>
                  <a:pt x="722546" y="1833773"/>
                </a:cubicBezTo>
                <a:cubicBezTo>
                  <a:pt x="736452" y="1800244"/>
                  <a:pt x="749596" y="1766333"/>
                  <a:pt x="764267" y="1733186"/>
                </a:cubicBezTo>
                <a:cubicBezTo>
                  <a:pt x="769981" y="1720421"/>
                  <a:pt x="777029" y="1707277"/>
                  <a:pt x="786936" y="1697751"/>
                </a:cubicBezTo>
                <a:cubicBezTo>
                  <a:pt x="809416" y="1676034"/>
                  <a:pt x="833801" y="1656221"/>
                  <a:pt x="843517" y="1624978"/>
                </a:cubicBezTo>
                <a:cubicBezTo>
                  <a:pt x="846374" y="1615834"/>
                  <a:pt x="847899" y="1604976"/>
                  <a:pt x="845422" y="1596211"/>
                </a:cubicBezTo>
                <a:close/>
                <a:moveTo>
                  <a:pt x="798723" y="1459070"/>
                </a:moveTo>
                <a:lnTo>
                  <a:pt x="807941" y="1481569"/>
                </a:lnTo>
                <a:lnTo>
                  <a:pt x="798724" y="1459071"/>
                </a:lnTo>
                <a:close/>
                <a:moveTo>
                  <a:pt x="779530" y="1268755"/>
                </a:moveTo>
                <a:lnTo>
                  <a:pt x="774363" y="1286066"/>
                </a:lnTo>
                <a:cubicBezTo>
                  <a:pt x="759789" y="1306927"/>
                  <a:pt x="753550" y="1328549"/>
                  <a:pt x="752025" y="1350624"/>
                </a:cubicBezTo>
                <a:lnTo>
                  <a:pt x="757620" y="1413837"/>
                </a:lnTo>
                <a:lnTo>
                  <a:pt x="752026" y="1350625"/>
                </a:lnTo>
                <a:cubicBezTo>
                  <a:pt x="753550" y="1328550"/>
                  <a:pt x="759790" y="1306927"/>
                  <a:pt x="774363" y="1286067"/>
                </a:cubicBezTo>
                <a:cubicBezTo>
                  <a:pt x="777506" y="1281686"/>
                  <a:pt x="779078" y="1275399"/>
                  <a:pt x="779530" y="1268755"/>
                </a:cubicBezTo>
                <a:close/>
                <a:moveTo>
                  <a:pt x="837801" y="773032"/>
                </a:moveTo>
                <a:lnTo>
                  <a:pt x="829801" y="854376"/>
                </a:lnTo>
                <a:cubicBezTo>
                  <a:pt x="827515" y="878953"/>
                  <a:pt x="826753" y="903719"/>
                  <a:pt x="798747" y="915340"/>
                </a:cubicBezTo>
                <a:cubicBezTo>
                  <a:pt x="794365" y="917056"/>
                  <a:pt x="791127" y="922770"/>
                  <a:pt x="788269" y="927152"/>
                </a:cubicBezTo>
                <a:cubicBezTo>
                  <a:pt x="744261" y="994782"/>
                  <a:pt x="745405" y="1030977"/>
                  <a:pt x="791889" y="1097084"/>
                </a:cubicBezTo>
                <a:cubicBezTo>
                  <a:pt x="796651" y="1103942"/>
                  <a:pt x="800081" y="1118610"/>
                  <a:pt x="796271" y="1123182"/>
                </a:cubicBezTo>
                <a:cubicBezTo>
                  <a:pt x="780459" y="1142614"/>
                  <a:pt x="773411" y="1162951"/>
                  <a:pt x="771553" y="1184026"/>
                </a:cubicBezTo>
                <a:cubicBezTo>
                  <a:pt x="773411" y="1162951"/>
                  <a:pt x="780460" y="1142615"/>
                  <a:pt x="796272" y="1123183"/>
                </a:cubicBezTo>
                <a:cubicBezTo>
                  <a:pt x="800082" y="1118611"/>
                  <a:pt x="796652" y="1103943"/>
                  <a:pt x="791890" y="1097085"/>
                </a:cubicBezTo>
                <a:cubicBezTo>
                  <a:pt x="745406" y="1030978"/>
                  <a:pt x="744262" y="994783"/>
                  <a:pt x="788270" y="927153"/>
                </a:cubicBezTo>
                <a:cubicBezTo>
                  <a:pt x="791128" y="922771"/>
                  <a:pt x="794366" y="917057"/>
                  <a:pt x="798748" y="915341"/>
                </a:cubicBezTo>
                <a:cubicBezTo>
                  <a:pt x="826753" y="903720"/>
                  <a:pt x="827515" y="878954"/>
                  <a:pt x="829801" y="854377"/>
                </a:cubicBezTo>
                <a:cubicBezTo>
                  <a:pt x="832277" y="827327"/>
                  <a:pt x="835515" y="800274"/>
                  <a:pt x="837801" y="773033"/>
                </a:cubicBezTo>
                <a:close/>
                <a:moveTo>
                  <a:pt x="782400" y="517848"/>
                </a:moveTo>
                <a:lnTo>
                  <a:pt x="791317" y="556044"/>
                </a:lnTo>
                <a:cubicBezTo>
                  <a:pt x="793413" y="564045"/>
                  <a:pt x="798937" y="572619"/>
                  <a:pt x="797795" y="580047"/>
                </a:cubicBezTo>
                <a:cubicBezTo>
                  <a:pt x="794461" y="601575"/>
                  <a:pt x="796890" y="622198"/>
                  <a:pt x="801176" y="642534"/>
                </a:cubicBezTo>
                <a:lnTo>
                  <a:pt x="813700" y="694925"/>
                </a:lnTo>
                <a:lnTo>
                  <a:pt x="801177" y="642535"/>
                </a:lnTo>
                <a:cubicBezTo>
                  <a:pt x="796891" y="622198"/>
                  <a:pt x="794462" y="601576"/>
                  <a:pt x="797796" y="580048"/>
                </a:cubicBezTo>
                <a:cubicBezTo>
                  <a:pt x="798938" y="572620"/>
                  <a:pt x="793414" y="564046"/>
                  <a:pt x="791318" y="556045"/>
                </a:cubicBezTo>
                <a:close/>
                <a:moveTo>
                  <a:pt x="783887" y="313530"/>
                </a:moveTo>
                <a:lnTo>
                  <a:pt x="786245" y="324055"/>
                </a:lnTo>
                <a:cubicBezTo>
                  <a:pt x="786031" y="328961"/>
                  <a:pt x="785126" y="334581"/>
                  <a:pt x="784459" y="338867"/>
                </a:cubicBezTo>
                <a:lnTo>
                  <a:pt x="784454" y="338895"/>
                </a:lnTo>
                <a:lnTo>
                  <a:pt x="778363" y="367325"/>
                </a:lnTo>
                <a:lnTo>
                  <a:pt x="774553" y="395637"/>
                </a:lnTo>
                <a:lnTo>
                  <a:pt x="784454" y="338895"/>
                </a:lnTo>
                <a:lnTo>
                  <a:pt x="784460" y="338868"/>
                </a:lnTo>
                <a:cubicBezTo>
                  <a:pt x="785794" y="330296"/>
                  <a:pt x="788080" y="316387"/>
                  <a:pt x="783888" y="313531"/>
                </a:cubicBezTo>
                <a:close/>
                <a:moveTo>
                  <a:pt x="761560" y="281565"/>
                </a:moveTo>
                <a:lnTo>
                  <a:pt x="766454" y="295412"/>
                </a:lnTo>
                <a:lnTo>
                  <a:pt x="766455" y="295412"/>
                </a:lnTo>
                <a:close/>
                <a:moveTo>
                  <a:pt x="774880" y="24483"/>
                </a:moveTo>
                <a:lnTo>
                  <a:pt x="777142" y="74126"/>
                </a:lnTo>
                <a:cubicBezTo>
                  <a:pt x="775758" y="100171"/>
                  <a:pt x="771253" y="125873"/>
                  <a:pt x="767023" y="151566"/>
                </a:cubicBezTo>
                <a:lnTo>
                  <a:pt x="766824" y="153385"/>
                </a:lnTo>
                <a:lnTo>
                  <a:pt x="763010" y="177268"/>
                </a:lnTo>
                <a:lnTo>
                  <a:pt x="758551" y="228941"/>
                </a:lnTo>
                <a:lnTo>
                  <a:pt x="766824" y="153385"/>
                </a:lnTo>
                <a:lnTo>
                  <a:pt x="771220" y="125858"/>
                </a:lnTo>
                <a:cubicBezTo>
                  <a:pt x="773910" y="108700"/>
                  <a:pt x="776220" y="91489"/>
                  <a:pt x="777143" y="74126"/>
                </a:cubicBezTo>
                <a:close/>
                <a:moveTo>
                  <a:pt x="313355" y="0"/>
                </a:moveTo>
                <a:lnTo>
                  <a:pt x="777461" y="0"/>
                </a:lnTo>
                <a:lnTo>
                  <a:pt x="4543952" y="0"/>
                </a:lnTo>
                <a:lnTo>
                  <a:pt x="4543952" y="3333749"/>
                </a:lnTo>
                <a:lnTo>
                  <a:pt x="399547" y="3333749"/>
                </a:lnTo>
                <a:lnTo>
                  <a:pt x="398922" y="3329057"/>
                </a:lnTo>
                <a:cubicBezTo>
                  <a:pt x="389540" y="3276477"/>
                  <a:pt x="376205" y="3224564"/>
                  <a:pt x="363250" y="3172651"/>
                </a:cubicBezTo>
                <a:lnTo>
                  <a:pt x="350796" y="3077399"/>
                </a:lnTo>
                <a:lnTo>
                  <a:pt x="362488" y="2982146"/>
                </a:lnTo>
                <a:cubicBezTo>
                  <a:pt x="365441" y="2970573"/>
                  <a:pt x="366442" y="2959154"/>
                  <a:pt x="366072" y="2947860"/>
                </a:cubicBezTo>
                <a:lnTo>
                  <a:pt x="362488" y="2982145"/>
                </a:lnTo>
                <a:cubicBezTo>
                  <a:pt x="354392" y="3014150"/>
                  <a:pt x="350582" y="3045774"/>
                  <a:pt x="350796" y="3077398"/>
                </a:cubicBezTo>
                <a:lnTo>
                  <a:pt x="350796" y="3077399"/>
                </a:lnTo>
                <a:cubicBezTo>
                  <a:pt x="351010" y="3109023"/>
                  <a:pt x="355249" y="3140647"/>
                  <a:pt x="363250" y="3172652"/>
                </a:cubicBezTo>
                <a:cubicBezTo>
                  <a:pt x="376205" y="3224565"/>
                  <a:pt x="389540" y="3276478"/>
                  <a:pt x="398922" y="3329058"/>
                </a:cubicBezTo>
                <a:lnTo>
                  <a:pt x="399546" y="3333749"/>
                </a:lnTo>
                <a:lnTo>
                  <a:pt x="12516" y="3333749"/>
                </a:lnTo>
                <a:lnTo>
                  <a:pt x="12910" y="3318768"/>
                </a:lnTo>
                <a:cubicBezTo>
                  <a:pt x="12243" y="3314101"/>
                  <a:pt x="9909" y="3308767"/>
                  <a:pt x="6718" y="3304076"/>
                </a:cubicBezTo>
                <a:lnTo>
                  <a:pt x="0" y="3297654"/>
                </a:lnTo>
                <a:lnTo>
                  <a:pt x="0" y="3207864"/>
                </a:lnTo>
                <a:lnTo>
                  <a:pt x="15553" y="3186768"/>
                </a:lnTo>
                <a:cubicBezTo>
                  <a:pt x="28483" y="3162326"/>
                  <a:pt x="30484" y="3134644"/>
                  <a:pt x="36341" y="3107497"/>
                </a:cubicBezTo>
                <a:cubicBezTo>
                  <a:pt x="41105" y="3085400"/>
                  <a:pt x="41295" y="3064824"/>
                  <a:pt x="38057" y="3042725"/>
                </a:cubicBezTo>
                <a:cubicBezTo>
                  <a:pt x="30817" y="2994719"/>
                  <a:pt x="41105" y="2948044"/>
                  <a:pt x="54249" y="2901940"/>
                </a:cubicBezTo>
                <a:cubicBezTo>
                  <a:pt x="63012" y="2871459"/>
                  <a:pt x="68346" y="2840216"/>
                  <a:pt x="77300" y="2809927"/>
                </a:cubicBezTo>
                <a:cubicBezTo>
                  <a:pt x="84158" y="2787256"/>
                  <a:pt x="92351" y="2764587"/>
                  <a:pt x="103399" y="2743823"/>
                </a:cubicBezTo>
                <a:cubicBezTo>
                  <a:pt x="119594" y="2713720"/>
                  <a:pt x="143978" y="2687433"/>
                  <a:pt x="137500" y="2649140"/>
                </a:cubicBezTo>
                <a:cubicBezTo>
                  <a:pt x="131786" y="2615418"/>
                  <a:pt x="143786" y="2584939"/>
                  <a:pt x="155217" y="2554076"/>
                </a:cubicBezTo>
                <a:cubicBezTo>
                  <a:pt x="163599" y="2531406"/>
                  <a:pt x="172173" y="2508739"/>
                  <a:pt x="177507" y="2485304"/>
                </a:cubicBezTo>
                <a:cubicBezTo>
                  <a:pt x="183794" y="2457489"/>
                  <a:pt x="181126" y="2426056"/>
                  <a:pt x="192748" y="2401289"/>
                </a:cubicBezTo>
                <a:cubicBezTo>
                  <a:pt x="204940" y="2375380"/>
                  <a:pt x="196748" y="2353856"/>
                  <a:pt x="193318" y="2330803"/>
                </a:cubicBezTo>
                <a:cubicBezTo>
                  <a:pt x="187984" y="2294036"/>
                  <a:pt x="178077" y="2257456"/>
                  <a:pt x="190652" y="2220309"/>
                </a:cubicBezTo>
                <a:cubicBezTo>
                  <a:pt x="205892" y="2175160"/>
                  <a:pt x="222275" y="2130390"/>
                  <a:pt x="236753" y="2085051"/>
                </a:cubicBezTo>
                <a:cubicBezTo>
                  <a:pt x="242280" y="2067522"/>
                  <a:pt x="244566" y="2048665"/>
                  <a:pt x="247042" y="2030375"/>
                </a:cubicBezTo>
                <a:cubicBezTo>
                  <a:pt x="249138" y="2013040"/>
                  <a:pt x="243804" y="1992276"/>
                  <a:pt x="251804" y="1978937"/>
                </a:cubicBezTo>
                <a:cubicBezTo>
                  <a:pt x="272379" y="1944646"/>
                  <a:pt x="282475" y="1909405"/>
                  <a:pt x="282475" y="1869777"/>
                </a:cubicBezTo>
                <a:cubicBezTo>
                  <a:pt x="282475" y="1854917"/>
                  <a:pt x="291049" y="1840438"/>
                  <a:pt x="292573" y="1825390"/>
                </a:cubicBezTo>
                <a:cubicBezTo>
                  <a:pt x="294477" y="1804813"/>
                  <a:pt x="299622" y="1781191"/>
                  <a:pt x="292381" y="1763284"/>
                </a:cubicBezTo>
                <a:cubicBezTo>
                  <a:pt x="275237" y="1721182"/>
                  <a:pt x="289525" y="1687083"/>
                  <a:pt x="306480" y="1650314"/>
                </a:cubicBezTo>
                <a:cubicBezTo>
                  <a:pt x="323244" y="1614117"/>
                  <a:pt x="336579" y="1576016"/>
                  <a:pt x="347629" y="1537534"/>
                </a:cubicBezTo>
                <a:cubicBezTo>
                  <a:pt x="351629" y="1523056"/>
                  <a:pt x="344961" y="1505721"/>
                  <a:pt x="343629" y="1489717"/>
                </a:cubicBezTo>
                <a:cubicBezTo>
                  <a:pt x="343247" y="1484001"/>
                  <a:pt x="342675" y="1477714"/>
                  <a:pt x="344581" y="1472572"/>
                </a:cubicBezTo>
                <a:cubicBezTo>
                  <a:pt x="362870" y="1422851"/>
                  <a:pt x="376776" y="1372365"/>
                  <a:pt x="367252" y="1318453"/>
                </a:cubicBezTo>
                <a:cubicBezTo>
                  <a:pt x="366298" y="1313501"/>
                  <a:pt x="368394" y="1307975"/>
                  <a:pt x="369728" y="1303021"/>
                </a:cubicBezTo>
                <a:cubicBezTo>
                  <a:pt x="376586" y="1278826"/>
                  <a:pt x="387444" y="1255203"/>
                  <a:pt x="389921" y="1230630"/>
                </a:cubicBezTo>
                <a:cubicBezTo>
                  <a:pt x="396017" y="1170048"/>
                  <a:pt x="398495" y="1109088"/>
                  <a:pt x="402495" y="1048122"/>
                </a:cubicBezTo>
                <a:cubicBezTo>
                  <a:pt x="402685" y="1044312"/>
                  <a:pt x="402685" y="1040312"/>
                  <a:pt x="404019" y="1036884"/>
                </a:cubicBezTo>
                <a:cubicBezTo>
                  <a:pt x="412211" y="1014403"/>
                  <a:pt x="409543" y="994782"/>
                  <a:pt x="393923" y="975730"/>
                </a:cubicBezTo>
                <a:cubicBezTo>
                  <a:pt x="387064" y="967347"/>
                  <a:pt x="383444" y="955917"/>
                  <a:pt x="379634" y="945441"/>
                </a:cubicBezTo>
                <a:cubicBezTo>
                  <a:pt x="373918" y="930008"/>
                  <a:pt x="368394" y="914197"/>
                  <a:pt x="364774" y="898195"/>
                </a:cubicBezTo>
                <a:cubicBezTo>
                  <a:pt x="361346" y="882381"/>
                  <a:pt x="356583" y="865427"/>
                  <a:pt x="359250" y="850186"/>
                </a:cubicBezTo>
                <a:cubicBezTo>
                  <a:pt x="364012" y="822753"/>
                  <a:pt x="374680" y="796652"/>
                  <a:pt x="381730" y="769602"/>
                </a:cubicBezTo>
                <a:cubicBezTo>
                  <a:pt x="384206" y="760267"/>
                  <a:pt x="383824" y="749979"/>
                  <a:pt x="384016" y="740265"/>
                </a:cubicBezTo>
                <a:cubicBezTo>
                  <a:pt x="384586" y="717974"/>
                  <a:pt x="379062" y="695113"/>
                  <a:pt x="394875" y="674920"/>
                </a:cubicBezTo>
                <a:cubicBezTo>
                  <a:pt x="409733" y="656252"/>
                  <a:pt x="405353" y="637389"/>
                  <a:pt x="394113" y="617769"/>
                </a:cubicBezTo>
                <a:cubicBezTo>
                  <a:pt x="386110" y="603670"/>
                  <a:pt x="379824" y="587669"/>
                  <a:pt x="376776" y="571857"/>
                </a:cubicBezTo>
                <a:cubicBezTo>
                  <a:pt x="372586" y="550138"/>
                  <a:pt x="370870" y="528612"/>
                  <a:pt x="373348" y="505179"/>
                </a:cubicBezTo>
                <a:cubicBezTo>
                  <a:pt x="375062" y="488604"/>
                  <a:pt x="375824" y="475078"/>
                  <a:pt x="385920" y="462123"/>
                </a:cubicBezTo>
                <a:cubicBezTo>
                  <a:pt x="387444" y="460029"/>
                  <a:pt x="387826" y="456219"/>
                  <a:pt x="387634" y="453361"/>
                </a:cubicBezTo>
                <a:cubicBezTo>
                  <a:pt x="384396" y="415832"/>
                  <a:pt x="386110" y="378683"/>
                  <a:pt x="388399" y="340771"/>
                </a:cubicBezTo>
                <a:cubicBezTo>
                  <a:pt x="391445" y="292576"/>
                  <a:pt x="382492" y="241898"/>
                  <a:pt x="350487" y="200179"/>
                </a:cubicBezTo>
                <a:cubicBezTo>
                  <a:pt x="345723" y="194082"/>
                  <a:pt x="343629" y="184938"/>
                  <a:pt x="342485" y="176936"/>
                </a:cubicBezTo>
                <a:cubicBezTo>
                  <a:pt x="337533" y="139216"/>
                  <a:pt x="334103" y="101305"/>
                  <a:pt x="328579" y="63584"/>
                </a:cubicBezTo>
                <a:cubicBezTo>
                  <a:pt x="325530" y="43009"/>
                  <a:pt x="322862" y="21483"/>
                  <a:pt x="314480" y="2814"/>
                </a:cubicBezTo>
                <a:close/>
              </a:path>
            </a:pathLst>
          </a:custGeom>
        </p:spPr>
      </p:pic>
      <p:pic>
        <p:nvPicPr>
          <p:cNvPr id="7" name="Picture 6">
            <a:extLst>
              <a:ext uri="{FF2B5EF4-FFF2-40B4-BE49-F238E27FC236}">
                <a16:creationId xmlns:a16="http://schemas.microsoft.com/office/drawing/2014/main" id="{FF87A2C3-7088-C3AB-8644-D09B5B5E6EAA}"/>
              </a:ext>
            </a:extLst>
          </p:cNvPr>
          <p:cNvPicPr>
            <a:picLocks noChangeAspect="1"/>
          </p:cNvPicPr>
          <p:nvPr/>
        </p:nvPicPr>
        <p:blipFill>
          <a:blip r:embed="rId3"/>
          <a:srcRect l="8324" r="1" b="1"/>
          <a:stretch/>
        </p:blipFill>
        <p:spPr>
          <a:xfrm>
            <a:off x="7763958" y="3333750"/>
            <a:ext cx="4659862" cy="3524251"/>
          </a:xfrm>
          <a:custGeom>
            <a:avLst/>
            <a:gdLst/>
            <a:ahLst/>
            <a:cxnLst/>
            <a:rect l="l" t="t" r="r" b="b"/>
            <a:pathLst>
              <a:path w="4543952" h="3333748">
                <a:moveTo>
                  <a:pt x="296953" y="3138288"/>
                </a:moveTo>
                <a:lnTo>
                  <a:pt x="296953" y="3138289"/>
                </a:lnTo>
                <a:lnTo>
                  <a:pt x="296954" y="3138291"/>
                </a:lnTo>
                <a:lnTo>
                  <a:pt x="311551" y="3178723"/>
                </a:lnTo>
                <a:lnTo>
                  <a:pt x="297715" y="3218299"/>
                </a:lnTo>
                <a:lnTo>
                  <a:pt x="297714" y="3218302"/>
                </a:lnTo>
                <a:lnTo>
                  <a:pt x="283011" y="3252547"/>
                </a:lnTo>
                <a:lnTo>
                  <a:pt x="278238" y="3287809"/>
                </a:lnTo>
                <a:lnTo>
                  <a:pt x="278237" y="3287810"/>
                </a:lnTo>
                <a:lnTo>
                  <a:pt x="278237" y="3287811"/>
                </a:lnTo>
                <a:lnTo>
                  <a:pt x="278238" y="3287809"/>
                </a:lnTo>
                <a:lnTo>
                  <a:pt x="297714" y="3218302"/>
                </a:lnTo>
                <a:lnTo>
                  <a:pt x="297715" y="3218300"/>
                </a:lnTo>
                <a:cubicBezTo>
                  <a:pt x="306003" y="3204966"/>
                  <a:pt x="311147" y="3191916"/>
                  <a:pt x="311551" y="3178724"/>
                </a:cubicBezTo>
                <a:lnTo>
                  <a:pt x="311551" y="3178723"/>
                </a:lnTo>
                <a:lnTo>
                  <a:pt x="308405" y="3158774"/>
                </a:lnTo>
                <a:lnTo>
                  <a:pt x="296954" y="3138291"/>
                </a:lnTo>
                <a:close/>
                <a:moveTo>
                  <a:pt x="328959" y="3040367"/>
                </a:moveTo>
                <a:lnTo>
                  <a:pt x="306480" y="3064372"/>
                </a:lnTo>
                <a:cubicBezTo>
                  <a:pt x="298003" y="3073325"/>
                  <a:pt x="291954" y="3087089"/>
                  <a:pt x="289858" y="3100971"/>
                </a:cubicBezTo>
                <a:lnTo>
                  <a:pt x="289858" y="3100972"/>
                </a:lnTo>
                <a:lnTo>
                  <a:pt x="289870" y="3121299"/>
                </a:lnTo>
                <a:lnTo>
                  <a:pt x="296953" y="3138287"/>
                </a:lnTo>
                <a:lnTo>
                  <a:pt x="289858" y="3100972"/>
                </a:lnTo>
                <a:lnTo>
                  <a:pt x="306480" y="3064373"/>
                </a:lnTo>
                <a:cubicBezTo>
                  <a:pt x="312576" y="3057894"/>
                  <a:pt x="318672" y="3051226"/>
                  <a:pt x="328959" y="3040368"/>
                </a:cubicBezTo>
                <a:close/>
                <a:moveTo>
                  <a:pt x="248638" y="2914728"/>
                </a:moveTo>
                <a:cubicBezTo>
                  <a:pt x="258140" y="2919824"/>
                  <a:pt x="265617" y="2927397"/>
                  <a:pt x="268569" y="2939588"/>
                </a:cubicBezTo>
                <a:lnTo>
                  <a:pt x="268572" y="2939596"/>
                </a:lnTo>
                <a:lnTo>
                  <a:pt x="279556" y="2983799"/>
                </a:lnTo>
                <a:lnTo>
                  <a:pt x="282367" y="2988759"/>
                </a:lnTo>
                <a:lnTo>
                  <a:pt x="284834" y="2997551"/>
                </a:lnTo>
                <a:lnTo>
                  <a:pt x="301172" y="3021942"/>
                </a:lnTo>
                <a:lnTo>
                  <a:pt x="301172" y="3021941"/>
                </a:lnTo>
                <a:lnTo>
                  <a:pt x="282367" y="2988759"/>
                </a:lnTo>
                <a:lnTo>
                  <a:pt x="268572" y="2939596"/>
                </a:lnTo>
                <a:lnTo>
                  <a:pt x="268569" y="2939587"/>
                </a:lnTo>
                <a:close/>
                <a:moveTo>
                  <a:pt x="166047" y="2867990"/>
                </a:moveTo>
                <a:lnTo>
                  <a:pt x="173364" y="2883080"/>
                </a:lnTo>
                <a:lnTo>
                  <a:pt x="173364" y="2883079"/>
                </a:lnTo>
                <a:close/>
                <a:moveTo>
                  <a:pt x="157695" y="2469038"/>
                </a:moveTo>
                <a:lnTo>
                  <a:pt x="157695" y="2469039"/>
                </a:lnTo>
                <a:cubicBezTo>
                  <a:pt x="158837" y="2480279"/>
                  <a:pt x="158647" y="2493233"/>
                  <a:pt x="164171" y="2502188"/>
                </a:cubicBezTo>
                <a:cubicBezTo>
                  <a:pt x="181508" y="2530573"/>
                  <a:pt x="200176" y="2558006"/>
                  <a:pt x="220371" y="2584486"/>
                </a:cubicBezTo>
                <a:lnTo>
                  <a:pt x="234064" y="2609062"/>
                </a:lnTo>
                <a:lnTo>
                  <a:pt x="218468" y="2631347"/>
                </a:lnTo>
                <a:lnTo>
                  <a:pt x="218465" y="2631349"/>
                </a:lnTo>
                <a:cubicBezTo>
                  <a:pt x="196176" y="2651544"/>
                  <a:pt x="184556" y="2676691"/>
                  <a:pt x="179794" y="2704503"/>
                </a:cubicBezTo>
                <a:cubicBezTo>
                  <a:pt x="172363" y="2748511"/>
                  <a:pt x="166077" y="2792898"/>
                  <a:pt x="162457" y="2837286"/>
                </a:cubicBezTo>
                <a:lnTo>
                  <a:pt x="162457" y="2837287"/>
                </a:lnTo>
                <a:lnTo>
                  <a:pt x="179794" y="2704504"/>
                </a:lnTo>
                <a:cubicBezTo>
                  <a:pt x="184556" y="2676692"/>
                  <a:pt x="196176" y="2651545"/>
                  <a:pt x="218465" y="2631350"/>
                </a:cubicBezTo>
                <a:lnTo>
                  <a:pt x="218468" y="2631347"/>
                </a:lnTo>
                <a:lnTo>
                  <a:pt x="230364" y="2618937"/>
                </a:lnTo>
                <a:lnTo>
                  <a:pt x="234064" y="2609062"/>
                </a:lnTo>
                <a:lnTo>
                  <a:pt x="234064" y="2609061"/>
                </a:lnTo>
                <a:cubicBezTo>
                  <a:pt x="233993" y="2602631"/>
                  <a:pt x="229039" y="2595821"/>
                  <a:pt x="220371" y="2584485"/>
                </a:cubicBezTo>
                <a:cubicBezTo>
                  <a:pt x="200176" y="2558005"/>
                  <a:pt x="181508" y="2530572"/>
                  <a:pt x="164171" y="2502187"/>
                </a:cubicBezTo>
                <a:cubicBezTo>
                  <a:pt x="158647" y="2493232"/>
                  <a:pt x="158837" y="2480278"/>
                  <a:pt x="157695" y="2469038"/>
                </a:cubicBezTo>
                <a:close/>
                <a:moveTo>
                  <a:pt x="401733" y="697138"/>
                </a:moveTo>
                <a:lnTo>
                  <a:pt x="396017" y="728761"/>
                </a:lnTo>
                <a:cubicBezTo>
                  <a:pt x="383824" y="753148"/>
                  <a:pt x="368204" y="775817"/>
                  <a:pt x="356201" y="800392"/>
                </a:cubicBezTo>
                <a:cubicBezTo>
                  <a:pt x="350487" y="812204"/>
                  <a:pt x="347439" y="826301"/>
                  <a:pt x="347247" y="839637"/>
                </a:cubicBezTo>
                <a:lnTo>
                  <a:pt x="347247" y="839638"/>
                </a:lnTo>
                <a:cubicBezTo>
                  <a:pt x="346295" y="879073"/>
                  <a:pt x="346295" y="918509"/>
                  <a:pt x="348009" y="957752"/>
                </a:cubicBezTo>
                <a:cubicBezTo>
                  <a:pt x="350677" y="1022524"/>
                  <a:pt x="351249" y="1088248"/>
                  <a:pt x="408019" y="1134922"/>
                </a:cubicBezTo>
                <a:cubicBezTo>
                  <a:pt x="412591" y="1138734"/>
                  <a:pt x="415259" y="1146924"/>
                  <a:pt x="416021" y="1153403"/>
                </a:cubicBezTo>
                <a:cubicBezTo>
                  <a:pt x="419640" y="1183312"/>
                  <a:pt x="420022" y="1213983"/>
                  <a:pt x="425928" y="1243512"/>
                </a:cubicBezTo>
                <a:lnTo>
                  <a:pt x="427237" y="1276230"/>
                </a:lnTo>
                <a:lnTo>
                  <a:pt x="412401" y="1304663"/>
                </a:lnTo>
                <a:cubicBezTo>
                  <a:pt x="404115" y="1313450"/>
                  <a:pt x="397114" y="1322961"/>
                  <a:pt x="391971" y="1333064"/>
                </a:cubicBezTo>
                <a:lnTo>
                  <a:pt x="390221" y="1339090"/>
                </a:lnTo>
                <a:lnTo>
                  <a:pt x="387469" y="1343361"/>
                </a:lnTo>
                <a:lnTo>
                  <a:pt x="382691" y="1365022"/>
                </a:lnTo>
                <a:lnTo>
                  <a:pt x="382691" y="1365023"/>
                </a:lnTo>
                <a:cubicBezTo>
                  <a:pt x="382122" y="1372461"/>
                  <a:pt x="382634" y="1380105"/>
                  <a:pt x="384396" y="1387916"/>
                </a:cubicBezTo>
                <a:lnTo>
                  <a:pt x="385799" y="1409552"/>
                </a:lnTo>
                <a:lnTo>
                  <a:pt x="378247" y="1433200"/>
                </a:lnTo>
                <a:lnTo>
                  <a:pt x="360964" y="1462784"/>
                </a:lnTo>
                <a:cubicBezTo>
                  <a:pt x="349725" y="1479548"/>
                  <a:pt x="335627" y="1498599"/>
                  <a:pt x="334485" y="1517268"/>
                </a:cubicBezTo>
                <a:lnTo>
                  <a:pt x="334484" y="1517275"/>
                </a:lnTo>
                <a:lnTo>
                  <a:pt x="327690" y="1546330"/>
                </a:lnTo>
                <a:lnTo>
                  <a:pt x="321371" y="1563170"/>
                </a:lnTo>
                <a:lnTo>
                  <a:pt x="321364" y="1563197"/>
                </a:lnTo>
                <a:lnTo>
                  <a:pt x="315482" y="1578208"/>
                </a:lnTo>
                <a:lnTo>
                  <a:pt x="308338" y="1608967"/>
                </a:lnTo>
                <a:lnTo>
                  <a:pt x="308337" y="1608971"/>
                </a:lnTo>
                <a:lnTo>
                  <a:pt x="308337" y="1608972"/>
                </a:lnTo>
                <a:lnTo>
                  <a:pt x="315052" y="1641861"/>
                </a:lnTo>
                <a:lnTo>
                  <a:pt x="314362" y="1647837"/>
                </a:lnTo>
                <a:cubicBezTo>
                  <a:pt x="313481" y="1650147"/>
                  <a:pt x="312290" y="1652623"/>
                  <a:pt x="311814" y="1654814"/>
                </a:cubicBezTo>
                <a:lnTo>
                  <a:pt x="311814" y="1654815"/>
                </a:lnTo>
                <a:cubicBezTo>
                  <a:pt x="304574" y="1689869"/>
                  <a:pt x="311624" y="1722826"/>
                  <a:pt x="335437" y="1748544"/>
                </a:cubicBezTo>
                <a:lnTo>
                  <a:pt x="360397" y="1797098"/>
                </a:lnTo>
                <a:lnTo>
                  <a:pt x="364317" y="1830761"/>
                </a:lnTo>
                <a:lnTo>
                  <a:pt x="359440" y="1861131"/>
                </a:lnTo>
                <a:cubicBezTo>
                  <a:pt x="356201" y="1874468"/>
                  <a:pt x="353915" y="1887804"/>
                  <a:pt x="351249" y="1901329"/>
                </a:cubicBezTo>
                <a:cubicBezTo>
                  <a:pt x="347439" y="1919617"/>
                  <a:pt x="343437" y="1938098"/>
                  <a:pt x="339627" y="1956384"/>
                </a:cubicBezTo>
                <a:cubicBezTo>
                  <a:pt x="337722" y="1965244"/>
                  <a:pt x="335151" y="1974579"/>
                  <a:pt x="335103" y="1983414"/>
                </a:cubicBezTo>
                <a:lnTo>
                  <a:pt x="335103" y="1983415"/>
                </a:lnTo>
                <a:lnTo>
                  <a:pt x="337324" y="1996169"/>
                </a:lnTo>
                <a:lnTo>
                  <a:pt x="345722" y="2007439"/>
                </a:lnTo>
                <a:lnTo>
                  <a:pt x="345723" y="2007441"/>
                </a:lnTo>
                <a:lnTo>
                  <a:pt x="355869" y="2023325"/>
                </a:lnTo>
                <a:lnTo>
                  <a:pt x="346295" y="2038493"/>
                </a:lnTo>
                <a:cubicBezTo>
                  <a:pt x="303622" y="2076214"/>
                  <a:pt x="276951" y="2121936"/>
                  <a:pt x="275047" y="2180230"/>
                </a:cubicBezTo>
                <a:cubicBezTo>
                  <a:pt x="274665" y="2192232"/>
                  <a:pt x="271999" y="2204425"/>
                  <a:pt x="269141" y="2216235"/>
                </a:cubicBezTo>
                <a:cubicBezTo>
                  <a:pt x="267426" y="2223475"/>
                  <a:pt x="265520" y="2232240"/>
                  <a:pt x="260376" y="2236620"/>
                </a:cubicBezTo>
                <a:cubicBezTo>
                  <a:pt x="221133" y="2270721"/>
                  <a:pt x="193890" y="2313204"/>
                  <a:pt x="171981" y="2359498"/>
                </a:cubicBezTo>
                <a:lnTo>
                  <a:pt x="171979" y="2359503"/>
                </a:lnTo>
                <a:lnTo>
                  <a:pt x="160957" y="2385098"/>
                </a:lnTo>
                <a:lnTo>
                  <a:pt x="154076" y="2411693"/>
                </a:lnTo>
                <a:lnTo>
                  <a:pt x="154075" y="2411696"/>
                </a:lnTo>
                <a:lnTo>
                  <a:pt x="154075" y="2411697"/>
                </a:lnTo>
                <a:lnTo>
                  <a:pt x="154242" y="2440224"/>
                </a:lnTo>
                <a:lnTo>
                  <a:pt x="157695" y="2469037"/>
                </a:lnTo>
                <a:lnTo>
                  <a:pt x="154075" y="2411697"/>
                </a:lnTo>
                <a:lnTo>
                  <a:pt x="154076" y="2411693"/>
                </a:lnTo>
                <a:lnTo>
                  <a:pt x="171979" y="2359503"/>
                </a:lnTo>
                <a:lnTo>
                  <a:pt x="171981" y="2359499"/>
                </a:lnTo>
                <a:cubicBezTo>
                  <a:pt x="193890" y="2313205"/>
                  <a:pt x="221133" y="2270722"/>
                  <a:pt x="260376" y="2236621"/>
                </a:cubicBezTo>
                <a:cubicBezTo>
                  <a:pt x="265520" y="2232241"/>
                  <a:pt x="267426" y="2223476"/>
                  <a:pt x="269141" y="2216236"/>
                </a:cubicBezTo>
                <a:cubicBezTo>
                  <a:pt x="271999" y="2204426"/>
                  <a:pt x="274665" y="2192233"/>
                  <a:pt x="275047" y="2180231"/>
                </a:cubicBezTo>
                <a:cubicBezTo>
                  <a:pt x="276951" y="2121937"/>
                  <a:pt x="303622" y="2076215"/>
                  <a:pt x="346295" y="2038494"/>
                </a:cubicBezTo>
                <a:cubicBezTo>
                  <a:pt x="352392" y="2033065"/>
                  <a:pt x="355774" y="2028255"/>
                  <a:pt x="355869" y="2023326"/>
                </a:cubicBezTo>
                <a:lnTo>
                  <a:pt x="355869" y="2023325"/>
                </a:lnTo>
                <a:cubicBezTo>
                  <a:pt x="355964" y="2018396"/>
                  <a:pt x="352773" y="2013347"/>
                  <a:pt x="345723" y="2007440"/>
                </a:cubicBezTo>
                <a:lnTo>
                  <a:pt x="345722" y="2007439"/>
                </a:lnTo>
                <a:lnTo>
                  <a:pt x="335103" y="1983415"/>
                </a:lnTo>
                <a:lnTo>
                  <a:pt x="339627" y="1956385"/>
                </a:lnTo>
                <a:cubicBezTo>
                  <a:pt x="343437" y="1938099"/>
                  <a:pt x="347439" y="1919618"/>
                  <a:pt x="351249" y="1901330"/>
                </a:cubicBezTo>
                <a:cubicBezTo>
                  <a:pt x="353915" y="1887805"/>
                  <a:pt x="356201" y="1874469"/>
                  <a:pt x="359440" y="1861132"/>
                </a:cubicBezTo>
                <a:cubicBezTo>
                  <a:pt x="361965" y="1850750"/>
                  <a:pt x="363668" y="1840630"/>
                  <a:pt x="364317" y="1830762"/>
                </a:cubicBezTo>
                <a:lnTo>
                  <a:pt x="364317" y="1830761"/>
                </a:lnTo>
                <a:lnTo>
                  <a:pt x="362870" y="1801910"/>
                </a:lnTo>
                <a:lnTo>
                  <a:pt x="360397" y="1797098"/>
                </a:lnTo>
                <a:lnTo>
                  <a:pt x="359341" y="1788035"/>
                </a:lnTo>
                <a:cubicBezTo>
                  <a:pt x="354789" y="1774342"/>
                  <a:pt x="347082" y="1761188"/>
                  <a:pt x="335437" y="1748543"/>
                </a:cubicBezTo>
                <a:cubicBezTo>
                  <a:pt x="323531" y="1735684"/>
                  <a:pt x="315815" y="1721016"/>
                  <a:pt x="311981" y="1705180"/>
                </a:cubicBezTo>
                <a:lnTo>
                  <a:pt x="311814" y="1654815"/>
                </a:lnTo>
                <a:lnTo>
                  <a:pt x="314362" y="1647838"/>
                </a:lnTo>
                <a:cubicBezTo>
                  <a:pt x="315243" y="1645528"/>
                  <a:pt x="315814" y="1643385"/>
                  <a:pt x="315052" y="1641861"/>
                </a:cubicBezTo>
                <a:lnTo>
                  <a:pt x="315052" y="1641860"/>
                </a:lnTo>
                <a:lnTo>
                  <a:pt x="308337" y="1608972"/>
                </a:lnTo>
                <a:lnTo>
                  <a:pt x="308338" y="1608967"/>
                </a:lnTo>
                <a:lnTo>
                  <a:pt x="321364" y="1563197"/>
                </a:lnTo>
                <a:lnTo>
                  <a:pt x="327270" y="1548123"/>
                </a:lnTo>
                <a:lnTo>
                  <a:pt x="327690" y="1546330"/>
                </a:lnTo>
                <a:lnTo>
                  <a:pt x="329863" y="1540537"/>
                </a:lnTo>
                <a:lnTo>
                  <a:pt x="334484" y="1517275"/>
                </a:lnTo>
                <a:lnTo>
                  <a:pt x="334485" y="1517269"/>
                </a:lnTo>
                <a:cubicBezTo>
                  <a:pt x="335627" y="1498600"/>
                  <a:pt x="349725" y="1479549"/>
                  <a:pt x="360964" y="1462785"/>
                </a:cubicBezTo>
                <a:cubicBezTo>
                  <a:pt x="366751" y="1454140"/>
                  <a:pt x="372458" y="1445844"/>
                  <a:pt x="376969" y="1437203"/>
                </a:cubicBezTo>
                <a:lnTo>
                  <a:pt x="378247" y="1433200"/>
                </a:lnTo>
                <a:lnTo>
                  <a:pt x="381039" y="1428420"/>
                </a:lnTo>
                <a:lnTo>
                  <a:pt x="385799" y="1409552"/>
                </a:lnTo>
                <a:cubicBezTo>
                  <a:pt x="386468" y="1402869"/>
                  <a:pt x="386111" y="1395726"/>
                  <a:pt x="384396" y="1387915"/>
                </a:cubicBezTo>
                <a:lnTo>
                  <a:pt x="382691" y="1365022"/>
                </a:lnTo>
                <a:lnTo>
                  <a:pt x="390221" y="1339090"/>
                </a:lnTo>
                <a:lnTo>
                  <a:pt x="412401" y="1304664"/>
                </a:lnTo>
                <a:cubicBezTo>
                  <a:pt x="420784" y="1295711"/>
                  <a:pt x="425356" y="1286328"/>
                  <a:pt x="427237" y="1276231"/>
                </a:cubicBezTo>
                <a:lnTo>
                  <a:pt x="427237" y="1276230"/>
                </a:lnTo>
                <a:cubicBezTo>
                  <a:pt x="429119" y="1266133"/>
                  <a:pt x="428309" y="1255322"/>
                  <a:pt x="425928" y="1243511"/>
                </a:cubicBezTo>
                <a:cubicBezTo>
                  <a:pt x="420022" y="1213982"/>
                  <a:pt x="419640" y="1183311"/>
                  <a:pt x="416021" y="1153402"/>
                </a:cubicBezTo>
                <a:cubicBezTo>
                  <a:pt x="415259" y="1146923"/>
                  <a:pt x="412591" y="1138733"/>
                  <a:pt x="408019" y="1134921"/>
                </a:cubicBezTo>
                <a:cubicBezTo>
                  <a:pt x="351249" y="1088247"/>
                  <a:pt x="350677" y="1022523"/>
                  <a:pt x="348009" y="957751"/>
                </a:cubicBezTo>
                <a:lnTo>
                  <a:pt x="347247" y="839638"/>
                </a:lnTo>
                <a:lnTo>
                  <a:pt x="356201" y="800393"/>
                </a:lnTo>
                <a:cubicBezTo>
                  <a:pt x="368204" y="775818"/>
                  <a:pt x="383824" y="753149"/>
                  <a:pt x="396017" y="728762"/>
                </a:cubicBezTo>
                <a:cubicBezTo>
                  <a:pt x="400781" y="719620"/>
                  <a:pt x="400971" y="707808"/>
                  <a:pt x="401733" y="697139"/>
                </a:cubicBezTo>
                <a:close/>
                <a:moveTo>
                  <a:pt x="401733" y="519586"/>
                </a:moveTo>
                <a:lnTo>
                  <a:pt x="401733" y="519587"/>
                </a:lnTo>
                <a:lnTo>
                  <a:pt x="416855" y="579573"/>
                </a:lnTo>
                <a:lnTo>
                  <a:pt x="405544" y="641129"/>
                </a:lnTo>
                <a:lnTo>
                  <a:pt x="405543" y="641130"/>
                </a:lnTo>
                <a:cubicBezTo>
                  <a:pt x="402114" y="649227"/>
                  <a:pt x="401543" y="658514"/>
                  <a:pt x="401638" y="668134"/>
                </a:cubicBezTo>
                <a:lnTo>
                  <a:pt x="401638" y="668135"/>
                </a:lnTo>
                <a:lnTo>
                  <a:pt x="405543" y="641131"/>
                </a:lnTo>
                <a:lnTo>
                  <a:pt x="405544" y="641129"/>
                </a:lnTo>
                <a:lnTo>
                  <a:pt x="414887" y="610003"/>
                </a:lnTo>
                <a:lnTo>
                  <a:pt x="416855" y="579573"/>
                </a:lnTo>
                <a:lnTo>
                  <a:pt x="416855" y="579572"/>
                </a:lnTo>
                <a:cubicBezTo>
                  <a:pt x="415879" y="559449"/>
                  <a:pt x="410497" y="539589"/>
                  <a:pt x="401733" y="519586"/>
                </a:cubicBezTo>
                <a:close/>
                <a:moveTo>
                  <a:pt x="0" y="0"/>
                </a:moveTo>
                <a:lnTo>
                  <a:pt x="420949" y="0"/>
                </a:lnTo>
                <a:lnTo>
                  <a:pt x="432976" y="20461"/>
                </a:lnTo>
                <a:cubicBezTo>
                  <a:pt x="438406" y="27938"/>
                  <a:pt x="442585" y="33463"/>
                  <a:pt x="445520" y="38068"/>
                </a:cubicBezTo>
                <a:lnTo>
                  <a:pt x="450598" y="50155"/>
                </a:lnTo>
                <a:lnTo>
                  <a:pt x="448246" y="62921"/>
                </a:lnTo>
                <a:cubicBezTo>
                  <a:pt x="446228" y="67979"/>
                  <a:pt x="442978" y="74182"/>
                  <a:pt x="438500" y="82564"/>
                </a:cubicBezTo>
                <a:cubicBezTo>
                  <a:pt x="434118" y="90566"/>
                  <a:pt x="431452" y="100472"/>
                  <a:pt x="424974" y="106379"/>
                </a:cubicBezTo>
                <a:cubicBezTo>
                  <a:pt x="408496" y="121429"/>
                  <a:pt x="402257" y="138241"/>
                  <a:pt x="400733" y="155910"/>
                </a:cubicBezTo>
                <a:lnTo>
                  <a:pt x="400733" y="155911"/>
                </a:lnTo>
                <a:lnTo>
                  <a:pt x="404781" y="210585"/>
                </a:lnTo>
                <a:lnTo>
                  <a:pt x="404399" y="230399"/>
                </a:lnTo>
                <a:cubicBezTo>
                  <a:pt x="398399" y="242877"/>
                  <a:pt x="396447" y="254402"/>
                  <a:pt x="398042" y="265523"/>
                </a:cubicBezTo>
                <a:lnTo>
                  <a:pt x="398042" y="265524"/>
                </a:lnTo>
                <a:cubicBezTo>
                  <a:pt x="399638" y="276644"/>
                  <a:pt x="404781" y="287361"/>
                  <a:pt x="412973" y="298220"/>
                </a:cubicBezTo>
                <a:lnTo>
                  <a:pt x="427308" y="328367"/>
                </a:lnTo>
                <a:lnTo>
                  <a:pt x="417926" y="361084"/>
                </a:lnTo>
                <a:lnTo>
                  <a:pt x="417925" y="361085"/>
                </a:lnTo>
                <a:cubicBezTo>
                  <a:pt x="398494" y="385851"/>
                  <a:pt x="388302" y="411474"/>
                  <a:pt x="386040" y="437906"/>
                </a:cubicBezTo>
                <a:lnTo>
                  <a:pt x="386040" y="437907"/>
                </a:lnTo>
                <a:lnTo>
                  <a:pt x="388431" y="478157"/>
                </a:lnTo>
                <a:lnTo>
                  <a:pt x="401733" y="519585"/>
                </a:lnTo>
                <a:lnTo>
                  <a:pt x="386040" y="437907"/>
                </a:lnTo>
                <a:lnTo>
                  <a:pt x="395544" y="398872"/>
                </a:lnTo>
                <a:cubicBezTo>
                  <a:pt x="400804" y="386066"/>
                  <a:pt x="408210" y="373469"/>
                  <a:pt x="417925" y="361086"/>
                </a:cubicBezTo>
                <a:lnTo>
                  <a:pt x="417926" y="361084"/>
                </a:lnTo>
                <a:lnTo>
                  <a:pt x="426528" y="344511"/>
                </a:lnTo>
                <a:lnTo>
                  <a:pt x="427308" y="328367"/>
                </a:lnTo>
                <a:lnTo>
                  <a:pt x="427308" y="328366"/>
                </a:lnTo>
                <a:cubicBezTo>
                  <a:pt x="425642" y="317793"/>
                  <a:pt x="420022" y="307649"/>
                  <a:pt x="412973" y="298219"/>
                </a:cubicBezTo>
                <a:lnTo>
                  <a:pt x="398042" y="265523"/>
                </a:lnTo>
                <a:lnTo>
                  <a:pt x="404399" y="230400"/>
                </a:lnTo>
                <a:cubicBezTo>
                  <a:pt x="407067" y="224873"/>
                  <a:pt x="405733" y="217063"/>
                  <a:pt x="404781" y="210585"/>
                </a:cubicBezTo>
                <a:lnTo>
                  <a:pt x="404781" y="210584"/>
                </a:lnTo>
                <a:lnTo>
                  <a:pt x="400733" y="155911"/>
                </a:lnTo>
                <a:lnTo>
                  <a:pt x="407246" y="130163"/>
                </a:lnTo>
                <a:cubicBezTo>
                  <a:pt x="411056" y="121870"/>
                  <a:pt x="416735" y="113905"/>
                  <a:pt x="424974" y="106380"/>
                </a:cubicBezTo>
                <a:cubicBezTo>
                  <a:pt x="431452" y="100473"/>
                  <a:pt x="434118" y="90567"/>
                  <a:pt x="438500" y="82565"/>
                </a:cubicBezTo>
                <a:cubicBezTo>
                  <a:pt x="447455" y="65801"/>
                  <a:pt x="451503" y="57752"/>
                  <a:pt x="450598" y="50156"/>
                </a:cubicBezTo>
                <a:lnTo>
                  <a:pt x="450598" y="50155"/>
                </a:lnTo>
                <a:cubicBezTo>
                  <a:pt x="449693" y="42558"/>
                  <a:pt x="443835" y="35415"/>
                  <a:pt x="432976" y="20460"/>
                </a:cubicBezTo>
                <a:lnTo>
                  <a:pt x="420949" y="0"/>
                </a:lnTo>
                <a:lnTo>
                  <a:pt x="4543952" y="0"/>
                </a:lnTo>
                <a:lnTo>
                  <a:pt x="4543952" y="3333748"/>
                </a:lnTo>
                <a:lnTo>
                  <a:pt x="284400" y="3333748"/>
                </a:lnTo>
                <a:lnTo>
                  <a:pt x="112147" y="3333748"/>
                </a:lnTo>
                <a:lnTo>
                  <a:pt x="102447" y="3291263"/>
                </a:lnTo>
                <a:cubicBezTo>
                  <a:pt x="96923" y="3268782"/>
                  <a:pt x="87016" y="3247066"/>
                  <a:pt x="83396" y="3224205"/>
                </a:cubicBezTo>
                <a:cubicBezTo>
                  <a:pt x="74824" y="3169911"/>
                  <a:pt x="68728" y="3115235"/>
                  <a:pt x="61870" y="3060559"/>
                </a:cubicBezTo>
                <a:cubicBezTo>
                  <a:pt x="54821" y="3004171"/>
                  <a:pt x="47391" y="2947972"/>
                  <a:pt x="41105" y="2891580"/>
                </a:cubicBezTo>
                <a:cubicBezTo>
                  <a:pt x="37865" y="2860719"/>
                  <a:pt x="37295" y="2829666"/>
                  <a:pt x="34247" y="2798805"/>
                </a:cubicBezTo>
                <a:cubicBezTo>
                  <a:pt x="31579" y="2771752"/>
                  <a:pt x="26626" y="2744891"/>
                  <a:pt x="23386" y="2717840"/>
                </a:cubicBezTo>
                <a:cubicBezTo>
                  <a:pt x="20720" y="2694407"/>
                  <a:pt x="19196" y="2670784"/>
                  <a:pt x="16528" y="2647352"/>
                </a:cubicBezTo>
                <a:cubicBezTo>
                  <a:pt x="12148" y="2609822"/>
                  <a:pt x="7194" y="2572483"/>
                  <a:pt x="2622" y="2535144"/>
                </a:cubicBezTo>
                <a:lnTo>
                  <a:pt x="0" y="2517516"/>
                </a:lnTo>
                <a:lnTo>
                  <a:pt x="0" y="2476684"/>
                </a:lnTo>
                <a:lnTo>
                  <a:pt x="3670" y="2433342"/>
                </a:lnTo>
                <a:lnTo>
                  <a:pt x="0" y="2388258"/>
                </a:lnTo>
                <a:lnTo>
                  <a:pt x="0" y="2362148"/>
                </a:lnTo>
                <a:lnTo>
                  <a:pt x="1098" y="2340065"/>
                </a:lnTo>
                <a:cubicBezTo>
                  <a:pt x="7576" y="2315108"/>
                  <a:pt x="16720" y="2290916"/>
                  <a:pt x="24720" y="2266339"/>
                </a:cubicBezTo>
                <a:cubicBezTo>
                  <a:pt x="25672" y="2263671"/>
                  <a:pt x="25864" y="2260433"/>
                  <a:pt x="26434" y="2257577"/>
                </a:cubicBezTo>
                <a:cubicBezTo>
                  <a:pt x="29675" y="2241382"/>
                  <a:pt x="32913" y="2225381"/>
                  <a:pt x="35771" y="2209187"/>
                </a:cubicBezTo>
                <a:cubicBezTo>
                  <a:pt x="37295" y="2200425"/>
                  <a:pt x="37485" y="2191470"/>
                  <a:pt x="38819" y="2182706"/>
                </a:cubicBezTo>
                <a:cubicBezTo>
                  <a:pt x="44153" y="2148797"/>
                  <a:pt x="35199" y="2111458"/>
                  <a:pt x="58250" y="2082119"/>
                </a:cubicBezTo>
                <a:cubicBezTo>
                  <a:pt x="73110" y="2063068"/>
                  <a:pt x="69680" y="2044589"/>
                  <a:pt x="67394" y="2024207"/>
                </a:cubicBezTo>
                <a:cubicBezTo>
                  <a:pt x="65680" y="2008774"/>
                  <a:pt x="66252" y="1992962"/>
                  <a:pt x="66060" y="1977341"/>
                </a:cubicBezTo>
                <a:cubicBezTo>
                  <a:pt x="65490" y="1949908"/>
                  <a:pt x="65298" y="1922475"/>
                  <a:pt x="64346" y="1895042"/>
                </a:cubicBezTo>
                <a:cubicBezTo>
                  <a:pt x="63966" y="1886278"/>
                  <a:pt x="59202" y="1877326"/>
                  <a:pt x="59964" y="1868752"/>
                </a:cubicBezTo>
                <a:cubicBezTo>
                  <a:pt x="63584" y="1829126"/>
                  <a:pt x="69300" y="1789501"/>
                  <a:pt x="72538" y="1749876"/>
                </a:cubicBezTo>
                <a:cubicBezTo>
                  <a:pt x="74442" y="1727397"/>
                  <a:pt x="70824" y="1704344"/>
                  <a:pt x="73490" y="1682055"/>
                </a:cubicBezTo>
                <a:cubicBezTo>
                  <a:pt x="76538" y="1656338"/>
                  <a:pt x="84348" y="1631192"/>
                  <a:pt x="89113" y="1605663"/>
                </a:cubicBezTo>
                <a:cubicBezTo>
                  <a:pt x="90445" y="1598614"/>
                  <a:pt x="88731" y="1590804"/>
                  <a:pt x="88351" y="1583374"/>
                </a:cubicBezTo>
                <a:cubicBezTo>
                  <a:pt x="87968" y="1574992"/>
                  <a:pt x="87206" y="1566799"/>
                  <a:pt x="87016" y="1558417"/>
                </a:cubicBezTo>
                <a:cubicBezTo>
                  <a:pt x="86634" y="1532888"/>
                  <a:pt x="87206" y="1507361"/>
                  <a:pt x="85872" y="1481833"/>
                </a:cubicBezTo>
                <a:cubicBezTo>
                  <a:pt x="85110" y="1466212"/>
                  <a:pt x="77300" y="1449829"/>
                  <a:pt x="80158" y="1435349"/>
                </a:cubicBezTo>
                <a:cubicBezTo>
                  <a:pt x="85682" y="1405822"/>
                  <a:pt x="73300" y="1376293"/>
                  <a:pt x="83586" y="1346766"/>
                </a:cubicBezTo>
                <a:cubicBezTo>
                  <a:pt x="86634" y="1337620"/>
                  <a:pt x="79014" y="1325047"/>
                  <a:pt x="78634" y="1313997"/>
                </a:cubicBezTo>
                <a:cubicBezTo>
                  <a:pt x="77682" y="1286374"/>
                  <a:pt x="77872" y="1258751"/>
                  <a:pt x="78062" y="1231128"/>
                </a:cubicBezTo>
                <a:cubicBezTo>
                  <a:pt x="78252" y="1206361"/>
                  <a:pt x="75586" y="1180642"/>
                  <a:pt x="80920" y="1156830"/>
                </a:cubicBezTo>
                <a:cubicBezTo>
                  <a:pt x="86634" y="1131873"/>
                  <a:pt x="85872" y="1109394"/>
                  <a:pt x="79396" y="1085199"/>
                </a:cubicBezTo>
                <a:cubicBezTo>
                  <a:pt x="75014" y="1068625"/>
                  <a:pt x="74442" y="1051098"/>
                  <a:pt x="73110" y="1033954"/>
                </a:cubicBezTo>
                <a:cubicBezTo>
                  <a:pt x="71586" y="1015475"/>
                  <a:pt x="75586" y="995090"/>
                  <a:pt x="69300" y="978326"/>
                </a:cubicBezTo>
                <a:cubicBezTo>
                  <a:pt x="50629" y="928412"/>
                  <a:pt x="46629" y="877166"/>
                  <a:pt x="46629" y="824969"/>
                </a:cubicBezTo>
                <a:cubicBezTo>
                  <a:pt x="46629" y="815442"/>
                  <a:pt x="49295" y="805726"/>
                  <a:pt x="52153" y="796584"/>
                </a:cubicBezTo>
                <a:cubicBezTo>
                  <a:pt x="69300" y="743240"/>
                  <a:pt x="67776" y="689708"/>
                  <a:pt x="57297" y="635414"/>
                </a:cubicBezTo>
                <a:cubicBezTo>
                  <a:pt x="55011" y="624174"/>
                  <a:pt x="54629" y="611601"/>
                  <a:pt x="56915" y="600361"/>
                </a:cubicBezTo>
                <a:cubicBezTo>
                  <a:pt x="63584" y="568736"/>
                  <a:pt x="74634" y="538065"/>
                  <a:pt x="79396" y="506250"/>
                </a:cubicBezTo>
                <a:cubicBezTo>
                  <a:pt x="87206" y="453672"/>
                  <a:pt x="60918" y="408141"/>
                  <a:pt x="43771" y="361085"/>
                </a:cubicBezTo>
                <a:cubicBezTo>
                  <a:pt x="31627" y="327508"/>
                  <a:pt x="8016" y="297682"/>
                  <a:pt x="426" y="262524"/>
                </a:cubicBezTo>
                <a:lnTo>
                  <a:pt x="0" y="249644"/>
                </a:lnTo>
                <a:close/>
              </a:path>
            </a:pathLst>
          </a:custGeom>
        </p:spPr>
      </p:pic>
    </p:spTree>
    <p:extLst>
      <p:ext uri="{BB962C8B-B14F-4D97-AF65-F5344CB8AC3E}">
        <p14:creationId xmlns:p14="http://schemas.microsoft.com/office/powerpoint/2010/main" val="29164388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379</TotalTime>
  <Words>918</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-apple-system</vt:lpstr>
      <vt:lpstr>Aptos</vt:lpstr>
      <vt:lpstr>Aptos Display</vt:lpstr>
      <vt:lpstr>Arial</vt:lpstr>
      <vt:lpstr>Times New Roman</vt:lpstr>
      <vt:lpstr>Office Theme</vt:lpstr>
      <vt:lpstr>Body Fluid Lining Cells</vt:lpstr>
      <vt:lpstr>Mesothelial Cells  </vt:lpstr>
      <vt:lpstr>Mesothelial Cells</vt:lpstr>
      <vt:lpstr>Mesothelial Cells</vt:lpstr>
      <vt:lpstr>Reactive Mesothelial Cells</vt:lpstr>
      <vt:lpstr>Reactive Mesothelial Cells</vt:lpstr>
      <vt:lpstr>Benign vs Malignant Cells</vt:lpstr>
      <vt:lpstr>Malignant Mesothelial Cells</vt:lpstr>
      <vt:lpstr>Ventricular Lining Cells</vt:lpstr>
      <vt:lpstr>Bronchial Lining Cells </vt:lpstr>
      <vt:lpstr>Bronchial Lining Cells </vt:lpstr>
      <vt:lpstr>Follow This Chart For Reporting Lining Cells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Fluid Lining Cells</dc:title>
  <dc:creator>Jones, Victoria</dc:creator>
  <cp:lastModifiedBy>Loaiza-Meza, Andreina</cp:lastModifiedBy>
  <cp:revision>24</cp:revision>
  <dcterms:created xsi:type="dcterms:W3CDTF">2024-09-12T15:37:10Z</dcterms:created>
  <dcterms:modified xsi:type="dcterms:W3CDTF">2025-05-02T14:05:25Z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1977b38-3e5e-4659-8014-6b644c765ff2_Enabled">
    <vt:lpwstr>true</vt:lpwstr>
  </property>
  <property fmtid="{D5CDD505-2E9C-101B-9397-08002B2CF9AE}" pid="3" name="MSIP_Label_01977b38-3e5e-4659-8014-6b644c765ff2_SetDate">
    <vt:lpwstr>2024-10-16T17:44:17Z</vt:lpwstr>
  </property>
  <property fmtid="{D5CDD505-2E9C-101B-9397-08002B2CF9AE}" pid="4" name="MSIP_Label_01977b38-3e5e-4659-8014-6b644c765ff2_Method">
    <vt:lpwstr>Privileged</vt:lpwstr>
  </property>
  <property fmtid="{D5CDD505-2E9C-101B-9397-08002B2CF9AE}" pid="5" name="MSIP_Label_01977b38-3e5e-4659-8014-6b644c765ff2_Name">
    <vt:lpwstr>External - Public</vt:lpwstr>
  </property>
  <property fmtid="{D5CDD505-2E9C-101B-9397-08002B2CF9AE}" pid="6" name="MSIP_Label_01977b38-3e5e-4659-8014-6b644c765ff2_SiteId">
    <vt:lpwstr>0598535e-625d-4d43-86bb-5240e2e61ee0</vt:lpwstr>
  </property>
  <property fmtid="{D5CDD505-2E9C-101B-9397-08002B2CF9AE}" pid="7" name="MSIP_Label_01977b38-3e5e-4659-8014-6b644c765ff2_ActionId">
    <vt:lpwstr>f874768a-6e8c-416c-9fa7-e0af3a4f3954</vt:lpwstr>
  </property>
  <property fmtid="{D5CDD505-2E9C-101B-9397-08002B2CF9AE}" pid="8" name="MSIP_Label_01977b38-3e5e-4659-8014-6b644c765ff2_ContentBits">
    <vt:lpwstr>0</vt:lpwstr>
  </property>
</Properties>
</file>