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8" r:id="rId2"/>
    <p:sldId id="270" r:id="rId3"/>
    <p:sldId id="271" r:id="rId4"/>
    <p:sldId id="259" r:id="rId5"/>
    <p:sldId id="261" r:id="rId6"/>
    <p:sldId id="262" r:id="rId7"/>
    <p:sldId id="281" r:id="rId8"/>
    <p:sldId id="263" r:id="rId9"/>
    <p:sldId id="282" r:id="rId10"/>
    <p:sldId id="264" r:id="rId11"/>
    <p:sldId id="274" r:id="rId12"/>
    <p:sldId id="283" r:id="rId13"/>
    <p:sldId id="284" r:id="rId14"/>
    <p:sldId id="276" r:id="rId15"/>
    <p:sldId id="294" r:id="rId16"/>
    <p:sldId id="267" r:id="rId17"/>
    <p:sldId id="268" r:id="rId18"/>
    <p:sldId id="269" r:id="rId19"/>
    <p:sldId id="278" r:id="rId20"/>
    <p:sldId id="280" r:id="rId21"/>
    <p:sldId id="279" r:id="rId22"/>
    <p:sldId id="295" r:id="rId23"/>
    <p:sldId id="272"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7" autoAdjust="0"/>
    <p:restoredTop sz="94660"/>
  </p:normalViewPr>
  <p:slideViewPr>
    <p:cSldViewPr snapToGrid="0">
      <p:cViewPr varScale="1">
        <p:scale>
          <a:sx n="105" d="100"/>
          <a:sy n="105" d="100"/>
        </p:scale>
        <p:origin x="1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B3086-8518-41E9-8D80-236F559FB95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30C54B4-8765-4D9B-96B6-580FF34B73BB}">
      <dgm:prSet/>
      <dgm:spPr/>
      <dgm:t>
        <a:bodyPr/>
        <a:lstStyle/>
        <a:p>
          <a:r>
            <a:rPr lang="en-US"/>
            <a:t>Product Identifier (chemical name)</a:t>
          </a:r>
        </a:p>
      </dgm:t>
    </dgm:pt>
    <dgm:pt modelId="{1DC53BF2-948F-4477-9EFB-BAAB8960FD28}" type="parTrans" cxnId="{11219F90-E6DE-4A02-B17F-717E754AC79B}">
      <dgm:prSet/>
      <dgm:spPr/>
      <dgm:t>
        <a:bodyPr/>
        <a:lstStyle/>
        <a:p>
          <a:endParaRPr lang="en-US"/>
        </a:p>
      </dgm:t>
    </dgm:pt>
    <dgm:pt modelId="{D147E863-2FA5-45AB-A30F-8F98DA7EC100}" type="sibTrans" cxnId="{11219F90-E6DE-4A02-B17F-717E754AC79B}">
      <dgm:prSet/>
      <dgm:spPr/>
      <dgm:t>
        <a:bodyPr/>
        <a:lstStyle/>
        <a:p>
          <a:endParaRPr lang="en-US"/>
        </a:p>
      </dgm:t>
    </dgm:pt>
    <dgm:pt modelId="{A16910D1-DAFA-4A08-8C1B-41A557858A0E}">
      <dgm:prSet/>
      <dgm:spPr/>
      <dgm:t>
        <a:bodyPr/>
        <a:lstStyle/>
        <a:p>
          <a:r>
            <a:rPr lang="en-US"/>
            <a:t>Supplier Identification (manufacturer’s name, address, contact info)</a:t>
          </a:r>
        </a:p>
      </dgm:t>
    </dgm:pt>
    <dgm:pt modelId="{84B938C8-7DB0-478D-9C3F-48EBF5593411}" type="parTrans" cxnId="{F50CD733-44B7-4308-85F3-DDBB6873A025}">
      <dgm:prSet/>
      <dgm:spPr/>
      <dgm:t>
        <a:bodyPr/>
        <a:lstStyle/>
        <a:p>
          <a:endParaRPr lang="en-US"/>
        </a:p>
      </dgm:t>
    </dgm:pt>
    <dgm:pt modelId="{04295214-452E-4E52-8105-72C5C11B9DB6}" type="sibTrans" cxnId="{F50CD733-44B7-4308-85F3-DDBB6873A025}">
      <dgm:prSet/>
      <dgm:spPr/>
      <dgm:t>
        <a:bodyPr/>
        <a:lstStyle/>
        <a:p>
          <a:endParaRPr lang="en-US"/>
        </a:p>
      </dgm:t>
    </dgm:pt>
    <dgm:pt modelId="{056E6AC0-4944-4088-B50A-961AB1360C86}">
      <dgm:prSet/>
      <dgm:spPr/>
      <dgm:t>
        <a:bodyPr/>
        <a:lstStyle/>
        <a:p>
          <a:r>
            <a:rPr lang="en-US"/>
            <a:t>Pictogram(s)</a:t>
          </a:r>
        </a:p>
      </dgm:t>
    </dgm:pt>
    <dgm:pt modelId="{85BC0952-066D-4CCE-A303-BB74055ED634}" type="parTrans" cxnId="{11BFBA43-2A7E-459F-90DB-B6480C372A8A}">
      <dgm:prSet/>
      <dgm:spPr/>
      <dgm:t>
        <a:bodyPr/>
        <a:lstStyle/>
        <a:p>
          <a:endParaRPr lang="en-US"/>
        </a:p>
      </dgm:t>
    </dgm:pt>
    <dgm:pt modelId="{B7CBF572-265F-419E-80C5-941183C3D44B}" type="sibTrans" cxnId="{11BFBA43-2A7E-459F-90DB-B6480C372A8A}">
      <dgm:prSet/>
      <dgm:spPr/>
      <dgm:t>
        <a:bodyPr/>
        <a:lstStyle/>
        <a:p>
          <a:endParaRPr lang="en-US"/>
        </a:p>
      </dgm:t>
    </dgm:pt>
    <dgm:pt modelId="{D0CC2A5B-CEFC-4180-9AD7-3D5A4ADE27C4}">
      <dgm:prSet/>
      <dgm:spPr/>
      <dgm:t>
        <a:bodyPr/>
        <a:lstStyle/>
        <a:p>
          <a:r>
            <a:rPr lang="en-US"/>
            <a:t>Signal Word</a:t>
          </a:r>
        </a:p>
      </dgm:t>
    </dgm:pt>
    <dgm:pt modelId="{28A96E73-8A95-4B9A-A7E5-CB5B52DD4BD3}" type="parTrans" cxnId="{2815C691-B559-44DA-8B2F-E881CC0CCE5E}">
      <dgm:prSet/>
      <dgm:spPr/>
      <dgm:t>
        <a:bodyPr/>
        <a:lstStyle/>
        <a:p>
          <a:endParaRPr lang="en-US"/>
        </a:p>
      </dgm:t>
    </dgm:pt>
    <dgm:pt modelId="{CE5C33C0-EAD3-4DD3-97EC-410B630B7F41}" type="sibTrans" cxnId="{2815C691-B559-44DA-8B2F-E881CC0CCE5E}">
      <dgm:prSet/>
      <dgm:spPr/>
      <dgm:t>
        <a:bodyPr/>
        <a:lstStyle/>
        <a:p>
          <a:endParaRPr lang="en-US"/>
        </a:p>
      </dgm:t>
    </dgm:pt>
    <dgm:pt modelId="{40526775-AA62-42ED-A233-DA8F839358F3}">
      <dgm:prSet/>
      <dgm:spPr/>
      <dgm:t>
        <a:bodyPr/>
        <a:lstStyle/>
        <a:p>
          <a:r>
            <a:rPr lang="en-US"/>
            <a:t>Precautionary Statements</a:t>
          </a:r>
        </a:p>
      </dgm:t>
    </dgm:pt>
    <dgm:pt modelId="{D0D4C395-4046-4254-852C-7D0248426831}" type="parTrans" cxnId="{82F4194A-AB07-4069-A5E9-1D0A103A3760}">
      <dgm:prSet/>
      <dgm:spPr/>
      <dgm:t>
        <a:bodyPr/>
        <a:lstStyle/>
        <a:p>
          <a:endParaRPr lang="en-US"/>
        </a:p>
      </dgm:t>
    </dgm:pt>
    <dgm:pt modelId="{6B72F9B5-58DF-41FD-BE04-88D227EFC567}" type="sibTrans" cxnId="{82F4194A-AB07-4069-A5E9-1D0A103A3760}">
      <dgm:prSet/>
      <dgm:spPr/>
      <dgm:t>
        <a:bodyPr/>
        <a:lstStyle/>
        <a:p>
          <a:endParaRPr lang="en-US"/>
        </a:p>
      </dgm:t>
    </dgm:pt>
    <dgm:pt modelId="{02B3FC64-58B8-49AF-BE09-B028942E44D1}">
      <dgm:prSet/>
      <dgm:spPr/>
      <dgm:t>
        <a:bodyPr/>
        <a:lstStyle/>
        <a:p>
          <a:r>
            <a:rPr lang="en-US"/>
            <a:t>Hazard Statements</a:t>
          </a:r>
        </a:p>
      </dgm:t>
    </dgm:pt>
    <dgm:pt modelId="{623E2FEE-10F0-4421-A6F7-08ACFD1459E6}" type="parTrans" cxnId="{A715B1D8-84AC-419D-8037-C1482AB41618}">
      <dgm:prSet/>
      <dgm:spPr/>
      <dgm:t>
        <a:bodyPr/>
        <a:lstStyle/>
        <a:p>
          <a:endParaRPr lang="en-US"/>
        </a:p>
      </dgm:t>
    </dgm:pt>
    <dgm:pt modelId="{E39A2C0C-8D72-49A1-859E-CA200672A017}" type="sibTrans" cxnId="{A715B1D8-84AC-419D-8037-C1482AB41618}">
      <dgm:prSet/>
      <dgm:spPr/>
      <dgm:t>
        <a:bodyPr/>
        <a:lstStyle/>
        <a:p>
          <a:endParaRPr lang="en-US"/>
        </a:p>
      </dgm:t>
    </dgm:pt>
    <dgm:pt modelId="{F0463CB8-48C8-4B03-91AB-12A2D50EFE82}" type="pres">
      <dgm:prSet presAssocID="{AA6B3086-8518-41E9-8D80-236F559FB95A}" presName="linear" presStyleCnt="0">
        <dgm:presLayoutVars>
          <dgm:animLvl val="lvl"/>
          <dgm:resizeHandles val="exact"/>
        </dgm:presLayoutVars>
      </dgm:prSet>
      <dgm:spPr/>
    </dgm:pt>
    <dgm:pt modelId="{8BED8BDA-BE61-4C0E-B9D1-56C6707A059F}" type="pres">
      <dgm:prSet presAssocID="{230C54B4-8765-4D9B-96B6-580FF34B73BB}" presName="parentText" presStyleLbl="node1" presStyleIdx="0" presStyleCnt="6">
        <dgm:presLayoutVars>
          <dgm:chMax val="0"/>
          <dgm:bulletEnabled val="1"/>
        </dgm:presLayoutVars>
      </dgm:prSet>
      <dgm:spPr/>
    </dgm:pt>
    <dgm:pt modelId="{1BED3DD2-555B-4998-A056-0A67D5FC47C7}" type="pres">
      <dgm:prSet presAssocID="{D147E863-2FA5-45AB-A30F-8F98DA7EC100}" presName="spacer" presStyleCnt="0"/>
      <dgm:spPr/>
    </dgm:pt>
    <dgm:pt modelId="{0161A514-40F0-4789-B4ED-5B257C34B669}" type="pres">
      <dgm:prSet presAssocID="{A16910D1-DAFA-4A08-8C1B-41A557858A0E}" presName="parentText" presStyleLbl="node1" presStyleIdx="1" presStyleCnt="6">
        <dgm:presLayoutVars>
          <dgm:chMax val="0"/>
          <dgm:bulletEnabled val="1"/>
        </dgm:presLayoutVars>
      </dgm:prSet>
      <dgm:spPr/>
    </dgm:pt>
    <dgm:pt modelId="{9F35505D-F7CD-4CF6-AD9D-2DF37F4D713E}" type="pres">
      <dgm:prSet presAssocID="{04295214-452E-4E52-8105-72C5C11B9DB6}" presName="spacer" presStyleCnt="0"/>
      <dgm:spPr/>
    </dgm:pt>
    <dgm:pt modelId="{3486ECA2-668A-461F-B742-281B0D20F530}" type="pres">
      <dgm:prSet presAssocID="{056E6AC0-4944-4088-B50A-961AB1360C86}" presName="parentText" presStyleLbl="node1" presStyleIdx="2" presStyleCnt="6">
        <dgm:presLayoutVars>
          <dgm:chMax val="0"/>
          <dgm:bulletEnabled val="1"/>
        </dgm:presLayoutVars>
      </dgm:prSet>
      <dgm:spPr/>
    </dgm:pt>
    <dgm:pt modelId="{3ADCD681-890C-43EC-A829-931D1E4596C8}" type="pres">
      <dgm:prSet presAssocID="{B7CBF572-265F-419E-80C5-941183C3D44B}" presName="spacer" presStyleCnt="0"/>
      <dgm:spPr/>
    </dgm:pt>
    <dgm:pt modelId="{431D901D-95E0-45CE-A0A5-68B5BDBFFE55}" type="pres">
      <dgm:prSet presAssocID="{D0CC2A5B-CEFC-4180-9AD7-3D5A4ADE27C4}" presName="parentText" presStyleLbl="node1" presStyleIdx="3" presStyleCnt="6">
        <dgm:presLayoutVars>
          <dgm:chMax val="0"/>
          <dgm:bulletEnabled val="1"/>
        </dgm:presLayoutVars>
      </dgm:prSet>
      <dgm:spPr/>
    </dgm:pt>
    <dgm:pt modelId="{C7F207E0-EC66-42B4-ADC0-6D132CE89F00}" type="pres">
      <dgm:prSet presAssocID="{CE5C33C0-EAD3-4DD3-97EC-410B630B7F41}" presName="spacer" presStyleCnt="0"/>
      <dgm:spPr/>
    </dgm:pt>
    <dgm:pt modelId="{9158DA8A-601A-455F-BBDA-D45C6B580172}" type="pres">
      <dgm:prSet presAssocID="{40526775-AA62-42ED-A233-DA8F839358F3}" presName="parentText" presStyleLbl="node1" presStyleIdx="4" presStyleCnt="6">
        <dgm:presLayoutVars>
          <dgm:chMax val="0"/>
          <dgm:bulletEnabled val="1"/>
        </dgm:presLayoutVars>
      </dgm:prSet>
      <dgm:spPr/>
    </dgm:pt>
    <dgm:pt modelId="{744A4465-A175-4687-9FBF-7562E6772CCA}" type="pres">
      <dgm:prSet presAssocID="{6B72F9B5-58DF-41FD-BE04-88D227EFC567}" presName="spacer" presStyleCnt="0"/>
      <dgm:spPr/>
    </dgm:pt>
    <dgm:pt modelId="{933B0723-1ECA-4D36-AC80-3D22D04FDF03}" type="pres">
      <dgm:prSet presAssocID="{02B3FC64-58B8-49AF-BE09-B028942E44D1}" presName="parentText" presStyleLbl="node1" presStyleIdx="5" presStyleCnt="6">
        <dgm:presLayoutVars>
          <dgm:chMax val="0"/>
          <dgm:bulletEnabled val="1"/>
        </dgm:presLayoutVars>
      </dgm:prSet>
      <dgm:spPr/>
    </dgm:pt>
  </dgm:ptLst>
  <dgm:cxnLst>
    <dgm:cxn modelId="{F50CD733-44B7-4308-85F3-DDBB6873A025}" srcId="{AA6B3086-8518-41E9-8D80-236F559FB95A}" destId="{A16910D1-DAFA-4A08-8C1B-41A557858A0E}" srcOrd="1" destOrd="0" parTransId="{84B938C8-7DB0-478D-9C3F-48EBF5593411}" sibTransId="{04295214-452E-4E52-8105-72C5C11B9DB6}"/>
    <dgm:cxn modelId="{7F17575B-4490-4376-A79A-ACBF17B8AE83}" type="presOf" srcId="{230C54B4-8765-4D9B-96B6-580FF34B73BB}" destId="{8BED8BDA-BE61-4C0E-B9D1-56C6707A059F}" srcOrd="0" destOrd="0" presId="urn:microsoft.com/office/officeart/2005/8/layout/vList2"/>
    <dgm:cxn modelId="{CC6B9A63-3CD0-492C-B2DA-85E784ED231A}" type="presOf" srcId="{A16910D1-DAFA-4A08-8C1B-41A557858A0E}" destId="{0161A514-40F0-4789-B4ED-5B257C34B669}" srcOrd="0" destOrd="0" presId="urn:microsoft.com/office/officeart/2005/8/layout/vList2"/>
    <dgm:cxn modelId="{11BFBA43-2A7E-459F-90DB-B6480C372A8A}" srcId="{AA6B3086-8518-41E9-8D80-236F559FB95A}" destId="{056E6AC0-4944-4088-B50A-961AB1360C86}" srcOrd="2" destOrd="0" parTransId="{85BC0952-066D-4CCE-A303-BB74055ED634}" sibTransId="{B7CBF572-265F-419E-80C5-941183C3D44B}"/>
    <dgm:cxn modelId="{82F4194A-AB07-4069-A5E9-1D0A103A3760}" srcId="{AA6B3086-8518-41E9-8D80-236F559FB95A}" destId="{40526775-AA62-42ED-A233-DA8F839358F3}" srcOrd="4" destOrd="0" parTransId="{D0D4C395-4046-4254-852C-7D0248426831}" sibTransId="{6B72F9B5-58DF-41FD-BE04-88D227EFC567}"/>
    <dgm:cxn modelId="{00004A8A-CC9C-4CB2-A1D5-69A8412E136B}" type="presOf" srcId="{AA6B3086-8518-41E9-8D80-236F559FB95A}" destId="{F0463CB8-48C8-4B03-91AB-12A2D50EFE82}" srcOrd="0" destOrd="0" presId="urn:microsoft.com/office/officeart/2005/8/layout/vList2"/>
    <dgm:cxn modelId="{11219F90-E6DE-4A02-B17F-717E754AC79B}" srcId="{AA6B3086-8518-41E9-8D80-236F559FB95A}" destId="{230C54B4-8765-4D9B-96B6-580FF34B73BB}" srcOrd="0" destOrd="0" parTransId="{1DC53BF2-948F-4477-9EFB-BAAB8960FD28}" sibTransId="{D147E863-2FA5-45AB-A30F-8F98DA7EC100}"/>
    <dgm:cxn modelId="{2815C691-B559-44DA-8B2F-E881CC0CCE5E}" srcId="{AA6B3086-8518-41E9-8D80-236F559FB95A}" destId="{D0CC2A5B-CEFC-4180-9AD7-3D5A4ADE27C4}" srcOrd="3" destOrd="0" parTransId="{28A96E73-8A95-4B9A-A7E5-CB5B52DD4BD3}" sibTransId="{CE5C33C0-EAD3-4DD3-97EC-410B630B7F41}"/>
    <dgm:cxn modelId="{8714119C-B99F-49A3-8BBB-759782683E24}" type="presOf" srcId="{056E6AC0-4944-4088-B50A-961AB1360C86}" destId="{3486ECA2-668A-461F-B742-281B0D20F530}" srcOrd="0" destOrd="0" presId="urn:microsoft.com/office/officeart/2005/8/layout/vList2"/>
    <dgm:cxn modelId="{15072EBB-74C1-429F-9546-5FC8CDE1A3D3}" type="presOf" srcId="{02B3FC64-58B8-49AF-BE09-B028942E44D1}" destId="{933B0723-1ECA-4D36-AC80-3D22D04FDF03}" srcOrd="0" destOrd="0" presId="urn:microsoft.com/office/officeart/2005/8/layout/vList2"/>
    <dgm:cxn modelId="{8B00D4D3-265B-4D04-ACA2-FEA7DC327D0A}" type="presOf" srcId="{40526775-AA62-42ED-A233-DA8F839358F3}" destId="{9158DA8A-601A-455F-BBDA-D45C6B580172}" srcOrd="0" destOrd="0" presId="urn:microsoft.com/office/officeart/2005/8/layout/vList2"/>
    <dgm:cxn modelId="{A715B1D8-84AC-419D-8037-C1482AB41618}" srcId="{AA6B3086-8518-41E9-8D80-236F559FB95A}" destId="{02B3FC64-58B8-49AF-BE09-B028942E44D1}" srcOrd="5" destOrd="0" parTransId="{623E2FEE-10F0-4421-A6F7-08ACFD1459E6}" sibTransId="{E39A2C0C-8D72-49A1-859E-CA200672A017}"/>
    <dgm:cxn modelId="{0CC682E7-86CD-4752-9E3F-CA9C7011919C}" type="presOf" srcId="{D0CC2A5B-CEFC-4180-9AD7-3D5A4ADE27C4}" destId="{431D901D-95E0-45CE-A0A5-68B5BDBFFE55}" srcOrd="0" destOrd="0" presId="urn:microsoft.com/office/officeart/2005/8/layout/vList2"/>
    <dgm:cxn modelId="{70675593-BC38-4F30-9CAA-DA3C96A1D0D4}" type="presParOf" srcId="{F0463CB8-48C8-4B03-91AB-12A2D50EFE82}" destId="{8BED8BDA-BE61-4C0E-B9D1-56C6707A059F}" srcOrd="0" destOrd="0" presId="urn:microsoft.com/office/officeart/2005/8/layout/vList2"/>
    <dgm:cxn modelId="{B1647F8D-E83A-4940-8A3C-E320EF556528}" type="presParOf" srcId="{F0463CB8-48C8-4B03-91AB-12A2D50EFE82}" destId="{1BED3DD2-555B-4998-A056-0A67D5FC47C7}" srcOrd="1" destOrd="0" presId="urn:microsoft.com/office/officeart/2005/8/layout/vList2"/>
    <dgm:cxn modelId="{022407EF-A5AA-407E-9CC1-CCEDC575479C}" type="presParOf" srcId="{F0463CB8-48C8-4B03-91AB-12A2D50EFE82}" destId="{0161A514-40F0-4789-B4ED-5B257C34B669}" srcOrd="2" destOrd="0" presId="urn:microsoft.com/office/officeart/2005/8/layout/vList2"/>
    <dgm:cxn modelId="{33856B38-E11E-433B-8FAD-FD07AA497432}" type="presParOf" srcId="{F0463CB8-48C8-4B03-91AB-12A2D50EFE82}" destId="{9F35505D-F7CD-4CF6-AD9D-2DF37F4D713E}" srcOrd="3" destOrd="0" presId="urn:microsoft.com/office/officeart/2005/8/layout/vList2"/>
    <dgm:cxn modelId="{FA100DDD-C3D6-40DC-9988-4197673F6E7E}" type="presParOf" srcId="{F0463CB8-48C8-4B03-91AB-12A2D50EFE82}" destId="{3486ECA2-668A-461F-B742-281B0D20F530}" srcOrd="4" destOrd="0" presId="urn:microsoft.com/office/officeart/2005/8/layout/vList2"/>
    <dgm:cxn modelId="{FEE95414-45B4-48E9-B13D-B3FE358F859E}" type="presParOf" srcId="{F0463CB8-48C8-4B03-91AB-12A2D50EFE82}" destId="{3ADCD681-890C-43EC-A829-931D1E4596C8}" srcOrd="5" destOrd="0" presId="urn:microsoft.com/office/officeart/2005/8/layout/vList2"/>
    <dgm:cxn modelId="{5F209AC0-2F93-4A8C-8C02-EA2577D77037}" type="presParOf" srcId="{F0463CB8-48C8-4B03-91AB-12A2D50EFE82}" destId="{431D901D-95E0-45CE-A0A5-68B5BDBFFE55}" srcOrd="6" destOrd="0" presId="urn:microsoft.com/office/officeart/2005/8/layout/vList2"/>
    <dgm:cxn modelId="{7FDC1119-F132-4607-9BD7-5DE1874EB442}" type="presParOf" srcId="{F0463CB8-48C8-4B03-91AB-12A2D50EFE82}" destId="{C7F207E0-EC66-42B4-ADC0-6D132CE89F00}" srcOrd="7" destOrd="0" presId="urn:microsoft.com/office/officeart/2005/8/layout/vList2"/>
    <dgm:cxn modelId="{00212992-8B2E-44B9-BCE4-01DA87D067FF}" type="presParOf" srcId="{F0463CB8-48C8-4B03-91AB-12A2D50EFE82}" destId="{9158DA8A-601A-455F-BBDA-D45C6B580172}" srcOrd="8" destOrd="0" presId="urn:microsoft.com/office/officeart/2005/8/layout/vList2"/>
    <dgm:cxn modelId="{8CEBCB9D-5C4B-4B3B-8EBB-3A74309C75A8}" type="presParOf" srcId="{F0463CB8-48C8-4B03-91AB-12A2D50EFE82}" destId="{744A4465-A175-4687-9FBF-7562E6772CCA}" srcOrd="9" destOrd="0" presId="urn:microsoft.com/office/officeart/2005/8/layout/vList2"/>
    <dgm:cxn modelId="{4DFA9454-5198-412A-871F-EDBB62152E9C}" type="presParOf" srcId="{F0463CB8-48C8-4B03-91AB-12A2D50EFE82}" destId="{933B0723-1ECA-4D36-AC80-3D22D04FDF03}"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8BDA-BE61-4C0E-B9D1-56C6707A059F}">
      <dsp:nvSpPr>
        <dsp:cNvPr id="0" name=""/>
        <dsp:cNvSpPr/>
      </dsp:nvSpPr>
      <dsp:spPr>
        <a:xfrm>
          <a:off x="0" y="52537"/>
          <a:ext cx="115092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Product Identifier (chemical name)</a:t>
          </a:r>
        </a:p>
      </dsp:txBody>
      <dsp:txXfrm>
        <a:off x="21075" y="73612"/>
        <a:ext cx="11467097" cy="389580"/>
      </dsp:txXfrm>
    </dsp:sp>
    <dsp:sp modelId="{0161A514-40F0-4789-B4ED-5B257C34B669}">
      <dsp:nvSpPr>
        <dsp:cNvPr id="0" name=""/>
        <dsp:cNvSpPr/>
      </dsp:nvSpPr>
      <dsp:spPr>
        <a:xfrm>
          <a:off x="0" y="536107"/>
          <a:ext cx="115092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Supplier Identification (manufacturer’s name, address, contact info)</a:t>
          </a:r>
        </a:p>
      </dsp:txBody>
      <dsp:txXfrm>
        <a:off x="21075" y="557182"/>
        <a:ext cx="11467097" cy="389580"/>
      </dsp:txXfrm>
    </dsp:sp>
    <dsp:sp modelId="{3486ECA2-668A-461F-B742-281B0D20F530}">
      <dsp:nvSpPr>
        <dsp:cNvPr id="0" name=""/>
        <dsp:cNvSpPr/>
      </dsp:nvSpPr>
      <dsp:spPr>
        <a:xfrm>
          <a:off x="0" y="1019677"/>
          <a:ext cx="115092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Pictogram(s)</a:t>
          </a:r>
        </a:p>
      </dsp:txBody>
      <dsp:txXfrm>
        <a:off x="21075" y="1040752"/>
        <a:ext cx="11467097" cy="389580"/>
      </dsp:txXfrm>
    </dsp:sp>
    <dsp:sp modelId="{431D901D-95E0-45CE-A0A5-68B5BDBFFE55}">
      <dsp:nvSpPr>
        <dsp:cNvPr id="0" name=""/>
        <dsp:cNvSpPr/>
      </dsp:nvSpPr>
      <dsp:spPr>
        <a:xfrm>
          <a:off x="0" y="1503247"/>
          <a:ext cx="115092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Signal Word</a:t>
          </a:r>
        </a:p>
      </dsp:txBody>
      <dsp:txXfrm>
        <a:off x="21075" y="1524322"/>
        <a:ext cx="11467097" cy="389580"/>
      </dsp:txXfrm>
    </dsp:sp>
    <dsp:sp modelId="{9158DA8A-601A-455F-BBDA-D45C6B580172}">
      <dsp:nvSpPr>
        <dsp:cNvPr id="0" name=""/>
        <dsp:cNvSpPr/>
      </dsp:nvSpPr>
      <dsp:spPr>
        <a:xfrm>
          <a:off x="0" y="1986817"/>
          <a:ext cx="115092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Precautionary Statements</a:t>
          </a:r>
        </a:p>
      </dsp:txBody>
      <dsp:txXfrm>
        <a:off x="21075" y="2007892"/>
        <a:ext cx="11467097" cy="389580"/>
      </dsp:txXfrm>
    </dsp:sp>
    <dsp:sp modelId="{933B0723-1ECA-4D36-AC80-3D22D04FDF03}">
      <dsp:nvSpPr>
        <dsp:cNvPr id="0" name=""/>
        <dsp:cNvSpPr/>
      </dsp:nvSpPr>
      <dsp:spPr>
        <a:xfrm>
          <a:off x="0" y="2470387"/>
          <a:ext cx="115092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Hazard Statements</a:t>
          </a:r>
        </a:p>
      </dsp:txBody>
      <dsp:txXfrm>
        <a:off x="21075" y="2491462"/>
        <a:ext cx="11467097" cy="3895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9T14:19:12.702"/>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2317 29,'-1754'0,"1737"1,1 0,-1 2,0 0,1 1,0 0,0 2,0 0,0 0,-25 16,21-13,-1-1,-22 6,21-7,1 0,-22 11,37-15,1 0,-1 1,1-1,0 1,-1 0,2 1,-1-1,0 1,1 0,0 0,-5 9,-66 118,68-119,1 0,1 0,0 1,1 0,0-1,1 1,1 1,0-1,0 15,-9 53,4-35,2 0,2 0,6 81,0-26,-3 838,2-917,1-1,1 0,1-1,1 1,1-1,17 38,4 13,-21-57,1 0,0 0,1 0,1-1,0-1,1 0,0 0,1-1,14 11,28 32,-37-38,0 0,0-2,1 0,1-1,1-1,0 0,0-2,1 0,1-2,0 0,0-1,32 6,9-8,0-3,81-6,-22 0,1259 3,-1359-2,-1-1,1-1,-1-1,0-1,0 0,0-2,33-18,26-8,-68 30,1 0,-1-2,0 0,0 0,-1-1,1 0,-2-1,1 0,-1-1,0 0,-1 0,0-1,-1-1,0 1,0-1,-1-1,-1 1,0-1,4-13,37-86,-37 90,0 0,-1 0,-1-1,-1 0,-1 0,-1-1,-1 0,2-23,-9-286,2 320,0-1,-2 0,1 0,-1 1,-1-1,-8-16,7 16,0-1,1 0,0-1,-3-25,1-8,-2 1,-2 0,-17-48,14 52,8 19,1-1,1 1,1 0,1-31,1 28,-1 0,-1-1,-7-28,3 24,-3-67,-2-14,-14-65,17 134,-2 1,-1-1,-21-48,28 84,-1 0,0 1,-1-1,1 1,-2 0,1 1,-1 0,0 0,0 0,0 0,-1 1,-9-4,-10-5,-1 1,-38-13,47 21,-1 1,-1 1,1 0,-1 2,-40 1,54 0,-15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9T14:19:18.999"/>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0 0,'3582'0'0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9T14:19:24.611"/>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1,'2'3,"0"0,1 0,-1 0,1 0,0-1,0 1,0-1,0 1,1-1,-1 0,0-1,1 1,5 1,-3 1,2 0,29 16,44 30,-70-41,0-1,-1 2,0 0,0 0,-1 1,0 0,12 20,-14-20,1-1,0 0,0 0,12 9,24 30,-19-15,2-1,2-1,0-2,2-1,57 41,-57-42,-16-15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9T14:19:26.323"/>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650 1,'-11'0,"1"0,-1 1,1 1,-1 0,1 0,-1 1,1 1,0-1,0 2,1-1,-1 1,1 1,0 0,-13 11,16-13,-1 1,1 0,0 0,0 1,1 0,0 0,0 0,0 0,0 1,1 0,1 0,-6 12,2-6,-1 1,-1-1,0 0,0-1,-1 0,-13 11,10-10,0 1,1 1,-16 25,17-19,-2 0,-1-1,0 0,-1-1,-1-1,-25 22,-15 20,45-47,0 0,-1 0,-24 18,23-20,2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9T14:19:27.407"/>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5ADFF1-7255-476A-9851-555DA0EDD5A4}"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7C83E7-DEEC-40DB-B66C-EEA341CBC8A9}" type="slidenum">
              <a:rPr lang="en-US" smtClean="0"/>
              <a:t>‹#›</a:t>
            </a:fld>
            <a:endParaRPr lang="en-US"/>
          </a:p>
        </p:txBody>
      </p:sp>
    </p:spTree>
    <p:extLst>
      <p:ext uri="{BB962C8B-B14F-4D97-AF65-F5344CB8AC3E}">
        <p14:creationId xmlns:p14="http://schemas.microsoft.com/office/powerpoint/2010/main" val="3813933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Thank you for watching the 2024 Annual Chemical Hygiene In-service.  Depending on your lab location, some of the information presented may not be applicable to your work environment.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881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OSHA labeling requirements for secondary containers.  OSHA requires that the label contain the product identifier, supplier identification, pictogram, signal word, precautionary statements, and hazard statements.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557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secondary container label.  The secondary labels can be printed directly from the SDS program HSI.  After you have located the correct chemical, select the print button, choose label size and print the number of labels needed.  HSI will auto-populate the necessary information for the label.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91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a moment to locate the flammable cabinet at your location.  The purpose of the flame cabinet is to protect flammable contents for a certain amount of time during fire conditions.  This allows for extra time for evacuation and gives emergency responders more time to control the fire before it gets to the dangerous material.  The maximum capacity information is located on the front of the cabinet.  See picture on next slide for an example.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241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maximum capacity is typically located on the front of the cabinet or on the door on the inside of the cabinet.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016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difference between the blue and yellow flame cabinets?  The blue ones are used to store corrosive chemicals like acids, and they are vented to evacuate hazardous vapors.  The yellow ones do not require ventilation.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911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Google Sans"/>
              </a:rPr>
              <a:t>The purpose of a chemical fume hood is </a:t>
            </a:r>
            <a:r>
              <a:rPr lang="en-US" b="0" i="0" dirty="0">
                <a:solidFill>
                  <a:srgbClr val="040C28"/>
                </a:solidFill>
                <a:effectLst/>
                <a:latin typeface="Google Sans"/>
              </a:rPr>
              <a:t>to prevent the release of hazardous substances into the general laboratory space by controlling and then exhausting hazardous and/or odorous chemicals</a:t>
            </a:r>
            <a:r>
              <a:rPr lang="en-US" b="0" i="0" dirty="0">
                <a:solidFill>
                  <a:srgbClr val="202124"/>
                </a:solidFill>
                <a:effectLst/>
                <a:latin typeface="Google San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301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a moment and locate the spill kit at your location.  If a spill occurs, always consult the SDS before cleaning up a chemical spill.  Per policy, </a:t>
            </a:r>
            <a:r>
              <a:rPr lang="en-US" b="0" i="0" dirty="0">
                <a:solidFill>
                  <a:srgbClr val="000000"/>
                </a:solidFill>
                <a:effectLst/>
                <a:latin typeface="Times New Roman" panose="02020603050405020304" pitchFamily="18" charset="0"/>
              </a:rPr>
              <a:t>immediately notify lab staff, Risk Management, and Security.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401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What is the appropriate way to handle and store dry ice?  To handle dry ice, use insulated gloves and do not store in an air-tight container.  Dry ice evaporates to form carbon dioxide gas, which does not support life. Exposure can cause respiratory distress and eventual suffocation.  Be careful when using dry ice, please check on your co-workers if you see any signs of exposure.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082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signs and symptoms of chemical exposure?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757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signs and symptoms of a chemical exposure involving xylene and formaldehyde as outlined in safety policy SM-10.  If any of your co-workers are showing any of these symptoms, please assist them in getting help.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394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required objectives as outlined in the Chemical hygiene policy SM-05.  This is part of the safety policies that are checked off on your annual safety tour.  Please pause the video and take a moment to review the objectives.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544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the laboratory monitor exposure limits?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70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Permissible exposure limits are monitored by histology staff.  A histology employee wears a monitor on their badge for an entire shift.  The monitor is then shipped back to the manufacturer for analysis.  This is to ensure employees are not being over exposed to chemicals.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412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learn more about permissible exposure limits for chemicals, please visit this website for more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254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minimize your exposure risk to chemicals?  By using standard PPE and by following proper handling and PPE guidelines found in the Chemical Hygiene Plan.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308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watching!  Please take the accompanying test for the annual chemical hygiene in-service.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540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policies encompass </a:t>
            </a:r>
            <a:r>
              <a:rPr lang="en-US" dirty="0" err="1"/>
              <a:t>Wellstar’s</a:t>
            </a:r>
            <a:r>
              <a:rPr lang="en-US" dirty="0"/>
              <a:t> chemical hygiene plan and guidelines; system safety policies SM-05, SM-10, and SM-16.  All lab staff are required to review these and it is part of the annual safety tour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210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everyone know where to locate the system lab safety policies?  They are located in </a:t>
            </a:r>
            <a:r>
              <a:rPr lang="en-US" dirty="0" err="1"/>
              <a:t>MediaLab</a:t>
            </a:r>
            <a:r>
              <a:rPr lang="en-US" dirty="0"/>
              <a:t> under the Lab Safety System manual.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369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the right to know about any chemical that you could be exposed to in the lab.  Online SDS are located on the HSI platform.  To get to the SDS, go to the </a:t>
            </a:r>
            <a:r>
              <a:rPr lang="en-US" dirty="0" err="1"/>
              <a:t>esource</a:t>
            </a:r>
            <a:r>
              <a:rPr lang="en-US" dirty="0"/>
              <a:t> home page and scroll down to the bottom and click “safety data sheets”. There is an example on the next slide.  The chemical inventory is performed annually and includes health hazard information.  Depending on your location, copies of these may be stored electronically or in a binder.  A copy of the OSHA lab standard is on Media Lab in the lab safety system policy manual.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460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locate an SDS on the HSI Platform.  Go to the bottom of the </a:t>
            </a:r>
            <a:r>
              <a:rPr lang="en-US" dirty="0" err="1"/>
              <a:t>esource</a:t>
            </a:r>
            <a:r>
              <a:rPr lang="en-US" dirty="0"/>
              <a:t> home page and select “safety data sheets”, this takes you directly to the HSI platform where you can search for a chemical.  Let’s locate an SDS together.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32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clicking on “safety data sheets”, you will be directed to the search screen on the HSI platform.  Type in the chemical name and hit search collection.  For this example, we will use the chemical bleach.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515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likely have several options for chemicals with the same name, try to choose the one with the correct concentration.  It will not likely change first aid for any employee, but it could change how a spill is cleaned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03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select your chemical, the green tab will automatically default to basic info, you can click on safety, and it will take you to the immediate first aid measures.  If you want to view the full SDS, just click on the gray PDF button on the right.  You can also print any necessary secondary container labels from here by clicking on the print icon and following the prompts.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9B669-654E-4984-9784-7A58CCDB5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000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688CF-D7BA-A333-FA81-C01D74BAD0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605B15-9356-C895-E218-68788CC54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3EC54B-7770-3762-6447-D3C73A7DC2E3}"/>
              </a:ext>
            </a:extLst>
          </p:cNvPr>
          <p:cNvSpPr>
            <a:spLocks noGrp="1"/>
          </p:cNvSpPr>
          <p:nvPr>
            <p:ph type="dt" sz="half" idx="10"/>
          </p:nvPr>
        </p:nvSpPr>
        <p:spPr/>
        <p:txBody>
          <a:bodyPr/>
          <a:lstStyle/>
          <a:p>
            <a:fld id="{DD180FDA-ADF6-410D-BB1A-E3221337A40E}" type="datetimeFigureOut">
              <a:rPr lang="en-US" smtClean="0"/>
              <a:t>12/19/2025</a:t>
            </a:fld>
            <a:endParaRPr lang="en-US"/>
          </a:p>
        </p:txBody>
      </p:sp>
      <p:sp>
        <p:nvSpPr>
          <p:cNvPr id="5" name="Footer Placeholder 4">
            <a:extLst>
              <a:ext uri="{FF2B5EF4-FFF2-40B4-BE49-F238E27FC236}">
                <a16:creationId xmlns:a16="http://schemas.microsoft.com/office/drawing/2014/main" id="{EB98702B-D8E2-5560-2EBC-831327730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E0A86-CF3F-C296-CE29-2B6FFE003F35}"/>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3479146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B9D95-4DE2-DA40-77E3-F679BC4955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C70B1A-DC84-3097-FA11-C644BAD82E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4E7C2-6BA2-01B2-4E06-4857AEE1363A}"/>
              </a:ext>
            </a:extLst>
          </p:cNvPr>
          <p:cNvSpPr>
            <a:spLocks noGrp="1"/>
          </p:cNvSpPr>
          <p:nvPr>
            <p:ph type="dt" sz="half" idx="10"/>
          </p:nvPr>
        </p:nvSpPr>
        <p:spPr/>
        <p:txBody>
          <a:bodyPr/>
          <a:lstStyle/>
          <a:p>
            <a:fld id="{DD180FDA-ADF6-410D-BB1A-E3221337A40E}" type="datetimeFigureOut">
              <a:rPr lang="en-US" smtClean="0"/>
              <a:t>12/19/2025</a:t>
            </a:fld>
            <a:endParaRPr lang="en-US"/>
          </a:p>
        </p:txBody>
      </p:sp>
      <p:sp>
        <p:nvSpPr>
          <p:cNvPr id="5" name="Footer Placeholder 4">
            <a:extLst>
              <a:ext uri="{FF2B5EF4-FFF2-40B4-BE49-F238E27FC236}">
                <a16:creationId xmlns:a16="http://schemas.microsoft.com/office/drawing/2014/main" id="{29F21B6C-74B5-6E4C-D7B2-EC2D1AD10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DA619-C38F-D444-9730-44D6269A6AF6}"/>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3421520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A76014-AE61-56FD-9FA0-AD3C6E84B6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B3F574-7446-253D-3F51-F1A7F54A4F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CA989-33CE-E413-33DA-79168D5AB24D}"/>
              </a:ext>
            </a:extLst>
          </p:cNvPr>
          <p:cNvSpPr>
            <a:spLocks noGrp="1"/>
          </p:cNvSpPr>
          <p:nvPr>
            <p:ph type="dt" sz="half" idx="10"/>
          </p:nvPr>
        </p:nvSpPr>
        <p:spPr/>
        <p:txBody>
          <a:bodyPr/>
          <a:lstStyle/>
          <a:p>
            <a:fld id="{DD180FDA-ADF6-410D-BB1A-E3221337A40E}" type="datetimeFigureOut">
              <a:rPr lang="en-US" smtClean="0"/>
              <a:t>12/19/2025</a:t>
            </a:fld>
            <a:endParaRPr lang="en-US"/>
          </a:p>
        </p:txBody>
      </p:sp>
      <p:sp>
        <p:nvSpPr>
          <p:cNvPr id="5" name="Footer Placeholder 4">
            <a:extLst>
              <a:ext uri="{FF2B5EF4-FFF2-40B4-BE49-F238E27FC236}">
                <a16:creationId xmlns:a16="http://schemas.microsoft.com/office/drawing/2014/main" id="{AAFA62CC-C7B6-BCC5-4730-D2A8B0C9D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1F397-C569-9497-1DE6-20478C271527}"/>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360111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7CDEF-FB0A-5260-E614-A69C255B4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0CFFE-40F5-60DF-AECC-50C4C08833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1487A-B1FB-5727-CA89-E4D5303C99F7}"/>
              </a:ext>
            </a:extLst>
          </p:cNvPr>
          <p:cNvSpPr>
            <a:spLocks noGrp="1"/>
          </p:cNvSpPr>
          <p:nvPr>
            <p:ph type="dt" sz="half" idx="10"/>
          </p:nvPr>
        </p:nvSpPr>
        <p:spPr/>
        <p:txBody>
          <a:bodyPr/>
          <a:lstStyle/>
          <a:p>
            <a:fld id="{DD180FDA-ADF6-410D-BB1A-E3221337A40E}" type="datetimeFigureOut">
              <a:rPr lang="en-US" smtClean="0"/>
              <a:t>12/19/2025</a:t>
            </a:fld>
            <a:endParaRPr lang="en-US"/>
          </a:p>
        </p:txBody>
      </p:sp>
      <p:sp>
        <p:nvSpPr>
          <p:cNvPr id="5" name="Footer Placeholder 4">
            <a:extLst>
              <a:ext uri="{FF2B5EF4-FFF2-40B4-BE49-F238E27FC236}">
                <a16:creationId xmlns:a16="http://schemas.microsoft.com/office/drawing/2014/main" id="{EC1CD45D-BAE2-BE0A-A74F-24C97A9A5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4BA3D-41C8-64F1-03AD-966A7D73BE22}"/>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2639151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48AFC-4FA4-66F5-681C-534738DFF4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9AB82E-F44F-63B4-D23A-C31212278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16E1B-6139-8729-6714-2FB82A6C3D0E}"/>
              </a:ext>
            </a:extLst>
          </p:cNvPr>
          <p:cNvSpPr>
            <a:spLocks noGrp="1"/>
          </p:cNvSpPr>
          <p:nvPr>
            <p:ph type="dt" sz="half" idx="10"/>
          </p:nvPr>
        </p:nvSpPr>
        <p:spPr/>
        <p:txBody>
          <a:bodyPr/>
          <a:lstStyle/>
          <a:p>
            <a:fld id="{DD180FDA-ADF6-410D-BB1A-E3221337A40E}" type="datetimeFigureOut">
              <a:rPr lang="en-US" smtClean="0"/>
              <a:t>12/19/2025</a:t>
            </a:fld>
            <a:endParaRPr lang="en-US"/>
          </a:p>
        </p:txBody>
      </p:sp>
      <p:sp>
        <p:nvSpPr>
          <p:cNvPr id="5" name="Footer Placeholder 4">
            <a:extLst>
              <a:ext uri="{FF2B5EF4-FFF2-40B4-BE49-F238E27FC236}">
                <a16:creationId xmlns:a16="http://schemas.microsoft.com/office/drawing/2014/main" id="{62EC18C7-76BD-BA52-FD25-63C8CE623A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E5496-BEC1-5A12-BA09-FFD8CCA8F771}"/>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2601463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8360-0AB4-7D7B-F72D-178150D70C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C3B439-091B-9A85-894C-D207291D93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768687-8B3E-E62F-DA9F-97DB4D772C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41603-D681-FEDB-FCF8-9698E72FC8EB}"/>
              </a:ext>
            </a:extLst>
          </p:cNvPr>
          <p:cNvSpPr>
            <a:spLocks noGrp="1"/>
          </p:cNvSpPr>
          <p:nvPr>
            <p:ph type="dt" sz="half" idx="10"/>
          </p:nvPr>
        </p:nvSpPr>
        <p:spPr/>
        <p:txBody>
          <a:bodyPr/>
          <a:lstStyle/>
          <a:p>
            <a:fld id="{DD180FDA-ADF6-410D-BB1A-E3221337A40E}" type="datetimeFigureOut">
              <a:rPr lang="en-US" smtClean="0"/>
              <a:t>12/19/2025</a:t>
            </a:fld>
            <a:endParaRPr lang="en-US"/>
          </a:p>
        </p:txBody>
      </p:sp>
      <p:sp>
        <p:nvSpPr>
          <p:cNvPr id="6" name="Footer Placeholder 5">
            <a:extLst>
              <a:ext uri="{FF2B5EF4-FFF2-40B4-BE49-F238E27FC236}">
                <a16:creationId xmlns:a16="http://schemas.microsoft.com/office/drawing/2014/main" id="{F7D583FF-AECD-EAFE-CD9F-B638F4F5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3A15D-787D-93D0-A6D3-2CE7CDF659F6}"/>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2781605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6B96B-73F7-A238-E3BC-0724949309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E48BC8-B077-D0EF-37E7-8F718D42A6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97691D-772C-3C8B-710D-41221D3E19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BCDF5E-D0AC-7913-8D4A-8094E344C8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A40E9-33EC-791E-9C69-89679E904B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83BFAB-E360-2742-7D45-5E201F1557AF}"/>
              </a:ext>
            </a:extLst>
          </p:cNvPr>
          <p:cNvSpPr>
            <a:spLocks noGrp="1"/>
          </p:cNvSpPr>
          <p:nvPr>
            <p:ph type="dt" sz="half" idx="10"/>
          </p:nvPr>
        </p:nvSpPr>
        <p:spPr/>
        <p:txBody>
          <a:bodyPr/>
          <a:lstStyle/>
          <a:p>
            <a:fld id="{DD180FDA-ADF6-410D-BB1A-E3221337A40E}" type="datetimeFigureOut">
              <a:rPr lang="en-US" smtClean="0"/>
              <a:t>12/19/2025</a:t>
            </a:fld>
            <a:endParaRPr lang="en-US"/>
          </a:p>
        </p:txBody>
      </p:sp>
      <p:sp>
        <p:nvSpPr>
          <p:cNvPr id="8" name="Footer Placeholder 7">
            <a:extLst>
              <a:ext uri="{FF2B5EF4-FFF2-40B4-BE49-F238E27FC236}">
                <a16:creationId xmlns:a16="http://schemas.microsoft.com/office/drawing/2014/main" id="{55DB2586-FC83-8C83-D4B0-99E1E48AD0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78514E-24E9-79E8-6ABE-FF18D4F6370A}"/>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174357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4EFC0-ED0B-C6EE-0C47-D5194DB9F0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DDD3F6-D924-55B9-4BA4-718D7829A791}"/>
              </a:ext>
            </a:extLst>
          </p:cNvPr>
          <p:cNvSpPr>
            <a:spLocks noGrp="1"/>
          </p:cNvSpPr>
          <p:nvPr>
            <p:ph type="dt" sz="half" idx="10"/>
          </p:nvPr>
        </p:nvSpPr>
        <p:spPr/>
        <p:txBody>
          <a:bodyPr/>
          <a:lstStyle/>
          <a:p>
            <a:fld id="{DD180FDA-ADF6-410D-BB1A-E3221337A40E}" type="datetimeFigureOut">
              <a:rPr lang="en-US" smtClean="0"/>
              <a:t>12/19/2025</a:t>
            </a:fld>
            <a:endParaRPr lang="en-US"/>
          </a:p>
        </p:txBody>
      </p:sp>
      <p:sp>
        <p:nvSpPr>
          <p:cNvPr id="4" name="Footer Placeholder 3">
            <a:extLst>
              <a:ext uri="{FF2B5EF4-FFF2-40B4-BE49-F238E27FC236}">
                <a16:creationId xmlns:a16="http://schemas.microsoft.com/office/drawing/2014/main" id="{41B74757-9550-1AD1-DCCA-FDFA560F36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433FE5-354F-2637-F072-70B578B33A0D}"/>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1584965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101D9-5352-2C7F-24D0-3BB22CA70588}"/>
              </a:ext>
            </a:extLst>
          </p:cNvPr>
          <p:cNvSpPr>
            <a:spLocks noGrp="1"/>
          </p:cNvSpPr>
          <p:nvPr>
            <p:ph type="dt" sz="half" idx="10"/>
          </p:nvPr>
        </p:nvSpPr>
        <p:spPr/>
        <p:txBody>
          <a:bodyPr/>
          <a:lstStyle/>
          <a:p>
            <a:fld id="{DD180FDA-ADF6-410D-BB1A-E3221337A40E}" type="datetimeFigureOut">
              <a:rPr lang="en-US" smtClean="0"/>
              <a:t>12/19/2025</a:t>
            </a:fld>
            <a:endParaRPr lang="en-US"/>
          </a:p>
        </p:txBody>
      </p:sp>
      <p:sp>
        <p:nvSpPr>
          <p:cNvPr id="3" name="Footer Placeholder 2">
            <a:extLst>
              <a:ext uri="{FF2B5EF4-FFF2-40B4-BE49-F238E27FC236}">
                <a16:creationId xmlns:a16="http://schemas.microsoft.com/office/drawing/2014/main" id="{919F2147-ECF0-BB80-02B5-219F076C0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4228F-A31B-62EA-6946-322D96D99121}"/>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3404978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3EBD-0002-D3E4-94FF-7CC6CE8DF3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084A68-F7F1-3DFB-DDCD-35A4D0954A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4B7357-2C8E-C937-55CA-3C2B49A1C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137EC7-8C84-A289-8E38-DC4660DDD2B7}"/>
              </a:ext>
            </a:extLst>
          </p:cNvPr>
          <p:cNvSpPr>
            <a:spLocks noGrp="1"/>
          </p:cNvSpPr>
          <p:nvPr>
            <p:ph type="dt" sz="half" idx="10"/>
          </p:nvPr>
        </p:nvSpPr>
        <p:spPr/>
        <p:txBody>
          <a:bodyPr/>
          <a:lstStyle/>
          <a:p>
            <a:fld id="{DD180FDA-ADF6-410D-BB1A-E3221337A40E}" type="datetimeFigureOut">
              <a:rPr lang="en-US" smtClean="0"/>
              <a:t>12/19/2025</a:t>
            </a:fld>
            <a:endParaRPr lang="en-US"/>
          </a:p>
        </p:txBody>
      </p:sp>
      <p:sp>
        <p:nvSpPr>
          <p:cNvPr id="6" name="Footer Placeholder 5">
            <a:extLst>
              <a:ext uri="{FF2B5EF4-FFF2-40B4-BE49-F238E27FC236}">
                <a16:creationId xmlns:a16="http://schemas.microsoft.com/office/drawing/2014/main" id="{4E3C6E39-87A2-8630-7E6A-2BCA0A384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94373-639C-044B-026F-8907D51BA34D}"/>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3186342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E0B58-5373-A804-8B5F-D62CDF5F3A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AD919E-3FF5-8377-3C44-08639514C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D52672-A793-5B7D-7331-5B0D14E9A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1D479A-B61E-8834-F873-3576CDECDA40}"/>
              </a:ext>
            </a:extLst>
          </p:cNvPr>
          <p:cNvSpPr>
            <a:spLocks noGrp="1"/>
          </p:cNvSpPr>
          <p:nvPr>
            <p:ph type="dt" sz="half" idx="10"/>
          </p:nvPr>
        </p:nvSpPr>
        <p:spPr/>
        <p:txBody>
          <a:bodyPr/>
          <a:lstStyle/>
          <a:p>
            <a:fld id="{DD180FDA-ADF6-410D-BB1A-E3221337A40E}" type="datetimeFigureOut">
              <a:rPr lang="en-US" smtClean="0"/>
              <a:t>12/19/2025</a:t>
            </a:fld>
            <a:endParaRPr lang="en-US"/>
          </a:p>
        </p:txBody>
      </p:sp>
      <p:sp>
        <p:nvSpPr>
          <p:cNvPr id="6" name="Footer Placeholder 5">
            <a:extLst>
              <a:ext uri="{FF2B5EF4-FFF2-40B4-BE49-F238E27FC236}">
                <a16:creationId xmlns:a16="http://schemas.microsoft.com/office/drawing/2014/main" id="{6830564E-EC1B-AD89-1AF0-E322E4F9D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3026B-0F5B-490D-2B51-15DDFC70D32D}"/>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2038825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71468B-12CD-ADD4-4E51-DDDAB44BE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7C065B-3EE8-A4B7-921F-774A063AF4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4CDBF-DE41-C24A-4459-A6567008DE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180FDA-ADF6-410D-BB1A-E3221337A40E}" type="datetimeFigureOut">
              <a:rPr lang="en-US" smtClean="0"/>
              <a:t>12/19/2025</a:t>
            </a:fld>
            <a:endParaRPr lang="en-US"/>
          </a:p>
        </p:txBody>
      </p:sp>
      <p:sp>
        <p:nvSpPr>
          <p:cNvPr id="5" name="Footer Placeholder 4">
            <a:extLst>
              <a:ext uri="{FF2B5EF4-FFF2-40B4-BE49-F238E27FC236}">
                <a16:creationId xmlns:a16="http://schemas.microsoft.com/office/drawing/2014/main" id="{0C2CB884-AF77-3123-FEE1-8AF7541FC6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ED3B56-34F2-2D0A-F361-342DADA234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9AE69-7C70-48C9-8B33-13F32F507F61}" type="slidenum">
              <a:rPr lang="en-US" smtClean="0"/>
              <a:t>‹#›</a:t>
            </a:fld>
            <a:endParaRPr lang="en-US"/>
          </a:p>
        </p:txBody>
      </p:sp>
    </p:spTree>
    <p:extLst>
      <p:ext uri="{BB962C8B-B14F-4D97-AF65-F5344CB8AC3E}">
        <p14:creationId xmlns:p14="http://schemas.microsoft.com/office/powerpoint/2010/main" val="638873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osha.gov/annotated-pel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ustomXml" Target="../ink/ink5.xml"/><Relationship Id="rId3" Type="http://schemas.openxmlformats.org/officeDocument/2006/relationships/image" Target="../media/image3.png"/><Relationship Id="rId7" Type="http://schemas.openxmlformats.org/officeDocument/2006/relationships/customXml" Target="../ink/ink2.xml"/><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customXml" Target="../ink/ink3.xml"/><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83DE0F-F0B9-CCAA-6C90-C718F2C0882B}"/>
              </a:ext>
            </a:extLst>
          </p:cNvPr>
          <p:cNvPicPr>
            <a:picLocks noChangeAspect="1"/>
          </p:cNvPicPr>
          <p:nvPr/>
        </p:nvPicPr>
        <p:blipFill>
          <a:blip r:embed="rId3"/>
          <a:stretch>
            <a:fillRect/>
          </a:stretch>
        </p:blipFill>
        <p:spPr>
          <a:xfrm>
            <a:off x="0" y="0"/>
            <a:ext cx="12191999" cy="6858000"/>
          </a:xfrm>
          <a:prstGeom prst="rect">
            <a:avLst/>
          </a:prstGeom>
        </p:spPr>
      </p:pic>
      <p:pic>
        <p:nvPicPr>
          <p:cNvPr id="34" name="Picture 33">
            <a:extLst>
              <a:ext uri="{FF2B5EF4-FFF2-40B4-BE49-F238E27FC236}">
                <a16:creationId xmlns:a16="http://schemas.microsoft.com/office/drawing/2014/main" id="{5DDCFE92-BF37-4354-4395-6B95D06D5C8C}"/>
              </a:ext>
            </a:extLst>
          </p:cNvPr>
          <p:cNvPicPr>
            <a:picLocks noChangeAspect="1"/>
          </p:cNvPicPr>
          <p:nvPr/>
        </p:nvPicPr>
        <p:blipFill>
          <a:blip r:embed="rId4"/>
          <a:srcRect l="6345" r="2588" b="15693"/>
          <a:stretch>
            <a:fillRect/>
          </a:stretch>
        </p:blipFill>
        <p:spPr>
          <a:xfrm>
            <a:off x="4964110" y="1"/>
            <a:ext cx="7028195" cy="4015101"/>
          </a:xfrm>
          <a:custGeom>
            <a:avLst/>
            <a:gdLst>
              <a:gd name="connsiteX0" fmla="*/ 5591392 w 7028195"/>
              <a:gd name="connsiteY0" fmla="*/ 0 h 4015101"/>
              <a:gd name="connsiteX1" fmla="*/ 7014150 w 7028195"/>
              <a:gd name="connsiteY1" fmla="*/ 0 h 4015101"/>
              <a:gd name="connsiteX2" fmla="*/ 7028195 w 7028195"/>
              <a:gd name="connsiteY2" fmla="*/ 139323 h 4015101"/>
              <a:gd name="connsiteX3" fmla="*/ 7028195 w 7028195"/>
              <a:gd name="connsiteY3" fmla="*/ 2703576 h 4015101"/>
              <a:gd name="connsiteX4" fmla="*/ 6302771 w 7028195"/>
              <a:gd name="connsiteY4" fmla="*/ 3429000 h 4015101"/>
              <a:gd name="connsiteX5" fmla="*/ 5577347 w 7028195"/>
              <a:gd name="connsiteY5" fmla="*/ 2703576 h 4015101"/>
              <a:gd name="connsiteX6" fmla="*/ 5577347 w 7028195"/>
              <a:gd name="connsiteY6" fmla="*/ 139323 h 4015101"/>
              <a:gd name="connsiteX7" fmla="*/ 3818975 w 7028195"/>
              <a:gd name="connsiteY7" fmla="*/ 0 h 4015101"/>
              <a:gd name="connsiteX8" fmla="*/ 5243219 w 7028195"/>
              <a:gd name="connsiteY8" fmla="*/ 0 h 4015101"/>
              <a:gd name="connsiteX9" fmla="*/ 5256521 w 7028195"/>
              <a:gd name="connsiteY9" fmla="*/ 131949 h 4015101"/>
              <a:gd name="connsiteX10" fmla="*/ 5256521 w 7028195"/>
              <a:gd name="connsiteY10" fmla="*/ 3289677 h 4015101"/>
              <a:gd name="connsiteX11" fmla="*/ 4531097 w 7028195"/>
              <a:gd name="connsiteY11" fmla="*/ 4015101 h 4015101"/>
              <a:gd name="connsiteX12" fmla="*/ 3805673 w 7028195"/>
              <a:gd name="connsiteY12" fmla="*/ 3289677 h 4015101"/>
              <a:gd name="connsiteX13" fmla="*/ 3805673 w 7028195"/>
              <a:gd name="connsiteY13" fmla="*/ 131949 h 4015101"/>
              <a:gd name="connsiteX14" fmla="*/ 1879305 w 7028195"/>
              <a:gd name="connsiteY14" fmla="*/ 0 h 4015101"/>
              <a:gd name="connsiteX15" fmla="*/ 3237799 w 7028195"/>
              <a:gd name="connsiteY15" fmla="*/ 0 h 4015101"/>
              <a:gd name="connsiteX16" fmla="*/ 3269238 w 7028195"/>
              <a:gd name="connsiteY16" fmla="*/ 101280 h 4015101"/>
              <a:gd name="connsiteX17" fmla="*/ 3283976 w 7028195"/>
              <a:gd name="connsiteY17" fmla="*/ 247478 h 4015101"/>
              <a:gd name="connsiteX18" fmla="*/ 3283976 w 7028195"/>
              <a:gd name="connsiteY18" fmla="*/ 2703576 h 4015101"/>
              <a:gd name="connsiteX19" fmla="*/ 2558552 w 7028195"/>
              <a:gd name="connsiteY19" fmla="*/ 3429000 h 4015101"/>
              <a:gd name="connsiteX20" fmla="*/ 1833128 w 7028195"/>
              <a:gd name="connsiteY20" fmla="*/ 2703576 h 4015101"/>
              <a:gd name="connsiteX21" fmla="*/ 1833128 w 7028195"/>
              <a:gd name="connsiteY21" fmla="*/ 247478 h 4015101"/>
              <a:gd name="connsiteX22" fmla="*/ 1847866 w 7028195"/>
              <a:gd name="connsiteY22" fmla="*/ 101280 h 4015101"/>
              <a:gd name="connsiteX23" fmla="*/ 13302 w 7028195"/>
              <a:gd name="connsiteY23" fmla="*/ 0 h 4015101"/>
              <a:gd name="connsiteX24" fmla="*/ 1437547 w 7028195"/>
              <a:gd name="connsiteY24" fmla="*/ 0 h 4015101"/>
              <a:gd name="connsiteX25" fmla="*/ 1450848 w 7028195"/>
              <a:gd name="connsiteY25" fmla="*/ 131949 h 4015101"/>
              <a:gd name="connsiteX26" fmla="*/ 1450848 w 7028195"/>
              <a:gd name="connsiteY26" fmla="*/ 3289677 h 4015101"/>
              <a:gd name="connsiteX27" fmla="*/ 725424 w 7028195"/>
              <a:gd name="connsiteY27" fmla="*/ 4015101 h 4015101"/>
              <a:gd name="connsiteX28" fmla="*/ 0 w 7028195"/>
              <a:gd name="connsiteY28" fmla="*/ 3289677 h 4015101"/>
              <a:gd name="connsiteX29" fmla="*/ 0 w 7028195"/>
              <a:gd name="connsiteY29" fmla="*/ 131949 h 401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28195" h="4015101">
                <a:moveTo>
                  <a:pt x="5591392" y="0"/>
                </a:moveTo>
                <a:lnTo>
                  <a:pt x="7014150" y="0"/>
                </a:lnTo>
                <a:lnTo>
                  <a:pt x="7028195" y="139323"/>
                </a:lnTo>
                <a:lnTo>
                  <a:pt x="7028195" y="2703576"/>
                </a:lnTo>
                <a:cubicBezTo>
                  <a:pt x="7028195" y="3104217"/>
                  <a:pt x="6703412" y="3429000"/>
                  <a:pt x="6302771" y="3429000"/>
                </a:cubicBezTo>
                <a:cubicBezTo>
                  <a:pt x="5902130" y="3429000"/>
                  <a:pt x="5577347" y="3104217"/>
                  <a:pt x="5577347" y="2703576"/>
                </a:cubicBezTo>
                <a:lnTo>
                  <a:pt x="5577347" y="139323"/>
                </a:lnTo>
                <a:close/>
                <a:moveTo>
                  <a:pt x="3818975" y="0"/>
                </a:moveTo>
                <a:lnTo>
                  <a:pt x="5243219" y="0"/>
                </a:lnTo>
                <a:lnTo>
                  <a:pt x="5256521" y="131949"/>
                </a:lnTo>
                <a:lnTo>
                  <a:pt x="5256521" y="3289677"/>
                </a:lnTo>
                <a:cubicBezTo>
                  <a:pt x="5256521" y="3690318"/>
                  <a:pt x="4931738" y="4015101"/>
                  <a:pt x="4531097" y="4015101"/>
                </a:cubicBezTo>
                <a:cubicBezTo>
                  <a:pt x="4130456" y="4015101"/>
                  <a:pt x="3805673" y="3690318"/>
                  <a:pt x="3805673" y="3289677"/>
                </a:cubicBezTo>
                <a:lnTo>
                  <a:pt x="3805673" y="131949"/>
                </a:lnTo>
                <a:close/>
                <a:moveTo>
                  <a:pt x="1879305" y="0"/>
                </a:moveTo>
                <a:lnTo>
                  <a:pt x="3237799" y="0"/>
                </a:lnTo>
                <a:lnTo>
                  <a:pt x="3269238" y="101280"/>
                </a:lnTo>
                <a:cubicBezTo>
                  <a:pt x="3278902" y="148503"/>
                  <a:pt x="3283976" y="197398"/>
                  <a:pt x="3283976" y="247478"/>
                </a:cubicBezTo>
                <a:lnTo>
                  <a:pt x="3283976" y="2703576"/>
                </a:lnTo>
                <a:cubicBezTo>
                  <a:pt x="3283976" y="3104217"/>
                  <a:pt x="2959193" y="3429000"/>
                  <a:pt x="2558552" y="3429000"/>
                </a:cubicBezTo>
                <a:cubicBezTo>
                  <a:pt x="2157911" y="3429000"/>
                  <a:pt x="1833128" y="3104217"/>
                  <a:pt x="1833128" y="2703576"/>
                </a:cubicBezTo>
                <a:lnTo>
                  <a:pt x="1833128" y="247478"/>
                </a:lnTo>
                <a:cubicBezTo>
                  <a:pt x="1833128" y="197398"/>
                  <a:pt x="1838203" y="148503"/>
                  <a:pt x="1847866" y="101280"/>
                </a:cubicBezTo>
                <a:close/>
                <a:moveTo>
                  <a:pt x="13302" y="0"/>
                </a:moveTo>
                <a:lnTo>
                  <a:pt x="1437547" y="0"/>
                </a:lnTo>
                <a:lnTo>
                  <a:pt x="1450848" y="131949"/>
                </a:lnTo>
                <a:lnTo>
                  <a:pt x="1450848" y="3289677"/>
                </a:lnTo>
                <a:cubicBezTo>
                  <a:pt x="1450848" y="3690318"/>
                  <a:pt x="1126065" y="4015101"/>
                  <a:pt x="725424" y="4015101"/>
                </a:cubicBezTo>
                <a:cubicBezTo>
                  <a:pt x="324783" y="4015101"/>
                  <a:pt x="0" y="3690318"/>
                  <a:pt x="0" y="3289677"/>
                </a:cubicBezTo>
                <a:lnTo>
                  <a:pt x="0" y="131949"/>
                </a:lnTo>
                <a:close/>
              </a:path>
            </a:pathLst>
          </a:custGeom>
        </p:spPr>
      </p:pic>
      <p:sp>
        <p:nvSpPr>
          <p:cNvPr id="35" name="TextBox 34">
            <a:extLst>
              <a:ext uri="{FF2B5EF4-FFF2-40B4-BE49-F238E27FC236}">
                <a16:creationId xmlns:a16="http://schemas.microsoft.com/office/drawing/2014/main" id="{0DB68416-E3F4-2BD0-FAE5-ED053313C0F8}"/>
              </a:ext>
            </a:extLst>
          </p:cNvPr>
          <p:cNvSpPr txBox="1"/>
          <p:nvPr/>
        </p:nvSpPr>
        <p:spPr>
          <a:xfrm>
            <a:off x="5961888" y="4100052"/>
            <a:ext cx="5492693"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Annual Chemical Hygiene In-service</a:t>
            </a:r>
          </a:p>
        </p:txBody>
      </p:sp>
    </p:spTree>
    <p:extLst>
      <p:ext uri="{BB962C8B-B14F-4D97-AF65-F5344CB8AC3E}">
        <p14:creationId xmlns:p14="http://schemas.microsoft.com/office/powerpoint/2010/main" val="351101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856635" y="268224"/>
            <a:ext cx="10478728" cy="1036320"/>
          </a:xfrm>
        </p:spPr>
        <p:txBody>
          <a:bodyPr>
            <a:normAutofit fontScale="90000"/>
          </a:bodyPr>
          <a:lstStyle/>
          <a:p>
            <a:r>
              <a:rPr lang="en-US" b="0" i="0" dirty="0">
                <a:solidFill>
                  <a:srgbClr val="000000"/>
                </a:solidFill>
                <a:effectLst/>
                <a:latin typeface="Times New Roman" panose="02020603050405020304" pitchFamily="18" charset="0"/>
              </a:rPr>
              <a:t>OSHA Labeling Requirements-Secondary Container</a:t>
            </a:r>
            <a:endParaRPr lang="en-US" dirty="0"/>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graphicFrame>
        <p:nvGraphicFramePr>
          <p:cNvPr id="46" name="TextBox 3">
            <a:extLst>
              <a:ext uri="{FF2B5EF4-FFF2-40B4-BE49-F238E27FC236}">
                <a16:creationId xmlns:a16="http://schemas.microsoft.com/office/drawing/2014/main" id="{13972315-5AA5-17A0-D701-40AC57FC4FD2}"/>
              </a:ext>
            </a:extLst>
          </p:cNvPr>
          <p:cNvGraphicFramePr/>
          <p:nvPr/>
        </p:nvGraphicFramePr>
        <p:xfrm>
          <a:off x="341375" y="1621536"/>
          <a:ext cx="11509248" cy="2954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81848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EE1858-F871-1C35-6CFF-40293E8153D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Times New Roman" panose="02020603050405020304" pitchFamily="18" charset="0"/>
                <a:cs typeface="Times New Roman" panose="02020603050405020304" pitchFamily="18" charset="0"/>
              </a:rPr>
              <a:t>Secondary Container label example</a:t>
            </a:r>
          </a:p>
        </p:txBody>
      </p:sp>
      <p:pic>
        <p:nvPicPr>
          <p:cNvPr id="5" name="Content Placeholder 4">
            <a:extLst>
              <a:ext uri="{FF2B5EF4-FFF2-40B4-BE49-F238E27FC236}">
                <a16:creationId xmlns:a16="http://schemas.microsoft.com/office/drawing/2014/main" id="{2354798D-68E9-7ED1-4708-9A39C547AB9A}"/>
              </a:ext>
            </a:extLst>
          </p:cNvPr>
          <p:cNvPicPr>
            <a:picLocks noGrp="1" noChangeAspect="1"/>
          </p:cNvPicPr>
          <p:nvPr>
            <p:ph idx="1"/>
          </p:nvPr>
        </p:nvPicPr>
        <p:blipFill>
          <a:blip r:embed="rId3"/>
          <a:stretch>
            <a:fillRect/>
          </a:stretch>
        </p:blipFill>
        <p:spPr>
          <a:xfrm>
            <a:off x="4777316" y="1655216"/>
            <a:ext cx="6780700" cy="3545239"/>
          </a:xfrm>
          <a:prstGeom prst="rect">
            <a:avLst/>
          </a:prstGeom>
        </p:spPr>
      </p:pic>
      <p:pic>
        <p:nvPicPr>
          <p:cNvPr id="6" name="Picture 5">
            <a:extLst>
              <a:ext uri="{FF2B5EF4-FFF2-40B4-BE49-F238E27FC236}">
                <a16:creationId xmlns:a16="http://schemas.microsoft.com/office/drawing/2014/main" id="{5E85F2BC-FD67-75D2-C167-1E4DB08048D4}"/>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3637516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BB452FD8-FD68-B1C9-65D2-F8CAA8A540B8}"/>
              </a:ext>
            </a:extLst>
          </p:cNvPr>
          <p:cNvSpPr>
            <a:spLocks noGrp="1"/>
          </p:cNvSpPr>
          <p:nvPr>
            <p:ph type="title"/>
          </p:nvPr>
        </p:nvSpPr>
        <p:spPr>
          <a:xfrm>
            <a:off x="6803409" y="762001"/>
            <a:ext cx="4156512" cy="1708244"/>
          </a:xfrm>
        </p:spPr>
        <p:txBody>
          <a:bodyPr vert="horz" lIns="91440" tIns="45720" rIns="91440" bIns="45720" rtlCol="0" anchor="ctr">
            <a:normAutofit/>
          </a:bodyPr>
          <a:lstStyle/>
          <a:p>
            <a:br>
              <a:rPr lang="en-US" sz="2800" b="0" i="0">
                <a:effectLst/>
              </a:rPr>
            </a:br>
            <a:br>
              <a:rPr lang="en-US" sz="2800" b="0" i="0">
                <a:effectLst/>
              </a:rPr>
            </a:br>
            <a:br>
              <a:rPr lang="en-US" sz="2800" b="0" i="0">
                <a:effectLst/>
              </a:rPr>
            </a:br>
            <a:endParaRPr lang="en-US" sz="2800"/>
          </a:p>
        </p:txBody>
      </p:sp>
      <p:pic>
        <p:nvPicPr>
          <p:cNvPr id="2" name="Picture 1">
            <a:extLst>
              <a:ext uri="{FF2B5EF4-FFF2-40B4-BE49-F238E27FC236}">
                <a16:creationId xmlns:a16="http://schemas.microsoft.com/office/drawing/2014/main" id="{43CB48C8-E4C7-2B32-160C-EF56FA2394C0}"/>
              </a:ext>
            </a:extLst>
          </p:cNvPr>
          <p:cNvPicPr>
            <a:picLocks noChangeAspect="1"/>
          </p:cNvPicPr>
          <p:nvPr/>
        </p:nvPicPr>
        <p:blipFill rotWithShape="1">
          <a:blip r:embed="rId3"/>
          <a:srcRect b="15625"/>
          <a:stretch/>
        </p:blipFill>
        <p:spPr>
          <a:xfrm>
            <a:off x="-1" y="-2"/>
            <a:ext cx="6096001" cy="6858002"/>
          </a:xfrm>
          <a:prstGeom prst="rect">
            <a:avLst/>
          </a:prstGeom>
        </p:spPr>
      </p:pic>
      <p:sp>
        <p:nvSpPr>
          <p:cNvPr id="3" name="TextBox 2">
            <a:extLst>
              <a:ext uri="{FF2B5EF4-FFF2-40B4-BE49-F238E27FC236}">
                <a16:creationId xmlns:a16="http://schemas.microsoft.com/office/drawing/2014/main" id="{8BA3D58B-9287-3E12-0FA5-C398C24B7383}"/>
              </a:ext>
            </a:extLst>
          </p:cNvPr>
          <p:cNvSpPr txBox="1"/>
          <p:nvPr/>
        </p:nvSpPr>
        <p:spPr>
          <a:xfrm>
            <a:off x="6677951" y="287877"/>
            <a:ext cx="4156512" cy="3769835"/>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Where are the flammable storage cabinets located?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is the purpose of a flammable storage cabinet?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Where can you find the maximum capacity on the cabinet?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2320997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571B26-0D08-AB1F-7814-5601BBF7A126}"/>
              </a:ext>
            </a:extLst>
          </p:cNvPr>
          <p:cNvSpPr>
            <a:spLocks noGrp="1"/>
          </p:cNvSpPr>
          <p:nvPr>
            <p:ph type="title"/>
          </p:nvPr>
        </p:nvSpPr>
        <p:spPr>
          <a:xfrm>
            <a:off x="761800" y="762001"/>
            <a:ext cx="5334197" cy="1708242"/>
          </a:xfrm>
        </p:spPr>
        <p:txBody>
          <a:bodyPr anchor="ctr">
            <a:normAutofit/>
          </a:bodyPr>
          <a:lstStyle/>
          <a:p>
            <a:r>
              <a:rPr lang="en-US" sz="3700" dirty="0">
                <a:latin typeface="Times New Roman" panose="02020603050405020304" pitchFamily="18" charset="0"/>
                <a:cs typeface="Times New Roman" panose="02020603050405020304" pitchFamily="18" charset="0"/>
              </a:rPr>
              <a:t>The storage capacity is typically on the front of the flame cabinet.</a:t>
            </a:r>
          </a:p>
        </p:txBody>
      </p:sp>
      <p:pic>
        <p:nvPicPr>
          <p:cNvPr id="5" name="Content Placeholder 4">
            <a:extLst>
              <a:ext uri="{FF2B5EF4-FFF2-40B4-BE49-F238E27FC236}">
                <a16:creationId xmlns:a16="http://schemas.microsoft.com/office/drawing/2014/main" id="{4E699E00-98F6-03A4-7FD7-8241CFA0AC1E}"/>
              </a:ext>
            </a:extLst>
          </p:cNvPr>
          <p:cNvPicPr>
            <a:picLocks noGrp="1" noChangeAspect="1"/>
          </p:cNvPicPr>
          <p:nvPr>
            <p:ph idx="1"/>
          </p:nvPr>
        </p:nvPicPr>
        <p:blipFill>
          <a:blip r:embed="rId3"/>
          <a:stretch>
            <a:fillRect/>
          </a:stretch>
        </p:blipFill>
        <p:spPr>
          <a:xfrm>
            <a:off x="1442109" y="2616454"/>
            <a:ext cx="2827734" cy="3770313"/>
          </a:xfrm>
          <a:prstGeom prst="rect">
            <a:avLst/>
          </a:prstGeom>
        </p:spPr>
      </p:pic>
      <p:pic>
        <p:nvPicPr>
          <p:cNvPr id="4" name="Content Placeholder 3">
            <a:extLst>
              <a:ext uri="{FF2B5EF4-FFF2-40B4-BE49-F238E27FC236}">
                <a16:creationId xmlns:a16="http://schemas.microsoft.com/office/drawing/2014/main" id="{D3B31A0F-0DCB-31A5-8DC6-FF11C36EF483}"/>
              </a:ext>
            </a:extLst>
          </p:cNvPr>
          <p:cNvPicPr>
            <a:picLocks noChangeAspect="1"/>
          </p:cNvPicPr>
          <p:nvPr/>
        </p:nvPicPr>
        <p:blipFill rotWithShape="1">
          <a:blip r:embed="rId4"/>
          <a:srcRect t="3422" r="2"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6" name="Picture 5">
            <a:extLst>
              <a:ext uri="{FF2B5EF4-FFF2-40B4-BE49-F238E27FC236}">
                <a16:creationId xmlns:a16="http://schemas.microsoft.com/office/drawing/2014/main" id="{7C792FDF-178A-50F5-CFE6-9E2AFAC1397A}"/>
              </a:ext>
            </a:extLst>
          </p:cNvPr>
          <p:cNvPicPr>
            <a:picLocks noChangeAspect="1"/>
          </p:cNvPicPr>
          <p:nvPr/>
        </p:nvPicPr>
        <p:blipFill>
          <a:blip r:embed="rId5"/>
          <a:stretch>
            <a:fillRect/>
          </a:stretch>
        </p:blipFill>
        <p:spPr>
          <a:xfrm>
            <a:off x="0" y="6219825"/>
            <a:ext cx="12191999" cy="638175"/>
          </a:xfrm>
          <a:prstGeom prst="rect">
            <a:avLst/>
          </a:prstGeom>
        </p:spPr>
      </p:pic>
    </p:spTree>
    <p:extLst>
      <p:ext uri="{BB962C8B-B14F-4D97-AF65-F5344CB8AC3E}">
        <p14:creationId xmlns:p14="http://schemas.microsoft.com/office/powerpoint/2010/main" val="4033260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1EF19A-E664-4FDE-476B-6616F6271F5E}"/>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300" kern="1200" dirty="0">
                <a:solidFill>
                  <a:srgbClr val="FFFFFF"/>
                </a:solidFill>
                <a:latin typeface="+mj-lt"/>
                <a:ea typeface="+mj-ea"/>
                <a:cs typeface="+mj-cs"/>
              </a:rPr>
              <a:t>What is the significance of the blue flame cabinet?</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What makes it different from the yellow cabinets?</a:t>
            </a:r>
          </a:p>
        </p:txBody>
      </p:sp>
      <p:pic>
        <p:nvPicPr>
          <p:cNvPr id="4" name="Content Placeholder 3">
            <a:extLst>
              <a:ext uri="{FF2B5EF4-FFF2-40B4-BE49-F238E27FC236}">
                <a16:creationId xmlns:a16="http://schemas.microsoft.com/office/drawing/2014/main" id="{C1806C20-44F1-4BB4-5B26-CC97EA7CCBA8}"/>
              </a:ext>
            </a:extLst>
          </p:cNvPr>
          <p:cNvPicPr>
            <a:picLocks noGrp="1" noChangeAspect="1"/>
          </p:cNvPicPr>
          <p:nvPr>
            <p:ph idx="1"/>
          </p:nvPr>
        </p:nvPicPr>
        <p:blipFill>
          <a:blip r:embed="rId3"/>
          <a:stretch>
            <a:fillRect/>
          </a:stretch>
        </p:blipFill>
        <p:spPr>
          <a:xfrm>
            <a:off x="6079389" y="643466"/>
            <a:ext cx="4176554" cy="5568739"/>
          </a:xfrm>
          <a:prstGeom prst="rect">
            <a:avLst/>
          </a:prstGeom>
        </p:spPr>
      </p:pic>
      <p:pic>
        <p:nvPicPr>
          <p:cNvPr id="5" name="Picture 4">
            <a:extLst>
              <a:ext uri="{FF2B5EF4-FFF2-40B4-BE49-F238E27FC236}">
                <a16:creationId xmlns:a16="http://schemas.microsoft.com/office/drawing/2014/main" id="{B0C93132-8453-01B7-D12C-F397AE4A8579}"/>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3851005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3D7CEE-773B-3DDF-6630-6507403EAA28}"/>
              </a:ext>
            </a:extLst>
          </p:cNvPr>
          <p:cNvSpPr>
            <a:spLocks noGrp="1"/>
          </p:cNvSpPr>
          <p:nvPr>
            <p:ph type="title"/>
          </p:nvPr>
        </p:nvSpPr>
        <p:spPr>
          <a:xfrm>
            <a:off x="8568795" y="2282172"/>
            <a:ext cx="3091607" cy="1655483"/>
          </a:xfrm>
        </p:spPr>
        <p:txBody>
          <a:bodyPr anchor="b">
            <a:normAutofit fontScale="90000"/>
          </a:bodyPr>
          <a:lstStyle/>
          <a:p>
            <a:r>
              <a:rPr lang="en-US" sz="4000" dirty="0"/>
              <a:t>What is the purpose of a fume hood?</a:t>
            </a:r>
          </a:p>
        </p:txBody>
      </p:sp>
      <p:pic>
        <p:nvPicPr>
          <p:cNvPr id="6" name="Content Placeholder 5">
            <a:extLst>
              <a:ext uri="{FF2B5EF4-FFF2-40B4-BE49-F238E27FC236}">
                <a16:creationId xmlns:a16="http://schemas.microsoft.com/office/drawing/2014/main" id="{A97EF722-B99F-043D-E8BE-BC798D409DC3}"/>
              </a:ext>
            </a:extLst>
          </p:cNvPr>
          <p:cNvPicPr>
            <a:picLocks noChangeAspect="1"/>
          </p:cNvPicPr>
          <p:nvPr/>
        </p:nvPicPr>
        <p:blipFill>
          <a:blip r:embed="rId3"/>
          <a:srcRect l="1856"/>
          <a:stretch/>
        </p:blipFill>
        <p:spPr>
          <a:xfrm>
            <a:off x="20" y="431"/>
            <a:ext cx="8115280" cy="6408311"/>
          </a:xfrm>
          <a:prstGeom prst="rect">
            <a:avLst/>
          </a:prstGeom>
        </p:spPr>
      </p:pic>
      <p:sp>
        <p:nvSpPr>
          <p:cNvPr id="15"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DCFBBA3-14E8-6529-FE62-8EAC9C021FBF}"/>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158367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1633CE8-10C7-B8BC-B842-060EF7F7472D}"/>
              </a:ext>
            </a:extLst>
          </p:cNvPr>
          <p:cNvSpPr txBox="1"/>
          <p:nvPr/>
        </p:nvSpPr>
        <p:spPr>
          <a:xfrm>
            <a:off x="774245" y="934244"/>
            <a:ext cx="4933462" cy="4351338"/>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Where are the spill kits located?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is the first step before cleaning up a chemical spill?</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 do you notify that a chemical spill has occurred?</a:t>
            </a:r>
          </a:p>
        </p:txBody>
      </p:sp>
      <p:pic>
        <p:nvPicPr>
          <p:cNvPr id="4" name="Picture 3">
            <a:extLst>
              <a:ext uri="{FF2B5EF4-FFF2-40B4-BE49-F238E27FC236}">
                <a16:creationId xmlns:a16="http://schemas.microsoft.com/office/drawing/2014/main" id="{531946B0-3918-968A-AC0B-E51DF1B3AA37}"/>
              </a:ext>
            </a:extLst>
          </p:cNvPr>
          <p:cNvPicPr>
            <a:picLocks noChangeAspect="1"/>
          </p:cNvPicPr>
          <p:nvPr/>
        </p:nvPicPr>
        <p:blipFill rotWithShape="1">
          <a:blip r:embed="rId3"/>
          <a:srcRect t="9681" r="-2" b="21410"/>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FA61BFF-73B6-4A7C-A484-5FCC5FE7C490}"/>
              </a:ext>
            </a:extLst>
          </p:cNvPr>
          <p:cNvPicPr>
            <a:picLocks noChangeAspect="1"/>
          </p:cNvPicPr>
          <p:nvPr/>
        </p:nvPicPr>
        <p:blipFill rotWithShape="1">
          <a:blip r:embed="rId4"/>
          <a:srcRect t="18464" b="17435"/>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6">
            <a:extLst>
              <a:ext uri="{FF2B5EF4-FFF2-40B4-BE49-F238E27FC236}">
                <a16:creationId xmlns:a16="http://schemas.microsoft.com/office/drawing/2014/main" id="{4934FBA8-3D26-932D-B6A8-0EE8611EAD0C}"/>
              </a:ext>
            </a:extLst>
          </p:cNvPr>
          <p:cNvPicPr>
            <a:picLocks noChangeAspect="1"/>
          </p:cNvPicPr>
          <p:nvPr/>
        </p:nvPicPr>
        <p:blipFill rotWithShape="1">
          <a:blip r:embed="rId5"/>
          <a:srcRect l="5279" r="10008" b="4"/>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6"/>
          <a:stretch>
            <a:fillRect/>
          </a:stretch>
        </p:blipFill>
        <p:spPr>
          <a:xfrm>
            <a:off x="0" y="6219825"/>
            <a:ext cx="12191999" cy="638175"/>
          </a:xfrm>
          <a:prstGeom prst="rect">
            <a:avLst/>
          </a:prstGeom>
        </p:spPr>
      </p:pic>
    </p:spTree>
    <p:extLst>
      <p:ext uri="{BB962C8B-B14F-4D97-AF65-F5344CB8AC3E}">
        <p14:creationId xmlns:p14="http://schemas.microsoft.com/office/powerpoint/2010/main" val="3212636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sp>
        <p:nvSpPr>
          <p:cNvPr id="5" name="Title 1">
            <a:extLst>
              <a:ext uri="{FF2B5EF4-FFF2-40B4-BE49-F238E27FC236}">
                <a16:creationId xmlns:a16="http://schemas.microsoft.com/office/drawing/2014/main" id="{23B984F5-D7A8-434E-8A53-42FE4B9D7381}"/>
              </a:ext>
            </a:extLst>
          </p:cNvPr>
          <p:cNvSpPr>
            <a:spLocks noGrp="1"/>
          </p:cNvSpPr>
          <p:nvPr>
            <p:ph type="title"/>
          </p:nvPr>
        </p:nvSpPr>
        <p:spPr>
          <a:xfrm>
            <a:off x="838200" y="365125"/>
            <a:ext cx="10515600" cy="1325563"/>
          </a:xfrm>
        </p:spPr>
        <p:txBody>
          <a:bodyPr>
            <a:normAutofit/>
          </a:bodyPr>
          <a:lstStyle/>
          <a:p>
            <a:br>
              <a:rPr lang="en-US" b="0" i="0" dirty="0">
                <a:solidFill>
                  <a:srgbClr val="000000"/>
                </a:solidFill>
                <a:effectLst/>
                <a:latin typeface="Times New Roman" panose="02020603050405020304" pitchFamily="18" charset="0"/>
              </a:rPr>
            </a:br>
            <a:endParaRPr lang="en-US" dirty="0"/>
          </a:p>
        </p:txBody>
      </p:sp>
      <p:pic>
        <p:nvPicPr>
          <p:cNvPr id="14" name="Picture 13">
            <a:extLst>
              <a:ext uri="{FF2B5EF4-FFF2-40B4-BE49-F238E27FC236}">
                <a16:creationId xmlns:a16="http://schemas.microsoft.com/office/drawing/2014/main" id="{64B52CDB-8433-6BA3-364F-CE8941D1DEF5}"/>
              </a:ext>
            </a:extLst>
          </p:cNvPr>
          <p:cNvPicPr>
            <a:picLocks noChangeAspect="1"/>
          </p:cNvPicPr>
          <p:nvPr/>
        </p:nvPicPr>
        <p:blipFill>
          <a:blip r:embed="rId4">
            <a:alphaModFix amt="85000"/>
          </a:blip>
          <a:stretch>
            <a:fillRect/>
          </a:stretch>
        </p:blipFill>
        <p:spPr>
          <a:xfrm>
            <a:off x="0" y="-4311"/>
            <a:ext cx="12191999" cy="6247484"/>
          </a:xfrm>
          <a:prstGeom prst="rect">
            <a:avLst/>
          </a:prstGeom>
        </p:spPr>
      </p:pic>
      <p:sp>
        <p:nvSpPr>
          <p:cNvPr id="11" name="TextBox 10">
            <a:extLst>
              <a:ext uri="{FF2B5EF4-FFF2-40B4-BE49-F238E27FC236}">
                <a16:creationId xmlns:a16="http://schemas.microsoft.com/office/drawing/2014/main" id="{C9FE5FE6-F07B-C50D-5C18-6CDC34511A80}"/>
              </a:ext>
            </a:extLst>
          </p:cNvPr>
          <p:cNvSpPr txBox="1"/>
          <p:nvPr/>
        </p:nvSpPr>
        <p:spPr>
          <a:xfrm>
            <a:off x="644236" y="365125"/>
            <a:ext cx="109000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is the appropriate way to handle/store dry ice?</a:t>
            </a:r>
          </a:p>
        </p:txBody>
      </p:sp>
      <p:sp>
        <p:nvSpPr>
          <p:cNvPr id="12" name="TextBox 11">
            <a:extLst>
              <a:ext uri="{FF2B5EF4-FFF2-40B4-BE49-F238E27FC236}">
                <a16:creationId xmlns:a16="http://schemas.microsoft.com/office/drawing/2014/main" id="{DCC13581-AC40-57AB-F394-AF41EF569E71}"/>
              </a:ext>
            </a:extLst>
          </p:cNvPr>
          <p:cNvSpPr txBox="1"/>
          <p:nvPr/>
        </p:nvSpPr>
        <p:spPr>
          <a:xfrm>
            <a:off x="115824" y="1438656"/>
            <a:ext cx="11980097" cy="437042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Black" panose="020B0A04020102020204" pitchFamily="34" charset="0"/>
              </a:rPr>
              <a:t>Use insulated gloves, safety goggles/glasses, and wear a lab coat to avoid exposing skin to the severe cold. Do not touch with bare hands.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Black" panose="020B0A04020102020204" pitchFamily="34" charset="0"/>
              </a:rPr>
              <a:t>Use dry ice tongs or a scoop to handle.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Black" panose="020B0A04020102020204" pitchFamily="34" charset="0"/>
              </a:rPr>
              <a:t>Containers used for the storage of dry ice should not be airtight.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Black" panose="020B0A04020102020204" pitchFamily="34" charset="0"/>
              </a:rPr>
              <a:t>Containers used for the storage and/or handling of dry ice should be designed for exposure to ultralow temperatures.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Black" panose="020B0A04020102020204" pitchFamily="34" charset="0"/>
              </a:rPr>
              <a:t>Dry ice should be handled in well-ventilated areas. Do not store in areas without adequate ventilation (walk-in refrigerators, for example).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Black" panose="020B0A04020102020204" pitchFamily="34" charset="0"/>
              </a:rPr>
              <a:t>Label any container used to hold dry 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Black" panose="020B0A04020102020204" pitchFamily="34" charset="0"/>
              </a:rPr>
              <a:t>Dry ice should not be placed directly onto bench tops, laminated countertops, or in ceramic sinks.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Black" panose="020B0A04020102020204" pitchFamily="34" charset="0"/>
              </a:rPr>
              <a:t>Do not put or dispose of dry ice in sewers, sinks, or toilets. Allow it to evaporate slowly in a well-ventilated area, preferably outdoors.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396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AB2121D-D378-97E1-7BCD-F747CEA7A6D7}"/>
              </a:ext>
            </a:extLst>
          </p:cNvPr>
          <p:cNvSpPr txBox="1"/>
          <p:nvPr/>
        </p:nvSpPr>
        <p:spPr>
          <a:xfrm>
            <a:off x="716281" y="1511431"/>
            <a:ext cx="3799425" cy="3143241"/>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are the signs and symptoms of a chemical exposure?</a:t>
            </a:r>
          </a:p>
        </p:txBody>
      </p:sp>
      <p:pic>
        <p:nvPicPr>
          <p:cNvPr id="13" name="Picture 12">
            <a:extLst>
              <a:ext uri="{FF2B5EF4-FFF2-40B4-BE49-F238E27FC236}">
                <a16:creationId xmlns:a16="http://schemas.microsoft.com/office/drawing/2014/main" id="{8BD63A80-D1AD-9AA7-1E95-0887770AA706}"/>
              </a:ext>
            </a:extLst>
          </p:cNvPr>
          <p:cNvPicPr>
            <a:picLocks noChangeAspect="1"/>
          </p:cNvPicPr>
          <p:nvPr/>
        </p:nvPicPr>
        <p:blipFill rotWithShape="1">
          <a:blip r:embed="rId3"/>
          <a:srcRect r="19629" b="1"/>
          <a:stretch/>
        </p:blipFill>
        <p:spPr>
          <a:xfrm>
            <a:off x="5010386" y="10"/>
            <a:ext cx="7181613" cy="6857990"/>
          </a:xfrm>
          <a:prstGeom prst="rect">
            <a:avLst/>
          </a:prstGeom>
          <a:effectLst/>
        </p:spPr>
      </p:pic>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4236409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1226-3936-4280-C52F-FE20BBFF2E23}"/>
              </a:ext>
            </a:extLst>
          </p:cNvPr>
          <p:cNvSpPr>
            <a:spLocks noGrp="1"/>
          </p:cNvSpPr>
          <p:nvPr>
            <p:ph type="title"/>
          </p:nvPr>
        </p:nvSpPr>
        <p:spPr/>
        <p:txBody>
          <a:bodyPr/>
          <a:lstStyle/>
          <a:p>
            <a:pPr algn="ctr"/>
            <a:r>
              <a:rPr lang="en-US" dirty="0"/>
              <a:t>Signs/Symptoms</a:t>
            </a:r>
          </a:p>
        </p:txBody>
      </p:sp>
      <p:sp>
        <p:nvSpPr>
          <p:cNvPr id="3" name="Content Placeholder 2">
            <a:extLst>
              <a:ext uri="{FF2B5EF4-FFF2-40B4-BE49-F238E27FC236}">
                <a16:creationId xmlns:a16="http://schemas.microsoft.com/office/drawing/2014/main" id="{04D7C44D-3CF4-D4B1-80CF-CE2354C5A2BE}"/>
              </a:ext>
            </a:extLst>
          </p:cNvPr>
          <p:cNvSpPr>
            <a:spLocks noGrp="1"/>
          </p:cNvSpPr>
          <p:nvPr>
            <p:ph idx="1"/>
          </p:nvPr>
        </p:nvSpPr>
        <p:spPr>
          <a:xfrm>
            <a:off x="838199" y="1825625"/>
            <a:ext cx="4242955" cy="4351338"/>
          </a:xfrm>
        </p:spPr>
        <p:txBody>
          <a:bodyPr>
            <a:normAutofit/>
          </a:bodyPr>
          <a:lstStyle/>
          <a:p>
            <a:pPr marL="0" indent="0" algn="l">
              <a:buNone/>
            </a:pPr>
            <a:r>
              <a:rPr lang="en-US" b="0" i="0" u="sng" dirty="0">
                <a:solidFill>
                  <a:srgbClr val="000000"/>
                </a:solidFill>
                <a:effectLst/>
                <a:latin typeface="Times New Roman" panose="02020603050405020304" pitchFamily="18" charset="0"/>
              </a:rPr>
              <a:t>Symptoms of acute exposure to </a:t>
            </a:r>
            <a:r>
              <a:rPr lang="en-US" b="1" i="0" u="sng" dirty="0">
                <a:solidFill>
                  <a:srgbClr val="000000"/>
                </a:solidFill>
                <a:effectLst/>
                <a:latin typeface="Times New Roman" panose="02020603050405020304" pitchFamily="18" charset="0"/>
              </a:rPr>
              <a:t>xylene</a:t>
            </a:r>
            <a:r>
              <a:rPr lang="en-US" b="0" i="0" u="sng" dirty="0">
                <a:solidFill>
                  <a:srgbClr val="000000"/>
                </a:solidFill>
                <a:effectLst/>
                <a:latin typeface="Times New Roman" panose="02020603050405020304" pitchFamily="18" charset="0"/>
              </a:rPr>
              <a:t> include:</a:t>
            </a:r>
          </a:p>
          <a:p>
            <a:pPr algn="l"/>
            <a:r>
              <a:rPr lang="en-US" b="0" i="0" dirty="0">
                <a:solidFill>
                  <a:srgbClr val="000000"/>
                </a:solidFill>
                <a:effectLst/>
                <a:latin typeface="Times New Roman" panose="02020603050405020304" pitchFamily="18" charset="0"/>
              </a:rPr>
              <a:t>Irritation of eyes, skin, nose, throat</a:t>
            </a:r>
          </a:p>
          <a:p>
            <a:pPr algn="l"/>
            <a:r>
              <a:rPr lang="en-US" b="0" i="0" dirty="0">
                <a:solidFill>
                  <a:srgbClr val="000000"/>
                </a:solidFill>
                <a:effectLst/>
                <a:latin typeface="Times New Roman" panose="02020603050405020304" pitchFamily="18" charset="0"/>
              </a:rPr>
              <a:t>Dizziness, excitement, drowsiness, incoherence, staggering gait</a:t>
            </a:r>
          </a:p>
          <a:p>
            <a:r>
              <a:rPr lang="en-US" b="0" i="0" dirty="0">
                <a:solidFill>
                  <a:srgbClr val="000000"/>
                </a:solidFill>
                <a:effectLst/>
                <a:latin typeface="Times New Roman" panose="02020603050405020304" pitchFamily="18" charset="0"/>
              </a:rPr>
              <a:t>Dermatitis</a:t>
            </a:r>
          </a:p>
          <a:p>
            <a:pPr marL="0" indent="0">
              <a:buNone/>
            </a:pPr>
            <a:endParaRPr lang="en-US" dirty="0"/>
          </a:p>
        </p:txBody>
      </p:sp>
      <p:pic>
        <p:nvPicPr>
          <p:cNvPr id="4" name="Picture 3">
            <a:extLst>
              <a:ext uri="{FF2B5EF4-FFF2-40B4-BE49-F238E27FC236}">
                <a16:creationId xmlns:a16="http://schemas.microsoft.com/office/drawing/2014/main" id="{6E451AD3-E698-5030-C7EA-B150DCFC6668}"/>
              </a:ext>
            </a:extLst>
          </p:cNvPr>
          <p:cNvPicPr>
            <a:picLocks noChangeAspect="1"/>
          </p:cNvPicPr>
          <p:nvPr/>
        </p:nvPicPr>
        <p:blipFill>
          <a:blip r:embed="rId3"/>
          <a:stretch>
            <a:fillRect/>
          </a:stretch>
        </p:blipFill>
        <p:spPr>
          <a:xfrm>
            <a:off x="0" y="6219825"/>
            <a:ext cx="12191999" cy="638175"/>
          </a:xfrm>
          <a:prstGeom prst="rect">
            <a:avLst/>
          </a:prstGeom>
        </p:spPr>
      </p:pic>
      <p:sp>
        <p:nvSpPr>
          <p:cNvPr id="6" name="TextBox 5">
            <a:extLst>
              <a:ext uri="{FF2B5EF4-FFF2-40B4-BE49-F238E27FC236}">
                <a16:creationId xmlns:a16="http://schemas.microsoft.com/office/drawing/2014/main" id="{AA1A74E8-254F-17AC-1598-CD724988A1E9}"/>
              </a:ext>
            </a:extLst>
          </p:cNvPr>
          <p:cNvSpPr txBox="1"/>
          <p:nvPr/>
        </p:nvSpPr>
        <p:spPr>
          <a:xfrm>
            <a:off x="6470073" y="1733550"/>
            <a:ext cx="4883727"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Symptoms of acute exposure to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formaldehyde</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include: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Irritation of eyes, skin, nose, throat, respiratory system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Tearing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Coughing, sneezing, wheezing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Dermatitis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324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838199" y="100585"/>
            <a:ext cx="10515600" cy="1379792"/>
          </a:xfrm>
        </p:spPr>
        <p:txBody>
          <a:bodyPr/>
          <a:lstStyle/>
          <a:p>
            <a:r>
              <a:rPr lang="en-US" dirty="0">
                <a:latin typeface="Times New Roman" panose="02020603050405020304" pitchFamily="18" charset="0"/>
                <a:cs typeface="Times New Roman" panose="02020603050405020304" pitchFamily="18" charset="0"/>
              </a:rPr>
              <a:t>Required Objectives</a:t>
            </a:r>
            <a:r>
              <a:rPr lang="en-US" dirty="0"/>
              <a:t>	</a:t>
            </a:r>
          </a:p>
        </p:txBody>
      </p:sp>
      <p:sp>
        <p:nvSpPr>
          <p:cNvPr id="3" name="Content Placeholder 2">
            <a:extLst>
              <a:ext uri="{FF2B5EF4-FFF2-40B4-BE49-F238E27FC236}">
                <a16:creationId xmlns:a16="http://schemas.microsoft.com/office/drawing/2014/main" id="{2D10DDA8-A1A2-5104-21E9-68E5687E67B6}"/>
              </a:ext>
            </a:extLst>
          </p:cNvPr>
          <p:cNvSpPr>
            <a:spLocks noGrp="1"/>
          </p:cNvSpPr>
          <p:nvPr>
            <p:ph idx="1"/>
          </p:nvPr>
        </p:nvSpPr>
        <p:spPr>
          <a:xfrm>
            <a:off x="745235" y="1149286"/>
            <a:ext cx="10701528" cy="5070539"/>
          </a:xfrm>
        </p:spPr>
        <p:txBody>
          <a:bodyPr>
            <a:noAutofit/>
          </a:bodyPr>
          <a:lstStyle/>
          <a:p>
            <a:pPr marL="0" indent="0" algn="l">
              <a:buNone/>
            </a:pPr>
            <a:r>
              <a:rPr lang="en-US" sz="1050" b="0" i="0" dirty="0">
                <a:solidFill>
                  <a:srgbClr val="000000"/>
                </a:solidFill>
                <a:effectLst/>
                <a:latin typeface="Arial" panose="020B0604020202020204" pitchFamily="34" charset="0"/>
                <a:cs typeface="Arial" panose="020B0604020202020204" pitchFamily="34" charset="0"/>
              </a:rPr>
              <a:t>1. I know where to locate laboratory safety policies online and in my lab area.</a:t>
            </a:r>
          </a:p>
          <a:p>
            <a:pPr marL="0" indent="0" algn="l">
              <a:buNone/>
            </a:pPr>
            <a:r>
              <a:rPr lang="en-US" sz="1050" b="0" i="0" dirty="0">
                <a:solidFill>
                  <a:srgbClr val="000000"/>
                </a:solidFill>
                <a:effectLst/>
                <a:latin typeface="Arial" panose="020B0604020202020204" pitchFamily="34" charset="0"/>
                <a:cs typeface="Arial" panose="020B0604020202020204" pitchFamily="34" charset="0"/>
              </a:rPr>
              <a:t>2. I have read and understand the laboratory CHEMICAL HYGIENE PLAN, Policy SM-05.</a:t>
            </a:r>
          </a:p>
          <a:p>
            <a:pPr marL="0" indent="0" algn="l">
              <a:buNone/>
            </a:pPr>
            <a:r>
              <a:rPr lang="en-US" sz="1050" b="0" i="0" dirty="0">
                <a:solidFill>
                  <a:srgbClr val="000000"/>
                </a:solidFill>
                <a:effectLst/>
                <a:latin typeface="Arial" panose="020B0604020202020204" pitchFamily="34" charset="0"/>
                <a:cs typeface="Arial" panose="020B0604020202020204" pitchFamily="34" charset="0"/>
              </a:rPr>
              <a:t>3. According to OSHA, I have the right to know about chemicals I may be exposed to in my job. Therefore, I know where to locate:</a:t>
            </a:r>
          </a:p>
          <a:p>
            <a:pPr lvl="1"/>
            <a:r>
              <a:rPr lang="en-US" sz="1050" b="0" i="0" dirty="0">
                <a:solidFill>
                  <a:srgbClr val="000000"/>
                </a:solidFill>
                <a:effectLst/>
                <a:latin typeface="Arial" panose="020B0604020202020204" pitchFamily="34" charset="0"/>
                <a:cs typeface="Arial" panose="020B0604020202020204" pitchFamily="34" charset="0"/>
              </a:rPr>
              <a:t>SDS (online and downtime access)</a:t>
            </a:r>
          </a:p>
          <a:p>
            <a:pPr lvl="1"/>
            <a:r>
              <a:rPr lang="en-US" sz="1050" b="0" i="0" dirty="0">
                <a:solidFill>
                  <a:srgbClr val="000000"/>
                </a:solidFill>
                <a:effectLst/>
                <a:latin typeface="Arial" panose="020B0604020202020204" pitchFamily="34" charset="0"/>
                <a:cs typeface="Arial" panose="020B0604020202020204" pitchFamily="34" charset="0"/>
              </a:rPr>
              <a:t>Laboratory Annual Chemical Inventory, including health hazard information listed.</a:t>
            </a:r>
          </a:p>
          <a:p>
            <a:pPr lvl="1"/>
            <a:r>
              <a:rPr lang="en-US" sz="1050" b="0" i="0" dirty="0">
                <a:solidFill>
                  <a:srgbClr val="000000"/>
                </a:solidFill>
                <a:effectLst/>
                <a:latin typeface="Arial" panose="020B0604020202020204" pitchFamily="34" charset="0"/>
                <a:cs typeface="Arial" panose="020B0604020202020204" pitchFamily="34" charset="0"/>
              </a:rPr>
              <a:t>Copy of OSHA Laboratory Standard (on eSource below lab safety policies)</a:t>
            </a:r>
          </a:p>
          <a:p>
            <a:pPr marL="0" indent="0" algn="l">
              <a:buNone/>
            </a:pPr>
            <a:r>
              <a:rPr lang="en-US" sz="1050" dirty="0">
                <a:solidFill>
                  <a:srgbClr val="000000"/>
                </a:solidFill>
                <a:latin typeface="Arial" panose="020B0604020202020204" pitchFamily="34" charset="0"/>
                <a:cs typeface="Arial" panose="020B0604020202020204" pitchFamily="34" charset="0"/>
              </a:rPr>
              <a:t>4. I CAN</a:t>
            </a:r>
            <a:r>
              <a:rPr lang="en-US" sz="1050" b="0" i="0" dirty="0">
                <a:solidFill>
                  <a:srgbClr val="000000"/>
                </a:solidFill>
                <a:effectLst/>
                <a:latin typeface="Arial" panose="020B0604020202020204" pitchFamily="34" charset="0"/>
                <a:cs typeface="Arial" panose="020B0604020202020204" pitchFamily="34" charset="0"/>
              </a:rPr>
              <a:t> LOCATE SDS ON A SPECIFIC CHEMICAL, CLEANER, OR REAGENT AND HAS ASKED ME TO USE THIS TO EXPLAIN WHAT TO DO IN CASE OF A SPLASH OF THIS CHEMICAL INTO MY EYE.</a:t>
            </a:r>
          </a:p>
          <a:p>
            <a:pPr marL="0" indent="0" algn="l">
              <a:buNone/>
            </a:pPr>
            <a:r>
              <a:rPr lang="en-US" sz="1050" b="0" i="0" dirty="0">
                <a:solidFill>
                  <a:srgbClr val="000000"/>
                </a:solidFill>
                <a:effectLst/>
                <a:latin typeface="Arial" panose="020B0604020202020204" pitchFamily="34" charset="0"/>
                <a:cs typeface="Arial" panose="020B0604020202020204" pitchFamily="34" charset="0"/>
              </a:rPr>
              <a:t>5. I have been educated about the OSHA label requirements and symbols and the format of SDS sheets which aligns with the UN Globally Harmonized System of Classification and Labeling of Chemicals (GHS). I know that section two of the SDS is where to locate the hazard warnings, especially for chemical mixtures and reagents.</a:t>
            </a:r>
          </a:p>
          <a:p>
            <a:pPr marL="0" indent="0" algn="l">
              <a:buNone/>
            </a:pPr>
            <a:r>
              <a:rPr lang="en-US" sz="1050" b="0" i="0" dirty="0">
                <a:solidFill>
                  <a:srgbClr val="000000"/>
                </a:solidFill>
                <a:effectLst/>
                <a:latin typeface="Arial" panose="020B0604020202020204" pitchFamily="34" charset="0"/>
                <a:cs typeface="Arial" panose="020B0604020202020204" pitchFamily="34" charset="0"/>
              </a:rPr>
              <a:t>6. I know the location of my laboratory’s FLAMMABLE AND/OR ACID CABINETS, understand the allowable contents, and know how to locate the maximum capacity of chemicals. </a:t>
            </a:r>
            <a:r>
              <a:rPr lang="en-US" sz="1050" dirty="0">
                <a:solidFill>
                  <a:srgbClr val="000000"/>
                </a:solidFill>
                <a:latin typeface="Arial" panose="020B0604020202020204" pitchFamily="34" charset="0"/>
                <a:cs typeface="Arial" panose="020B0604020202020204" pitchFamily="34" charset="0"/>
              </a:rPr>
              <a:t>If applicable, I CAN</a:t>
            </a:r>
            <a:r>
              <a:rPr lang="en-US" sz="1050" b="0" i="0" dirty="0">
                <a:solidFill>
                  <a:srgbClr val="000000"/>
                </a:solidFill>
                <a:effectLst/>
                <a:latin typeface="Arial" panose="020B0604020202020204" pitchFamily="34" charset="0"/>
                <a:cs typeface="Arial" panose="020B0604020202020204" pitchFamily="34" charset="0"/>
              </a:rPr>
              <a:t> POINT OUT THE MAXIMUM CAPACITY INFORMATION ON THE CABINET.</a:t>
            </a:r>
          </a:p>
          <a:p>
            <a:pPr marL="0" indent="0" algn="l">
              <a:buNone/>
            </a:pPr>
            <a:r>
              <a:rPr lang="en-US" sz="1050" b="0" i="0" dirty="0">
                <a:solidFill>
                  <a:srgbClr val="000000"/>
                </a:solidFill>
                <a:effectLst/>
                <a:latin typeface="Arial" panose="020B0604020202020204" pitchFamily="34" charset="0"/>
                <a:cs typeface="Arial" panose="020B0604020202020204" pitchFamily="34" charset="0"/>
              </a:rPr>
              <a:t>7. I understand the storage of CORROSIVES and proper handling of HAZARDOUS CHEMICALS. I know where to locate this information. If applicable, I CAN LOCATE THE FUME HOOD AND EXPLAIN ITS USE.</a:t>
            </a:r>
          </a:p>
          <a:p>
            <a:pPr marL="0" indent="0" algn="l">
              <a:buNone/>
            </a:pPr>
            <a:r>
              <a:rPr lang="en-US" sz="1050" b="0" i="0" dirty="0">
                <a:solidFill>
                  <a:srgbClr val="000000"/>
                </a:solidFill>
                <a:effectLst/>
                <a:latin typeface="Arial" panose="020B0604020202020204" pitchFamily="34" charset="0"/>
                <a:cs typeface="Arial" panose="020B0604020202020204" pitchFamily="34" charset="0"/>
              </a:rPr>
              <a:t>8. I know to immediately take measures to confine a CHEMICAL SPILL. I know where to locate and understand the use of LABORATORY SPILL KITS. I know to notify other lab staff, Risk Management, and Security if a CHEMICAL SPILL occurs. I know to refer to the SDS BEFORE cleaning up a spill.</a:t>
            </a:r>
          </a:p>
          <a:p>
            <a:pPr marL="0" indent="0" algn="l">
              <a:buNone/>
            </a:pPr>
            <a:r>
              <a:rPr lang="en-US" sz="1050" b="0" i="0" dirty="0">
                <a:solidFill>
                  <a:srgbClr val="000000"/>
                </a:solidFill>
                <a:effectLst/>
                <a:latin typeface="Arial" panose="020B0604020202020204" pitchFamily="34" charset="0"/>
                <a:cs typeface="Arial" panose="020B0604020202020204" pitchFamily="34" charset="0"/>
              </a:rPr>
              <a:t>9. I have read SM-16 and know that dry ice should not be put in sinks or toilets. I am aware that it should be handled in well-ventilated areas and not touched with bare hands.</a:t>
            </a:r>
          </a:p>
          <a:p>
            <a:pPr marL="0" indent="0" algn="l">
              <a:buNone/>
            </a:pPr>
            <a:r>
              <a:rPr lang="en-US" sz="1050" b="0" i="0" dirty="0">
                <a:solidFill>
                  <a:srgbClr val="000000"/>
                </a:solidFill>
                <a:effectLst/>
                <a:latin typeface="Arial" panose="020B0604020202020204" pitchFamily="34" charset="0"/>
                <a:cs typeface="Arial" panose="020B0604020202020204" pitchFamily="34" charset="0"/>
              </a:rPr>
              <a:t>10. I am aware of signs/symptoms of exposure to chemicals. If applicable, I have read laboratory safety policy SM-10 and understand signs of exposure specific to xylene and formalin, how exposure is monitored in the lab, and what the PELs are for each.</a:t>
            </a:r>
          </a:p>
          <a:p>
            <a:pPr marL="0" indent="0" algn="l">
              <a:buNone/>
            </a:pPr>
            <a:r>
              <a:rPr lang="en-US" sz="1050" b="0" i="0" dirty="0">
                <a:solidFill>
                  <a:srgbClr val="000000"/>
                </a:solidFill>
                <a:effectLst/>
                <a:latin typeface="Arial" panose="020B0604020202020204" pitchFamily="34" charset="0"/>
                <a:cs typeface="Arial" panose="020B0604020202020204" pitchFamily="34" charset="0"/>
              </a:rPr>
              <a:t>1</a:t>
            </a:r>
            <a:r>
              <a:rPr lang="en-US" sz="1050" dirty="0">
                <a:solidFill>
                  <a:srgbClr val="000000"/>
                </a:solidFill>
                <a:latin typeface="Arial" panose="020B0604020202020204" pitchFamily="34" charset="0"/>
                <a:cs typeface="Arial" panose="020B0604020202020204" pitchFamily="34" charset="0"/>
              </a:rPr>
              <a:t>1</a:t>
            </a:r>
            <a:r>
              <a:rPr lang="en-US" sz="1050" b="0" i="0" dirty="0">
                <a:solidFill>
                  <a:srgbClr val="000000"/>
                </a:solidFill>
                <a:effectLst/>
                <a:latin typeface="Arial" panose="020B0604020202020204" pitchFamily="34" charset="0"/>
                <a:cs typeface="Arial" panose="020B0604020202020204" pitchFamily="34" charset="0"/>
              </a:rPr>
              <a:t>. I know that I can look up PERMISSIBLE EXPOSURE LIMITS (PELs) on the OSHA website: https://www.osha.gov/annotated-pels</a:t>
            </a:r>
          </a:p>
          <a:p>
            <a:pPr marL="0" indent="0" algn="l">
              <a:buNone/>
            </a:pPr>
            <a:r>
              <a:rPr lang="en-US" sz="1050" b="0" i="0" dirty="0">
                <a:solidFill>
                  <a:srgbClr val="000000"/>
                </a:solidFill>
                <a:effectLst/>
                <a:latin typeface="Arial" panose="020B0604020202020204" pitchFamily="34" charset="0"/>
                <a:cs typeface="Arial" panose="020B0604020202020204" pitchFamily="34" charset="0"/>
              </a:rPr>
              <a:t>1</a:t>
            </a:r>
            <a:r>
              <a:rPr lang="en-US" sz="1050" dirty="0">
                <a:solidFill>
                  <a:srgbClr val="000000"/>
                </a:solidFill>
                <a:latin typeface="Arial" panose="020B0604020202020204" pitchFamily="34" charset="0"/>
                <a:cs typeface="Arial" panose="020B0604020202020204" pitchFamily="34" charset="0"/>
              </a:rPr>
              <a:t>2</a:t>
            </a:r>
            <a:r>
              <a:rPr lang="en-US" sz="1050" b="0" i="0" dirty="0">
                <a:solidFill>
                  <a:srgbClr val="000000"/>
                </a:solidFill>
                <a:effectLst/>
                <a:latin typeface="Arial" panose="020B0604020202020204" pitchFamily="34" charset="0"/>
                <a:cs typeface="Arial" panose="020B0604020202020204" pitchFamily="34" charset="0"/>
              </a:rPr>
              <a:t>. I am aware that I can minimize my exposure risk by using standard PPE and by following handling and additional PPE guidelines found in the Chemical Hygiene Plan.</a:t>
            </a:r>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spTree>
    <p:extLst>
      <p:ext uri="{BB962C8B-B14F-4D97-AF65-F5344CB8AC3E}">
        <p14:creationId xmlns:p14="http://schemas.microsoft.com/office/powerpoint/2010/main" val="610937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8E8A33-A051-3041-0117-F71A200F655D}"/>
              </a:ext>
            </a:extLst>
          </p:cNvPr>
          <p:cNvPicPr>
            <a:picLocks noChangeAspect="1"/>
          </p:cNvPicPr>
          <p:nvPr/>
        </p:nvPicPr>
        <p:blipFill rotWithShape="1">
          <a:blip r:embed="rId3"/>
          <a:srcRect l="5333"/>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3B1226-3936-4280-C52F-FE20BBFF2E2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How are permissible exposure limits monitored?</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E451AD3-E698-5030-C7EA-B150DCFC6668}"/>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3272592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8C17-EA94-D73D-22F4-83842EDF1115}"/>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How exposure limits are monitored</a:t>
            </a:r>
          </a:p>
        </p:txBody>
      </p:sp>
      <p:sp>
        <p:nvSpPr>
          <p:cNvPr id="3" name="Content Placeholder 2">
            <a:extLst>
              <a:ext uri="{FF2B5EF4-FFF2-40B4-BE49-F238E27FC236}">
                <a16:creationId xmlns:a16="http://schemas.microsoft.com/office/drawing/2014/main" id="{CC90BB90-23E6-FBFB-E6F2-130F61439F00}"/>
              </a:ext>
            </a:extLst>
          </p:cNvPr>
          <p:cNvSpPr>
            <a:spLocks noGrp="1"/>
          </p:cNvSpPr>
          <p:nvPr>
            <p:ph idx="1"/>
          </p:nvPr>
        </p:nvSpPr>
        <p:spPr/>
        <p:txBody>
          <a:bodyPr>
            <a:normAutofit fontScale="92500" lnSpcReduction="20000"/>
          </a:bodyPr>
          <a:lstStyle/>
          <a:p>
            <a:pPr algn="l"/>
            <a:r>
              <a:rPr lang="en-US" b="0" i="0" dirty="0">
                <a:solidFill>
                  <a:srgbClr val="000000"/>
                </a:solidFill>
                <a:effectLst/>
                <a:latin typeface="Times New Roman" panose="02020603050405020304" pitchFamily="18" charset="0"/>
              </a:rPr>
              <a:t>Monitors designed to measure time weighted average concentrations are used for either personnel or area monitoring.</a:t>
            </a:r>
          </a:p>
          <a:p>
            <a:pPr algn="l"/>
            <a:r>
              <a:rPr lang="en-US" b="0" i="0" dirty="0">
                <a:solidFill>
                  <a:srgbClr val="000000"/>
                </a:solidFill>
                <a:effectLst/>
                <a:latin typeface="Times New Roman" panose="02020603050405020304" pitchFamily="18" charset="0"/>
              </a:rPr>
              <a:t>In Anatomic Pathology areas, employees are monitored by use of passive badges which are given out at the start of the employee’s shift. Employee verification paperwork included in the badge monitoring container should be completed by the employee being tested before monitoring is started.</a:t>
            </a:r>
          </a:p>
          <a:p>
            <a:pPr algn="l"/>
            <a:r>
              <a:rPr lang="en-US" b="0" i="0" dirty="0">
                <a:solidFill>
                  <a:srgbClr val="000000"/>
                </a:solidFill>
                <a:effectLst/>
                <a:latin typeface="Times New Roman" panose="02020603050405020304" pitchFamily="18" charset="0"/>
              </a:rPr>
              <a:t>The badge is worn near the breathing zone (as close to inhalation point as possible) of personnel exposed or placed in the area to be monitored.</a:t>
            </a:r>
          </a:p>
          <a:p>
            <a:pPr algn="l"/>
            <a:r>
              <a:rPr lang="en-US" b="0" i="0" dirty="0">
                <a:solidFill>
                  <a:srgbClr val="000000"/>
                </a:solidFill>
                <a:effectLst/>
                <a:latin typeface="Times New Roman" panose="02020603050405020304" pitchFamily="18" charset="0"/>
              </a:rPr>
              <a:t>At the end of the shift, the badge should be placed in a sealed transporting bag along with the information paperwork (retain a copy prior to sealing).</a:t>
            </a:r>
          </a:p>
          <a:p>
            <a:pPr algn="l"/>
            <a:r>
              <a:rPr lang="en-US" b="0" i="0" dirty="0">
                <a:solidFill>
                  <a:srgbClr val="000000"/>
                </a:solidFill>
                <a:effectLst/>
                <a:latin typeface="Times New Roman" panose="02020603050405020304" pitchFamily="18" charset="0"/>
              </a:rPr>
              <a:t>Monitors are shipped via FedEx to the badge manufacturer for analysis and resulting.</a:t>
            </a:r>
          </a:p>
          <a:p>
            <a:pPr marL="0" indent="0">
              <a:buNone/>
            </a:pPr>
            <a:endParaRPr lang="en-US" dirty="0"/>
          </a:p>
        </p:txBody>
      </p:sp>
      <p:pic>
        <p:nvPicPr>
          <p:cNvPr id="4" name="Picture 3">
            <a:extLst>
              <a:ext uri="{FF2B5EF4-FFF2-40B4-BE49-F238E27FC236}">
                <a16:creationId xmlns:a16="http://schemas.microsoft.com/office/drawing/2014/main" id="{4BAD1101-6A38-4097-9CA8-4A5D5C19DBD6}"/>
              </a:ext>
            </a:extLst>
          </p:cNvPr>
          <p:cNvPicPr>
            <a:picLocks noChangeAspect="1"/>
          </p:cNvPicPr>
          <p:nvPr/>
        </p:nvPicPr>
        <p:blipFill>
          <a:blip r:embed="rId3"/>
          <a:stretch>
            <a:fillRect/>
          </a:stretch>
        </p:blipFill>
        <p:spPr>
          <a:xfrm>
            <a:off x="0" y="6219825"/>
            <a:ext cx="12191999" cy="638175"/>
          </a:xfrm>
          <a:prstGeom prst="rect">
            <a:avLst/>
          </a:prstGeom>
        </p:spPr>
      </p:pic>
    </p:spTree>
    <p:extLst>
      <p:ext uri="{BB962C8B-B14F-4D97-AF65-F5344CB8AC3E}">
        <p14:creationId xmlns:p14="http://schemas.microsoft.com/office/powerpoint/2010/main" val="1687431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F6A608-4CCB-4D48-BF00-4A579AC8C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836676" y="1264085"/>
            <a:ext cx="10515600" cy="2393515"/>
          </a:xfrm>
        </p:spPr>
        <p:txBody>
          <a:bodyPr vert="horz" lIns="91440" tIns="45720" rIns="91440" bIns="45720" rtlCol="0" anchor="t">
            <a:normAutofit/>
          </a:bodyPr>
          <a:lstStyle/>
          <a:p>
            <a:pPr algn="ctr"/>
            <a:r>
              <a:rPr lang="en-US" sz="4000" b="0" i="0" dirty="0">
                <a:effectLst/>
                <a:latin typeface="Times New Roman" panose="02020603050405020304" pitchFamily="18" charset="0"/>
                <a:cs typeface="Times New Roman" panose="02020603050405020304" pitchFamily="18" charset="0"/>
              </a:rPr>
              <a:t>PERMISSIBLE EXPOSURE LIMITS (PELs) are available on the OSHA website: </a:t>
            </a:r>
            <a:r>
              <a:rPr lang="en-US" sz="4000" b="0" i="0" dirty="0">
                <a:effectLst/>
                <a:latin typeface="Times New Roman" panose="02020603050405020304" pitchFamily="18" charset="0"/>
                <a:cs typeface="Times New Roman" panose="02020603050405020304" pitchFamily="18" charset="0"/>
                <a:hlinkClick r:id="rId3"/>
              </a:rPr>
              <a:t>https://www.osha.gov/annotated-pels</a:t>
            </a:r>
            <a:endParaRPr lang="en-US" sz="4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3792776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AFDA97F-F9EC-4DDF-DB5F-388D464F4F22}"/>
              </a:ext>
            </a:extLst>
          </p:cNvPr>
          <p:cNvSpPr txBox="1"/>
          <p:nvPr/>
        </p:nvSpPr>
        <p:spPr>
          <a:xfrm>
            <a:off x="838200" y="557189"/>
            <a:ext cx="3966463" cy="55719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0" i="0" u="none" strike="noStrike" kern="1200" cap="none" spc="0" normalizeH="0" baseline="0" noProof="0">
                <a:ln>
                  <a:noFill/>
                </a:ln>
                <a:solidFill>
                  <a:prstClr val="black"/>
                </a:solidFill>
                <a:effectLst/>
                <a:uLnTx/>
                <a:uFillTx/>
                <a:latin typeface="Calibri Light" panose="020F0302020204030204"/>
                <a:ea typeface="+mn-ea"/>
                <a:cs typeface="+mn-cs"/>
              </a:rPr>
              <a:t>How can you minimize your exposure risk to chemicals?</a:t>
            </a:r>
          </a:p>
        </p:txBody>
      </p:sp>
      <p:pic>
        <p:nvPicPr>
          <p:cNvPr id="4" name="Picture 3">
            <a:extLst>
              <a:ext uri="{FF2B5EF4-FFF2-40B4-BE49-F238E27FC236}">
                <a16:creationId xmlns:a16="http://schemas.microsoft.com/office/drawing/2014/main" id="{0362E4BA-993A-1B18-7429-373FC8014B0B}"/>
              </a:ext>
            </a:extLst>
          </p:cNvPr>
          <p:cNvPicPr>
            <a:picLocks noChangeAspect="1"/>
          </p:cNvPicPr>
          <p:nvPr/>
        </p:nvPicPr>
        <p:blipFill rotWithShape="1">
          <a:blip r:embed="rId3"/>
          <a:srcRect r="2003" b="1"/>
          <a:stretch/>
        </p:blipFill>
        <p:spPr>
          <a:xfrm>
            <a:off x="5176911" y="720190"/>
            <a:ext cx="6833848" cy="5584353"/>
          </a:xfrm>
          <a:prstGeom prst="rect">
            <a:avLst/>
          </a:prstGeom>
        </p:spPr>
      </p:pic>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2771877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8000" b="1" dirty="0">
                <a:solidFill>
                  <a:schemeClr val="bg1">
                    <a:lumMod val="95000"/>
                    <a:lumOff val="5000"/>
                  </a:schemeClr>
                </a:solidFill>
              </a:rPr>
              <a:t>Thank you!</a:t>
            </a:r>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spTree>
    <p:extLst>
      <p:ext uri="{BB962C8B-B14F-4D97-AF65-F5344CB8AC3E}">
        <p14:creationId xmlns:p14="http://schemas.microsoft.com/office/powerpoint/2010/main" val="1467073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p:txBody>
          <a:bodyPr>
            <a:normAutofit/>
          </a:bodyPr>
          <a:lstStyle/>
          <a:p>
            <a:r>
              <a:rPr lang="en-US" b="0" i="0" dirty="0">
                <a:solidFill>
                  <a:srgbClr val="000000"/>
                </a:solidFill>
                <a:effectLst/>
                <a:latin typeface="Times New Roman" panose="02020603050405020304" pitchFamily="18" charset="0"/>
              </a:rPr>
              <a:t>Review the following policies</a:t>
            </a:r>
            <a:endParaRPr lang="en-US" dirty="0"/>
          </a:p>
        </p:txBody>
      </p:sp>
      <p:sp>
        <p:nvSpPr>
          <p:cNvPr id="3" name="Content Placeholder 2">
            <a:extLst>
              <a:ext uri="{FF2B5EF4-FFF2-40B4-BE49-F238E27FC236}">
                <a16:creationId xmlns:a16="http://schemas.microsoft.com/office/drawing/2014/main" id="{2D10DDA8-A1A2-5104-21E9-68E5687E67B6}"/>
              </a:ext>
            </a:extLst>
          </p:cNvPr>
          <p:cNvSpPr>
            <a:spLocks noGrp="1"/>
          </p:cNvSpPr>
          <p:nvPr>
            <p:ph idx="1"/>
          </p:nvPr>
        </p:nvSpPr>
        <p:spPr>
          <a:xfrm>
            <a:off x="838200" y="1825625"/>
            <a:ext cx="9777984" cy="1886839"/>
          </a:xfrm>
        </p:spPr>
        <p:txBody>
          <a:bodyPr/>
          <a:lstStyle/>
          <a:p>
            <a:r>
              <a:rPr lang="en-US" dirty="0">
                <a:latin typeface="Times New Roman" panose="02020603050405020304" pitchFamily="18" charset="0"/>
                <a:cs typeface="Times New Roman" panose="02020603050405020304" pitchFamily="18" charset="0"/>
              </a:rPr>
              <a:t>SM-05 Chemical Hygiene Plan</a:t>
            </a:r>
          </a:p>
          <a:p>
            <a:r>
              <a:rPr lang="en-US" dirty="0">
                <a:latin typeface="Times New Roman" panose="02020603050405020304" pitchFamily="18" charset="0"/>
                <a:cs typeface="Times New Roman" panose="02020603050405020304" pitchFamily="18" charset="0"/>
              </a:rPr>
              <a:t>SM-10 Formaldehyde/Xylene Vapor Monitoring</a:t>
            </a:r>
          </a:p>
          <a:p>
            <a:r>
              <a:rPr lang="en-US" dirty="0">
                <a:latin typeface="Times New Roman" panose="02020603050405020304" pitchFamily="18" charset="0"/>
                <a:cs typeface="Times New Roman" panose="02020603050405020304" pitchFamily="18" charset="0"/>
              </a:rPr>
              <a:t>SM-16 Handling of </a:t>
            </a:r>
            <a:r>
              <a:rPr lang="en-US" dirty="0" err="1">
                <a:latin typeface="Times New Roman" panose="02020603050405020304" pitchFamily="18" charset="0"/>
                <a:cs typeface="Times New Roman" panose="02020603050405020304" pitchFamily="18" charset="0"/>
              </a:rPr>
              <a:t>Cryo</a:t>
            </a:r>
            <a:r>
              <a:rPr lang="en-US" dirty="0">
                <a:latin typeface="Times New Roman" panose="02020603050405020304" pitchFamily="18" charset="0"/>
                <a:cs typeface="Times New Roman" panose="02020603050405020304" pitchFamily="18" charset="0"/>
              </a:rPr>
              <a:t> Materials</a:t>
            </a:r>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spTree>
    <p:extLst>
      <p:ext uri="{BB962C8B-B14F-4D97-AF65-F5344CB8AC3E}">
        <p14:creationId xmlns:p14="http://schemas.microsoft.com/office/powerpoint/2010/main" val="601033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1008184" y="174032"/>
            <a:ext cx="10175631" cy="1111843"/>
          </a:xfrm>
        </p:spPr>
        <p:txBody>
          <a:bodyPr anchor="ctr">
            <a:noAutofit/>
          </a:bodyPr>
          <a:lstStyle/>
          <a:p>
            <a:pPr algn="ctr"/>
            <a:r>
              <a:rPr lang="en-US" b="0" i="0" dirty="0">
                <a:effectLst/>
                <a:latin typeface="Times New Roman" panose="02020603050405020304" pitchFamily="18" charset="0"/>
              </a:rPr>
              <a:t>I know where to locate laboratory safety policies.</a:t>
            </a:r>
            <a:endParaRPr lang="en-US" dirty="0"/>
          </a:p>
        </p:txBody>
      </p:sp>
      <p:sp>
        <p:nvSpPr>
          <p:cNvPr id="3" name="Content Placeholder 2">
            <a:extLst>
              <a:ext uri="{FF2B5EF4-FFF2-40B4-BE49-F238E27FC236}">
                <a16:creationId xmlns:a16="http://schemas.microsoft.com/office/drawing/2014/main" id="{2D10DDA8-A1A2-5104-21E9-68E5687E67B6}"/>
              </a:ext>
            </a:extLst>
          </p:cNvPr>
          <p:cNvSpPr>
            <a:spLocks noGrp="1"/>
          </p:cNvSpPr>
          <p:nvPr>
            <p:ph idx="1"/>
          </p:nvPr>
        </p:nvSpPr>
        <p:spPr>
          <a:xfrm>
            <a:off x="1008184" y="1459907"/>
            <a:ext cx="10175630" cy="767904"/>
          </a:xfrm>
        </p:spPr>
        <p:txBody>
          <a:bodyPr anchor="ctr">
            <a:normAutofit/>
          </a:bodyPr>
          <a:lstStyle/>
          <a:p>
            <a:pPr algn="ctr"/>
            <a:r>
              <a:rPr lang="en-US" sz="2000" dirty="0">
                <a:latin typeface="Times New Roman" panose="02020603050405020304" pitchFamily="18" charset="0"/>
                <a:cs typeface="Times New Roman" panose="02020603050405020304" pitchFamily="18" charset="0"/>
              </a:rPr>
              <a:t>System safety policies are located in Media Lab in the manual “Lab Safety-System”.</a:t>
            </a:r>
          </a:p>
          <a:p>
            <a:pPr marL="0" indent="0" algn="ctr">
              <a:buNone/>
            </a:pPr>
            <a:endParaRPr lang="en-US" sz="2000" dirty="0"/>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pic>
        <p:nvPicPr>
          <p:cNvPr id="8" name="Picture 7">
            <a:extLst>
              <a:ext uri="{FF2B5EF4-FFF2-40B4-BE49-F238E27FC236}">
                <a16:creationId xmlns:a16="http://schemas.microsoft.com/office/drawing/2014/main" id="{8FE61FC1-D77F-9466-70CC-0F43F830F59B}"/>
              </a:ext>
            </a:extLst>
          </p:cNvPr>
          <p:cNvPicPr>
            <a:picLocks noChangeAspect="1"/>
          </p:cNvPicPr>
          <p:nvPr/>
        </p:nvPicPr>
        <p:blipFill>
          <a:blip r:embed="rId4"/>
          <a:stretch>
            <a:fillRect/>
          </a:stretch>
        </p:blipFill>
        <p:spPr>
          <a:xfrm>
            <a:off x="735497" y="1868541"/>
            <a:ext cx="10596152" cy="4065120"/>
          </a:xfrm>
          <a:prstGeom prst="rect">
            <a:avLst/>
          </a:prstGeom>
        </p:spPr>
      </p:pic>
    </p:spTree>
    <p:extLst>
      <p:ext uri="{BB962C8B-B14F-4D97-AF65-F5344CB8AC3E}">
        <p14:creationId xmlns:p14="http://schemas.microsoft.com/office/powerpoint/2010/main" val="1582675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838200" y="681038"/>
            <a:ext cx="10394373" cy="1009650"/>
          </a:xfrm>
        </p:spPr>
        <p:txBody>
          <a:bodyPr>
            <a:normAutofit fontScale="90000"/>
          </a:bodyPr>
          <a:lstStyle/>
          <a:p>
            <a:r>
              <a:rPr lang="en-US" b="1" i="0" dirty="0">
                <a:solidFill>
                  <a:srgbClr val="000000"/>
                </a:solidFill>
                <a:effectLst/>
                <a:latin typeface="Times New Roman" panose="02020603050405020304" pitchFamily="18" charset="0"/>
              </a:rPr>
              <a:t>You have the right to know about chemicals you may be exposed to in your job. Therefore, </a:t>
            </a:r>
            <a:r>
              <a:rPr lang="en-US" b="1" dirty="0">
                <a:solidFill>
                  <a:srgbClr val="000000"/>
                </a:solidFill>
                <a:latin typeface="Times New Roman" panose="02020603050405020304" pitchFamily="18" charset="0"/>
              </a:rPr>
              <a:t>all team members should</a:t>
            </a:r>
            <a:r>
              <a:rPr lang="en-US" b="1" i="0" dirty="0">
                <a:solidFill>
                  <a:srgbClr val="000000"/>
                </a:solidFill>
                <a:effectLst/>
                <a:latin typeface="Times New Roman" panose="02020603050405020304" pitchFamily="18" charset="0"/>
              </a:rPr>
              <a:t> know where to locate the following</a:t>
            </a:r>
            <a:r>
              <a:rPr lang="en-US" b="0" i="0" dirty="0">
                <a:solidFill>
                  <a:srgbClr val="000000"/>
                </a:solidFill>
                <a:effectLst/>
                <a:latin typeface="Times New Roman" panose="02020603050405020304" pitchFamily="18" charset="0"/>
              </a:rPr>
              <a:t>:</a:t>
            </a:r>
            <a:endParaRPr lang="en-US" dirty="0"/>
          </a:p>
        </p:txBody>
      </p:sp>
      <p:sp>
        <p:nvSpPr>
          <p:cNvPr id="3" name="Content Placeholder 2">
            <a:extLst>
              <a:ext uri="{FF2B5EF4-FFF2-40B4-BE49-F238E27FC236}">
                <a16:creationId xmlns:a16="http://schemas.microsoft.com/office/drawing/2014/main" id="{2D10DDA8-A1A2-5104-21E9-68E5687E67B6}"/>
              </a:ext>
            </a:extLst>
          </p:cNvPr>
          <p:cNvSpPr>
            <a:spLocks noGrp="1"/>
          </p:cNvSpPr>
          <p:nvPr>
            <p:ph idx="1"/>
          </p:nvPr>
        </p:nvSpPr>
        <p:spPr>
          <a:xfrm>
            <a:off x="838200" y="2327563"/>
            <a:ext cx="10238509" cy="3849399"/>
          </a:xfrm>
        </p:spPr>
        <p:txBody>
          <a:bodyPr/>
          <a:lstStyle/>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SDS </a:t>
            </a:r>
            <a:endParaRPr lang="en-US" dirty="0">
              <a:solidFill>
                <a:srgbClr val="000000"/>
              </a:solidFill>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Laboratory Annual Chemical Inventory, including health hazard information listed</a:t>
            </a:r>
          </a:p>
          <a:p>
            <a:r>
              <a:rPr lang="en-US" b="0" i="0" dirty="0">
                <a:solidFill>
                  <a:srgbClr val="000000"/>
                </a:solidFill>
                <a:effectLst/>
                <a:latin typeface="Times New Roman" panose="02020603050405020304" pitchFamily="18" charset="0"/>
              </a:rPr>
              <a:t>Copy of OSHA Laboratory Standard </a:t>
            </a:r>
          </a:p>
          <a:p>
            <a:pPr lvl="1"/>
            <a:r>
              <a:rPr lang="en-US" dirty="0">
                <a:solidFill>
                  <a:srgbClr val="000000"/>
                </a:solidFill>
                <a:latin typeface="Times New Roman" panose="02020603050405020304" pitchFamily="18" charset="0"/>
              </a:rPr>
              <a:t>Located in Media Lab under System Lab Safety policies as a reference</a:t>
            </a:r>
            <a:endParaRPr lang="en-US" b="0" i="0" dirty="0">
              <a:solidFill>
                <a:srgbClr val="000000"/>
              </a:solidFill>
              <a:effectLst/>
              <a:latin typeface="Times New Roman" panose="02020603050405020304" pitchFamily="18" charset="0"/>
            </a:endParaRPr>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spTree>
    <p:extLst>
      <p:ext uri="{BB962C8B-B14F-4D97-AF65-F5344CB8AC3E}">
        <p14:creationId xmlns:p14="http://schemas.microsoft.com/office/powerpoint/2010/main" val="3038485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0" i="0" kern="1200" dirty="0">
                <a:solidFill>
                  <a:srgbClr val="FFFFFF"/>
                </a:solidFill>
                <a:effectLst/>
                <a:latin typeface="Times New Roman" panose="02020603050405020304" pitchFamily="18" charset="0"/>
                <a:cs typeface="Times New Roman" panose="02020603050405020304" pitchFamily="18" charset="0"/>
              </a:rPr>
              <a:t>Locate SDS</a:t>
            </a:r>
            <a:endParaRPr lang="en-US" sz="3600" kern="1200" dirty="0">
              <a:solidFill>
                <a:srgbClr val="FFFFF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cxnSp>
        <p:nvCxnSpPr>
          <p:cNvPr id="17" name="Straight Arrow Connector 16">
            <a:extLst>
              <a:ext uri="{FF2B5EF4-FFF2-40B4-BE49-F238E27FC236}">
                <a16:creationId xmlns:a16="http://schemas.microsoft.com/office/drawing/2014/main" id="{D546F037-52FC-4C45-6B52-1C0C3509AD9C}"/>
              </a:ext>
            </a:extLst>
          </p:cNvPr>
          <p:cNvCxnSpPr/>
          <p:nvPr/>
        </p:nvCxnSpPr>
        <p:spPr>
          <a:xfrm>
            <a:off x="717422" y="5439266"/>
            <a:ext cx="1749552" cy="0"/>
          </a:xfrm>
          <a:prstGeom prst="straightConnector1">
            <a:avLst/>
          </a:prstGeom>
          <a:ln w="444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E26821-EF1B-10E8-7225-8C9FA7B9EBB4}"/>
              </a:ext>
            </a:extLst>
          </p:cNvPr>
          <p:cNvSpPr txBox="1"/>
          <p:nvPr/>
        </p:nvSpPr>
        <p:spPr>
          <a:xfrm>
            <a:off x="478222" y="278103"/>
            <a:ext cx="10165394"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Locate SDS in </a:t>
            </a:r>
            <a:r>
              <a:rPr lang="en-US" sz="2000" dirty="0" err="1">
                <a:latin typeface="Arial" panose="020B0604020202020204" pitchFamily="34" charset="0"/>
                <a:cs typeface="Arial" panose="020B0604020202020204" pitchFamily="34" charset="0"/>
              </a:rPr>
              <a:t>Wellsource</a:t>
            </a:r>
            <a:r>
              <a:rPr lang="en-US" sz="2000" dirty="0">
                <a:latin typeface="Arial" panose="020B0604020202020204" pitchFamily="34" charset="0"/>
                <a:cs typeface="Arial" panose="020B0604020202020204" pitchFamily="34" charset="0"/>
              </a:rPr>
              <a:t>, customize and add as selected tool or search “All Tools”</a:t>
            </a:r>
          </a:p>
        </p:txBody>
      </p:sp>
      <p:pic>
        <p:nvPicPr>
          <p:cNvPr id="21" name="Picture 20">
            <a:extLst>
              <a:ext uri="{FF2B5EF4-FFF2-40B4-BE49-F238E27FC236}">
                <a16:creationId xmlns:a16="http://schemas.microsoft.com/office/drawing/2014/main" id="{B565DDD3-37BF-C133-31F9-2B4E261EF596}"/>
              </a:ext>
            </a:extLst>
          </p:cNvPr>
          <p:cNvPicPr>
            <a:picLocks noChangeAspect="1"/>
          </p:cNvPicPr>
          <p:nvPr/>
        </p:nvPicPr>
        <p:blipFill>
          <a:blip r:embed="rId4"/>
          <a:stretch>
            <a:fillRect/>
          </a:stretch>
        </p:blipFill>
        <p:spPr>
          <a:xfrm>
            <a:off x="591155" y="760438"/>
            <a:ext cx="10572145" cy="5459387"/>
          </a:xfrm>
          <a:prstGeom prst="rect">
            <a:avLst/>
          </a:prstGeom>
        </p:spPr>
      </p:pic>
      <mc:AlternateContent xmlns:mc="http://schemas.openxmlformats.org/markup-compatibility/2006">
        <mc:Choice xmlns:p14="http://schemas.microsoft.com/office/powerpoint/2010/main" Requires="p14">
          <p:contentPart p14:bwMode="auto" r:id="rId5">
            <p14:nvContentPartPr>
              <p14:cNvPr id="22" name="Ink 21">
                <a:extLst>
                  <a:ext uri="{FF2B5EF4-FFF2-40B4-BE49-F238E27FC236}">
                    <a16:creationId xmlns:a16="http://schemas.microsoft.com/office/drawing/2014/main" id="{A27AC85B-0E92-F8AC-2747-F31A2E072D4E}"/>
                  </a:ext>
                </a:extLst>
              </p14:cNvPr>
              <p14:cNvContentPartPr/>
              <p14:nvPr/>
            </p14:nvContentPartPr>
            <p14:xfrm>
              <a:off x="3582360" y="2138616"/>
              <a:ext cx="1045440" cy="908640"/>
            </p14:xfrm>
          </p:contentPart>
        </mc:Choice>
        <mc:Fallback>
          <p:pic>
            <p:nvPicPr>
              <p:cNvPr id="22" name="Ink 21">
                <a:extLst>
                  <a:ext uri="{FF2B5EF4-FFF2-40B4-BE49-F238E27FC236}">
                    <a16:creationId xmlns:a16="http://schemas.microsoft.com/office/drawing/2014/main" id="{A27AC85B-0E92-F8AC-2747-F31A2E072D4E}"/>
                  </a:ext>
                </a:extLst>
              </p:cNvPr>
              <p:cNvPicPr/>
              <p:nvPr/>
            </p:nvPicPr>
            <p:blipFill>
              <a:blip r:embed="rId6"/>
              <a:stretch>
                <a:fillRect/>
              </a:stretch>
            </p:blipFill>
            <p:spPr>
              <a:xfrm>
                <a:off x="3564360" y="2102976"/>
                <a:ext cx="1081080" cy="9802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4" name="Ink 23">
                <a:extLst>
                  <a:ext uri="{FF2B5EF4-FFF2-40B4-BE49-F238E27FC236}">
                    <a16:creationId xmlns:a16="http://schemas.microsoft.com/office/drawing/2014/main" id="{D4D200A0-6145-3E2D-72CA-39E663077E75}"/>
                  </a:ext>
                </a:extLst>
              </p14:cNvPr>
              <p14:cNvContentPartPr/>
              <p14:nvPr/>
            </p14:nvContentPartPr>
            <p14:xfrm>
              <a:off x="1270800" y="5303376"/>
              <a:ext cx="1289880" cy="720"/>
            </p14:xfrm>
          </p:contentPart>
        </mc:Choice>
        <mc:Fallback>
          <p:pic>
            <p:nvPicPr>
              <p:cNvPr id="24" name="Ink 23">
                <a:extLst>
                  <a:ext uri="{FF2B5EF4-FFF2-40B4-BE49-F238E27FC236}">
                    <a16:creationId xmlns:a16="http://schemas.microsoft.com/office/drawing/2014/main" id="{D4D200A0-6145-3E2D-72CA-39E663077E75}"/>
                  </a:ext>
                </a:extLst>
              </p:cNvPr>
              <p:cNvPicPr/>
              <p:nvPr/>
            </p:nvPicPr>
            <p:blipFill>
              <a:blip r:embed="rId8"/>
              <a:stretch>
                <a:fillRect/>
              </a:stretch>
            </p:blipFill>
            <p:spPr>
              <a:xfrm>
                <a:off x="1252800" y="5231376"/>
                <a:ext cx="132552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5" name="Ink 24">
                <a:extLst>
                  <a:ext uri="{FF2B5EF4-FFF2-40B4-BE49-F238E27FC236}">
                    <a16:creationId xmlns:a16="http://schemas.microsoft.com/office/drawing/2014/main" id="{9BA53718-3AC3-BCC0-F94F-9428A672AA4B}"/>
                  </a:ext>
                </a:extLst>
              </p14:cNvPr>
              <p14:cNvContentPartPr/>
              <p14:nvPr/>
            </p14:nvContentPartPr>
            <p14:xfrm>
              <a:off x="2359080" y="5102136"/>
              <a:ext cx="230760" cy="213480"/>
            </p14:xfrm>
          </p:contentPart>
        </mc:Choice>
        <mc:Fallback>
          <p:pic>
            <p:nvPicPr>
              <p:cNvPr id="25" name="Ink 24">
                <a:extLst>
                  <a:ext uri="{FF2B5EF4-FFF2-40B4-BE49-F238E27FC236}">
                    <a16:creationId xmlns:a16="http://schemas.microsoft.com/office/drawing/2014/main" id="{9BA53718-3AC3-BCC0-F94F-9428A672AA4B}"/>
                  </a:ext>
                </a:extLst>
              </p:cNvPr>
              <p:cNvPicPr/>
              <p:nvPr/>
            </p:nvPicPr>
            <p:blipFill>
              <a:blip r:embed="rId10"/>
              <a:stretch>
                <a:fillRect/>
              </a:stretch>
            </p:blipFill>
            <p:spPr>
              <a:xfrm>
                <a:off x="2341440" y="5066496"/>
                <a:ext cx="266400" cy="2851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6" name="Ink 25">
                <a:extLst>
                  <a:ext uri="{FF2B5EF4-FFF2-40B4-BE49-F238E27FC236}">
                    <a16:creationId xmlns:a16="http://schemas.microsoft.com/office/drawing/2014/main" id="{9FDF68CC-E37D-FF0E-C6C9-9D8C4F421C95}"/>
                  </a:ext>
                </a:extLst>
              </p14:cNvPr>
              <p14:cNvContentPartPr/>
              <p14:nvPr/>
            </p14:nvContentPartPr>
            <p14:xfrm>
              <a:off x="2363040" y="5321736"/>
              <a:ext cx="234360" cy="231840"/>
            </p14:xfrm>
          </p:contentPart>
        </mc:Choice>
        <mc:Fallback>
          <p:pic>
            <p:nvPicPr>
              <p:cNvPr id="26" name="Ink 25">
                <a:extLst>
                  <a:ext uri="{FF2B5EF4-FFF2-40B4-BE49-F238E27FC236}">
                    <a16:creationId xmlns:a16="http://schemas.microsoft.com/office/drawing/2014/main" id="{9FDF68CC-E37D-FF0E-C6C9-9D8C4F421C95}"/>
                  </a:ext>
                </a:extLst>
              </p:cNvPr>
              <p:cNvPicPr/>
              <p:nvPr/>
            </p:nvPicPr>
            <p:blipFill>
              <a:blip r:embed="rId12"/>
              <a:stretch>
                <a:fillRect/>
              </a:stretch>
            </p:blipFill>
            <p:spPr>
              <a:xfrm>
                <a:off x="2345040" y="5286096"/>
                <a:ext cx="270000" cy="3034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7" name="Ink 26">
                <a:extLst>
                  <a:ext uri="{FF2B5EF4-FFF2-40B4-BE49-F238E27FC236}">
                    <a16:creationId xmlns:a16="http://schemas.microsoft.com/office/drawing/2014/main" id="{2725F5A4-73F2-D801-EEBC-28CBFE52FC3C}"/>
                  </a:ext>
                </a:extLst>
              </p14:cNvPr>
              <p14:cNvContentPartPr/>
              <p14:nvPr/>
            </p14:nvContentPartPr>
            <p14:xfrm>
              <a:off x="2532600" y="2340576"/>
              <a:ext cx="360" cy="360"/>
            </p14:xfrm>
          </p:contentPart>
        </mc:Choice>
        <mc:Fallback>
          <p:pic>
            <p:nvPicPr>
              <p:cNvPr id="27" name="Ink 26">
                <a:extLst>
                  <a:ext uri="{FF2B5EF4-FFF2-40B4-BE49-F238E27FC236}">
                    <a16:creationId xmlns:a16="http://schemas.microsoft.com/office/drawing/2014/main" id="{2725F5A4-73F2-D801-EEBC-28CBFE52FC3C}"/>
                  </a:ext>
                </a:extLst>
              </p:cNvPr>
              <p:cNvPicPr/>
              <p:nvPr/>
            </p:nvPicPr>
            <p:blipFill>
              <a:blip r:embed="rId14"/>
              <a:stretch>
                <a:fillRect/>
              </a:stretch>
            </p:blipFill>
            <p:spPr>
              <a:xfrm>
                <a:off x="2514600" y="2304936"/>
                <a:ext cx="36000" cy="72000"/>
              </a:xfrm>
              <a:prstGeom prst="rect">
                <a:avLst/>
              </a:prstGeom>
            </p:spPr>
          </p:pic>
        </mc:Fallback>
      </mc:AlternateContent>
    </p:spTree>
    <p:extLst>
      <p:ext uri="{BB962C8B-B14F-4D97-AF65-F5344CB8AC3E}">
        <p14:creationId xmlns:p14="http://schemas.microsoft.com/office/powerpoint/2010/main" val="2240218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D40E-7114-8C63-CC2D-D013F7C37C9D}"/>
              </a:ext>
            </a:extLst>
          </p:cNvPr>
          <p:cNvSpPr>
            <a:spLocks noGrp="1"/>
          </p:cNvSpPr>
          <p:nvPr>
            <p:ph type="title"/>
          </p:nvPr>
        </p:nvSpPr>
        <p:spPr/>
        <p:txBody>
          <a:bodyPr>
            <a:normAutofit/>
          </a:bodyPr>
          <a:lstStyle/>
          <a:p>
            <a:r>
              <a:rPr lang="en-US" sz="4000" b="1" dirty="0"/>
              <a:t>Search for the Chemical.</a:t>
            </a:r>
          </a:p>
        </p:txBody>
      </p:sp>
      <p:pic>
        <p:nvPicPr>
          <p:cNvPr id="6" name="Content Placeholder 5">
            <a:extLst>
              <a:ext uri="{FF2B5EF4-FFF2-40B4-BE49-F238E27FC236}">
                <a16:creationId xmlns:a16="http://schemas.microsoft.com/office/drawing/2014/main" id="{238A7DB0-D4FC-7655-B240-B8CC07DA5581}"/>
              </a:ext>
            </a:extLst>
          </p:cNvPr>
          <p:cNvPicPr>
            <a:picLocks noGrp="1" noChangeAspect="1"/>
          </p:cNvPicPr>
          <p:nvPr>
            <p:ph idx="1"/>
          </p:nvPr>
        </p:nvPicPr>
        <p:blipFill>
          <a:blip r:embed="rId3"/>
          <a:stretch>
            <a:fillRect/>
          </a:stretch>
        </p:blipFill>
        <p:spPr>
          <a:xfrm>
            <a:off x="1843011" y="1825625"/>
            <a:ext cx="8505978" cy="4351338"/>
          </a:xfrm>
        </p:spPr>
      </p:pic>
      <p:pic>
        <p:nvPicPr>
          <p:cNvPr id="4" name="Picture 3">
            <a:extLst>
              <a:ext uri="{FF2B5EF4-FFF2-40B4-BE49-F238E27FC236}">
                <a16:creationId xmlns:a16="http://schemas.microsoft.com/office/drawing/2014/main" id="{AE7148E8-5860-3F10-EDED-C3096D5A2DBE}"/>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3279108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pic>
        <p:nvPicPr>
          <p:cNvPr id="12" name="Picture 11">
            <a:extLst>
              <a:ext uri="{FF2B5EF4-FFF2-40B4-BE49-F238E27FC236}">
                <a16:creationId xmlns:a16="http://schemas.microsoft.com/office/drawing/2014/main" id="{AC9DF08B-5C6B-7D2B-98D5-3130F857CEC5}"/>
              </a:ext>
            </a:extLst>
          </p:cNvPr>
          <p:cNvPicPr>
            <a:picLocks noChangeAspect="1"/>
          </p:cNvPicPr>
          <p:nvPr/>
        </p:nvPicPr>
        <p:blipFill>
          <a:blip r:embed="rId4"/>
          <a:stretch>
            <a:fillRect/>
          </a:stretch>
        </p:blipFill>
        <p:spPr>
          <a:xfrm>
            <a:off x="661062" y="173477"/>
            <a:ext cx="10869873" cy="5717224"/>
          </a:xfrm>
          <a:prstGeom prst="rect">
            <a:avLst/>
          </a:prstGeom>
        </p:spPr>
      </p:pic>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4983480" y="2118418"/>
            <a:ext cx="10515600" cy="1325563"/>
          </a:xfrm>
        </p:spPr>
        <p:txBody>
          <a:bodyPr/>
          <a:lstStyle/>
          <a:p>
            <a:r>
              <a:rPr lang="en-US" dirty="0">
                <a:latin typeface="Times New Roman" panose="02020603050405020304" pitchFamily="18" charset="0"/>
                <a:cs typeface="Times New Roman" panose="02020603050405020304" pitchFamily="18" charset="0"/>
              </a:rPr>
              <a:t>Clorox Bleach SDS</a:t>
            </a:r>
          </a:p>
        </p:txBody>
      </p:sp>
    </p:spTree>
    <p:extLst>
      <p:ext uri="{BB962C8B-B14F-4D97-AF65-F5344CB8AC3E}">
        <p14:creationId xmlns:p14="http://schemas.microsoft.com/office/powerpoint/2010/main" val="1435435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CB07289-D886-D5EE-30C6-56AD883C614F}"/>
              </a:ext>
            </a:extLst>
          </p:cNvPr>
          <p:cNvPicPr>
            <a:picLocks noChangeAspect="1"/>
          </p:cNvPicPr>
          <p:nvPr/>
        </p:nvPicPr>
        <p:blipFill>
          <a:blip r:embed="rId3"/>
          <a:stretch>
            <a:fillRect/>
          </a:stretch>
        </p:blipFill>
        <p:spPr>
          <a:xfrm>
            <a:off x="0" y="6219825"/>
            <a:ext cx="12191999" cy="638175"/>
          </a:xfrm>
          <a:prstGeom prst="rect">
            <a:avLst/>
          </a:prstGeom>
        </p:spPr>
      </p:pic>
      <p:pic>
        <p:nvPicPr>
          <p:cNvPr id="11" name="Picture 10">
            <a:extLst>
              <a:ext uri="{FF2B5EF4-FFF2-40B4-BE49-F238E27FC236}">
                <a16:creationId xmlns:a16="http://schemas.microsoft.com/office/drawing/2014/main" id="{E1BD2569-63CC-411B-AECA-FF6C958852A6}"/>
              </a:ext>
            </a:extLst>
          </p:cNvPr>
          <p:cNvPicPr>
            <a:picLocks noChangeAspect="1"/>
          </p:cNvPicPr>
          <p:nvPr/>
        </p:nvPicPr>
        <p:blipFill>
          <a:blip r:embed="rId4"/>
          <a:stretch>
            <a:fillRect/>
          </a:stretch>
        </p:blipFill>
        <p:spPr>
          <a:xfrm>
            <a:off x="-1524" y="0"/>
            <a:ext cx="12192000" cy="6142616"/>
          </a:xfrm>
          <a:prstGeom prst="rect">
            <a:avLst/>
          </a:prstGeom>
        </p:spPr>
      </p:pic>
      <p:sp>
        <p:nvSpPr>
          <p:cNvPr id="12" name="Rectangle 11">
            <a:extLst>
              <a:ext uri="{FF2B5EF4-FFF2-40B4-BE49-F238E27FC236}">
                <a16:creationId xmlns:a16="http://schemas.microsoft.com/office/drawing/2014/main" id="{7CA33D37-5370-0089-7EFE-F5A25B52BEFA}"/>
              </a:ext>
            </a:extLst>
          </p:cNvPr>
          <p:cNvSpPr/>
          <p:nvPr/>
        </p:nvSpPr>
        <p:spPr>
          <a:xfrm>
            <a:off x="1602889" y="3517751"/>
            <a:ext cx="849855" cy="5916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A288DD-8A52-9DCE-20D8-B3064133EC41}"/>
              </a:ext>
            </a:extLst>
          </p:cNvPr>
          <p:cNvSpPr/>
          <p:nvPr/>
        </p:nvSpPr>
        <p:spPr>
          <a:xfrm>
            <a:off x="11268075" y="3162300"/>
            <a:ext cx="285750" cy="2667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9063757-9729-0AE6-391B-EBF07A3224AA}"/>
              </a:ext>
            </a:extLst>
          </p:cNvPr>
          <p:cNvSpPr/>
          <p:nvPr/>
        </p:nvSpPr>
        <p:spPr>
          <a:xfrm>
            <a:off x="11553825" y="3162300"/>
            <a:ext cx="285750" cy="2667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849E8EF7-791B-FBC4-6BB0-7D5992307AB9}"/>
              </a:ext>
            </a:extLst>
          </p:cNvPr>
          <p:cNvCxnSpPr/>
          <p:nvPr/>
        </p:nvCxnSpPr>
        <p:spPr>
          <a:xfrm>
            <a:off x="11410950" y="2657475"/>
            <a:ext cx="0" cy="4138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698897F-1CF6-DC52-E2E4-435EFC4B232D}"/>
              </a:ext>
            </a:extLst>
          </p:cNvPr>
          <p:cNvCxnSpPr/>
          <p:nvPr/>
        </p:nvCxnSpPr>
        <p:spPr>
          <a:xfrm>
            <a:off x="11696700" y="2657474"/>
            <a:ext cx="0" cy="4138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027F536-431B-0496-22B2-13439F19BDA9}"/>
              </a:ext>
            </a:extLst>
          </p:cNvPr>
          <p:cNvCxnSpPr/>
          <p:nvPr/>
        </p:nvCxnSpPr>
        <p:spPr>
          <a:xfrm>
            <a:off x="2105025" y="2864390"/>
            <a:ext cx="0" cy="5646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29965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210</TotalTime>
  <Words>2224</Words>
  <Application>Microsoft Office PowerPoint</Application>
  <PresentationFormat>Widescreen</PresentationFormat>
  <Paragraphs>130</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Aptos</vt:lpstr>
      <vt:lpstr>Arial</vt:lpstr>
      <vt:lpstr>Arial Black</vt:lpstr>
      <vt:lpstr>Calibri</vt:lpstr>
      <vt:lpstr>Calibri Light</vt:lpstr>
      <vt:lpstr>Google Sans</vt:lpstr>
      <vt:lpstr>Times New Roman</vt:lpstr>
      <vt:lpstr>1_Office Theme</vt:lpstr>
      <vt:lpstr>PowerPoint Presentation</vt:lpstr>
      <vt:lpstr>Required Objectives </vt:lpstr>
      <vt:lpstr>Review the following policies</vt:lpstr>
      <vt:lpstr>I know where to locate laboratory safety policies.</vt:lpstr>
      <vt:lpstr>You have the right to know about chemicals you may be exposed to in your job. Therefore, all team members should know where to locate the following:</vt:lpstr>
      <vt:lpstr>Locate SDS</vt:lpstr>
      <vt:lpstr>Search for the Chemical.</vt:lpstr>
      <vt:lpstr>Clorox Bleach SDS</vt:lpstr>
      <vt:lpstr>PowerPoint Presentation</vt:lpstr>
      <vt:lpstr>OSHA Labeling Requirements-Secondary Container</vt:lpstr>
      <vt:lpstr>Secondary Container label example</vt:lpstr>
      <vt:lpstr>   </vt:lpstr>
      <vt:lpstr>The storage capacity is typically on the front of the flame cabinet.</vt:lpstr>
      <vt:lpstr>What is the significance of the blue flame cabinet? What makes it different from the yellow cabinets?</vt:lpstr>
      <vt:lpstr>What is the purpose of a fume hood?</vt:lpstr>
      <vt:lpstr>PowerPoint Presentation</vt:lpstr>
      <vt:lpstr> </vt:lpstr>
      <vt:lpstr>PowerPoint Presentation</vt:lpstr>
      <vt:lpstr>Signs/Symptoms</vt:lpstr>
      <vt:lpstr>How are permissible exposure limits monitored?</vt:lpstr>
      <vt:lpstr>How exposure limits are monitored</vt:lpstr>
      <vt:lpstr>PERMISSIBLE EXPOSURE LIMITS (PELs) are available on the OSHA website: https://www.osha.gov/annotated-pels</vt:lpstr>
      <vt:lpstr>PowerPoint Presentation</vt:lpstr>
      <vt:lpstr>Thank you!</vt:lpstr>
    </vt:vector>
  </TitlesOfParts>
  <Company>WellStar Health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Matthews, Jennifer</dc:creator>
  <cp:lastModifiedBy>Bartel, Rachel</cp:lastModifiedBy>
  <cp:revision>9</cp:revision>
  <dcterms:created xsi:type="dcterms:W3CDTF">2024-10-02T13:15:59Z</dcterms:created>
  <dcterms:modified xsi:type="dcterms:W3CDTF">2025-12-19T15:09:00Z</dcterms:modified>
</cp:coreProperties>
</file>