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336" r:id="rId3"/>
    <p:sldId id="308" r:id="rId4"/>
    <p:sldId id="326" r:id="rId5"/>
    <p:sldId id="337" r:id="rId6"/>
    <p:sldId id="338" r:id="rId7"/>
    <p:sldId id="343" r:id="rId8"/>
    <p:sldId id="339" r:id="rId9"/>
    <p:sldId id="344" r:id="rId10"/>
    <p:sldId id="340" r:id="rId11"/>
    <p:sldId id="345" r:id="rId12"/>
    <p:sldId id="341" r:id="rId13"/>
    <p:sldId id="342" r:id="rId14"/>
    <p:sldId id="346" r:id="rId15"/>
    <p:sldId id="347" r:id="rId16"/>
    <p:sldId id="348" r:id="rId17"/>
    <p:sldId id="329" r:id="rId18"/>
    <p:sldId id="321" r:id="rId19"/>
    <p:sldId id="327" r:id="rId20"/>
    <p:sldId id="315" r:id="rId21"/>
  </p:sldIdLst>
  <p:sldSz cx="9144000" cy="5143500" type="screen16x9"/>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17" userDrawn="1">
          <p15:clr>
            <a:srgbClr val="A4A3A4"/>
          </p15:clr>
        </p15:guide>
        <p15:guide id="2" orient="horz" pos="2323" userDrawn="1">
          <p15:clr>
            <a:srgbClr val="A4A3A4"/>
          </p15:clr>
        </p15:guide>
        <p15:guide id="3" pos="3747">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Boucher" initials="LorieB" lastIdx="21" clrIdx="0"/>
  <p:cmAuthor id="1" name="Lisa B. " initials="LB"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96C"/>
    <a:srgbClr val="9FA617"/>
    <a:srgbClr val="D59F0F"/>
    <a:srgbClr val="62CDDC"/>
    <a:srgbClr val="F35D29"/>
    <a:srgbClr val="009AC7"/>
    <a:srgbClr val="3F7F74"/>
    <a:srgbClr val="D6D6D8"/>
    <a:srgbClr val="10C053"/>
    <a:srgbClr val="C024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59219" autoAdjust="0"/>
  </p:normalViewPr>
  <p:slideViewPr>
    <p:cSldViewPr snapToGrid="0" snapToObjects="1" showGuides="1">
      <p:cViewPr>
        <p:scale>
          <a:sx n="78" d="100"/>
          <a:sy n="78" d="100"/>
        </p:scale>
        <p:origin x="-732" y="-186"/>
      </p:cViewPr>
      <p:guideLst>
        <p:guide orient="horz" pos="917"/>
        <p:guide orient="horz" pos="2323"/>
        <p:guide pos="37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2928" y="-80"/>
      </p:cViewPr>
      <p:guideLst>
        <p:guide orient="horz" pos="2905"/>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1440" tIns="45720" rIns="91440" bIns="45720" rtlCol="0"/>
          <a:lstStyle>
            <a:lvl1pPr algn="r">
              <a:defRPr sz="1200"/>
            </a:lvl1pPr>
          </a:lstStyle>
          <a:p>
            <a:fld id="{4C3D4A35-FA2F-5845-B425-A1277590B108}" type="datetimeFigureOut">
              <a:rPr lang="en-US" smtClean="0"/>
              <a:t>12/18/2015</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1440" tIns="45720" rIns="91440" bIns="45720" rtlCol="0" anchor="b"/>
          <a:lstStyle>
            <a:lvl1pPr algn="r">
              <a:defRPr sz="1200"/>
            </a:lvl1pPr>
          </a:lstStyle>
          <a:p>
            <a:fld id="{655BEB87-8F3E-9046-A13D-5F26761DA180}" type="slidenum">
              <a:rPr lang="en-US" smtClean="0"/>
              <a:t>‹#›</a:t>
            </a:fld>
            <a:endParaRPr lang="en-US"/>
          </a:p>
        </p:txBody>
      </p:sp>
    </p:spTree>
    <p:extLst>
      <p:ext uri="{BB962C8B-B14F-4D97-AF65-F5344CB8AC3E}">
        <p14:creationId xmlns:p14="http://schemas.microsoft.com/office/powerpoint/2010/main" val="6694368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C2545C02-31A0-5841-B748-1025D94E40E7}" type="datetimeFigureOut">
              <a:rPr lang="en-US" smtClean="0"/>
              <a:t>12/18/2015</a:t>
            </a:fld>
            <a:endParaRPr lang="en-US"/>
          </a:p>
        </p:txBody>
      </p:sp>
      <p:sp>
        <p:nvSpPr>
          <p:cNvPr id="4" name="Slide Image Placeholder 3"/>
          <p:cNvSpPr>
            <a:spLocks noGrp="1" noRot="1" noChangeAspect="1"/>
          </p:cNvSpPr>
          <p:nvPr>
            <p:ph type="sldImg" idx="2"/>
          </p:nvPr>
        </p:nvSpPr>
        <p:spPr>
          <a:xfrm>
            <a:off x="431800" y="692150"/>
            <a:ext cx="61468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C88AD3B7-B4FE-5E4A-8930-29951D2727CC}" type="slidenum">
              <a:rPr lang="en-US" smtClean="0"/>
              <a:t>‹#›</a:t>
            </a:fld>
            <a:endParaRPr lang="en-US"/>
          </a:p>
        </p:txBody>
      </p:sp>
    </p:spTree>
    <p:extLst>
      <p:ext uri="{BB962C8B-B14F-4D97-AF65-F5344CB8AC3E}">
        <p14:creationId xmlns:p14="http://schemas.microsoft.com/office/powerpoint/2010/main" val="192042422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653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661864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764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66186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66186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100" baseline="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64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Tree>
    <p:extLst>
      <p:ext uri="{BB962C8B-B14F-4D97-AF65-F5344CB8AC3E}">
        <p14:creationId xmlns:p14="http://schemas.microsoft.com/office/powerpoint/2010/main" val="887675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Tree>
    <p:extLst>
      <p:ext uri="{BB962C8B-B14F-4D97-AF65-F5344CB8AC3E}">
        <p14:creationId xmlns:p14="http://schemas.microsoft.com/office/powerpoint/2010/main" val="88767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Tree>
    <p:extLst>
      <p:ext uri="{BB962C8B-B14F-4D97-AF65-F5344CB8AC3E}">
        <p14:creationId xmlns:p14="http://schemas.microsoft.com/office/powerpoint/2010/main" val="88767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12123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p:txBody>
      </p:sp>
    </p:spTree>
    <p:extLst>
      <p:ext uri="{BB962C8B-B14F-4D97-AF65-F5344CB8AC3E}">
        <p14:creationId xmlns:p14="http://schemas.microsoft.com/office/powerpoint/2010/main" val="361697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a:buNone/>
            </a:pPr>
            <a:endParaRPr lang="en-US" sz="1200" b="0" i="0" u="none" strike="noStrike" kern="1200" baseline="0" dirty="0" smtClean="0">
              <a:solidFill>
                <a:schemeClr val="tx1"/>
              </a:solidFill>
              <a:latin typeface="+mn-lt"/>
              <a:ea typeface="+mn-ea"/>
              <a:cs typeface="+mn-cs"/>
              <a:sym typeface="Wingdings" pitchFamily="2" charset="2"/>
            </a:endParaRPr>
          </a:p>
          <a:p>
            <a:pPr marL="0" indent="0">
              <a:buFont typeface="Wingdings"/>
              <a:buNone/>
            </a:pPr>
            <a:endParaRPr lang="en-US" sz="1200" b="0" i="0" u="none" strike="noStrike" kern="1200" baseline="0" dirty="0" smtClean="0">
              <a:solidFill>
                <a:schemeClr val="tx1"/>
              </a:solidFill>
              <a:latin typeface="+mn-lt"/>
              <a:ea typeface="+mn-ea"/>
              <a:cs typeface="+mn-cs"/>
              <a:sym typeface="Wingdings" pitchFamily="2" charset="2"/>
            </a:endParaRPr>
          </a:p>
          <a:p>
            <a:pPr marL="0" indent="0">
              <a:buFont typeface="Wingdings"/>
              <a:buNone/>
            </a:pPr>
            <a:endParaRPr lang="en-US" sz="1200" b="0" i="0" u="none" strike="noStrike" kern="1200" baseline="0" dirty="0" smtClean="0">
              <a:solidFill>
                <a:schemeClr val="tx1"/>
              </a:solidFill>
              <a:latin typeface="+mn-lt"/>
              <a:ea typeface="+mn-ea"/>
              <a:cs typeface="+mn-cs"/>
              <a:sym typeface="Wingdings" pitchFamily="2" charset="2"/>
            </a:endParaRPr>
          </a:p>
          <a:p>
            <a:endParaRPr lang="en-US" sz="1200" b="0" i="0" u="none" strike="noStrike" kern="1200" baseline="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2210361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224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a:buNone/>
            </a:pPr>
            <a:endParaRPr lang="en-US" sz="1200" b="0" i="0" u="none" strike="noStrike" kern="1200" baseline="0" dirty="0" smtClean="0">
              <a:solidFill>
                <a:schemeClr val="tx1"/>
              </a:solidFill>
              <a:latin typeface="+mn-lt"/>
              <a:ea typeface="+mn-ea"/>
              <a:cs typeface="+mn-cs"/>
              <a:sym typeface="Wingdings" pitchFamily="2" charset="2"/>
            </a:endParaRPr>
          </a:p>
          <a:p>
            <a:pPr marL="0" indent="0">
              <a:buFont typeface="Wingdings"/>
              <a:buNone/>
            </a:pPr>
            <a:endParaRPr lang="en-US" sz="1200" b="0" i="0" u="none" strike="noStrike" kern="1200" baseline="0" dirty="0" smtClean="0">
              <a:solidFill>
                <a:schemeClr val="tx1"/>
              </a:solidFill>
              <a:latin typeface="+mn-lt"/>
              <a:ea typeface="+mn-ea"/>
              <a:cs typeface="+mn-cs"/>
              <a:sym typeface="Wingdings" pitchFamily="2" charset="2"/>
            </a:endParaRPr>
          </a:p>
          <a:p>
            <a:pPr marL="0" indent="0">
              <a:buFont typeface="Wingdings"/>
              <a:buNone/>
            </a:pPr>
            <a:endParaRPr lang="en-US" sz="1200" b="0" i="0" u="none" strike="noStrike" kern="1200" baseline="0" dirty="0" smtClean="0">
              <a:solidFill>
                <a:schemeClr val="tx1"/>
              </a:solidFill>
              <a:latin typeface="+mn-lt"/>
              <a:ea typeface="+mn-ea"/>
              <a:cs typeface="+mn-cs"/>
              <a:sym typeface="Wingdings" pitchFamily="2" charset="2"/>
            </a:endParaRPr>
          </a:p>
          <a:p>
            <a:endParaRPr lang="en-US" sz="1200" b="0" i="0" u="none" strike="noStrike" kern="1200" baseline="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221036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61697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66186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66186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The</a:t>
            </a:r>
            <a:r>
              <a:rPr lang="en-US" sz="1200" kern="1200" baseline="0" dirty="0" smtClean="0">
                <a:solidFill>
                  <a:schemeClr val="tx1"/>
                </a:solidFill>
                <a:effectLst/>
                <a:latin typeface="+mn-lt"/>
                <a:ea typeface="+mn-ea"/>
                <a:cs typeface="+mn-cs"/>
              </a:rPr>
              <a:t> RBC container that will be used most often (Short Journey) is only 2lb heavier than the J82.  Maximum overall weight is increased because we can accommodate more units in the shipping containers. (16 RBCs vs. 10 RBCs)</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764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66186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645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9144000" cy="365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ffectLst/>
            </a:endParaRPr>
          </a:p>
        </p:txBody>
      </p:sp>
      <p:sp>
        <p:nvSpPr>
          <p:cNvPr id="2" name="Title 1"/>
          <p:cNvSpPr>
            <a:spLocks noGrp="1"/>
          </p:cNvSpPr>
          <p:nvPr>
            <p:ph type="title" hasCustomPrompt="1"/>
          </p:nvPr>
        </p:nvSpPr>
        <p:spPr>
          <a:xfrm>
            <a:off x="688988" y="1354147"/>
            <a:ext cx="7772400" cy="1685925"/>
          </a:xfrm>
        </p:spPr>
        <p:txBody>
          <a:bodyPr anchor="t"/>
          <a:lstStyle>
            <a:lvl1pPr algn="l">
              <a:defRPr sz="44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029366"/>
            <a:ext cx="7772400" cy="1369207"/>
          </a:xfrm>
        </p:spPr>
        <p:txBody>
          <a:bodyPr anchor="t"/>
          <a:lstStyle>
            <a:lvl1pPr marL="0" indent="0" algn="l">
              <a:spcBef>
                <a:spcPts val="0"/>
              </a:spcBef>
              <a:buNone/>
              <a:defRPr sz="16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8873" y="3978911"/>
            <a:ext cx="1961147" cy="886802"/>
          </a:xfrm>
          <a:prstGeom prst="rect">
            <a:avLst/>
          </a:prstGeom>
        </p:spPr>
      </p:pic>
    </p:spTree>
    <p:extLst>
      <p:ext uri="{BB962C8B-B14F-4D97-AF65-F5344CB8AC3E}">
        <p14:creationId xmlns:p14="http://schemas.microsoft.com/office/powerpoint/2010/main" val="141349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Gree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688975" y="1680210"/>
            <a:ext cx="7767638" cy="2638425"/>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3"/>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5556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Green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3"/>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5923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_Quote/Fact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91127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Right Photo Layout">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3938955" y="0"/>
            <a:ext cx="5205046" cy="423866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smtClean="0"/>
              <a:t>Click to edit Master text styles</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1959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left Photo Layout">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smtClean="0"/>
              <a:t>Photo Layout Left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83007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Orang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2"/>
                </a:solidFill>
              </a:defRPr>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2"/>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Picture Placeholder 5"/>
          <p:cNvSpPr>
            <a:spLocks noGrp="1"/>
          </p:cNvSpPr>
          <p:nvPr>
            <p:ph type="pic" sz="quarter" idx="17"/>
          </p:nvPr>
        </p:nvSpPr>
        <p:spPr>
          <a:xfrm>
            <a:off x="5203051" y="3232224"/>
            <a:ext cx="3253562" cy="914400"/>
          </a:xfrm>
        </p:spPr>
        <p:txBody>
          <a:bodyPr/>
          <a:lstStyle/>
          <a:p>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44801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Orang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688975" y="1680210"/>
            <a:ext cx="7767638" cy="2638425"/>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2"/>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90252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Orange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2"/>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0577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_Quote/Fact layout">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7859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Right Photo Layout">
    <p:bg>
      <p:bgPr>
        <a:solidFill>
          <a:schemeClr val="accent2"/>
        </a:solidFill>
        <a:effectLst/>
      </p:bgPr>
    </p:bg>
    <p:spTree>
      <p:nvGrpSpPr>
        <p:cNvPr id="1" name=""/>
        <p:cNvGrpSpPr/>
        <p:nvPr/>
      </p:nvGrpSpPr>
      <p:grpSpPr>
        <a:xfrm>
          <a:off x="0" y="0"/>
          <a:ext cx="0" cy="0"/>
          <a:chOff x="0" y="0"/>
          <a:chExt cx="0" cy="0"/>
        </a:xfrm>
      </p:grpSpPr>
      <p:sp>
        <p:nvSpPr>
          <p:cNvPr id="12" name="Rectangle 11"/>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3938955" y="0"/>
            <a:ext cx="5205046" cy="423866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smtClean="0"/>
              <a:t>Click to edit Master text styles</a:t>
            </a:r>
            <a:endParaRPr lang="en-CA"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4364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988" y="568799"/>
            <a:ext cx="7772400" cy="1595818"/>
          </a:xfrm>
        </p:spPr>
        <p:txBody>
          <a:bodyPr anchor="t"/>
          <a:lstStyle>
            <a:lvl1pPr algn="l">
              <a:defRPr sz="4400" b="1" cap="none">
                <a:solidFill>
                  <a:schemeClr val="bg1"/>
                </a:solidFill>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5527964" y="2795155"/>
            <a:ext cx="3224150" cy="1901536"/>
          </a:xfrm>
        </p:spPr>
        <p:txBody>
          <a:bodyPr/>
          <a:lstStyle/>
          <a:p>
            <a:endParaRPr lang="en-CA" dirty="0"/>
          </a:p>
        </p:txBody>
      </p:sp>
    </p:spTree>
    <p:extLst>
      <p:ext uri="{BB962C8B-B14F-4D97-AF65-F5344CB8AC3E}">
        <p14:creationId xmlns:p14="http://schemas.microsoft.com/office/powerpoint/2010/main" val="8849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left Photo Layout">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smtClean="0"/>
              <a:t>Photo Layout Left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55642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Violet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4"/>
                </a:solidFill>
              </a:defRPr>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4"/>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Picture Placeholder 5"/>
          <p:cNvSpPr>
            <a:spLocks noGrp="1"/>
          </p:cNvSpPr>
          <p:nvPr>
            <p:ph type="pic" sz="quarter" idx="17"/>
          </p:nvPr>
        </p:nvSpPr>
        <p:spPr>
          <a:xfrm>
            <a:off x="5203051" y="3232224"/>
            <a:ext cx="3253562" cy="914400"/>
          </a:xfrm>
        </p:spPr>
        <p:txBody>
          <a:bodyPr/>
          <a:lstStyle/>
          <a:p>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4056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Violet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688975" y="1680210"/>
            <a:ext cx="7767638" cy="2638425"/>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4"/>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57866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iolet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4"/>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38068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olet_Quote/Fact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5527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olet Right Photo Layout">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3938955" y="0"/>
            <a:ext cx="5205046" cy="423866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smtClean="0"/>
              <a:t>Click to edit Master text styles</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8907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olet left Photo Layout">
    <p:bg>
      <p:bgPr>
        <a:solidFill>
          <a:schemeClr val="accent4"/>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smtClean="0"/>
              <a:t>Photo Layout Left</a:t>
            </a:r>
            <a:endParaRPr lang="en-US" dirty="0"/>
          </a:p>
        </p:txBody>
      </p:sp>
      <p:sp>
        <p:nvSpPr>
          <p:cNvPr id="5" name="Rectangle 4"/>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27931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5" name="Table Placeholder 4"/>
          <p:cNvSpPr>
            <a:spLocks noGrp="1"/>
          </p:cNvSpPr>
          <p:nvPr>
            <p:ph type="tbl" sz="quarter" idx="17"/>
          </p:nvPr>
        </p:nvSpPr>
        <p:spPr>
          <a:xfrm>
            <a:off x="688974" y="1649413"/>
            <a:ext cx="8175625" cy="2789237"/>
          </a:xfrm>
        </p:spPr>
        <p:txBody>
          <a:bodyPr anchor="ctr"/>
          <a:lstStyle/>
          <a:p>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40847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Call Out Numb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688975" y="2226377"/>
            <a:ext cx="7767638" cy="2638425"/>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Text Placeholder 5"/>
          <p:cNvSpPr>
            <a:spLocks noGrp="1"/>
          </p:cNvSpPr>
          <p:nvPr>
            <p:ph type="body" sz="quarter" idx="17"/>
          </p:nvPr>
        </p:nvSpPr>
        <p:spPr>
          <a:xfrm>
            <a:off x="688974" y="1081924"/>
            <a:ext cx="6062700" cy="914400"/>
          </a:xfrm>
        </p:spPr>
        <p:txBody>
          <a:bodyPr/>
          <a:lstStyle>
            <a:lvl1pPr marL="0" indent="0">
              <a:buNone/>
              <a:defRPr sz="7200" b="1">
                <a:solidFill>
                  <a:schemeClr val="tx1"/>
                </a:solidFill>
              </a:defRPr>
            </a:lvl1pPr>
            <a:lvl2pPr marL="231775" indent="0">
              <a:buNone/>
              <a:defRPr/>
            </a:lvl2pPr>
            <a:lvl3pPr marL="457200" indent="0">
              <a:buNone/>
              <a:defRPr/>
            </a:lvl3pPr>
            <a:lvl4pPr marL="688975" indent="0">
              <a:buNone/>
              <a:defRPr/>
            </a:lvl4pPr>
            <a:lvl5pPr marL="912812" indent="0">
              <a:buNone/>
              <a:defRPr/>
            </a:lvl5pPr>
          </a:lstStyle>
          <a:p>
            <a:pPr lvl="0"/>
            <a:r>
              <a:rPr lang="en-US" dirty="0" smtClean="0"/>
              <a:t>Click to edit</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55878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2 Call Out Numbers and Subtex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688975" y="2178299"/>
            <a:ext cx="4080452" cy="2638425"/>
          </a:xfrm>
        </p:spPr>
        <p:txBody>
          <a:bodyPr/>
          <a:lstStyle>
            <a:lvl1pPr marL="0" indent="0">
              <a:spcBef>
                <a:spcPts val="600"/>
              </a:spcBef>
              <a:buNone/>
              <a:defRPr b="1"/>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Text Placeholder 5"/>
          <p:cNvSpPr>
            <a:spLocks noGrp="1"/>
          </p:cNvSpPr>
          <p:nvPr>
            <p:ph type="body" sz="quarter" idx="17" hasCustomPrompt="1"/>
          </p:nvPr>
        </p:nvSpPr>
        <p:spPr>
          <a:xfrm>
            <a:off x="688974" y="1081924"/>
            <a:ext cx="4080453" cy="914400"/>
          </a:xfrm>
        </p:spPr>
        <p:txBody>
          <a:bodyPr/>
          <a:lstStyle>
            <a:lvl1pPr marL="0" indent="0">
              <a:buNone/>
              <a:defRPr sz="7200" b="1">
                <a:solidFill>
                  <a:schemeClr val="tx1"/>
                </a:solidFill>
              </a:defRPr>
            </a:lvl1pPr>
            <a:lvl2pPr marL="231775" indent="0">
              <a:buNone/>
              <a:defRPr/>
            </a:lvl2pPr>
            <a:lvl3pPr marL="457200" indent="0">
              <a:buNone/>
              <a:defRPr/>
            </a:lvl3pPr>
            <a:lvl4pPr marL="688975" indent="0">
              <a:buNone/>
              <a:defRPr/>
            </a:lvl4pPr>
            <a:lvl5pPr marL="912812" indent="0">
              <a:buNone/>
              <a:defRPr/>
            </a:lvl5pPr>
          </a:lstStyle>
          <a:p>
            <a:pPr lvl="0"/>
            <a:r>
              <a:rPr lang="en-US" dirty="0" smtClean="0"/>
              <a:t>Click to  </a:t>
            </a:r>
            <a:endParaRPr lang="en-CA" dirty="0"/>
          </a:p>
        </p:txBody>
      </p:sp>
      <p:sp>
        <p:nvSpPr>
          <p:cNvPr id="9" name="Content Placeholder 2"/>
          <p:cNvSpPr>
            <a:spLocks noGrp="1"/>
          </p:cNvSpPr>
          <p:nvPr>
            <p:ph idx="18"/>
          </p:nvPr>
        </p:nvSpPr>
        <p:spPr>
          <a:xfrm>
            <a:off x="4886903" y="2178299"/>
            <a:ext cx="4080452" cy="2638425"/>
          </a:xfrm>
        </p:spPr>
        <p:txBody>
          <a:bodyPr/>
          <a:lstStyle>
            <a:lvl1pPr marL="0" indent="0">
              <a:spcBef>
                <a:spcPts val="600"/>
              </a:spcBef>
              <a:buNone/>
              <a:defRPr b="1"/>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p:txBody>
      </p:sp>
      <p:sp>
        <p:nvSpPr>
          <p:cNvPr id="10" name="Text Placeholder 5"/>
          <p:cNvSpPr>
            <a:spLocks noGrp="1"/>
          </p:cNvSpPr>
          <p:nvPr>
            <p:ph type="body" sz="quarter" idx="19" hasCustomPrompt="1"/>
          </p:nvPr>
        </p:nvSpPr>
        <p:spPr>
          <a:xfrm>
            <a:off x="4886902" y="1081924"/>
            <a:ext cx="4080453" cy="914400"/>
          </a:xfrm>
        </p:spPr>
        <p:txBody>
          <a:bodyPr/>
          <a:lstStyle>
            <a:lvl1pPr marL="0" indent="0">
              <a:buNone/>
              <a:defRPr sz="7200" b="1">
                <a:solidFill>
                  <a:schemeClr val="tx1"/>
                </a:solidFill>
              </a:defRPr>
            </a:lvl1pPr>
            <a:lvl2pPr marL="231775" indent="0">
              <a:buNone/>
              <a:defRPr/>
            </a:lvl2pPr>
            <a:lvl3pPr marL="457200" indent="0">
              <a:buNone/>
              <a:defRPr/>
            </a:lvl3pPr>
            <a:lvl4pPr marL="688975" indent="0">
              <a:buNone/>
              <a:defRPr/>
            </a:lvl4pPr>
            <a:lvl5pPr marL="912812" indent="0">
              <a:buNone/>
              <a:defRPr/>
            </a:lvl5pPr>
          </a:lstStyle>
          <a:p>
            <a:pPr lvl="0"/>
            <a:r>
              <a:rPr lang="en-US" dirty="0" smtClean="0"/>
              <a:t>Click to  </a:t>
            </a:r>
            <a:endParaRPr lang="en-CA"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346602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Blu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1"/>
                </a:solidFill>
              </a:defRPr>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1"/>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
        <p:nvSpPr>
          <p:cNvPr id="6" name="Picture Placeholder 5"/>
          <p:cNvSpPr>
            <a:spLocks noGrp="1"/>
          </p:cNvSpPr>
          <p:nvPr>
            <p:ph type="pic" sz="quarter" idx="17"/>
          </p:nvPr>
        </p:nvSpPr>
        <p:spPr>
          <a:xfrm>
            <a:off x="5203051" y="3232224"/>
            <a:ext cx="3253562" cy="914400"/>
          </a:xfrm>
        </p:spPr>
        <p:txBody>
          <a:bodyPr/>
          <a:lstStyle/>
          <a:p>
            <a:endParaRPr lang="en-CA"/>
          </a:p>
        </p:txBody>
      </p:sp>
    </p:spTree>
    <p:extLst>
      <p:ext uri="{BB962C8B-B14F-4D97-AF65-F5344CB8AC3E}">
        <p14:creationId xmlns:p14="http://schemas.microsoft.com/office/powerpoint/2010/main" val="218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6876"/>
            <a:ext cx="7767638" cy="912112"/>
          </a:xfrm>
        </p:spPr>
        <p:txBody>
          <a:bodyPr vert="horz" lIns="0" tIns="0" rIns="0" bIns="0" rtlCol="0" anchor="t" anchorCtr="0">
            <a:noAutofit/>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628650" y="1548987"/>
            <a:ext cx="3600450" cy="30833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548987"/>
            <a:ext cx="3867150" cy="30833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p:txBody>
          <a:bodyPr/>
          <a:lstStyle/>
          <a:p>
            <a:fld id="{5023E905-1361-4C1B-868F-ED1881BC8DC8}" type="slidenum">
              <a:rPr lang="en-CA" smtClean="0"/>
              <a:t>‹#›</a:t>
            </a:fld>
            <a:endParaRPr lang="en-CA"/>
          </a:p>
        </p:txBody>
      </p:sp>
      <p:sp>
        <p:nvSpPr>
          <p:cNvPr id="9" name="Content Placeholder 7"/>
          <p:cNvSpPr>
            <a:spLocks noGrp="1"/>
          </p:cNvSpPr>
          <p:nvPr>
            <p:ph sz="quarter" idx="13"/>
          </p:nvPr>
        </p:nvSpPr>
        <p:spPr>
          <a:xfrm>
            <a:off x="688975" y="215900"/>
            <a:ext cx="7767638" cy="337765"/>
          </a:xfrm>
        </p:spPr>
        <p:txBody>
          <a:bodyPr/>
          <a:lstStyle>
            <a:lvl1pPr marL="0" indent="0">
              <a:buNone/>
              <a:defRPr sz="1600" b="1">
                <a:solidFill>
                  <a:schemeClr val="tx1"/>
                </a:solidFill>
              </a:defRPr>
            </a:lvl1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6528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nadian Blood Services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21C231-2CB1-F343-A43B-DE31385C503C}"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3169" y="841248"/>
            <a:ext cx="5257662" cy="2377440"/>
          </a:xfrm>
          <a:prstGeom prst="rect">
            <a:avLst/>
          </a:prstGeom>
        </p:spPr>
      </p:pic>
      <p:sp>
        <p:nvSpPr>
          <p:cNvPr id="6" name="Rectangle 5"/>
          <p:cNvSpPr/>
          <p:nvPr userDrawn="1"/>
        </p:nvSpPr>
        <p:spPr>
          <a:xfrm>
            <a:off x="0" y="4238665"/>
            <a:ext cx="9144000" cy="938288"/>
          </a:xfrm>
          <a:prstGeom prst="rect">
            <a:avLst/>
          </a:prstGeom>
          <a:solidFill>
            <a:srgbClr val="D6D6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96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lu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688975" y="1680210"/>
            <a:ext cx="7767638" cy="2638425"/>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1"/>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4377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Blue_Chart">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1"/>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Chart Placeholder 5"/>
          <p:cNvSpPr>
            <a:spLocks noGrp="1"/>
          </p:cNvSpPr>
          <p:nvPr>
            <p:ph type="chart" sz="quarter" idx="17"/>
          </p:nvPr>
        </p:nvSpPr>
        <p:spPr>
          <a:xfrm>
            <a:off x="1497013" y="1808163"/>
            <a:ext cx="5797550" cy="2351087"/>
          </a:xfrm>
        </p:spPr>
        <p:txBody>
          <a:bodyPr/>
          <a:lstStyle/>
          <a:p>
            <a:endParaRPr lang="en-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51728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Quote/Fact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688974" y="1133290"/>
            <a:ext cx="8254303" cy="1018215"/>
          </a:xfrm>
        </p:spPr>
        <p:txBody>
          <a:bodyPr anchor="t"/>
          <a:lstStyle>
            <a:lvl1pPr>
              <a:defRPr sz="5400" b="0">
                <a:solidFill>
                  <a:schemeClr val="bg1"/>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5430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Right Photo Layout">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3938955" y="11430"/>
            <a:ext cx="5205046" cy="4227235"/>
          </a:xfrm>
        </p:spPr>
        <p:txBody>
          <a:bodyPr/>
          <a:lstStyle/>
          <a:p>
            <a:endParaRPr lang="en-CA" dirty="0"/>
          </a:p>
        </p:txBody>
      </p:sp>
      <p:sp>
        <p:nvSpPr>
          <p:cNvPr id="9" name="Text Placeholder 8"/>
          <p:cNvSpPr>
            <a:spLocks noGrp="1"/>
          </p:cNvSpPr>
          <p:nvPr>
            <p:ph type="body" sz="quarter" idx="12"/>
          </p:nvPr>
        </p:nvSpPr>
        <p:spPr>
          <a:xfrm>
            <a:off x="338258" y="1377950"/>
            <a:ext cx="3389679" cy="914400"/>
          </a:xfrm>
        </p:spPr>
        <p:txBody>
          <a:bodyPr/>
          <a:lstStyle>
            <a:lvl1pPr marL="0" indent="0">
              <a:buNone/>
              <a:defRPr sz="4400">
                <a:solidFill>
                  <a:schemeClr val="bg1"/>
                </a:solidFill>
              </a:defRPr>
            </a:lvl1pPr>
            <a:lvl2pPr marL="231775" indent="0">
              <a:buNone/>
              <a:defRPr sz="4400">
                <a:solidFill>
                  <a:schemeClr val="bg1"/>
                </a:solidFill>
              </a:defRPr>
            </a:lvl2pPr>
            <a:lvl3pPr marL="457200" indent="0">
              <a:buNone/>
              <a:defRPr sz="4400">
                <a:solidFill>
                  <a:schemeClr val="bg1"/>
                </a:solidFill>
              </a:defRPr>
            </a:lvl3pPr>
            <a:lvl4pPr marL="688975" indent="0">
              <a:buNone/>
              <a:defRPr sz="4400">
                <a:solidFill>
                  <a:schemeClr val="bg1"/>
                </a:solidFill>
              </a:defRPr>
            </a:lvl4pPr>
            <a:lvl5pPr marL="912812" indent="0">
              <a:buNone/>
              <a:defRPr sz="4400">
                <a:solidFill>
                  <a:schemeClr val="bg1"/>
                </a:solidFill>
              </a:defRPr>
            </a:lvl5pPr>
          </a:lstStyle>
          <a:p>
            <a:pPr lvl="0"/>
            <a:r>
              <a:rPr lang="en-US" dirty="0" smtClean="0"/>
              <a:t>Click to edit Master text styles</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17022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left Photo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4238665"/>
            <a:ext cx="9144000" cy="938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Picture Placeholder 3"/>
          <p:cNvSpPr>
            <a:spLocks noGrp="1"/>
          </p:cNvSpPr>
          <p:nvPr>
            <p:ph type="pic" sz="quarter" idx="11"/>
          </p:nvPr>
        </p:nvSpPr>
        <p:spPr>
          <a:xfrm>
            <a:off x="0" y="0"/>
            <a:ext cx="5036234" cy="4238665"/>
          </a:xfrm>
        </p:spPr>
        <p:txBody>
          <a:bodyPr/>
          <a:lstStyle/>
          <a:p>
            <a:endParaRPr lang="en-CA" dirty="0"/>
          </a:p>
        </p:txBody>
      </p:sp>
      <p:sp>
        <p:nvSpPr>
          <p:cNvPr id="2" name="Title 1"/>
          <p:cNvSpPr>
            <a:spLocks noGrp="1"/>
          </p:cNvSpPr>
          <p:nvPr>
            <p:ph type="title" hasCustomPrompt="1"/>
          </p:nvPr>
        </p:nvSpPr>
        <p:spPr>
          <a:xfrm>
            <a:off x="5308502" y="912897"/>
            <a:ext cx="4033911" cy="1322647"/>
          </a:xfrm>
        </p:spPr>
        <p:txBody>
          <a:bodyPr anchor="t"/>
          <a:lstStyle>
            <a:lvl1pPr>
              <a:defRPr sz="4853" b="0" baseline="0">
                <a:solidFill>
                  <a:schemeClr val="bg1"/>
                </a:solidFill>
              </a:defRPr>
            </a:lvl1pPr>
          </a:lstStyle>
          <a:p>
            <a:r>
              <a:rPr lang="en-US" dirty="0" smtClean="0"/>
              <a:t>Photo Layout Left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23069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Green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631825"/>
            <a:ext cx="7767638" cy="1018215"/>
          </a:xfrm>
        </p:spPr>
        <p:txBody>
          <a:bodyPr anchor="t"/>
          <a:lstStyle>
            <a:lvl1pPr>
              <a:defRPr sz="3000">
                <a:solidFill>
                  <a:schemeClr val="accent3"/>
                </a:solidFill>
              </a:defRPr>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688975" y="215900"/>
            <a:ext cx="7767638" cy="337765"/>
          </a:xfrm>
        </p:spPr>
        <p:txBody>
          <a:bodyPr/>
          <a:lstStyle>
            <a:lvl1pPr marL="0" indent="0">
              <a:buNone/>
              <a:defRPr sz="1600" b="1">
                <a:solidFill>
                  <a:schemeClr val="accent3"/>
                </a:solidFill>
              </a:defRPr>
            </a:lvl1pPr>
          </a:lstStyle>
          <a:p>
            <a:pPr lvl="0"/>
            <a:r>
              <a:rPr lang="en-US" dirty="0" smtClean="0"/>
              <a:t>Click to edit Master text styles</a:t>
            </a:r>
            <a:endParaRPr lang="en-US" dirty="0"/>
          </a:p>
        </p:txBody>
      </p:sp>
      <p:sp>
        <p:nvSpPr>
          <p:cNvPr id="11" name="Slide Number Placeholder 10"/>
          <p:cNvSpPr>
            <a:spLocks noGrp="1"/>
          </p:cNvSpPr>
          <p:nvPr>
            <p:ph type="sldNum" sz="quarter" idx="16"/>
          </p:nvPr>
        </p:nvSpPr>
        <p:spPr>
          <a:xfrm rot="10800000" flipH="1" flipV="1">
            <a:off x="8227580" y="4864802"/>
            <a:ext cx="229033" cy="228600"/>
          </a:xfrm>
        </p:spPr>
        <p:txBody>
          <a:bodyPr/>
          <a:lstStyle/>
          <a:p>
            <a:fld id="{F221C231-2CB1-F343-A43B-DE31385C503C}" type="slidenum">
              <a:rPr lang="en-US" smtClean="0"/>
              <a:pPr/>
              <a:t>‹#›</a:t>
            </a:fld>
            <a:endParaRPr lang="en-US" dirty="0"/>
          </a:p>
        </p:txBody>
      </p:sp>
      <p:sp>
        <p:nvSpPr>
          <p:cNvPr id="6" name="Picture Placeholder 5"/>
          <p:cNvSpPr>
            <a:spLocks noGrp="1"/>
          </p:cNvSpPr>
          <p:nvPr>
            <p:ph type="pic" sz="quarter" idx="17"/>
          </p:nvPr>
        </p:nvSpPr>
        <p:spPr>
          <a:xfrm>
            <a:off x="5203051" y="3232224"/>
            <a:ext cx="3253562" cy="914400"/>
          </a:xfrm>
        </p:spPr>
        <p:txBody>
          <a:bodyPr/>
          <a:lstStyle/>
          <a:p>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411" y="4448757"/>
            <a:ext cx="1180395" cy="533757"/>
          </a:xfrm>
          <a:prstGeom prst="rect">
            <a:avLst/>
          </a:prstGeom>
        </p:spPr>
      </p:pic>
    </p:spTree>
    <p:extLst>
      <p:ext uri="{BB962C8B-B14F-4D97-AF65-F5344CB8AC3E}">
        <p14:creationId xmlns:p14="http://schemas.microsoft.com/office/powerpoint/2010/main" val="8552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975" y="288925"/>
            <a:ext cx="7767638" cy="912112"/>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8975" y="1427162"/>
            <a:ext cx="7767638" cy="3200400"/>
          </a:xfrm>
          <a:prstGeom prst="rect">
            <a:avLst/>
          </a:prstGeom>
          <a:noFill/>
        </p:spPr>
        <p:txBody>
          <a:bodyPr vert="horz" lIns="0" tIns="0" rIns="0" bIns="0" rtlCol="0" anchor="t">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rot="10800000" flipH="1" flipV="1">
            <a:off x="8224369" y="4864802"/>
            <a:ext cx="228600" cy="228600"/>
          </a:xfrm>
          <a:prstGeom prst="rect">
            <a:avLst/>
          </a:prstGeom>
        </p:spPr>
        <p:txBody>
          <a:bodyPr vert="horz" lIns="0" tIns="0" rIns="0" bIns="0" rtlCol="0" anchor="t"/>
          <a:lstStyle>
            <a:lvl1pPr algn="r">
              <a:defRPr sz="700" b="0">
                <a:solidFill>
                  <a:schemeClr val="tx1">
                    <a:tint val="75000"/>
                  </a:schemeClr>
                </a:solidFill>
              </a:defRPr>
            </a:lvl1pPr>
          </a:lstStyle>
          <a:p>
            <a:fld id="{F221C231-2CB1-F343-A43B-DE31385C503C}" type="slidenum">
              <a:rPr lang="en-US" smtClean="0"/>
              <a:pPr/>
              <a:t>‹#›</a:t>
            </a:fld>
            <a:endParaRPr lang="en-US" dirty="0"/>
          </a:p>
        </p:txBody>
      </p:sp>
    </p:spTree>
    <p:extLst>
      <p:ext uri="{BB962C8B-B14F-4D97-AF65-F5344CB8AC3E}">
        <p14:creationId xmlns:p14="http://schemas.microsoft.com/office/powerpoint/2010/main" val="1514622492"/>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61" r:id="rId3"/>
    <p:sldLayoutId id="2147483658" r:id="rId4"/>
    <p:sldLayoutId id="2147483677" r:id="rId5"/>
    <p:sldLayoutId id="2147483671" r:id="rId6"/>
    <p:sldLayoutId id="2147483691" r:id="rId7"/>
    <p:sldLayoutId id="2147483692" r:id="rId8"/>
    <p:sldLayoutId id="2147483662" r:id="rId9"/>
    <p:sldLayoutId id="2147483663" r:id="rId10"/>
    <p:sldLayoutId id="2147483676" r:id="rId11"/>
    <p:sldLayoutId id="2147483673" r:id="rId12"/>
    <p:sldLayoutId id="2147483695" r:id="rId13"/>
    <p:sldLayoutId id="2147483698" r:id="rId14"/>
    <p:sldLayoutId id="2147483664" r:id="rId15"/>
    <p:sldLayoutId id="2147483665" r:id="rId16"/>
    <p:sldLayoutId id="2147483668" r:id="rId17"/>
    <p:sldLayoutId id="2147483672" r:id="rId18"/>
    <p:sldLayoutId id="2147483693" r:id="rId19"/>
    <p:sldLayoutId id="2147483694" r:id="rId20"/>
    <p:sldLayoutId id="2147483666" r:id="rId21"/>
    <p:sldLayoutId id="2147483667" r:id="rId22"/>
    <p:sldLayoutId id="2147483675" r:id="rId23"/>
    <p:sldLayoutId id="2147483674" r:id="rId24"/>
    <p:sldLayoutId id="2147483699" r:id="rId25"/>
    <p:sldLayoutId id="2147483700" r:id="rId26"/>
    <p:sldLayoutId id="2147483702" r:id="rId27"/>
    <p:sldLayoutId id="2147483703" r:id="rId28"/>
    <p:sldLayoutId id="2147483704" r:id="rId29"/>
    <p:sldLayoutId id="2147483690" r:id="rId30"/>
    <p:sldLayoutId id="2147483705"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marL="0" indent="0" algn="l" defTabSz="457200" rtl="0" eaLnBrk="1" latinLnBrk="0" hangingPunct="1">
        <a:spcBef>
          <a:spcPct val="0"/>
        </a:spcBef>
        <a:buNone/>
        <a:defRPr sz="3000" b="1" kern="1200">
          <a:solidFill>
            <a:schemeClr val="tx1"/>
          </a:solidFill>
          <a:latin typeface="+mj-lt"/>
          <a:ea typeface="+mj-ea"/>
          <a:cs typeface="+mj-cs"/>
        </a:defRPr>
      </a:lvl1pPr>
    </p:titleStyle>
    <p:bodyStyle>
      <a:lvl1pPr marL="174625" indent="-174625" algn="l" defTabSz="457200" rtl="0" eaLnBrk="1" latinLnBrk="0" hangingPunct="1">
        <a:lnSpc>
          <a:spcPct val="100000"/>
        </a:lnSpc>
        <a:spcBef>
          <a:spcPct val="20000"/>
        </a:spcBef>
        <a:buSzPct val="80000"/>
        <a:buFont typeface="Arial"/>
        <a:buChar char="•"/>
        <a:defRPr sz="2000" b="0" kern="1200">
          <a:solidFill>
            <a:schemeClr val="tx1"/>
          </a:solidFill>
          <a:latin typeface="+mn-lt"/>
          <a:ea typeface="+mn-ea"/>
          <a:cs typeface="+mn-cs"/>
        </a:defRPr>
      </a:lvl1pPr>
      <a:lvl2pPr marL="457200" indent="-225425" algn="l" defTabSz="457200" rtl="0" eaLnBrk="1" latinLnBrk="0" hangingPunct="1">
        <a:lnSpc>
          <a:spcPct val="100000"/>
        </a:lnSpc>
        <a:spcBef>
          <a:spcPct val="20000"/>
        </a:spcBef>
        <a:buFont typeface="Lucida Grande"/>
        <a:buChar char="–"/>
        <a:defRPr sz="2000" b="0" kern="1200">
          <a:solidFill>
            <a:schemeClr val="tx1"/>
          </a:solidFill>
          <a:latin typeface="+mn-lt"/>
          <a:ea typeface="+mn-ea"/>
          <a:cs typeface="+mn-cs"/>
        </a:defRPr>
      </a:lvl2pPr>
      <a:lvl3pPr marL="688975" indent="-231775"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3pPr>
      <a:lvl4pPr marL="912813" indent="-223838"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4pPr>
      <a:lvl5pPr marL="1146175" indent="-233363"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88988" y="1354147"/>
            <a:ext cx="7772400" cy="779453"/>
          </a:xfrm>
        </p:spPr>
        <p:txBody>
          <a:bodyPr/>
          <a:lstStyle/>
          <a:p>
            <a:r>
              <a:rPr lang="en-US" sz="3200" dirty="0" smtClean="0"/>
              <a:t>Canadian Blood Services’ New Insulated Shipping Containers</a:t>
            </a:r>
            <a:endParaRPr lang="en-CA" sz="3200" dirty="0"/>
          </a:p>
        </p:txBody>
      </p:sp>
      <p:sp>
        <p:nvSpPr>
          <p:cNvPr id="3" name="Text Placeholder 2"/>
          <p:cNvSpPr>
            <a:spLocks noGrp="1"/>
          </p:cNvSpPr>
          <p:nvPr>
            <p:ph type="body" idx="1"/>
          </p:nvPr>
        </p:nvSpPr>
        <p:spPr/>
        <p:txBody>
          <a:bodyPr/>
          <a:lstStyle/>
          <a:p>
            <a:r>
              <a:rPr lang="en-CA" sz="1500" b="0" i="1" dirty="0" smtClean="0"/>
              <a:t>2015-06-18</a:t>
            </a:r>
            <a:endParaRPr lang="en-CA" sz="1500" b="0" i="1" dirty="0">
              <a:solidFill>
                <a:schemeClr val="tx1"/>
              </a:solidFill>
            </a:endParaRPr>
          </a:p>
        </p:txBody>
      </p:sp>
    </p:spTree>
    <p:extLst>
      <p:ext uri="{BB962C8B-B14F-4D97-AF65-F5344CB8AC3E}">
        <p14:creationId xmlns:p14="http://schemas.microsoft.com/office/powerpoint/2010/main" val="374839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smtClean="0"/>
              <a:t>ISC Packing Configurations</a:t>
            </a:r>
            <a:endParaRPr lang="en-US" dirty="0"/>
          </a:p>
        </p:txBody>
      </p:sp>
      <p:sp>
        <p:nvSpPr>
          <p:cNvPr id="10" name="Rectangle 9"/>
          <p:cNvSpPr/>
          <p:nvPr/>
        </p:nvSpPr>
        <p:spPr>
          <a:xfrm>
            <a:off x="2883260" y="1058843"/>
            <a:ext cx="6065668" cy="3108543"/>
          </a:xfrm>
          <a:prstGeom prst="rect">
            <a:avLst/>
          </a:prstGeom>
        </p:spPr>
        <p:txBody>
          <a:bodyPr wrap="square">
            <a:spAutoFit/>
          </a:bodyPr>
          <a:lstStyle/>
          <a:p>
            <a:pPr eaLnBrk="1" hangingPunct="1">
              <a:spcBef>
                <a:spcPts val="200"/>
              </a:spcBef>
              <a:spcAft>
                <a:spcPts val="200"/>
              </a:spcAft>
            </a:pPr>
            <a:r>
              <a:rPr lang="en-CA" b="1" dirty="0" smtClean="0"/>
              <a:t>Confirm Upon Receipt</a:t>
            </a:r>
            <a:endParaRPr lang="en-CA" sz="1400" b="1" dirty="0"/>
          </a:p>
          <a:p>
            <a:pPr marL="285750" indent="-285750">
              <a:spcBef>
                <a:spcPts val="200"/>
              </a:spcBef>
              <a:spcAft>
                <a:spcPts val="200"/>
              </a:spcAft>
              <a:buFont typeface="Arial" panose="020B0604020202020204" pitchFamily="34" charset="0"/>
              <a:buChar char="•"/>
            </a:pPr>
            <a:r>
              <a:rPr lang="en-US" dirty="0" smtClean="0"/>
              <a:t>8L </a:t>
            </a:r>
            <a:r>
              <a:rPr lang="en-US" dirty="0"/>
              <a:t>Expanded Polystyrene Container</a:t>
            </a:r>
          </a:p>
          <a:p>
            <a:pPr marL="285750" indent="-285750">
              <a:spcBef>
                <a:spcPts val="200"/>
              </a:spcBef>
              <a:spcAft>
                <a:spcPts val="200"/>
              </a:spcAft>
              <a:buFont typeface="Arial" panose="020B0604020202020204" pitchFamily="34" charset="0"/>
              <a:buChar char="•"/>
            </a:pPr>
            <a:r>
              <a:rPr lang="en-US" dirty="0" smtClean="0"/>
              <a:t>Six </a:t>
            </a:r>
            <a:r>
              <a:rPr lang="en-US" dirty="0"/>
              <a:t>Series 20M Plates to form a cube. The top plate will be placed directly on the frozen products. Packing material will be placed above the top plate, when required.  </a:t>
            </a:r>
          </a:p>
          <a:p>
            <a:pPr marL="285750" indent="-285750">
              <a:spcBef>
                <a:spcPts val="200"/>
              </a:spcBef>
              <a:spcAft>
                <a:spcPts val="200"/>
              </a:spcAft>
              <a:buFont typeface="Arial" panose="020B0604020202020204" pitchFamily="34" charset="0"/>
              <a:buChar char="•"/>
            </a:pPr>
            <a:r>
              <a:rPr lang="en-US" dirty="0" smtClean="0"/>
              <a:t>Packing </a:t>
            </a:r>
            <a:r>
              <a:rPr lang="en-US" dirty="0"/>
              <a:t>Time to Time of Receipt ≤ 24 hours</a:t>
            </a:r>
          </a:p>
          <a:p>
            <a:pPr>
              <a:spcBef>
                <a:spcPts val="200"/>
              </a:spcBef>
              <a:spcAft>
                <a:spcPts val="200"/>
              </a:spcAft>
            </a:pPr>
            <a:endParaRPr lang="en-US" b="1" dirty="0" smtClean="0"/>
          </a:p>
          <a:p>
            <a:pPr>
              <a:spcBef>
                <a:spcPts val="200"/>
              </a:spcBef>
              <a:spcAft>
                <a:spcPts val="200"/>
              </a:spcAft>
            </a:pPr>
            <a:r>
              <a:rPr lang="en-US" b="1" dirty="0" smtClean="0"/>
              <a:t>Note</a:t>
            </a:r>
            <a:r>
              <a:rPr lang="en-US" b="1" dirty="0"/>
              <a:t>:</a:t>
            </a:r>
            <a:r>
              <a:rPr lang="en-US" dirty="0"/>
              <a:t> Plates will be at -20</a:t>
            </a:r>
            <a:r>
              <a:rPr lang="en-US" baseline="30000" dirty="0"/>
              <a:t>o</a:t>
            </a:r>
            <a:r>
              <a:rPr lang="en-US" dirty="0"/>
              <a:t>C or colder at the time of receipt. Gloves should be used to handle plates.</a:t>
            </a:r>
          </a:p>
          <a:p>
            <a:pPr algn="ctr">
              <a:spcBef>
                <a:spcPts val="200"/>
              </a:spcBef>
              <a:spcAft>
                <a:spcPts val="200"/>
              </a:spcAft>
            </a:pPr>
            <a:endParaRPr lang="en-CA" sz="1400" b="1" dirty="0"/>
          </a:p>
        </p:txBody>
      </p:sp>
      <p:sp>
        <p:nvSpPr>
          <p:cNvPr id="11" name="Title 4"/>
          <p:cNvSpPr>
            <a:spLocks noGrp="1"/>
          </p:cNvSpPr>
          <p:nvPr>
            <p:ph type="title"/>
          </p:nvPr>
        </p:nvSpPr>
        <p:spPr>
          <a:xfrm>
            <a:off x="510730" y="553666"/>
            <a:ext cx="8145590" cy="477856"/>
          </a:xfrm>
        </p:spPr>
        <p:txBody>
          <a:bodyPr/>
          <a:lstStyle/>
          <a:p>
            <a:pPr algn="ctr"/>
            <a:r>
              <a:rPr lang="en-CA" dirty="0" smtClean="0"/>
              <a:t>Frozen Products</a:t>
            </a:r>
            <a:endParaRPr lang="en-C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308052598"/>
              </p:ext>
            </p:extLst>
          </p:nvPr>
        </p:nvGraphicFramePr>
        <p:xfrm>
          <a:off x="97535" y="780288"/>
          <a:ext cx="2808497" cy="4196416"/>
        </p:xfrm>
        <a:graphic>
          <a:graphicData uri="http://schemas.openxmlformats.org/presentationml/2006/ole">
            <mc:AlternateContent xmlns:mc="http://schemas.openxmlformats.org/markup-compatibility/2006">
              <mc:Choice xmlns:v="urn:schemas-microsoft-com:vml" Requires="v">
                <p:oleObj spid="_x0000_s4107" name="Bitmap Image" r:id="rId4" imgW="5180952" imgH="7744906" progId="Paint.Picture">
                  <p:embed/>
                </p:oleObj>
              </mc:Choice>
              <mc:Fallback>
                <p:oleObj name="Bitmap Image" r:id="rId4" imgW="5180952" imgH="774490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5" y="780288"/>
                        <a:ext cx="2808497" cy="4196416"/>
                      </a:xfrm>
                      <a:prstGeom prst="rect">
                        <a:avLst/>
                      </a:prstGeom>
                      <a:noFill/>
                    </p:spPr>
                  </p:pic>
                </p:oleObj>
              </mc:Fallback>
            </mc:AlternateContent>
          </a:graphicData>
        </a:graphic>
      </p:graphicFrame>
    </p:spTree>
    <p:extLst>
      <p:ext uri="{BB962C8B-B14F-4D97-AF65-F5344CB8AC3E}">
        <p14:creationId xmlns:p14="http://schemas.microsoft.com/office/powerpoint/2010/main" val="124857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rot="10800000" flipV="1">
            <a:off x="548640" y="363616"/>
            <a:ext cx="8237157" cy="190047"/>
          </a:xfrm>
        </p:spPr>
        <p:txBody>
          <a:bodyPr/>
          <a:lstStyle/>
          <a:p>
            <a:r>
              <a:rPr lang="en-US" dirty="0"/>
              <a:t>ISC Packing Configurations</a:t>
            </a:r>
          </a:p>
        </p:txBody>
      </p:sp>
      <p:graphicFrame>
        <p:nvGraphicFramePr>
          <p:cNvPr id="6" name="Table Placeholder 7"/>
          <p:cNvGraphicFramePr>
            <a:graphicFrameLocks/>
          </p:cNvGraphicFramePr>
          <p:nvPr>
            <p:extLst>
              <p:ext uri="{D42A27DB-BD31-4B8C-83A1-F6EECF244321}">
                <p14:modId xmlns:p14="http://schemas.microsoft.com/office/powerpoint/2010/main" val="495356573"/>
              </p:ext>
            </p:extLst>
          </p:nvPr>
        </p:nvGraphicFramePr>
        <p:xfrm>
          <a:off x="304800" y="682689"/>
          <a:ext cx="8242374" cy="3736889"/>
        </p:xfrm>
        <a:graphic>
          <a:graphicData uri="http://schemas.openxmlformats.org/drawingml/2006/table">
            <a:tbl>
              <a:tblPr firstRow="1" bandRow="1">
                <a:tableStyleId>{F5AB1C69-6EDB-4FF4-983F-18BD219EF322}</a:tableStyleId>
              </a:tblPr>
              <a:tblGrid>
                <a:gridCol w="2645664"/>
                <a:gridCol w="2804160"/>
                <a:gridCol w="2792550"/>
              </a:tblGrid>
              <a:tr h="324956">
                <a:tc>
                  <a:txBody>
                    <a:bodyPr/>
                    <a:lstStyle/>
                    <a:p>
                      <a:pPr algn="ctr">
                        <a:lnSpc>
                          <a:spcPct val="150000"/>
                        </a:lnSpc>
                      </a:pPr>
                      <a:r>
                        <a:rPr lang="en-CA" sz="1600" dirty="0" smtClean="0">
                          <a:solidFill>
                            <a:schemeClr val="bg1"/>
                          </a:solidFill>
                        </a:rPr>
                        <a:t>Frozen Products</a:t>
                      </a:r>
                    </a:p>
                  </a:txBody>
                  <a:tcPr/>
                </a:tc>
                <a:tc>
                  <a:txBody>
                    <a:bodyPr/>
                    <a:lstStyle/>
                    <a:p>
                      <a:pPr algn="ctr">
                        <a:lnSpc>
                          <a:spcPct val="150000"/>
                        </a:lnSpc>
                      </a:pPr>
                      <a:r>
                        <a:rPr lang="en-CA" sz="1600" dirty="0" smtClean="0">
                          <a:solidFill>
                            <a:schemeClr val="bg1"/>
                          </a:solidFill>
                        </a:rPr>
                        <a:t>Current</a:t>
                      </a:r>
                      <a:endParaRPr lang="en-CA" sz="1600" b="0" dirty="0" smtClean="0">
                        <a:solidFill>
                          <a:schemeClr val="bg1"/>
                        </a:solidFill>
                      </a:endParaRPr>
                    </a:p>
                  </a:txBody>
                  <a:tcPr/>
                </a:tc>
                <a:tc>
                  <a:txBody>
                    <a:bodyPr/>
                    <a:lstStyle/>
                    <a:p>
                      <a:pPr algn="ctr">
                        <a:lnSpc>
                          <a:spcPct val="150000"/>
                        </a:lnSpc>
                      </a:pPr>
                      <a:r>
                        <a:rPr lang="en-CA" sz="1600" dirty="0" smtClean="0">
                          <a:solidFill>
                            <a:schemeClr val="bg1"/>
                          </a:solidFill>
                        </a:rPr>
                        <a:t>Future</a:t>
                      </a:r>
                      <a:endParaRPr lang="en-CA" sz="1600" dirty="0">
                        <a:solidFill>
                          <a:schemeClr val="bg1"/>
                        </a:solidFill>
                      </a:endParaRPr>
                    </a:p>
                  </a:txBody>
                  <a:tcPr/>
                </a:tc>
              </a:tr>
              <a:tr h="364326">
                <a:tc>
                  <a:txBody>
                    <a:bodyPr/>
                    <a:lstStyle/>
                    <a:p>
                      <a:pPr>
                        <a:lnSpc>
                          <a:spcPct val="150000"/>
                        </a:lnSpc>
                      </a:pPr>
                      <a:r>
                        <a:rPr lang="en-US" sz="1600" b="1" dirty="0" smtClean="0"/>
                        <a:t>Insulation</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0" kern="1100" dirty="0" smtClean="0">
                          <a:latin typeface="+mn-lt"/>
                        </a:rPr>
                        <a:t>EPS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0" kern="1100" dirty="0" smtClean="0">
                          <a:latin typeface="+mn-lt"/>
                        </a:rPr>
                        <a:t>EPS</a:t>
                      </a:r>
                    </a:p>
                  </a:txBody>
                  <a:tcPr/>
                </a:tc>
              </a:tr>
              <a:tr h="519930">
                <a:tc>
                  <a:txBody>
                    <a:bodyPr/>
                    <a:lstStyle/>
                    <a:p>
                      <a:pPr>
                        <a:lnSpc>
                          <a:spcPct val="150000"/>
                        </a:lnSpc>
                      </a:pPr>
                      <a:r>
                        <a:rPr lang="en-US" sz="1600" b="1" dirty="0" smtClean="0"/>
                        <a:t>Refrigerants</a:t>
                      </a:r>
                      <a:endParaRPr lang="en-US" sz="1600" b="1" dirty="0"/>
                    </a:p>
                  </a:txBody>
                  <a:tcPr/>
                </a:tc>
                <a:tc>
                  <a:txBody>
                    <a:bodyPr/>
                    <a:lstStyle/>
                    <a:p>
                      <a:pPr algn="ctr">
                        <a:lnSpc>
                          <a:spcPct val="150000"/>
                        </a:lnSpc>
                      </a:pPr>
                      <a:r>
                        <a:rPr lang="en-CA" sz="1400" b="0" kern="1100" baseline="0" dirty="0" smtClean="0">
                          <a:latin typeface="+mn-lt"/>
                        </a:rPr>
                        <a:t>Dry Ice</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-20</a:t>
                      </a:r>
                      <a:r>
                        <a:rPr lang="en-CA" sz="1400" b="0" kern="1100" baseline="30000" dirty="0" smtClean="0">
                          <a:latin typeface="+mn-lt"/>
                        </a:rPr>
                        <a:t>o</a:t>
                      </a:r>
                      <a:r>
                        <a:rPr lang="en-CA" sz="1400" b="0" kern="1100" dirty="0" smtClean="0">
                          <a:latin typeface="+mn-lt"/>
                        </a:rPr>
                        <a:t>C Phase</a:t>
                      </a:r>
                      <a:r>
                        <a:rPr lang="en-CA" sz="1400" b="0" kern="1100" baseline="0" dirty="0" smtClean="0">
                          <a:latin typeface="+mn-lt"/>
                        </a:rPr>
                        <a:t> Change Material Plates (6 plates)</a:t>
                      </a:r>
                      <a:endParaRPr lang="en-CA" sz="1400" b="0" kern="1100" dirty="0" smtClean="0">
                        <a:latin typeface="+mn-lt"/>
                      </a:endParaRPr>
                    </a:p>
                  </a:txBody>
                  <a:tcPr/>
                </a:tc>
              </a:tr>
              <a:tr h="324956">
                <a:tc>
                  <a:txBody>
                    <a:bodyPr/>
                    <a:lstStyle/>
                    <a:p>
                      <a:pPr>
                        <a:lnSpc>
                          <a:spcPct val="150000"/>
                        </a:lnSpc>
                      </a:pPr>
                      <a:r>
                        <a:rPr lang="en-US" sz="1600" b="1" dirty="0" smtClean="0"/>
                        <a:t>Capacity</a:t>
                      </a:r>
                      <a:r>
                        <a:rPr lang="en-US" sz="1600" b="1" baseline="0" dirty="0" smtClean="0"/>
                        <a:t> (</a:t>
                      </a:r>
                      <a:r>
                        <a:rPr lang="en-US" sz="1600" b="1" dirty="0" smtClean="0"/>
                        <a:t>No. of Units)</a:t>
                      </a:r>
                      <a:endParaRPr lang="en-US" sz="1600" b="1" dirty="0"/>
                    </a:p>
                  </a:txBody>
                  <a:tcPr/>
                </a:tc>
                <a:tc>
                  <a:txBody>
                    <a:bodyPr/>
                    <a:lstStyle/>
                    <a:p>
                      <a:pPr algn="ctr">
                        <a:lnSpc>
                          <a:spcPct val="150000"/>
                        </a:lnSpc>
                      </a:pPr>
                      <a:r>
                        <a:rPr lang="en-CA" sz="1400" b="0" kern="1100" dirty="0" smtClean="0">
                          <a:latin typeface="+mn-lt"/>
                        </a:rPr>
                        <a:t>Dependent on</a:t>
                      </a:r>
                      <a:r>
                        <a:rPr lang="en-CA" sz="1400" b="0" kern="1100" baseline="0" dirty="0" smtClean="0">
                          <a:latin typeface="+mn-lt"/>
                        </a:rPr>
                        <a:t> container used.</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10 Frozen</a:t>
                      </a:r>
                      <a:r>
                        <a:rPr lang="en-CA" sz="1400" b="0" kern="1100" baseline="0" dirty="0" smtClean="0">
                          <a:latin typeface="+mn-lt"/>
                        </a:rPr>
                        <a:t> Plasma Units</a:t>
                      </a:r>
                      <a:endParaRPr lang="en-CA" sz="1400" b="0" kern="1100" dirty="0" smtClean="0">
                        <a:latin typeface="+mn-lt"/>
                      </a:endParaRPr>
                    </a:p>
                  </a:txBody>
                  <a:tcPr/>
                </a:tc>
              </a:tr>
              <a:tr h="491813">
                <a:tc>
                  <a:txBody>
                    <a:bodyPr/>
                    <a:lstStyle/>
                    <a:p>
                      <a:pPr>
                        <a:lnSpc>
                          <a:spcPct val="150000"/>
                        </a:lnSpc>
                      </a:pPr>
                      <a:r>
                        <a:rPr lang="en-US" sz="1600" b="1" dirty="0" smtClean="0"/>
                        <a:t>Empty</a:t>
                      </a:r>
                      <a:r>
                        <a:rPr lang="en-US" sz="1600" b="1" baseline="0" dirty="0" smtClean="0"/>
                        <a:t> Weight </a:t>
                      </a:r>
                      <a:r>
                        <a:rPr lang="en-US" sz="1050" b="1" baseline="0" dirty="0" smtClean="0"/>
                        <a:t>(Including PCMs)</a:t>
                      </a:r>
                      <a:endParaRPr lang="en-US" sz="1050" b="1" dirty="0"/>
                    </a:p>
                  </a:txBody>
                  <a:tcPr/>
                </a:tc>
                <a:tc rowSpan="2">
                  <a:txBody>
                    <a:bodyPr/>
                    <a:lstStyle/>
                    <a:p>
                      <a:pPr algn="ctr">
                        <a:lnSpc>
                          <a:spcPct val="150000"/>
                        </a:lnSpc>
                      </a:pPr>
                      <a:endParaRPr lang="en-CA" sz="800" b="0" kern="1100" dirty="0" smtClean="0">
                        <a:latin typeface="+mn-lt"/>
                      </a:endParaRPr>
                    </a:p>
                    <a:p>
                      <a:pPr algn="ctr">
                        <a:lnSpc>
                          <a:spcPct val="150000"/>
                        </a:lnSpc>
                      </a:pPr>
                      <a:r>
                        <a:rPr lang="en-CA" sz="1400" b="0" kern="1100" dirty="0" smtClean="0">
                          <a:latin typeface="+mn-lt"/>
                        </a:rPr>
                        <a:t>Weight</a:t>
                      </a:r>
                      <a:r>
                        <a:rPr lang="en-CA" sz="1400" b="0" kern="1100" baseline="0" dirty="0" smtClean="0">
                          <a:latin typeface="+mn-lt"/>
                        </a:rPr>
                        <a:t> dependent on amount of dry ice used.</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21</a:t>
                      </a:r>
                      <a:r>
                        <a:rPr lang="en-CA" sz="1400" b="0" kern="1100" baseline="0" dirty="0" smtClean="0">
                          <a:latin typeface="+mn-lt"/>
                        </a:rPr>
                        <a:t> </a:t>
                      </a:r>
                      <a:r>
                        <a:rPr lang="en-CA" sz="1400" b="0" kern="1100" baseline="0" dirty="0" err="1" smtClean="0">
                          <a:latin typeface="+mn-lt"/>
                        </a:rPr>
                        <a:t>lbs</a:t>
                      </a:r>
                      <a:endParaRPr lang="en-CA" sz="1400" b="0" kern="1100" baseline="0" dirty="0" smtClean="0">
                        <a:latin typeface="+mn-lt"/>
                      </a:endParaRPr>
                    </a:p>
                  </a:txBody>
                  <a:tcPr/>
                </a:tc>
              </a:tr>
              <a:tr h="570978">
                <a:tc>
                  <a:txBody>
                    <a:bodyPr/>
                    <a:lstStyle/>
                    <a:p>
                      <a:pPr>
                        <a:lnSpc>
                          <a:spcPct val="150000"/>
                        </a:lnSpc>
                      </a:pPr>
                      <a:r>
                        <a:rPr lang="en-US" sz="1600" b="1" dirty="0" smtClean="0"/>
                        <a:t>Weight with</a:t>
                      </a:r>
                      <a:r>
                        <a:rPr lang="en-US" sz="1600" b="1" baseline="0" dirty="0" smtClean="0"/>
                        <a:t> Product</a:t>
                      </a:r>
                      <a:endParaRPr lang="en-US" sz="1600" b="1" dirty="0"/>
                    </a:p>
                  </a:txBody>
                  <a:tcPr/>
                </a:tc>
                <a:tc vMerge="1">
                  <a:txBody>
                    <a:bodyPr/>
                    <a:lstStyle/>
                    <a:p>
                      <a:pPr algn="ctr">
                        <a:lnSpc>
                          <a:spcPct val="150000"/>
                        </a:lnSpc>
                      </a:pP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baseline="0" dirty="0" smtClean="0">
                          <a:latin typeface="+mn-lt"/>
                        </a:rPr>
                        <a:t>26 </a:t>
                      </a:r>
                      <a:r>
                        <a:rPr lang="en-CA" sz="1400" b="0" kern="1100" baseline="0" dirty="0" err="1" smtClean="0">
                          <a:latin typeface="+mn-lt"/>
                        </a:rPr>
                        <a:t>lbs</a:t>
                      </a:r>
                      <a:r>
                        <a:rPr lang="en-CA" sz="1400" b="0" kern="1100" baseline="0" dirty="0" smtClean="0">
                          <a:latin typeface="+mn-lt"/>
                        </a:rPr>
                        <a:t> (10 FP)</a:t>
                      </a:r>
                    </a:p>
                  </a:txBody>
                  <a:tcPr/>
                </a:tc>
              </a:tr>
              <a:tr h="570978">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600" b="1" dirty="0" smtClean="0"/>
                        <a:t>Exterior</a:t>
                      </a:r>
                      <a:r>
                        <a:rPr lang="en-US" sz="1600" b="1" baseline="0" dirty="0" smtClean="0"/>
                        <a:t> Dimensions</a:t>
                      </a:r>
                      <a:endParaRPr lang="en-US" sz="1600" b="1" dirty="0" smtClean="0"/>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19.7” x 14.6” x 12.2”</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25.6” x 17.5” x 16”	</a:t>
                      </a:r>
                    </a:p>
                  </a:txBody>
                  <a:tcPr/>
                </a:tc>
              </a:tr>
            </a:tbl>
          </a:graphicData>
        </a:graphic>
      </p:graphicFrame>
    </p:spTree>
    <p:extLst>
      <p:ext uri="{BB962C8B-B14F-4D97-AF65-F5344CB8AC3E}">
        <p14:creationId xmlns:p14="http://schemas.microsoft.com/office/powerpoint/2010/main" val="215803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smtClean="0"/>
              <a:t>ISC Packing Configurations</a:t>
            </a:r>
            <a:endParaRPr lang="en-US" dirty="0"/>
          </a:p>
        </p:txBody>
      </p:sp>
      <p:sp>
        <p:nvSpPr>
          <p:cNvPr id="10" name="Rectangle 9"/>
          <p:cNvSpPr/>
          <p:nvPr/>
        </p:nvSpPr>
        <p:spPr>
          <a:xfrm>
            <a:off x="2883260" y="1058843"/>
            <a:ext cx="6065668" cy="3385542"/>
          </a:xfrm>
          <a:prstGeom prst="rect">
            <a:avLst/>
          </a:prstGeom>
        </p:spPr>
        <p:txBody>
          <a:bodyPr wrap="square">
            <a:spAutoFit/>
          </a:bodyPr>
          <a:lstStyle/>
          <a:p>
            <a:pPr eaLnBrk="1" hangingPunct="1">
              <a:spcBef>
                <a:spcPts val="200"/>
              </a:spcBef>
              <a:spcAft>
                <a:spcPts val="200"/>
              </a:spcAft>
            </a:pPr>
            <a:r>
              <a:rPr lang="en-CA" b="1" dirty="0" smtClean="0"/>
              <a:t>Confirm Upon Receipt</a:t>
            </a:r>
            <a:endParaRPr lang="en-CA" sz="1400" b="1" dirty="0"/>
          </a:p>
          <a:p>
            <a:pPr marL="285750" indent="-285750">
              <a:spcBef>
                <a:spcPts val="200"/>
              </a:spcBef>
              <a:spcAft>
                <a:spcPts val="200"/>
              </a:spcAft>
              <a:buFont typeface="Arial" panose="020B0604020202020204" pitchFamily="34" charset="0"/>
              <a:buChar char="•"/>
            </a:pPr>
            <a:r>
              <a:rPr lang="en-US" dirty="0" smtClean="0"/>
              <a:t>Polyurethane </a:t>
            </a:r>
            <a:r>
              <a:rPr lang="en-US" dirty="0"/>
              <a:t>Container with lid firmly seated</a:t>
            </a:r>
          </a:p>
          <a:p>
            <a:pPr marL="285750" indent="-285750">
              <a:spcBef>
                <a:spcPts val="200"/>
              </a:spcBef>
              <a:spcAft>
                <a:spcPts val="200"/>
              </a:spcAft>
              <a:buFont typeface="Arial" panose="020B0604020202020204" pitchFamily="34" charset="0"/>
              <a:buChar char="•"/>
            </a:pPr>
            <a:r>
              <a:rPr lang="en-US" dirty="0" smtClean="0"/>
              <a:t>Three </a:t>
            </a:r>
            <a:r>
              <a:rPr lang="en-US" dirty="0"/>
              <a:t>square Series 4 Plates.</a:t>
            </a:r>
            <a:r>
              <a:rPr lang="en-US" b="1" dirty="0"/>
              <a:t> </a:t>
            </a:r>
            <a:r>
              <a:rPr lang="en-US" dirty="0"/>
              <a:t>Two plates will be above product and one plate below </a:t>
            </a:r>
            <a:r>
              <a:rPr lang="en-US" dirty="0" smtClean="0"/>
              <a:t>product</a:t>
            </a:r>
          </a:p>
          <a:p>
            <a:pPr marL="285750" indent="-285750">
              <a:spcBef>
                <a:spcPts val="200"/>
              </a:spcBef>
              <a:spcAft>
                <a:spcPts val="200"/>
              </a:spcAft>
              <a:buFont typeface="Arial" panose="020B0604020202020204" pitchFamily="34" charset="0"/>
              <a:buChar char="•"/>
            </a:pPr>
            <a:r>
              <a:rPr lang="en-US" dirty="0" smtClean="0"/>
              <a:t>Packing </a:t>
            </a:r>
            <a:r>
              <a:rPr lang="en-US" dirty="0"/>
              <a:t>Time to Time of Receipt ≤ 24 hours</a:t>
            </a:r>
          </a:p>
          <a:p>
            <a:pPr>
              <a:spcBef>
                <a:spcPts val="200"/>
              </a:spcBef>
              <a:spcAft>
                <a:spcPts val="200"/>
              </a:spcAft>
            </a:pPr>
            <a:r>
              <a:rPr lang="en-US" b="1" dirty="0"/>
              <a:t> </a:t>
            </a:r>
            <a:endParaRPr lang="en-US" dirty="0"/>
          </a:p>
          <a:p>
            <a:pPr>
              <a:spcBef>
                <a:spcPts val="200"/>
              </a:spcBef>
              <a:spcAft>
                <a:spcPts val="200"/>
              </a:spcAft>
            </a:pPr>
            <a:r>
              <a:rPr lang="en-US" b="1" dirty="0"/>
              <a:t>Note: </a:t>
            </a:r>
            <a:r>
              <a:rPr lang="en-US" dirty="0"/>
              <a:t>Room temperature PPP may also be received in the original cartons if they are transferred in Canadian Blood Services’ vehicles where acceptable shipment temperatures can be confirmed.</a:t>
            </a:r>
          </a:p>
          <a:p>
            <a:pPr algn="ctr">
              <a:spcBef>
                <a:spcPts val="200"/>
              </a:spcBef>
              <a:spcAft>
                <a:spcPts val="200"/>
              </a:spcAft>
            </a:pPr>
            <a:endParaRPr lang="en-CA" sz="1400" b="1" dirty="0"/>
          </a:p>
        </p:txBody>
      </p:sp>
      <p:sp>
        <p:nvSpPr>
          <p:cNvPr id="11" name="Title 4"/>
          <p:cNvSpPr>
            <a:spLocks noGrp="1"/>
          </p:cNvSpPr>
          <p:nvPr>
            <p:ph type="title"/>
          </p:nvPr>
        </p:nvSpPr>
        <p:spPr>
          <a:xfrm>
            <a:off x="510730" y="553666"/>
            <a:ext cx="8145590" cy="477856"/>
          </a:xfrm>
        </p:spPr>
        <p:txBody>
          <a:bodyPr/>
          <a:lstStyle/>
          <a:p>
            <a:pPr algn="ctr"/>
            <a:r>
              <a:rPr lang="en-US" dirty="0"/>
              <a:t>Room Temperature PPP</a:t>
            </a:r>
            <a:endParaRPr lang="en-C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8" name="Picture 4" descr="New 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24" y="1020245"/>
            <a:ext cx="2615036" cy="393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07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smtClean="0"/>
              <a:t>ISC Packing Configurations</a:t>
            </a:r>
            <a:endParaRPr lang="en-US" dirty="0"/>
          </a:p>
        </p:txBody>
      </p:sp>
      <p:sp>
        <p:nvSpPr>
          <p:cNvPr id="10" name="Rectangle 9"/>
          <p:cNvSpPr/>
          <p:nvPr/>
        </p:nvSpPr>
        <p:spPr>
          <a:xfrm>
            <a:off x="2883260" y="1058843"/>
            <a:ext cx="6065668" cy="4080604"/>
          </a:xfrm>
          <a:prstGeom prst="rect">
            <a:avLst/>
          </a:prstGeom>
        </p:spPr>
        <p:txBody>
          <a:bodyPr wrap="square">
            <a:spAutoFit/>
          </a:bodyPr>
          <a:lstStyle/>
          <a:p>
            <a:pPr eaLnBrk="1" hangingPunct="1">
              <a:spcBef>
                <a:spcPts val="300"/>
              </a:spcBef>
              <a:spcAft>
                <a:spcPts val="300"/>
              </a:spcAft>
            </a:pPr>
            <a:r>
              <a:rPr lang="en-CA" b="1" dirty="0" smtClean="0"/>
              <a:t>Confirm Upon Receipt</a:t>
            </a:r>
            <a:endParaRPr lang="en-CA" sz="1400" b="1" dirty="0"/>
          </a:p>
          <a:p>
            <a:pPr marL="285750" indent="-285750" eaLnBrk="1" hangingPunct="1">
              <a:spcBef>
                <a:spcPts val="300"/>
              </a:spcBef>
              <a:spcAft>
                <a:spcPts val="300"/>
              </a:spcAft>
              <a:buFont typeface="Arial" panose="020B0604020202020204" pitchFamily="34" charset="0"/>
              <a:buChar char="•"/>
            </a:pPr>
            <a:r>
              <a:rPr lang="en-US" dirty="0" smtClean="0"/>
              <a:t>16L </a:t>
            </a:r>
            <a:r>
              <a:rPr lang="en-US" dirty="0"/>
              <a:t>Polyurethane Container with lid firmly seated</a:t>
            </a:r>
          </a:p>
          <a:p>
            <a:pPr marL="285750" indent="-285750">
              <a:spcBef>
                <a:spcPts val="300"/>
              </a:spcBef>
              <a:spcAft>
                <a:spcPts val="300"/>
              </a:spcAft>
              <a:buFont typeface="Arial" panose="020B0604020202020204" pitchFamily="34" charset="0"/>
              <a:buChar char="•"/>
            </a:pPr>
            <a:r>
              <a:rPr lang="en-US" dirty="0" smtClean="0"/>
              <a:t>Three </a:t>
            </a:r>
            <a:r>
              <a:rPr lang="en-US" dirty="0"/>
              <a:t>square Series 4 Plates. One plate will be on the bottom, one plate will be on top of the insert and the third plate at the top of the ISC</a:t>
            </a:r>
          </a:p>
          <a:p>
            <a:pPr>
              <a:spcBef>
                <a:spcPts val="300"/>
              </a:spcBef>
              <a:spcAft>
                <a:spcPts val="300"/>
              </a:spcAft>
            </a:pPr>
            <a:r>
              <a:rPr lang="en-US" b="1" dirty="0"/>
              <a:t>Note:</a:t>
            </a:r>
            <a:r>
              <a:rPr lang="en-US" dirty="0"/>
              <a:t> Product can be placed in the insert between the bottom plate and the middle plate and between the middle and top plate. If product is only packed in the insert the middle and top plates will be together on top of the insert.</a:t>
            </a:r>
          </a:p>
          <a:p>
            <a:pPr marL="285750" indent="-285750">
              <a:spcBef>
                <a:spcPts val="300"/>
              </a:spcBef>
              <a:spcAft>
                <a:spcPts val="300"/>
              </a:spcAft>
              <a:buFont typeface="Arial" panose="020B0604020202020204" pitchFamily="34" charset="0"/>
              <a:buChar char="•"/>
            </a:pPr>
            <a:r>
              <a:rPr lang="en-US" dirty="0" smtClean="0"/>
              <a:t>Packing </a:t>
            </a:r>
            <a:r>
              <a:rPr lang="en-US" dirty="0"/>
              <a:t>Time to Time of Receipt ≤ 24 hours.</a:t>
            </a:r>
          </a:p>
          <a:p>
            <a:pPr marL="285750" indent="-285750">
              <a:spcBef>
                <a:spcPts val="300"/>
              </a:spcBef>
              <a:spcAft>
                <a:spcPts val="300"/>
              </a:spcAft>
              <a:buFont typeface="Arial" panose="020B0604020202020204" pitchFamily="34" charset="0"/>
              <a:buChar char="•"/>
            </a:pPr>
            <a:r>
              <a:rPr lang="en-US" dirty="0" smtClean="0"/>
              <a:t>RBC </a:t>
            </a:r>
            <a:r>
              <a:rPr lang="en-US" dirty="0"/>
              <a:t>units can also be placed in this packing configuration along with refrigerated PPP.</a:t>
            </a:r>
          </a:p>
          <a:p>
            <a:pPr algn="ctr">
              <a:spcBef>
                <a:spcPts val="200"/>
              </a:spcBef>
              <a:spcAft>
                <a:spcPts val="200"/>
              </a:spcAft>
            </a:pPr>
            <a:endParaRPr lang="en-CA" sz="1400" b="1" dirty="0"/>
          </a:p>
        </p:txBody>
      </p:sp>
      <p:sp>
        <p:nvSpPr>
          <p:cNvPr id="11" name="Title 4"/>
          <p:cNvSpPr>
            <a:spLocks noGrp="1"/>
          </p:cNvSpPr>
          <p:nvPr>
            <p:ph type="title"/>
          </p:nvPr>
        </p:nvSpPr>
        <p:spPr>
          <a:xfrm>
            <a:off x="510730" y="553666"/>
            <a:ext cx="8145590" cy="477856"/>
          </a:xfrm>
        </p:spPr>
        <p:txBody>
          <a:bodyPr/>
          <a:lstStyle/>
          <a:p>
            <a:pPr algn="ctr"/>
            <a:r>
              <a:rPr lang="en-US" dirty="0" smtClean="0"/>
              <a:t>Refrigerated PPP</a:t>
            </a:r>
            <a:endParaRPr lang="en-C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8" name="Picture 4" descr="New 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24" y="1020245"/>
            <a:ext cx="2615036" cy="393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1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rot="10800000" flipV="1">
            <a:off x="548640" y="363616"/>
            <a:ext cx="8237157" cy="190047"/>
          </a:xfrm>
        </p:spPr>
        <p:txBody>
          <a:bodyPr/>
          <a:lstStyle/>
          <a:p>
            <a:r>
              <a:rPr lang="en-US" dirty="0"/>
              <a:t>ISC Packing Configurations</a:t>
            </a:r>
          </a:p>
        </p:txBody>
      </p:sp>
      <p:graphicFrame>
        <p:nvGraphicFramePr>
          <p:cNvPr id="6" name="Table Placeholder 7"/>
          <p:cNvGraphicFramePr>
            <a:graphicFrameLocks/>
          </p:cNvGraphicFramePr>
          <p:nvPr>
            <p:extLst>
              <p:ext uri="{D42A27DB-BD31-4B8C-83A1-F6EECF244321}">
                <p14:modId xmlns:p14="http://schemas.microsoft.com/office/powerpoint/2010/main" val="904333910"/>
              </p:ext>
            </p:extLst>
          </p:nvPr>
        </p:nvGraphicFramePr>
        <p:xfrm>
          <a:off x="304800" y="792417"/>
          <a:ext cx="8242374" cy="3736889"/>
        </p:xfrm>
        <a:graphic>
          <a:graphicData uri="http://schemas.openxmlformats.org/drawingml/2006/table">
            <a:tbl>
              <a:tblPr firstRow="1" bandRow="1">
                <a:tableStyleId>{F5AB1C69-6EDB-4FF4-983F-18BD219EF322}</a:tableStyleId>
              </a:tblPr>
              <a:tblGrid>
                <a:gridCol w="2645664"/>
                <a:gridCol w="2804160"/>
                <a:gridCol w="2792550"/>
              </a:tblGrid>
              <a:tr h="324956">
                <a:tc>
                  <a:txBody>
                    <a:bodyPr/>
                    <a:lstStyle/>
                    <a:p>
                      <a:pPr algn="ctr">
                        <a:lnSpc>
                          <a:spcPct val="150000"/>
                        </a:lnSpc>
                      </a:pPr>
                      <a:r>
                        <a:rPr lang="en-CA" sz="1600" dirty="0" smtClean="0">
                          <a:solidFill>
                            <a:schemeClr val="bg1"/>
                          </a:solidFill>
                        </a:rPr>
                        <a:t>PPP</a:t>
                      </a:r>
                      <a:r>
                        <a:rPr lang="en-CA" sz="1600" baseline="0" dirty="0" smtClean="0">
                          <a:solidFill>
                            <a:schemeClr val="bg1"/>
                          </a:solidFill>
                        </a:rPr>
                        <a:t> ISCs</a:t>
                      </a:r>
                      <a:endParaRPr lang="en-CA" sz="1600" dirty="0" smtClean="0">
                        <a:solidFill>
                          <a:schemeClr val="bg1"/>
                        </a:solidFill>
                      </a:endParaRPr>
                    </a:p>
                  </a:txBody>
                  <a:tcPr/>
                </a:tc>
                <a:tc>
                  <a:txBody>
                    <a:bodyPr/>
                    <a:lstStyle/>
                    <a:p>
                      <a:pPr algn="ctr">
                        <a:lnSpc>
                          <a:spcPct val="150000"/>
                        </a:lnSpc>
                      </a:pPr>
                      <a:r>
                        <a:rPr lang="en-CA" sz="1600" dirty="0" smtClean="0">
                          <a:solidFill>
                            <a:schemeClr val="bg1"/>
                          </a:solidFill>
                        </a:rPr>
                        <a:t>Current</a:t>
                      </a:r>
                      <a:endParaRPr lang="en-CA" sz="1600" b="0" dirty="0" smtClean="0">
                        <a:solidFill>
                          <a:schemeClr val="bg1"/>
                        </a:solidFill>
                      </a:endParaRPr>
                    </a:p>
                  </a:txBody>
                  <a:tcPr/>
                </a:tc>
                <a:tc>
                  <a:txBody>
                    <a:bodyPr/>
                    <a:lstStyle/>
                    <a:p>
                      <a:pPr algn="ctr">
                        <a:lnSpc>
                          <a:spcPct val="150000"/>
                        </a:lnSpc>
                      </a:pPr>
                      <a:r>
                        <a:rPr lang="en-CA" sz="1600" dirty="0" smtClean="0">
                          <a:solidFill>
                            <a:schemeClr val="bg1"/>
                          </a:solidFill>
                        </a:rPr>
                        <a:t>Future</a:t>
                      </a:r>
                      <a:endParaRPr lang="en-CA" sz="1600" dirty="0">
                        <a:solidFill>
                          <a:schemeClr val="bg1"/>
                        </a:solidFill>
                      </a:endParaRPr>
                    </a:p>
                  </a:txBody>
                  <a:tcPr/>
                </a:tc>
              </a:tr>
              <a:tr h="364326">
                <a:tc>
                  <a:txBody>
                    <a:bodyPr/>
                    <a:lstStyle/>
                    <a:p>
                      <a:pPr>
                        <a:lnSpc>
                          <a:spcPct val="150000"/>
                        </a:lnSpc>
                      </a:pPr>
                      <a:r>
                        <a:rPr lang="en-US" sz="1600" b="1" dirty="0" smtClean="0"/>
                        <a:t>Insulation</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0" kern="1100" dirty="0" smtClean="0">
                          <a:latin typeface="+mn-lt"/>
                        </a:rPr>
                        <a:t>Various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0" kern="1100" dirty="0" smtClean="0">
                          <a:latin typeface="+mn-lt"/>
                        </a:rPr>
                        <a:t>Polyurethane (16L)</a:t>
                      </a:r>
                    </a:p>
                  </a:txBody>
                  <a:tcPr/>
                </a:tc>
              </a:tr>
              <a:tr h="519930">
                <a:tc>
                  <a:txBody>
                    <a:bodyPr/>
                    <a:lstStyle/>
                    <a:p>
                      <a:pPr>
                        <a:lnSpc>
                          <a:spcPct val="150000"/>
                        </a:lnSpc>
                      </a:pPr>
                      <a:r>
                        <a:rPr lang="en-US" sz="1600" b="1" dirty="0" smtClean="0"/>
                        <a:t>Refrigerants</a:t>
                      </a:r>
                      <a:endParaRPr lang="en-US" sz="1600" b="1" dirty="0"/>
                    </a:p>
                  </a:txBody>
                  <a:tcPr/>
                </a:tc>
                <a:tc>
                  <a:txBody>
                    <a:bodyPr/>
                    <a:lstStyle/>
                    <a:p>
                      <a:pPr algn="ctr">
                        <a:lnSpc>
                          <a:spcPct val="150000"/>
                        </a:lnSpc>
                      </a:pPr>
                      <a:r>
                        <a:rPr lang="en-CA" sz="1400" b="0" kern="1100" baseline="0" dirty="0" smtClean="0">
                          <a:latin typeface="+mn-lt"/>
                        </a:rPr>
                        <a:t>Various</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4</a:t>
                      </a:r>
                      <a:r>
                        <a:rPr lang="en-CA" sz="1400" b="0" kern="1100" baseline="30000" dirty="0" smtClean="0">
                          <a:latin typeface="+mn-lt"/>
                        </a:rPr>
                        <a:t>o</a:t>
                      </a:r>
                      <a:r>
                        <a:rPr lang="en-CA" sz="1400" b="0" kern="1100" dirty="0" smtClean="0">
                          <a:latin typeface="+mn-lt"/>
                        </a:rPr>
                        <a:t>C</a:t>
                      </a:r>
                      <a:r>
                        <a:rPr lang="en-CA" sz="1400" b="0" kern="1100" baseline="0" dirty="0" smtClean="0">
                          <a:latin typeface="+mn-lt"/>
                        </a:rPr>
                        <a:t> </a:t>
                      </a:r>
                      <a:r>
                        <a:rPr lang="en-CA" sz="1400" b="0" kern="1100" dirty="0" smtClean="0">
                          <a:latin typeface="+mn-lt"/>
                        </a:rPr>
                        <a:t>Phase</a:t>
                      </a:r>
                      <a:r>
                        <a:rPr lang="en-CA" sz="1400" b="0" kern="1100" baseline="0" dirty="0" smtClean="0">
                          <a:latin typeface="+mn-lt"/>
                        </a:rPr>
                        <a:t> Change Material Plates (3 Plates)</a:t>
                      </a:r>
                      <a:endParaRPr lang="en-CA" sz="1400" b="0" kern="1100" dirty="0" smtClean="0">
                        <a:latin typeface="+mn-lt"/>
                      </a:endParaRPr>
                    </a:p>
                  </a:txBody>
                  <a:tcPr/>
                </a:tc>
              </a:tr>
              <a:tr h="324956">
                <a:tc>
                  <a:txBody>
                    <a:bodyPr/>
                    <a:lstStyle/>
                    <a:p>
                      <a:pPr>
                        <a:lnSpc>
                          <a:spcPct val="150000"/>
                        </a:lnSpc>
                      </a:pPr>
                      <a:r>
                        <a:rPr lang="en-US" sz="1600" b="1" dirty="0" smtClean="0"/>
                        <a:t>Capacity</a:t>
                      </a:r>
                      <a:r>
                        <a:rPr lang="en-US" sz="1600" b="1" baseline="0" dirty="0" smtClean="0"/>
                        <a:t> (</a:t>
                      </a:r>
                      <a:r>
                        <a:rPr lang="en-US" sz="1600" b="1" dirty="0" smtClean="0"/>
                        <a:t>No. of Units)</a:t>
                      </a:r>
                      <a:endParaRPr lang="en-US" sz="1600" b="1" dirty="0"/>
                    </a:p>
                  </a:txBody>
                  <a:tcPr/>
                </a:tc>
                <a:tc>
                  <a:txBody>
                    <a:bodyPr/>
                    <a:lstStyle/>
                    <a:p>
                      <a:pPr algn="ctr">
                        <a:lnSpc>
                          <a:spcPct val="150000"/>
                        </a:lnSpc>
                      </a:pPr>
                      <a:r>
                        <a:rPr lang="en-CA" sz="1400" b="0" kern="1100" dirty="0" smtClean="0">
                          <a:latin typeface="+mn-lt"/>
                        </a:rPr>
                        <a:t>Dependant on</a:t>
                      </a:r>
                      <a:r>
                        <a:rPr lang="en-CA" sz="1400" b="0" kern="1100" baseline="0" dirty="0" smtClean="0">
                          <a:latin typeface="+mn-lt"/>
                        </a:rPr>
                        <a:t> container used.</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baseline="0" dirty="0" smtClean="0">
                          <a:latin typeface="+mn-lt"/>
                        </a:rPr>
                        <a:t>Dependent on Product Mix</a:t>
                      </a:r>
                    </a:p>
                  </a:txBody>
                  <a:tcPr/>
                </a:tc>
              </a:tr>
              <a:tr h="491813">
                <a:tc>
                  <a:txBody>
                    <a:bodyPr/>
                    <a:lstStyle/>
                    <a:p>
                      <a:pPr>
                        <a:lnSpc>
                          <a:spcPct val="150000"/>
                        </a:lnSpc>
                      </a:pPr>
                      <a:r>
                        <a:rPr lang="en-US" sz="1600" b="1" dirty="0" smtClean="0"/>
                        <a:t>Empty</a:t>
                      </a:r>
                      <a:r>
                        <a:rPr lang="en-US" sz="1600" b="1" baseline="0" dirty="0" smtClean="0"/>
                        <a:t> Weight </a:t>
                      </a:r>
                      <a:r>
                        <a:rPr lang="en-US" sz="1050" b="1" baseline="0" dirty="0" smtClean="0"/>
                        <a:t>(Including PCMs)</a:t>
                      </a:r>
                      <a:endParaRPr lang="en-US" sz="1050" b="1" dirty="0"/>
                    </a:p>
                  </a:txBody>
                  <a:tcPr/>
                </a:tc>
                <a:tc rowSpan="2">
                  <a:txBody>
                    <a:bodyPr/>
                    <a:lstStyle/>
                    <a:p>
                      <a:pPr algn="ctr">
                        <a:lnSpc>
                          <a:spcPct val="150000"/>
                        </a:lnSpc>
                      </a:pPr>
                      <a:endParaRPr lang="en-CA" sz="800" b="0" kern="1100" dirty="0" smtClean="0">
                        <a:latin typeface="+mn-lt"/>
                      </a:endParaRPr>
                    </a:p>
                    <a:p>
                      <a:pPr algn="ctr">
                        <a:lnSpc>
                          <a:spcPct val="150000"/>
                        </a:lnSpc>
                      </a:pPr>
                      <a:r>
                        <a:rPr lang="en-CA" sz="1400" b="0" kern="1100" dirty="0" smtClean="0">
                          <a:latin typeface="+mn-lt"/>
                        </a:rPr>
                        <a:t>Weight</a:t>
                      </a:r>
                      <a:r>
                        <a:rPr lang="en-CA" sz="1400" b="0" kern="1100" baseline="0" dirty="0" smtClean="0">
                          <a:latin typeface="+mn-lt"/>
                        </a:rPr>
                        <a:t> dependent on container and refrigerants used.</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20</a:t>
                      </a:r>
                      <a:r>
                        <a:rPr lang="en-CA" sz="1400" b="0" kern="1100" baseline="0" dirty="0" smtClean="0">
                          <a:latin typeface="+mn-lt"/>
                        </a:rPr>
                        <a:t> </a:t>
                      </a:r>
                      <a:r>
                        <a:rPr lang="en-CA" sz="1400" b="0" kern="1100" baseline="0" dirty="0" err="1" smtClean="0">
                          <a:latin typeface="+mn-lt"/>
                        </a:rPr>
                        <a:t>lbs</a:t>
                      </a:r>
                      <a:endParaRPr lang="en-CA" sz="1400" b="0" kern="1100" baseline="0" dirty="0" smtClean="0">
                        <a:latin typeface="+mn-lt"/>
                      </a:endParaRPr>
                    </a:p>
                  </a:txBody>
                  <a:tcPr/>
                </a:tc>
              </a:tr>
              <a:tr h="570978">
                <a:tc>
                  <a:txBody>
                    <a:bodyPr/>
                    <a:lstStyle/>
                    <a:p>
                      <a:pPr>
                        <a:lnSpc>
                          <a:spcPct val="150000"/>
                        </a:lnSpc>
                      </a:pPr>
                      <a:r>
                        <a:rPr lang="en-US" sz="1600" b="1" dirty="0" smtClean="0"/>
                        <a:t>Weight with</a:t>
                      </a:r>
                      <a:r>
                        <a:rPr lang="en-US" sz="1600" b="1" baseline="0" dirty="0" smtClean="0"/>
                        <a:t> Product</a:t>
                      </a:r>
                      <a:endParaRPr lang="en-US" sz="1600" b="1" dirty="0"/>
                    </a:p>
                  </a:txBody>
                  <a:tcPr/>
                </a:tc>
                <a:tc vMerge="1">
                  <a:txBody>
                    <a:bodyPr/>
                    <a:lstStyle/>
                    <a:p>
                      <a:pPr algn="ctr">
                        <a:lnSpc>
                          <a:spcPct val="150000"/>
                        </a:lnSpc>
                      </a:pP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baseline="0" dirty="0" smtClean="0">
                          <a:latin typeface="+mn-lt"/>
                        </a:rPr>
                        <a:t>Dependent on Product Mix</a:t>
                      </a:r>
                    </a:p>
                  </a:txBody>
                  <a:tcPr/>
                </a:tc>
              </a:tr>
              <a:tr h="570978">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600" b="1" dirty="0" smtClean="0"/>
                        <a:t>Exterior</a:t>
                      </a:r>
                      <a:r>
                        <a:rPr lang="en-US" sz="1600" b="1" baseline="0" dirty="0" smtClean="0"/>
                        <a:t> Dimensions</a:t>
                      </a:r>
                      <a:endParaRPr lang="en-US" sz="1600" b="1" dirty="0" smtClean="0"/>
                    </a:p>
                  </a:txBody>
                  <a:tcPr/>
                </a:tc>
                <a:tc>
                  <a:txBody>
                    <a:bodyPr/>
                    <a:lstStyle/>
                    <a:p>
                      <a:pPr marL="0" marR="0" indent="0" algn="ctr" defTabSz="4572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Dependant on</a:t>
                      </a:r>
                      <a:r>
                        <a:rPr lang="en-CA" sz="1400" b="0" kern="1100" baseline="0" dirty="0" smtClean="0">
                          <a:latin typeface="+mn-lt"/>
                        </a:rPr>
                        <a:t> container used.</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20.6” x 18.5” x 20.6” </a:t>
                      </a:r>
                      <a:endParaRPr lang="en-US" sz="1800" b="0" i="0" u="none" strike="noStrike" kern="1200" baseline="0" dirty="0" smtClean="0">
                        <a:solidFill>
                          <a:schemeClr val="dk1"/>
                        </a:solidFill>
                        <a:latin typeface="+mn-lt"/>
                        <a:ea typeface="+mn-ea"/>
                        <a:cs typeface="+mn-cs"/>
                      </a:endParaRPr>
                    </a:p>
                  </a:txBody>
                  <a:tcPr/>
                </a:tc>
              </a:tr>
            </a:tbl>
          </a:graphicData>
        </a:graphic>
      </p:graphicFrame>
      <p:sp>
        <p:nvSpPr>
          <p:cNvPr id="7" name="Rectangle 6"/>
          <p:cNvSpPr/>
          <p:nvPr/>
        </p:nvSpPr>
        <p:spPr>
          <a:xfrm>
            <a:off x="1877568" y="4585718"/>
            <a:ext cx="6791526" cy="523220"/>
          </a:xfrm>
          <a:prstGeom prst="rect">
            <a:avLst/>
          </a:prstGeom>
        </p:spPr>
        <p:txBody>
          <a:bodyPr wrap="square">
            <a:spAutoFit/>
          </a:bodyPr>
          <a:lstStyle/>
          <a:p>
            <a:pPr algn="ctr"/>
            <a:r>
              <a:rPr lang="en-CA" sz="1400" b="1" kern="1100" dirty="0" smtClean="0"/>
              <a:t>Note: </a:t>
            </a:r>
            <a:r>
              <a:rPr lang="en-CA" sz="1400" kern="1100" dirty="0"/>
              <a:t> </a:t>
            </a:r>
            <a:r>
              <a:rPr lang="en-CA" sz="1400" kern="1100" dirty="0" smtClean="0"/>
              <a:t>If 2-25</a:t>
            </a:r>
            <a:r>
              <a:rPr lang="en-CA" sz="1400" kern="1100" baseline="30000" dirty="0" smtClean="0"/>
              <a:t>o</a:t>
            </a:r>
            <a:r>
              <a:rPr lang="en-CA" sz="1400" kern="1100" dirty="0" smtClean="0"/>
              <a:t>C PPP are being sent in original cartons via Canadian Blood Services transport vehicles, they will not be packed in insulated shipping containers. </a:t>
            </a:r>
            <a:endParaRPr lang="en-CA" sz="1400" kern="1100" dirty="0"/>
          </a:p>
        </p:txBody>
      </p:sp>
    </p:spTree>
    <p:extLst>
      <p:ext uri="{BB962C8B-B14F-4D97-AF65-F5344CB8AC3E}">
        <p14:creationId xmlns:p14="http://schemas.microsoft.com/office/powerpoint/2010/main" val="392947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42" y="546498"/>
            <a:ext cx="7767638" cy="489839"/>
          </a:xfrm>
        </p:spPr>
        <p:txBody>
          <a:bodyPr/>
          <a:lstStyle/>
          <a:p>
            <a:r>
              <a:rPr lang="en-US" dirty="0" smtClean="0"/>
              <a:t>Returning ISCs to Canadian Blood Services</a:t>
            </a:r>
            <a:endParaRPr lang="en-US" dirty="0"/>
          </a:p>
        </p:txBody>
      </p:sp>
      <p:sp>
        <p:nvSpPr>
          <p:cNvPr id="3" name="Content Placeholder 2"/>
          <p:cNvSpPr>
            <a:spLocks noGrp="1"/>
          </p:cNvSpPr>
          <p:nvPr>
            <p:ph idx="1"/>
          </p:nvPr>
        </p:nvSpPr>
        <p:spPr>
          <a:xfrm>
            <a:off x="459942" y="1189825"/>
            <a:ext cx="8436864" cy="3211504"/>
          </a:xfrm>
        </p:spPr>
        <p:txBody>
          <a:bodyPr>
            <a:normAutofit fontScale="92500" lnSpcReduction="10000"/>
          </a:bodyPr>
          <a:lstStyle/>
          <a:p>
            <a:pPr marL="0" indent="0">
              <a:buNone/>
            </a:pPr>
            <a:r>
              <a:rPr lang="en-US" sz="2400" dirty="0"/>
              <a:t>After removing products from ISC,</a:t>
            </a:r>
            <a:r>
              <a:rPr lang="en-US" sz="2400" b="1" dirty="0"/>
              <a:t> </a:t>
            </a:r>
            <a:r>
              <a:rPr lang="en-US" sz="2400" dirty="0" smtClean="0"/>
              <a:t>plates should be packed immediately and the container</a:t>
            </a:r>
            <a:r>
              <a:rPr lang="en-US" sz="2400" dirty="0"/>
              <a:t> </a:t>
            </a:r>
            <a:r>
              <a:rPr lang="en-US" sz="2400" dirty="0" smtClean="0"/>
              <a:t>should be fully closed.</a:t>
            </a:r>
            <a:endParaRPr lang="en-US" sz="2400" dirty="0"/>
          </a:p>
          <a:p>
            <a:pPr lvl="0"/>
            <a:r>
              <a:rPr lang="en-US" sz="2400" dirty="0"/>
              <a:t>For packing configurations in a cube format, </a:t>
            </a:r>
            <a:r>
              <a:rPr lang="en-US" sz="2400" dirty="0" smtClean="0"/>
              <a:t>plates will be kept in the </a:t>
            </a:r>
            <a:r>
              <a:rPr lang="en-US" sz="2400" dirty="0"/>
              <a:t>cube format </a:t>
            </a:r>
            <a:r>
              <a:rPr lang="en-US" sz="2400" dirty="0" smtClean="0"/>
              <a:t>and </a:t>
            </a:r>
            <a:r>
              <a:rPr lang="en-US" sz="2400" dirty="0"/>
              <a:t>any packing material that was used in the shipment </a:t>
            </a:r>
            <a:r>
              <a:rPr lang="en-US" sz="2400" dirty="0" smtClean="0"/>
              <a:t>can be placed in the cube to minimize plate movement.</a:t>
            </a:r>
            <a:endParaRPr lang="en-US" sz="2400" dirty="0"/>
          </a:p>
          <a:p>
            <a:pPr lvl="0"/>
            <a:r>
              <a:rPr lang="en-US" sz="2400" dirty="0"/>
              <a:t>For other packing configurations, </a:t>
            </a:r>
            <a:r>
              <a:rPr lang="en-US" sz="2400" dirty="0" smtClean="0"/>
              <a:t>plates will be placed flat </a:t>
            </a:r>
            <a:r>
              <a:rPr lang="en-US" sz="2400" dirty="0"/>
              <a:t>on the bottom of the ISC </a:t>
            </a:r>
            <a:r>
              <a:rPr lang="en-US" sz="2400" dirty="0" smtClean="0"/>
              <a:t>and </a:t>
            </a:r>
            <a:r>
              <a:rPr lang="en-US" sz="2400" dirty="0"/>
              <a:t>packing material </a:t>
            </a:r>
            <a:r>
              <a:rPr lang="en-US" sz="2400" dirty="0" smtClean="0"/>
              <a:t>can be placed on </a:t>
            </a:r>
            <a:r>
              <a:rPr lang="en-US" sz="2400" dirty="0"/>
              <a:t>top of the plates to protect the lid from damage. The packing material provided in the original shipment can be used, if available.</a:t>
            </a:r>
          </a:p>
          <a:p>
            <a:pPr marL="231775" lvl="1" indent="0">
              <a:buNone/>
            </a:pPr>
            <a:endParaRPr lang="en-US" dirty="0" smtClean="0"/>
          </a:p>
          <a:p>
            <a:pPr lvl="1"/>
            <a:endParaRPr lang="en-US" dirty="0"/>
          </a:p>
          <a:p>
            <a:endParaRPr lang="en-US" dirty="0" smtClean="0"/>
          </a:p>
          <a:p>
            <a:pPr marL="0" indent="0">
              <a:buNone/>
            </a:pPr>
            <a:endParaRPr lang="en-US" dirty="0"/>
          </a:p>
        </p:txBody>
      </p:sp>
      <p:sp>
        <p:nvSpPr>
          <p:cNvPr id="4" name="Content Placeholder 3"/>
          <p:cNvSpPr>
            <a:spLocks noGrp="1"/>
          </p:cNvSpPr>
          <p:nvPr>
            <p:ph sz="quarter" idx="13"/>
          </p:nvPr>
        </p:nvSpPr>
        <p:spPr/>
        <p:txBody>
          <a:bodyPr/>
          <a:lstStyle/>
          <a:p>
            <a:r>
              <a:rPr lang="en-US" dirty="0"/>
              <a:t>New Insulated Shipping Containers</a:t>
            </a:r>
          </a:p>
          <a:p>
            <a:endParaRPr lang="en-US"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15</a:t>
            </a:fld>
            <a:endParaRPr lang="en-US" dirty="0"/>
          </a:p>
        </p:txBody>
      </p:sp>
    </p:spTree>
    <p:extLst>
      <p:ext uri="{BB962C8B-B14F-4D97-AF65-F5344CB8AC3E}">
        <p14:creationId xmlns:p14="http://schemas.microsoft.com/office/powerpoint/2010/main" val="10167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42" y="546498"/>
            <a:ext cx="7767638" cy="489839"/>
          </a:xfrm>
        </p:spPr>
        <p:txBody>
          <a:bodyPr/>
          <a:lstStyle/>
          <a:p>
            <a:r>
              <a:rPr lang="en-US" dirty="0" smtClean="0"/>
              <a:t>Returning ISCs to Canadian Blood Services</a:t>
            </a:r>
            <a:endParaRPr lang="en-US" dirty="0"/>
          </a:p>
        </p:txBody>
      </p:sp>
      <p:sp>
        <p:nvSpPr>
          <p:cNvPr id="3" name="Content Placeholder 2"/>
          <p:cNvSpPr>
            <a:spLocks noGrp="1"/>
          </p:cNvSpPr>
          <p:nvPr>
            <p:ph idx="1"/>
          </p:nvPr>
        </p:nvSpPr>
        <p:spPr>
          <a:xfrm>
            <a:off x="459942" y="1189824"/>
            <a:ext cx="8436864" cy="3382175"/>
          </a:xfrm>
        </p:spPr>
        <p:txBody>
          <a:bodyPr>
            <a:normAutofit lnSpcReduction="10000"/>
          </a:bodyPr>
          <a:lstStyle/>
          <a:p>
            <a:pPr marL="0" indent="0">
              <a:lnSpc>
                <a:spcPct val="110000"/>
              </a:lnSpc>
              <a:spcBef>
                <a:spcPts val="200"/>
              </a:spcBef>
              <a:spcAft>
                <a:spcPts val="200"/>
              </a:spcAft>
              <a:buNone/>
            </a:pPr>
            <a:r>
              <a:rPr lang="en-US" sz="2200" dirty="0" smtClean="0"/>
              <a:t>Phase </a:t>
            </a:r>
            <a:r>
              <a:rPr lang="en-US" sz="2200" dirty="0"/>
              <a:t>Change Material fluid within the plates are </a:t>
            </a:r>
            <a:r>
              <a:rPr lang="en-US" sz="2200" b="1" dirty="0"/>
              <a:t>non-hazardous</a:t>
            </a:r>
            <a:r>
              <a:rPr lang="en-US" sz="2200" dirty="0"/>
              <a:t>, however, precautions (e.g., use of gloves) should be taken to avoid skin </a:t>
            </a:r>
            <a:r>
              <a:rPr lang="en-US" sz="2200" dirty="0" smtClean="0"/>
              <a:t>irritation if a leaky PCM plate is identified.</a:t>
            </a:r>
            <a:endParaRPr lang="en-US" sz="2200" dirty="0"/>
          </a:p>
          <a:p>
            <a:pPr lvl="0">
              <a:lnSpc>
                <a:spcPct val="110000"/>
              </a:lnSpc>
              <a:spcBef>
                <a:spcPts val="200"/>
              </a:spcBef>
              <a:spcAft>
                <a:spcPts val="200"/>
              </a:spcAft>
            </a:pPr>
            <a:r>
              <a:rPr lang="en-US" sz="2200" dirty="0" smtClean="0"/>
              <a:t>Any liquid </a:t>
            </a:r>
            <a:r>
              <a:rPr lang="en-US" sz="2200" dirty="0"/>
              <a:t>in the ISC </a:t>
            </a:r>
            <a:r>
              <a:rPr lang="en-US" sz="2200" dirty="0" smtClean="0"/>
              <a:t>can be cleaned with absorbent </a:t>
            </a:r>
            <a:r>
              <a:rPr lang="en-US" sz="2200" dirty="0"/>
              <a:t>material and </a:t>
            </a:r>
            <a:r>
              <a:rPr lang="en-US" sz="2200" dirty="0" smtClean="0"/>
              <a:t>discarded. </a:t>
            </a:r>
            <a:endParaRPr lang="en-US" sz="2200" dirty="0"/>
          </a:p>
          <a:p>
            <a:pPr lvl="0">
              <a:lnSpc>
                <a:spcPct val="110000"/>
              </a:lnSpc>
              <a:spcBef>
                <a:spcPts val="200"/>
              </a:spcBef>
              <a:spcAft>
                <a:spcPts val="200"/>
              </a:spcAft>
            </a:pPr>
            <a:r>
              <a:rPr lang="en-US" sz="2200" dirty="0" smtClean="0"/>
              <a:t>Leaky PCM </a:t>
            </a:r>
            <a:r>
              <a:rPr lang="en-US" sz="2200" dirty="0"/>
              <a:t>plate </a:t>
            </a:r>
            <a:r>
              <a:rPr lang="en-US" sz="2200" dirty="0" smtClean="0"/>
              <a:t>will be double-bagged to ensure proper containment and returned to Canadian Blood Services. No </a:t>
            </a:r>
            <a:r>
              <a:rPr lang="en-US" sz="2200" dirty="0"/>
              <a:t>special or dangerous goods transport requirements are </a:t>
            </a:r>
            <a:r>
              <a:rPr lang="en-US" sz="2200" dirty="0" smtClean="0"/>
              <a:t>necessary.</a:t>
            </a:r>
          </a:p>
          <a:p>
            <a:pPr marL="0" lvl="0" indent="0">
              <a:lnSpc>
                <a:spcPct val="110000"/>
              </a:lnSpc>
              <a:spcAft>
                <a:spcPts val="200"/>
              </a:spcAft>
              <a:buNone/>
            </a:pPr>
            <a:r>
              <a:rPr lang="en-US" sz="2200" dirty="0" smtClean="0"/>
              <a:t>Safety Data Sheets for PCM will be provided with the Customer Letter</a:t>
            </a:r>
          </a:p>
          <a:p>
            <a:pPr lvl="1"/>
            <a:endParaRPr lang="en-US" dirty="0"/>
          </a:p>
          <a:p>
            <a:endParaRPr lang="en-US" dirty="0" smtClean="0"/>
          </a:p>
          <a:p>
            <a:pPr marL="0" indent="0">
              <a:buNone/>
            </a:pPr>
            <a:endParaRPr lang="en-US" dirty="0"/>
          </a:p>
        </p:txBody>
      </p:sp>
      <p:sp>
        <p:nvSpPr>
          <p:cNvPr id="4" name="Content Placeholder 3"/>
          <p:cNvSpPr>
            <a:spLocks noGrp="1"/>
          </p:cNvSpPr>
          <p:nvPr>
            <p:ph sz="quarter" idx="13"/>
          </p:nvPr>
        </p:nvSpPr>
        <p:spPr/>
        <p:txBody>
          <a:bodyPr/>
          <a:lstStyle/>
          <a:p>
            <a:r>
              <a:rPr lang="en-US" dirty="0"/>
              <a:t>New Insulated Shipping Containers</a:t>
            </a:r>
          </a:p>
          <a:p>
            <a:endParaRPr lang="en-US"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16</a:t>
            </a:fld>
            <a:endParaRPr lang="en-US" dirty="0"/>
          </a:p>
        </p:txBody>
      </p:sp>
    </p:spTree>
    <p:extLst>
      <p:ext uri="{BB962C8B-B14F-4D97-AF65-F5344CB8AC3E}">
        <p14:creationId xmlns:p14="http://schemas.microsoft.com/office/powerpoint/2010/main" val="56422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42" y="546498"/>
            <a:ext cx="7767638" cy="489839"/>
          </a:xfrm>
        </p:spPr>
        <p:txBody>
          <a:bodyPr/>
          <a:lstStyle/>
          <a:p>
            <a:r>
              <a:rPr lang="en-US" dirty="0" smtClean="0"/>
              <a:t>Conditioning Requirements</a:t>
            </a:r>
            <a:endParaRPr lang="en-US" dirty="0"/>
          </a:p>
        </p:txBody>
      </p:sp>
      <p:sp>
        <p:nvSpPr>
          <p:cNvPr id="3" name="Content Placeholder 2"/>
          <p:cNvSpPr>
            <a:spLocks noGrp="1"/>
          </p:cNvSpPr>
          <p:nvPr>
            <p:ph idx="1"/>
          </p:nvPr>
        </p:nvSpPr>
        <p:spPr>
          <a:xfrm>
            <a:off x="459942" y="1189825"/>
            <a:ext cx="8436864" cy="3211504"/>
          </a:xfrm>
        </p:spPr>
        <p:txBody>
          <a:bodyPr>
            <a:normAutofit/>
          </a:bodyPr>
          <a:lstStyle/>
          <a:p>
            <a:pPr>
              <a:spcBef>
                <a:spcPts val="200"/>
              </a:spcBef>
              <a:spcAft>
                <a:spcPts val="200"/>
              </a:spcAft>
            </a:pPr>
            <a:r>
              <a:rPr lang="en-US" sz="2200" dirty="0" smtClean="0"/>
              <a:t>New Phase Change Materials require  a more rigorous and precise conditioning process to ensure protection against hot and cold temperature extremes.</a:t>
            </a:r>
          </a:p>
          <a:p>
            <a:pPr lvl="1">
              <a:spcBef>
                <a:spcPts val="200"/>
              </a:spcBef>
              <a:spcAft>
                <a:spcPts val="200"/>
              </a:spcAft>
            </a:pPr>
            <a:r>
              <a:rPr lang="en-US" sz="2200" dirty="0" smtClean="0"/>
              <a:t>Phase Change Materials for RBC and Platelet containers require a two stage process and standardized conditioning equipment. (e.g., freezers, incubators with step rate capability)</a:t>
            </a:r>
          </a:p>
          <a:p>
            <a:pPr>
              <a:spcBef>
                <a:spcPts val="200"/>
              </a:spcBef>
              <a:spcAft>
                <a:spcPts val="200"/>
              </a:spcAft>
            </a:pPr>
            <a:r>
              <a:rPr lang="en-US" sz="2200" dirty="0" smtClean="0"/>
              <a:t>The cost of one set of the freezers and incubators required for conditioning the plates for RBC and Platelet containers is over  $25,000.</a:t>
            </a:r>
          </a:p>
          <a:p>
            <a:pPr marL="231775" lvl="1" indent="0">
              <a:buNone/>
            </a:pPr>
            <a:endParaRPr lang="en-US" dirty="0" smtClean="0"/>
          </a:p>
          <a:p>
            <a:pPr lvl="1"/>
            <a:endParaRPr lang="en-US" dirty="0"/>
          </a:p>
          <a:p>
            <a:endParaRPr lang="en-US" dirty="0" smtClean="0"/>
          </a:p>
          <a:p>
            <a:pPr marL="0" indent="0">
              <a:buNone/>
            </a:pPr>
            <a:endParaRPr lang="en-US" dirty="0"/>
          </a:p>
        </p:txBody>
      </p:sp>
      <p:sp>
        <p:nvSpPr>
          <p:cNvPr id="4" name="Content Placeholder 3"/>
          <p:cNvSpPr>
            <a:spLocks noGrp="1"/>
          </p:cNvSpPr>
          <p:nvPr>
            <p:ph sz="quarter" idx="13"/>
          </p:nvPr>
        </p:nvSpPr>
        <p:spPr/>
        <p:txBody>
          <a:bodyPr/>
          <a:lstStyle/>
          <a:p>
            <a:r>
              <a:rPr lang="en-US" dirty="0"/>
              <a:t>New Insulated Shipping Containers</a:t>
            </a:r>
          </a:p>
          <a:p>
            <a:endParaRPr lang="en-US"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17</a:t>
            </a:fld>
            <a:endParaRPr lang="en-US" dirty="0"/>
          </a:p>
        </p:txBody>
      </p:sp>
    </p:spTree>
    <p:extLst>
      <p:ext uri="{BB962C8B-B14F-4D97-AF65-F5344CB8AC3E}">
        <p14:creationId xmlns:p14="http://schemas.microsoft.com/office/powerpoint/2010/main" val="41646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328466"/>
            <a:ext cx="7767638" cy="570158"/>
          </a:xfrm>
        </p:spPr>
        <p:txBody>
          <a:bodyPr/>
          <a:lstStyle/>
          <a:p>
            <a:r>
              <a:rPr lang="en-CA" dirty="0" smtClean="0"/>
              <a:t>ISCs for Redistribution</a:t>
            </a:r>
            <a:endParaRPr lang="en-CA" dirty="0"/>
          </a:p>
        </p:txBody>
      </p:sp>
      <p:sp>
        <p:nvSpPr>
          <p:cNvPr id="3" name="Content Placeholder 2"/>
          <p:cNvSpPr>
            <a:spLocks noGrp="1"/>
          </p:cNvSpPr>
          <p:nvPr>
            <p:ph sz="quarter" idx="13"/>
          </p:nvPr>
        </p:nvSpPr>
        <p:spPr>
          <a:xfrm>
            <a:off x="688975" y="100429"/>
            <a:ext cx="7767638" cy="337765"/>
          </a:xfrm>
        </p:spPr>
        <p:txBody>
          <a:bodyPr/>
          <a:lstStyle/>
          <a:p>
            <a:r>
              <a:rPr lang="en-CA" dirty="0" smtClean="0">
                <a:solidFill>
                  <a:schemeClr val="accent1"/>
                </a:solidFill>
              </a:rPr>
              <a:t>Hospital Redistribution</a:t>
            </a:r>
            <a:endParaRPr lang="en-CA" dirty="0">
              <a:solidFill>
                <a:schemeClr val="accent1"/>
              </a:solidFill>
            </a:endParaRPr>
          </a:p>
        </p:txBody>
      </p:sp>
      <p:sp>
        <p:nvSpPr>
          <p:cNvPr id="4" name="Slide Number Placeholder 3"/>
          <p:cNvSpPr>
            <a:spLocks noGrp="1"/>
          </p:cNvSpPr>
          <p:nvPr>
            <p:ph type="sldNum" sz="quarter" idx="16"/>
          </p:nvPr>
        </p:nvSpPr>
        <p:spPr/>
        <p:txBody>
          <a:bodyPr/>
          <a:lstStyle/>
          <a:p>
            <a:fld id="{F221C231-2CB1-F343-A43B-DE31385C503C}" type="slidenum">
              <a:rPr lang="en-US" smtClean="0"/>
              <a:pPr/>
              <a:t>18</a:t>
            </a:fld>
            <a:endParaRPr lang="en-US" dirty="0"/>
          </a:p>
        </p:txBody>
      </p:sp>
      <p:sp>
        <p:nvSpPr>
          <p:cNvPr id="8" name="Content Placeholder 5"/>
          <p:cNvSpPr txBox="1">
            <a:spLocks/>
          </p:cNvSpPr>
          <p:nvPr/>
        </p:nvSpPr>
        <p:spPr>
          <a:xfrm>
            <a:off x="408558" y="786388"/>
            <a:ext cx="8528178" cy="3770374"/>
          </a:xfrm>
          <a:prstGeom prst="rect">
            <a:avLst/>
          </a:prstGeom>
        </p:spPr>
        <p:txBody>
          <a:bodyPr/>
          <a:lstStyle>
            <a:lvl1pPr marL="174625" indent="-174625" algn="l" defTabSz="457200" rtl="0" eaLnBrk="1" latinLnBrk="0" hangingPunct="1">
              <a:lnSpc>
                <a:spcPct val="100000"/>
              </a:lnSpc>
              <a:spcBef>
                <a:spcPct val="20000"/>
              </a:spcBef>
              <a:buSzPct val="80000"/>
              <a:buFont typeface="Arial"/>
              <a:buChar char="•"/>
              <a:defRPr sz="2000" b="0" kern="1200">
                <a:solidFill>
                  <a:schemeClr val="tx1"/>
                </a:solidFill>
                <a:latin typeface="+mn-lt"/>
                <a:ea typeface="+mn-ea"/>
                <a:cs typeface="+mn-cs"/>
              </a:defRPr>
            </a:lvl1pPr>
            <a:lvl2pPr marL="457200" indent="-225425" algn="l" defTabSz="457200" rtl="0" eaLnBrk="1" latinLnBrk="0" hangingPunct="1">
              <a:lnSpc>
                <a:spcPct val="100000"/>
              </a:lnSpc>
              <a:spcBef>
                <a:spcPct val="20000"/>
              </a:spcBef>
              <a:buFont typeface="Lucida Grande"/>
              <a:buChar char="–"/>
              <a:defRPr sz="2000" b="0" kern="1200">
                <a:solidFill>
                  <a:schemeClr val="tx1"/>
                </a:solidFill>
                <a:latin typeface="+mn-lt"/>
                <a:ea typeface="+mn-ea"/>
                <a:cs typeface="+mn-cs"/>
              </a:defRPr>
            </a:lvl2pPr>
            <a:lvl3pPr marL="688975" indent="-231775"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3pPr>
            <a:lvl4pPr marL="912813" indent="-223838"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4pPr>
            <a:lvl5pPr marL="1146175" indent="-233363" algn="l" defTabSz="457200" rtl="0" eaLnBrk="1" latinLnBrk="0" hangingPunct="1">
              <a:lnSpc>
                <a:spcPct val="100000"/>
              </a:lnSpc>
              <a:spcBef>
                <a:spcPct val="20000"/>
              </a:spcBef>
              <a:buFont typeface="Lucida Grande"/>
              <a:buChar char="–"/>
              <a:defRPr sz="2000" b="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buFont typeface="Arial" pitchFamily="34" charset="0"/>
              <a:buChar char="•"/>
            </a:pPr>
            <a:r>
              <a:rPr lang="en-US" dirty="0">
                <a:ea typeface="Times New Roman"/>
              </a:rPr>
              <a:t>All provinces use Canadian Blood Services shipping containers for some portion of their redistribution activities</a:t>
            </a:r>
            <a:r>
              <a:rPr lang="en-US" dirty="0" smtClean="0">
                <a:ea typeface="Times New Roman"/>
              </a:rPr>
              <a:t>.</a:t>
            </a:r>
          </a:p>
          <a:p>
            <a:pPr>
              <a:spcBef>
                <a:spcPts val="300"/>
              </a:spcBef>
              <a:spcAft>
                <a:spcPts val="300"/>
              </a:spcAft>
              <a:buFont typeface="Arial" pitchFamily="34" charset="0"/>
              <a:buChar char="•"/>
            </a:pPr>
            <a:r>
              <a:rPr lang="en-US" dirty="0" smtClean="0">
                <a:ea typeface="Times New Roman"/>
              </a:rPr>
              <a:t>The new containers will only be used for Canadian Blood Services distribution and will not be used for hospital re-distribution or transfers between hospitals.</a:t>
            </a:r>
          </a:p>
          <a:p>
            <a:pPr>
              <a:spcBef>
                <a:spcPts val="300"/>
              </a:spcBef>
              <a:spcAft>
                <a:spcPts val="300"/>
              </a:spcAft>
              <a:buFont typeface="Arial" pitchFamily="34" charset="0"/>
              <a:buChar char="•"/>
            </a:pPr>
            <a:r>
              <a:rPr lang="en-US" dirty="0" smtClean="0">
                <a:ea typeface="Times New Roman"/>
              </a:rPr>
              <a:t>The practice of using the </a:t>
            </a:r>
            <a:r>
              <a:rPr lang="en-US" b="1" dirty="0" smtClean="0">
                <a:ea typeface="Times New Roman"/>
              </a:rPr>
              <a:t>current</a:t>
            </a:r>
            <a:r>
              <a:rPr lang="en-US" dirty="0" smtClean="0">
                <a:ea typeface="Times New Roman"/>
              </a:rPr>
              <a:t>  containers - Canadian Blood Services and other containers established by specific regions - will continue.</a:t>
            </a:r>
          </a:p>
          <a:p>
            <a:pPr>
              <a:spcBef>
                <a:spcPts val="300"/>
              </a:spcBef>
              <a:spcAft>
                <a:spcPts val="300"/>
              </a:spcAft>
              <a:buFont typeface="Arial" pitchFamily="34" charset="0"/>
              <a:buChar char="•"/>
            </a:pPr>
            <a:r>
              <a:rPr lang="en-US" dirty="0" smtClean="0">
                <a:ea typeface="Times New Roman"/>
              </a:rPr>
              <a:t>With the implementation of the new shipping containers, Canadian Blood Services will have an excess inventory of </a:t>
            </a:r>
            <a:r>
              <a:rPr lang="en-US" b="1" dirty="0" smtClean="0">
                <a:ea typeface="Times New Roman"/>
              </a:rPr>
              <a:t>current </a:t>
            </a:r>
            <a:r>
              <a:rPr lang="en-US" dirty="0" smtClean="0">
                <a:ea typeface="Times New Roman"/>
              </a:rPr>
              <a:t>containers that can be provided to hospitals. After the existing supply of containers is depleted, hospitals can order shipping containers from the current suppliers. </a:t>
            </a:r>
          </a:p>
        </p:txBody>
      </p:sp>
    </p:spTree>
    <p:extLst>
      <p:ext uri="{BB962C8B-B14F-4D97-AF65-F5344CB8AC3E}">
        <p14:creationId xmlns:p14="http://schemas.microsoft.com/office/powerpoint/2010/main" val="338973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553665"/>
            <a:ext cx="7767638" cy="502031"/>
          </a:xfrm>
        </p:spPr>
        <p:txBody>
          <a:bodyPr/>
          <a:lstStyle/>
          <a:p>
            <a:r>
              <a:rPr lang="en-US" dirty="0" smtClean="0"/>
              <a:t>Implementation and Next Steps</a:t>
            </a:r>
            <a:endParaRPr lang="en-US" dirty="0"/>
          </a:p>
        </p:txBody>
      </p:sp>
      <p:sp>
        <p:nvSpPr>
          <p:cNvPr id="3" name="Content Placeholder 2"/>
          <p:cNvSpPr>
            <a:spLocks noGrp="1"/>
          </p:cNvSpPr>
          <p:nvPr>
            <p:ph idx="1"/>
          </p:nvPr>
        </p:nvSpPr>
        <p:spPr>
          <a:xfrm>
            <a:off x="611188" y="1043504"/>
            <a:ext cx="8167052" cy="3596640"/>
          </a:xfrm>
        </p:spPr>
        <p:txBody>
          <a:bodyPr>
            <a:normAutofit/>
          </a:bodyPr>
          <a:lstStyle/>
          <a:p>
            <a:pPr>
              <a:spcBef>
                <a:spcPts val="600"/>
              </a:spcBef>
            </a:pPr>
            <a:r>
              <a:rPr lang="en-US" dirty="0" smtClean="0"/>
              <a:t>Initial implementation  in Edmonton is planned for November 30</a:t>
            </a:r>
            <a:r>
              <a:rPr lang="en-US" baseline="30000" dirty="0" smtClean="0"/>
              <a:t>th</a:t>
            </a:r>
            <a:r>
              <a:rPr lang="en-US" dirty="0" smtClean="0"/>
              <a:t>.</a:t>
            </a:r>
          </a:p>
          <a:p>
            <a:pPr>
              <a:spcBef>
                <a:spcPts val="600"/>
              </a:spcBef>
            </a:pPr>
            <a:r>
              <a:rPr lang="en-US" dirty="0" smtClean="0"/>
              <a:t>Implementation will be monitored for a three-month period. </a:t>
            </a:r>
            <a:r>
              <a:rPr lang="en-US" dirty="0"/>
              <a:t> </a:t>
            </a:r>
            <a:r>
              <a:rPr lang="en-US" dirty="0" smtClean="0"/>
              <a:t>Shipping data will be evaluated and feedback will be obtained from hospitals during this period.</a:t>
            </a:r>
          </a:p>
          <a:p>
            <a:pPr>
              <a:spcBef>
                <a:spcPts val="600"/>
              </a:spcBef>
            </a:pPr>
            <a:r>
              <a:rPr lang="en-US" dirty="0" smtClean="0"/>
              <a:t>Shipping containers will be rolled out sequentially to all other Canadian </a:t>
            </a:r>
            <a:r>
              <a:rPr lang="en-US" dirty="0"/>
              <a:t>Blood Services sites </a:t>
            </a:r>
            <a:r>
              <a:rPr lang="en-US" dirty="0" smtClean="0"/>
              <a:t>in 2016 .</a:t>
            </a:r>
          </a:p>
          <a:p>
            <a:pPr marL="0" indent="0">
              <a:buNone/>
            </a:pPr>
            <a:r>
              <a:rPr lang="en-US" b="1" dirty="0" smtClean="0"/>
              <a:t>Next Steps for Hospitals:</a:t>
            </a:r>
          </a:p>
          <a:p>
            <a:pPr>
              <a:spcBef>
                <a:spcPts val="600"/>
              </a:spcBef>
            </a:pPr>
            <a:r>
              <a:rPr lang="en-US" dirty="0" smtClean="0"/>
              <a:t>Review Customer Letter and determine impacts for receiving processes.</a:t>
            </a:r>
          </a:p>
          <a:p>
            <a:pPr>
              <a:spcBef>
                <a:spcPts val="600"/>
              </a:spcBef>
            </a:pPr>
            <a:r>
              <a:rPr lang="en-US" dirty="0" smtClean="0"/>
              <a:t>Review management and inventory of  ISCs for re-distribution.</a:t>
            </a:r>
          </a:p>
          <a:p>
            <a:endParaRPr lang="en-US" dirty="0"/>
          </a:p>
        </p:txBody>
      </p:sp>
      <p:sp>
        <p:nvSpPr>
          <p:cNvPr id="4" name="Content Placeholder 3"/>
          <p:cNvSpPr>
            <a:spLocks noGrp="1"/>
          </p:cNvSpPr>
          <p:nvPr>
            <p:ph sz="quarter" idx="13"/>
          </p:nvPr>
        </p:nvSpPr>
        <p:spPr/>
        <p:txBody>
          <a:bodyPr/>
          <a:lstStyle/>
          <a:p>
            <a:r>
              <a:rPr lang="en-US" dirty="0" smtClean="0">
                <a:solidFill>
                  <a:schemeClr val="accent2"/>
                </a:solidFill>
              </a:rPr>
              <a:t>Next Steps</a:t>
            </a:r>
            <a:endParaRPr lang="en-US" dirty="0">
              <a:solidFill>
                <a:schemeClr val="accent2"/>
              </a:solidFill>
            </a:endParaRPr>
          </a:p>
        </p:txBody>
      </p:sp>
      <p:sp>
        <p:nvSpPr>
          <p:cNvPr id="5" name="Slide Number Placeholder 4"/>
          <p:cNvSpPr>
            <a:spLocks noGrp="1"/>
          </p:cNvSpPr>
          <p:nvPr>
            <p:ph type="sldNum" sz="quarter" idx="16"/>
          </p:nvPr>
        </p:nvSpPr>
        <p:spPr/>
        <p:txBody>
          <a:bodyPr/>
          <a:lstStyle/>
          <a:p>
            <a:fld id="{F221C231-2CB1-F343-A43B-DE31385C503C}" type="slidenum">
              <a:rPr lang="en-US" smtClean="0"/>
              <a:pPr/>
              <a:t>19</a:t>
            </a:fld>
            <a:endParaRPr lang="en-US" dirty="0"/>
          </a:p>
        </p:txBody>
      </p:sp>
    </p:spTree>
    <p:extLst>
      <p:ext uri="{BB962C8B-B14F-4D97-AF65-F5344CB8AC3E}">
        <p14:creationId xmlns:p14="http://schemas.microsoft.com/office/powerpoint/2010/main" val="150780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8558" y="631825"/>
            <a:ext cx="8235569" cy="548513"/>
          </a:xfrm>
        </p:spPr>
        <p:txBody>
          <a:bodyPr/>
          <a:lstStyle/>
          <a:p>
            <a:r>
              <a:rPr lang="en-CA" dirty="0" smtClean="0"/>
              <a:t>Agenda</a:t>
            </a:r>
            <a:endParaRPr lang="en-CA" dirty="0"/>
          </a:p>
        </p:txBody>
      </p:sp>
      <p:sp>
        <p:nvSpPr>
          <p:cNvPr id="2" name="Content Placeholder 1"/>
          <p:cNvSpPr>
            <a:spLocks noGrp="1"/>
          </p:cNvSpPr>
          <p:nvPr>
            <p:ph sz="quarter" idx="13"/>
          </p:nvPr>
        </p:nvSpPr>
        <p:spPr>
          <a:xfrm>
            <a:off x="688975" y="266120"/>
            <a:ext cx="7767638" cy="337765"/>
          </a:xfrm>
        </p:spPr>
        <p:txBody>
          <a:bodyPr/>
          <a:lstStyle/>
          <a:p>
            <a:endParaRPr lang="en-US" dirty="0"/>
          </a:p>
        </p:txBody>
      </p:sp>
      <p:sp>
        <p:nvSpPr>
          <p:cNvPr id="6" name="Content Placeholder 5"/>
          <p:cNvSpPr>
            <a:spLocks noGrp="1"/>
          </p:cNvSpPr>
          <p:nvPr>
            <p:ph idx="1"/>
          </p:nvPr>
        </p:nvSpPr>
        <p:spPr>
          <a:xfrm>
            <a:off x="408558" y="1302258"/>
            <a:ext cx="8235569" cy="3477006"/>
          </a:xfrm>
        </p:spPr>
        <p:txBody>
          <a:bodyPr/>
          <a:lstStyle/>
          <a:p>
            <a:pPr>
              <a:spcBef>
                <a:spcPts val="600"/>
              </a:spcBef>
              <a:spcAft>
                <a:spcPts val="600"/>
              </a:spcAft>
              <a:buFont typeface="Arial" pitchFamily="34" charset="0"/>
              <a:buChar char="•"/>
            </a:pPr>
            <a:r>
              <a:rPr lang="en-US" dirty="0" smtClean="0">
                <a:solidFill>
                  <a:srgbClr val="000000"/>
                </a:solidFill>
                <a:ea typeface="Times New Roman"/>
              </a:rPr>
              <a:t>Overview</a:t>
            </a:r>
          </a:p>
          <a:p>
            <a:pPr>
              <a:spcBef>
                <a:spcPts val="600"/>
              </a:spcBef>
              <a:spcAft>
                <a:spcPts val="600"/>
              </a:spcAft>
              <a:buFont typeface="Arial" pitchFamily="34" charset="0"/>
              <a:buChar char="•"/>
            </a:pPr>
            <a:r>
              <a:rPr lang="en-US" dirty="0" smtClean="0">
                <a:solidFill>
                  <a:srgbClr val="000000"/>
                </a:solidFill>
                <a:ea typeface="Times New Roman"/>
              </a:rPr>
              <a:t>Benefits of New Insulated Shipping Containers</a:t>
            </a:r>
          </a:p>
          <a:p>
            <a:pPr>
              <a:spcBef>
                <a:spcPts val="600"/>
              </a:spcBef>
              <a:spcAft>
                <a:spcPts val="600"/>
              </a:spcAft>
              <a:buFont typeface="Arial" pitchFamily="34" charset="0"/>
              <a:buChar char="•"/>
            </a:pPr>
            <a:r>
              <a:rPr lang="en-US" dirty="0" smtClean="0">
                <a:solidFill>
                  <a:srgbClr val="000000"/>
                </a:solidFill>
                <a:ea typeface="Times New Roman"/>
              </a:rPr>
              <a:t>New Packing Configurations </a:t>
            </a:r>
          </a:p>
          <a:p>
            <a:pPr>
              <a:spcBef>
                <a:spcPts val="600"/>
              </a:spcBef>
              <a:spcAft>
                <a:spcPts val="600"/>
              </a:spcAft>
              <a:buFont typeface="Arial" pitchFamily="34" charset="0"/>
              <a:buChar char="•"/>
            </a:pPr>
            <a:r>
              <a:rPr lang="en-US" dirty="0" smtClean="0">
                <a:solidFill>
                  <a:srgbClr val="000000"/>
                </a:solidFill>
                <a:ea typeface="Times New Roman"/>
              </a:rPr>
              <a:t>Returning ISCs to Canadian Blood Services</a:t>
            </a:r>
          </a:p>
          <a:p>
            <a:pPr>
              <a:spcBef>
                <a:spcPts val="600"/>
              </a:spcBef>
              <a:spcAft>
                <a:spcPts val="600"/>
              </a:spcAft>
              <a:buFont typeface="Arial" pitchFamily="34" charset="0"/>
              <a:buChar char="•"/>
            </a:pPr>
            <a:r>
              <a:rPr lang="en-US" dirty="0" smtClean="0">
                <a:solidFill>
                  <a:srgbClr val="000000"/>
                </a:solidFill>
                <a:ea typeface="Times New Roman"/>
              </a:rPr>
              <a:t>Conditioning Requirements</a:t>
            </a:r>
          </a:p>
          <a:p>
            <a:pPr>
              <a:spcBef>
                <a:spcPts val="600"/>
              </a:spcBef>
              <a:spcAft>
                <a:spcPts val="600"/>
              </a:spcAft>
              <a:buFont typeface="Arial" pitchFamily="34" charset="0"/>
              <a:buChar char="•"/>
            </a:pPr>
            <a:r>
              <a:rPr lang="en-US" dirty="0" smtClean="0">
                <a:solidFill>
                  <a:srgbClr val="000000"/>
                </a:solidFill>
                <a:ea typeface="Times New Roman"/>
              </a:rPr>
              <a:t>ISCs Hospital Re-distribution</a:t>
            </a:r>
          </a:p>
          <a:p>
            <a:pPr>
              <a:spcBef>
                <a:spcPts val="600"/>
              </a:spcBef>
              <a:spcAft>
                <a:spcPts val="600"/>
              </a:spcAft>
              <a:buFont typeface="Arial" pitchFamily="34" charset="0"/>
              <a:buChar char="•"/>
            </a:pPr>
            <a:r>
              <a:rPr lang="en-US" dirty="0" smtClean="0">
                <a:solidFill>
                  <a:srgbClr val="000000"/>
                </a:solidFill>
                <a:ea typeface="Times New Roman"/>
              </a:rPr>
              <a:t>Next Steps, Discussion and Questions</a:t>
            </a:r>
          </a:p>
          <a:p>
            <a:pPr>
              <a:spcBef>
                <a:spcPts val="600"/>
              </a:spcBef>
              <a:spcAft>
                <a:spcPts val="600"/>
              </a:spcAft>
              <a:buFont typeface="Arial" pitchFamily="34" charset="0"/>
              <a:buChar char="•"/>
            </a:pPr>
            <a:endParaRPr lang="en-US" dirty="0">
              <a:solidFill>
                <a:srgbClr val="000000"/>
              </a:solidFill>
              <a:ea typeface="Times New Roman"/>
            </a:endParaRPr>
          </a:p>
        </p:txBody>
      </p:sp>
    </p:spTree>
    <p:extLst>
      <p:ext uri="{BB962C8B-B14F-4D97-AF65-F5344CB8AC3E}">
        <p14:creationId xmlns:p14="http://schemas.microsoft.com/office/powerpoint/2010/main" val="321590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88988" y="1354147"/>
            <a:ext cx="7772400" cy="779453"/>
          </a:xfrm>
        </p:spPr>
        <p:txBody>
          <a:bodyPr/>
          <a:lstStyle/>
          <a:p>
            <a:r>
              <a:rPr lang="en-CA" sz="3200" dirty="0" smtClean="0"/>
              <a:t>Questions?</a:t>
            </a:r>
            <a:endParaRPr lang="en-CA" sz="3200" dirty="0"/>
          </a:p>
        </p:txBody>
      </p:sp>
    </p:spTree>
    <p:extLst>
      <p:ext uri="{BB962C8B-B14F-4D97-AF65-F5344CB8AC3E}">
        <p14:creationId xmlns:p14="http://schemas.microsoft.com/office/powerpoint/2010/main" val="220255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8558" y="631825"/>
            <a:ext cx="8235569" cy="548513"/>
          </a:xfrm>
        </p:spPr>
        <p:txBody>
          <a:bodyPr/>
          <a:lstStyle/>
          <a:p>
            <a:r>
              <a:rPr lang="en-CA" dirty="0" smtClean="0"/>
              <a:t>Overview</a:t>
            </a:r>
            <a:endParaRPr lang="en-CA" dirty="0"/>
          </a:p>
        </p:txBody>
      </p:sp>
      <p:sp>
        <p:nvSpPr>
          <p:cNvPr id="2" name="Content Placeholder 1"/>
          <p:cNvSpPr>
            <a:spLocks noGrp="1"/>
          </p:cNvSpPr>
          <p:nvPr>
            <p:ph sz="quarter" idx="13"/>
          </p:nvPr>
        </p:nvSpPr>
        <p:spPr>
          <a:xfrm>
            <a:off x="688975" y="266120"/>
            <a:ext cx="7767638" cy="337765"/>
          </a:xfrm>
        </p:spPr>
        <p:txBody>
          <a:bodyPr/>
          <a:lstStyle/>
          <a:p>
            <a:r>
              <a:rPr lang="en-US" dirty="0" smtClean="0"/>
              <a:t>Overview</a:t>
            </a:r>
            <a:endParaRPr lang="en-US" dirty="0"/>
          </a:p>
        </p:txBody>
      </p:sp>
      <p:sp>
        <p:nvSpPr>
          <p:cNvPr id="6" name="Content Placeholder 5"/>
          <p:cNvSpPr>
            <a:spLocks noGrp="1"/>
          </p:cNvSpPr>
          <p:nvPr>
            <p:ph idx="1"/>
          </p:nvPr>
        </p:nvSpPr>
        <p:spPr>
          <a:xfrm>
            <a:off x="408558" y="1180338"/>
            <a:ext cx="8235569" cy="3477006"/>
          </a:xfrm>
        </p:spPr>
        <p:txBody>
          <a:bodyPr/>
          <a:lstStyle/>
          <a:p>
            <a:pPr marL="0" indent="0" algn="just">
              <a:spcBef>
                <a:spcPts val="600"/>
              </a:spcBef>
              <a:spcAft>
                <a:spcPts val="600"/>
              </a:spcAft>
              <a:buNone/>
            </a:pPr>
            <a:r>
              <a:rPr lang="en-US" dirty="0" smtClean="0">
                <a:solidFill>
                  <a:srgbClr val="000000"/>
                </a:solidFill>
                <a:ea typeface="Times New Roman"/>
              </a:rPr>
              <a:t>Canadian Blood Services is developing new insulated shipping containers (ISCs) for transport</a:t>
            </a:r>
            <a:r>
              <a:rPr lang="en-US" dirty="0">
                <a:solidFill>
                  <a:srgbClr val="000000"/>
                </a:solidFill>
                <a:ea typeface="Times New Roman"/>
              </a:rPr>
              <a:t> </a:t>
            </a:r>
            <a:r>
              <a:rPr lang="en-US" dirty="0" smtClean="0">
                <a:solidFill>
                  <a:srgbClr val="000000"/>
                </a:solidFill>
                <a:ea typeface="Times New Roman"/>
              </a:rPr>
              <a:t>of all products including RBCs, Platelets, Frozen Products, and Plasma Protein Products.</a:t>
            </a:r>
            <a:endParaRPr lang="en-US" dirty="0">
              <a:solidFill>
                <a:srgbClr val="000000"/>
              </a:solidFill>
              <a:ea typeface="Times New Roman"/>
            </a:endParaRPr>
          </a:p>
          <a:p>
            <a:pPr marL="0" indent="0" algn="just">
              <a:spcBef>
                <a:spcPts val="600"/>
              </a:spcBef>
              <a:spcAft>
                <a:spcPts val="600"/>
              </a:spcAft>
              <a:buNone/>
            </a:pPr>
            <a:r>
              <a:rPr lang="en-US" b="1" dirty="0" smtClean="0">
                <a:solidFill>
                  <a:srgbClr val="000000"/>
                </a:solidFill>
                <a:ea typeface="Times New Roman"/>
              </a:rPr>
              <a:t>Objectives:</a:t>
            </a:r>
          </a:p>
          <a:p>
            <a:pPr algn="just">
              <a:spcBef>
                <a:spcPts val="600"/>
              </a:spcBef>
              <a:spcAft>
                <a:spcPts val="600"/>
              </a:spcAft>
              <a:buFont typeface="Arial" pitchFamily="34" charset="0"/>
              <a:buChar char="•"/>
            </a:pPr>
            <a:r>
              <a:rPr lang="en-US" dirty="0" smtClean="0">
                <a:solidFill>
                  <a:srgbClr val="000000"/>
                </a:solidFill>
                <a:ea typeface="Times New Roman"/>
              </a:rPr>
              <a:t>To establish shipping containers that are robust and meet performance requirements in the context of Canadian Blood Services’ current processes and shipping routes. </a:t>
            </a:r>
          </a:p>
          <a:p>
            <a:pPr algn="just">
              <a:spcBef>
                <a:spcPts val="600"/>
              </a:spcBef>
              <a:spcAft>
                <a:spcPts val="600"/>
              </a:spcAft>
              <a:buFont typeface="Arial" pitchFamily="34" charset="0"/>
              <a:buChar char="•"/>
            </a:pPr>
            <a:r>
              <a:rPr lang="en-US" dirty="0" smtClean="0">
                <a:solidFill>
                  <a:srgbClr val="000000"/>
                </a:solidFill>
                <a:ea typeface="Times New Roman"/>
              </a:rPr>
              <a:t>To standardize the refrigerant conditioning </a:t>
            </a:r>
            <a:r>
              <a:rPr lang="en-US" dirty="0">
                <a:solidFill>
                  <a:srgbClr val="000000"/>
                </a:solidFill>
                <a:ea typeface="Times New Roman"/>
              </a:rPr>
              <a:t>and </a:t>
            </a:r>
            <a:r>
              <a:rPr lang="en-US" dirty="0" smtClean="0">
                <a:solidFill>
                  <a:srgbClr val="000000"/>
                </a:solidFill>
                <a:ea typeface="Times New Roman"/>
              </a:rPr>
              <a:t>ISC packing </a:t>
            </a:r>
            <a:r>
              <a:rPr lang="en-US" dirty="0">
                <a:solidFill>
                  <a:srgbClr val="000000"/>
                </a:solidFill>
                <a:ea typeface="Times New Roman"/>
              </a:rPr>
              <a:t>processes.</a:t>
            </a:r>
          </a:p>
          <a:p>
            <a:pPr>
              <a:spcBef>
                <a:spcPts val="600"/>
              </a:spcBef>
              <a:spcAft>
                <a:spcPts val="600"/>
              </a:spcAft>
              <a:buFont typeface="Arial" pitchFamily="34" charset="0"/>
              <a:buChar char="•"/>
            </a:pPr>
            <a:endParaRPr lang="en-US" dirty="0">
              <a:solidFill>
                <a:srgbClr val="000000"/>
              </a:solidFill>
              <a:ea typeface="Times New Roman"/>
            </a:endParaRPr>
          </a:p>
        </p:txBody>
      </p:sp>
    </p:spTree>
    <p:extLst>
      <p:ext uri="{BB962C8B-B14F-4D97-AF65-F5344CB8AC3E}">
        <p14:creationId xmlns:p14="http://schemas.microsoft.com/office/powerpoint/2010/main" val="14867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06" y="527122"/>
            <a:ext cx="8440218" cy="502031"/>
          </a:xfrm>
        </p:spPr>
        <p:txBody>
          <a:bodyPr/>
          <a:lstStyle/>
          <a:p>
            <a:r>
              <a:rPr lang="en-US" dirty="0" smtClean="0"/>
              <a:t>Benefits of New ISCs</a:t>
            </a:r>
            <a:endParaRPr lang="en-US" dirty="0"/>
          </a:p>
        </p:txBody>
      </p:sp>
      <p:sp>
        <p:nvSpPr>
          <p:cNvPr id="3" name="Content Placeholder 2"/>
          <p:cNvSpPr>
            <a:spLocks noGrp="1"/>
          </p:cNvSpPr>
          <p:nvPr>
            <p:ph idx="1"/>
          </p:nvPr>
        </p:nvSpPr>
        <p:spPr>
          <a:xfrm>
            <a:off x="371244" y="988487"/>
            <a:ext cx="8586522" cy="3730946"/>
          </a:xfrm>
        </p:spPr>
        <p:txBody>
          <a:bodyPr>
            <a:normAutofit fontScale="85000" lnSpcReduction="10000"/>
          </a:bodyPr>
          <a:lstStyle/>
          <a:p>
            <a:pPr algn="just">
              <a:lnSpc>
                <a:spcPct val="110000"/>
              </a:lnSpc>
              <a:spcBef>
                <a:spcPts val="200"/>
              </a:spcBef>
            </a:pPr>
            <a:r>
              <a:rPr lang="en-US" sz="2600" dirty="0" smtClean="0"/>
              <a:t>New shipping containers and packing configurations designed for Canadian Blood Services processes and shipping routes including challenging inter-provincial shipments.</a:t>
            </a:r>
          </a:p>
          <a:p>
            <a:pPr algn="just">
              <a:lnSpc>
                <a:spcPct val="110000"/>
              </a:lnSpc>
              <a:spcBef>
                <a:spcPts val="200"/>
              </a:spcBef>
            </a:pPr>
            <a:r>
              <a:rPr lang="en-US" sz="2600" dirty="0" smtClean="0"/>
              <a:t>Benefits include:</a:t>
            </a:r>
          </a:p>
          <a:p>
            <a:pPr lvl="1">
              <a:lnSpc>
                <a:spcPct val="110000"/>
              </a:lnSpc>
              <a:spcBef>
                <a:spcPts val="200"/>
              </a:spcBef>
            </a:pPr>
            <a:r>
              <a:rPr lang="en-US" sz="2600" dirty="0" smtClean="0"/>
              <a:t>Packing configurations that are suitable for all seasons. </a:t>
            </a:r>
          </a:p>
          <a:p>
            <a:pPr lvl="1">
              <a:lnSpc>
                <a:spcPct val="110000"/>
              </a:lnSpc>
              <a:spcBef>
                <a:spcPts val="200"/>
              </a:spcBef>
            </a:pPr>
            <a:r>
              <a:rPr lang="en-US" sz="2600" dirty="0" smtClean="0"/>
              <a:t>Increased capacity for RBCs and Platelets</a:t>
            </a:r>
          </a:p>
          <a:p>
            <a:pPr lvl="1">
              <a:lnSpc>
                <a:spcPct val="110000"/>
              </a:lnSpc>
              <a:spcBef>
                <a:spcPts val="200"/>
              </a:spcBef>
            </a:pPr>
            <a:r>
              <a:rPr lang="en-US" sz="2600" dirty="0" smtClean="0"/>
              <a:t>Elimination of dry </a:t>
            </a:r>
            <a:r>
              <a:rPr lang="en-US" sz="2600" dirty="0"/>
              <a:t>ice as a refrigerant for frozen </a:t>
            </a:r>
            <a:r>
              <a:rPr lang="en-US" sz="2600" dirty="0" smtClean="0"/>
              <a:t>product shipments</a:t>
            </a:r>
          </a:p>
          <a:p>
            <a:pPr lvl="1">
              <a:lnSpc>
                <a:spcPct val="110000"/>
              </a:lnSpc>
              <a:spcBef>
                <a:spcPts val="200"/>
              </a:spcBef>
            </a:pPr>
            <a:r>
              <a:rPr lang="en-US" sz="2600" dirty="0" smtClean="0"/>
              <a:t>Phase Change Materials (PCMs) conditioned within product temperature ranges.</a:t>
            </a:r>
          </a:p>
          <a:p>
            <a:pPr lvl="1">
              <a:lnSpc>
                <a:spcPct val="110000"/>
              </a:lnSpc>
              <a:spcBef>
                <a:spcPts val="200"/>
              </a:spcBef>
            </a:pPr>
            <a:r>
              <a:rPr lang="en-US" sz="2600" dirty="0" smtClean="0"/>
              <a:t>Accommodation of the current Tamper Indicator Device (TID)</a:t>
            </a:r>
          </a:p>
          <a:p>
            <a:pPr marL="11113" lvl="1" indent="0">
              <a:lnSpc>
                <a:spcPct val="110000"/>
              </a:lnSpc>
              <a:spcBef>
                <a:spcPts val="200"/>
              </a:spcBef>
              <a:buNone/>
            </a:pPr>
            <a:endParaRPr lang="en-US" sz="2600" dirty="0" smtClean="0"/>
          </a:p>
          <a:p>
            <a:pPr lvl="1"/>
            <a:endParaRPr lang="en-US" sz="2900" dirty="0" smtClean="0"/>
          </a:p>
        </p:txBody>
      </p:sp>
      <p:sp>
        <p:nvSpPr>
          <p:cNvPr id="4" name="Content Placeholder 3"/>
          <p:cNvSpPr>
            <a:spLocks noGrp="1"/>
          </p:cNvSpPr>
          <p:nvPr>
            <p:ph sz="quarter" idx="13"/>
          </p:nvPr>
        </p:nvSpPr>
        <p:spPr/>
        <p:txBody>
          <a:bodyPr/>
          <a:lstStyle/>
          <a:p>
            <a:r>
              <a:rPr lang="en-US" dirty="0" smtClean="0"/>
              <a:t>New Insulated Shipping Containers</a:t>
            </a:r>
            <a:endParaRPr lang="en-US" dirty="0"/>
          </a:p>
        </p:txBody>
      </p:sp>
      <p:sp>
        <p:nvSpPr>
          <p:cNvPr id="5" name="Slide Number Placeholder 4"/>
          <p:cNvSpPr>
            <a:spLocks noGrp="1"/>
          </p:cNvSpPr>
          <p:nvPr>
            <p:ph type="sldNum" sz="quarter" idx="16"/>
          </p:nvPr>
        </p:nvSpPr>
        <p:spPr/>
        <p:txBody>
          <a:bodyPr/>
          <a:lstStyle/>
          <a:p>
            <a:fld id="{F221C231-2CB1-F343-A43B-DE31385C503C}" type="slidenum">
              <a:rPr lang="en-US" smtClean="0"/>
              <a:pPr/>
              <a:t>4</a:t>
            </a:fld>
            <a:endParaRPr lang="en-US" dirty="0"/>
          </a:p>
        </p:txBody>
      </p:sp>
    </p:spTree>
    <p:extLst>
      <p:ext uri="{BB962C8B-B14F-4D97-AF65-F5344CB8AC3E}">
        <p14:creationId xmlns:p14="http://schemas.microsoft.com/office/powerpoint/2010/main" val="183171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smtClean="0"/>
              <a:t>ISC Packing Configurations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 y="936727"/>
            <a:ext cx="2388139" cy="409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883260" y="1014873"/>
            <a:ext cx="6065668" cy="2959785"/>
          </a:xfrm>
          <a:prstGeom prst="rect">
            <a:avLst/>
          </a:prstGeom>
        </p:spPr>
        <p:txBody>
          <a:bodyPr wrap="square">
            <a:spAutoFit/>
          </a:bodyPr>
          <a:lstStyle/>
          <a:p>
            <a:pPr eaLnBrk="1" hangingPunct="1">
              <a:spcBef>
                <a:spcPts val="200"/>
              </a:spcBef>
              <a:spcAft>
                <a:spcPts val="200"/>
              </a:spcAft>
            </a:pPr>
            <a:r>
              <a:rPr lang="en-CA" b="1" dirty="0" smtClean="0"/>
              <a:t>Confirm Upon Receipt</a:t>
            </a:r>
            <a:endParaRPr lang="en-CA" sz="1400" b="1" dirty="0"/>
          </a:p>
          <a:p>
            <a:pPr marL="285750" indent="-285750">
              <a:spcBef>
                <a:spcPts val="200"/>
              </a:spcBef>
              <a:spcAft>
                <a:spcPts val="200"/>
              </a:spcAft>
              <a:buFont typeface="Arial" panose="020B0604020202020204" pitchFamily="34" charset="0"/>
              <a:buChar char="•"/>
            </a:pPr>
            <a:r>
              <a:rPr lang="en-US" dirty="0"/>
              <a:t>8L Polyurethane Container with lid firmly </a:t>
            </a:r>
            <a:r>
              <a:rPr lang="en-US" dirty="0" smtClean="0"/>
              <a:t>seated</a:t>
            </a:r>
          </a:p>
          <a:p>
            <a:pPr marL="285750" indent="-285750">
              <a:spcBef>
                <a:spcPts val="200"/>
              </a:spcBef>
              <a:spcAft>
                <a:spcPts val="200"/>
              </a:spcAft>
              <a:buFont typeface="Arial" panose="020B0604020202020204" pitchFamily="34" charset="0"/>
              <a:buChar char="•"/>
            </a:pPr>
            <a:r>
              <a:rPr lang="en-US" dirty="0" smtClean="0"/>
              <a:t> </a:t>
            </a:r>
            <a:r>
              <a:rPr lang="en-US" dirty="0"/>
              <a:t>Two Series 4 Plates. One plate on top of RBCs, the other plate on the </a:t>
            </a:r>
            <a:r>
              <a:rPr lang="en-US" dirty="0" smtClean="0"/>
              <a:t>bottom</a:t>
            </a:r>
          </a:p>
          <a:p>
            <a:pPr marL="285750" indent="-285750">
              <a:spcBef>
                <a:spcPts val="200"/>
              </a:spcBef>
              <a:spcAft>
                <a:spcPts val="200"/>
              </a:spcAft>
              <a:buFont typeface="Arial" panose="020B0604020202020204" pitchFamily="34" charset="0"/>
              <a:buChar char="•"/>
            </a:pPr>
            <a:r>
              <a:rPr lang="en-US" dirty="0" smtClean="0"/>
              <a:t>RBCs </a:t>
            </a:r>
            <a:r>
              <a:rPr lang="en-US" dirty="0"/>
              <a:t>located below the red line found within the container </a:t>
            </a:r>
            <a:endParaRPr lang="en-US" dirty="0" smtClean="0"/>
          </a:p>
          <a:p>
            <a:pPr marL="285750" indent="-285750">
              <a:spcBef>
                <a:spcPts val="200"/>
              </a:spcBef>
              <a:spcAft>
                <a:spcPts val="200"/>
              </a:spcAft>
              <a:buFont typeface="Arial" panose="020B0604020202020204" pitchFamily="34" charset="0"/>
              <a:buChar char="•"/>
            </a:pPr>
            <a:r>
              <a:rPr lang="en-US" dirty="0" smtClean="0"/>
              <a:t> </a:t>
            </a:r>
            <a:r>
              <a:rPr lang="en-US" dirty="0"/>
              <a:t>Packing Time to the Time of Receipt ≤17 hours </a:t>
            </a:r>
            <a:endParaRPr lang="en-US" dirty="0" smtClean="0"/>
          </a:p>
          <a:p>
            <a:pPr algn="ctr">
              <a:spcBef>
                <a:spcPts val="200"/>
              </a:spcBef>
              <a:spcAft>
                <a:spcPts val="200"/>
              </a:spcAft>
            </a:pPr>
            <a:r>
              <a:rPr lang="en-US" sz="1400" i="1" dirty="0" smtClean="0"/>
              <a:t>Refer </a:t>
            </a:r>
            <a:r>
              <a:rPr lang="en-US" sz="1400" i="1" dirty="0"/>
              <a:t>to packing slip for packing time:</a:t>
            </a:r>
            <a:endParaRPr lang="en-US" sz="1400" dirty="0"/>
          </a:p>
          <a:p>
            <a:pPr marL="285750" indent="-285750">
              <a:buFont typeface="Arial" panose="020B0604020202020204" pitchFamily="34" charset="0"/>
              <a:buChar char="•"/>
            </a:pPr>
            <a:endParaRPr lang="en-CA" sz="1400" b="1" dirty="0"/>
          </a:p>
          <a:p>
            <a:pPr eaLnBrk="1" hangingPunct="1"/>
            <a:endParaRPr lang="en-CA" sz="1400" b="1" dirty="0"/>
          </a:p>
        </p:txBody>
      </p:sp>
      <p:sp>
        <p:nvSpPr>
          <p:cNvPr id="11" name="Title 4"/>
          <p:cNvSpPr>
            <a:spLocks noGrp="1"/>
          </p:cNvSpPr>
          <p:nvPr>
            <p:ph type="title"/>
          </p:nvPr>
        </p:nvSpPr>
        <p:spPr>
          <a:xfrm>
            <a:off x="510730" y="553666"/>
            <a:ext cx="8145590" cy="477856"/>
          </a:xfrm>
        </p:spPr>
        <p:txBody>
          <a:bodyPr/>
          <a:lstStyle/>
          <a:p>
            <a:pPr algn="ctr"/>
            <a:r>
              <a:rPr lang="en-CA" dirty="0" smtClean="0"/>
              <a:t>RBC - Short Journey</a:t>
            </a:r>
            <a:endParaRPr lang="en-C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44" name="Picture 20" descr="New 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115" y="3548068"/>
            <a:ext cx="4965430" cy="275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074772" y="3969528"/>
            <a:ext cx="2116773" cy="6146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77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smtClean="0"/>
              <a:t>ISC Packing Configurations</a:t>
            </a:r>
            <a:endParaRPr lang="en-US" dirty="0"/>
          </a:p>
        </p:txBody>
      </p:sp>
      <p:sp>
        <p:nvSpPr>
          <p:cNvPr id="10" name="Rectangle 9"/>
          <p:cNvSpPr/>
          <p:nvPr/>
        </p:nvSpPr>
        <p:spPr>
          <a:xfrm>
            <a:off x="2883260" y="1058843"/>
            <a:ext cx="6065668" cy="2882840"/>
          </a:xfrm>
          <a:prstGeom prst="rect">
            <a:avLst/>
          </a:prstGeom>
        </p:spPr>
        <p:txBody>
          <a:bodyPr wrap="square">
            <a:spAutoFit/>
          </a:bodyPr>
          <a:lstStyle/>
          <a:p>
            <a:pPr eaLnBrk="1" hangingPunct="1">
              <a:spcBef>
                <a:spcPts val="200"/>
              </a:spcBef>
              <a:spcAft>
                <a:spcPts val="200"/>
              </a:spcAft>
            </a:pPr>
            <a:r>
              <a:rPr lang="en-CA" b="1" dirty="0" smtClean="0"/>
              <a:t>Confirm Upon Receipt</a:t>
            </a:r>
            <a:endParaRPr lang="en-CA" sz="1400" b="1" dirty="0"/>
          </a:p>
          <a:p>
            <a:pPr marL="285750" indent="-285750">
              <a:spcBef>
                <a:spcPts val="200"/>
              </a:spcBef>
              <a:spcAft>
                <a:spcPts val="200"/>
              </a:spcAft>
              <a:buFont typeface="Arial" panose="020B0604020202020204" pitchFamily="34" charset="0"/>
              <a:buChar char="•"/>
            </a:pPr>
            <a:r>
              <a:rPr lang="en-US" dirty="0" smtClean="0"/>
              <a:t>8L </a:t>
            </a:r>
            <a:r>
              <a:rPr lang="en-US" dirty="0"/>
              <a:t>Polyurethane Container with lid firmly seated</a:t>
            </a:r>
          </a:p>
          <a:p>
            <a:pPr marL="285750" indent="-285750">
              <a:spcBef>
                <a:spcPts val="200"/>
              </a:spcBef>
              <a:spcAft>
                <a:spcPts val="200"/>
              </a:spcAft>
              <a:buFont typeface="Arial" panose="020B0604020202020204" pitchFamily="34" charset="0"/>
              <a:buChar char="•"/>
            </a:pPr>
            <a:r>
              <a:rPr lang="en-US" dirty="0" smtClean="0"/>
              <a:t>Six </a:t>
            </a:r>
            <a:r>
              <a:rPr lang="en-US" dirty="0"/>
              <a:t>Series 4 Plates to form cube</a:t>
            </a:r>
          </a:p>
          <a:p>
            <a:pPr marL="285750" indent="-285750">
              <a:spcBef>
                <a:spcPts val="200"/>
              </a:spcBef>
              <a:spcAft>
                <a:spcPts val="200"/>
              </a:spcAft>
              <a:buFont typeface="Arial" panose="020B0604020202020204" pitchFamily="34" charset="0"/>
              <a:buChar char="•"/>
            </a:pPr>
            <a:r>
              <a:rPr lang="en-US" dirty="0" smtClean="0"/>
              <a:t>RBCs </a:t>
            </a:r>
            <a:r>
              <a:rPr lang="en-US" dirty="0"/>
              <a:t>located within </a:t>
            </a:r>
            <a:r>
              <a:rPr lang="en-US" dirty="0" smtClean="0"/>
              <a:t>cube</a:t>
            </a:r>
          </a:p>
          <a:p>
            <a:pPr marL="285750" indent="-285750">
              <a:spcBef>
                <a:spcPts val="200"/>
              </a:spcBef>
              <a:spcAft>
                <a:spcPts val="200"/>
              </a:spcAft>
              <a:buFont typeface="Arial" panose="020B0604020202020204" pitchFamily="34" charset="0"/>
              <a:buChar char="•"/>
            </a:pPr>
            <a:r>
              <a:rPr lang="en-US" dirty="0" smtClean="0"/>
              <a:t>Packing </a:t>
            </a:r>
            <a:r>
              <a:rPr lang="en-US" dirty="0"/>
              <a:t>Time to Time of Receipt ≤ 24 hours</a:t>
            </a:r>
          </a:p>
          <a:p>
            <a:pPr>
              <a:spcBef>
                <a:spcPts val="200"/>
              </a:spcBef>
              <a:spcAft>
                <a:spcPts val="200"/>
              </a:spcAft>
            </a:pPr>
            <a:r>
              <a:rPr lang="en-US" b="1" dirty="0"/>
              <a:t> </a:t>
            </a:r>
            <a:endParaRPr lang="en-US" dirty="0"/>
          </a:p>
          <a:p>
            <a:pPr>
              <a:spcBef>
                <a:spcPts val="200"/>
              </a:spcBef>
              <a:spcAft>
                <a:spcPts val="200"/>
              </a:spcAft>
            </a:pPr>
            <a:r>
              <a:rPr lang="en-US" b="1" dirty="0"/>
              <a:t>Note:</a:t>
            </a:r>
            <a:r>
              <a:rPr lang="en-US" dirty="0"/>
              <a:t> Washed and </a:t>
            </a:r>
            <a:r>
              <a:rPr lang="en-US" dirty="0" smtClean="0"/>
              <a:t>Deglycerolized RBCs </a:t>
            </a:r>
            <a:r>
              <a:rPr lang="en-US" dirty="0"/>
              <a:t>will be sent with this packing configuration.</a:t>
            </a:r>
          </a:p>
          <a:p>
            <a:pPr algn="ctr">
              <a:spcBef>
                <a:spcPts val="200"/>
              </a:spcBef>
              <a:spcAft>
                <a:spcPts val="200"/>
              </a:spcAft>
            </a:pPr>
            <a:endParaRPr lang="en-CA" sz="1400" b="1" dirty="0"/>
          </a:p>
        </p:txBody>
      </p:sp>
      <p:sp>
        <p:nvSpPr>
          <p:cNvPr id="11" name="Title 4"/>
          <p:cNvSpPr>
            <a:spLocks noGrp="1"/>
          </p:cNvSpPr>
          <p:nvPr>
            <p:ph type="title"/>
          </p:nvPr>
        </p:nvSpPr>
        <p:spPr>
          <a:xfrm>
            <a:off x="510730" y="553666"/>
            <a:ext cx="8145590" cy="477856"/>
          </a:xfrm>
        </p:spPr>
        <p:txBody>
          <a:bodyPr/>
          <a:lstStyle/>
          <a:p>
            <a:pPr algn="ctr"/>
            <a:r>
              <a:rPr lang="en-CA" dirty="0" smtClean="0"/>
              <a:t>RBC - Long Journey</a:t>
            </a:r>
            <a:endParaRPr lang="en-C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954617837"/>
              </p:ext>
            </p:extLst>
          </p:nvPr>
        </p:nvGraphicFramePr>
        <p:xfrm>
          <a:off x="97535" y="780288"/>
          <a:ext cx="2808497" cy="4196416"/>
        </p:xfrm>
        <a:graphic>
          <a:graphicData uri="http://schemas.openxmlformats.org/presentationml/2006/ole">
            <mc:AlternateContent xmlns:mc="http://schemas.openxmlformats.org/markup-compatibility/2006">
              <mc:Choice xmlns:v="urn:schemas-microsoft-com:vml" Requires="v">
                <p:oleObj spid="_x0000_s2059" name="Bitmap Image" r:id="rId4" imgW="5180952" imgH="7744906" progId="Paint.Picture">
                  <p:embed/>
                </p:oleObj>
              </mc:Choice>
              <mc:Fallback>
                <p:oleObj name="Bitmap Image" r:id="rId4" imgW="5180952" imgH="774490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5" y="780288"/>
                        <a:ext cx="2808497" cy="4196416"/>
                      </a:xfrm>
                      <a:prstGeom prst="rect">
                        <a:avLst/>
                      </a:prstGeom>
                      <a:noFill/>
                    </p:spPr>
                  </p:pic>
                </p:oleObj>
              </mc:Fallback>
            </mc:AlternateContent>
          </a:graphicData>
        </a:graphic>
      </p:graphicFrame>
    </p:spTree>
    <p:extLst>
      <p:ext uri="{BB962C8B-B14F-4D97-AF65-F5344CB8AC3E}">
        <p14:creationId xmlns:p14="http://schemas.microsoft.com/office/powerpoint/2010/main" val="31391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rot="10800000" flipV="1">
            <a:off x="548640" y="363616"/>
            <a:ext cx="8237157" cy="190047"/>
          </a:xfrm>
        </p:spPr>
        <p:txBody>
          <a:bodyPr/>
          <a:lstStyle/>
          <a:p>
            <a:r>
              <a:rPr lang="en-US" dirty="0"/>
              <a:t>ISC Packing Configurations</a:t>
            </a:r>
          </a:p>
        </p:txBody>
      </p:sp>
      <p:graphicFrame>
        <p:nvGraphicFramePr>
          <p:cNvPr id="6" name="Table Placeholder 7"/>
          <p:cNvGraphicFramePr>
            <a:graphicFrameLocks/>
          </p:cNvGraphicFramePr>
          <p:nvPr>
            <p:extLst>
              <p:ext uri="{D42A27DB-BD31-4B8C-83A1-F6EECF244321}">
                <p14:modId xmlns:p14="http://schemas.microsoft.com/office/powerpoint/2010/main" val="2294704653"/>
              </p:ext>
            </p:extLst>
          </p:nvPr>
        </p:nvGraphicFramePr>
        <p:xfrm>
          <a:off x="304800" y="719265"/>
          <a:ext cx="8242374" cy="3848551"/>
        </p:xfrm>
        <a:graphic>
          <a:graphicData uri="http://schemas.openxmlformats.org/drawingml/2006/table">
            <a:tbl>
              <a:tblPr firstRow="1" bandRow="1">
                <a:tableStyleId>{F5AB1C69-6EDB-4FF4-983F-18BD219EF322}</a:tableStyleId>
              </a:tblPr>
              <a:tblGrid>
                <a:gridCol w="2645664"/>
                <a:gridCol w="2804160"/>
                <a:gridCol w="2792550"/>
              </a:tblGrid>
              <a:tr h="442118">
                <a:tc>
                  <a:txBody>
                    <a:bodyPr/>
                    <a:lstStyle/>
                    <a:p>
                      <a:pPr algn="ctr">
                        <a:lnSpc>
                          <a:spcPct val="150000"/>
                        </a:lnSpc>
                      </a:pPr>
                      <a:r>
                        <a:rPr lang="en-CA" sz="1800" dirty="0" smtClean="0">
                          <a:solidFill>
                            <a:schemeClr val="bg1"/>
                          </a:solidFill>
                        </a:rPr>
                        <a:t>RBC</a:t>
                      </a:r>
                      <a:r>
                        <a:rPr lang="en-CA" sz="1800" baseline="0" dirty="0" smtClean="0">
                          <a:solidFill>
                            <a:schemeClr val="bg1"/>
                          </a:solidFill>
                        </a:rPr>
                        <a:t> ISCs</a:t>
                      </a:r>
                      <a:endParaRPr lang="en-CA" sz="1800" dirty="0" smtClean="0">
                        <a:solidFill>
                          <a:schemeClr val="bg1"/>
                        </a:solidFill>
                      </a:endParaRPr>
                    </a:p>
                  </a:txBody>
                  <a:tcPr/>
                </a:tc>
                <a:tc>
                  <a:txBody>
                    <a:bodyPr/>
                    <a:lstStyle/>
                    <a:p>
                      <a:pPr algn="ctr">
                        <a:lnSpc>
                          <a:spcPct val="150000"/>
                        </a:lnSpc>
                      </a:pPr>
                      <a:r>
                        <a:rPr lang="en-CA" sz="1600" dirty="0" smtClean="0">
                          <a:solidFill>
                            <a:schemeClr val="bg1"/>
                          </a:solidFill>
                        </a:rPr>
                        <a:t>Current</a:t>
                      </a:r>
                      <a:endParaRPr lang="en-CA" sz="1600" b="0" dirty="0" smtClean="0">
                        <a:solidFill>
                          <a:schemeClr val="bg1"/>
                        </a:solidFill>
                      </a:endParaRPr>
                    </a:p>
                  </a:txBody>
                  <a:tcPr/>
                </a:tc>
                <a:tc>
                  <a:txBody>
                    <a:bodyPr/>
                    <a:lstStyle/>
                    <a:p>
                      <a:pPr algn="ctr">
                        <a:lnSpc>
                          <a:spcPct val="150000"/>
                        </a:lnSpc>
                      </a:pPr>
                      <a:r>
                        <a:rPr lang="en-CA" sz="1600" dirty="0" smtClean="0">
                          <a:solidFill>
                            <a:schemeClr val="bg1"/>
                          </a:solidFill>
                        </a:rPr>
                        <a:t>Future</a:t>
                      </a:r>
                      <a:endParaRPr lang="en-CA" sz="1600" dirty="0">
                        <a:solidFill>
                          <a:schemeClr val="bg1"/>
                        </a:solidFill>
                      </a:endParaRPr>
                    </a:p>
                  </a:txBody>
                  <a:tcPr/>
                </a:tc>
              </a:tr>
              <a:tr h="442118">
                <a:tc>
                  <a:txBody>
                    <a:bodyPr/>
                    <a:lstStyle/>
                    <a:p>
                      <a:pPr>
                        <a:lnSpc>
                          <a:spcPct val="150000"/>
                        </a:lnSpc>
                      </a:pPr>
                      <a:r>
                        <a:rPr lang="en-US" sz="1600" b="1" dirty="0" smtClean="0"/>
                        <a:t>Insulation</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0" kern="1100" dirty="0" smtClean="0">
                          <a:latin typeface="+mn-lt"/>
                        </a:rPr>
                        <a:t>Expanded Polystyrene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0" kern="1100" dirty="0" smtClean="0">
                          <a:latin typeface="+mn-lt"/>
                        </a:rPr>
                        <a:t>Polyurethane (8L)</a:t>
                      </a:r>
                    </a:p>
                  </a:txBody>
                  <a:tcPr/>
                </a:tc>
              </a:tr>
              <a:tr h="707388">
                <a:tc>
                  <a:txBody>
                    <a:bodyPr/>
                    <a:lstStyle/>
                    <a:p>
                      <a:pPr>
                        <a:lnSpc>
                          <a:spcPct val="150000"/>
                        </a:lnSpc>
                      </a:pPr>
                      <a:r>
                        <a:rPr lang="en-US" sz="1600" b="1" dirty="0" smtClean="0"/>
                        <a:t>Refrigerants</a:t>
                      </a:r>
                      <a:endParaRPr lang="en-US" sz="1600" b="1" dirty="0"/>
                    </a:p>
                  </a:txBody>
                  <a:tcPr/>
                </a:tc>
                <a:tc>
                  <a:txBody>
                    <a:bodyPr/>
                    <a:lstStyle/>
                    <a:p>
                      <a:pPr algn="ctr">
                        <a:lnSpc>
                          <a:spcPct val="150000"/>
                        </a:lnSpc>
                      </a:pPr>
                      <a:r>
                        <a:rPr lang="en-CA" sz="1400" b="0" kern="1100" dirty="0" smtClean="0">
                          <a:latin typeface="+mn-lt"/>
                        </a:rPr>
                        <a:t>Ice</a:t>
                      </a:r>
                      <a:r>
                        <a:rPr lang="en-CA" sz="1400" b="0" kern="1100" baseline="0" dirty="0" smtClean="0">
                          <a:latin typeface="+mn-lt"/>
                        </a:rPr>
                        <a:t> Packs and Gel Packs</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4</a:t>
                      </a:r>
                      <a:r>
                        <a:rPr lang="en-CA" sz="1400" b="0" kern="1100" baseline="30000" dirty="0" smtClean="0">
                          <a:latin typeface="+mn-lt"/>
                        </a:rPr>
                        <a:t>o</a:t>
                      </a:r>
                      <a:r>
                        <a:rPr lang="en-CA" sz="1400" b="0" kern="1100" dirty="0" smtClean="0">
                          <a:latin typeface="+mn-lt"/>
                        </a:rPr>
                        <a:t>C</a:t>
                      </a:r>
                      <a:r>
                        <a:rPr lang="en-CA" sz="1400" b="0" kern="1100" baseline="0" dirty="0" smtClean="0">
                          <a:latin typeface="+mn-lt"/>
                        </a:rPr>
                        <a:t> </a:t>
                      </a:r>
                      <a:r>
                        <a:rPr lang="en-CA" sz="1400" b="0" kern="1100" dirty="0" smtClean="0">
                          <a:latin typeface="+mn-lt"/>
                        </a:rPr>
                        <a:t>Phase</a:t>
                      </a:r>
                      <a:r>
                        <a:rPr lang="en-CA" sz="1400" b="0" kern="1100" baseline="0" dirty="0" smtClean="0">
                          <a:latin typeface="+mn-lt"/>
                        </a:rPr>
                        <a:t> Change Material Plates</a:t>
                      </a:r>
                    </a:p>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Short:2</a:t>
                      </a:r>
                      <a:r>
                        <a:rPr lang="en-CA" sz="1400" b="0" kern="1100" baseline="0" dirty="0" smtClean="0">
                          <a:latin typeface="+mn-lt"/>
                        </a:rPr>
                        <a:t> Plates </a:t>
                      </a:r>
                      <a:r>
                        <a:rPr lang="en-CA" sz="1400" b="0" kern="1100" dirty="0" smtClean="0">
                          <a:latin typeface="+mn-lt"/>
                        </a:rPr>
                        <a:t> Long:</a:t>
                      </a:r>
                      <a:r>
                        <a:rPr lang="en-CA" sz="1400" b="0" kern="1100" baseline="0" dirty="0" smtClean="0">
                          <a:latin typeface="+mn-lt"/>
                        </a:rPr>
                        <a:t> 6 Plates</a:t>
                      </a:r>
                      <a:endParaRPr lang="en-CA" sz="1400" b="0" kern="1100" dirty="0" smtClean="0">
                        <a:latin typeface="+mn-lt"/>
                      </a:endParaRPr>
                    </a:p>
                  </a:txBody>
                  <a:tcPr/>
                </a:tc>
              </a:tr>
              <a:tr h="442118">
                <a:tc>
                  <a:txBody>
                    <a:bodyPr/>
                    <a:lstStyle/>
                    <a:p>
                      <a:pPr>
                        <a:lnSpc>
                          <a:spcPct val="150000"/>
                        </a:lnSpc>
                      </a:pPr>
                      <a:r>
                        <a:rPr lang="en-US" sz="1600" b="1" dirty="0" smtClean="0"/>
                        <a:t>Capacity</a:t>
                      </a:r>
                      <a:r>
                        <a:rPr lang="en-US" sz="1600" b="1" baseline="0" dirty="0" smtClean="0"/>
                        <a:t> (</a:t>
                      </a:r>
                      <a:r>
                        <a:rPr lang="en-US" sz="1600" b="1" dirty="0" smtClean="0"/>
                        <a:t>No. of Units)</a:t>
                      </a:r>
                      <a:endParaRPr lang="en-US" sz="1600" b="1" dirty="0"/>
                    </a:p>
                  </a:txBody>
                  <a:tcPr/>
                </a:tc>
                <a:tc>
                  <a:txBody>
                    <a:bodyPr/>
                    <a:lstStyle/>
                    <a:p>
                      <a:pPr algn="ctr">
                        <a:lnSpc>
                          <a:spcPct val="150000"/>
                        </a:lnSpc>
                      </a:pPr>
                      <a:r>
                        <a:rPr lang="en-CA" sz="1400" b="0" kern="1100" dirty="0" smtClean="0">
                          <a:latin typeface="+mn-lt"/>
                        </a:rPr>
                        <a:t>10 RBCs</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Short:16 RBCs Long:</a:t>
                      </a:r>
                      <a:r>
                        <a:rPr lang="en-CA" sz="1400" b="0" kern="1100" baseline="0" dirty="0" smtClean="0">
                          <a:latin typeface="+mn-lt"/>
                        </a:rPr>
                        <a:t> 12 RBCs</a:t>
                      </a:r>
                      <a:endParaRPr lang="en-CA" sz="1400" b="0" kern="1100" dirty="0" smtClean="0">
                        <a:latin typeface="+mn-lt"/>
                      </a:endParaRPr>
                    </a:p>
                  </a:txBody>
                  <a:tcPr/>
                </a:tc>
              </a:tr>
              <a:tr h="442118">
                <a:tc>
                  <a:txBody>
                    <a:bodyPr/>
                    <a:lstStyle/>
                    <a:p>
                      <a:pPr>
                        <a:lnSpc>
                          <a:spcPct val="150000"/>
                        </a:lnSpc>
                      </a:pPr>
                      <a:r>
                        <a:rPr lang="en-US" sz="1600" b="1" dirty="0" smtClean="0"/>
                        <a:t>Empty</a:t>
                      </a:r>
                      <a:r>
                        <a:rPr lang="en-US" sz="1600" b="1" baseline="0" dirty="0" smtClean="0"/>
                        <a:t> Weight </a:t>
                      </a:r>
                      <a:r>
                        <a:rPr lang="en-US" sz="1050" b="1" baseline="0" dirty="0" smtClean="0"/>
                        <a:t>(Including PCMs)</a:t>
                      </a:r>
                      <a:endParaRPr lang="en-US" sz="1050" b="1" dirty="0"/>
                    </a:p>
                  </a:txBody>
                  <a:tcPr/>
                </a:tc>
                <a:tc>
                  <a:txBody>
                    <a:bodyPr/>
                    <a:lstStyle/>
                    <a:p>
                      <a:pPr algn="ctr">
                        <a:lnSpc>
                          <a:spcPct val="150000"/>
                        </a:lnSpc>
                      </a:pPr>
                      <a:r>
                        <a:rPr lang="en-CA" sz="1400" b="0" kern="1100" dirty="0" smtClean="0">
                          <a:latin typeface="+mn-lt"/>
                        </a:rPr>
                        <a:t>9</a:t>
                      </a:r>
                      <a:r>
                        <a:rPr lang="en-CA" sz="1400" b="0" kern="1100" baseline="0" dirty="0" smtClean="0">
                          <a:latin typeface="+mn-lt"/>
                        </a:rPr>
                        <a:t> </a:t>
                      </a:r>
                      <a:r>
                        <a:rPr lang="en-CA" sz="1400" b="0" kern="1100" baseline="0" dirty="0" err="1" smtClean="0">
                          <a:latin typeface="+mn-lt"/>
                        </a:rPr>
                        <a:t>lbs</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Short : 11 </a:t>
                      </a:r>
                      <a:r>
                        <a:rPr lang="en-CA" sz="1400" b="0" kern="1100" dirty="0" err="1" smtClean="0">
                          <a:latin typeface="+mn-lt"/>
                        </a:rPr>
                        <a:t>lbs</a:t>
                      </a:r>
                      <a:r>
                        <a:rPr lang="en-CA" sz="1400" b="0" kern="1100" baseline="0" dirty="0" smtClean="0">
                          <a:latin typeface="+mn-lt"/>
                        </a:rPr>
                        <a:t>  </a:t>
                      </a:r>
                      <a:r>
                        <a:rPr lang="en-CA" sz="1400" b="0" kern="1100" dirty="0" smtClean="0">
                          <a:latin typeface="+mn-lt"/>
                        </a:rPr>
                        <a:t>Long </a:t>
                      </a:r>
                      <a:r>
                        <a:rPr lang="en-CA" sz="1400" b="0" kern="1100" baseline="0" dirty="0" smtClean="0">
                          <a:latin typeface="+mn-lt"/>
                        </a:rPr>
                        <a:t>: </a:t>
                      </a:r>
                      <a:r>
                        <a:rPr lang="en-CA" sz="1400" b="0" kern="1100" dirty="0" smtClean="0">
                          <a:latin typeface="+mn-lt"/>
                        </a:rPr>
                        <a:t>17</a:t>
                      </a:r>
                      <a:r>
                        <a:rPr lang="en-CA" sz="1400" b="0" kern="1100" baseline="0" dirty="0" smtClean="0">
                          <a:latin typeface="+mn-lt"/>
                        </a:rPr>
                        <a:t> </a:t>
                      </a:r>
                      <a:r>
                        <a:rPr lang="en-CA" sz="1400" b="0" kern="1100" baseline="0" dirty="0" err="1" smtClean="0">
                          <a:latin typeface="+mn-lt"/>
                        </a:rPr>
                        <a:t>lbs</a:t>
                      </a:r>
                      <a:endParaRPr lang="en-CA" sz="1400" b="0" kern="1100" baseline="0" dirty="0" smtClean="0">
                        <a:latin typeface="+mn-lt"/>
                      </a:endParaRPr>
                    </a:p>
                  </a:txBody>
                  <a:tcPr/>
                </a:tc>
              </a:tr>
              <a:tr h="707388">
                <a:tc>
                  <a:txBody>
                    <a:bodyPr/>
                    <a:lstStyle/>
                    <a:p>
                      <a:pPr>
                        <a:lnSpc>
                          <a:spcPct val="150000"/>
                        </a:lnSpc>
                      </a:pPr>
                      <a:r>
                        <a:rPr lang="en-US" sz="1600" b="1" dirty="0" smtClean="0"/>
                        <a:t>Weight with</a:t>
                      </a:r>
                      <a:r>
                        <a:rPr lang="en-US" sz="1600" b="1" baseline="0" dirty="0" smtClean="0"/>
                        <a:t> Product</a:t>
                      </a:r>
                      <a:endParaRPr lang="en-US" sz="1600" b="1" dirty="0"/>
                    </a:p>
                  </a:txBody>
                  <a:tcPr/>
                </a:tc>
                <a:tc>
                  <a:txBody>
                    <a:bodyPr/>
                    <a:lstStyle/>
                    <a:p>
                      <a:pPr algn="ctr">
                        <a:lnSpc>
                          <a:spcPct val="150000"/>
                        </a:lnSpc>
                      </a:pPr>
                      <a:r>
                        <a:rPr lang="en-CA" sz="1400" b="0" kern="1100" dirty="0" smtClean="0">
                          <a:latin typeface="+mn-lt"/>
                        </a:rPr>
                        <a:t>16</a:t>
                      </a:r>
                      <a:r>
                        <a:rPr lang="en-CA" sz="1400" b="0" kern="1100" baseline="0" dirty="0" smtClean="0">
                          <a:latin typeface="+mn-lt"/>
                        </a:rPr>
                        <a:t> </a:t>
                      </a:r>
                      <a:r>
                        <a:rPr lang="en-CA" sz="1400" b="0" kern="1100" baseline="0" dirty="0" err="1" smtClean="0">
                          <a:latin typeface="+mn-lt"/>
                        </a:rPr>
                        <a:t>lbs</a:t>
                      </a:r>
                      <a:r>
                        <a:rPr lang="en-CA" sz="1400" b="0" kern="1100" baseline="0" dirty="0" smtClean="0">
                          <a:latin typeface="+mn-lt"/>
                        </a:rPr>
                        <a:t>  (10 units)</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Short:</a:t>
                      </a:r>
                      <a:r>
                        <a:rPr lang="en-CA" sz="1400" b="0" kern="1100" baseline="0" dirty="0" smtClean="0">
                          <a:latin typeface="+mn-lt"/>
                        </a:rPr>
                        <a:t> </a:t>
                      </a:r>
                      <a:r>
                        <a:rPr lang="en-CA" sz="1400" b="0" kern="1100" dirty="0" smtClean="0">
                          <a:latin typeface="+mn-lt"/>
                        </a:rPr>
                        <a:t>22</a:t>
                      </a:r>
                      <a:r>
                        <a:rPr lang="en-CA" sz="1400" b="0" kern="1100" baseline="0" dirty="0" smtClean="0">
                          <a:latin typeface="+mn-lt"/>
                        </a:rPr>
                        <a:t> </a:t>
                      </a:r>
                      <a:r>
                        <a:rPr lang="en-CA" sz="1400" b="0" kern="1100" baseline="0" dirty="0" err="1" smtClean="0">
                          <a:latin typeface="+mn-lt"/>
                        </a:rPr>
                        <a:t>lbs</a:t>
                      </a:r>
                      <a:r>
                        <a:rPr lang="en-CA" sz="1400" b="0" kern="1100" baseline="0" dirty="0" smtClean="0">
                          <a:latin typeface="+mn-lt"/>
                        </a:rPr>
                        <a:t> </a:t>
                      </a:r>
                      <a:r>
                        <a:rPr lang="en-CA" sz="1400" b="0" i="0" kern="1100" baseline="0" dirty="0" smtClean="0">
                          <a:latin typeface="+mn-lt"/>
                        </a:rPr>
                        <a:t>(16 units)  </a:t>
                      </a:r>
                    </a:p>
                    <a:p>
                      <a:pPr marL="0" marR="0" indent="0" algn="ctr" defTabSz="914400" rtl="0" eaLnBrk="1" fontAlgn="auto" latinLnBrk="0" hangingPunct="1">
                        <a:lnSpc>
                          <a:spcPct val="150000"/>
                        </a:lnSpc>
                        <a:spcBef>
                          <a:spcPts val="0"/>
                        </a:spcBef>
                        <a:spcAft>
                          <a:spcPts val="0"/>
                        </a:spcAft>
                        <a:buClrTx/>
                        <a:buSzTx/>
                        <a:buFontTx/>
                        <a:buNone/>
                        <a:tabLst/>
                        <a:defRPr/>
                      </a:pPr>
                      <a:r>
                        <a:rPr lang="en-CA" sz="1400" b="0" i="0" kern="1100" baseline="0" dirty="0" smtClean="0">
                          <a:latin typeface="+mn-lt"/>
                        </a:rPr>
                        <a:t>Long: </a:t>
                      </a:r>
                      <a:r>
                        <a:rPr lang="en-CA" sz="1400" b="0" kern="1100" baseline="0" dirty="0" smtClean="0">
                          <a:latin typeface="+mn-lt"/>
                        </a:rPr>
                        <a:t>26 </a:t>
                      </a:r>
                      <a:r>
                        <a:rPr lang="en-CA" sz="1400" b="0" kern="1100" baseline="0" dirty="0" err="1" smtClean="0">
                          <a:latin typeface="+mn-lt"/>
                        </a:rPr>
                        <a:t>lbs</a:t>
                      </a:r>
                      <a:r>
                        <a:rPr lang="en-CA" sz="1400" b="0" kern="1100" baseline="0" dirty="0" smtClean="0">
                          <a:latin typeface="+mn-lt"/>
                        </a:rPr>
                        <a:t> (12 units) </a:t>
                      </a:r>
                      <a:endParaRPr lang="en-CA" sz="1400" b="0" kern="1100" dirty="0" smtClean="0">
                        <a:latin typeface="+mn-lt"/>
                      </a:endParaRPr>
                    </a:p>
                  </a:txBody>
                  <a:tcPr/>
                </a:tc>
              </a:tr>
              <a:tr h="510991">
                <a:tc>
                  <a:txBody>
                    <a:bodyPr/>
                    <a:lstStyle/>
                    <a:p>
                      <a:pPr>
                        <a:lnSpc>
                          <a:spcPct val="150000"/>
                        </a:lnSpc>
                      </a:pPr>
                      <a:r>
                        <a:rPr lang="en-US" sz="1600" b="1" dirty="0" smtClean="0"/>
                        <a:t>Exterior</a:t>
                      </a:r>
                      <a:r>
                        <a:rPr lang="en-US" sz="1600" b="1" baseline="0" dirty="0" smtClean="0"/>
                        <a:t> Dimensions</a:t>
                      </a:r>
                      <a:endParaRPr lang="en-US" sz="1600" b="1" dirty="0"/>
                    </a:p>
                  </a:txBody>
                  <a:tcPr/>
                </a:tc>
                <a:tc>
                  <a:txBody>
                    <a:bodyPr/>
                    <a:lstStyle/>
                    <a:p>
                      <a:pPr algn="ctr">
                        <a:lnSpc>
                          <a:spcPct val="150000"/>
                        </a:lnSpc>
                      </a:pPr>
                      <a:r>
                        <a:rPr lang="en-US" sz="1400" b="0" i="0" u="none" strike="noStrike" kern="1200" baseline="0" dirty="0" smtClean="0">
                          <a:solidFill>
                            <a:schemeClr val="dk1"/>
                          </a:solidFill>
                          <a:latin typeface="+mn-lt"/>
                          <a:ea typeface="+mn-ea"/>
                          <a:cs typeface="+mn-cs"/>
                        </a:rPr>
                        <a:t>15” x 11.5” x 12”</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20.8” x 14.6” x 15” </a:t>
                      </a:r>
                    </a:p>
                  </a:txBody>
                  <a:tcPr/>
                </a:tc>
              </a:tr>
            </a:tbl>
          </a:graphicData>
        </a:graphic>
      </p:graphicFrame>
    </p:spTree>
    <p:extLst>
      <p:ext uri="{BB962C8B-B14F-4D97-AF65-F5344CB8AC3E}">
        <p14:creationId xmlns:p14="http://schemas.microsoft.com/office/powerpoint/2010/main" val="353766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smtClean="0"/>
              <a:t>ISC Packing Configurations</a:t>
            </a:r>
            <a:endParaRPr lang="en-US" dirty="0"/>
          </a:p>
        </p:txBody>
      </p:sp>
      <p:sp>
        <p:nvSpPr>
          <p:cNvPr id="10" name="Rectangle 9"/>
          <p:cNvSpPr/>
          <p:nvPr/>
        </p:nvSpPr>
        <p:spPr>
          <a:xfrm>
            <a:off x="2883260" y="1058843"/>
            <a:ext cx="6065668" cy="2226250"/>
          </a:xfrm>
          <a:prstGeom prst="rect">
            <a:avLst/>
          </a:prstGeom>
        </p:spPr>
        <p:txBody>
          <a:bodyPr wrap="square">
            <a:spAutoFit/>
          </a:bodyPr>
          <a:lstStyle/>
          <a:p>
            <a:pPr eaLnBrk="1" hangingPunct="1">
              <a:spcBef>
                <a:spcPts val="200"/>
              </a:spcBef>
              <a:spcAft>
                <a:spcPts val="200"/>
              </a:spcAft>
            </a:pPr>
            <a:r>
              <a:rPr lang="en-CA" b="1" dirty="0" smtClean="0"/>
              <a:t>Confirm Upon Receipt</a:t>
            </a:r>
            <a:endParaRPr lang="en-CA" sz="1400" b="1" dirty="0"/>
          </a:p>
          <a:p>
            <a:pPr marL="285750" indent="-285750">
              <a:spcBef>
                <a:spcPts val="200"/>
              </a:spcBef>
              <a:spcAft>
                <a:spcPts val="200"/>
              </a:spcAft>
              <a:buFont typeface="Arial" panose="020B0604020202020204" pitchFamily="34" charset="0"/>
              <a:buChar char="•"/>
            </a:pPr>
            <a:r>
              <a:rPr lang="en-US" dirty="0" smtClean="0"/>
              <a:t>8L </a:t>
            </a:r>
            <a:r>
              <a:rPr lang="en-US" dirty="0"/>
              <a:t>Vacuum Insulated Container with Vacuum Panels intact. </a:t>
            </a:r>
            <a:endParaRPr lang="en-US" dirty="0" smtClean="0"/>
          </a:p>
          <a:p>
            <a:pPr marL="285750" indent="-285750">
              <a:spcBef>
                <a:spcPts val="200"/>
              </a:spcBef>
              <a:spcAft>
                <a:spcPts val="200"/>
              </a:spcAft>
              <a:buFont typeface="Arial" panose="020B0604020202020204" pitchFamily="34" charset="0"/>
              <a:buChar char="•"/>
            </a:pPr>
            <a:r>
              <a:rPr lang="en-US" dirty="0" smtClean="0"/>
              <a:t>Six </a:t>
            </a:r>
            <a:r>
              <a:rPr lang="en-US" dirty="0"/>
              <a:t>Series 22 Plates to form </a:t>
            </a:r>
            <a:r>
              <a:rPr lang="en-US" dirty="0" smtClean="0"/>
              <a:t>cube</a:t>
            </a:r>
          </a:p>
          <a:p>
            <a:pPr marL="285750" indent="-285750">
              <a:spcBef>
                <a:spcPts val="200"/>
              </a:spcBef>
              <a:spcAft>
                <a:spcPts val="200"/>
              </a:spcAft>
              <a:buFont typeface="Arial" panose="020B0604020202020204" pitchFamily="34" charset="0"/>
              <a:buChar char="•"/>
            </a:pPr>
            <a:r>
              <a:rPr lang="en-US" dirty="0" smtClean="0"/>
              <a:t> </a:t>
            </a:r>
            <a:r>
              <a:rPr lang="en-US" dirty="0"/>
              <a:t>Platelets located within </a:t>
            </a:r>
            <a:r>
              <a:rPr lang="en-US" dirty="0" smtClean="0"/>
              <a:t>cube</a:t>
            </a:r>
          </a:p>
          <a:p>
            <a:pPr marL="285750" indent="-285750">
              <a:spcBef>
                <a:spcPts val="200"/>
              </a:spcBef>
              <a:spcAft>
                <a:spcPts val="200"/>
              </a:spcAft>
              <a:buFont typeface="Arial" panose="020B0604020202020204" pitchFamily="34" charset="0"/>
              <a:buChar char="•"/>
            </a:pPr>
            <a:r>
              <a:rPr lang="en-US" dirty="0" smtClean="0"/>
              <a:t>Packing </a:t>
            </a:r>
            <a:r>
              <a:rPr lang="en-US" dirty="0"/>
              <a:t>Time to Time of Receipt ≤ 24 hours</a:t>
            </a:r>
          </a:p>
          <a:p>
            <a:pPr algn="ctr">
              <a:spcBef>
                <a:spcPts val="200"/>
              </a:spcBef>
              <a:spcAft>
                <a:spcPts val="200"/>
              </a:spcAft>
            </a:pPr>
            <a:endParaRPr lang="en-CA" sz="1400" b="1" dirty="0"/>
          </a:p>
        </p:txBody>
      </p:sp>
      <p:sp>
        <p:nvSpPr>
          <p:cNvPr id="11" name="Title 4"/>
          <p:cNvSpPr>
            <a:spLocks noGrp="1"/>
          </p:cNvSpPr>
          <p:nvPr>
            <p:ph type="title"/>
          </p:nvPr>
        </p:nvSpPr>
        <p:spPr>
          <a:xfrm>
            <a:off x="510730" y="553666"/>
            <a:ext cx="8145590" cy="477856"/>
          </a:xfrm>
        </p:spPr>
        <p:txBody>
          <a:bodyPr/>
          <a:lstStyle/>
          <a:p>
            <a:pPr algn="ctr"/>
            <a:r>
              <a:rPr lang="en-CA" dirty="0" smtClean="0"/>
              <a:t>Platelet</a:t>
            </a:r>
            <a:endParaRPr lang="en-C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605601830"/>
              </p:ext>
            </p:extLst>
          </p:nvPr>
        </p:nvGraphicFramePr>
        <p:xfrm>
          <a:off x="97535" y="780288"/>
          <a:ext cx="2808497" cy="4196416"/>
        </p:xfrm>
        <a:graphic>
          <a:graphicData uri="http://schemas.openxmlformats.org/presentationml/2006/ole">
            <mc:AlternateContent xmlns:mc="http://schemas.openxmlformats.org/markup-compatibility/2006">
              <mc:Choice xmlns:v="urn:schemas-microsoft-com:vml" Requires="v">
                <p:oleObj spid="_x0000_s3083" name="Bitmap Image" r:id="rId4" imgW="5180952" imgH="7744906" progId="Paint.Picture">
                  <p:embed/>
                </p:oleObj>
              </mc:Choice>
              <mc:Fallback>
                <p:oleObj name="Bitmap Image" r:id="rId4" imgW="5180952" imgH="774490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5" y="780288"/>
                        <a:ext cx="2808497" cy="4196416"/>
                      </a:xfrm>
                      <a:prstGeom prst="rect">
                        <a:avLst/>
                      </a:prstGeom>
                      <a:noFill/>
                    </p:spPr>
                  </p:pic>
                </p:oleObj>
              </mc:Fallback>
            </mc:AlternateContent>
          </a:graphicData>
        </a:graphic>
      </p:graphicFrame>
    </p:spTree>
    <p:extLst>
      <p:ext uri="{BB962C8B-B14F-4D97-AF65-F5344CB8AC3E}">
        <p14:creationId xmlns:p14="http://schemas.microsoft.com/office/powerpoint/2010/main" val="180912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rot="10800000" flipV="1">
            <a:off x="548640" y="363616"/>
            <a:ext cx="8237157" cy="190047"/>
          </a:xfrm>
        </p:spPr>
        <p:txBody>
          <a:bodyPr/>
          <a:lstStyle/>
          <a:p>
            <a:r>
              <a:rPr lang="en-US" dirty="0"/>
              <a:t>ISC Packing Configurations</a:t>
            </a:r>
          </a:p>
        </p:txBody>
      </p:sp>
      <p:graphicFrame>
        <p:nvGraphicFramePr>
          <p:cNvPr id="6" name="Table Placeholder 7"/>
          <p:cNvGraphicFramePr>
            <a:graphicFrameLocks/>
          </p:cNvGraphicFramePr>
          <p:nvPr>
            <p:extLst>
              <p:ext uri="{D42A27DB-BD31-4B8C-83A1-F6EECF244321}">
                <p14:modId xmlns:p14="http://schemas.microsoft.com/office/powerpoint/2010/main" val="3837508950"/>
              </p:ext>
            </p:extLst>
          </p:nvPr>
        </p:nvGraphicFramePr>
        <p:xfrm>
          <a:off x="304800" y="707073"/>
          <a:ext cx="8242374" cy="3736889"/>
        </p:xfrm>
        <a:graphic>
          <a:graphicData uri="http://schemas.openxmlformats.org/drawingml/2006/table">
            <a:tbl>
              <a:tblPr firstRow="1" bandRow="1">
                <a:tableStyleId>{F5AB1C69-6EDB-4FF4-983F-18BD219EF322}</a:tableStyleId>
              </a:tblPr>
              <a:tblGrid>
                <a:gridCol w="2645664"/>
                <a:gridCol w="2804160"/>
                <a:gridCol w="2792550"/>
              </a:tblGrid>
              <a:tr h="324956">
                <a:tc>
                  <a:txBody>
                    <a:bodyPr/>
                    <a:lstStyle/>
                    <a:p>
                      <a:pPr algn="ctr">
                        <a:lnSpc>
                          <a:spcPct val="150000"/>
                        </a:lnSpc>
                      </a:pPr>
                      <a:r>
                        <a:rPr lang="en-CA" sz="1600" dirty="0" smtClean="0">
                          <a:solidFill>
                            <a:schemeClr val="bg1"/>
                          </a:solidFill>
                        </a:rPr>
                        <a:t>Platelet</a:t>
                      </a:r>
                      <a:r>
                        <a:rPr lang="en-CA" sz="1600" baseline="0" dirty="0" smtClean="0">
                          <a:solidFill>
                            <a:schemeClr val="bg1"/>
                          </a:solidFill>
                        </a:rPr>
                        <a:t> ISCs</a:t>
                      </a:r>
                      <a:endParaRPr lang="en-CA" sz="1600" dirty="0" smtClean="0">
                        <a:solidFill>
                          <a:schemeClr val="bg1"/>
                        </a:solidFill>
                      </a:endParaRPr>
                    </a:p>
                  </a:txBody>
                  <a:tcPr/>
                </a:tc>
                <a:tc>
                  <a:txBody>
                    <a:bodyPr/>
                    <a:lstStyle/>
                    <a:p>
                      <a:pPr algn="ctr">
                        <a:lnSpc>
                          <a:spcPct val="150000"/>
                        </a:lnSpc>
                      </a:pPr>
                      <a:r>
                        <a:rPr lang="en-CA" sz="1600" dirty="0" smtClean="0">
                          <a:solidFill>
                            <a:schemeClr val="bg1"/>
                          </a:solidFill>
                        </a:rPr>
                        <a:t>Current</a:t>
                      </a:r>
                      <a:endParaRPr lang="en-CA" sz="1600" b="0" dirty="0" smtClean="0">
                        <a:solidFill>
                          <a:schemeClr val="bg1"/>
                        </a:solidFill>
                      </a:endParaRPr>
                    </a:p>
                  </a:txBody>
                  <a:tcPr/>
                </a:tc>
                <a:tc>
                  <a:txBody>
                    <a:bodyPr/>
                    <a:lstStyle/>
                    <a:p>
                      <a:pPr algn="ctr">
                        <a:lnSpc>
                          <a:spcPct val="150000"/>
                        </a:lnSpc>
                      </a:pPr>
                      <a:r>
                        <a:rPr lang="en-CA" sz="1600" dirty="0" smtClean="0">
                          <a:solidFill>
                            <a:schemeClr val="bg1"/>
                          </a:solidFill>
                        </a:rPr>
                        <a:t>Future</a:t>
                      </a:r>
                      <a:endParaRPr lang="en-CA" sz="1600" dirty="0">
                        <a:solidFill>
                          <a:schemeClr val="bg1"/>
                        </a:solidFill>
                      </a:endParaRPr>
                    </a:p>
                  </a:txBody>
                  <a:tcPr/>
                </a:tc>
              </a:tr>
              <a:tr h="364326">
                <a:tc>
                  <a:txBody>
                    <a:bodyPr/>
                    <a:lstStyle/>
                    <a:p>
                      <a:pPr>
                        <a:lnSpc>
                          <a:spcPct val="150000"/>
                        </a:lnSpc>
                      </a:pPr>
                      <a:r>
                        <a:rPr lang="en-US" sz="1600" b="1" dirty="0" smtClean="0"/>
                        <a:t>Insulation</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0" kern="1100" dirty="0" smtClean="0">
                          <a:latin typeface="+mn-lt"/>
                        </a:rPr>
                        <a:t>Polyurethane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0" kern="1100" dirty="0" smtClean="0">
                          <a:latin typeface="+mn-lt"/>
                        </a:rPr>
                        <a:t>Vacuum</a:t>
                      </a:r>
                      <a:r>
                        <a:rPr lang="en-CA" sz="1400" b="0" kern="1100" baseline="0" dirty="0" smtClean="0">
                          <a:latin typeface="+mn-lt"/>
                        </a:rPr>
                        <a:t> Insulated Panels</a:t>
                      </a:r>
                      <a:endParaRPr lang="en-CA" sz="1400" b="0" kern="1100" dirty="0" smtClean="0">
                        <a:latin typeface="+mn-lt"/>
                      </a:endParaRPr>
                    </a:p>
                  </a:txBody>
                  <a:tcPr/>
                </a:tc>
              </a:tr>
              <a:tr h="519930">
                <a:tc>
                  <a:txBody>
                    <a:bodyPr/>
                    <a:lstStyle/>
                    <a:p>
                      <a:pPr>
                        <a:lnSpc>
                          <a:spcPct val="150000"/>
                        </a:lnSpc>
                      </a:pPr>
                      <a:r>
                        <a:rPr lang="en-US" sz="1600" b="1" dirty="0" smtClean="0"/>
                        <a:t>Refrigerants</a:t>
                      </a:r>
                      <a:endParaRPr lang="en-US" sz="1600" b="1" dirty="0"/>
                    </a:p>
                  </a:txBody>
                  <a:tcPr/>
                </a:tc>
                <a:tc>
                  <a:txBody>
                    <a:bodyPr/>
                    <a:lstStyle/>
                    <a:p>
                      <a:pPr algn="ctr">
                        <a:lnSpc>
                          <a:spcPct val="150000"/>
                        </a:lnSpc>
                      </a:pPr>
                      <a:r>
                        <a:rPr lang="en-CA" sz="1400" b="0" kern="1100" baseline="0" dirty="0" smtClean="0">
                          <a:latin typeface="+mn-lt"/>
                        </a:rPr>
                        <a:t>2-3 Gel Packs</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22</a:t>
                      </a:r>
                      <a:r>
                        <a:rPr lang="en-CA" sz="1400" b="0" kern="1100" baseline="30000" dirty="0" smtClean="0">
                          <a:latin typeface="+mn-lt"/>
                        </a:rPr>
                        <a:t>o</a:t>
                      </a:r>
                      <a:r>
                        <a:rPr lang="en-CA" sz="1400" b="0" kern="1100" dirty="0" smtClean="0">
                          <a:latin typeface="+mn-lt"/>
                        </a:rPr>
                        <a:t>C Phase</a:t>
                      </a:r>
                      <a:r>
                        <a:rPr lang="en-CA" sz="1400" b="0" kern="1100" baseline="0" dirty="0" smtClean="0">
                          <a:latin typeface="+mn-lt"/>
                        </a:rPr>
                        <a:t> Change Material Plates (6 plates)</a:t>
                      </a:r>
                      <a:endParaRPr lang="en-CA" sz="1400" b="0" kern="1100" dirty="0" smtClean="0">
                        <a:latin typeface="+mn-lt"/>
                      </a:endParaRPr>
                    </a:p>
                  </a:txBody>
                  <a:tcPr/>
                </a:tc>
              </a:tr>
              <a:tr h="324956">
                <a:tc>
                  <a:txBody>
                    <a:bodyPr/>
                    <a:lstStyle/>
                    <a:p>
                      <a:pPr>
                        <a:lnSpc>
                          <a:spcPct val="150000"/>
                        </a:lnSpc>
                      </a:pPr>
                      <a:r>
                        <a:rPr lang="en-US" sz="1600" b="1" dirty="0" smtClean="0"/>
                        <a:t>Capacity</a:t>
                      </a:r>
                      <a:r>
                        <a:rPr lang="en-US" sz="1600" b="1" baseline="0" dirty="0" smtClean="0"/>
                        <a:t> (</a:t>
                      </a:r>
                      <a:r>
                        <a:rPr lang="en-US" sz="1600" b="1" dirty="0" smtClean="0"/>
                        <a:t>No. of Units)</a:t>
                      </a:r>
                      <a:endParaRPr lang="en-US" sz="1600" b="1" dirty="0"/>
                    </a:p>
                  </a:txBody>
                  <a:tcPr/>
                </a:tc>
                <a:tc>
                  <a:txBody>
                    <a:bodyPr/>
                    <a:lstStyle/>
                    <a:p>
                      <a:pPr algn="ctr">
                        <a:lnSpc>
                          <a:spcPct val="150000"/>
                        </a:lnSpc>
                      </a:pPr>
                      <a:r>
                        <a:rPr lang="en-CA" sz="1400" b="0" kern="1100" dirty="0" smtClean="0">
                          <a:latin typeface="+mn-lt"/>
                        </a:rPr>
                        <a:t>6 Platelets</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12 Platelets</a:t>
                      </a:r>
                    </a:p>
                  </a:txBody>
                  <a:tcPr/>
                </a:tc>
              </a:tr>
              <a:tr h="491813">
                <a:tc>
                  <a:txBody>
                    <a:bodyPr/>
                    <a:lstStyle/>
                    <a:p>
                      <a:pPr>
                        <a:lnSpc>
                          <a:spcPct val="150000"/>
                        </a:lnSpc>
                      </a:pPr>
                      <a:r>
                        <a:rPr lang="en-US" sz="1600" b="1" dirty="0" smtClean="0"/>
                        <a:t>Empty</a:t>
                      </a:r>
                      <a:r>
                        <a:rPr lang="en-US" sz="1600" b="1" baseline="0" dirty="0" smtClean="0"/>
                        <a:t> Weight </a:t>
                      </a:r>
                      <a:r>
                        <a:rPr lang="en-US" sz="1050" b="1" baseline="0" dirty="0" smtClean="0"/>
                        <a:t>(Including PCMs)</a:t>
                      </a:r>
                      <a:endParaRPr lang="en-US" sz="1050" b="1" dirty="0"/>
                    </a:p>
                  </a:txBody>
                  <a:tcPr/>
                </a:tc>
                <a:tc>
                  <a:txBody>
                    <a:bodyPr/>
                    <a:lstStyle/>
                    <a:p>
                      <a:pPr algn="ctr">
                        <a:lnSpc>
                          <a:spcPct val="150000"/>
                        </a:lnSpc>
                      </a:pPr>
                      <a:r>
                        <a:rPr lang="en-CA" sz="1400" b="0" kern="1100" dirty="0" smtClean="0">
                          <a:latin typeface="+mn-lt"/>
                        </a:rPr>
                        <a:t>17-21</a:t>
                      </a:r>
                      <a:r>
                        <a:rPr lang="en-CA" sz="1400" b="0" kern="1100" baseline="0" dirty="0" smtClean="0">
                          <a:latin typeface="+mn-lt"/>
                        </a:rPr>
                        <a:t> </a:t>
                      </a:r>
                      <a:r>
                        <a:rPr lang="en-CA" sz="1400" b="0" kern="1100" baseline="0" dirty="0" err="1" smtClean="0">
                          <a:latin typeface="+mn-lt"/>
                        </a:rPr>
                        <a:t>lbs</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dirty="0" smtClean="0">
                          <a:latin typeface="+mn-lt"/>
                        </a:rPr>
                        <a:t>17</a:t>
                      </a:r>
                      <a:r>
                        <a:rPr lang="en-CA" sz="1400" b="0" kern="1100" baseline="0" dirty="0" smtClean="0">
                          <a:latin typeface="+mn-lt"/>
                        </a:rPr>
                        <a:t> </a:t>
                      </a:r>
                      <a:r>
                        <a:rPr lang="en-CA" sz="1400" b="0" kern="1100" baseline="0" dirty="0" err="1" smtClean="0">
                          <a:latin typeface="+mn-lt"/>
                        </a:rPr>
                        <a:t>lbs</a:t>
                      </a:r>
                      <a:endParaRPr lang="en-CA" sz="1400" b="0" kern="1100" baseline="0" dirty="0" smtClean="0">
                        <a:latin typeface="+mn-lt"/>
                      </a:endParaRPr>
                    </a:p>
                  </a:txBody>
                  <a:tcPr/>
                </a:tc>
              </a:tr>
              <a:tr h="570978">
                <a:tc>
                  <a:txBody>
                    <a:bodyPr/>
                    <a:lstStyle/>
                    <a:p>
                      <a:pPr>
                        <a:lnSpc>
                          <a:spcPct val="150000"/>
                        </a:lnSpc>
                      </a:pPr>
                      <a:r>
                        <a:rPr lang="en-US" sz="1600" b="1" dirty="0" smtClean="0"/>
                        <a:t>Weight with</a:t>
                      </a:r>
                      <a:r>
                        <a:rPr lang="en-US" sz="1600" b="1" baseline="0" dirty="0" smtClean="0"/>
                        <a:t> Product</a:t>
                      </a:r>
                      <a:endParaRPr lang="en-US" sz="1600" b="1" dirty="0"/>
                    </a:p>
                  </a:txBody>
                  <a:tcPr/>
                </a:tc>
                <a:tc>
                  <a:txBody>
                    <a:bodyPr/>
                    <a:lstStyle/>
                    <a:p>
                      <a:pPr algn="ctr">
                        <a:lnSpc>
                          <a:spcPct val="150000"/>
                        </a:lnSpc>
                      </a:pPr>
                      <a:r>
                        <a:rPr lang="en-CA" sz="1400" b="0" kern="1100" dirty="0" smtClean="0">
                          <a:latin typeface="+mn-lt"/>
                        </a:rPr>
                        <a:t>22-26 </a:t>
                      </a:r>
                      <a:r>
                        <a:rPr lang="en-CA" sz="1400" b="0" kern="1100" dirty="0" err="1" smtClean="0">
                          <a:latin typeface="+mn-lt"/>
                        </a:rPr>
                        <a:t>lbs</a:t>
                      </a:r>
                      <a:r>
                        <a:rPr lang="en-CA" sz="1400" b="0" kern="1100" dirty="0" smtClean="0">
                          <a:latin typeface="+mn-lt"/>
                        </a:rPr>
                        <a:t> </a:t>
                      </a:r>
                      <a:r>
                        <a:rPr lang="en-CA" sz="1400" b="0" kern="1100" baseline="0" dirty="0" smtClean="0">
                          <a:latin typeface="+mn-lt"/>
                        </a:rPr>
                        <a:t> (6 units)</a:t>
                      </a:r>
                      <a:endParaRPr lang="en-CA" sz="1400" b="0" kern="1100" dirty="0" smtClean="0">
                        <a:latin typeface="+mn-l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CA" sz="1400" b="0" kern="1100" baseline="0" dirty="0" smtClean="0">
                          <a:latin typeface="+mn-lt"/>
                        </a:rPr>
                        <a:t>22 </a:t>
                      </a:r>
                      <a:r>
                        <a:rPr lang="en-CA" sz="1400" b="0" kern="1100" baseline="0" dirty="0" err="1" smtClean="0">
                          <a:latin typeface="+mn-lt"/>
                        </a:rPr>
                        <a:t>lbs</a:t>
                      </a:r>
                      <a:r>
                        <a:rPr lang="en-CA" sz="1400" b="0" kern="1100" baseline="0" dirty="0" smtClean="0">
                          <a:latin typeface="+mn-lt"/>
                        </a:rPr>
                        <a:t> (6 units)</a:t>
                      </a:r>
                    </a:p>
                  </a:txBody>
                  <a:tcPr/>
                </a:tc>
              </a:tr>
              <a:tr h="570978">
                <a:tc>
                  <a:txBody>
                    <a:bodyPr/>
                    <a:lstStyle/>
                    <a:p>
                      <a:pPr>
                        <a:lnSpc>
                          <a:spcPct val="150000"/>
                        </a:lnSpc>
                      </a:pPr>
                      <a:r>
                        <a:rPr lang="en-US" sz="1600" b="1" dirty="0" smtClean="0"/>
                        <a:t>Exterior</a:t>
                      </a:r>
                      <a:r>
                        <a:rPr lang="en-US" sz="1600" b="1" baseline="0" dirty="0" smtClean="0"/>
                        <a:t> Dimensions</a:t>
                      </a:r>
                      <a:endParaRPr lang="en-US" sz="1600" b="1" dirty="0"/>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18.1” x 15.7” x 16.1”</a:t>
                      </a:r>
                      <a:endParaRPr lang="en-US" sz="1400" b="0"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18” x 11.25” x 11.5”</a:t>
                      </a:r>
                      <a:endParaRPr lang="en-US" sz="1400" b="0" i="0" u="none" strike="noStrike" kern="1200" baseline="0" dirty="0" smtClean="0">
                        <a:solidFill>
                          <a:schemeClr val="dk1"/>
                        </a:solidFill>
                        <a:latin typeface="+mn-lt"/>
                        <a:ea typeface="+mn-ea"/>
                        <a:cs typeface="+mn-cs"/>
                      </a:endParaRPr>
                    </a:p>
                  </a:txBody>
                  <a:tcPr/>
                </a:tc>
              </a:tr>
            </a:tbl>
          </a:graphicData>
        </a:graphic>
      </p:graphicFrame>
      <p:sp>
        <p:nvSpPr>
          <p:cNvPr id="7" name="Rectangle 6"/>
          <p:cNvSpPr/>
          <p:nvPr/>
        </p:nvSpPr>
        <p:spPr>
          <a:xfrm>
            <a:off x="2328672" y="4461032"/>
            <a:ext cx="5876544" cy="698717"/>
          </a:xfrm>
          <a:prstGeom prst="rect">
            <a:avLst/>
          </a:prstGeom>
        </p:spPr>
        <p:txBody>
          <a:bodyPr wrap="square">
            <a:spAutoFit/>
          </a:bodyPr>
          <a:lstStyle/>
          <a:p>
            <a:pPr>
              <a:lnSpc>
                <a:spcPct val="150000"/>
              </a:lnSpc>
            </a:pPr>
            <a:r>
              <a:rPr lang="en-CA" sz="1400" b="1" kern="1100" dirty="0" smtClean="0"/>
              <a:t>Note: </a:t>
            </a:r>
            <a:r>
              <a:rPr lang="en-CA" sz="1400" kern="1100" dirty="0"/>
              <a:t> </a:t>
            </a:r>
            <a:r>
              <a:rPr lang="en-CA" sz="1400" kern="1100" dirty="0" smtClean="0"/>
              <a:t>Typically &lt; 6 platelet units are shipped at one time so the ISC weight with product is calculated with 6 units.</a:t>
            </a:r>
            <a:endParaRPr lang="en-CA" sz="1400" kern="1100" dirty="0"/>
          </a:p>
        </p:txBody>
      </p:sp>
    </p:spTree>
    <p:extLst>
      <p:ext uri="{BB962C8B-B14F-4D97-AF65-F5344CB8AC3E}">
        <p14:creationId xmlns:p14="http://schemas.microsoft.com/office/powerpoint/2010/main" val="268182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BS Colour Scheme">
      <a:dk1>
        <a:srgbClr val="000000"/>
      </a:dk1>
      <a:lt1>
        <a:srgbClr val="FFFFFF"/>
      </a:lt1>
      <a:dk2>
        <a:srgbClr val="3F7F74"/>
      </a:dk2>
      <a:lt2>
        <a:srgbClr val="D3CCBD"/>
      </a:lt2>
      <a:accent1>
        <a:srgbClr val="009AC7"/>
      </a:accent1>
      <a:accent2>
        <a:srgbClr val="F35D29"/>
      </a:accent2>
      <a:accent3>
        <a:srgbClr val="9FA617"/>
      </a:accent3>
      <a:accent4>
        <a:srgbClr val="A7496C"/>
      </a:accent4>
      <a:accent5>
        <a:srgbClr val="62CDDC"/>
      </a:accent5>
      <a:accent6>
        <a:srgbClr val="D59F0F"/>
      </a:accent6>
      <a:hlink>
        <a:srgbClr val="777877"/>
      </a:hlink>
      <a:folHlink>
        <a:srgbClr val="C0242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12696</TotalTime>
  <Words>1507</Words>
  <Application>Microsoft Office PowerPoint</Application>
  <PresentationFormat>On-screen Show (16:9)</PresentationFormat>
  <Paragraphs>217</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Bitmap Image</vt:lpstr>
      <vt:lpstr>Canadian Blood Services’ New Insulated Shipping Containers</vt:lpstr>
      <vt:lpstr>Agenda</vt:lpstr>
      <vt:lpstr>Overview</vt:lpstr>
      <vt:lpstr>Benefits of New ISCs</vt:lpstr>
      <vt:lpstr>RBC - Short Journey</vt:lpstr>
      <vt:lpstr>RBC - Long Journey</vt:lpstr>
      <vt:lpstr>PowerPoint Presentation</vt:lpstr>
      <vt:lpstr>Platelet</vt:lpstr>
      <vt:lpstr>PowerPoint Presentation</vt:lpstr>
      <vt:lpstr>Frozen Products</vt:lpstr>
      <vt:lpstr>PowerPoint Presentation</vt:lpstr>
      <vt:lpstr>Room Temperature PPP</vt:lpstr>
      <vt:lpstr>Refrigerated PPP</vt:lpstr>
      <vt:lpstr>PowerPoint Presentation</vt:lpstr>
      <vt:lpstr>Returning ISCs to Canadian Blood Services</vt:lpstr>
      <vt:lpstr>Returning ISCs to Canadian Blood Services</vt:lpstr>
      <vt:lpstr>Conditioning Requirements</vt:lpstr>
      <vt:lpstr>ISCs for Redistribution</vt:lpstr>
      <vt:lpstr>Implementation and Next Steps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Van Gerwen</dc:creator>
  <cp:lastModifiedBy>Michael Arbuckle</cp:lastModifiedBy>
  <cp:revision>846</cp:revision>
  <cp:lastPrinted>2015-03-31T11:59:08Z</cp:lastPrinted>
  <dcterms:created xsi:type="dcterms:W3CDTF">2014-05-23T19:22:14Z</dcterms:created>
  <dcterms:modified xsi:type="dcterms:W3CDTF">2015-12-18T16:19:11Z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