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69" r:id="rId6"/>
    <p:sldId id="270" r:id="rId7"/>
    <p:sldId id="274" r:id="rId8"/>
    <p:sldId id="300" r:id="rId9"/>
    <p:sldId id="273" r:id="rId10"/>
    <p:sldId id="304" r:id="rId11"/>
    <p:sldId id="295" r:id="rId12"/>
    <p:sldId id="317" r:id="rId13"/>
    <p:sldId id="316" r:id="rId14"/>
    <p:sldId id="299" r:id="rId15"/>
    <p:sldId id="298" r:id="rId16"/>
    <p:sldId id="303" r:id="rId17"/>
    <p:sldId id="257" r:id="rId18"/>
    <p:sldId id="318" r:id="rId19"/>
    <p:sldId id="305" r:id="rId20"/>
    <p:sldId id="307" r:id="rId21"/>
    <p:sldId id="306" r:id="rId22"/>
    <p:sldId id="319" r:id="rId23"/>
    <p:sldId id="308" r:id="rId24"/>
    <p:sldId id="320" r:id="rId25"/>
    <p:sldId id="323" r:id="rId26"/>
    <p:sldId id="324" r:id="rId27"/>
    <p:sldId id="258" r:id="rId28"/>
    <p:sldId id="312" r:id="rId29"/>
    <p:sldId id="301" r:id="rId30"/>
    <p:sldId id="302" r:id="rId31"/>
    <p:sldId id="311" r:id="rId32"/>
    <p:sldId id="283" r:id="rId33"/>
    <p:sldId id="315" r:id="rId34"/>
    <p:sldId id="321" r:id="rId35"/>
    <p:sldId id="322" r:id="rId36"/>
    <p:sldId id="285" r:id="rId3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7" autoAdjust="0"/>
    <p:restoredTop sz="69486" autoAdjust="0"/>
  </p:normalViewPr>
  <p:slideViewPr>
    <p:cSldViewPr>
      <p:cViewPr varScale="1">
        <p:scale>
          <a:sx n="62" d="100"/>
          <a:sy n="62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1CB12-0922-47FB-8B43-8F45C60E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63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15A3CF5-1690-4961-ACEF-E2D294609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63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18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2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FD26D-BC4E-4DCC-B164-68CD9EC68074}" type="slidenum">
              <a:rPr lang="en-CA" smtClean="0"/>
              <a:t>12</a:t>
            </a:fld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CA" smtClean="0"/>
              <a:t>HIA Overview Training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4584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FD26D-BC4E-4DCC-B164-68CD9EC68074}" type="slidenum">
              <a:rPr lang="en-CA" smtClean="0"/>
              <a:t>13</a:t>
            </a:fld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CA" smtClean="0"/>
              <a:t>HIA Overview Training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4584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39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FD26D-BC4E-4DCC-B164-68CD9EC68074}" type="slidenum">
              <a:rPr lang="en-CA" smtClean="0"/>
              <a:t>15</a:t>
            </a:fld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CA" smtClean="0"/>
              <a:t>HIA Overview Training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3995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39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39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39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39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22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39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39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39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39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61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61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618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Review the table.</a:t>
            </a:r>
          </a:p>
          <a:p>
            <a:r>
              <a:rPr lang="en-US" sz="1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And move to next slide with the tone – so who does the training?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61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39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6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51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98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Quiz questions and ask to complete.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986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98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2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FF00"/>
              </a:buCl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2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  <a:p>
            <a:pPr marL="174982" indent="-174982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2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Three types of information: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classified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personal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personal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2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7"/>
            <a:ext cx="9144000" cy="1094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964"/>
            <a:ext cx="9144000" cy="100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475" y="6356360"/>
            <a:ext cx="3352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6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6EB59996-8D91-41A9-B407-694ACEFEDA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H="1" flipV="1">
            <a:off x="442392" y="6360186"/>
            <a:ext cx="8244408" cy="1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3" y="6446145"/>
            <a:ext cx="1290656" cy="2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475" y="6356360"/>
            <a:ext cx="3352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6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6EB59996-8D91-41A9-B407-694ACEFEDA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H="1" flipV="1">
            <a:off x="442392" y="6360186"/>
            <a:ext cx="8244408" cy="1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3" y="6446145"/>
            <a:ext cx="1290656" cy="2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0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475" y="6356360"/>
            <a:ext cx="3352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6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6EB59996-8D91-41A9-B407-694ACEFEDA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H="1" flipV="1">
            <a:off x="442392" y="6360186"/>
            <a:ext cx="8244408" cy="1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3" y="6446145"/>
            <a:ext cx="1290656" cy="2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6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475" y="6356360"/>
            <a:ext cx="3352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6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6EB59996-8D91-41A9-B407-694ACEFEDA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H="1" flipV="1">
            <a:off x="442392" y="6360186"/>
            <a:ext cx="8244408" cy="1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3" y="6446145"/>
            <a:ext cx="1290656" cy="2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5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FCB4B-A72F-4239-A7E9-384889AA86E5}" type="datetimeFigureOut">
              <a:rPr lang="en-CA" smtClean="0"/>
              <a:t>13/02/2017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C92DE-37E7-4E55-A872-B2AF2568BB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75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HIA@gov.nt.ca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ofessionals.hss.gov.nt.ca/hia-tutorials" TargetMode="External"/><Relationship Id="rId4" Type="http://schemas.openxmlformats.org/officeDocument/2006/relationships/hyperlink" Target="http://www.hss.gov.nt.ca/en/services/protecting-your-health-information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16220" y="6400808"/>
            <a:ext cx="146095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February 2017</a:t>
            </a:r>
            <a:endParaRPr lang="en-CA" sz="1000" dirty="0" err="1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772400" cy="2895600"/>
          </a:xfrm>
        </p:spPr>
        <p:txBody>
          <a:bodyPr>
            <a:normAutofit/>
          </a:bodyPr>
          <a:lstStyle/>
          <a:p>
            <a:r>
              <a:rPr lang="en-CA" dirty="0" smtClean="0"/>
              <a:t>General Privacy </a:t>
            </a:r>
            <a:br>
              <a:rPr lang="en-CA" dirty="0" smtClean="0"/>
            </a:br>
            <a:r>
              <a:rPr lang="en-CA" dirty="0"/>
              <a:t>&amp;</a:t>
            </a:r>
            <a:r>
              <a:rPr lang="en-CA" dirty="0" smtClean="0"/>
              <a:t> </a:t>
            </a:r>
            <a:br>
              <a:rPr lang="en-CA" dirty="0" smtClean="0"/>
            </a:br>
            <a:r>
              <a:rPr lang="en-CA" dirty="0" smtClean="0"/>
              <a:t>Confidentiality</a:t>
            </a: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09" y="1219200"/>
            <a:ext cx="7013582" cy="779389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3200" dirty="0" smtClean="0"/>
              <a:t>What is personal information?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92412"/>
            <a:ext cx="5184782" cy="38835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219200"/>
            <a:ext cx="6438900" cy="77938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200" dirty="0" smtClean="0"/>
              <a:t>What is personal information?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18" y="2192412"/>
            <a:ext cx="5184782" cy="3883581"/>
          </a:xfrm>
          <a:prstGeom prst="rect">
            <a:avLst/>
          </a:prstGeom>
        </p:spPr>
      </p:pic>
      <p:pic>
        <p:nvPicPr>
          <p:cNvPr id="4099" name="Picture 3" descr="C:\Users\livia_kurinska\Desktop\HIA training photos\20110222-IMG_1705_jp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E5A4F"/>
              </a:clrFrom>
              <a:clrTo>
                <a:srgbClr val="8E5A4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0" b="90000" l="9881" r="72727">
                        <a14:foregroundMark x1="42292" y1="13750" x2="42292" y2="13750"/>
                        <a14:foregroundMark x1="49012" y1="13438" x2="49012" y2="13438"/>
                        <a14:foregroundMark x1="43874" y1="10313" x2="43874" y2="10313"/>
                        <a14:foregroundMark x1="41107" y1="10625" x2="36759" y2="19063"/>
                        <a14:foregroundMark x1="40711" y1="11875" x2="40711" y2="11875"/>
                        <a14:foregroundMark x1="41502" y1="10625" x2="41502" y2="10625"/>
                        <a14:foregroundMark x1="36759" y1="16250" x2="36759" y2="16250"/>
                        <a14:foregroundMark x1="37549" y1="19063" x2="37549" y2="19063"/>
                        <a14:foregroundMark x1="39921" y1="21250" x2="39921" y2="21250"/>
                        <a14:foregroundMark x1="37154" y1="22813" x2="37154" y2="22813"/>
                        <a14:foregroundMark x1="34387" y1="25313" x2="34387" y2="25313"/>
                        <a14:foregroundMark x1="33202" y1="26563" x2="33202" y2="26563"/>
                        <a14:foregroundMark x1="30830" y1="26563" x2="30830" y2="26563"/>
                        <a14:foregroundMark x1="28854" y1="27187" x2="28854" y2="27187"/>
                        <a14:foregroundMark x1="26877" y1="27500" x2="26877" y2="27500"/>
                        <a14:foregroundMark x1="25692" y1="27500" x2="25692" y2="27500"/>
                        <a14:foregroundMark x1="24901" y1="28125" x2="24901" y2="28125"/>
                        <a14:foregroundMark x1="24506" y1="28125" x2="24506" y2="28125"/>
                        <a14:foregroundMark x1="24111" y1="28125" x2="24111" y2="28125"/>
                        <a14:foregroundMark x1="22530" y1="30312" x2="22530" y2="30312"/>
                        <a14:foregroundMark x1="18182" y1="33125" x2="18182" y2="33125"/>
                        <a14:foregroundMark x1="16996" y1="34063" x2="16996" y2="34063"/>
                        <a14:foregroundMark x1="14625" y1="35313" x2="14625" y2="35313"/>
                        <a14:foregroundMark x1="14229" y1="35625" x2="14229" y2="35625"/>
                        <a14:foregroundMark x1="13043" y1="36250" x2="13043" y2="36250"/>
                        <a14:foregroundMark x1="12253" y1="36563" x2="12253" y2="36563"/>
                        <a14:foregroundMark x1="12253" y1="36875" x2="12253" y2="36875"/>
                        <a14:foregroundMark x1="10277" y1="38125" x2="10277" y2="38125"/>
                        <a14:foregroundMark x1="10277" y1="38438" x2="10277" y2="38438"/>
                        <a14:foregroundMark x1="9486" y1="39375" x2="9486" y2="39375"/>
                        <a14:foregroundMark x1="9486" y1="40313" x2="9486" y2="40313"/>
                        <a14:foregroundMark x1="11067" y1="43750" x2="11067" y2="43750"/>
                        <a14:foregroundMark x1="9881" y1="43438" x2="9881" y2="43438"/>
                        <a14:foregroundMark x1="10277" y1="42188" x2="10277" y2="42188"/>
                        <a14:foregroundMark x1="11858" y1="47813" x2="11858" y2="47813"/>
                        <a14:foregroundMark x1="11858" y1="47188" x2="11858" y2="47188"/>
                        <a14:foregroundMark x1="11858" y1="46875" x2="20949" y2="58438"/>
                        <a14:foregroundMark x1="22134" y1="59062" x2="22134" y2="59062"/>
                        <a14:foregroundMark x1="23320" y1="58438" x2="23320" y2="58438"/>
                        <a14:foregroundMark x1="23715" y1="58125" x2="23715" y2="58125"/>
                        <a14:foregroundMark x1="24901" y1="58125" x2="24901" y2="58125"/>
                        <a14:foregroundMark x1="25296" y1="59375" x2="25296" y2="59375"/>
                        <a14:foregroundMark x1="25296" y1="60000" x2="25296" y2="60000"/>
                        <a14:foregroundMark x1="25296" y1="60000" x2="25296" y2="60000"/>
                        <a14:foregroundMark x1="24901" y1="60938" x2="24901" y2="60938"/>
                        <a14:foregroundMark x1="22530" y1="62500" x2="22530" y2="62500"/>
                        <a14:foregroundMark x1="22530" y1="62813" x2="22530" y2="62813"/>
                        <a14:foregroundMark x1="21739" y1="63750" x2="21739" y2="63750"/>
                        <a14:foregroundMark x1="21739" y1="64375" x2="21739" y2="64375"/>
                        <a14:foregroundMark x1="21344" y1="64688" x2="21344" y2="64688"/>
                        <a14:foregroundMark x1="22134" y1="68438" x2="22134" y2="68438"/>
                        <a14:foregroundMark x1="21739" y1="69688" x2="21739" y2="69688"/>
                        <a14:foregroundMark x1="20158" y1="74688" x2="20158" y2="74688"/>
                        <a14:foregroundMark x1="20158" y1="75000" x2="20158" y2="75000"/>
                        <a14:foregroundMark x1="19763" y1="76563" x2="19763" y2="76563"/>
                        <a14:foregroundMark x1="19368" y1="80000" x2="19368" y2="80000"/>
                        <a14:foregroundMark x1="18577" y1="82500" x2="18577" y2="82500"/>
                        <a14:foregroundMark x1="20553" y1="84375" x2="20553" y2="84375"/>
                        <a14:foregroundMark x1="20553" y1="85313" x2="20553" y2="85313"/>
                        <a14:foregroundMark x1="20553" y1="85313" x2="20553" y2="85313"/>
                        <a14:foregroundMark x1="20949" y1="88750" x2="20949" y2="88750"/>
                        <a14:foregroundMark x1="24111" y1="88750" x2="24111" y2="88750"/>
                        <a14:foregroundMark x1="27668" y1="89063" x2="27668" y2="89063"/>
                        <a14:foregroundMark x1="32016" y1="88750" x2="32016" y2="88750"/>
                        <a14:foregroundMark x1="36364" y1="89063" x2="36364" y2="89063"/>
                        <a14:foregroundMark x1="36364" y1="87500" x2="36364" y2="87500"/>
                        <a14:foregroundMark x1="37945" y1="85313" x2="37945" y2="85313"/>
                        <a14:foregroundMark x1="37945" y1="83438" x2="37945" y2="83438"/>
                        <a14:foregroundMark x1="39130" y1="81875" x2="39130" y2="81875"/>
                        <a14:foregroundMark x1="39921" y1="79688" x2="39921" y2="79688"/>
                        <a14:foregroundMark x1="40316" y1="78125" x2="40316" y2="78125"/>
                        <a14:foregroundMark x1="41502" y1="81563" x2="41502" y2="81563"/>
                        <a14:foregroundMark x1="41502" y1="83750" x2="41897" y2="85313"/>
                        <a14:foregroundMark x1="42292" y1="86563" x2="42292" y2="86563"/>
                        <a14:foregroundMark x1="42292" y1="86875" x2="42292" y2="86875"/>
                        <a14:foregroundMark x1="43478" y1="88125" x2="43478" y2="88125"/>
                        <a14:foregroundMark x1="44664" y1="88438" x2="44664" y2="88438"/>
                        <a14:foregroundMark x1="48617" y1="87813" x2="48617" y2="87813"/>
                        <a14:foregroundMark x1="51383" y1="89063" x2="51383" y2="89063"/>
                        <a14:foregroundMark x1="55731" y1="87813" x2="55731" y2="87813"/>
                        <a14:foregroundMark x1="60079" y1="85625" x2="60079" y2="85625"/>
                        <a14:foregroundMark x1="47431" y1="10313" x2="47431" y2="10313"/>
                        <a14:foregroundMark x1="45059" y1="10938" x2="45059" y2="10938"/>
                        <a14:foregroundMark x1="49407" y1="11563" x2="49407" y2="11563"/>
                        <a14:foregroundMark x1="51383" y1="13125" x2="51383" y2="13125"/>
                        <a14:foregroundMark x1="51383" y1="14375" x2="51383" y2="14375"/>
                        <a14:foregroundMark x1="50988" y1="16250" x2="50988" y2="16250"/>
                        <a14:foregroundMark x1="50988" y1="17500" x2="50988" y2="17500"/>
                        <a14:foregroundMark x1="50593" y1="18438" x2="50593" y2="18438"/>
                        <a14:foregroundMark x1="50593" y1="19688" x2="50593" y2="19688"/>
                        <a14:foregroundMark x1="50593" y1="20313" x2="50593" y2="20313"/>
                        <a14:foregroundMark x1="50198" y1="20938" x2="50198" y2="20938"/>
                        <a14:foregroundMark x1="49407" y1="21563" x2="49407" y2="21563"/>
                        <a14:foregroundMark x1="49407" y1="21875" x2="49407" y2="22813"/>
                        <a14:foregroundMark x1="49407" y1="22813" x2="49407" y2="22813"/>
                        <a14:foregroundMark x1="49802" y1="23125" x2="49802" y2="23125"/>
                        <a14:foregroundMark x1="50198" y1="23438" x2="50198" y2="23438"/>
                        <a14:foregroundMark x1="50198" y1="23438" x2="50198" y2="23438"/>
                        <a14:foregroundMark x1="53360" y1="25000" x2="53360" y2="25000"/>
                        <a14:foregroundMark x1="53360" y1="26250" x2="53360" y2="26250"/>
                        <a14:foregroundMark x1="53755" y1="27187" x2="53755" y2="27187"/>
                        <a14:foregroundMark x1="53755" y1="27187" x2="53755" y2="27187"/>
                        <a14:foregroundMark x1="54545" y1="27500" x2="54545" y2="27500"/>
                        <a14:foregroundMark x1="54941" y1="27500" x2="54941" y2="27500"/>
                        <a14:foregroundMark x1="56917" y1="28438" x2="56917" y2="28438"/>
                        <a14:foregroundMark x1="56917" y1="28438" x2="56917" y2="28438"/>
                        <a14:foregroundMark x1="56917" y1="28438" x2="56917" y2="28438"/>
                        <a14:foregroundMark x1="57312" y1="28750" x2="57312" y2="28750"/>
                        <a14:foregroundMark x1="60474" y1="29375" x2="60474" y2="29375"/>
                        <a14:foregroundMark x1="60474" y1="29375" x2="60474" y2="29375"/>
                        <a14:foregroundMark x1="60870" y1="30312" x2="60870" y2="30312"/>
                        <a14:foregroundMark x1="61265" y1="30312" x2="61265" y2="30312"/>
                        <a14:foregroundMark x1="61265" y1="30625" x2="61265" y2="30625"/>
                        <a14:foregroundMark x1="61660" y1="31250" x2="61660" y2="31250"/>
                        <a14:foregroundMark x1="62451" y1="32188" x2="62451" y2="32188"/>
                        <a14:foregroundMark x1="64032" y1="33750" x2="64032" y2="33750"/>
                        <a14:foregroundMark x1="67194" y1="36250" x2="67194" y2="36250"/>
                        <a14:foregroundMark x1="67589" y1="36250" x2="67589" y2="36250"/>
                        <a14:foregroundMark x1="67589" y1="36250" x2="67589" y2="36250"/>
                        <a14:foregroundMark x1="67984" y1="36875" x2="67984" y2="36875"/>
                        <a14:foregroundMark x1="68379" y1="37813" x2="68379" y2="37813"/>
                        <a14:foregroundMark x1="69565" y1="39375" x2="69565" y2="39375"/>
                        <a14:foregroundMark x1="69960" y1="40000" x2="69960" y2="40000"/>
                        <a14:foregroundMark x1="69960" y1="40313" x2="69960" y2="40313"/>
                        <a14:foregroundMark x1="70356" y1="44375" x2="70356" y2="44375"/>
                        <a14:foregroundMark x1="70356" y1="44688" x2="70356" y2="44688"/>
                        <a14:foregroundMark x1="69565" y1="48125" x2="69565" y2="48125"/>
                        <a14:foregroundMark x1="69170" y1="49688" x2="69170" y2="49688"/>
                        <a14:foregroundMark x1="69170" y1="51250" x2="69170" y2="51250"/>
                        <a14:foregroundMark x1="65613" y1="52812" x2="65217" y2="54063"/>
                        <a14:foregroundMark x1="64032" y1="55625" x2="64032" y2="55625"/>
                        <a14:foregroundMark x1="64032" y1="56875" x2="64032" y2="56875"/>
                        <a14:foregroundMark x1="63241" y1="58125" x2="63241" y2="58125"/>
                        <a14:foregroundMark x1="62846" y1="59375" x2="62846" y2="59375"/>
                        <a14:foregroundMark x1="62055" y1="59688" x2="62055" y2="59688"/>
                        <a14:foregroundMark x1="61265" y1="60625" x2="61265" y2="60625"/>
                        <a14:foregroundMark x1="60474" y1="61250" x2="60474" y2="61250"/>
                        <a14:foregroundMark x1="59289" y1="61563" x2="59289" y2="61563"/>
                        <a14:foregroundMark x1="57312" y1="62500" x2="57312" y2="62500"/>
                        <a14:foregroundMark x1="55336" y1="64375" x2="55336" y2="64375"/>
                        <a14:foregroundMark x1="54941" y1="67500" x2="54941" y2="67500"/>
                        <a14:foregroundMark x1="56522" y1="71875" x2="56522" y2="71875"/>
                        <a14:foregroundMark x1="56522" y1="74063" x2="56522" y2="74063"/>
                        <a14:foregroundMark x1="56522" y1="74688" x2="56522" y2="74688"/>
                        <a14:foregroundMark x1="56522" y1="75625" x2="56917" y2="76563"/>
                        <a14:foregroundMark x1="58498" y1="79688" x2="58498" y2="79688"/>
                        <a14:foregroundMark x1="60079" y1="83125" x2="60079" y2="83125"/>
                        <a14:foregroundMark x1="59289" y1="83125" x2="59289" y2="83125"/>
                        <a14:foregroundMark x1="16601" y1="55313" x2="16601" y2="55313"/>
                        <a14:foregroundMark x1="18577" y1="55937" x2="18577" y2="55937"/>
                        <a14:foregroundMark x1="18972" y1="57188" x2="18972" y2="57188"/>
                        <a14:foregroundMark x1="20949" y1="58750" x2="20949" y2="58750"/>
                        <a14:foregroundMark x1="14229" y1="51563" x2="14229" y2="51563"/>
                        <a14:foregroundMark x1="13834" y1="50000" x2="13834" y2="50000"/>
                        <a14:foregroundMark x1="19763" y1="80000" x2="22530" y2="80313"/>
                        <a14:foregroundMark x1="22530" y1="66875" x2="22530" y2="66875"/>
                        <a14:backgroundMark x1="18577" y1="68750" x2="18577" y2="68750"/>
                        <a14:backgroundMark x1="22134" y1="67813" x2="22134" y2="67813"/>
                        <a14:backgroundMark x1="20949" y1="66875" x2="20949" y2="66875"/>
                        <a14:backgroundMark x1="20949" y1="65313" x2="20949" y2="65313"/>
                        <a14:backgroundMark x1="20158" y1="79063" x2="20158" y2="79063"/>
                        <a14:backgroundMark x1="20158" y1="81875" x2="20158" y2="81875"/>
                        <a14:backgroundMark x1="19763" y1="83750" x2="19763" y2="83750"/>
                        <a14:backgroundMark x1="19763" y1="87500" x2="19763" y2="87500"/>
                        <a14:backgroundMark x1="19763" y1="87813" x2="19763" y2="87813"/>
                        <a14:backgroundMark x1="20553" y1="71563" x2="20553" y2="71563"/>
                        <a14:backgroundMark x1="20949" y1="72500" x2="20949" y2="72500"/>
                        <a14:backgroundMark x1="20949" y1="73750" x2="20949" y2="73750"/>
                        <a14:backgroundMark x1="20949" y1="74063" x2="20949" y2="74063"/>
                        <a14:backgroundMark x1="20553" y1="74375" x2="20553" y2="74375"/>
                        <a14:backgroundMark x1="20158" y1="75000" x2="20158" y2="75000"/>
                        <a14:backgroundMark x1="20158" y1="75625" x2="20158" y2="75625"/>
                        <a14:backgroundMark x1="20158" y1="76875" x2="20158" y2="76875"/>
                        <a14:backgroundMark x1="20158" y1="77188" x2="20158" y2="77188"/>
                        <a14:backgroundMark x1="20158" y1="78125" x2="20158" y2="78125"/>
                        <a14:backgroundMark x1="20158" y1="78438" x2="20158" y2="78438"/>
                        <a14:backgroundMark x1="20158" y1="79063" x2="20158" y2="79063"/>
                        <a14:backgroundMark x1="20158" y1="79688" x2="20158" y2="79688"/>
                        <a14:backgroundMark x1="19763" y1="80938" x2="19763" y2="80938"/>
                        <a14:backgroundMark x1="19763" y1="81250" x2="19763" y2="81250"/>
                        <a14:backgroundMark x1="19763" y1="81250" x2="19763" y2="81250"/>
                        <a14:backgroundMark x1="19763" y1="81563" x2="19763" y2="81563"/>
                        <a14:backgroundMark x1="19368" y1="82188" x2="19368" y2="82188"/>
                        <a14:backgroundMark x1="18972" y1="82500" x2="18972" y2="82500"/>
                        <a14:backgroundMark x1="18972" y1="83438" x2="18972" y2="83438"/>
                        <a14:backgroundMark x1="18972" y1="84063" x2="18972" y2="84063"/>
                        <a14:backgroundMark x1="18972" y1="84688" x2="18972" y2="84688"/>
                        <a14:backgroundMark x1="19368" y1="86563" x2="19368" y2="86563"/>
                        <a14:backgroundMark x1="19368" y1="86563" x2="19368" y2="86563"/>
                        <a14:backgroundMark x1="19368" y1="86563" x2="19368" y2="86563"/>
                        <a14:backgroundMark x1="20553" y1="89375" x2="20553" y2="89375"/>
                        <a14:backgroundMark x1="22134" y1="89375" x2="22134" y2="89375"/>
                        <a14:backgroundMark x1="22530" y1="89375" x2="22530" y2="89375"/>
                        <a14:backgroundMark x1="22530" y1="89375" x2="22530" y2="89375"/>
                        <a14:backgroundMark x1="24506" y1="89375" x2="24506" y2="89375"/>
                        <a14:backgroundMark x1="24901" y1="89375" x2="24901" y2="89375"/>
                        <a14:backgroundMark x1="25296" y1="89375" x2="25296" y2="89375"/>
                        <a14:backgroundMark x1="26087" y1="89375" x2="26087" y2="89375"/>
                        <a14:backgroundMark x1="26087" y1="89375" x2="26087" y2="89375"/>
                        <a14:backgroundMark x1="26482" y1="89375" x2="26482" y2="89375"/>
                        <a14:backgroundMark x1="26482" y1="89375" x2="26482" y2="89375"/>
                        <a14:backgroundMark x1="30040" y1="89375" x2="30040" y2="89375"/>
                        <a14:backgroundMark x1="32016" y1="89375" x2="32016" y2="89375"/>
                        <a14:backgroundMark x1="32016" y1="89375" x2="32016" y2="89375"/>
                        <a14:backgroundMark x1="32806" y1="89375" x2="32806" y2="89375"/>
                        <a14:backgroundMark x1="32806" y1="89375" x2="32806" y2="89375"/>
                        <a14:backgroundMark x1="33992" y1="89375" x2="33992" y2="89375"/>
                        <a14:backgroundMark x1="34387" y1="89375" x2="34387" y2="89375"/>
                        <a14:backgroundMark x1="34783" y1="89375" x2="34783" y2="89375"/>
                        <a14:backgroundMark x1="36759" y1="88750" x2="36759" y2="88750"/>
                        <a14:backgroundMark x1="37945" y1="87500" x2="37945" y2="87500"/>
                        <a14:backgroundMark x1="39130" y1="85625" x2="39130" y2="85625"/>
                        <a14:backgroundMark x1="39130" y1="85625" x2="39130" y2="85625"/>
                        <a14:backgroundMark x1="40316" y1="83125" x2="40316" y2="83125"/>
                        <a14:backgroundMark x1="40316" y1="82188" x2="40316" y2="82188"/>
                        <a14:backgroundMark x1="40316" y1="82188" x2="40316" y2="82188"/>
                        <a14:backgroundMark x1="40316" y1="81875" x2="40316" y2="81875"/>
                        <a14:backgroundMark x1="40316" y1="81875" x2="40316" y2="81875"/>
                        <a14:backgroundMark x1="40316" y1="81875" x2="40316" y2="81875"/>
                        <a14:backgroundMark x1="40316" y1="81563" x2="40316" y2="81563"/>
                        <a14:backgroundMark x1="40316" y1="79688" x2="40316" y2="79688"/>
                        <a14:backgroundMark x1="40316" y1="79688" x2="40316" y2="79688"/>
                        <a14:backgroundMark x1="40316" y1="79063" x2="40316" y2="79063"/>
                        <a14:backgroundMark x1="41502" y1="78125" x2="41502" y2="78125"/>
                        <a14:backgroundMark x1="40711" y1="78438" x2="40711" y2="78438"/>
                        <a14:backgroundMark x1="39526" y1="81875" x2="39526" y2="81875"/>
                        <a14:backgroundMark x1="42292" y1="83438" x2="42292" y2="83438"/>
                        <a14:backgroundMark x1="41897" y1="85313" x2="41897" y2="85313"/>
                        <a14:backgroundMark x1="43083" y1="86875" x2="43083" y2="86875"/>
                        <a14:backgroundMark x1="44269" y1="88438" x2="44269" y2="88438"/>
                        <a14:backgroundMark x1="45059" y1="89063" x2="45059" y2="89063"/>
                        <a14:backgroundMark x1="46245" y1="89063" x2="46245" y2="89063"/>
                        <a14:backgroundMark x1="47431" y1="89063" x2="47431" y2="89063"/>
                        <a14:backgroundMark x1="48221" y1="89063" x2="48221" y2="89063"/>
                        <a14:backgroundMark x1="51779" y1="89688" x2="51779" y2="89688"/>
                        <a14:backgroundMark x1="52964" y1="90000" x2="52964" y2="90000"/>
                        <a14:backgroundMark x1="56917" y1="89063" x2="56917" y2="89063"/>
                        <a14:backgroundMark x1="56917" y1="89063" x2="56917" y2="89063"/>
                        <a14:backgroundMark x1="57312" y1="88750" x2="57312" y2="88750"/>
                        <a14:backgroundMark x1="58103" y1="88125" x2="58103" y2="88125"/>
                        <a14:backgroundMark x1="59289" y1="86875" x2="59289" y2="86875"/>
                        <a14:backgroundMark x1="59289" y1="85938" x2="59289" y2="85938"/>
                        <a14:backgroundMark x1="59289" y1="84063" x2="59289" y2="84063"/>
                        <a14:backgroundMark x1="58893" y1="81563" x2="58893" y2="81563"/>
                        <a14:backgroundMark x1="58893" y1="77500" x2="58893" y2="77500"/>
                        <a14:backgroundMark x1="58498" y1="76250" x2="58498" y2="76250"/>
                        <a14:backgroundMark x1="58498" y1="75313" x2="58498" y2="75313"/>
                        <a14:backgroundMark x1="58498" y1="74688" x2="58498" y2="74688"/>
                        <a14:backgroundMark x1="58498" y1="74375" x2="58498" y2="74375"/>
                        <a14:backgroundMark x1="58498" y1="74063" x2="58498" y2="74063"/>
                        <a14:backgroundMark x1="58498" y1="73750" x2="58498" y2="73750"/>
                        <a14:backgroundMark x1="57708" y1="71250" x2="57708" y2="71250"/>
                        <a14:backgroundMark x1="57708" y1="71250" x2="57708" y2="71250"/>
                        <a14:backgroundMark x1="57312" y1="70313" x2="57312" y2="70313"/>
                        <a14:backgroundMark x1="57312" y1="69688" x2="57312" y2="69688"/>
                        <a14:backgroundMark x1="57312" y1="69063" x2="57312" y2="69063"/>
                        <a14:backgroundMark x1="56917" y1="67813" x2="56917" y2="67813"/>
                        <a14:backgroundMark x1="56917" y1="67813" x2="56917" y2="67813"/>
                        <a14:backgroundMark x1="56917" y1="67188" x2="56917" y2="67188"/>
                        <a14:backgroundMark x1="56522" y1="66250" x2="56522" y2="66250"/>
                        <a14:backgroundMark x1="56522" y1="65625" x2="56522" y2="65625"/>
                        <a14:backgroundMark x1="56917" y1="65313" x2="56917" y2="65313"/>
                        <a14:backgroundMark x1="56917" y1="65000" x2="56917" y2="65000"/>
                        <a14:backgroundMark x1="57708" y1="64688" x2="57708" y2="64688"/>
                        <a14:backgroundMark x1="59684" y1="64063" x2="59684" y2="64063"/>
                        <a14:backgroundMark x1="59684" y1="64063" x2="59684" y2="64063"/>
                        <a14:backgroundMark x1="60870" y1="63438" x2="60870" y2="63438"/>
                        <a14:backgroundMark x1="61265" y1="62813" x2="61265" y2="62813"/>
                        <a14:backgroundMark x1="61265" y1="62813" x2="61265" y2="62813"/>
                        <a14:backgroundMark x1="62055" y1="62500" x2="62055" y2="62500"/>
                        <a14:backgroundMark x1="62055" y1="62500" x2="62055" y2="62500"/>
                        <a14:backgroundMark x1="62451" y1="62187" x2="62451" y2="62187"/>
                        <a14:backgroundMark x1="63636" y1="60000" x2="63636" y2="60000"/>
                        <a14:backgroundMark x1="64427" y1="59688" x2="64427" y2="59688"/>
                        <a14:backgroundMark x1="65217" y1="59062" x2="65217" y2="59062"/>
                        <a14:backgroundMark x1="65217" y1="58438" x2="65217" y2="58438"/>
                        <a14:backgroundMark x1="65217" y1="58438" x2="65217" y2="58438"/>
                        <a14:backgroundMark x1="65217" y1="58438" x2="65217" y2="58438"/>
                        <a14:backgroundMark x1="66008" y1="58125" x2="66008" y2="58125"/>
                        <a14:backgroundMark x1="67589" y1="57500" x2="67589" y2="57500"/>
                        <a14:backgroundMark x1="67984" y1="57500" x2="67984" y2="57500"/>
                        <a14:backgroundMark x1="67984" y1="57188" x2="67984" y2="57188"/>
                        <a14:backgroundMark x1="67984" y1="56563" x2="67984" y2="56563"/>
                        <a14:backgroundMark x1="67984" y1="56563" x2="67984" y2="56563"/>
                        <a14:backgroundMark x1="69960" y1="54063" x2="69960" y2="54063"/>
                        <a14:backgroundMark x1="68379" y1="55625" x2="68379" y2="55625"/>
                        <a14:backgroundMark x1="69565" y1="53438" x2="69565" y2="53438"/>
                        <a14:backgroundMark x1="69960" y1="53125" x2="69960" y2="53125"/>
                        <a14:backgroundMark x1="69960" y1="52812" x2="69960" y2="52812"/>
                        <a14:backgroundMark x1="69960" y1="52812" x2="69960" y2="52812"/>
                        <a14:backgroundMark x1="69960" y1="52188" x2="69960" y2="52188"/>
                        <a14:backgroundMark x1="70356" y1="51563" x2="70356" y2="51563"/>
                        <a14:backgroundMark x1="70356" y1="49063" x2="70356" y2="49063"/>
                        <a14:backgroundMark x1="72332" y1="44063" x2="72332" y2="44063"/>
                        <a14:backgroundMark x1="71542" y1="47500" x2="71542" y2="47500"/>
                        <a14:backgroundMark x1="71542" y1="45313" x2="71542" y2="45313"/>
                        <a14:backgroundMark x1="71542" y1="43750" x2="71542" y2="43750"/>
                        <a14:backgroundMark x1="71542" y1="43438" x2="71542" y2="43438"/>
                        <a14:backgroundMark x1="71542" y1="43125" x2="71542" y2="43125"/>
                        <a14:backgroundMark x1="71542" y1="43125" x2="71542" y2="43125"/>
                        <a14:backgroundMark x1="71542" y1="42813" x2="71542" y2="42813"/>
                        <a14:backgroundMark x1="70356" y1="40625" x2="70356" y2="40625"/>
                        <a14:backgroundMark x1="69960" y1="39063" x2="69960" y2="39063"/>
                        <a14:backgroundMark x1="69565" y1="38438" x2="69565" y2="38438"/>
                        <a14:backgroundMark x1="69565" y1="38438" x2="69565" y2="38438"/>
                        <a14:backgroundMark x1="67589" y1="35313" x2="67589" y2="35313"/>
                        <a14:backgroundMark x1="65613" y1="35313" x2="65613" y2="35313"/>
                        <a14:backgroundMark x1="65613" y1="35313" x2="65613" y2="35313"/>
                        <a14:backgroundMark x1="65217" y1="34688" x2="65217" y2="34688"/>
                        <a14:backgroundMark x1="65217" y1="34688" x2="65217" y2="34688"/>
                        <a14:backgroundMark x1="65217" y1="34688" x2="65217" y2="34688"/>
                        <a14:backgroundMark x1="65217" y1="34688" x2="65217" y2="34688"/>
                        <a14:backgroundMark x1="65217" y1="34375" x2="65217" y2="34375"/>
                        <a14:backgroundMark x1="64822" y1="33750" x2="64822" y2="33750"/>
                        <a14:backgroundMark x1="64822" y1="33125" x2="64822" y2="33125"/>
                        <a14:backgroundMark x1="63241" y1="31563" x2="63241" y2="31563"/>
                        <a14:backgroundMark x1="63241" y1="31563" x2="63241" y2="31563"/>
                        <a14:backgroundMark x1="63241" y1="31250" x2="63241" y2="31250"/>
                        <a14:backgroundMark x1="62055" y1="29375" x2="62055" y2="29375"/>
                        <a14:backgroundMark x1="62055" y1="29375" x2="62055" y2="29375"/>
                        <a14:backgroundMark x1="19368" y1="60000" x2="19368" y2="60000"/>
                        <a14:backgroundMark x1="20553" y1="60000" x2="20553" y2="60000"/>
                        <a14:backgroundMark x1="20553" y1="60938" x2="20553" y2="60938"/>
                        <a14:backgroundMark x1="20949" y1="61250" x2="20949" y2="61250"/>
                        <a14:backgroundMark x1="20949" y1="61250" x2="20949" y2="61250"/>
                        <a14:backgroundMark x1="20553" y1="62187" x2="20553" y2="62187"/>
                        <a14:backgroundMark x1="20553" y1="62187" x2="20553" y2="62187"/>
                        <a14:backgroundMark x1="20553" y1="62813" x2="20553" y2="62813"/>
                        <a14:backgroundMark x1="20553" y1="62500" x2="20553" y2="62500"/>
                        <a14:backgroundMark x1="21344" y1="58750" x2="21344" y2="58750"/>
                        <a14:backgroundMark x1="18182" y1="58125" x2="18182" y2="58125"/>
                        <a14:backgroundMark x1="17787" y1="57188" x2="17787" y2="57188"/>
                        <a14:backgroundMark x1="17787" y1="56563" x2="17787" y2="56563"/>
                        <a14:backgroundMark x1="16206" y1="53750" x2="16206" y2="53750"/>
                        <a14:backgroundMark x1="16206" y1="53750" x2="16206" y2="53750"/>
                        <a14:backgroundMark x1="16206" y1="53125" x2="16206" y2="53125"/>
                        <a14:backgroundMark x1="13834" y1="51250" x2="13834" y2="51250"/>
                        <a14:backgroundMark x1="13043" y1="49688" x2="13043" y2="49688"/>
                        <a14:backgroundMark x1="12648" y1="48125" x2="12648" y2="48125"/>
                        <a14:backgroundMark x1="12648" y1="47813" x2="12648" y2="47813"/>
                        <a14:backgroundMark x1="12648" y1="47188" x2="12648" y2="47188"/>
                        <a14:backgroundMark x1="11462" y1="45938" x2="11462" y2="45938"/>
                        <a14:backgroundMark x1="11462" y1="45625" x2="11462" y2="45625"/>
                        <a14:backgroundMark x1="8696" y1="42813" x2="8696" y2="42813"/>
                        <a14:backgroundMark x1="21344" y1="61250" x2="21344" y2="61250"/>
                        <a14:backgroundMark x1="21739" y1="61250" x2="21739" y2="61250"/>
                        <a14:backgroundMark x1="21739" y1="62813" x2="21739" y2="62813"/>
                        <a14:backgroundMark x1="21344" y1="64063" x2="21344" y2="64063"/>
                        <a14:backgroundMark x1="21344" y1="66250" x2="21344" y2="66250"/>
                        <a14:backgroundMark x1="20949" y1="67500" x2="20949" y2="67500"/>
                        <a14:backgroundMark x1="20949" y1="68750" x2="20949" y2="68750"/>
                        <a14:backgroundMark x1="12253" y1="37188" x2="12253" y2="37188"/>
                        <a14:backgroundMark x1="11067" y1="37500" x2="11067" y2="37500"/>
                        <a14:backgroundMark x1="9091" y1="38750" x2="9091" y2="38750"/>
                        <a14:backgroundMark x1="12648" y1="36875" x2="12648" y2="36875"/>
                        <a14:backgroundMark x1="14625" y1="36875" x2="14625" y2="36875"/>
                        <a14:backgroundMark x1="15415" y1="36563" x2="15415" y2="36563"/>
                        <a14:backgroundMark x1="16206" y1="35000" x2="16206" y2="35000"/>
                        <a14:backgroundMark x1="19368" y1="33438" x2="19368" y2="33438"/>
                        <a14:backgroundMark x1="20158" y1="32188" x2="20158" y2="32188"/>
                        <a14:backgroundMark x1="20949" y1="32188" x2="20949" y2="32188"/>
                        <a14:backgroundMark x1="22134" y1="30625" x2="22134" y2="30625"/>
                        <a14:backgroundMark x1="24111" y1="30312" x2="24111" y2="30312"/>
                        <a14:backgroundMark x1="24901" y1="29688" x2="24901" y2="2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44" y="2384546"/>
            <a:ext cx="3213100" cy="4064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4876799"/>
            <a:ext cx="2667000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Vehicle registration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3025" y="5540421"/>
            <a:ext cx="2590800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Purchase records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185714"/>
            <a:ext cx="2286000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Financial info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5108" y="4020181"/>
            <a:ext cx="1143000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Job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5108" y="5338464"/>
            <a:ext cx="1143000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S.I.N.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3444" y="2867033"/>
            <a:ext cx="1600200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Address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2239275"/>
            <a:ext cx="1981200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bg1"/>
                </a:solidFill>
              </a:rPr>
              <a:t>N</a:t>
            </a:r>
            <a:r>
              <a:rPr lang="en-CA" sz="2400" dirty="0" smtClean="0">
                <a:solidFill>
                  <a:schemeClr val="bg1"/>
                </a:solidFill>
              </a:rPr>
              <a:t>ame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5108" y="4647379"/>
            <a:ext cx="1143000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Gender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2912" y="2867033"/>
            <a:ext cx="1143000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Age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550283" y="1118535"/>
            <a:ext cx="8305800" cy="63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3200" dirty="0" smtClean="0"/>
              <a:t>What is personal health information?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  <p:pic>
        <p:nvPicPr>
          <p:cNvPr id="1026" name="Picture 2" descr="H:\Health Privacy\405 - Legislation\405-37 Health Information Act\Implementation\Training\Training Materials - IN DEVELOPMENT\Generic Training Materials\PHI word clou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47194"/>
            <a:ext cx="7772400" cy="432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1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619" y="3048000"/>
            <a:ext cx="2101522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Clinic Notes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619" y="3701407"/>
            <a:ext cx="2227937" cy="156966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bg1"/>
                </a:solidFill>
              </a:rPr>
              <a:t>Name, Date of Birth, </a:t>
            </a:r>
          </a:p>
          <a:p>
            <a:pPr algn="ctr"/>
            <a:r>
              <a:rPr lang="en-CA" sz="2400" dirty="0">
                <a:solidFill>
                  <a:schemeClr val="bg1"/>
                </a:solidFill>
              </a:rPr>
              <a:t>Address, Phone </a:t>
            </a:r>
            <a:r>
              <a:rPr lang="en-CA" sz="2400" dirty="0" smtClean="0">
                <a:solidFill>
                  <a:schemeClr val="bg1"/>
                </a:solidFill>
              </a:rPr>
              <a:t>Number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0434" y="2327202"/>
            <a:ext cx="3133525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Medication Information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619" y="2327202"/>
            <a:ext cx="2857381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Counselling Notes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870" y="5038535"/>
            <a:ext cx="2882089" cy="1200329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Lab and x-ray requisitions, and the test result reports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5599" y="3701407"/>
            <a:ext cx="2198360" cy="1200329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Referrals and consultation reports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2584" y="3012274"/>
            <a:ext cx="2521375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Operative Notes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619" y="5405917"/>
            <a:ext cx="2520503" cy="830997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NWT Health Care Number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50283" y="1143000"/>
            <a:ext cx="8305800" cy="63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3200" dirty="0" smtClean="0"/>
              <a:t>What is personal health information?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474" y="3278832"/>
            <a:ext cx="2004960" cy="242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 rot="19295667">
            <a:off x="3729886" y="4167735"/>
            <a:ext cx="1714500" cy="61205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Personal Health Information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6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/>
      <p:bldP spid="1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849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b="1" dirty="0">
                <a:cs typeface="Arial" charset="0"/>
              </a:rPr>
              <a:t>It is OUR RESPONSIBILITY TO</a:t>
            </a:r>
            <a:r>
              <a:rPr lang="en-US" altLang="en-US" b="1" dirty="0" smtClean="0">
                <a:cs typeface="Arial" charset="0"/>
              </a:rPr>
              <a:t>: </a:t>
            </a:r>
          </a:p>
          <a:p>
            <a:pPr marL="0" indent="0" algn="ctr">
              <a:buNone/>
            </a:pPr>
            <a:endParaRPr lang="en-US" altLang="en-US" b="1" dirty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Respect </a:t>
            </a:r>
          </a:p>
          <a:p>
            <a:r>
              <a:rPr lang="en-US" altLang="en-US" dirty="0" smtClean="0">
                <a:cs typeface="Arial" charset="0"/>
              </a:rPr>
              <a:t>Protect</a:t>
            </a:r>
          </a:p>
          <a:p>
            <a:r>
              <a:rPr lang="en-US" altLang="en-US" dirty="0" smtClean="0">
                <a:cs typeface="Arial" charset="0"/>
              </a:rPr>
              <a:t>Keep it </a:t>
            </a:r>
          </a:p>
          <a:p>
            <a:pPr>
              <a:buNone/>
            </a:pPr>
            <a:r>
              <a:rPr lang="en-US" altLang="en-US" dirty="0" smtClean="0">
                <a:cs typeface="Arial" charset="0"/>
              </a:rPr>
              <a:t>    confidential </a:t>
            </a:r>
          </a:p>
          <a:p>
            <a:pPr>
              <a:buNone/>
            </a:pPr>
            <a:r>
              <a:rPr lang="en-US" altLang="en-US" dirty="0" smtClean="0">
                <a:cs typeface="Arial" charset="0"/>
              </a:rPr>
              <a:t>    and private</a:t>
            </a:r>
            <a:endParaRPr lang="en-US" altLang="en-US" dirty="0">
              <a:cs typeface="Arial" charset="0"/>
            </a:endParaRP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667000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2" y="2133600"/>
            <a:ext cx="8153400" cy="38131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CA" sz="2800" dirty="0" smtClean="0"/>
              <a:t>Gather/use/share only the</a:t>
            </a:r>
            <a:r>
              <a:rPr lang="en-CA" sz="2800" b="1" dirty="0" smtClean="0"/>
              <a:t> </a:t>
            </a:r>
            <a:r>
              <a:rPr lang="en-C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least amount of information</a:t>
            </a:r>
            <a:r>
              <a:rPr lang="en-CA" sz="2800" b="1" dirty="0" smtClean="0">
                <a:ln w="19050">
                  <a:solidFill>
                    <a:srgbClr val="002060"/>
                  </a:solidFill>
                </a:ln>
                <a:solidFill>
                  <a:srgbClr val="009ADA"/>
                </a:solidFill>
                <a:effectLst/>
              </a:rPr>
              <a:t> </a:t>
            </a:r>
            <a:r>
              <a:rPr lang="en-CA" sz="2800" dirty="0" smtClean="0"/>
              <a:t>you need to know</a:t>
            </a:r>
            <a:r>
              <a:rPr lang="en-CA" sz="2800" b="1" dirty="0" smtClean="0"/>
              <a:t> </a:t>
            </a:r>
            <a:r>
              <a:rPr lang="en-CA" sz="2800" dirty="0" smtClean="0"/>
              <a:t>to do your job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CA" sz="28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CA" sz="2800" dirty="0" smtClean="0"/>
              <a:t>Gather/use/share </a:t>
            </a:r>
            <a:r>
              <a:rPr lang="en-C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identifiable information only when </a:t>
            </a:r>
            <a:r>
              <a:rPr lang="en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non-identifiable won’t do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CA" sz="28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CA" sz="2800" dirty="0" smtClean="0"/>
              <a:t>Know </a:t>
            </a:r>
            <a:r>
              <a:rPr lang="en-C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why this information is needed </a:t>
            </a:r>
            <a:r>
              <a:rPr lang="en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now</a:t>
            </a:r>
            <a:endParaRPr lang="en-C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33612" y="1071561"/>
            <a:ext cx="4724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Privacy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6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Health Privacy\405 - Legislation\405-37 Health Information Act\Implementation\Training\Privacy Cartoons\illust_46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4140"/>
            <a:ext cx="4495800" cy="521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842" y="1828800"/>
            <a:ext cx="4325747" cy="3024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Privacy risks </a:t>
            </a:r>
          </a:p>
          <a:p>
            <a:pPr marL="0" indent="0">
              <a:buNone/>
            </a:pPr>
            <a:r>
              <a:rPr lang="en-US" altLang="en-US" dirty="0">
                <a:cs typeface="Arial" charset="0"/>
              </a:rPr>
              <a:t> </a:t>
            </a:r>
            <a:r>
              <a:rPr lang="en-US" altLang="en-US" dirty="0" smtClean="0">
                <a:cs typeface="Arial" charset="0"/>
              </a:rPr>
              <a:t>                &amp;</a:t>
            </a:r>
          </a:p>
          <a:p>
            <a:r>
              <a:rPr lang="en-US" altLang="en-US" dirty="0" smtClean="0">
                <a:cs typeface="Arial" charset="0"/>
              </a:rPr>
              <a:t>Privacy breaches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080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Privacy Issues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604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 the News…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29660"/>
          </a:xfrm>
          <a:noFill/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en-US" sz="3400" b="1" dirty="0" smtClean="0">
                <a:cs typeface="Arial" charset="0"/>
              </a:rPr>
              <a:t>CANADA</a:t>
            </a:r>
          </a:p>
          <a:p>
            <a:pPr marL="0" indent="0">
              <a:buNone/>
            </a:pPr>
            <a:r>
              <a:rPr lang="en-US" sz="3400" dirty="0" smtClean="0"/>
              <a:t>June 2016 in N.L.: 34 patient records breached (accidental)</a:t>
            </a:r>
          </a:p>
          <a:p>
            <a:r>
              <a:rPr lang="en-US" sz="3400" dirty="0" smtClean="0"/>
              <a:t>Physician’s car containing a briefcase with patient files was stolen</a:t>
            </a:r>
          </a:p>
          <a:p>
            <a:r>
              <a:rPr lang="en-US" sz="3400" dirty="0" smtClean="0"/>
              <a:t>The briefcase and 29 patient files were recovered, but 5 remained missing</a:t>
            </a:r>
          </a:p>
          <a:p>
            <a:pPr marL="0" indent="0">
              <a:buNone/>
            </a:pPr>
            <a:r>
              <a:rPr lang="en-US" sz="3400" dirty="0" smtClean="0"/>
              <a:t>July 2016 in N.B.: 141 patient records breached (intentional)</a:t>
            </a:r>
          </a:p>
          <a:p>
            <a:r>
              <a:rPr lang="en-US" sz="3400" dirty="0"/>
              <a:t>a radiation </a:t>
            </a:r>
            <a:r>
              <a:rPr lang="en-US" sz="3400" dirty="0" smtClean="0"/>
              <a:t>oncologist accessed </a:t>
            </a:r>
            <a:r>
              <a:rPr lang="en-US" sz="3400" dirty="0"/>
              <a:t>the personal health information of 141 females </a:t>
            </a:r>
            <a:r>
              <a:rPr lang="en-US" sz="3400" dirty="0" smtClean="0"/>
              <a:t>without </a:t>
            </a:r>
            <a:r>
              <a:rPr lang="en-US" sz="3400" dirty="0"/>
              <a:t>their authorization during a two-year </a:t>
            </a:r>
            <a:r>
              <a:rPr lang="en-US" sz="3400" dirty="0" smtClean="0"/>
              <a:t>period; </a:t>
            </a:r>
            <a:r>
              <a:rPr lang="en-US" sz="3400" dirty="0"/>
              <a:t>s</a:t>
            </a:r>
            <a:r>
              <a:rPr lang="en-US" sz="3400" dirty="0" smtClean="0"/>
              <a:t>ome </a:t>
            </a:r>
            <a:r>
              <a:rPr lang="en-US" sz="3400" dirty="0"/>
              <a:t>of the females work </a:t>
            </a:r>
            <a:r>
              <a:rPr lang="en-US" sz="3400" dirty="0" smtClean="0"/>
              <a:t> </a:t>
            </a:r>
            <a:r>
              <a:rPr lang="en-US" sz="3400" dirty="0"/>
              <a:t>at the hospital </a:t>
            </a:r>
            <a:r>
              <a:rPr lang="en-US" sz="3400" dirty="0" smtClean="0"/>
              <a:t> or at </a:t>
            </a:r>
            <a:r>
              <a:rPr lang="en-US" sz="3400" dirty="0"/>
              <a:t>a restaurant where </a:t>
            </a:r>
            <a:r>
              <a:rPr lang="en-US" sz="3400" dirty="0" smtClean="0"/>
              <a:t>physician </a:t>
            </a:r>
            <a:r>
              <a:rPr lang="en-US" sz="3400" dirty="0"/>
              <a:t>was a regular </a:t>
            </a:r>
            <a:r>
              <a:rPr lang="en-US" sz="3400" dirty="0" smtClean="0"/>
              <a:t>customer</a:t>
            </a:r>
          </a:p>
          <a:p>
            <a:r>
              <a:rPr lang="en-US" sz="3400" dirty="0" smtClean="0"/>
              <a:t>Physician’s employment was terminated</a:t>
            </a:r>
          </a:p>
          <a:p>
            <a:pPr marL="0" indent="0">
              <a:buNone/>
            </a:pPr>
            <a:r>
              <a:rPr lang="en-US" sz="3400" dirty="0" smtClean="0"/>
              <a:t>October 2016 in N.L.: 19 patient records breached (accidental)</a:t>
            </a:r>
          </a:p>
          <a:p>
            <a:r>
              <a:rPr lang="en-US" sz="3400" dirty="0" smtClean="0"/>
              <a:t>Patients’ information lost during an orthopedics traveling clinic</a:t>
            </a:r>
          </a:p>
          <a:p>
            <a:r>
              <a:rPr lang="en-US" sz="3400" dirty="0" smtClean="0"/>
              <a:t>Missing information were partial patient files</a:t>
            </a:r>
          </a:p>
          <a:p>
            <a:pPr marL="0" indent="0">
              <a:buNone/>
            </a:pPr>
            <a:endParaRPr lang="en-US" sz="3400" b="1" dirty="0" smtClean="0"/>
          </a:p>
          <a:p>
            <a:pPr marL="0" indent="0">
              <a:buNone/>
            </a:pPr>
            <a:r>
              <a:rPr lang="en-US" sz="3400" b="1" dirty="0" smtClean="0"/>
              <a:t>WORLD</a:t>
            </a:r>
          </a:p>
          <a:p>
            <a:pPr marL="0" indent="0">
              <a:buNone/>
            </a:pPr>
            <a:r>
              <a:rPr lang="en-US" sz="3400" dirty="0" smtClean="0"/>
              <a:t>June – Nov 2013 in USA:  three breaches with over 4 M patient records stolen</a:t>
            </a:r>
          </a:p>
          <a:p>
            <a:r>
              <a:rPr lang="en-US" sz="3400" dirty="0" smtClean="0"/>
              <a:t>Patient records compromised incl. names, addresses, dates of birth, credit card  numbers, clinical and health insurance information</a:t>
            </a:r>
          </a:p>
          <a:p>
            <a:r>
              <a:rPr lang="en-US" sz="3400" dirty="0" smtClean="0"/>
              <a:t>Advocate Health Care Network responsible,  pays $5.55 M settlement to US Health Department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4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Basic Privacy Safeguards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you can do to protect client privacy: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Don’t store documents on your C:Drive or desktop</a:t>
            </a:r>
          </a:p>
          <a:p>
            <a:r>
              <a:rPr lang="en-US" dirty="0" smtClean="0"/>
              <a:t>Don’t share passwords</a:t>
            </a:r>
          </a:p>
          <a:p>
            <a:r>
              <a:rPr lang="en-US" dirty="0" smtClean="0"/>
              <a:t>Don’t throw private and confidential notes in the garbage</a:t>
            </a:r>
          </a:p>
          <a:p>
            <a:r>
              <a:rPr lang="en-US" dirty="0" smtClean="0"/>
              <a:t>Don’t open attachments or click on links sent from unrecognized email addresses</a:t>
            </a:r>
          </a:p>
          <a:p>
            <a:r>
              <a:rPr lang="en-US" dirty="0" smtClean="0"/>
              <a:t>Don’t chat about clients in the halls</a:t>
            </a:r>
          </a:p>
          <a:p>
            <a:r>
              <a:rPr lang="en-US" dirty="0" smtClean="0"/>
              <a:t>Don’t use your personal email for work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 keep your desk clean</a:t>
            </a:r>
          </a:p>
          <a:p>
            <a:r>
              <a:rPr lang="en-US" dirty="0" smtClean="0"/>
              <a:t>Do think before you share information</a:t>
            </a:r>
          </a:p>
          <a:p>
            <a:r>
              <a:rPr lang="en-US" dirty="0" smtClean="0"/>
              <a:t>Do keep records safe</a:t>
            </a:r>
          </a:p>
          <a:p>
            <a:r>
              <a:rPr lang="en-US" dirty="0" smtClean="0"/>
              <a:t>Do lock up before you go</a:t>
            </a:r>
          </a:p>
          <a:p>
            <a:r>
              <a:rPr lang="en-US" dirty="0" smtClean="0"/>
              <a:t>Do use VPN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0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Discussion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dirty="0">
                <a:cs typeface="Arial" charset="0"/>
              </a:rPr>
              <a:t>Y</a:t>
            </a:r>
            <a:r>
              <a:rPr lang="en-US" altLang="en-US" dirty="0" smtClean="0">
                <a:cs typeface="Arial" charset="0"/>
              </a:rPr>
              <a:t>ou are a transcriptionist ,working at an HSSA. This morning you heard two colleagues talking about Allison and her child’s blood results.  </a:t>
            </a:r>
          </a:p>
          <a:p>
            <a:pPr marL="0" indent="0">
              <a:buNone/>
            </a:pPr>
            <a:endParaRPr lang="en-US" altLang="en-US" dirty="0" smtClean="0">
              <a:cs typeface="Arial" charset="0"/>
            </a:endParaRPr>
          </a:p>
          <a:p>
            <a:pPr marL="0" indent="0">
              <a:buNone/>
            </a:pPr>
            <a:r>
              <a:rPr lang="en-US" altLang="en-US" dirty="0" smtClean="0">
                <a:cs typeface="Arial" charset="0"/>
              </a:rPr>
              <a:t>On the way home from work you stop at the grocery store to pick up a few things. </a:t>
            </a:r>
            <a:r>
              <a:rPr lang="en-US" altLang="en-US" dirty="0">
                <a:cs typeface="Arial" charset="0"/>
              </a:rPr>
              <a:t>Y</a:t>
            </a:r>
            <a:r>
              <a:rPr lang="en-US" altLang="en-US" dirty="0" smtClean="0">
                <a:cs typeface="Arial" charset="0"/>
              </a:rPr>
              <a:t>ou run into your friend Allison. </a:t>
            </a:r>
          </a:p>
          <a:p>
            <a:pPr marL="0" indent="0">
              <a:buNone/>
            </a:pPr>
            <a:r>
              <a:rPr lang="en-US" altLang="en-US" dirty="0" smtClean="0">
                <a:cs typeface="Arial" charset="0"/>
              </a:rPr>
              <a:t>Allison says: “I’m so glad I ran into you. I know you work near the Lab, do you know if blood results are in? It would be great if I knew now so I could get a prescription tonight, so my daughter gets her meds sooner. ”</a:t>
            </a:r>
          </a:p>
          <a:p>
            <a:pPr marL="0" indent="0">
              <a:buNone/>
            </a:pPr>
            <a:endParaRPr lang="en-US" altLang="en-US" dirty="0" smtClean="0">
              <a:cs typeface="Arial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Consider: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What do you do at the HSSA?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Is Allison your patient?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Is information you heard about the same person? There could be another Allison in the NWT who has a child and came for testing…</a:t>
            </a:r>
          </a:p>
          <a:p>
            <a:pPr marL="0" indent="0"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/>
              <a:t>P</a:t>
            </a:r>
            <a:r>
              <a:rPr lang="en-US" dirty="0" smtClean="0"/>
              <a:t>rivacy vs. Confidentiality</a:t>
            </a:r>
          </a:p>
          <a:p>
            <a:r>
              <a:rPr lang="en-US" dirty="0" smtClean="0"/>
              <a:t>Information types</a:t>
            </a:r>
          </a:p>
          <a:p>
            <a:r>
              <a:rPr lang="en-US" dirty="0" smtClean="0"/>
              <a:t>Privacy Principles</a:t>
            </a:r>
          </a:p>
          <a:p>
            <a:r>
              <a:rPr lang="en-US" dirty="0" smtClean="0"/>
              <a:t>Privacy Safeguards</a:t>
            </a:r>
          </a:p>
          <a:p>
            <a:r>
              <a:rPr lang="en-US" dirty="0" smtClean="0"/>
              <a:t>Discussion and Examples</a:t>
            </a:r>
          </a:p>
          <a:p>
            <a:r>
              <a:rPr lang="en-US" dirty="0" smtClean="0"/>
              <a:t>Additional privacy training options and information</a:t>
            </a:r>
          </a:p>
          <a:p>
            <a:r>
              <a:rPr lang="en-US" dirty="0" smtClean="0"/>
              <a:t>Workshop evaluation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10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3689"/>
            <a:ext cx="8229600" cy="7203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906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en-US" dirty="0" smtClean="0">
              <a:cs typeface="Arial" charset="0"/>
            </a:endParaRPr>
          </a:p>
          <a:p>
            <a:pPr marL="0" indent="0">
              <a:buNone/>
            </a:pPr>
            <a:r>
              <a:rPr lang="en-US" altLang="en-US" dirty="0" smtClean="0">
                <a:cs typeface="Arial" charset="0"/>
              </a:rPr>
              <a:t>You are a new assistant at the reception</a:t>
            </a:r>
            <a:r>
              <a:rPr lang="en-US" altLang="en-US" dirty="0">
                <a:cs typeface="Arial" charset="0"/>
              </a:rPr>
              <a:t>. </a:t>
            </a:r>
            <a:r>
              <a:rPr lang="en-US" altLang="en-US" dirty="0" smtClean="0">
                <a:cs typeface="Arial" charset="0"/>
              </a:rPr>
              <a:t>In your role </a:t>
            </a:r>
            <a:r>
              <a:rPr lang="en-US" altLang="en-US" dirty="0">
                <a:cs typeface="Arial" charset="0"/>
              </a:rPr>
              <a:t>you  usually direct people  to </a:t>
            </a:r>
            <a:r>
              <a:rPr lang="en-US" altLang="en-US" dirty="0" smtClean="0">
                <a:cs typeface="Arial" charset="0"/>
              </a:rPr>
              <a:t>the right location, </a:t>
            </a:r>
            <a:r>
              <a:rPr lang="en-US" altLang="en-US" dirty="0">
                <a:cs typeface="Arial" charset="0"/>
              </a:rPr>
              <a:t>help visitors and other staff when </a:t>
            </a:r>
            <a:r>
              <a:rPr lang="en-US" altLang="en-US" dirty="0" smtClean="0">
                <a:cs typeface="Arial" charset="0"/>
              </a:rPr>
              <a:t>needed, </a:t>
            </a:r>
            <a:r>
              <a:rPr lang="en-US" altLang="en-US" dirty="0">
                <a:cs typeface="Arial" charset="0"/>
              </a:rPr>
              <a:t>and handle only general information. </a:t>
            </a:r>
            <a:r>
              <a:rPr lang="en-US" altLang="en-US" dirty="0" smtClean="0">
                <a:cs typeface="Arial" charset="0"/>
              </a:rPr>
              <a:t>This morning the reception is busy. </a:t>
            </a:r>
          </a:p>
          <a:p>
            <a:pPr marL="0" indent="0">
              <a:buNone/>
            </a:pPr>
            <a:endParaRPr lang="en-US" altLang="en-US" dirty="0" smtClean="0">
              <a:cs typeface="Arial" charset="0"/>
            </a:endParaRPr>
          </a:p>
          <a:p>
            <a:pPr marL="0" indent="0">
              <a:buNone/>
            </a:pPr>
            <a:r>
              <a:rPr lang="en-US" altLang="en-US" dirty="0" smtClean="0">
                <a:cs typeface="Arial" charset="0"/>
              </a:rPr>
              <a:t>A clinic assistant  just completed entering  details about clients on a shared computer, but suddenly got distracted and leaves for a quick coffee break. You notice the clinic assistant did not sign out from the computer and the computer screen shows a patient’s health information.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900" dirty="0">
                <a:solidFill>
                  <a:schemeClr val="accent3">
                    <a:lumMod val="75000"/>
                  </a:schemeClr>
                </a:solidFill>
              </a:rPr>
              <a:t>Consider: </a:t>
            </a:r>
          </a:p>
          <a:p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</a:rPr>
              <a:t>What </a:t>
            </a:r>
            <a:r>
              <a:rPr lang="en-US" sz="2900" dirty="0">
                <a:solidFill>
                  <a:schemeClr val="accent3">
                    <a:lumMod val="75000"/>
                  </a:schemeClr>
                </a:solidFill>
              </a:rPr>
              <a:t>do you do to </a:t>
            </a:r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</a:rPr>
              <a:t>respect the PHI?</a:t>
            </a:r>
          </a:p>
          <a:p>
            <a:r>
              <a:rPr lang="en-US" sz="2900" dirty="0">
                <a:solidFill>
                  <a:schemeClr val="accent3">
                    <a:lumMod val="75000"/>
                  </a:schemeClr>
                </a:solidFill>
              </a:rPr>
              <a:t>What do you do </a:t>
            </a:r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</a:rPr>
              <a:t>to protect the patient? </a:t>
            </a:r>
            <a:endParaRPr lang="en-US" sz="29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1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3689"/>
            <a:ext cx="8229600" cy="7203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8077200" cy="4572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en-US" dirty="0" smtClean="0">
              <a:cs typeface="Arial" charset="0"/>
            </a:endParaRPr>
          </a:p>
          <a:p>
            <a:pPr marL="0" indent="0">
              <a:buNone/>
            </a:pPr>
            <a:r>
              <a:rPr lang="en-US" altLang="en-US" dirty="0" smtClean="0">
                <a:cs typeface="Arial" charset="0"/>
              </a:rPr>
              <a:t>You are a nurse at a long-term care unit. In your role </a:t>
            </a:r>
            <a:r>
              <a:rPr lang="en-US" altLang="en-US" dirty="0">
                <a:cs typeface="Arial" charset="0"/>
              </a:rPr>
              <a:t>you  usually </a:t>
            </a:r>
            <a:r>
              <a:rPr lang="en-US" altLang="en-US" dirty="0" smtClean="0">
                <a:cs typeface="Arial" charset="0"/>
              </a:rPr>
              <a:t>check on clients in their rooms, administer medications and provide other assistance as needed.  Today you check the health status of a client, Joanne, whose condition has significantly worsened over the past few days. </a:t>
            </a:r>
          </a:p>
          <a:p>
            <a:pPr marL="0" indent="0">
              <a:buNone/>
            </a:pPr>
            <a:endParaRPr lang="en-US" altLang="en-US" dirty="0" smtClean="0">
              <a:cs typeface="Arial" charset="0"/>
            </a:endParaRPr>
          </a:p>
          <a:p>
            <a:pPr marL="0" indent="0">
              <a:buNone/>
            </a:pPr>
            <a:r>
              <a:rPr lang="en-US" altLang="en-US" dirty="0">
                <a:cs typeface="Arial" charset="0"/>
              </a:rPr>
              <a:t>This afternoon </a:t>
            </a:r>
            <a:r>
              <a:rPr lang="en-US" altLang="en-US" dirty="0" smtClean="0">
                <a:cs typeface="Arial" charset="0"/>
              </a:rPr>
              <a:t>you receive a </a:t>
            </a:r>
            <a:r>
              <a:rPr lang="en-US" altLang="en-US" dirty="0">
                <a:cs typeface="Arial" charset="0"/>
              </a:rPr>
              <a:t>phone call. </a:t>
            </a:r>
            <a:r>
              <a:rPr lang="en-US" altLang="en-US" dirty="0" smtClean="0">
                <a:cs typeface="Arial" charset="0"/>
              </a:rPr>
              <a:t>The caller is Joanne’s best friend and is asking for information about  her status.  </a:t>
            </a:r>
            <a:endParaRPr lang="en-US" dirty="0" smtClean="0"/>
          </a:p>
          <a:p>
            <a:pPr marL="0" indent="0">
              <a:buNone/>
            </a:pPr>
            <a:endParaRPr lang="en-US" sz="29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</a:rPr>
              <a:t>Consider</a:t>
            </a:r>
            <a:r>
              <a:rPr lang="en-US" sz="2900" dirty="0">
                <a:solidFill>
                  <a:schemeClr val="accent3">
                    <a:lumMod val="75000"/>
                  </a:schemeClr>
                </a:solidFill>
              </a:rPr>
              <a:t>: </a:t>
            </a:r>
          </a:p>
          <a:p>
            <a:r>
              <a:rPr lang="en-US" sz="2900" dirty="0">
                <a:solidFill>
                  <a:schemeClr val="accent3">
                    <a:lumMod val="75000"/>
                  </a:schemeClr>
                </a:solidFill>
              </a:rPr>
              <a:t>What do you do to respect </a:t>
            </a:r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</a:rPr>
              <a:t>the PHI?</a:t>
            </a:r>
          </a:p>
          <a:p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</a:rPr>
              <a:t>What </a:t>
            </a:r>
            <a:r>
              <a:rPr lang="en-US" sz="2900" dirty="0">
                <a:solidFill>
                  <a:schemeClr val="accent3">
                    <a:lumMod val="75000"/>
                  </a:schemeClr>
                </a:solidFill>
              </a:rPr>
              <a:t>do you do </a:t>
            </a:r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</a:rPr>
              <a:t>to protect Joanne, while still wanting to help her? </a:t>
            </a:r>
            <a:endParaRPr lang="en-US" sz="2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3689"/>
            <a:ext cx="8229600" cy="7203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8077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>
              <a:cs typeface="Arial" charset="0"/>
            </a:endParaRPr>
          </a:p>
          <a:p>
            <a:pPr marL="0" indent="0">
              <a:buNone/>
            </a:pPr>
            <a:r>
              <a:rPr lang="en-US" altLang="en-US" dirty="0" smtClean="0">
                <a:cs typeface="Arial" charset="0"/>
              </a:rPr>
              <a:t>You are an administrative assistant working in the Child and Family Services Unit. Your supervisor asked you to file a copy of the unit’s financial plan. </a:t>
            </a:r>
            <a:endParaRPr lang="en-US" sz="29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</a:rPr>
              <a:t>Consider</a:t>
            </a:r>
            <a:r>
              <a:rPr lang="en-US" sz="2900" dirty="0">
                <a:solidFill>
                  <a:schemeClr val="accent3">
                    <a:lumMod val="75000"/>
                  </a:schemeClr>
                </a:solidFill>
              </a:rPr>
              <a:t>: </a:t>
            </a:r>
          </a:p>
          <a:p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</a:rPr>
              <a:t>What </a:t>
            </a:r>
            <a:r>
              <a:rPr lang="en-US" sz="2900" dirty="0">
                <a:solidFill>
                  <a:schemeClr val="accent3">
                    <a:lumMod val="75000"/>
                  </a:schemeClr>
                </a:solidFill>
              </a:rPr>
              <a:t>do you do to respect  the information</a:t>
            </a:r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r>
              <a:rPr lang="en-US" sz="2900" dirty="0">
                <a:solidFill>
                  <a:schemeClr val="accent3">
                    <a:lumMod val="75000"/>
                  </a:schemeClr>
                </a:solidFill>
              </a:rPr>
              <a:t>What do you do to protect the </a:t>
            </a:r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</a:rPr>
              <a:t>organization? </a:t>
            </a:r>
            <a:endParaRPr lang="en-US" sz="29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9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3689"/>
            <a:ext cx="8229600" cy="7203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80772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en-US" dirty="0" smtClean="0">
              <a:cs typeface="Arial" charset="0"/>
            </a:endParaRPr>
          </a:p>
          <a:p>
            <a:pPr marL="0" indent="0">
              <a:buNone/>
            </a:pPr>
            <a:r>
              <a:rPr lang="en-US" altLang="en-US" dirty="0" smtClean="0">
                <a:cs typeface="Arial" charset="0"/>
              </a:rPr>
              <a:t>You are a translator. Your supervisor asks you to assist a Child Protection Worker. </a:t>
            </a:r>
          </a:p>
          <a:p>
            <a:pPr marL="0" indent="0">
              <a:buNone/>
            </a:pPr>
            <a:r>
              <a:rPr lang="en-US" altLang="en-US" dirty="0" smtClean="0">
                <a:cs typeface="Arial" charset="0"/>
              </a:rPr>
              <a:t>During a meeting with their client you need to translate some information into one of the official languages.</a:t>
            </a:r>
            <a:endParaRPr lang="en-US" dirty="0" smtClean="0"/>
          </a:p>
          <a:p>
            <a:pPr marL="0" indent="0">
              <a:buNone/>
            </a:pPr>
            <a:endParaRPr lang="en-US" sz="29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</a:rPr>
              <a:t>Consider</a:t>
            </a:r>
            <a:r>
              <a:rPr lang="en-US" sz="2900" dirty="0">
                <a:solidFill>
                  <a:schemeClr val="accent3">
                    <a:lumMod val="75000"/>
                  </a:schemeClr>
                </a:solidFill>
              </a:rPr>
              <a:t>: </a:t>
            </a:r>
          </a:p>
          <a:p>
            <a:r>
              <a:rPr lang="en-US" sz="2900" dirty="0">
                <a:solidFill>
                  <a:schemeClr val="accent3">
                    <a:lumMod val="75000"/>
                  </a:schemeClr>
                </a:solidFill>
              </a:rPr>
              <a:t>What do you do to respect </a:t>
            </a:r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</a:rPr>
              <a:t>the client’s privacy?</a:t>
            </a:r>
          </a:p>
          <a:p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</a:rPr>
              <a:t>What </a:t>
            </a:r>
            <a:r>
              <a:rPr lang="en-US" sz="2900" dirty="0">
                <a:solidFill>
                  <a:schemeClr val="accent3">
                    <a:lumMod val="75000"/>
                  </a:schemeClr>
                </a:solidFill>
              </a:rPr>
              <a:t>do you do </a:t>
            </a:r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</a:rPr>
              <a:t>to protect your organization?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3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144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CA" sz="4900" b="1" dirty="0" smtClean="0">
                <a:solidFill>
                  <a:srgbClr val="0070C0"/>
                </a:solidFill>
              </a:rPr>
              <a:t>Training</a:t>
            </a: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386" y="2133600"/>
            <a:ext cx="8033414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smtClean="0"/>
              <a:t>You are:</a:t>
            </a:r>
          </a:p>
          <a:p>
            <a:pPr>
              <a:buFont typeface="Wingdings" pitchFamily="2" charset="2"/>
              <a:buChar char="Ø"/>
            </a:pPr>
            <a:r>
              <a:rPr lang="en-CA" sz="3600" dirty="0" smtClean="0"/>
              <a:t> Involved </a:t>
            </a:r>
          </a:p>
          <a:p>
            <a:pPr>
              <a:buFont typeface="Wingdings" pitchFamily="2" charset="2"/>
              <a:buChar char="Ø"/>
            </a:pPr>
            <a:r>
              <a:rPr lang="en-CA" sz="3600" dirty="0" smtClean="0"/>
              <a:t>Responsible</a:t>
            </a:r>
          </a:p>
          <a:p>
            <a:pPr>
              <a:buFont typeface="Wingdings" pitchFamily="2" charset="2"/>
              <a:buChar char="Ø"/>
            </a:pPr>
            <a:r>
              <a:rPr lang="en-CA" sz="3600" dirty="0" smtClean="0"/>
              <a:t> Required</a:t>
            </a:r>
          </a:p>
        </p:txBody>
      </p:sp>
      <p:pic>
        <p:nvPicPr>
          <p:cNvPr id="3074" name="Picture 2" descr="H:\Health Privacy\405 - Legislation\405-37 Health Information Act\Implementation\Training\Training Materials - IN DEVELOPMENT\Resources\HIA Guide InDesign\KN5A9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3" y="2667000"/>
            <a:ext cx="434406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0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09433" y="990600"/>
            <a:ext cx="8229600" cy="968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0070C0"/>
                </a:solidFill>
              </a:rPr>
              <a:t>Training </a:t>
            </a:r>
            <a:br>
              <a:rPr lang="en-CA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433" y="195881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training may you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need </a:t>
            </a:r>
            <a:r>
              <a:rPr lang="en-US" dirty="0" smtClean="0"/>
              <a:t>based </a:t>
            </a:r>
          </a:p>
          <a:p>
            <a:pPr marL="0" indent="0">
              <a:buNone/>
            </a:pPr>
            <a:r>
              <a:rPr lang="en-US" dirty="0" smtClean="0"/>
              <a:t>on your job?</a:t>
            </a:r>
          </a:p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Mandatory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Mandatory Duties Dependent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training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could</a:t>
            </a:r>
            <a:r>
              <a:rPr lang="en-US" dirty="0" smtClean="0"/>
              <a:t> you attend?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Optional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" y="983007"/>
            <a:ext cx="7367588" cy="537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2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0438"/>
          </a:xfrm>
        </p:spPr>
        <p:txBody>
          <a:bodyPr/>
          <a:lstStyle/>
          <a:p>
            <a:r>
              <a:rPr lang="en-CA" dirty="0"/>
              <a:t>Privacy &amp; HIA Training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5502"/>
            <a:ext cx="8534400" cy="47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9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Additional Resources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340"/>
            <a:ext cx="7620000" cy="46296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4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371600"/>
            <a:ext cx="7620000" cy="4629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/>
              <a:t>For </a:t>
            </a:r>
            <a:r>
              <a:rPr lang="en-US" sz="3600" dirty="0"/>
              <a:t>more information </a:t>
            </a:r>
            <a:r>
              <a:rPr lang="en-US" sz="3600" dirty="0" smtClean="0"/>
              <a:t>you can:</a:t>
            </a:r>
          </a:p>
          <a:p>
            <a:pPr marL="0" indent="0" algn="ctr">
              <a:buNone/>
            </a:pPr>
            <a:endParaRPr lang="en-US" sz="3600" dirty="0" smtClean="0"/>
          </a:p>
          <a:p>
            <a:r>
              <a:rPr lang="en-US" sz="3600" dirty="0" smtClean="0"/>
              <a:t>email </a:t>
            </a:r>
            <a:r>
              <a:rPr lang="en-US" sz="2800" u="sng" dirty="0">
                <a:hlinkClick r:id="rId3"/>
              </a:rPr>
              <a:t>HIA@gov.nt.ca</a:t>
            </a:r>
            <a:r>
              <a:rPr lang="en-US" sz="2800" dirty="0"/>
              <a:t> </a:t>
            </a:r>
          </a:p>
          <a:p>
            <a:r>
              <a:rPr lang="en-US" sz="3600" dirty="0"/>
              <a:t>visit </a:t>
            </a:r>
            <a:r>
              <a:rPr lang="en-US" sz="3600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www.hss.gov.nt.ca/en/services/protecting-your-health-information</a:t>
            </a:r>
            <a:endParaRPr lang="en-US" dirty="0"/>
          </a:p>
          <a:p>
            <a:pPr lvl="1">
              <a:buFont typeface="Courier New" pitchFamily="49" charset="0"/>
              <a:buChar char="o"/>
            </a:pPr>
            <a:r>
              <a:rPr lang="en-CA" u="sng" dirty="0" smtClean="0">
                <a:hlinkClick r:id="rId5"/>
              </a:rPr>
              <a:t>http</a:t>
            </a:r>
            <a:r>
              <a:rPr lang="en-CA" u="sng" dirty="0">
                <a:hlinkClick r:id="rId5"/>
              </a:rPr>
              <a:t>://www.professionals.hss.gov.nt.ca/hia-tutorials</a:t>
            </a:r>
            <a:r>
              <a:rPr lang="en-CA" dirty="0"/>
              <a:t> </a:t>
            </a:r>
            <a:endParaRPr lang="en-US" dirty="0"/>
          </a:p>
          <a:p>
            <a:r>
              <a:rPr lang="en-US" sz="3600" dirty="0" smtClean="0"/>
              <a:t>Ask your Quality Risk Manager / Educator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8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96" y="838200"/>
            <a:ext cx="8229600" cy="8080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Summary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7992" y="1828800"/>
            <a:ext cx="7836408" cy="426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600" dirty="0" smtClean="0"/>
              <a:t>Today we discussed:</a:t>
            </a:r>
          </a:p>
          <a:p>
            <a:r>
              <a:rPr lang="en-CA" sz="3600" dirty="0" smtClean="0"/>
              <a:t>Privacy and Confidentiality</a:t>
            </a:r>
          </a:p>
          <a:p>
            <a:r>
              <a:rPr lang="en-CA" sz="3600" dirty="0" smtClean="0"/>
              <a:t>Information Types</a:t>
            </a:r>
          </a:p>
          <a:p>
            <a:r>
              <a:rPr lang="en-CA" sz="3600" dirty="0" smtClean="0"/>
              <a:t>Privacy Principles</a:t>
            </a:r>
          </a:p>
          <a:p>
            <a:r>
              <a:rPr lang="en-CA" sz="3600" dirty="0" smtClean="0"/>
              <a:t>Privacy Safeguards</a:t>
            </a:r>
          </a:p>
          <a:p>
            <a:r>
              <a:rPr lang="en-CA" sz="3600" dirty="0" smtClean="0"/>
              <a:t>Additional privacy </a:t>
            </a:r>
            <a:r>
              <a:rPr lang="en-CA" sz="3600" dirty="0"/>
              <a:t>training </a:t>
            </a:r>
            <a:r>
              <a:rPr lang="en-CA" sz="3600" dirty="0" smtClean="0"/>
              <a:t>&amp; resources</a:t>
            </a:r>
          </a:p>
          <a:p>
            <a:pPr marL="0" indent="0">
              <a:buNone/>
            </a:pPr>
            <a:endParaRPr lang="en-CA" sz="3600" dirty="0" smtClean="0"/>
          </a:p>
          <a:p>
            <a:endParaRPr lang="en-CA" sz="3600" dirty="0" smtClean="0"/>
          </a:p>
          <a:p>
            <a:endParaRPr lang="en-CA" sz="3600" dirty="0" smtClean="0"/>
          </a:p>
          <a:p>
            <a:endParaRPr lang="en-CA" sz="3600" dirty="0" smtClean="0"/>
          </a:p>
          <a:p>
            <a:endParaRPr lang="en-CA" sz="3600" dirty="0" smtClean="0">
              <a:ln w="22225">
                <a:solidFill>
                  <a:srgbClr val="002060"/>
                </a:solidFill>
              </a:ln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 will learn during this workshop:</a:t>
            </a:r>
          </a:p>
          <a:p>
            <a:r>
              <a:rPr lang="en-US" dirty="0" smtClean="0"/>
              <a:t>The difference between privacy and confidentiality</a:t>
            </a:r>
          </a:p>
          <a:p>
            <a:r>
              <a:rPr lang="en-US" dirty="0" smtClean="0"/>
              <a:t>The different types of information</a:t>
            </a:r>
          </a:p>
          <a:p>
            <a:r>
              <a:rPr lang="en-US" dirty="0" smtClean="0"/>
              <a:t>How to apply privacy principles</a:t>
            </a:r>
          </a:p>
          <a:p>
            <a:r>
              <a:rPr lang="en-US" dirty="0" smtClean="0"/>
              <a:t>How to recognize privacy issues</a:t>
            </a:r>
          </a:p>
          <a:p>
            <a:r>
              <a:rPr lang="en-US" dirty="0" smtClean="0"/>
              <a:t>What additional privacy training you may need to take</a:t>
            </a:r>
          </a:p>
        </p:txBody>
      </p:sp>
    </p:spTree>
    <p:extLst>
      <p:ext uri="{BB962C8B-B14F-4D97-AF65-F5344CB8AC3E}">
        <p14:creationId xmlns:p14="http://schemas.microsoft.com/office/powerpoint/2010/main" val="21380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504" y="2895600"/>
            <a:ext cx="4267200" cy="838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+mn-lt"/>
              </a:rPr>
              <a:t>Questions?</a:t>
            </a:r>
          </a:p>
          <a:p>
            <a:pPr marL="0" indent="0">
              <a:buNone/>
            </a:pPr>
            <a:endParaRPr lang="en-US" sz="4000" dirty="0" smtClean="0">
              <a:latin typeface="+mn-lt"/>
            </a:endParaRPr>
          </a:p>
        </p:txBody>
      </p:sp>
      <p:pic>
        <p:nvPicPr>
          <p:cNvPr id="7170" name="Picture 2" descr="H:\Health Privacy\405 - Legislation\405-37 Health Information Act\Implementation\Training\Training Materials - IN DEVELOPMENT\Resources\HIA training photos\DSC_8697---B-Drygeese-+-kids---Handgames--Dettah---2013--Tessa-Macintosh-Photo.tiff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2590800" cy="391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  <p:pic>
        <p:nvPicPr>
          <p:cNvPr id="3074" name="Picture 2" descr="H:\Health Privacy\405 - Legislation\405-37 Health Information Act\Implementation\Training\Training Materials - IN DEVELOPMENT\Mandatory Modules\Resources\qui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556367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9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</a:t>
            </a:r>
            <a:r>
              <a:rPr lang="en-US" altLang="en-US" sz="3200" dirty="0" smtClean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and Confidentiality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5029200" cy="3733799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5000" y="1600199"/>
            <a:ext cx="5029200" cy="373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smtClean="0"/>
              <a:t>Quiz Questions</a:t>
            </a:r>
          </a:p>
          <a:p>
            <a:pPr marL="0" indent="0" algn="ctr">
              <a:buNone/>
            </a:pPr>
            <a:r>
              <a:rPr lang="en-US" sz="3600" dirty="0"/>
              <a:t>Review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2105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Privacy and Confidentiality </a:t>
            </a:r>
            <a:endParaRPr lang="en-US" dirty="0"/>
          </a:p>
        </p:txBody>
      </p:sp>
      <p:pic>
        <p:nvPicPr>
          <p:cNvPr id="4" name="Picture 2" descr="H:\Health Privacy\405 - Legislation\405-37 Health Information Act\Implementation\Training\Privacy Cartoons\illust_49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532085" cy="47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648200" cy="3733799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Workshop Evaluation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i="1" dirty="0" smtClean="0"/>
              <a:t>Thank you.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5099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001000" cy="3763963"/>
          </a:xfrm>
        </p:spPr>
        <p:txBody>
          <a:bodyPr>
            <a:normAutofit/>
          </a:bodyPr>
          <a:lstStyle/>
          <a:p>
            <a:r>
              <a:rPr lang="en-US" dirty="0" smtClean="0"/>
              <a:t>Your name and role: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do you expect from today’s session: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does privacy and confidentiality mean to you:</a:t>
            </a:r>
            <a:endParaRPr lang="en-US" dirty="0"/>
          </a:p>
        </p:txBody>
      </p:sp>
      <p:pic>
        <p:nvPicPr>
          <p:cNvPr id="1027" name="Picture 3" descr="H:\Health Privacy\405 - Legislation\405-37 Health Information Act\Implementation\Training\Training Materials - IN DEVELOPMENT\Resources\HIA Guide InDesign\IMG_1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2970926" cy="198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9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22946">
            <a:off x="2705669" y="1371600"/>
            <a:ext cx="25908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versus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524000"/>
            <a:ext cx="4572000" cy="4343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Confidentiality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dirty="0" smtClean="0"/>
              <a:t>A job requirement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About protecting the organization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About any type of information-client, employee, government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669" y="1524000"/>
            <a:ext cx="3581400" cy="4038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Privacy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dirty="0" smtClean="0"/>
              <a:t>A legislated right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About protecting clients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About the client’s information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62155"/>
            <a:ext cx="7772400" cy="2743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rivacy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Why is it important?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:\Health Privacy\405 - Legislation\405-37 Health Information Act\Implementation\Training\TRAINING DOC - General Privacy and Confidentiality (Privacy Awareness)\Priva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88" y="1447800"/>
            <a:ext cx="3211513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38600"/>
            <a:ext cx="2057400" cy="220470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  <p:pic>
        <p:nvPicPr>
          <p:cNvPr id="1026" name="Picture 2" descr="H:\Health Privacy\405 - Legislation\405-37 Health Information Act\Implementation\Training\Training Materials - IN DEVELOPMENT\Mandatory Modules\Resources\top secr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601">
            <a:off x="575163" y="1250431"/>
            <a:ext cx="3257551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Health Privacy\405 - Legislation\405-37 Health Information Act\Implementation\Training\Training Materials - IN DEVELOPMENT\Mandatory Modules\Resources\classifi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9298">
            <a:off x="2264969" y="3245205"/>
            <a:ext cx="3514327" cy="192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Health Privacy\405 - Legislation\405-37 Health Information Act\Implementation\Training\Training Materials - IN DEVELOPMENT\Mandatory Modules\Resources\confidenti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11520">
            <a:off x="-831" y="3886056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774" y="2114550"/>
            <a:ext cx="44196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Confidentiality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Why is it important?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905000"/>
            <a:ext cx="65246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0" y="925456"/>
            <a:ext cx="6324600" cy="8898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applies to what information?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09" y="1219200"/>
            <a:ext cx="7013582" cy="779389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3200" dirty="0" smtClean="0"/>
              <a:t>What is classified information?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Privacy and Confidentiality</a:t>
            </a:r>
            <a:endParaRPr lang="en-US" dirty="0"/>
          </a:p>
        </p:txBody>
      </p:sp>
      <p:pic>
        <p:nvPicPr>
          <p:cNvPr id="2051" name="Picture 3" descr="H:\Health Privacy\405 - Legislation\405-37 Health Information Act\Implementation\Training\Training Materials - IN DEVELOPMENT\Mandatory Modules\Resources\GNWT classified inf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274" y="2057400"/>
            <a:ext cx="3477451" cy="348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77712" y="3891396"/>
            <a:ext cx="2137949" cy="830997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Contract Negotiations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5122700"/>
            <a:ext cx="2648712" cy="830997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Sensitive internal communications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9121" y="2875734"/>
            <a:ext cx="1419225" cy="830997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Business Plans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3086" y="2644901"/>
            <a:ext cx="2134362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Capital plans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211" y="3830499"/>
            <a:ext cx="2057400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Legal opinions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2209800"/>
            <a:ext cx="2152239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HR plans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0725" y="5129402"/>
            <a:ext cx="2456688" cy="46166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Cabinet papers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4" name="Content Placeholder 14"/>
          <p:cNvSpPr txBox="1">
            <a:spLocks/>
          </p:cNvSpPr>
          <p:nvPr/>
        </p:nvSpPr>
        <p:spPr>
          <a:xfrm rot="410926">
            <a:off x="4462100" y="3503919"/>
            <a:ext cx="1278488" cy="6807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Classified Information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9499" y="4707201"/>
            <a:ext cx="2137949" cy="1200329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Information System Architecture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0a7a617f-f546-438e-8165-f0c767415a01">HSS PowerPoint</Topi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712EA1176F946BA5C4E0E71CF4D18" ma:contentTypeVersion="5" ma:contentTypeDescription="Create a new document." ma:contentTypeScope="" ma:versionID="81e10c8e126ecca1528e163572645833">
  <xsd:schema xmlns:xsd="http://www.w3.org/2001/XMLSchema" xmlns:xs="http://www.w3.org/2001/XMLSchema" xmlns:p="http://schemas.microsoft.com/office/2006/metadata/properties" xmlns:ns2="0a7a617f-f546-438e-8165-f0c767415a01" targetNamespace="http://schemas.microsoft.com/office/2006/metadata/properties" ma:root="true" ma:fieldsID="680ad86e8b86eaa117595a97549a50a8" ns2:_="">
    <xsd:import namespace="0a7a617f-f546-438e-8165-f0c767415a01"/>
    <xsd:element name="properties">
      <xsd:complexType>
        <xsd:sequence>
          <xsd:element name="documentManagement">
            <xsd:complexType>
              <xsd:all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a617f-f546-438e-8165-f0c767415a01" elementFormDefault="qualified">
    <xsd:import namespace="http://schemas.microsoft.com/office/2006/documentManagement/types"/>
    <xsd:import namespace="http://schemas.microsoft.com/office/infopath/2007/PartnerControls"/>
    <xsd:element name="Topic" ma:index="2" nillable="true" ma:displayName="Topic" ma:format="RadioButtons" ma:internalName="Topic">
      <xsd:simpleType>
        <xsd:restriction base="dms:Choice">
          <xsd:enumeration value="Briefing Note"/>
          <xsd:enumeration value="HSS PowerPoint"/>
          <xsd:enumeration value="HSS Word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E4AB60-BCA8-454D-9EAC-48FAF4816007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a7a617f-f546-438e-8165-f0c767415a01"/>
  </ds:schemaRefs>
</ds:datastoreItem>
</file>

<file path=customXml/itemProps2.xml><?xml version="1.0" encoding="utf-8"?>
<ds:datastoreItem xmlns:ds="http://schemas.openxmlformats.org/officeDocument/2006/customXml" ds:itemID="{E7F4C8FD-E5AE-4070-83D7-B4CEEAB075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3476E0-6DA8-4927-B62A-61BE993265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7a617f-f546-438e-8165-f0c767415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18711</TotalTime>
  <Words>1267</Words>
  <Application>Microsoft Office PowerPoint</Application>
  <PresentationFormat>On-screen Show (4:3)</PresentationFormat>
  <Paragraphs>294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General Privacy  &amp;  Confidentiality </vt:lpstr>
      <vt:lpstr>Agenda</vt:lpstr>
      <vt:lpstr>Objectives</vt:lpstr>
      <vt:lpstr>Energizer</vt:lpstr>
      <vt:lpstr>versus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Privacy and Confidentiality</vt:lpstr>
      <vt:lpstr>Privacy Issues </vt:lpstr>
      <vt:lpstr>In the News…</vt:lpstr>
      <vt:lpstr>Basic Privacy Safeguards </vt:lpstr>
      <vt:lpstr>Discussion </vt:lpstr>
      <vt:lpstr>Discussion</vt:lpstr>
      <vt:lpstr>Discussion</vt:lpstr>
      <vt:lpstr>Discussion</vt:lpstr>
      <vt:lpstr>Discussion</vt:lpstr>
      <vt:lpstr>Training </vt:lpstr>
      <vt:lpstr>PowerPoint Presentation</vt:lpstr>
      <vt:lpstr>PowerPoint Presentation</vt:lpstr>
      <vt:lpstr>Privacy &amp; HIA Training</vt:lpstr>
      <vt:lpstr>Additional Resources</vt:lpstr>
      <vt:lpstr>Summary</vt:lpstr>
      <vt:lpstr>PowerPoint Presentation</vt:lpstr>
      <vt:lpstr>PowerPoint Presentation</vt:lpstr>
      <vt:lpstr>Privacy and Confidentiality</vt:lpstr>
      <vt:lpstr>Privacy and Confidentiality </vt:lpstr>
    </vt:vector>
  </TitlesOfParts>
  <Company>GNWT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DHSS</dc:creator>
  <cp:lastModifiedBy>Health Privacy</cp:lastModifiedBy>
  <cp:revision>278</cp:revision>
  <cp:lastPrinted>2016-11-10T23:18:06Z</cp:lastPrinted>
  <dcterms:created xsi:type="dcterms:W3CDTF">2016-02-04T22:40:50Z</dcterms:created>
  <dcterms:modified xsi:type="dcterms:W3CDTF">2017-02-13T18:11:05Z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0x0101006F8712EA1176F946BA5C4E0E71CF4D18</vt:lpwstr>
  </property>
</Properties>
</file>