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2" r:id="rId5"/>
    <p:sldId id="269" r:id="rId6"/>
    <p:sldId id="270" r:id="rId7"/>
    <p:sldId id="274" r:id="rId8"/>
    <p:sldId id="294" r:id="rId9"/>
    <p:sldId id="273" r:id="rId10"/>
    <p:sldId id="257" r:id="rId11"/>
    <p:sldId id="258" r:id="rId12"/>
    <p:sldId id="295" r:id="rId13"/>
    <p:sldId id="259" r:id="rId14"/>
    <p:sldId id="261" r:id="rId15"/>
    <p:sldId id="260" r:id="rId16"/>
    <p:sldId id="290" r:id="rId17"/>
    <p:sldId id="291" r:id="rId18"/>
    <p:sldId id="277" r:id="rId19"/>
    <p:sldId id="287" r:id="rId20"/>
    <p:sldId id="298" r:id="rId21"/>
    <p:sldId id="264" r:id="rId22"/>
    <p:sldId id="288" r:id="rId23"/>
    <p:sldId id="286" r:id="rId24"/>
    <p:sldId id="289" r:id="rId25"/>
    <p:sldId id="266" r:id="rId26"/>
    <p:sldId id="292" r:id="rId27"/>
    <p:sldId id="262" r:id="rId28"/>
    <p:sldId id="299" r:id="rId29"/>
    <p:sldId id="267" r:id="rId30"/>
    <p:sldId id="276" r:id="rId31"/>
    <p:sldId id="278" r:id="rId32"/>
    <p:sldId id="293" r:id="rId33"/>
    <p:sldId id="283" r:id="rId34"/>
    <p:sldId id="284" r:id="rId35"/>
    <p:sldId id="285" r:id="rId36"/>
    <p:sldId id="296" r:id="rId3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3648" autoAdjust="0"/>
  </p:normalViewPr>
  <p:slideViewPr>
    <p:cSldViewPr>
      <p:cViewPr varScale="1">
        <p:scale>
          <a:sx n="60" d="100"/>
          <a:sy n="60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CB12-0922-47FB-8B43-8F45C60E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63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5A3CF5-1690-4961-ACEF-E2D29460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36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5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1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8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8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D26D-BC4E-4DCC-B164-68CD9EC68074}" type="slidenum">
              <a:rPr lang="en-CA" smtClean="0"/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Trainer's Package  Updated 2015Aug28</a:t>
            </a:r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smtClean="0"/>
              <a:t>Privacy Awareness Orientation - Speaker's Notes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895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1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0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1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8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4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51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A525C-A9C4-4F99-800C-39A156EC88B5}" type="slidenum">
              <a:rPr lang="en-US" smtClean="0"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A3CF5-1690-4961-ACEF-E2D294609B62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1094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956"/>
            <a:ext cx="9144000" cy="1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475" y="6356352"/>
            <a:ext cx="3352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6EB59996-8D91-41A9-B407-694ACEFEDA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 flipV="1">
            <a:off x="442392" y="6360186"/>
            <a:ext cx="8244408" cy="1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" y="6446137"/>
            <a:ext cx="1290656" cy="2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92DE-37E7-4E55-A872-B2AF2568B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ssionals.hss.gov.nt.ca/hia-tutorial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ss.gov.nt.ca/health/slides/health-privacy-protecting-your-health-inform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685800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</a:rPr>
              <a:t>Privacy Safeguards</a:t>
            </a:r>
            <a:endParaRPr lang="en-C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6219" y="6400800"/>
            <a:ext cx="14609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December 2016</a:t>
            </a:r>
            <a:endParaRPr lang="en-CA" sz="1000" dirty="0" err="1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447800"/>
            <a:ext cx="43434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altLang="en-US" dirty="0">
              <a:cs typeface="Arial" charset="0"/>
            </a:endParaRPr>
          </a:p>
          <a:p>
            <a:r>
              <a:rPr lang="en-US" altLang="en-US" dirty="0" smtClean="0"/>
              <a:t>Policies on collection, use and disclosure of information</a:t>
            </a:r>
          </a:p>
          <a:p>
            <a:r>
              <a:rPr lang="en-US" altLang="en-US" dirty="0" smtClean="0"/>
              <a:t>Policies and procedures </a:t>
            </a:r>
            <a:r>
              <a:rPr lang="en-US" altLang="en-US" dirty="0"/>
              <a:t>for access to records</a:t>
            </a:r>
          </a:p>
          <a:p>
            <a:r>
              <a:rPr lang="en-US" altLang="en-US" dirty="0"/>
              <a:t>Privacy </a:t>
            </a:r>
            <a:r>
              <a:rPr lang="en-US" altLang="en-US" dirty="0" smtClean="0"/>
              <a:t>training</a:t>
            </a:r>
            <a:endParaRPr lang="en-US" altLang="en-US" dirty="0"/>
          </a:p>
          <a:p>
            <a:r>
              <a:rPr lang="en-US" altLang="en-US" dirty="0"/>
              <a:t>Monitoring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3432" y="1524000"/>
            <a:ext cx="3897568" cy="3962400"/>
            <a:chOff x="293432" y="1524000"/>
            <a:chExt cx="3897568" cy="3962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692" y="2209800"/>
              <a:ext cx="3276600" cy="3276600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293432" y="1524000"/>
              <a:ext cx="38975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b="1" i="1" dirty="0" smtClean="0">
                  <a:ln w="12700">
                    <a:solidFill>
                      <a:srgbClr val="002060"/>
                    </a:solidFill>
                  </a:ln>
                  <a:solidFill>
                    <a:srgbClr val="009ADA"/>
                  </a:solidFill>
                  <a:cs typeface="Arial" charset="0"/>
                </a:rPr>
                <a:t>Administrative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4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124200" cy="990600"/>
          </a:xfrm>
        </p:spPr>
        <p:txBody>
          <a:bodyPr/>
          <a:lstStyle/>
          <a:p>
            <a:r>
              <a:rPr lang="en-US" altLang="en-US" b="1" i="1" dirty="0" smtClean="0">
                <a:ln w="12700">
                  <a:solidFill>
                    <a:srgbClr val="002060"/>
                  </a:solidFill>
                </a:ln>
                <a:solidFill>
                  <a:srgbClr val="009ADA"/>
                </a:solidFill>
                <a:cs typeface="Arial" charset="0"/>
              </a:rPr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81200"/>
            <a:ext cx="4495800" cy="4114800"/>
          </a:xfrm>
        </p:spPr>
        <p:txBody>
          <a:bodyPr>
            <a:normAutofit/>
          </a:bodyPr>
          <a:lstStyle/>
          <a:p>
            <a:r>
              <a:rPr lang="en-CA" dirty="0" smtClean="0">
                <a:cs typeface="Arial" charset="0"/>
              </a:rPr>
              <a:t>Shredding </a:t>
            </a:r>
            <a:r>
              <a:rPr lang="en-CA" dirty="0">
                <a:cs typeface="Arial" charset="0"/>
              </a:rPr>
              <a:t>documents</a:t>
            </a:r>
          </a:p>
          <a:p>
            <a:r>
              <a:rPr lang="en-CA" dirty="0">
                <a:cs typeface="Arial" charset="0"/>
              </a:rPr>
              <a:t>Locks and key control</a:t>
            </a:r>
          </a:p>
          <a:p>
            <a:r>
              <a:rPr lang="en-CA" dirty="0">
                <a:cs typeface="Arial" charset="0"/>
              </a:rPr>
              <a:t>Restricted access </a:t>
            </a:r>
            <a:r>
              <a:rPr lang="en-CA" dirty="0" smtClean="0">
                <a:cs typeface="Arial" charset="0"/>
              </a:rPr>
              <a:t>areas – fobs</a:t>
            </a:r>
            <a:endParaRPr lang="en-CA" dirty="0">
              <a:cs typeface="Arial" charset="0"/>
            </a:endParaRPr>
          </a:p>
          <a:p>
            <a:r>
              <a:rPr lang="en-CA" dirty="0">
                <a:cs typeface="Arial" charset="0"/>
              </a:rPr>
              <a:t>Placement of computer monitors</a:t>
            </a:r>
          </a:p>
          <a:p>
            <a:r>
              <a:rPr lang="en-CA" dirty="0">
                <a:cs typeface="Arial" charset="0"/>
              </a:rPr>
              <a:t>Clean desk practices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20112"/>
            <a:ext cx="3886200" cy="3657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40" y="3810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362200"/>
            <a:ext cx="4800600" cy="3505200"/>
          </a:xfrm>
        </p:spPr>
        <p:txBody>
          <a:bodyPr>
            <a:normAutofit/>
          </a:bodyPr>
          <a:lstStyle/>
          <a:p>
            <a:r>
              <a:rPr lang="en-CA" dirty="0" smtClean="0"/>
              <a:t>Secure networks</a:t>
            </a:r>
            <a:endParaRPr lang="en-CA" dirty="0"/>
          </a:p>
          <a:p>
            <a:r>
              <a:rPr lang="en-CA" dirty="0" smtClean="0"/>
              <a:t>Encryption</a:t>
            </a:r>
            <a:endParaRPr lang="en-CA" dirty="0"/>
          </a:p>
          <a:p>
            <a:r>
              <a:rPr lang="en-CA" dirty="0"/>
              <a:t>R</a:t>
            </a:r>
            <a:r>
              <a:rPr lang="en-CA" dirty="0" smtClean="0"/>
              <a:t>ole-based </a:t>
            </a:r>
            <a:r>
              <a:rPr lang="en-CA" dirty="0"/>
              <a:t>access </a:t>
            </a:r>
            <a:endParaRPr lang="en-CA" dirty="0" smtClean="0"/>
          </a:p>
          <a:p>
            <a:r>
              <a:rPr lang="en-CA" dirty="0" smtClean="0"/>
              <a:t>Passwords</a:t>
            </a:r>
          </a:p>
          <a:p>
            <a:r>
              <a:rPr lang="en-CA" dirty="0" smtClean="0"/>
              <a:t>Firewalls and antivirus</a:t>
            </a:r>
            <a:endParaRPr lang="en-CA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4652" y="1676400"/>
            <a:ext cx="3581400" cy="4267200"/>
            <a:chOff x="124652" y="1676400"/>
            <a:chExt cx="3581400" cy="4267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52" y="2362200"/>
              <a:ext cx="3581400" cy="3581400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533400" y="1676400"/>
              <a:ext cx="2982152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b="1" i="1" dirty="0" smtClean="0">
                  <a:ln w="12700">
                    <a:solidFill>
                      <a:srgbClr val="002060"/>
                    </a:solidFill>
                  </a:ln>
                  <a:solidFill>
                    <a:srgbClr val="009ADA"/>
                  </a:solidFill>
                  <a:cs typeface="Arial" charset="0"/>
                </a:rPr>
                <a:t>Technical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76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64" y="2491900"/>
            <a:ext cx="8229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</a:t>
            </a:r>
            <a:r>
              <a:rPr lang="en-US" dirty="0" smtClean="0"/>
              <a:t> you email </a:t>
            </a:r>
            <a:r>
              <a:rPr lang="en-US" b="1" dirty="0" smtClean="0"/>
              <a:t>securely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2800" dirty="0" smtClean="0"/>
              <a:t>send password protected/encrypted document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use subject </a:t>
            </a:r>
            <a:r>
              <a:rPr lang="en-US" dirty="0"/>
              <a:t>line without PI/PHI</a:t>
            </a:r>
            <a:endParaRPr lang="en-US" dirty="0" smtClean="0"/>
          </a:p>
          <a:p>
            <a:pPr marL="228600" lvl="1" indent="-228600">
              <a:buFont typeface="Wingdings" pitchFamily="2" charset="2"/>
              <a:buChar char="ü"/>
            </a:pPr>
            <a:r>
              <a:rPr lang="en-US" dirty="0" smtClean="0"/>
              <a:t>  send minimum PI/PHI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3400" y="1447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/>
                </a:solidFill>
              </a:rPr>
              <a:t>&gt;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Emailing information securely  &lt;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6625" y="5334000"/>
            <a:ext cx="2755899" cy="960440"/>
            <a:chOff x="596900" y="5207506"/>
            <a:chExt cx="2755899" cy="9604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32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461420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How you use </a:t>
            </a:r>
            <a:r>
              <a:rPr lang="en-US" dirty="0" smtClean="0"/>
              <a:t>portable devices </a:t>
            </a:r>
            <a:r>
              <a:rPr lang="en-US" b="1" dirty="0" smtClean="0"/>
              <a:t>right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use when necessary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transfer minimum PI/PHI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assword protect or encrypt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se only property of GNWT/HSSA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store securely when not in use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rase securely after use 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14478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/>
                </a:solidFill>
              </a:rPr>
              <a:t>&gt;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Portable devices Use &lt;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6625" y="5334000"/>
            <a:ext cx="2755899" cy="960440"/>
            <a:chOff x="596900" y="5207506"/>
            <a:chExt cx="2755899" cy="9604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2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47" y="2231454"/>
            <a:ext cx="82296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 must verify ID </a:t>
            </a:r>
            <a:r>
              <a:rPr lang="en-US" dirty="0" smtClean="0"/>
              <a:t>when client: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visits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ttends appointment 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H</a:t>
            </a:r>
            <a:r>
              <a:rPr lang="en-US" b="1" dirty="0" smtClean="0"/>
              <a:t>ow you verify </a:t>
            </a:r>
            <a:r>
              <a:rPr lang="en-US" dirty="0" smtClean="0"/>
              <a:t>ID: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Two identifiers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itness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659" y="265176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Safeguard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&gt;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Verification of Identification &lt;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0" y="5282181"/>
            <a:ext cx="2755899" cy="960440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 descr="H:\Health Privacy\405 - Legislation\405-37 Health Information Act\Implementation\Training\Training Materials - IN DEVELOPMENT\Resources\HIA Guide InDesign\Links\ID Car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96" y="2810170"/>
            <a:ext cx="1634408" cy="11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813"/>
            <a:ext cx="8229600" cy="41693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You must verify authority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when a </a:t>
            </a:r>
            <a:r>
              <a:rPr lang="en-US" b="1" dirty="0" smtClean="0"/>
              <a:t>person acts </a:t>
            </a:r>
            <a:r>
              <a:rPr lang="en-US" dirty="0" smtClean="0"/>
              <a:t>on someone’s behalf: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 parent or guardian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Power of attorney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 person named in a personal directive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 deceased person’s spouse</a:t>
            </a:r>
          </a:p>
          <a:p>
            <a:pPr marL="0" indent="0">
              <a:buNone/>
            </a:pPr>
            <a:r>
              <a:rPr lang="en-US" b="1" dirty="0" smtClean="0"/>
              <a:t>How you verify authority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D</a:t>
            </a:r>
            <a:r>
              <a:rPr lang="en-US" dirty="0" smtClean="0"/>
              <a:t>ocumentation authorizes person </a:t>
            </a:r>
          </a:p>
          <a:p>
            <a:pPr marL="457200" lvl="1" indent="0">
              <a:buNone/>
            </a:pPr>
            <a:r>
              <a:rPr lang="en-US" dirty="0" smtClean="0"/>
              <a:t>    to act on someone’s behalf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0976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066800"/>
            <a:ext cx="8229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&gt;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Verification of Authority &lt;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84851" y="5486400"/>
            <a:ext cx="2755899" cy="808039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1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accent1"/>
                </a:solidFill>
              </a:rPr>
              <a:t>&gt;</a:t>
            </a:r>
            <a:r>
              <a:rPr lang="en-US" sz="4100" b="1" dirty="0" smtClean="0">
                <a:solidFill>
                  <a:schemeClr val="accent1"/>
                </a:solidFill>
              </a:rPr>
              <a:t>Verbal </a:t>
            </a:r>
            <a:r>
              <a:rPr lang="en-US" sz="4100" b="1" dirty="0">
                <a:solidFill>
                  <a:schemeClr val="accent1"/>
                </a:solidFill>
              </a:rPr>
              <a:t>Release of </a:t>
            </a:r>
            <a:r>
              <a:rPr lang="en-US" sz="4100" b="1" dirty="0" smtClean="0">
                <a:solidFill>
                  <a:schemeClr val="accent1"/>
                </a:solidFill>
              </a:rPr>
              <a:t>Information&lt;</a:t>
            </a:r>
            <a:endParaRPr lang="en-CA" sz="41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667000"/>
            <a:ext cx="4798059" cy="3578752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cs typeface="Arial" charset="0"/>
              </a:rPr>
              <a:t>Discuss with client at their first clinic </a:t>
            </a:r>
            <a:r>
              <a:rPr lang="en-US" altLang="en-US" sz="2800" dirty="0" smtClean="0">
                <a:cs typeface="Arial" charset="0"/>
              </a:rPr>
              <a:t>visit</a:t>
            </a:r>
            <a:endParaRPr lang="en-CA" altLang="en-US" sz="2800" dirty="0" smtClean="0">
              <a:cs typeface="Arial" charset="0"/>
            </a:endParaRPr>
          </a:p>
          <a:p>
            <a:r>
              <a:rPr lang="en-CA" altLang="en-US" sz="2800" dirty="0">
                <a:cs typeface="Arial" charset="0"/>
              </a:rPr>
              <a:t>V</a:t>
            </a:r>
            <a:r>
              <a:rPr lang="en-CA" altLang="en-US" sz="2800" dirty="0" smtClean="0">
                <a:cs typeface="Arial" charset="0"/>
              </a:rPr>
              <a:t>erify identity of individual </a:t>
            </a:r>
          </a:p>
          <a:p>
            <a:r>
              <a:rPr lang="en-US" altLang="en-US" sz="2800" dirty="0" smtClean="0">
                <a:cs typeface="Arial" charset="0"/>
              </a:rPr>
              <a:t>Limit the information you provide</a:t>
            </a:r>
          </a:p>
          <a:p>
            <a:r>
              <a:rPr lang="en-US" altLang="en-US" sz="2800" dirty="0" smtClean="0">
                <a:cs typeface="Arial" charset="0"/>
              </a:rPr>
              <a:t>Make a note</a:t>
            </a:r>
            <a:endParaRPr lang="en-US" altLang="en-US" sz="2800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16815"/>
          <a:stretch/>
        </p:blipFill>
        <p:spPr>
          <a:xfrm>
            <a:off x="1071558" y="2514600"/>
            <a:ext cx="2437755" cy="339152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4659" y="12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 types: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/>
              <a:t>Information Management </a:t>
            </a:r>
            <a:r>
              <a:rPr lang="en-US" dirty="0"/>
              <a:t>A</a:t>
            </a:r>
            <a:r>
              <a:rPr lang="en-US" dirty="0" smtClean="0"/>
              <a:t>greement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Information Sharing </a:t>
            </a:r>
            <a:r>
              <a:rPr lang="en-US" dirty="0"/>
              <a:t>A</a:t>
            </a:r>
            <a:r>
              <a:rPr lang="en-US" dirty="0" smtClean="0"/>
              <a:t>greement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/>
              <a:t>Research </a:t>
            </a:r>
            <a:r>
              <a:rPr lang="en-US" dirty="0"/>
              <a:t>A</a:t>
            </a:r>
            <a:r>
              <a:rPr lang="en-US" dirty="0" smtClean="0"/>
              <a:t>greement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Information 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&gt; Agreements &lt;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46274" y="5334000"/>
            <a:ext cx="2755899" cy="960440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3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733800"/>
          </a:xfrm>
        </p:spPr>
        <p:txBody>
          <a:bodyPr>
            <a:normAutofit/>
          </a:bodyPr>
          <a:lstStyle/>
          <a:p>
            <a:r>
              <a:rPr lang="en-US" b="1" dirty="0"/>
              <a:t>When</a:t>
            </a:r>
            <a:r>
              <a:rPr lang="en-US" dirty="0"/>
              <a:t> do you need </a:t>
            </a:r>
            <a:r>
              <a:rPr lang="en-US" dirty="0" smtClean="0"/>
              <a:t>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Who</a:t>
            </a:r>
            <a:r>
              <a:rPr lang="en-US" dirty="0"/>
              <a:t> is responsible for </a:t>
            </a:r>
            <a:r>
              <a:rPr lang="en-US" dirty="0" smtClean="0"/>
              <a:t>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</a:t>
            </a:r>
            <a:r>
              <a:rPr lang="en-US" dirty="0"/>
              <a:t> </a:t>
            </a:r>
            <a:r>
              <a:rPr lang="en-US" dirty="0" smtClean="0"/>
              <a:t>it must cover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Information Management Agreement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46274" y="5334000"/>
            <a:ext cx="2755899" cy="960440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3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Introduction to Privacy Safeguards</a:t>
            </a:r>
          </a:p>
          <a:p>
            <a:r>
              <a:rPr lang="en-US" dirty="0" smtClean="0"/>
              <a:t>Types of Privacy Safeguards</a:t>
            </a:r>
          </a:p>
          <a:p>
            <a:r>
              <a:rPr lang="en-US" dirty="0" smtClean="0"/>
              <a:t>Case Study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Workshop evaluation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01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Information Sharing Agreement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46274" y="5334000"/>
            <a:ext cx="2755899" cy="960440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362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When</a:t>
            </a:r>
            <a:r>
              <a:rPr lang="en-US" smtClean="0"/>
              <a:t> do you need it?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b="1" smtClean="0"/>
              <a:t>Who</a:t>
            </a:r>
            <a:r>
              <a:rPr lang="en-US" smtClean="0"/>
              <a:t> is responsible for it?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b="1" smtClean="0"/>
              <a:t>What</a:t>
            </a:r>
            <a:r>
              <a:rPr lang="en-US" smtClean="0"/>
              <a:t> it must cover?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Research Agreement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46274" y="5334000"/>
            <a:ext cx="2755899" cy="960440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733800"/>
          </a:xfrm>
        </p:spPr>
        <p:txBody>
          <a:bodyPr>
            <a:normAutofit/>
          </a:bodyPr>
          <a:lstStyle/>
          <a:p>
            <a:r>
              <a:rPr lang="en-US" b="1" dirty="0"/>
              <a:t>When</a:t>
            </a:r>
            <a:r>
              <a:rPr lang="en-US" dirty="0"/>
              <a:t> do you need </a:t>
            </a:r>
            <a:r>
              <a:rPr lang="en-US" dirty="0" smtClean="0"/>
              <a:t>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Who</a:t>
            </a:r>
            <a:r>
              <a:rPr lang="en-US" dirty="0"/>
              <a:t> is responsible for </a:t>
            </a:r>
            <a:r>
              <a:rPr lang="en-US" dirty="0" smtClean="0"/>
              <a:t>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</a:t>
            </a:r>
            <a:r>
              <a:rPr lang="en-US" dirty="0"/>
              <a:t> </a:t>
            </a:r>
            <a:r>
              <a:rPr lang="en-US" dirty="0" smtClean="0"/>
              <a:t>it must cover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81200"/>
            <a:ext cx="8153400" cy="426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20762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3504" y="11049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Compare Agreements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336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De-identify whenever identifiable information is not needed</a:t>
            </a:r>
          </a:p>
          <a:p>
            <a:r>
              <a:rPr lang="en-US" b="1" dirty="0" smtClean="0"/>
              <a:t>How you </a:t>
            </a:r>
            <a:r>
              <a:rPr lang="en-US" dirty="0" smtClean="0"/>
              <a:t>de-identify: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estimate re-identification risk levels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pply suitable de-identification method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66800" y="1295400"/>
            <a:ext cx="7086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/>
                </a:solidFill>
              </a:rPr>
              <a:t>&gt;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De-identification &lt;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6625" y="5334000"/>
            <a:ext cx="2755899" cy="960440"/>
            <a:chOff x="596900" y="5207506"/>
            <a:chExt cx="2755899" cy="9604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66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27" y="2514600"/>
            <a:ext cx="8229600" cy="26670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New</a:t>
            </a:r>
            <a:r>
              <a:rPr lang="en-US" dirty="0"/>
              <a:t> communications technology or information </a:t>
            </a:r>
            <a:r>
              <a:rPr lang="en-US" dirty="0" smtClean="0"/>
              <a:t>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Substantial change to </a:t>
            </a:r>
            <a:r>
              <a:rPr lang="en-US" dirty="0"/>
              <a:t>a communications technology or information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659" y="265176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Safeguard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&gt;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Privacy Impact Assessment &lt;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0" y="5282181"/>
            <a:ext cx="2755899" cy="960440"/>
            <a:chOff x="596900" y="5207506"/>
            <a:chExt cx="2755899" cy="96044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2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CA" sz="4900" b="1" dirty="0" smtClean="0">
                <a:solidFill>
                  <a:srgbClr val="0070C0"/>
                </a:solidFill>
              </a:rPr>
              <a:t>Training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63780"/>
            <a:ext cx="5951383" cy="434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9" y="3045372"/>
            <a:ext cx="3080414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You are: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 Involved 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Responsible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 Required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4659" y="265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0"/>
            <a:ext cx="3886200" cy="1143000"/>
          </a:xfrm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Case </a:t>
            </a:r>
            <a:r>
              <a:rPr lang="en-US" altLang="en-US" dirty="0">
                <a:cs typeface="Arial" charset="0"/>
              </a:rPr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838608"/>
            <a:ext cx="4495800" cy="3296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>
                <a:cs typeface="Arial" charset="0"/>
              </a:rPr>
              <a:t>An </a:t>
            </a:r>
            <a:r>
              <a:rPr lang="en-US" altLang="en-US" dirty="0" smtClean="0">
                <a:cs typeface="Arial" charset="0"/>
              </a:rPr>
              <a:t>employee </a:t>
            </a:r>
            <a:r>
              <a:rPr lang="en-US" altLang="en-US" dirty="0">
                <a:cs typeface="Arial" charset="0"/>
              </a:rPr>
              <a:t>at DHSS wants to set up a recurring data extract from </a:t>
            </a:r>
            <a:r>
              <a:rPr lang="en-US" altLang="en-US" dirty="0" smtClean="0">
                <a:cs typeface="Arial" charset="0"/>
              </a:rPr>
              <a:t>NTHSSA </a:t>
            </a:r>
            <a:r>
              <a:rPr lang="en-US" altLang="en-US" dirty="0">
                <a:cs typeface="Arial" charset="0"/>
              </a:rPr>
              <a:t>to facilitate quarterly monitoring of a program implementation.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4651"/>
          <a:stretch/>
        </p:blipFill>
        <p:spPr>
          <a:xfrm>
            <a:off x="762000" y="1905000"/>
            <a:ext cx="3084594" cy="30377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6347" y="5201409"/>
            <a:ext cx="2755899" cy="960440"/>
            <a:chOff x="596900" y="5207506"/>
            <a:chExt cx="2755899" cy="9604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245486"/>
            <a:ext cx="4495800" cy="3916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>
                <a:cs typeface="Arial" charset="0"/>
              </a:rPr>
              <a:t>An </a:t>
            </a:r>
            <a:r>
              <a:rPr lang="en-US" altLang="en-US" dirty="0" smtClean="0">
                <a:cs typeface="Arial" charset="0"/>
              </a:rPr>
              <a:t>employee  took some files home.  She used her personal computer. </a:t>
            </a:r>
          </a:p>
          <a:p>
            <a:pPr marL="0" indent="0">
              <a:buNone/>
            </a:pPr>
            <a:r>
              <a:rPr lang="en-US" dirty="0" smtClean="0">
                <a:cs typeface="Arial" charset="0"/>
              </a:rPr>
              <a:t>The computer crashed so she returned it to the store under warranty. </a:t>
            </a:r>
          </a:p>
          <a:p>
            <a:pPr marL="0" indent="0">
              <a:buNone/>
            </a:pPr>
            <a:r>
              <a:rPr lang="en-US" dirty="0" smtClean="0">
                <a:cs typeface="Arial" charset="0"/>
              </a:rPr>
              <a:t>The computer was re-sold. </a:t>
            </a:r>
          </a:p>
          <a:p>
            <a:pPr marL="0" indent="0">
              <a:buNone/>
            </a:pPr>
            <a:r>
              <a:rPr lang="en-US" dirty="0" smtClean="0">
                <a:cs typeface="Arial" charset="0"/>
              </a:rPr>
              <a:t>The new owner reported personal health information was on the computer.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26347" y="5201409"/>
            <a:ext cx="2755899" cy="960440"/>
            <a:chOff x="596900" y="5207506"/>
            <a:chExt cx="2755899" cy="9604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343400" y="1143000"/>
            <a:ext cx="38862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cs typeface="Arial" charset="0"/>
              </a:rPr>
              <a:t>Case Study</a:t>
            </a:r>
            <a:endParaRPr lang="en-US" dirty="0"/>
          </a:p>
        </p:txBody>
      </p:sp>
      <p:pic>
        <p:nvPicPr>
          <p:cNvPr id="1026" name="Picture 2" descr="G:\Documents\Work\HIA\Training\back-up data on sticky no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3" y="1371600"/>
            <a:ext cx="3698669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8229600" cy="792162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alt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Safeguards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2800" y="5562600"/>
            <a:ext cx="1512053" cy="675449"/>
            <a:chOff x="596900" y="5207506"/>
            <a:chExt cx="2755899" cy="9604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89" y="2209800"/>
            <a:ext cx="8229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You are a frontline staff at a clinic.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John comes for a scheduled appointment.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1" y="4650882"/>
            <a:ext cx="8370052" cy="124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 smtClean="0"/>
              <a:t>What privacy safeguards can you apply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 smtClean="0"/>
              <a:t> to ensure John is protected 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19400" y="9144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62800" y="5562600"/>
            <a:ext cx="1512053" cy="675449"/>
            <a:chOff x="596900" y="5207506"/>
            <a:chExt cx="2755899" cy="9604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53" y="1927193"/>
            <a:ext cx="8229600" cy="2917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  You are a nurse at a clinic.</a:t>
            </a:r>
          </a:p>
          <a:p>
            <a:pPr marL="457200" lvl="1" indent="0">
              <a:buNone/>
            </a:pPr>
            <a:r>
              <a:rPr lang="en-US" sz="2400" dirty="0" smtClean="0"/>
              <a:t>John is your patient who came for a regular check-up.</a:t>
            </a:r>
          </a:p>
          <a:p>
            <a:pPr marL="457200" lvl="1" indent="0">
              <a:buNone/>
            </a:pPr>
            <a:r>
              <a:rPr lang="en-US" sz="2400" dirty="0" smtClean="0"/>
              <a:t>John asks you to print a copy of recent blood results.</a:t>
            </a:r>
          </a:p>
          <a:p>
            <a:pPr marL="457200" lvl="1" indent="0">
              <a:buNone/>
            </a:pPr>
            <a:r>
              <a:rPr lang="en-US" sz="2400" dirty="0" smtClean="0"/>
              <a:t>You </a:t>
            </a:r>
            <a:r>
              <a:rPr lang="en-US" sz="2400" dirty="0"/>
              <a:t>need to </a:t>
            </a:r>
            <a:r>
              <a:rPr lang="en-US" sz="2400" dirty="0" smtClean="0"/>
              <a:t>print </a:t>
            </a:r>
            <a:r>
              <a:rPr lang="en-US" sz="2400" dirty="0"/>
              <a:t>results and leave John in the room alone for a moment.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599" y="4879848"/>
            <a:ext cx="8674853" cy="71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 smtClean="0"/>
              <a:t>What privacy safeguards can you apply?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19400" y="9144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Define a privacy safeguard</a:t>
            </a:r>
          </a:p>
          <a:p>
            <a:r>
              <a:rPr lang="en-US" dirty="0" smtClean="0"/>
              <a:t>Recognize different  privacy </a:t>
            </a:r>
            <a:r>
              <a:rPr lang="en-US" dirty="0"/>
              <a:t>safeguards </a:t>
            </a:r>
            <a:r>
              <a:rPr lang="en-US" dirty="0" smtClean="0"/>
              <a:t> around you </a:t>
            </a:r>
          </a:p>
          <a:p>
            <a:r>
              <a:rPr lang="en-US" dirty="0" smtClean="0"/>
              <a:t>Identify safeguards in your workplace</a:t>
            </a:r>
          </a:p>
          <a:p>
            <a:r>
              <a:rPr lang="en-US" dirty="0" smtClean="0"/>
              <a:t>Comply with privacy legislation and policies</a:t>
            </a:r>
          </a:p>
        </p:txBody>
      </p:sp>
    </p:spTree>
    <p:extLst>
      <p:ext uri="{BB962C8B-B14F-4D97-AF65-F5344CB8AC3E}">
        <p14:creationId xmlns:p14="http://schemas.microsoft.com/office/powerpoint/2010/main" val="21380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Safeguards  </a:t>
            </a:r>
            <a:r>
              <a:rPr lang="en-US" sz="4000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2209800" cy="7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3 </a:t>
            </a:r>
            <a:r>
              <a:rPr lang="en-CA" sz="3600" dirty="0" smtClean="0"/>
              <a:t>types</a:t>
            </a:r>
            <a:r>
              <a:rPr lang="en-CA" sz="3600" dirty="0"/>
              <a:t>: </a:t>
            </a:r>
            <a:endParaRPr lang="en-CA" sz="3600" dirty="0" smtClean="0">
              <a:ln w="22225">
                <a:solidFill>
                  <a:srgbClr val="002060"/>
                </a:solidFill>
              </a:ln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1312952"/>
            <a:ext cx="5410200" cy="1524000"/>
            <a:chOff x="762000" y="2693870"/>
            <a:chExt cx="7696200" cy="272249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693870"/>
              <a:ext cx="2438400" cy="2722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694744"/>
              <a:ext cx="2362200" cy="2410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725224"/>
              <a:ext cx="2286000" cy="2618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G:\Documents\Work\HIA\Training\technical and physical safegu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63" y="4267200"/>
            <a:ext cx="2515356" cy="20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97992" y="2662882"/>
            <a:ext cx="8522208" cy="3680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600" dirty="0" smtClean="0"/>
              <a:t>Today we discussed:</a:t>
            </a:r>
          </a:p>
          <a:p>
            <a:r>
              <a:rPr lang="en-CA" sz="3600" dirty="0"/>
              <a:t>Emailing </a:t>
            </a:r>
            <a:r>
              <a:rPr lang="en-CA" sz="3600" dirty="0" smtClean="0"/>
              <a:t>PI/PHI</a:t>
            </a:r>
          </a:p>
          <a:p>
            <a:r>
              <a:rPr lang="en-CA" sz="3600" dirty="0"/>
              <a:t>Use of portable devices</a:t>
            </a:r>
          </a:p>
          <a:p>
            <a:r>
              <a:rPr lang="en-CA" sz="3600" dirty="0"/>
              <a:t>Verification of Identification and Authority</a:t>
            </a:r>
          </a:p>
          <a:p>
            <a:r>
              <a:rPr lang="en-CA" sz="3600" dirty="0" smtClean="0"/>
              <a:t>Verbal Release of Information</a:t>
            </a:r>
          </a:p>
          <a:p>
            <a:r>
              <a:rPr lang="en-CA" sz="3600" dirty="0" smtClean="0"/>
              <a:t>Agreements </a:t>
            </a:r>
            <a:r>
              <a:rPr lang="en-CA" sz="3600" dirty="0"/>
              <a:t>(IMA, ISA, RA)</a:t>
            </a:r>
          </a:p>
          <a:p>
            <a:r>
              <a:rPr lang="en-CA" sz="3600" dirty="0" smtClean="0"/>
              <a:t>De-identification</a:t>
            </a:r>
            <a:endParaRPr lang="en-CA" sz="3600" dirty="0"/>
          </a:p>
          <a:p>
            <a:r>
              <a:rPr lang="en-CA" sz="3600" dirty="0" smtClean="0"/>
              <a:t>Privacy Impact Assessment</a:t>
            </a:r>
          </a:p>
          <a:p>
            <a:r>
              <a:rPr lang="en-CA" sz="3600" dirty="0" smtClean="0"/>
              <a:t>Training</a:t>
            </a:r>
          </a:p>
          <a:p>
            <a:endParaRPr lang="en-CA" sz="3600" dirty="0" smtClean="0"/>
          </a:p>
          <a:p>
            <a:endParaRPr lang="en-CA" sz="3600" dirty="0" smtClean="0"/>
          </a:p>
          <a:p>
            <a:endParaRPr lang="en-CA" sz="3600" dirty="0" smtClean="0"/>
          </a:p>
          <a:p>
            <a:endParaRPr lang="en-CA" sz="3600" dirty="0" smtClean="0">
              <a:ln w="22225">
                <a:solidFill>
                  <a:srgbClr val="002060"/>
                </a:solidFill>
              </a:ln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 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39795" y="4700062"/>
            <a:ext cx="1588253" cy="675449"/>
            <a:chOff x="596900" y="5207506"/>
            <a:chExt cx="2755899" cy="9604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22" y="2453521"/>
            <a:ext cx="2971800" cy="1295401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7600" dirty="0" smtClean="0"/>
              <a:t>Questions ?</a:t>
            </a:r>
            <a:endParaRPr lang="en-US" sz="7600" dirty="0"/>
          </a:p>
        </p:txBody>
      </p:sp>
      <p:pic>
        <p:nvPicPr>
          <p:cNvPr id="5122" name="Picture 2" descr="H:\Health Privacy\405 - Legislation\405-37 Health Information Act\Implementation\Training\Training Materials - IN DEVELOPMENT\Resources\HIA Guide InDesign\DSC_8697-- B Drygeese + kids - Handgames- Dettah - 2013- Tessa Macintosh Photo.tif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2196"/>
            <a:ext cx="3109779" cy="46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 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146" name="Picture 2" descr="H:\Health Privacy\405 - Legislation\405-37 Health Information Act\Implementation\Training\Training Materials - IN DEVELOPMENT\Resources\Privacy Cartoons\illust_17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9" y="1219200"/>
            <a:ext cx="3419620" cy="47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7600" y="5534189"/>
            <a:ext cx="1588253" cy="675449"/>
            <a:chOff x="596900" y="5207506"/>
            <a:chExt cx="2755899" cy="9604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5207506"/>
              <a:ext cx="1079500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26" y="5207507"/>
              <a:ext cx="1110374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94" y="5207507"/>
              <a:ext cx="962405" cy="960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373379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Workshop Evaluation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i="1" dirty="0" smtClean="0"/>
              <a:t>Thank you.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099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Information 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6409" y="43434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HSS Professions </a:t>
            </a:r>
            <a:r>
              <a:rPr lang="en-US" dirty="0" smtClean="0"/>
              <a:t>site:</a:t>
            </a:r>
            <a:r>
              <a:rPr lang="en-CA" u="sng" dirty="0" smtClean="0">
                <a:hlinkClick r:id="rId3"/>
              </a:rPr>
              <a:t>http</a:t>
            </a:r>
            <a:r>
              <a:rPr lang="en-CA" u="sng" dirty="0">
                <a:hlinkClick r:id="rId3"/>
              </a:rPr>
              <a:t>://www.professionals.hss.gov.nt.ca/hia-tutorials</a:t>
            </a:r>
            <a:r>
              <a:rPr lang="en-CA" dirty="0"/>
              <a:t> 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r>
              <a:rPr lang="en-CA" dirty="0"/>
              <a:t>HIA Guide and other resources: </a:t>
            </a:r>
            <a:r>
              <a:rPr lang="en-CA" u="sng" dirty="0">
                <a:hlinkClick r:id="rId4"/>
              </a:rPr>
              <a:t>http://www.hss.gov.nt.ca/health/slides/health-privacy-protecting-your-health-information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355"/>
            <a:ext cx="8229600" cy="3763963"/>
          </a:xfrm>
        </p:spPr>
        <p:txBody>
          <a:bodyPr/>
          <a:lstStyle/>
          <a:p>
            <a:r>
              <a:rPr lang="en-US" dirty="0" smtClean="0"/>
              <a:t>Your name and role: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 you expect from today’s session: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privacy safeguards do you have in your workplace:</a:t>
            </a:r>
            <a:endParaRPr lang="en-US" dirty="0"/>
          </a:p>
        </p:txBody>
      </p:sp>
      <p:pic>
        <p:nvPicPr>
          <p:cNvPr id="1026" name="Picture 2" descr="H:\Health Privacy\405 - Legislation\405-37 Health Information Act\Implementation\Training\Training Materials - IN DEVELOPMENT\Resources\HIA Guide InDesign\20120420-IMG_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833444" cy="18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Safeguards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12234"/>
            <a:ext cx="5486400" cy="3200400"/>
          </a:xfrm>
        </p:spPr>
        <p:txBody>
          <a:bodyPr/>
          <a:lstStyle/>
          <a:p>
            <a:r>
              <a:rPr lang="en-US" dirty="0" smtClean="0"/>
              <a:t>What is a privacy safeguard?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is it important?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 can it be found?</a:t>
            </a:r>
          </a:p>
          <a:p>
            <a:endParaRPr lang="en-US" dirty="0"/>
          </a:p>
        </p:txBody>
      </p:sp>
      <p:pic>
        <p:nvPicPr>
          <p:cNvPr id="1027" name="Picture 3" descr="C:\Users\livia_kurinska\Desktop\hqdefaul1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710">
            <a:off x="901665" y="720010"/>
            <a:ext cx="29337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ocuments\Work\HIA\Training\light in sn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505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315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do we need privacy safeguards?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052" name="Picture 4" descr="H:\Health Privacy\405 - Legislation\405-37 Health Information Act\Implementation\Training\Training Materials - IN DEVELOPMENT\Resources\Privacy Cartoons\illust_20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8" y="1425013"/>
            <a:ext cx="3486993" cy="48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27178"/>
            <a:ext cx="3834685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110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b="1" dirty="0" smtClean="0">
                <a:cs typeface="Arial" charset="0"/>
              </a:rPr>
              <a:t>You </a:t>
            </a:r>
            <a:r>
              <a:rPr lang="en-US" altLang="en-US" dirty="0" smtClean="0">
                <a:cs typeface="Arial" charset="0"/>
              </a:rPr>
              <a:t>within your role are</a:t>
            </a:r>
            <a:r>
              <a:rPr lang="en-US" altLang="en-US" b="1" dirty="0" smtClean="0">
                <a:cs typeface="Arial" charset="0"/>
              </a:rPr>
              <a:t> responsible </a:t>
            </a:r>
            <a:r>
              <a:rPr lang="en-US" altLang="en-US" dirty="0" smtClean="0">
                <a:cs typeface="Arial" charset="0"/>
              </a:rPr>
              <a:t>to</a:t>
            </a:r>
            <a:r>
              <a:rPr lang="en-US" altLang="en-US" b="1" dirty="0" smtClean="0">
                <a:cs typeface="Arial" charset="0"/>
              </a:rPr>
              <a:t>:</a:t>
            </a:r>
          </a:p>
          <a:p>
            <a:pPr marL="0" indent="0" algn="ctr">
              <a:buNone/>
            </a:pPr>
            <a:endParaRPr lang="en-US" altLang="en-US" b="1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Protect </a:t>
            </a:r>
            <a:r>
              <a:rPr lang="en-US" altLang="en-US" dirty="0" smtClean="0">
                <a:cs typeface="Arial" charset="0"/>
              </a:rPr>
              <a:t>information (private and confidential)</a:t>
            </a:r>
            <a:endParaRPr lang="en-US" altLang="en-US" dirty="0">
              <a:cs typeface="Arial" charset="0"/>
            </a:endParaRPr>
          </a:p>
          <a:p>
            <a:r>
              <a:rPr lang="en-US" altLang="en-US" dirty="0">
                <a:cs typeface="Arial" charset="0"/>
              </a:rPr>
              <a:t>Assess any </a:t>
            </a:r>
            <a:r>
              <a:rPr lang="en-US" altLang="en-US" dirty="0" smtClean="0">
                <a:cs typeface="Arial" charset="0"/>
              </a:rPr>
              <a:t>risks </a:t>
            </a:r>
            <a:r>
              <a:rPr lang="en-US" altLang="en-US" dirty="0">
                <a:cs typeface="Arial" charset="0"/>
              </a:rPr>
              <a:t>to the information</a:t>
            </a:r>
          </a:p>
          <a:p>
            <a:r>
              <a:rPr lang="en-US" altLang="en-US" dirty="0">
                <a:cs typeface="Arial" charset="0"/>
              </a:rPr>
              <a:t>P</a:t>
            </a:r>
            <a:r>
              <a:rPr lang="en-US" altLang="en-US" dirty="0" smtClean="0">
                <a:cs typeface="Arial" charset="0"/>
              </a:rPr>
              <a:t>revent </a:t>
            </a:r>
            <a:r>
              <a:rPr lang="en-US" altLang="en-US" dirty="0">
                <a:cs typeface="Arial" charset="0"/>
              </a:rPr>
              <a:t>those </a:t>
            </a:r>
            <a:r>
              <a:rPr lang="en-US" altLang="en-US" dirty="0" smtClean="0">
                <a:cs typeface="Arial" charset="0"/>
              </a:rPr>
              <a:t>risks </a:t>
            </a:r>
            <a:r>
              <a:rPr lang="en-US" altLang="en-US" dirty="0">
                <a:cs typeface="Arial" charset="0"/>
              </a:rPr>
              <a:t>from happening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228600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2" descr="H:\Health Privacy\405 - Legislation\405-37 Health Information Act\Implementation\Training\Training Materials - IN DEVELOPMENT\Resources\HIA Guide InDesign\DSC_0478-- Stanton Terr Hospital -YK- Nov2013- Tessa Macintosh Photo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442565" cy="35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819400"/>
            <a:ext cx="34290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 smtClean="0"/>
              <a:t>What types do we have?</a:t>
            </a:r>
            <a:endParaRPr lang="en-CA" sz="4800" dirty="0" smtClean="0">
              <a:ln w="22225">
                <a:solidFill>
                  <a:srgbClr val="002060"/>
                </a:solidFill>
              </a:ln>
            </a:endParaRP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8194" name="Picture 2" descr="H:\Health Privacy\405 - Legislation\405-37 Health Information Act\Implementation\Training\Training Materials - IN DEVELOPMENT\Resources\Privacy Cartoons\illust_27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3581400" cy="484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Safeguards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Privacy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9050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3 </a:t>
            </a:r>
            <a:r>
              <a:rPr lang="en-CA" sz="3600" dirty="0" smtClean="0"/>
              <a:t>types</a:t>
            </a:r>
            <a:r>
              <a:rPr lang="en-CA" sz="3600" dirty="0"/>
              <a:t>: </a:t>
            </a:r>
            <a:endParaRPr lang="en-CA" sz="3600" dirty="0" smtClean="0">
              <a:ln w="22225">
                <a:solidFill>
                  <a:srgbClr val="002060"/>
                </a:solidFill>
              </a:ln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93870"/>
            <a:ext cx="2438400" cy="272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94744"/>
            <a:ext cx="2362200" cy="24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25224"/>
            <a:ext cx="2286000" cy="261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0a7a617f-f546-438e-8165-f0c767415a01">HSS PowerPoint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12EA1176F946BA5C4E0E71CF4D18" ma:contentTypeVersion="5" ma:contentTypeDescription="Create a new document." ma:contentTypeScope="" ma:versionID="81e10c8e126ecca1528e163572645833">
  <xsd:schema xmlns:xsd="http://www.w3.org/2001/XMLSchema" xmlns:xs="http://www.w3.org/2001/XMLSchema" xmlns:p="http://schemas.microsoft.com/office/2006/metadata/properties" xmlns:ns2="0a7a617f-f546-438e-8165-f0c767415a01" targetNamespace="http://schemas.microsoft.com/office/2006/metadata/properties" ma:root="true" ma:fieldsID="680ad86e8b86eaa117595a97549a50a8" ns2:_="">
    <xsd:import namespace="0a7a617f-f546-438e-8165-f0c767415a01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a617f-f546-438e-8165-f0c767415a01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format="RadioButtons" ma:internalName="Topic">
      <xsd:simpleType>
        <xsd:restriction base="dms:Choice">
          <xsd:enumeration value="Briefing Note"/>
          <xsd:enumeration value="HSS PowerPoint"/>
          <xsd:enumeration value="HSS Word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4AB60-BCA8-454D-9EAC-48FAF4816007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a7a617f-f546-438e-8165-f0c767415a01"/>
  </ds:schemaRefs>
</ds:datastoreItem>
</file>

<file path=customXml/itemProps2.xml><?xml version="1.0" encoding="utf-8"?>
<ds:datastoreItem xmlns:ds="http://schemas.openxmlformats.org/officeDocument/2006/customXml" ds:itemID="{E7F4C8FD-E5AE-4070-83D7-B4CEEAB075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476E0-6DA8-4927-B62A-61BE9932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a617f-f546-438e-8165-f0c767415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772</Words>
  <Application>Microsoft Office PowerPoint</Application>
  <PresentationFormat>On-screen Show (4:3)</PresentationFormat>
  <Paragraphs>238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Agenda</vt:lpstr>
      <vt:lpstr>Objectives</vt:lpstr>
      <vt:lpstr>Energizer</vt:lpstr>
      <vt:lpstr>Privacy Safeguards</vt:lpstr>
      <vt:lpstr>PowerPoint Presentation</vt:lpstr>
      <vt:lpstr>PowerPoint Presentation</vt:lpstr>
      <vt:lpstr>Privacy Safeguards</vt:lpstr>
      <vt:lpstr>Privacy Safeguards</vt:lpstr>
      <vt:lpstr>Privacy Safeguards</vt:lpstr>
      <vt:lpstr>Physical</vt:lpstr>
      <vt:lpstr>Privacy Safeguards</vt:lpstr>
      <vt:lpstr>Privacy Safeguard </vt:lpstr>
      <vt:lpstr>Privacy Safeguard </vt:lpstr>
      <vt:lpstr>Privacy Safeguard</vt:lpstr>
      <vt:lpstr>Privacy Safeguard </vt:lpstr>
      <vt:lpstr>&gt;Verbal Release of Information&lt;</vt:lpstr>
      <vt:lpstr>Privacy Safeguard </vt:lpstr>
      <vt:lpstr>Privacy Safeguard </vt:lpstr>
      <vt:lpstr>Privacy Safeguard </vt:lpstr>
      <vt:lpstr>Privacy Safeguard </vt:lpstr>
      <vt:lpstr>Privacy Safeguard </vt:lpstr>
      <vt:lpstr>Privacy Safeguard </vt:lpstr>
      <vt:lpstr>Privacy Safeguard</vt:lpstr>
      <vt:lpstr>Training </vt:lpstr>
      <vt:lpstr>Case Study</vt:lpstr>
      <vt:lpstr>Privacy Safeguards</vt:lpstr>
      <vt:lpstr>Privacy Safeguards</vt:lpstr>
      <vt:lpstr>Privacy Safeguards </vt:lpstr>
      <vt:lpstr>Privacy Safeguards  Summary</vt:lpstr>
      <vt:lpstr>Privacy Safeguards </vt:lpstr>
      <vt:lpstr>Privacy Safeguards </vt:lpstr>
      <vt:lpstr>Health Information Act</vt:lpstr>
    </vt:vector>
  </TitlesOfParts>
  <Company>GNWT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</dc:creator>
  <cp:lastModifiedBy>Health Privacy</cp:lastModifiedBy>
  <cp:revision>202</cp:revision>
  <cp:lastPrinted>2016-12-19T23:37:02Z</cp:lastPrinted>
  <dcterms:created xsi:type="dcterms:W3CDTF">2016-02-04T22:40:50Z</dcterms:created>
  <dcterms:modified xsi:type="dcterms:W3CDTF">2016-12-19T23:38:10Z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0x0101006F8712EA1176F946BA5C4E0E71CF4D18</vt:lpwstr>
  </property>
</Properties>
</file>