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99" r:id="rId5"/>
    <p:sldId id="283" r:id="rId6"/>
    <p:sldId id="284" r:id="rId7"/>
    <p:sldId id="286" r:id="rId8"/>
    <p:sldId id="257" r:id="rId9"/>
    <p:sldId id="309" r:id="rId10"/>
    <p:sldId id="306" r:id="rId11"/>
    <p:sldId id="258" r:id="rId12"/>
    <p:sldId id="259" r:id="rId13"/>
    <p:sldId id="260" r:id="rId14"/>
    <p:sldId id="262" r:id="rId15"/>
    <p:sldId id="263" r:id="rId16"/>
    <p:sldId id="264" r:id="rId17"/>
    <p:sldId id="308" r:id="rId18"/>
    <p:sldId id="261" r:id="rId19"/>
    <p:sldId id="298" r:id="rId20"/>
    <p:sldId id="297" r:id="rId21"/>
    <p:sldId id="307" r:id="rId22"/>
    <p:sldId id="265" r:id="rId23"/>
    <p:sldId id="301" r:id="rId24"/>
    <p:sldId id="279" r:id="rId25"/>
    <p:sldId id="280" r:id="rId26"/>
    <p:sldId id="290" r:id="rId27"/>
    <p:sldId id="281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lth Privacy" initials="PL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3CE"/>
    <a:srgbClr val="8B8D90"/>
    <a:srgbClr val="0076B6"/>
    <a:srgbClr val="C4DAF1"/>
    <a:srgbClr val="269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45" autoAdjust="0"/>
    <p:restoredTop sz="63032" autoAdjust="0"/>
  </p:normalViewPr>
  <p:slideViewPr>
    <p:cSldViewPr>
      <p:cViewPr>
        <p:scale>
          <a:sx n="60" d="100"/>
          <a:sy n="60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01E0E8-D9ED-4F63-898C-5E879E9BD936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1A525C-A9C4-4F99-800C-39A156EC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0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0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4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9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4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4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4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4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0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22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31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8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5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8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FD26D-BC4E-4DCC-B164-68CD9EC68074}" type="slidenum">
              <a:rPr lang="en-CA" smtClean="0"/>
              <a:t>7</a:t>
            </a:fld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CA" smtClean="0"/>
              <a:t>HIA Overview Training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99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0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1094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956"/>
            <a:ext cx="9144000" cy="10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52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" y="6446137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52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" y="6446137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52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" y="6446137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52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" y="6446137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CB4B-A72F-4239-A7E9-384889AA86E5}" type="datetimeFigureOut">
              <a:rPr lang="en-CA" smtClean="0"/>
              <a:t>16/12/2016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92DE-37E7-4E55-A872-B2AF2568B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7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essionals.hss.gov.nt.ca/hia-tutorial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ss.gov.nt.ca/health/slides/health-privacy-protecting-your-health-inform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512" y="2819400"/>
            <a:ext cx="8077200" cy="1752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C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Respecting </a:t>
            </a:r>
            <a:r>
              <a:rPr lang="en-CA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Client </a:t>
            </a:r>
            <a:r>
              <a:rPr lang="en-C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Privacy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6219" y="6400800"/>
            <a:ext cx="146095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December 2016</a:t>
            </a:r>
            <a:endParaRPr lang="en-CA" sz="1000" dirty="0" err="1" smtClean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17" descr="icon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799"/>
            <a:ext cx="7842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icon2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799"/>
            <a:ext cx="7842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icon1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7842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36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0" y="381000"/>
            <a:ext cx="4571592" cy="592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4231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3400" y="3048000"/>
            <a:ext cx="4114800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access </a:t>
            </a:r>
            <a:r>
              <a:rPr lang="en-US" dirty="0"/>
              <a:t>&amp; use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679271">
            <a:off x="3962399" y="1899765"/>
            <a:ext cx="4876800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+mn-ea"/>
                <a:cs typeface="+mn-cs"/>
              </a:rPr>
              <a:t>un</a:t>
            </a:r>
            <a:r>
              <a:rPr lang="en-US" dirty="0" smtClean="0"/>
              <a:t>necessary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77286" y="4918841"/>
            <a:ext cx="3906545" cy="9564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Palatino Linotype"/>
              </a:rPr>
              <a:t>Just because you can, doesn’t mean you should.</a:t>
            </a:r>
          </a:p>
        </p:txBody>
      </p:sp>
    </p:spTree>
    <p:extLst>
      <p:ext uri="{BB962C8B-B14F-4D97-AF65-F5344CB8AC3E}">
        <p14:creationId xmlns:p14="http://schemas.microsoft.com/office/powerpoint/2010/main" val="9854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88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Snooping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67056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3600" dirty="0">
              <a:latin typeface="+mn-lt"/>
              <a:cs typeface="Arial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What is it?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altLang="en-US" sz="3600" dirty="0">
              <a:cs typeface="Arial" charset="0"/>
            </a:endParaRPr>
          </a:p>
          <a:p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2938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3886200" cy="33528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Types: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solidFill>
                  <a:srgbClr val="0070C0"/>
                </a:solidFill>
              </a:rPr>
              <a:t>Shoulder surfing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solidFill>
                  <a:srgbClr val="0070C0"/>
                </a:solidFill>
              </a:rPr>
              <a:t>Gaze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solidFill>
                  <a:srgbClr val="0070C0"/>
                </a:solidFill>
              </a:rPr>
              <a:t>Grab</a:t>
            </a:r>
          </a:p>
          <a:p>
            <a:pPr>
              <a:spcAft>
                <a:spcPts val="1200"/>
              </a:spcAft>
            </a:pPr>
            <a:endParaRPr lang="en-US" altLang="en-US" dirty="0" smtClean="0">
              <a:solidFill>
                <a:srgbClr val="0070C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en-US" dirty="0" smtClean="0">
              <a:latin typeface="+mn-lt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3883925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Snooping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79838" cy="490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30590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Snooping in the </a:t>
            </a:r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News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6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67690"/>
              </p:ext>
            </p:extLst>
          </p:nvPr>
        </p:nvGraphicFramePr>
        <p:xfrm>
          <a:off x="1066800" y="2286000"/>
          <a:ext cx="7391400" cy="390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195"/>
                <a:gridCol w="3652221"/>
                <a:gridCol w="2086984"/>
              </a:tblGrid>
              <a:tr h="4421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CONSEQUENCE</a:t>
                      </a:r>
                      <a:endParaRPr lang="en-US" dirty="0"/>
                    </a:p>
                  </a:txBody>
                  <a:tcPr/>
                </a:tc>
              </a:tr>
              <a:tr h="663258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VIPs</a:t>
                      </a:r>
                      <a:r>
                        <a:rPr lang="en-US" baseline="0" dirty="0" smtClean="0"/>
                        <a:t> medical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years in prison and $250,000 fine</a:t>
                      </a:r>
                      <a:endParaRPr lang="en-US" dirty="0"/>
                    </a:p>
                  </a:txBody>
                  <a:tcPr/>
                </a:tc>
              </a:tr>
              <a:tr h="619041">
                <a:tc>
                  <a:txBody>
                    <a:bodyPr/>
                    <a:lstStyle/>
                    <a:p>
                      <a:r>
                        <a:rPr lang="en-US" dirty="0" smtClean="0"/>
                        <a:t>Canada, 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medical</a:t>
                      </a:r>
                      <a:r>
                        <a:rPr lang="en-US" baseline="0" dirty="0" smtClean="0"/>
                        <a:t> records of boyfriend’s spouse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 fine</a:t>
                      </a:r>
                      <a:endParaRPr lang="en-US" dirty="0"/>
                    </a:p>
                  </a:txBody>
                  <a:tcPr/>
                </a:tc>
              </a:tr>
              <a:tr h="687823">
                <a:tc>
                  <a:txBody>
                    <a:bodyPr/>
                    <a:lstStyle/>
                    <a:p>
                      <a:r>
                        <a:rPr lang="en-US" dirty="0" smtClean="0"/>
                        <a:t>Canada,</a:t>
                      </a:r>
                      <a:r>
                        <a:rPr lang="en-US" baseline="0" dirty="0" smtClean="0"/>
                        <a:t>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records of family and friends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job</a:t>
                      </a:r>
                      <a:endParaRPr lang="en-US" dirty="0"/>
                    </a:p>
                  </a:txBody>
                  <a:tcPr/>
                </a:tc>
              </a:tr>
              <a:tr h="736953">
                <a:tc>
                  <a:txBody>
                    <a:bodyPr/>
                    <a:lstStyle/>
                    <a:p>
                      <a:r>
                        <a:rPr lang="en-US" dirty="0" smtClean="0"/>
                        <a:t>Canada,</a:t>
                      </a:r>
                      <a:r>
                        <a:rPr lang="en-US" baseline="0" dirty="0" smtClean="0"/>
                        <a:t> 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records of family and friends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$15,000 fine</a:t>
                      </a:r>
                      <a:endParaRPr lang="en-US" dirty="0"/>
                    </a:p>
                  </a:txBody>
                  <a:tcPr/>
                </a:tc>
              </a:tr>
              <a:tr h="736953">
                <a:tc>
                  <a:txBody>
                    <a:bodyPr/>
                    <a:lstStyle/>
                    <a:p>
                      <a:r>
                        <a:rPr lang="en-US" dirty="0" smtClean="0"/>
                        <a:t>Canada, 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Inappropriately accessing patient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Loss</a:t>
                      </a:r>
                      <a:r>
                        <a:rPr lang="en-US" baseline="0" dirty="0" smtClean="0"/>
                        <a:t> of job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47 Disciplined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24188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88" y="2398986"/>
            <a:ext cx="8229600" cy="320040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Discipline</a:t>
            </a:r>
            <a:br>
              <a:rPr lang="en-US" sz="3200" dirty="0" smtClean="0">
                <a:solidFill>
                  <a:srgbClr val="0070C0"/>
                </a:solidFill>
                <a:latin typeface="+mn-lt"/>
              </a:rPr>
            </a:br>
            <a:r>
              <a:rPr lang="en-US" sz="3200" dirty="0">
                <a:solidFill>
                  <a:srgbClr val="0070C0"/>
                </a:solidFill>
              </a:rPr>
              <a:t>Re-training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+mn-lt"/>
              </a:rPr>
            </a:b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Loss of job: Dismissal, </a:t>
            </a:r>
            <a:r>
              <a:rPr lang="en-US" sz="3200" dirty="0">
                <a:solidFill>
                  <a:srgbClr val="0070C0"/>
                </a:solidFill>
              </a:rPr>
              <a:t>Revocation of </a:t>
            </a:r>
            <a:r>
              <a:rPr lang="en-US" sz="3200" dirty="0" smtClean="0">
                <a:solidFill>
                  <a:srgbClr val="0070C0"/>
                </a:solidFill>
              </a:rPr>
              <a:t>licenses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+mn-lt"/>
              </a:rPr>
            </a:b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$$$ - Fines</a:t>
            </a:r>
            <a:br>
              <a:rPr lang="en-US" sz="3200" dirty="0" smtClean="0">
                <a:solidFill>
                  <a:srgbClr val="0070C0"/>
                </a:solidFill>
                <a:latin typeface="+mn-lt"/>
              </a:rPr>
            </a:b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Legal action and litigation</a:t>
            </a:r>
            <a:br>
              <a:rPr lang="en-US" sz="3200" dirty="0" smtClean="0">
                <a:solidFill>
                  <a:srgbClr val="0070C0"/>
                </a:solidFill>
                <a:latin typeface="+mn-lt"/>
              </a:rPr>
            </a:b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Jail time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338" y="1143000"/>
            <a:ext cx="8229600" cy="140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Snooping is a breach of privacy.</a:t>
            </a:r>
          </a:p>
          <a:p>
            <a:endParaRPr lang="en-US" b="1" dirty="0" smtClean="0">
              <a:solidFill>
                <a:srgbClr val="0070C0"/>
              </a:solidFill>
              <a:latin typeface="+mn-lt"/>
            </a:endParaRP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+mn-lt"/>
              </a:rPr>
              <a:t>Employee can face: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8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191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Your colleague Emily has not been at work the last three days and you are worried about her. </a:t>
            </a:r>
            <a:r>
              <a:rPr lang="en-US" i="1" dirty="0"/>
              <a:t> 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You do not have her phone number, but you know her personal information is in the filing room.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You wait until your supervisor goes to lunch, go to filing room and look up Emily’s personal information in her record so you can contact her.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Actions </a:t>
            </a:r>
            <a:r>
              <a:rPr lang="en-US" b="1" dirty="0"/>
              <a:t>Y</a:t>
            </a:r>
            <a:r>
              <a:rPr lang="en-US" b="1" dirty="0" smtClean="0"/>
              <a:t>ou have taken: Is this authorized/allowed?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143001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What you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</a:t>
            </a:r>
            <a:r>
              <a:rPr lang="en-US" dirty="0" smtClean="0"/>
              <a:t> and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cannot </a:t>
            </a:r>
            <a:r>
              <a:rPr lang="en-US" dirty="0" smtClean="0"/>
              <a:t>do scenarios: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8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i="1" dirty="0" smtClean="0"/>
              <a:t>You are a Technician at a Lab. You just processed a positive test for a patient. 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 smtClean="0"/>
              <a:t>You hear later that the patient was your friend’s ex. 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You think this information could benefit your friend in court when applying for full custody of their son.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700" b="1" dirty="0" smtClean="0"/>
              <a:t>Sharing information with your friend: </a:t>
            </a:r>
          </a:p>
          <a:p>
            <a:pPr marL="0" indent="0">
              <a:buNone/>
            </a:pPr>
            <a:r>
              <a:rPr lang="en-US" sz="2700" b="1" dirty="0" smtClean="0"/>
              <a:t>Is this authorized/allowed?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1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What you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</a:t>
            </a:r>
            <a:r>
              <a:rPr lang="en-US" dirty="0" smtClean="0"/>
              <a:t> and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cannot </a:t>
            </a:r>
            <a:r>
              <a:rPr lang="en-US" dirty="0" smtClean="0"/>
              <a:t>do scenarios: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11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i="1" dirty="0" smtClean="0"/>
              <a:t>You are a Mental Health Worker and know your friend is getting counseling because you saw her name on the schedule. 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 smtClean="0"/>
              <a:t>You ask her how counseling is going when you see her next around town.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700" b="1" dirty="0" smtClean="0"/>
              <a:t>Asking your friend: Is this allowed?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143001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What you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</a:t>
            </a:r>
            <a:r>
              <a:rPr lang="en-US" dirty="0" smtClean="0"/>
              <a:t> and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cannot </a:t>
            </a:r>
            <a:r>
              <a:rPr lang="en-US" dirty="0" smtClean="0"/>
              <a:t>do scenarios: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1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i="1" dirty="0" smtClean="0"/>
              <a:t>You know your dad has had a lot of medical appointments recently but he won’t tell you what for. </a:t>
            </a:r>
            <a:endParaRPr lang="en-US" sz="2800" i="1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You are a clinic assistant and use your access to the EMR to see what appointments he has because you are worried about him. 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Actions You have taken: Is this authorized/allowed?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143001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What you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</a:t>
            </a:r>
            <a:r>
              <a:rPr lang="en-US" dirty="0" smtClean="0"/>
              <a:t> and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cannot </a:t>
            </a:r>
            <a:r>
              <a:rPr lang="en-US" dirty="0" smtClean="0"/>
              <a:t>do scenarios: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18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ealth Privacy\405 - Legislation\405-37 Health Information Act\Implementation\Training\Department-specific Presentations\Final HIA Modules\illust_46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67200" cy="46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066800"/>
            <a:ext cx="4724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Prevention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7200" y="1143000"/>
            <a:ext cx="4648200" cy="62079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4163" indent="-284163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dirty="0" smtClean="0"/>
              <a:t>Know what </a:t>
            </a:r>
            <a:r>
              <a:rPr lang="en-US" i="1" dirty="0" smtClean="0"/>
              <a:t>privacy</a:t>
            </a:r>
            <a:r>
              <a:rPr lang="en-US" dirty="0" smtClean="0"/>
              <a:t> and </a:t>
            </a:r>
            <a:r>
              <a:rPr lang="en-US" i="1" dirty="0" smtClean="0"/>
              <a:t>confidentiality</a:t>
            </a:r>
            <a:r>
              <a:rPr lang="en-US" dirty="0" smtClean="0"/>
              <a:t> is</a:t>
            </a:r>
          </a:p>
          <a:p>
            <a:pPr marL="346075" indent="-346075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dirty="0" smtClean="0"/>
              <a:t>Know what </a:t>
            </a:r>
            <a:r>
              <a:rPr lang="en-US" i="1" dirty="0" smtClean="0"/>
              <a:t>authorized</a:t>
            </a:r>
            <a:r>
              <a:rPr lang="en-US" dirty="0" smtClean="0"/>
              <a:t> is</a:t>
            </a:r>
          </a:p>
          <a:p>
            <a:pPr marL="346075" indent="-346075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dirty="0" smtClean="0"/>
              <a:t>Apply </a:t>
            </a:r>
            <a:r>
              <a:rPr lang="en-US" i="1" dirty="0" smtClean="0"/>
              <a:t>privacy principles</a:t>
            </a:r>
          </a:p>
          <a:p>
            <a:pPr marL="346075" indent="-346075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i="1" dirty="0" smtClean="0"/>
              <a:t>Respect</a:t>
            </a:r>
            <a:r>
              <a:rPr lang="en-US" dirty="0" smtClean="0"/>
              <a:t> the client always</a:t>
            </a:r>
          </a:p>
          <a:p>
            <a:pPr marL="346075" indent="-346075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i="1" dirty="0" smtClean="0"/>
              <a:t>Ask</a:t>
            </a:r>
            <a:r>
              <a:rPr lang="en-US" dirty="0" smtClean="0"/>
              <a:t>, if you are not sure</a:t>
            </a:r>
          </a:p>
          <a:p>
            <a:pPr marL="346075" indent="-346075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dirty="0" smtClean="0"/>
              <a:t>Get </a:t>
            </a:r>
            <a:r>
              <a:rPr lang="en-US" i="1" dirty="0" smtClean="0"/>
              <a:t>trained</a:t>
            </a:r>
          </a:p>
          <a:p>
            <a:pPr marL="346075" indent="-346075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dirty="0" smtClean="0"/>
              <a:t>Read your </a:t>
            </a:r>
            <a:r>
              <a:rPr lang="en-US" i="1" dirty="0" smtClean="0"/>
              <a:t>Terms of Use Agreement</a:t>
            </a:r>
          </a:p>
          <a:p>
            <a:pPr marL="346075" indent="-346075"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dirty="0" smtClean="0"/>
              <a:t>Don’t gossip, say “</a:t>
            </a:r>
            <a:r>
              <a:rPr lang="en-US" i="1" dirty="0" smtClean="0"/>
              <a:t>I don’t know</a:t>
            </a:r>
            <a:r>
              <a:rPr lang="en-US" dirty="0" smtClean="0"/>
              <a:t>”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16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Proper use of information</a:t>
            </a:r>
          </a:p>
          <a:p>
            <a:r>
              <a:rPr lang="en-US" dirty="0" smtClean="0"/>
              <a:t>What does ‘authorized’ mean</a:t>
            </a:r>
          </a:p>
          <a:p>
            <a:r>
              <a:rPr lang="en-US" dirty="0" smtClean="0"/>
              <a:t>What is authorized and necessary</a:t>
            </a:r>
          </a:p>
          <a:p>
            <a:r>
              <a:rPr lang="en-US" dirty="0" smtClean="0"/>
              <a:t>Snooping</a:t>
            </a:r>
          </a:p>
          <a:p>
            <a:r>
              <a:rPr lang="en-US" dirty="0" smtClean="0"/>
              <a:t>Prevention</a:t>
            </a:r>
          </a:p>
          <a:p>
            <a:r>
              <a:rPr lang="en-US" dirty="0" smtClean="0"/>
              <a:t>Workshop evaluation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54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86700" cy="531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4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Respecting </a:t>
            </a:r>
            <a:r>
              <a:rPr lang="en-US" sz="36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Client </a:t>
            </a:r>
            <a:r>
              <a:rPr lang="en-US" sz="36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</a:t>
            </a:r>
            <a:r>
              <a:rPr lang="en-US" sz="36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b="1" dirty="0" smtClean="0">
                <a:solidFill>
                  <a:srgbClr val="0070C0"/>
                </a:solidFill>
              </a:rPr>
              <a:t>Summary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dirty="0" smtClean="0">
                <a:latin typeface="+mn-lt"/>
              </a:rPr>
              <a:t>Today we discussed:</a:t>
            </a:r>
          </a:p>
          <a:p>
            <a:pPr marL="285750" indent="-285750">
              <a:spcAft>
                <a:spcPts val="1200"/>
              </a:spcAft>
            </a:pPr>
            <a:r>
              <a:rPr lang="en-CA" dirty="0" smtClean="0">
                <a:latin typeface="+mn-lt"/>
              </a:rPr>
              <a:t>Authorized use</a:t>
            </a:r>
            <a:endParaRPr lang="en-CA" dirty="0">
              <a:latin typeface="+mn-lt"/>
            </a:endParaRPr>
          </a:p>
          <a:p>
            <a:pPr marL="285750" indent="-285750">
              <a:spcAft>
                <a:spcPts val="1200"/>
              </a:spcAft>
            </a:pPr>
            <a:r>
              <a:rPr lang="en-CA" dirty="0" smtClean="0">
                <a:latin typeface="+mn-lt"/>
              </a:rPr>
              <a:t>Unauthorized and unnecessary access &amp; use</a:t>
            </a:r>
            <a:endParaRPr lang="en-CA" dirty="0">
              <a:latin typeface="+mn-lt"/>
            </a:endParaRPr>
          </a:p>
          <a:p>
            <a:pPr marL="285750" indent="-285750">
              <a:spcAft>
                <a:spcPts val="1200"/>
              </a:spcAft>
            </a:pPr>
            <a:r>
              <a:rPr lang="en-CA" dirty="0" smtClean="0">
                <a:latin typeface="+mn-lt"/>
              </a:rPr>
              <a:t>Types of snooping</a:t>
            </a:r>
          </a:p>
          <a:p>
            <a:pPr marL="285750" indent="-285750">
              <a:spcAft>
                <a:spcPts val="1200"/>
              </a:spcAft>
            </a:pPr>
            <a:r>
              <a:rPr lang="en-CA" dirty="0" smtClean="0">
                <a:latin typeface="+mn-lt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8639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504" y="2895600"/>
            <a:ext cx="4267200" cy="838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Questions?</a:t>
            </a:r>
          </a:p>
          <a:p>
            <a:pPr marL="0" indent="0">
              <a:buNone/>
            </a:pPr>
            <a:endParaRPr lang="en-US" sz="4000" dirty="0" smtClean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1831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Respecting Client Privacy</a:t>
            </a:r>
            <a:endParaRPr lang="en-US" dirty="0"/>
          </a:p>
        </p:txBody>
      </p:sp>
      <p:pic>
        <p:nvPicPr>
          <p:cNvPr id="7170" name="Picture 2" descr="H:\Health Privacy\405 - Legislation\405-37 Health Information Act\Implementation\Training\Training Materials - IN DEVELOPMENT\Resources\HIA training photos\DSC_8697---B-Drygeese-+-kids---Handgames--Dettah---2013--Tessa-Macintosh-Photo.tiff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2590800" cy="39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424" y="1600202"/>
            <a:ext cx="4422776" cy="3733799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Workshop Evaluation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i="1" dirty="0" smtClean="0"/>
              <a:t>Thank you.</a:t>
            </a:r>
            <a:endParaRPr lang="en-US" sz="36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1" y="1096962"/>
            <a:ext cx="3933628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4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Respecting Client Privacy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6409" y="43434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HSS Professions </a:t>
            </a:r>
            <a:r>
              <a:rPr lang="en-US" dirty="0" smtClean="0"/>
              <a:t>site:</a:t>
            </a:r>
            <a:r>
              <a:rPr lang="en-CA" u="sng" dirty="0" smtClean="0">
                <a:hlinkClick r:id="rId3"/>
              </a:rPr>
              <a:t>http</a:t>
            </a:r>
            <a:r>
              <a:rPr lang="en-CA" u="sng" dirty="0">
                <a:hlinkClick r:id="rId3"/>
              </a:rPr>
              <a:t>://www.professionals.hss.gov.nt.ca/hia-tutorials</a:t>
            </a:r>
            <a:r>
              <a:rPr lang="en-CA" dirty="0"/>
              <a:t> </a:t>
            </a:r>
            <a:endParaRPr lang="en-US" dirty="0"/>
          </a:p>
          <a:p>
            <a:r>
              <a:rPr lang="en-CA" dirty="0"/>
              <a:t> </a:t>
            </a:r>
            <a:endParaRPr lang="en-US" dirty="0"/>
          </a:p>
          <a:p>
            <a:r>
              <a:rPr lang="en-CA" dirty="0" smtClean="0"/>
              <a:t>Resources for Privacy: </a:t>
            </a:r>
            <a:r>
              <a:rPr lang="en-CA" u="sng" dirty="0">
                <a:hlinkClick r:id="rId4"/>
              </a:rPr>
              <a:t>http://www.hss.gov.nt.ca/health/slides/health-privacy-protecting-your-health-information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will learn during this workshop: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to respect client privacy</a:t>
            </a:r>
          </a:p>
          <a:p>
            <a:r>
              <a:rPr lang="en-US" dirty="0" smtClean="0"/>
              <a:t>Know when you are authorized and when you are not</a:t>
            </a:r>
          </a:p>
          <a:p>
            <a:r>
              <a:rPr lang="en-US" dirty="0"/>
              <a:t>P</a:t>
            </a:r>
            <a:r>
              <a:rPr lang="en-US" dirty="0" smtClean="0"/>
              <a:t>revent snooping</a:t>
            </a:r>
          </a:p>
          <a:p>
            <a:r>
              <a:rPr lang="en-US" dirty="0" smtClean="0"/>
              <a:t>Apply privacy principles</a:t>
            </a:r>
          </a:p>
        </p:txBody>
      </p:sp>
    </p:spTree>
    <p:extLst>
      <p:ext uri="{BB962C8B-B14F-4D97-AF65-F5344CB8AC3E}">
        <p14:creationId xmlns:p14="http://schemas.microsoft.com/office/powerpoint/2010/main" val="34688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6801841" cy="4827588"/>
          </a:xfrm>
        </p:spPr>
        <p:txBody>
          <a:bodyPr>
            <a:normAutofit/>
          </a:bodyPr>
          <a:lstStyle/>
          <a:p>
            <a:r>
              <a:rPr lang="en-US" dirty="0" smtClean="0"/>
              <a:t>Your name and role: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 you expect from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today’s session: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does today’s session relate to You and Your job:</a:t>
            </a:r>
            <a:endParaRPr lang="en-US" dirty="0"/>
          </a:p>
        </p:txBody>
      </p:sp>
      <p:pic>
        <p:nvPicPr>
          <p:cNvPr id="6146" name="Picture 2" descr="H:\Health Privacy\405 - Legislation\405-37 Health Information Act\Implementation\Training\Training Materials - IN DEVELOPMENT\Resources\HIA training photos\20120420-IMG_0563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06" y="1447800"/>
            <a:ext cx="3513071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  <p:pic>
        <p:nvPicPr>
          <p:cNvPr id="1027" name="Picture 3" descr="H:\Health Privacy\405 - Legislation\405-37 Health Information Act\Implementation\Training\Training Materials - IN DEVELOPMENT\Mandatory Duties Dependent Modules\Respecting Client Privacy (Snooping)\patient priv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38" y="1066800"/>
            <a:ext cx="3684323" cy="50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22946">
            <a:off x="2705669" y="1371600"/>
            <a:ext cx="25908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versus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572000" cy="4343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Confidentiality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A job requirement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protecting the organization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About any type of information-client, employees, government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669" y="1524000"/>
            <a:ext cx="3581400" cy="4038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Privacy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A legislated right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protecting clients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About the client’s information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Client Privacy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2" y="2133600"/>
            <a:ext cx="8153400" cy="3813175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800" dirty="0" smtClean="0"/>
              <a:t>Gather/use/share only the</a:t>
            </a:r>
            <a:r>
              <a:rPr lang="en-CA" sz="2800" b="1" dirty="0" smtClean="0"/>
              <a:t> </a:t>
            </a:r>
            <a:r>
              <a:rPr lang="en-C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least amount of information</a:t>
            </a:r>
            <a:r>
              <a:rPr lang="en-CA" sz="2800" b="1" dirty="0" smtClean="0">
                <a:ln w="19050">
                  <a:solidFill>
                    <a:srgbClr val="002060"/>
                  </a:solidFill>
                </a:ln>
                <a:solidFill>
                  <a:srgbClr val="009ADA"/>
                </a:solidFill>
                <a:effectLst/>
              </a:rPr>
              <a:t> </a:t>
            </a:r>
            <a:r>
              <a:rPr lang="en-CA" sz="2800" dirty="0" smtClean="0"/>
              <a:t>you need to know</a:t>
            </a:r>
            <a:r>
              <a:rPr lang="en-CA" sz="2800" b="1" dirty="0" smtClean="0"/>
              <a:t> </a:t>
            </a:r>
            <a:r>
              <a:rPr lang="en-CA" sz="2800" dirty="0" smtClean="0"/>
              <a:t>to do your job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CA" sz="28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800" dirty="0" smtClean="0"/>
              <a:t>Gather/use/share </a:t>
            </a:r>
            <a:r>
              <a:rPr lang="en-C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identifiable information only when </a:t>
            </a:r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non-identifiable won’t do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CA" sz="28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800" dirty="0" smtClean="0"/>
              <a:t>Know </a:t>
            </a:r>
            <a:r>
              <a:rPr lang="en-C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why this information is needed </a:t>
            </a:r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now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Respecting Client Privacy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3612" y="1071561"/>
            <a:ext cx="472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Privacy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via_kurinska\Desktop\bubble question 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140572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7543800" cy="4572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/>
              <a:t>“don’t tell </a:t>
            </a:r>
            <a:r>
              <a:rPr lang="en-US" i="1" dirty="0" smtClean="0"/>
              <a:t>+ </a:t>
            </a:r>
            <a:r>
              <a:rPr lang="en-US" i="1" dirty="0"/>
              <a:t>don’t look”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Authorized - Necessary</a:t>
            </a:r>
            <a:br>
              <a:rPr lang="en-US" dirty="0" smtClean="0"/>
            </a:br>
            <a:r>
              <a:rPr lang="en-US" dirty="0" smtClean="0"/>
              <a:t>Access &amp; Use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does it mean?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717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74" y="714303"/>
            <a:ext cx="4174877" cy="555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55352" y="2971800"/>
            <a:ext cx="4267200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access &amp; use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0445939">
            <a:off x="507752" y="1858219"/>
            <a:ext cx="3962399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+mn-ea"/>
                <a:cs typeface="+mn-cs"/>
              </a:rPr>
              <a:t>un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authorized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952" y="251544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Respecting </a:t>
            </a:r>
            <a:r>
              <a:rPr lang="en-US" dirty="0" smtClean="0"/>
              <a:t>Client </a:t>
            </a:r>
            <a:r>
              <a:rPr lang="en-US" dirty="0"/>
              <a:t>Privacy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529" y="4918841"/>
            <a:ext cx="3906545" cy="9564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Palatino Linotype"/>
              </a:rPr>
              <a:t>Just because you can, doesn’t mean you should.</a:t>
            </a:r>
          </a:p>
        </p:txBody>
      </p:sp>
    </p:spTree>
    <p:extLst>
      <p:ext uri="{BB962C8B-B14F-4D97-AF65-F5344CB8AC3E}">
        <p14:creationId xmlns:p14="http://schemas.microsoft.com/office/powerpoint/2010/main" val="10895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0a7a617f-f546-438e-8165-f0c767415a01">HSS PowerPoint</Top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12EA1176F946BA5C4E0E71CF4D18" ma:contentTypeVersion="5" ma:contentTypeDescription="Create a new document." ma:contentTypeScope="" ma:versionID="81e10c8e126ecca1528e163572645833">
  <xsd:schema xmlns:xsd="http://www.w3.org/2001/XMLSchema" xmlns:xs="http://www.w3.org/2001/XMLSchema" xmlns:p="http://schemas.microsoft.com/office/2006/metadata/properties" xmlns:ns2="0a7a617f-f546-438e-8165-f0c767415a01" targetNamespace="http://schemas.microsoft.com/office/2006/metadata/properties" ma:root="true" ma:fieldsID="680ad86e8b86eaa117595a97549a50a8" ns2:_="">
    <xsd:import namespace="0a7a617f-f546-438e-8165-f0c767415a01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a617f-f546-438e-8165-f0c767415a01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Topic" ma:format="RadioButtons" ma:internalName="Topic">
      <xsd:simpleType>
        <xsd:restriction base="dms:Choice">
          <xsd:enumeration value="Briefing Note"/>
          <xsd:enumeration value="HSS PowerPoint"/>
          <xsd:enumeration value="HSS Word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E4AB60-BCA8-454D-9EAC-48FAF4816007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0a7a617f-f546-438e-8165-f0c767415a0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F4C8FD-E5AE-4070-83D7-B4CEEAB075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3476E0-6DA8-4927-B62A-61BE9932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a617f-f546-438e-8165-f0c767415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9240</TotalTime>
  <Words>682</Words>
  <Application>Microsoft Office PowerPoint</Application>
  <PresentationFormat>On-screen Show (4:3)</PresentationFormat>
  <Paragraphs>187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Agenda</vt:lpstr>
      <vt:lpstr>Objectives</vt:lpstr>
      <vt:lpstr>Energizer</vt:lpstr>
      <vt:lpstr>PowerPoint Presentation</vt:lpstr>
      <vt:lpstr>versus </vt:lpstr>
      <vt:lpstr>Respecting Client Privacy</vt:lpstr>
      <vt:lpstr>   “don’t tell + don’t look”  Authorized - Necessary Access &amp; Use  What does it mean?   </vt:lpstr>
      <vt:lpstr>PowerPoint Presentation</vt:lpstr>
      <vt:lpstr>PowerPoint Presentation</vt:lpstr>
      <vt:lpstr>Snooping</vt:lpstr>
      <vt:lpstr>Snooping</vt:lpstr>
      <vt:lpstr>Snooping in the News</vt:lpstr>
      <vt:lpstr>Discipline Re-training Loss of job: Dismissal, Revocation of licenses $$$ - Fines Legal action and litigation Jail time</vt:lpstr>
      <vt:lpstr>PowerPoint Presentation</vt:lpstr>
      <vt:lpstr>PowerPoint Presentation</vt:lpstr>
      <vt:lpstr>PowerPoint Presentation</vt:lpstr>
      <vt:lpstr>PowerPoint Presentation</vt:lpstr>
      <vt:lpstr>Prevention</vt:lpstr>
      <vt:lpstr>PowerPoint Presentation</vt:lpstr>
      <vt:lpstr>Respecting Client Privacy  Summary</vt:lpstr>
      <vt:lpstr>PowerPoint Presentation</vt:lpstr>
      <vt:lpstr>PowerPoint Presentation</vt:lpstr>
      <vt:lpstr>Respecting Client Privacy</vt:lpstr>
    </vt:vector>
  </TitlesOfParts>
  <Company>GNWT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DHSS</dc:creator>
  <cp:lastModifiedBy>Health Privacy</cp:lastModifiedBy>
  <cp:revision>267</cp:revision>
  <cp:lastPrinted>2016-10-28T18:09:14Z</cp:lastPrinted>
  <dcterms:created xsi:type="dcterms:W3CDTF">2016-02-04T22:40:50Z</dcterms:created>
  <dcterms:modified xsi:type="dcterms:W3CDTF">2016-12-16T22:24:28Z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0x0101006F8712EA1176F946BA5C4E0E71CF4D18</vt:lpwstr>
  </property>
</Properties>
</file>