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9"/>
  </p:notesMasterIdLst>
  <p:sldIdLst>
    <p:sldId id="256" r:id="rId2"/>
    <p:sldId id="257" r:id="rId3"/>
    <p:sldId id="259" r:id="rId4"/>
    <p:sldId id="267" r:id="rId5"/>
    <p:sldId id="260" r:id="rId6"/>
    <p:sldId id="261" r:id="rId7"/>
    <p:sldId id="263" r:id="rId8"/>
    <p:sldId id="262"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5" r:id="rId32"/>
    <p:sldId id="288" r:id="rId33"/>
    <p:sldId id="289" r:id="rId34"/>
    <p:sldId id="290" r:id="rId35"/>
    <p:sldId id="291" r:id="rId36"/>
    <p:sldId id="292"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24" r:id="rId62"/>
    <p:sldId id="325" r:id="rId63"/>
    <p:sldId id="326" r:id="rId64"/>
    <p:sldId id="327" r:id="rId65"/>
    <p:sldId id="328" r:id="rId66"/>
    <p:sldId id="329" r:id="rId67"/>
    <p:sldId id="330" r:id="rId68"/>
    <p:sldId id="331" r:id="rId69"/>
    <p:sldId id="318" r:id="rId70"/>
    <p:sldId id="332" r:id="rId71"/>
    <p:sldId id="333" r:id="rId72"/>
    <p:sldId id="334" r:id="rId73"/>
    <p:sldId id="343" r:id="rId74"/>
    <p:sldId id="335" r:id="rId75"/>
    <p:sldId id="336" r:id="rId76"/>
    <p:sldId id="337" r:id="rId77"/>
    <p:sldId id="338" r:id="rId78"/>
    <p:sldId id="339" r:id="rId79"/>
    <p:sldId id="340" r:id="rId80"/>
    <p:sldId id="341" r:id="rId81"/>
    <p:sldId id="342" r:id="rId82"/>
    <p:sldId id="319" r:id="rId83"/>
    <p:sldId id="344" r:id="rId84"/>
    <p:sldId id="345" r:id="rId85"/>
    <p:sldId id="346" r:id="rId86"/>
    <p:sldId id="348" r:id="rId87"/>
    <p:sldId id="347" r:id="rId88"/>
    <p:sldId id="349" r:id="rId89"/>
    <p:sldId id="350" r:id="rId90"/>
    <p:sldId id="351" r:id="rId91"/>
    <p:sldId id="353" r:id="rId92"/>
    <p:sldId id="352" r:id="rId93"/>
    <p:sldId id="354" r:id="rId94"/>
    <p:sldId id="355" r:id="rId95"/>
    <p:sldId id="356" r:id="rId96"/>
    <p:sldId id="357" r:id="rId97"/>
    <p:sldId id="358" r:id="rId98"/>
    <p:sldId id="320" r:id="rId99"/>
    <p:sldId id="359" r:id="rId100"/>
    <p:sldId id="360" r:id="rId101"/>
    <p:sldId id="361" r:id="rId102"/>
    <p:sldId id="362" r:id="rId103"/>
    <p:sldId id="363" r:id="rId104"/>
    <p:sldId id="364" r:id="rId105"/>
    <p:sldId id="365" r:id="rId106"/>
    <p:sldId id="366" r:id="rId107"/>
    <p:sldId id="367" r:id="rId108"/>
    <p:sldId id="321" r:id="rId109"/>
    <p:sldId id="368" r:id="rId110"/>
    <p:sldId id="369" r:id="rId111"/>
    <p:sldId id="370" r:id="rId112"/>
    <p:sldId id="371" r:id="rId113"/>
    <p:sldId id="322" r:id="rId114"/>
    <p:sldId id="373" r:id="rId115"/>
    <p:sldId id="372" r:id="rId116"/>
    <p:sldId id="374" r:id="rId117"/>
    <p:sldId id="375" r:id="rId118"/>
    <p:sldId id="376" r:id="rId119"/>
    <p:sldId id="377" r:id="rId120"/>
    <p:sldId id="378" r:id="rId121"/>
    <p:sldId id="379" r:id="rId122"/>
    <p:sldId id="380" r:id="rId123"/>
    <p:sldId id="381" r:id="rId124"/>
    <p:sldId id="382" r:id="rId125"/>
    <p:sldId id="258" r:id="rId126"/>
    <p:sldId id="383" r:id="rId127"/>
    <p:sldId id="323" r:id="rId128"/>
    <p:sldId id="384" r:id="rId129"/>
    <p:sldId id="386" r:id="rId130"/>
    <p:sldId id="387" r:id="rId131"/>
    <p:sldId id="392" r:id="rId132"/>
    <p:sldId id="385" r:id="rId133"/>
    <p:sldId id="388" r:id="rId134"/>
    <p:sldId id="389" r:id="rId135"/>
    <p:sldId id="390" r:id="rId136"/>
    <p:sldId id="393" r:id="rId137"/>
    <p:sldId id="391" r:id="rId13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66A24E-AF75-4565-BF52-D90CBACB1A61}">
          <p14:sldIdLst>
            <p14:sldId id="256"/>
            <p14:sldId id="257"/>
            <p14:sldId id="259"/>
          </p14:sldIdLst>
        </p14:section>
        <p14:section name="1. General Overview" id="{54DB6625-A24E-4678-B90B-C1AB8A33D95B}">
          <p14:sldIdLst>
            <p14:sldId id="267"/>
            <p14:sldId id="260"/>
            <p14:sldId id="261"/>
            <p14:sldId id="263"/>
            <p14:sldId id="262"/>
            <p14:sldId id="264"/>
            <p14:sldId id="265"/>
            <p14:sldId id="266"/>
            <p14:sldId id="268"/>
          </p14:sldIdLst>
        </p14:section>
        <p14:section name="2.  Classification of Dangerous Goods" id="{A84F5E78-2F5F-43FB-9BAD-95F57E6AAB1F}">
          <p14:sldIdLst>
            <p14:sldId id="269"/>
            <p14:sldId id="270"/>
            <p14:sldId id="271"/>
            <p14:sldId id="272"/>
            <p14:sldId id="273"/>
            <p14:sldId id="274"/>
            <p14:sldId id="275"/>
            <p14:sldId id="276"/>
            <p14:sldId id="277"/>
            <p14:sldId id="278"/>
            <p14:sldId id="279"/>
            <p14:sldId id="280"/>
            <p14:sldId id="281"/>
            <p14:sldId id="282"/>
          </p14:sldIdLst>
        </p14:section>
        <p14:section name="3.  Shipping Names and Special Provisions" id="{0467193B-86CD-4F34-8F5A-3C06728B83F5}">
          <p14:sldIdLst>
            <p14:sldId id="283"/>
            <p14:sldId id="284"/>
            <p14:sldId id="286"/>
            <p14:sldId id="287"/>
            <p14:sldId id="285"/>
            <p14:sldId id="288"/>
            <p14:sldId id="289"/>
            <p14:sldId id="290"/>
            <p14:sldId id="291"/>
            <p14:sldId id="292"/>
          </p14:sldIdLst>
        </p14:section>
        <p14:section name="4.  Use of Schedules 1, 2, and 3" id="{D5C112B2-6867-46E3-B37F-A1D2D7DBE96D}">
          <p14:sldIdLst>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Lst>
        </p14:section>
        <p14:section name="5.  Documentation" id="{04307D4D-5016-4F40-A4D8-30B69F742329}">
          <p14:sldIdLst>
            <p14:sldId id="317"/>
            <p14:sldId id="324"/>
            <p14:sldId id="325"/>
            <p14:sldId id="326"/>
            <p14:sldId id="327"/>
            <p14:sldId id="328"/>
            <p14:sldId id="329"/>
            <p14:sldId id="330"/>
            <p14:sldId id="331"/>
          </p14:sldIdLst>
        </p14:section>
        <p14:section name="6.  Dangerous Goods Safety Marks" id="{45020A8A-618C-4199-92A1-1102907EACD8}">
          <p14:sldIdLst>
            <p14:sldId id="318"/>
            <p14:sldId id="332"/>
            <p14:sldId id="333"/>
            <p14:sldId id="334"/>
            <p14:sldId id="343"/>
            <p14:sldId id="335"/>
            <p14:sldId id="336"/>
            <p14:sldId id="337"/>
            <p14:sldId id="338"/>
            <p14:sldId id="339"/>
            <p14:sldId id="340"/>
            <p14:sldId id="341"/>
            <p14:sldId id="342"/>
          </p14:sldIdLst>
        </p14:section>
        <p14:section name="7.  Means of Containment" id="{8DF5F0EE-3430-4D60-91D4-4501FBB7B802}">
          <p14:sldIdLst>
            <p14:sldId id="319"/>
            <p14:sldId id="344"/>
            <p14:sldId id="345"/>
            <p14:sldId id="346"/>
            <p14:sldId id="348"/>
            <p14:sldId id="347"/>
            <p14:sldId id="349"/>
            <p14:sldId id="350"/>
            <p14:sldId id="351"/>
            <p14:sldId id="353"/>
            <p14:sldId id="352"/>
            <p14:sldId id="354"/>
            <p14:sldId id="355"/>
            <p14:sldId id="356"/>
            <p14:sldId id="357"/>
            <p14:sldId id="358"/>
          </p14:sldIdLst>
        </p14:section>
        <p14:section name="8.  Safe Handling and Transport Practices (Packing Instructions)" id="{6BC6FB59-8B4D-44DA-A66E-E3738B4FFEE4}">
          <p14:sldIdLst>
            <p14:sldId id="320"/>
            <p14:sldId id="359"/>
            <p14:sldId id="360"/>
            <p14:sldId id="361"/>
            <p14:sldId id="362"/>
            <p14:sldId id="363"/>
            <p14:sldId id="364"/>
            <p14:sldId id="365"/>
            <p14:sldId id="366"/>
            <p14:sldId id="367"/>
          </p14:sldIdLst>
        </p14:section>
        <p14:section name="9.  Emergency Response Assistance Plans" id="{83468F54-0B54-4153-B255-C82133E8DC40}">
          <p14:sldIdLst>
            <p14:sldId id="321"/>
            <p14:sldId id="368"/>
            <p14:sldId id="369"/>
            <p14:sldId id="370"/>
            <p14:sldId id="371"/>
          </p14:sldIdLst>
        </p14:section>
        <p14:section name="10.  Reporting Requirements" id="{A91B285F-4A61-4250-B0A8-DD16E84306B8}">
          <p14:sldIdLst>
            <p14:sldId id="322"/>
            <p14:sldId id="373"/>
            <p14:sldId id="372"/>
            <p14:sldId id="374"/>
            <p14:sldId id="375"/>
            <p14:sldId id="376"/>
            <p14:sldId id="377"/>
            <p14:sldId id="378"/>
            <p14:sldId id="379"/>
            <p14:sldId id="380"/>
            <p14:sldId id="381"/>
            <p14:sldId id="382"/>
          </p14:sldIdLst>
        </p14:section>
        <p14:section name="11.  Proper Use of Equipment for Handling or Transporting Dangerous Goods" id="{5BFCDD43-CA53-44C1-BDFB-A926033A8172}">
          <p14:sldIdLst>
            <p14:sldId id="258"/>
            <p14:sldId id="383"/>
          </p14:sldIdLst>
        </p14:section>
        <p14:section name="12.  Emergency Measures" id="{AF13A149-B82C-485E-9189-443D8FA7AA98}">
          <p14:sldIdLst>
            <p14:sldId id="323"/>
            <p14:sldId id="384"/>
            <p14:sldId id="386"/>
            <p14:sldId id="387"/>
            <p14:sldId id="392"/>
            <p14:sldId id="385"/>
            <p14:sldId id="388"/>
            <p14:sldId id="389"/>
            <p14:sldId id="390"/>
            <p14:sldId id="393"/>
            <p14:sldId id="3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5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75" autoAdjust="0"/>
  </p:normalViewPr>
  <p:slideViewPr>
    <p:cSldViewPr>
      <p:cViewPr>
        <p:scale>
          <a:sx n="114" d="100"/>
          <a:sy n="114" d="100"/>
        </p:scale>
        <p:origin x="174"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697" cy="464503"/>
          </a:xfrm>
          <a:prstGeom prst="rect">
            <a:avLst/>
          </a:prstGeom>
        </p:spPr>
        <p:txBody>
          <a:bodyPr vert="horz" lIns="90441" tIns="45221" rIns="90441" bIns="45221" rtlCol="0"/>
          <a:lstStyle>
            <a:lvl1pPr algn="l">
              <a:defRPr sz="1200"/>
            </a:lvl1pPr>
          </a:lstStyle>
          <a:p>
            <a:endParaRPr lang="en-CA"/>
          </a:p>
        </p:txBody>
      </p:sp>
      <p:sp>
        <p:nvSpPr>
          <p:cNvPr id="3" name="Date Placeholder 2"/>
          <p:cNvSpPr>
            <a:spLocks noGrp="1"/>
          </p:cNvSpPr>
          <p:nvPr>
            <p:ph type="dt" idx="1"/>
          </p:nvPr>
        </p:nvSpPr>
        <p:spPr>
          <a:xfrm>
            <a:off x="3884753" y="0"/>
            <a:ext cx="2971697" cy="464503"/>
          </a:xfrm>
          <a:prstGeom prst="rect">
            <a:avLst/>
          </a:prstGeom>
        </p:spPr>
        <p:txBody>
          <a:bodyPr vert="horz" lIns="90441" tIns="45221" rIns="90441" bIns="45221" rtlCol="0"/>
          <a:lstStyle>
            <a:lvl1pPr algn="r">
              <a:defRPr sz="1200"/>
            </a:lvl1pPr>
          </a:lstStyle>
          <a:p>
            <a:fld id="{282194D0-A48E-4F05-8A93-1A02352DF358}" type="datetimeFigureOut">
              <a:rPr lang="en-CA" smtClean="0"/>
              <a:t>03/12/2020</a:t>
            </a:fld>
            <a:endParaRPr lang="en-CA"/>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0441" tIns="45221" rIns="90441" bIns="45221" rtlCol="0" anchor="ctr"/>
          <a:lstStyle/>
          <a:p>
            <a:endParaRPr lang="en-CA"/>
          </a:p>
        </p:txBody>
      </p:sp>
      <p:sp>
        <p:nvSpPr>
          <p:cNvPr id="5" name="Notes Placeholder 4"/>
          <p:cNvSpPr>
            <a:spLocks noGrp="1"/>
          </p:cNvSpPr>
          <p:nvPr>
            <p:ph type="body" sz="quarter" idx="3"/>
          </p:nvPr>
        </p:nvSpPr>
        <p:spPr>
          <a:xfrm>
            <a:off x="685180" y="4415156"/>
            <a:ext cx="5487640" cy="4183697"/>
          </a:xfrm>
          <a:prstGeom prst="rect">
            <a:avLst/>
          </a:prstGeom>
        </p:spPr>
        <p:txBody>
          <a:bodyPr vert="horz" lIns="90441" tIns="45221" rIns="90441" bIns="4522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30313"/>
            <a:ext cx="2971697" cy="464503"/>
          </a:xfrm>
          <a:prstGeom prst="rect">
            <a:avLst/>
          </a:prstGeom>
        </p:spPr>
        <p:txBody>
          <a:bodyPr vert="horz" lIns="90441" tIns="45221" rIns="90441" bIns="45221" rtlCol="0" anchor="b"/>
          <a:lstStyle>
            <a:lvl1pPr algn="l">
              <a:defRPr sz="1200"/>
            </a:lvl1pPr>
          </a:lstStyle>
          <a:p>
            <a:endParaRPr lang="en-CA"/>
          </a:p>
        </p:txBody>
      </p:sp>
      <p:sp>
        <p:nvSpPr>
          <p:cNvPr id="7" name="Slide Number Placeholder 6"/>
          <p:cNvSpPr>
            <a:spLocks noGrp="1"/>
          </p:cNvSpPr>
          <p:nvPr>
            <p:ph type="sldNum" sz="quarter" idx="5"/>
          </p:nvPr>
        </p:nvSpPr>
        <p:spPr>
          <a:xfrm>
            <a:off x="3884753" y="8830313"/>
            <a:ext cx="2971697" cy="464503"/>
          </a:xfrm>
          <a:prstGeom prst="rect">
            <a:avLst/>
          </a:prstGeom>
        </p:spPr>
        <p:txBody>
          <a:bodyPr vert="horz" lIns="90441" tIns="45221" rIns="90441" bIns="45221" rtlCol="0" anchor="b"/>
          <a:lstStyle>
            <a:lvl1pPr algn="r">
              <a:defRPr sz="1200"/>
            </a:lvl1pPr>
          </a:lstStyle>
          <a:p>
            <a:fld id="{156294F0-AC16-4338-BEDD-B9E33249C2E6}" type="slidenum">
              <a:rPr lang="en-CA" smtClean="0"/>
              <a:t>‹#›</a:t>
            </a:fld>
            <a:endParaRPr lang="en-CA"/>
          </a:p>
        </p:txBody>
      </p:sp>
    </p:spTree>
    <p:extLst>
      <p:ext uri="{BB962C8B-B14F-4D97-AF65-F5344CB8AC3E}">
        <p14:creationId xmlns:p14="http://schemas.microsoft.com/office/powerpoint/2010/main" val="283612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a:t>
            </a:fld>
            <a:endParaRPr lang="en-CA"/>
          </a:p>
        </p:txBody>
      </p:sp>
    </p:spTree>
    <p:extLst>
      <p:ext uri="{BB962C8B-B14F-4D97-AF65-F5344CB8AC3E}">
        <p14:creationId xmlns:p14="http://schemas.microsoft.com/office/powerpoint/2010/main" val="1661077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a:t>
            </a:fld>
            <a:endParaRPr lang="en-CA"/>
          </a:p>
        </p:txBody>
      </p:sp>
    </p:spTree>
    <p:extLst>
      <p:ext uri="{BB962C8B-B14F-4D97-AF65-F5344CB8AC3E}">
        <p14:creationId xmlns:p14="http://schemas.microsoft.com/office/powerpoint/2010/main" val="10643878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100</a:t>
            </a:fld>
            <a:endParaRPr lang="en-CA"/>
          </a:p>
        </p:txBody>
      </p:sp>
    </p:spTree>
    <p:extLst>
      <p:ext uri="{BB962C8B-B14F-4D97-AF65-F5344CB8AC3E}">
        <p14:creationId xmlns:p14="http://schemas.microsoft.com/office/powerpoint/2010/main" val="10078724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101</a:t>
            </a:fld>
            <a:endParaRPr lang="en-CA"/>
          </a:p>
        </p:txBody>
      </p:sp>
    </p:spTree>
    <p:extLst>
      <p:ext uri="{BB962C8B-B14F-4D97-AF65-F5344CB8AC3E}">
        <p14:creationId xmlns:p14="http://schemas.microsoft.com/office/powerpoint/2010/main" val="6719629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102</a:t>
            </a:fld>
            <a:endParaRPr lang="en-CA"/>
          </a:p>
        </p:txBody>
      </p:sp>
    </p:spTree>
    <p:extLst>
      <p:ext uri="{BB962C8B-B14F-4D97-AF65-F5344CB8AC3E}">
        <p14:creationId xmlns:p14="http://schemas.microsoft.com/office/powerpoint/2010/main" val="11956193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103</a:t>
            </a:fld>
            <a:endParaRPr lang="en-CA"/>
          </a:p>
        </p:txBody>
      </p:sp>
    </p:spTree>
    <p:extLst>
      <p:ext uri="{BB962C8B-B14F-4D97-AF65-F5344CB8AC3E}">
        <p14:creationId xmlns:p14="http://schemas.microsoft.com/office/powerpoint/2010/main" val="20683797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104</a:t>
            </a:fld>
            <a:endParaRPr lang="en-CA"/>
          </a:p>
        </p:txBody>
      </p:sp>
    </p:spTree>
    <p:extLst>
      <p:ext uri="{BB962C8B-B14F-4D97-AF65-F5344CB8AC3E}">
        <p14:creationId xmlns:p14="http://schemas.microsoft.com/office/powerpoint/2010/main" val="36261375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105</a:t>
            </a:fld>
            <a:endParaRPr lang="en-CA"/>
          </a:p>
        </p:txBody>
      </p:sp>
    </p:spTree>
    <p:extLst>
      <p:ext uri="{BB962C8B-B14F-4D97-AF65-F5344CB8AC3E}">
        <p14:creationId xmlns:p14="http://schemas.microsoft.com/office/powerpoint/2010/main" val="3158108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106</a:t>
            </a:fld>
            <a:endParaRPr lang="en-CA"/>
          </a:p>
        </p:txBody>
      </p:sp>
    </p:spTree>
    <p:extLst>
      <p:ext uri="{BB962C8B-B14F-4D97-AF65-F5344CB8AC3E}">
        <p14:creationId xmlns:p14="http://schemas.microsoft.com/office/powerpoint/2010/main" val="10667809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107</a:t>
            </a:fld>
            <a:endParaRPr lang="en-CA"/>
          </a:p>
        </p:txBody>
      </p:sp>
    </p:spTree>
    <p:extLst>
      <p:ext uri="{BB962C8B-B14F-4D97-AF65-F5344CB8AC3E}">
        <p14:creationId xmlns:p14="http://schemas.microsoft.com/office/powerpoint/2010/main" val="7621005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108</a:t>
            </a:fld>
            <a:endParaRPr lang="en-CA"/>
          </a:p>
        </p:txBody>
      </p:sp>
    </p:spTree>
    <p:extLst>
      <p:ext uri="{BB962C8B-B14F-4D97-AF65-F5344CB8AC3E}">
        <p14:creationId xmlns:p14="http://schemas.microsoft.com/office/powerpoint/2010/main" val="4962353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109</a:t>
            </a:fld>
            <a:endParaRPr lang="en-CA"/>
          </a:p>
        </p:txBody>
      </p:sp>
    </p:spTree>
    <p:extLst>
      <p:ext uri="{BB962C8B-B14F-4D97-AF65-F5344CB8AC3E}">
        <p14:creationId xmlns:p14="http://schemas.microsoft.com/office/powerpoint/2010/main" val="161139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a:t>
            </a:fld>
            <a:endParaRPr lang="en-CA"/>
          </a:p>
        </p:txBody>
      </p:sp>
    </p:spTree>
    <p:extLst>
      <p:ext uri="{BB962C8B-B14F-4D97-AF65-F5344CB8AC3E}">
        <p14:creationId xmlns:p14="http://schemas.microsoft.com/office/powerpoint/2010/main" val="12917999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110</a:t>
            </a:fld>
            <a:endParaRPr lang="en-CA"/>
          </a:p>
        </p:txBody>
      </p:sp>
    </p:spTree>
    <p:extLst>
      <p:ext uri="{BB962C8B-B14F-4D97-AF65-F5344CB8AC3E}">
        <p14:creationId xmlns:p14="http://schemas.microsoft.com/office/powerpoint/2010/main" val="4843215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111</a:t>
            </a:fld>
            <a:endParaRPr lang="en-CA"/>
          </a:p>
        </p:txBody>
      </p:sp>
    </p:spTree>
    <p:extLst>
      <p:ext uri="{BB962C8B-B14F-4D97-AF65-F5344CB8AC3E}">
        <p14:creationId xmlns:p14="http://schemas.microsoft.com/office/powerpoint/2010/main" val="29925262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112</a:t>
            </a:fld>
            <a:endParaRPr lang="en-CA"/>
          </a:p>
        </p:txBody>
      </p:sp>
    </p:spTree>
    <p:extLst>
      <p:ext uri="{BB962C8B-B14F-4D97-AF65-F5344CB8AC3E}">
        <p14:creationId xmlns:p14="http://schemas.microsoft.com/office/powerpoint/2010/main" val="14891889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113</a:t>
            </a:fld>
            <a:endParaRPr lang="en-CA"/>
          </a:p>
        </p:txBody>
      </p:sp>
    </p:spTree>
    <p:extLst>
      <p:ext uri="{BB962C8B-B14F-4D97-AF65-F5344CB8AC3E}">
        <p14:creationId xmlns:p14="http://schemas.microsoft.com/office/powerpoint/2010/main" val="16646333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114</a:t>
            </a:fld>
            <a:endParaRPr lang="en-CA"/>
          </a:p>
        </p:txBody>
      </p:sp>
    </p:spTree>
    <p:extLst>
      <p:ext uri="{BB962C8B-B14F-4D97-AF65-F5344CB8AC3E}">
        <p14:creationId xmlns:p14="http://schemas.microsoft.com/office/powerpoint/2010/main" val="20704062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115</a:t>
            </a:fld>
            <a:endParaRPr lang="en-CA"/>
          </a:p>
        </p:txBody>
      </p:sp>
    </p:spTree>
    <p:extLst>
      <p:ext uri="{BB962C8B-B14F-4D97-AF65-F5344CB8AC3E}">
        <p14:creationId xmlns:p14="http://schemas.microsoft.com/office/powerpoint/2010/main" val="5296748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116</a:t>
            </a:fld>
            <a:endParaRPr lang="en-CA"/>
          </a:p>
        </p:txBody>
      </p:sp>
    </p:spTree>
    <p:extLst>
      <p:ext uri="{BB962C8B-B14F-4D97-AF65-F5344CB8AC3E}">
        <p14:creationId xmlns:p14="http://schemas.microsoft.com/office/powerpoint/2010/main" val="31867518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117</a:t>
            </a:fld>
            <a:endParaRPr lang="en-CA"/>
          </a:p>
        </p:txBody>
      </p:sp>
    </p:spTree>
    <p:extLst>
      <p:ext uri="{BB962C8B-B14F-4D97-AF65-F5344CB8AC3E}">
        <p14:creationId xmlns:p14="http://schemas.microsoft.com/office/powerpoint/2010/main" val="25762965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118</a:t>
            </a:fld>
            <a:endParaRPr lang="en-CA"/>
          </a:p>
        </p:txBody>
      </p:sp>
    </p:spTree>
    <p:extLst>
      <p:ext uri="{BB962C8B-B14F-4D97-AF65-F5344CB8AC3E}">
        <p14:creationId xmlns:p14="http://schemas.microsoft.com/office/powerpoint/2010/main" val="29522870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119</a:t>
            </a:fld>
            <a:endParaRPr lang="en-CA"/>
          </a:p>
        </p:txBody>
      </p:sp>
    </p:spTree>
    <p:extLst>
      <p:ext uri="{BB962C8B-B14F-4D97-AF65-F5344CB8AC3E}">
        <p14:creationId xmlns:p14="http://schemas.microsoft.com/office/powerpoint/2010/main" val="2271256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a:t>
            </a:fld>
            <a:endParaRPr lang="en-CA"/>
          </a:p>
        </p:txBody>
      </p:sp>
    </p:spTree>
    <p:extLst>
      <p:ext uri="{BB962C8B-B14F-4D97-AF65-F5344CB8AC3E}">
        <p14:creationId xmlns:p14="http://schemas.microsoft.com/office/powerpoint/2010/main" val="33159012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120</a:t>
            </a:fld>
            <a:endParaRPr lang="en-CA"/>
          </a:p>
        </p:txBody>
      </p:sp>
    </p:spTree>
    <p:extLst>
      <p:ext uri="{BB962C8B-B14F-4D97-AF65-F5344CB8AC3E}">
        <p14:creationId xmlns:p14="http://schemas.microsoft.com/office/powerpoint/2010/main" val="40997361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121</a:t>
            </a:fld>
            <a:endParaRPr lang="en-CA"/>
          </a:p>
        </p:txBody>
      </p:sp>
    </p:spTree>
    <p:extLst>
      <p:ext uri="{BB962C8B-B14F-4D97-AF65-F5344CB8AC3E}">
        <p14:creationId xmlns:p14="http://schemas.microsoft.com/office/powerpoint/2010/main" val="26755612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122</a:t>
            </a:fld>
            <a:endParaRPr lang="en-CA"/>
          </a:p>
        </p:txBody>
      </p:sp>
    </p:spTree>
    <p:extLst>
      <p:ext uri="{BB962C8B-B14F-4D97-AF65-F5344CB8AC3E}">
        <p14:creationId xmlns:p14="http://schemas.microsoft.com/office/powerpoint/2010/main" val="27021147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123</a:t>
            </a:fld>
            <a:endParaRPr lang="en-CA"/>
          </a:p>
        </p:txBody>
      </p:sp>
    </p:spTree>
    <p:extLst>
      <p:ext uri="{BB962C8B-B14F-4D97-AF65-F5344CB8AC3E}">
        <p14:creationId xmlns:p14="http://schemas.microsoft.com/office/powerpoint/2010/main" val="21846156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124</a:t>
            </a:fld>
            <a:endParaRPr lang="en-CA"/>
          </a:p>
        </p:txBody>
      </p:sp>
    </p:spTree>
    <p:extLst>
      <p:ext uri="{BB962C8B-B14F-4D97-AF65-F5344CB8AC3E}">
        <p14:creationId xmlns:p14="http://schemas.microsoft.com/office/powerpoint/2010/main" val="15179852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125</a:t>
            </a:fld>
            <a:endParaRPr lang="en-CA"/>
          </a:p>
        </p:txBody>
      </p:sp>
    </p:spTree>
    <p:extLst>
      <p:ext uri="{BB962C8B-B14F-4D97-AF65-F5344CB8AC3E}">
        <p14:creationId xmlns:p14="http://schemas.microsoft.com/office/powerpoint/2010/main" val="21817392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126</a:t>
            </a:fld>
            <a:endParaRPr lang="en-CA"/>
          </a:p>
        </p:txBody>
      </p:sp>
    </p:spTree>
    <p:extLst>
      <p:ext uri="{BB962C8B-B14F-4D97-AF65-F5344CB8AC3E}">
        <p14:creationId xmlns:p14="http://schemas.microsoft.com/office/powerpoint/2010/main" val="10682979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127</a:t>
            </a:fld>
            <a:endParaRPr lang="en-CA"/>
          </a:p>
        </p:txBody>
      </p:sp>
    </p:spTree>
    <p:extLst>
      <p:ext uri="{BB962C8B-B14F-4D97-AF65-F5344CB8AC3E}">
        <p14:creationId xmlns:p14="http://schemas.microsoft.com/office/powerpoint/2010/main" val="4395520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128</a:t>
            </a:fld>
            <a:endParaRPr lang="en-CA"/>
          </a:p>
        </p:txBody>
      </p:sp>
    </p:spTree>
    <p:extLst>
      <p:ext uri="{BB962C8B-B14F-4D97-AF65-F5344CB8AC3E}">
        <p14:creationId xmlns:p14="http://schemas.microsoft.com/office/powerpoint/2010/main" val="20375938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129</a:t>
            </a:fld>
            <a:endParaRPr lang="en-CA"/>
          </a:p>
        </p:txBody>
      </p:sp>
    </p:spTree>
    <p:extLst>
      <p:ext uri="{BB962C8B-B14F-4D97-AF65-F5344CB8AC3E}">
        <p14:creationId xmlns:p14="http://schemas.microsoft.com/office/powerpoint/2010/main" val="3072406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a:t>
            </a:fld>
            <a:endParaRPr lang="en-CA"/>
          </a:p>
        </p:txBody>
      </p:sp>
    </p:spTree>
    <p:extLst>
      <p:ext uri="{BB962C8B-B14F-4D97-AF65-F5344CB8AC3E}">
        <p14:creationId xmlns:p14="http://schemas.microsoft.com/office/powerpoint/2010/main" val="5481978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130</a:t>
            </a:fld>
            <a:endParaRPr lang="en-CA"/>
          </a:p>
        </p:txBody>
      </p:sp>
    </p:spTree>
    <p:extLst>
      <p:ext uri="{BB962C8B-B14F-4D97-AF65-F5344CB8AC3E}">
        <p14:creationId xmlns:p14="http://schemas.microsoft.com/office/powerpoint/2010/main" val="22004086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131</a:t>
            </a:fld>
            <a:endParaRPr lang="en-CA"/>
          </a:p>
        </p:txBody>
      </p:sp>
    </p:spTree>
    <p:extLst>
      <p:ext uri="{BB962C8B-B14F-4D97-AF65-F5344CB8AC3E}">
        <p14:creationId xmlns:p14="http://schemas.microsoft.com/office/powerpoint/2010/main" val="409490046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132</a:t>
            </a:fld>
            <a:endParaRPr lang="en-CA"/>
          </a:p>
        </p:txBody>
      </p:sp>
    </p:spTree>
    <p:extLst>
      <p:ext uri="{BB962C8B-B14F-4D97-AF65-F5344CB8AC3E}">
        <p14:creationId xmlns:p14="http://schemas.microsoft.com/office/powerpoint/2010/main" val="30632546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133</a:t>
            </a:fld>
            <a:endParaRPr lang="en-CA"/>
          </a:p>
        </p:txBody>
      </p:sp>
    </p:spTree>
    <p:extLst>
      <p:ext uri="{BB962C8B-B14F-4D97-AF65-F5344CB8AC3E}">
        <p14:creationId xmlns:p14="http://schemas.microsoft.com/office/powerpoint/2010/main" val="418666755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134</a:t>
            </a:fld>
            <a:endParaRPr lang="en-CA"/>
          </a:p>
        </p:txBody>
      </p:sp>
    </p:spTree>
    <p:extLst>
      <p:ext uri="{BB962C8B-B14F-4D97-AF65-F5344CB8AC3E}">
        <p14:creationId xmlns:p14="http://schemas.microsoft.com/office/powerpoint/2010/main" val="33762257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135</a:t>
            </a:fld>
            <a:endParaRPr lang="en-CA"/>
          </a:p>
        </p:txBody>
      </p:sp>
    </p:spTree>
    <p:extLst>
      <p:ext uri="{BB962C8B-B14F-4D97-AF65-F5344CB8AC3E}">
        <p14:creationId xmlns:p14="http://schemas.microsoft.com/office/powerpoint/2010/main" val="37753363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137</a:t>
            </a:fld>
            <a:endParaRPr lang="en-CA"/>
          </a:p>
        </p:txBody>
      </p:sp>
    </p:spTree>
    <p:extLst>
      <p:ext uri="{BB962C8B-B14F-4D97-AF65-F5344CB8AC3E}">
        <p14:creationId xmlns:p14="http://schemas.microsoft.com/office/powerpoint/2010/main" val="384528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14</a:t>
            </a:fld>
            <a:endParaRPr lang="en-CA"/>
          </a:p>
        </p:txBody>
      </p:sp>
    </p:spTree>
    <p:extLst>
      <p:ext uri="{BB962C8B-B14F-4D97-AF65-F5344CB8AC3E}">
        <p14:creationId xmlns:p14="http://schemas.microsoft.com/office/powerpoint/2010/main" val="2628922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15</a:t>
            </a:fld>
            <a:endParaRPr lang="en-CA"/>
          </a:p>
        </p:txBody>
      </p:sp>
    </p:spTree>
    <p:extLst>
      <p:ext uri="{BB962C8B-B14F-4D97-AF65-F5344CB8AC3E}">
        <p14:creationId xmlns:p14="http://schemas.microsoft.com/office/powerpoint/2010/main" val="224193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16</a:t>
            </a:fld>
            <a:endParaRPr lang="en-CA"/>
          </a:p>
        </p:txBody>
      </p:sp>
    </p:spTree>
    <p:extLst>
      <p:ext uri="{BB962C8B-B14F-4D97-AF65-F5344CB8AC3E}">
        <p14:creationId xmlns:p14="http://schemas.microsoft.com/office/powerpoint/2010/main" val="1428033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17</a:t>
            </a:fld>
            <a:endParaRPr lang="en-CA"/>
          </a:p>
        </p:txBody>
      </p:sp>
    </p:spTree>
    <p:extLst>
      <p:ext uri="{BB962C8B-B14F-4D97-AF65-F5344CB8AC3E}">
        <p14:creationId xmlns:p14="http://schemas.microsoft.com/office/powerpoint/2010/main" val="3120877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18</a:t>
            </a:fld>
            <a:endParaRPr lang="en-CA"/>
          </a:p>
        </p:txBody>
      </p:sp>
    </p:spTree>
    <p:extLst>
      <p:ext uri="{BB962C8B-B14F-4D97-AF65-F5344CB8AC3E}">
        <p14:creationId xmlns:p14="http://schemas.microsoft.com/office/powerpoint/2010/main" val="2546215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19</a:t>
            </a:fld>
            <a:endParaRPr lang="en-CA"/>
          </a:p>
        </p:txBody>
      </p:sp>
    </p:spTree>
    <p:extLst>
      <p:ext uri="{BB962C8B-B14F-4D97-AF65-F5344CB8AC3E}">
        <p14:creationId xmlns:p14="http://schemas.microsoft.com/office/powerpoint/2010/main" val="126889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a:t>
            </a:fld>
            <a:endParaRPr lang="en-CA"/>
          </a:p>
        </p:txBody>
      </p:sp>
    </p:spTree>
    <p:extLst>
      <p:ext uri="{BB962C8B-B14F-4D97-AF65-F5344CB8AC3E}">
        <p14:creationId xmlns:p14="http://schemas.microsoft.com/office/powerpoint/2010/main" val="1520143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20</a:t>
            </a:fld>
            <a:endParaRPr lang="en-CA"/>
          </a:p>
        </p:txBody>
      </p:sp>
    </p:spTree>
    <p:extLst>
      <p:ext uri="{BB962C8B-B14F-4D97-AF65-F5344CB8AC3E}">
        <p14:creationId xmlns:p14="http://schemas.microsoft.com/office/powerpoint/2010/main" val="4118464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21</a:t>
            </a:fld>
            <a:endParaRPr lang="en-CA"/>
          </a:p>
        </p:txBody>
      </p:sp>
    </p:spTree>
    <p:extLst>
      <p:ext uri="{BB962C8B-B14F-4D97-AF65-F5344CB8AC3E}">
        <p14:creationId xmlns:p14="http://schemas.microsoft.com/office/powerpoint/2010/main" val="4067899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22</a:t>
            </a:fld>
            <a:endParaRPr lang="en-CA"/>
          </a:p>
        </p:txBody>
      </p:sp>
    </p:spTree>
    <p:extLst>
      <p:ext uri="{BB962C8B-B14F-4D97-AF65-F5344CB8AC3E}">
        <p14:creationId xmlns:p14="http://schemas.microsoft.com/office/powerpoint/2010/main" val="553194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23</a:t>
            </a:fld>
            <a:endParaRPr lang="en-CA"/>
          </a:p>
        </p:txBody>
      </p:sp>
    </p:spTree>
    <p:extLst>
      <p:ext uri="{BB962C8B-B14F-4D97-AF65-F5344CB8AC3E}">
        <p14:creationId xmlns:p14="http://schemas.microsoft.com/office/powerpoint/2010/main" val="1007810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24</a:t>
            </a:fld>
            <a:endParaRPr lang="en-CA"/>
          </a:p>
        </p:txBody>
      </p:sp>
    </p:spTree>
    <p:extLst>
      <p:ext uri="{BB962C8B-B14F-4D97-AF65-F5344CB8AC3E}">
        <p14:creationId xmlns:p14="http://schemas.microsoft.com/office/powerpoint/2010/main" val="2230896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25</a:t>
            </a:fld>
            <a:endParaRPr lang="en-CA"/>
          </a:p>
        </p:txBody>
      </p:sp>
    </p:spTree>
    <p:extLst>
      <p:ext uri="{BB962C8B-B14F-4D97-AF65-F5344CB8AC3E}">
        <p14:creationId xmlns:p14="http://schemas.microsoft.com/office/powerpoint/2010/main" val="626740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26</a:t>
            </a:fld>
            <a:endParaRPr lang="en-CA"/>
          </a:p>
        </p:txBody>
      </p:sp>
    </p:spTree>
    <p:extLst>
      <p:ext uri="{BB962C8B-B14F-4D97-AF65-F5344CB8AC3E}">
        <p14:creationId xmlns:p14="http://schemas.microsoft.com/office/powerpoint/2010/main" val="1500703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27</a:t>
            </a:fld>
            <a:endParaRPr lang="en-CA"/>
          </a:p>
        </p:txBody>
      </p:sp>
    </p:spTree>
    <p:extLst>
      <p:ext uri="{BB962C8B-B14F-4D97-AF65-F5344CB8AC3E}">
        <p14:creationId xmlns:p14="http://schemas.microsoft.com/office/powerpoint/2010/main" val="3661719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28</a:t>
            </a:fld>
            <a:endParaRPr lang="en-CA"/>
          </a:p>
        </p:txBody>
      </p:sp>
    </p:spTree>
    <p:extLst>
      <p:ext uri="{BB962C8B-B14F-4D97-AF65-F5344CB8AC3E}">
        <p14:creationId xmlns:p14="http://schemas.microsoft.com/office/powerpoint/2010/main" val="3034281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29</a:t>
            </a:fld>
            <a:endParaRPr lang="en-CA"/>
          </a:p>
        </p:txBody>
      </p:sp>
    </p:spTree>
    <p:extLst>
      <p:ext uri="{BB962C8B-B14F-4D97-AF65-F5344CB8AC3E}">
        <p14:creationId xmlns:p14="http://schemas.microsoft.com/office/powerpoint/2010/main" val="212800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a:t>
            </a:fld>
            <a:endParaRPr lang="en-CA"/>
          </a:p>
        </p:txBody>
      </p:sp>
    </p:spTree>
    <p:extLst>
      <p:ext uri="{BB962C8B-B14F-4D97-AF65-F5344CB8AC3E}">
        <p14:creationId xmlns:p14="http://schemas.microsoft.com/office/powerpoint/2010/main" val="2233772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30</a:t>
            </a:fld>
            <a:endParaRPr lang="en-CA"/>
          </a:p>
        </p:txBody>
      </p:sp>
    </p:spTree>
    <p:extLst>
      <p:ext uri="{BB962C8B-B14F-4D97-AF65-F5344CB8AC3E}">
        <p14:creationId xmlns:p14="http://schemas.microsoft.com/office/powerpoint/2010/main" val="2892866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31</a:t>
            </a:fld>
            <a:endParaRPr lang="en-CA"/>
          </a:p>
        </p:txBody>
      </p:sp>
    </p:spTree>
    <p:extLst>
      <p:ext uri="{BB962C8B-B14F-4D97-AF65-F5344CB8AC3E}">
        <p14:creationId xmlns:p14="http://schemas.microsoft.com/office/powerpoint/2010/main" val="2603211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32</a:t>
            </a:fld>
            <a:endParaRPr lang="en-CA"/>
          </a:p>
        </p:txBody>
      </p:sp>
    </p:spTree>
    <p:extLst>
      <p:ext uri="{BB962C8B-B14F-4D97-AF65-F5344CB8AC3E}">
        <p14:creationId xmlns:p14="http://schemas.microsoft.com/office/powerpoint/2010/main" val="4143937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33</a:t>
            </a:fld>
            <a:endParaRPr lang="en-CA"/>
          </a:p>
        </p:txBody>
      </p:sp>
    </p:spTree>
    <p:extLst>
      <p:ext uri="{BB962C8B-B14F-4D97-AF65-F5344CB8AC3E}">
        <p14:creationId xmlns:p14="http://schemas.microsoft.com/office/powerpoint/2010/main" val="4032160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34</a:t>
            </a:fld>
            <a:endParaRPr lang="en-CA"/>
          </a:p>
        </p:txBody>
      </p:sp>
    </p:spTree>
    <p:extLst>
      <p:ext uri="{BB962C8B-B14F-4D97-AF65-F5344CB8AC3E}">
        <p14:creationId xmlns:p14="http://schemas.microsoft.com/office/powerpoint/2010/main" val="2946155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35</a:t>
            </a:fld>
            <a:endParaRPr lang="en-CA"/>
          </a:p>
        </p:txBody>
      </p:sp>
    </p:spTree>
    <p:extLst>
      <p:ext uri="{BB962C8B-B14F-4D97-AF65-F5344CB8AC3E}">
        <p14:creationId xmlns:p14="http://schemas.microsoft.com/office/powerpoint/2010/main" val="2542234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36</a:t>
            </a:fld>
            <a:endParaRPr lang="en-CA"/>
          </a:p>
        </p:txBody>
      </p:sp>
    </p:spTree>
    <p:extLst>
      <p:ext uri="{BB962C8B-B14F-4D97-AF65-F5344CB8AC3E}">
        <p14:creationId xmlns:p14="http://schemas.microsoft.com/office/powerpoint/2010/main" val="242457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37</a:t>
            </a:fld>
            <a:endParaRPr lang="en-CA"/>
          </a:p>
        </p:txBody>
      </p:sp>
    </p:spTree>
    <p:extLst>
      <p:ext uri="{BB962C8B-B14F-4D97-AF65-F5344CB8AC3E}">
        <p14:creationId xmlns:p14="http://schemas.microsoft.com/office/powerpoint/2010/main" val="1063569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38</a:t>
            </a:fld>
            <a:endParaRPr lang="en-CA"/>
          </a:p>
        </p:txBody>
      </p:sp>
    </p:spTree>
    <p:extLst>
      <p:ext uri="{BB962C8B-B14F-4D97-AF65-F5344CB8AC3E}">
        <p14:creationId xmlns:p14="http://schemas.microsoft.com/office/powerpoint/2010/main" val="1117912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39</a:t>
            </a:fld>
            <a:endParaRPr lang="en-CA"/>
          </a:p>
        </p:txBody>
      </p:sp>
    </p:spTree>
    <p:extLst>
      <p:ext uri="{BB962C8B-B14F-4D97-AF65-F5344CB8AC3E}">
        <p14:creationId xmlns:p14="http://schemas.microsoft.com/office/powerpoint/2010/main" val="189621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a:t>
            </a:fld>
            <a:endParaRPr lang="en-CA"/>
          </a:p>
        </p:txBody>
      </p:sp>
    </p:spTree>
    <p:extLst>
      <p:ext uri="{BB962C8B-B14F-4D97-AF65-F5344CB8AC3E}">
        <p14:creationId xmlns:p14="http://schemas.microsoft.com/office/powerpoint/2010/main" val="38408667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40</a:t>
            </a:fld>
            <a:endParaRPr lang="en-CA"/>
          </a:p>
        </p:txBody>
      </p:sp>
    </p:spTree>
    <p:extLst>
      <p:ext uri="{BB962C8B-B14F-4D97-AF65-F5344CB8AC3E}">
        <p14:creationId xmlns:p14="http://schemas.microsoft.com/office/powerpoint/2010/main" val="3174871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41</a:t>
            </a:fld>
            <a:endParaRPr lang="en-CA"/>
          </a:p>
        </p:txBody>
      </p:sp>
    </p:spTree>
    <p:extLst>
      <p:ext uri="{BB962C8B-B14F-4D97-AF65-F5344CB8AC3E}">
        <p14:creationId xmlns:p14="http://schemas.microsoft.com/office/powerpoint/2010/main" val="3631918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42</a:t>
            </a:fld>
            <a:endParaRPr lang="en-CA"/>
          </a:p>
        </p:txBody>
      </p:sp>
    </p:spTree>
    <p:extLst>
      <p:ext uri="{BB962C8B-B14F-4D97-AF65-F5344CB8AC3E}">
        <p14:creationId xmlns:p14="http://schemas.microsoft.com/office/powerpoint/2010/main" val="2935409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43</a:t>
            </a:fld>
            <a:endParaRPr lang="en-CA"/>
          </a:p>
        </p:txBody>
      </p:sp>
    </p:spTree>
    <p:extLst>
      <p:ext uri="{BB962C8B-B14F-4D97-AF65-F5344CB8AC3E}">
        <p14:creationId xmlns:p14="http://schemas.microsoft.com/office/powerpoint/2010/main" val="309849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44</a:t>
            </a:fld>
            <a:endParaRPr lang="en-CA"/>
          </a:p>
        </p:txBody>
      </p:sp>
    </p:spTree>
    <p:extLst>
      <p:ext uri="{BB962C8B-B14F-4D97-AF65-F5344CB8AC3E}">
        <p14:creationId xmlns:p14="http://schemas.microsoft.com/office/powerpoint/2010/main" val="1006650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45</a:t>
            </a:fld>
            <a:endParaRPr lang="en-CA"/>
          </a:p>
        </p:txBody>
      </p:sp>
    </p:spTree>
    <p:extLst>
      <p:ext uri="{BB962C8B-B14F-4D97-AF65-F5344CB8AC3E}">
        <p14:creationId xmlns:p14="http://schemas.microsoft.com/office/powerpoint/2010/main" val="3366661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46</a:t>
            </a:fld>
            <a:endParaRPr lang="en-CA"/>
          </a:p>
        </p:txBody>
      </p:sp>
    </p:spTree>
    <p:extLst>
      <p:ext uri="{BB962C8B-B14F-4D97-AF65-F5344CB8AC3E}">
        <p14:creationId xmlns:p14="http://schemas.microsoft.com/office/powerpoint/2010/main" val="4123919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47</a:t>
            </a:fld>
            <a:endParaRPr lang="en-CA"/>
          </a:p>
        </p:txBody>
      </p:sp>
    </p:spTree>
    <p:extLst>
      <p:ext uri="{BB962C8B-B14F-4D97-AF65-F5344CB8AC3E}">
        <p14:creationId xmlns:p14="http://schemas.microsoft.com/office/powerpoint/2010/main" val="1472153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48</a:t>
            </a:fld>
            <a:endParaRPr lang="en-CA"/>
          </a:p>
        </p:txBody>
      </p:sp>
    </p:spTree>
    <p:extLst>
      <p:ext uri="{BB962C8B-B14F-4D97-AF65-F5344CB8AC3E}">
        <p14:creationId xmlns:p14="http://schemas.microsoft.com/office/powerpoint/2010/main" val="599384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49</a:t>
            </a:fld>
            <a:endParaRPr lang="en-CA"/>
          </a:p>
        </p:txBody>
      </p:sp>
    </p:spTree>
    <p:extLst>
      <p:ext uri="{BB962C8B-B14F-4D97-AF65-F5344CB8AC3E}">
        <p14:creationId xmlns:p14="http://schemas.microsoft.com/office/powerpoint/2010/main" val="4050906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a:t>
            </a:fld>
            <a:endParaRPr lang="en-CA"/>
          </a:p>
        </p:txBody>
      </p:sp>
    </p:spTree>
    <p:extLst>
      <p:ext uri="{BB962C8B-B14F-4D97-AF65-F5344CB8AC3E}">
        <p14:creationId xmlns:p14="http://schemas.microsoft.com/office/powerpoint/2010/main" val="1804591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50</a:t>
            </a:fld>
            <a:endParaRPr lang="en-CA"/>
          </a:p>
        </p:txBody>
      </p:sp>
    </p:spTree>
    <p:extLst>
      <p:ext uri="{BB962C8B-B14F-4D97-AF65-F5344CB8AC3E}">
        <p14:creationId xmlns:p14="http://schemas.microsoft.com/office/powerpoint/2010/main" val="695914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51</a:t>
            </a:fld>
            <a:endParaRPr lang="en-CA"/>
          </a:p>
        </p:txBody>
      </p:sp>
    </p:spTree>
    <p:extLst>
      <p:ext uri="{BB962C8B-B14F-4D97-AF65-F5344CB8AC3E}">
        <p14:creationId xmlns:p14="http://schemas.microsoft.com/office/powerpoint/2010/main" val="4269930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52</a:t>
            </a:fld>
            <a:endParaRPr lang="en-CA"/>
          </a:p>
        </p:txBody>
      </p:sp>
    </p:spTree>
    <p:extLst>
      <p:ext uri="{BB962C8B-B14F-4D97-AF65-F5344CB8AC3E}">
        <p14:creationId xmlns:p14="http://schemas.microsoft.com/office/powerpoint/2010/main" val="2271249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53</a:t>
            </a:fld>
            <a:endParaRPr lang="en-CA"/>
          </a:p>
        </p:txBody>
      </p:sp>
    </p:spTree>
    <p:extLst>
      <p:ext uri="{BB962C8B-B14F-4D97-AF65-F5344CB8AC3E}">
        <p14:creationId xmlns:p14="http://schemas.microsoft.com/office/powerpoint/2010/main" val="652088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54</a:t>
            </a:fld>
            <a:endParaRPr lang="en-CA"/>
          </a:p>
        </p:txBody>
      </p:sp>
    </p:spTree>
    <p:extLst>
      <p:ext uri="{BB962C8B-B14F-4D97-AF65-F5344CB8AC3E}">
        <p14:creationId xmlns:p14="http://schemas.microsoft.com/office/powerpoint/2010/main" val="105303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55</a:t>
            </a:fld>
            <a:endParaRPr lang="en-CA"/>
          </a:p>
        </p:txBody>
      </p:sp>
    </p:spTree>
    <p:extLst>
      <p:ext uri="{BB962C8B-B14F-4D97-AF65-F5344CB8AC3E}">
        <p14:creationId xmlns:p14="http://schemas.microsoft.com/office/powerpoint/2010/main" val="3941867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56</a:t>
            </a:fld>
            <a:endParaRPr lang="en-CA"/>
          </a:p>
        </p:txBody>
      </p:sp>
    </p:spTree>
    <p:extLst>
      <p:ext uri="{BB962C8B-B14F-4D97-AF65-F5344CB8AC3E}">
        <p14:creationId xmlns:p14="http://schemas.microsoft.com/office/powerpoint/2010/main" val="2684040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57</a:t>
            </a:fld>
            <a:endParaRPr lang="en-CA"/>
          </a:p>
        </p:txBody>
      </p:sp>
    </p:spTree>
    <p:extLst>
      <p:ext uri="{BB962C8B-B14F-4D97-AF65-F5344CB8AC3E}">
        <p14:creationId xmlns:p14="http://schemas.microsoft.com/office/powerpoint/2010/main" val="3362788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58</a:t>
            </a:fld>
            <a:endParaRPr lang="en-CA"/>
          </a:p>
        </p:txBody>
      </p:sp>
    </p:spTree>
    <p:extLst>
      <p:ext uri="{BB962C8B-B14F-4D97-AF65-F5344CB8AC3E}">
        <p14:creationId xmlns:p14="http://schemas.microsoft.com/office/powerpoint/2010/main" val="3338933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59</a:t>
            </a:fld>
            <a:endParaRPr lang="en-CA"/>
          </a:p>
        </p:txBody>
      </p:sp>
    </p:spTree>
    <p:extLst>
      <p:ext uri="{BB962C8B-B14F-4D97-AF65-F5344CB8AC3E}">
        <p14:creationId xmlns:p14="http://schemas.microsoft.com/office/powerpoint/2010/main" val="235993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a:t>
            </a:fld>
            <a:endParaRPr lang="en-CA"/>
          </a:p>
        </p:txBody>
      </p:sp>
    </p:spTree>
    <p:extLst>
      <p:ext uri="{BB962C8B-B14F-4D97-AF65-F5344CB8AC3E}">
        <p14:creationId xmlns:p14="http://schemas.microsoft.com/office/powerpoint/2010/main" val="1141975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60</a:t>
            </a:fld>
            <a:endParaRPr lang="en-CA"/>
          </a:p>
        </p:txBody>
      </p:sp>
    </p:spTree>
    <p:extLst>
      <p:ext uri="{BB962C8B-B14F-4D97-AF65-F5344CB8AC3E}">
        <p14:creationId xmlns:p14="http://schemas.microsoft.com/office/powerpoint/2010/main" val="3407516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61</a:t>
            </a:fld>
            <a:endParaRPr lang="en-CA"/>
          </a:p>
        </p:txBody>
      </p:sp>
    </p:spTree>
    <p:extLst>
      <p:ext uri="{BB962C8B-B14F-4D97-AF65-F5344CB8AC3E}">
        <p14:creationId xmlns:p14="http://schemas.microsoft.com/office/powerpoint/2010/main" val="2141149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62</a:t>
            </a:fld>
            <a:endParaRPr lang="en-CA"/>
          </a:p>
        </p:txBody>
      </p:sp>
    </p:spTree>
    <p:extLst>
      <p:ext uri="{BB962C8B-B14F-4D97-AF65-F5344CB8AC3E}">
        <p14:creationId xmlns:p14="http://schemas.microsoft.com/office/powerpoint/2010/main" val="4101817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63</a:t>
            </a:fld>
            <a:endParaRPr lang="en-CA"/>
          </a:p>
        </p:txBody>
      </p:sp>
    </p:spTree>
    <p:extLst>
      <p:ext uri="{BB962C8B-B14F-4D97-AF65-F5344CB8AC3E}">
        <p14:creationId xmlns:p14="http://schemas.microsoft.com/office/powerpoint/2010/main" val="273266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64</a:t>
            </a:fld>
            <a:endParaRPr lang="en-CA"/>
          </a:p>
        </p:txBody>
      </p:sp>
    </p:spTree>
    <p:extLst>
      <p:ext uri="{BB962C8B-B14F-4D97-AF65-F5344CB8AC3E}">
        <p14:creationId xmlns:p14="http://schemas.microsoft.com/office/powerpoint/2010/main" val="4278626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65</a:t>
            </a:fld>
            <a:endParaRPr lang="en-CA"/>
          </a:p>
        </p:txBody>
      </p:sp>
    </p:spTree>
    <p:extLst>
      <p:ext uri="{BB962C8B-B14F-4D97-AF65-F5344CB8AC3E}">
        <p14:creationId xmlns:p14="http://schemas.microsoft.com/office/powerpoint/2010/main" val="713030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66</a:t>
            </a:fld>
            <a:endParaRPr lang="en-CA"/>
          </a:p>
        </p:txBody>
      </p:sp>
    </p:spTree>
    <p:extLst>
      <p:ext uri="{BB962C8B-B14F-4D97-AF65-F5344CB8AC3E}">
        <p14:creationId xmlns:p14="http://schemas.microsoft.com/office/powerpoint/2010/main" val="38150152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67</a:t>
            </a:fld>
            <a:endParaRPr lang="en-CA"/>
          </a:p>
        </p:txBody>
      </p:sp>
    </p:spTree>
    <p:extLst>
      <p:ext uri="{BB962C8B-B14F-4D97-AF65-F5344CB8AC3E}">
        <p14:creationId xmlns:p14="http://schemas.microsoft.com/office/powerpoint/2010/main" val="1646657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68</a:t>
            </a:fld>
            <a:endParaRPr lang="en-CA"/>
          </a:p>
        </p:txBody>
      </p:sp>
    </p:spTree>
    <p:extLst>
      <p:ext uri="{BB962C8B-B14F-4D97-AF65-F5344CB8AC3E}">
        <p14:creationId xmlns:p14="http://schemas.microsoft.com/office/powerpoint/2010/main" val="30323527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69</a:t>
            </a:fld>
            <a:endParaRPr lang="en-CA"/>
          </a:p>
        </p:txBody>
      </p:sp>
    </p:spTree>
    <p:extLst>
      <p:ext uri="{BB962C8B-B14F-4D97-AF65-F5344CB8AC3E}">
        <p14:creationId xmlns:p14="http://schemas.microsoft.com/office/powerpoint/2010/main" val="3338577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a:t>
            </a:fld>
            <a:endParaRPr lang="en-CA"/>
          </a:p>
        </p:txBody>
      </p:sp>
    </p:spTree>
    <p:extLst>
      <p:ext uri="{BB962C8B-B14F-4D97-AF65-F5344CB8AC3E}">
        <p14:creationId xmlns:p14="http://schemas.microsoft.com/office/powerpoint/2010/main" val="24774409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70</a:t>
            </a:fld>
            <a:endParaRPr lang="en-CA"/>
          </a:p>
        </p:txBody>
      </p:sp>
    </p:spTree>
    <p:extLst>
      <p:ext uri="{BB962C8B-B14F-4D97-AF65-F5344CB8AC3E}">
        <p14:creationId xmlns:p14="http://schemas.microsoft.com/office/powerpoint/2010/main" val="3540748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71</a:t>
            </a:fld>
            <a:endParaRPr lang="en-CA"/>
          </a:p>
        </p:txBody>
      </p:sp>
    </p:spTree>
    <p:extLst>
      <p:ext uri="{BB962C8B-B14F-4D97-AF65-F5344CB8AC3E}">
        <p14:creationId xmlns:p14="http://schemas.microsoft.com/office/powerpoint/2010/main" val="38727237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72</a:t>
            </a:fld>
            <a:endParaRPr lang="en-CA"/>
          </a:p>
        </p:txBody>
      </p:sp>
    </p:spTree>
    <p:extLst>
      <p:ext uri="{BB962C8B-B14F-4D97-AF65-F5344CB8AC3E}">
        <p14:creationId xmlns:p14="http://schemas.microsoft.com/office/powerpoint/2010/main" val="2422432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73</a:t>
            </a:fld>
            <a:endParaRPr lang="en-CA"/>
          </a:p>
        </p:txBody>
      </p:sp>
    </p:spTree>
    <p:extLst>
      <p:ext uri="{BB962C8B-B14F-4D97-AF65-F5344CB8AC3E}">
        <p14:creationId xmlns:p14="http://schemas.microsoft.com/office/powerpoint/2010/main" val="20129049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74</a:t>
            </a:fld>
            <a:endParaRPr lang="en-CA"/>
          </a:p>
        </p:txBody>
      </p:sp>
    </p:spTree>
    <p:extLst>
      <p:ext uri="{BB962C8B-B14F-4D97-AF65-F5344CB8AC3E}">
        <p14:creationId xmlns:p14="http://schemas.microsoft.com/office/powerpoint/2010/main" val="8962450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75</a:t>
            </a:fld>
            <a:endParaRPr lang="en-CA"/>
          </a:p>
        </p:txBody>
      </p:sp>
    </p:spTree>
    <p:extLst>
      <p:ext uri="{BB962C8B-B14F-4D97-AF65-F5344CB8AC3E}">
        <p14:creationId xmlns:p14="http://schemas.microsoft.com/office/powerpoint/2010/main" val="16495291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76</a:t>
            </a:fld>
            <a:endParaRPr lang="en-CA"/>
          </a:p>
        </p:txBody>
      </p:sp>
    </p:spTree>
    <p:extLst>
      <p:ext uri="{BB962C8B-B14F-4D97-AF65-F5344CB8AC3E}">
        <p14:creationId xmlns:p14="http://schemas.microsoft.com/office/powerpoint/2010/main" val="390271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77</a:t>
            </a:fld>
            <a:endParaRPr lang="en-CA"/>
          </a:p>
        </p:txBody>
      </p:sp>
    </p:spTree>
    <p:extLst>
      <p:ext uri="{BB962C8B-B14F-4D97-AF65-F5344CB8AC3E}">
        <p14:creationId xmlns:p14="http://schemas.microsoft.com/office/powerpoint/2010/main" val="498457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78</a:t>
            </a:fld>
            <a:endParaRPr lang="en-CA"/>
          </a:p>
        </p:txBody>
      </p:sp>
    </p:spTree>
    <p:extLst>
      <p:ext uri="{BB962C8B-B14F-4D97-AF65-F5344CB8AC3E}">
        <p14:creationId xmlns:p14="http://schemas.microsoft.com/office/powerpoint/2010/main" val="11474762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79</a:t>
            </a:fld>
            <a:endParaRPr lang="en-CA"/>
          </a:p>
        </p:txBody>
      </p:sp>
    </p:spTree>
    <p:extLst>
      <p:ext uri="{BB962C8B-B14F-4D97-AF65-F5344CB8AC3E}">
        <p14:creationId xmlns:p14="http://schemas.microsoft.com/office/powerpoint/2010/main" val="169267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a:t>
            </a:fld>
            <a:endParaRPr lang="en-CA"/>
          </a:p>
        </p:txBody>
      </p:sp>
    </p:spTree>
    <p:extLst>
      <p:ext uri="{BB962C8B-B14F-4D97-AF65-F5344CB8AC3E}">
        <p14:creationId xmlns:p14="http://schemas.microsoft.com/office/powerpoint/2010/main" val="33144461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80</a:t>
            </a:fld>
            <a:endParaRPr lang="en-CA"/>
          </a:p>
        </p:txBody>
      </p:sp>
    </p:spTree>
    <p:extLst>
      <p:ext uri="{BB962C8B-B14F-4D97-AF65-F5344CB8AC3E}">
        <p14:creationId xmlns:p14="http://schemas.microsoft.com/office/powerpoint/2010/main" val="12174057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81</a:t>
            </a:fld>
            <a:endParaRPr lang="en-CA"/>
          </a:p>
        </p:txBody>
      </p:sp>
    </p:spTree>
    <p:extLst>
      <p:ext uri="{BB962C8B-B14F-4D97-AF65-F5344CB8AC3E}">
        <p14:creationId xmlns:p14="http://schemas.microsoft.com/office/powerpoint/2010/main" val="4203086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82</a:t>
            </a:fld>
            <a:endParaRPr lang="en-CA"/>
          </a:p>
        </p:txBody>
      </p:sp>
    </p:spTree>
    <p:extLst>
      <p:ext uri="{BB962C8B-B14F-4D97-AF65-F5344CB8AC3E}">
        <p14:creationId xmlns:p14="http://schemas.microsoft.com/office/powerpoint/2010/main" val="34787493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83</a:t>
            </a:fld>
            <a:endParaRPr lang="en-CA"/>
          </a:p>
        </p:txBody>
      </p:sp>
    </p:spTree>
    <p:extLst>
      <p:ext uri="{BB962C8B-B14F-4D97-AF65-F5344CB8AC3E}">
        <p14:creationId xmlns:p14="http://schemas.microsoft.com/office/powerpoint/2010/main" val="28005915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84</a:t>
            </a:fld>
            <a:endParaRPr lang="en-CA"/>
          </a:p>
        </p:txBody>
      </p:sp>
    </p:spTree>
    <p:extLst>
      <p:ext uri="{BB962C8B-B14F-4D97-AF65-F5344CB8AC3E}">
        <p14:creationId xmlns:p14="http://schemas.microsoft.com/office/powerpoint/2010/main" val="3612038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85</a:t>
            </a:fld>
            <a:endParaRPr lang="en-CA"/>
          </a:p>
        </p:txBody>
      </p:sp>
    </p:spTree>
    <p:extLst>
      <p:ext uri="{BB962C8B-B14F-4D97-AF65-F5344CB8AC3E}">
        <p14:creationId xmlns:p14="http://schemas.microsoft.com/office/powerpoint/2010/main" val="25757502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86</a:t>
            </a:fld>
            <a:endParaRPr lang="en-CA"/>
          </a:p>
        </p:txBody>
      </p:sp>
    </p:spTree>
    <p:extLst>
      <p:ext uri="{BB962C8B-B14F-4D97-AF65-F5344CB8AC3E}">
        <p14:creationId xmlns:p14="http://schemas.microsoft.com/office/powerpoint/2010/main" val="34941933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87</a:t>
            </a:fld>
            <a:endParaRPr lang="en-CA"/>
          </a:p>
        </p:txBody>
      </p:sp>
    </p:spTree>
    <p:extLst>
      <p:ext uri="{BB962C8B-B14F-4D97-AF65-F5344CB8AC3E}">
        <p14:creationId xmlns:p14="http://schemas.microsoft.com/office/powerpoint/2010/main" val="21924813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88</a:t>
            </a:fld>
            <a:endParaRPr lang="en-CA"/>
          </a:p>
        </p:txBody>
      </p:sp>
    </p:spTree>
    <p:extLst>
      <p:ext uri="{BB962C8B-B14F-4D97-AF65-F5344CB8AC3E}">
        <p14:creationId xmlns:p14="http://schemas.microsoft.com/office/powerpoint/2010/main" val="23205341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89</a:t>
            </a:fld>
            <a:endParaRPr lang="en-CA"/>
          </a:p>
        </p:txBody>
      </p:sp>
    </p:spTree>
    <p:extLst>
      <p:ext uri="{BB962C8B-B14F-4D97-AF65-F5344CB8AC3E}">
        <p14:creationId xmlns:p14="http://schemas.microsoft.com/office/powerpoint/2010/main" val="411356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a:t>
            </a:fld>
            <a:endParaRPr lang="en-CA"/>
          </a:p>
        </p:txBody>
      </p:sp>
    </p:spTree>
    <p:extLst>
      <p:ext uri="{BB962C8B-B14F-4D97-AF65-F5344CB8AC3E}">
        <p14:creationId xmlns:p14="http://schemas.microsoft.com/office/powerpoint/2010/main" val="21957862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90</a:t>
            </a:fld>
            <a:endParaRPr lang="en-CA"/>
          </a:p>
        </p:txBody>
      </p:sp>
    </p:spTree>
    <p:extLst>
      <p:ext uri="{BB962C8B-B14F-4D97-AF65-F5344CB8AC3E}">
        <p14:creationId xmlns:p14="http://schemas.microsoft.com/office/powerpoint/2010/main" val="42386992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91</a:t>
            </a:fld>
            <a:endParaRPr lang="en-CA"/>
          </a:p>
        </p:txBody>
      </p:sp>
    </p:spTree>
    <p:extLst>
      <p:ext uri="{BB962C8B-B14F-4D97-AF65-F5344CB8AC3E}">
        <p14:creationId xmlns:p14="http://schemas.microsoft.com/office/powerpoint/2010/main" val="1680176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92</a:t>
            </a:fld>
            <a:endParaRPr lang="en-CA"/>
          </a:p>
        </p:txBody>
      </p:sp>
    </p:spTree>
    <p:extLst>
      <p:ext uri="{BB962C8B-B14F-4D97-AF65-F5344CB8AC3E}">
        <p14:creationId xmlns:p14="http://schemas.microsoft.com/office/powerpoint/2010/main" val="11540327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93</a:t>
            </a:fld>
            <a:endParaRPr lang="en-CA"/>
          </a:p>
        </p:txBody>
      </p:sp>
    </p:spTree>
    <p:extLst>
      <p:ext uri="{BB962C8B-B14F-4D97-AF65-F5344CB8AC3E}">
        <p14:creationId xmlns:p14="http://schemas.microsoft.com/office/powerpoint/2010/main" val="23036595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94</a:t>
            </a:fld>
            <a:endParaRPr lang="en-CA"/>
          </a:p>
        </p:txBody>
      </p:sp>
    </p:spTree>
    <p:extLst>
      <p:ext uri="{BB962C8B-B14F-4D97-AF65-F5344CB8AC3E}">
        <p14:creationId xmlns:p14="http://schemas.microsoft.com/office/powerpoint/2010/main" val="921726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95</a:t>
            </a:fld>
            <a:endParaRPr lang="en-CA"/>
          </a:p>
        </p:txBody>
      </p:sp>
    </p:spTree>
    <p:extLst>
      <p:ext uri="{BB962C8B-B14F-4D97-AF65-F5344CB8AC3E}">
        <p14:creationId xmlns:p14="http://schemas.microsoft.com/office/powerpoint/2010/main" val="41556559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96</a:t>
            </a:fld>
            <a:endParaRPr lang="en-CA"/>
          </a:p>
        </p:txBody>
      </p:sp>
    </p:spTree>
    <p:extLst>
      <p:ext uri="{BB962C8B-B14F-4D97-AF65-F5344CB8AC3E}">
        <p14:creationId xmlns:p14="http://schemas.microsoft.com/office/powerpoint/2010/main" val="33535252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97</a:t>
            </a:fld>
            <a:endParaRPr lang="en-CA"/>
          </a:p>
        </p:txBody>
      </p:sp>
    </p:spTree>
    <p:extLst>
      <p:ext uri="{BB962C8B-B14F-4D97-AF65-F5344CB8AC3E}">
        <p14:creationId xmlns:p14="http://schemas.microsoft.com/office/powerpoint/2010/main" val="3165296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98</a:t>
            </a:fld>
            <a:endParaRPr lang="en-CA"/>
          </a:p>
        </p:txBody>
      </p:sp>
    </p:spTree>
    <p:extLst>
      <p:ext uri="{BB962C8B-B14F-4D97-AF65-F5344CB8AC3E}">
        <p14:creationId xmlns:p14="http://schemas.microsoft.com/office/powerpoint/2010/main" val="16935966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56294F0-AC16-4338-BEDD-B9E33249C2E6}" type="slidenum">
              <a:rPr lang="en-CA" smtClean="0"/>
              <a:t>99</a:t>
            </a:fld>
            <a:endParaRPr lang="en-CA"/>
          </a:p>
        </p:txBody>
      </p:sp>
    </p:spTree>
    <p:extLst>
      <p:ext uri="{BB962C8B-B14F-4D97-AF65-F5344CB8AC3E}">
        <p14:creationId xmlns:p14="http://schemas.microsoft.com/office/powerpoint/2010/main" val="185020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04C12A-9451-4729-88D3-1A9BECFA12E9}" type="datetime1">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7469B8-575B-4086-9D4F-9E56688429D9}" type="datetime1">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CED33682-E057-4711-8B05-24350DCA4252}" type="datetime1">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EF617-B055-46DD-9686-5871088D75EB}"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9743F1-F65F-44E1-80D0-45596BBF1368}" type="datetime1">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EF617-B055-46DD-9686-5871088D75EB}"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AA13A6-D108-4EC0-9FBD-BB60F3675AD6}" type="datetime1">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9EF584F-CA46-4485-BE8F-DCFF608A1A8B}" type="datetime1">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EF617-B055-46DD-9686-5871088D75EB}"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6825C6-C8BC-49DC-BEAF-559C78CD6CBF}" type="datetime1">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48143A-CFC9-4E59-B444-533E150455BD}" type="datetime1">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EAFE569F-34E8-4BE7-95B3-D26E5AAD7A15}" type="datetime1">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AEF617-B055-46DD-9686-5871088D75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E1DB54-604E-41C9-B0E0-49C821B99D66}" type="datetime1">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EF617-B055-46DD-9686-5871088D75EB}"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428188-09E5-47EE-BF9E-FCDAA2AC579C}" type="datetime1">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AEF617-B055-46DD-9686-5871088D75EB}"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CD45B62B-18A7-4455-8036-2F212DBDD436}" type="datetime1">
              <a:rPr lang="en-US" smtClean="0"/>
              <a:t>12/3/2020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C5AEF617-B055-46DD-9686-5871088D75EB}"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laws-lois.justice.gc.ca/eng/regulations/SOR-2015-145"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laws-lois.justice.gc.ca/eng/acts/t-19.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tc.canada.ca/en/dangerous-goods/canutec/2020-emergency-response-guidebook-pdf-version" TargetMode="External"/><Relationship Id="rId4" Type="http://schemas.openxmlformats.org/officeDocument/2006/relationships/hyperlink" Target="https://laws-lois.justice.gc.ca/eng/regulations/SOR-2001-286/index.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tc.gc.ca/en/transport-canada/corporate/acts-regulations/regulations/transportation-dangerous-goods.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www.iata.org/contentassets/a9f496cd8c87466b98142fa6d4cdb209/shippers-declaration-column-format-fillable.pdf" TargetMode="Externa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cA4qYHg3U_M&amp;feature=youtu.be"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s://youtu.be/segYrsI6qAA" TargetMode="External"/><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mailto:tdgapprovals@tc.gc.ca"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Transportation of Dangerous Goods by Ground and Air</a:t>
            </a:r>
            <a:endParaRPr lang="en-US" dirty="0"/>
          </a:p>
        </p:txBody>
      </p:sp>
      <p:sp>
        <p:nvSpPr>
          <p:cNvPr id="3" name="Subtitle 2"/>
          <p:cNvSpPr>
            <a:spLocks noGrp="1"/>
          </p:cNvSpPr>
          <p:nvPr>
            <p:ph type="subTitle" idx="1"/>
          </p:nvPr>
        </p:nvSpPr>
        <p:spPr/>
        <p:txBody>
          <a:bodyPr/>
          <a:lstStyle/>
          <a:p>
            <a:r>
              <a:rPr lang="en-US" dirty="0" smtClean="0"/>
              <a:t>Training Module for Health Care Workers in the Northwest Territories</a:t>
            </a:r>
            <a:endParaRPr lang="en-US" dirty="0"/>
          </a:p>
        </p:txBody>
      </p:sp>
      <p:sp>
        <p:nvSpPr>
          <p:cNvPr id="4" name="Slide Number Placeholder 3"/>
          <p:cNvSpPr>
            <a:spLocks noGrp="1"/>
          </p:cNvSpPr>
          <p:nvPr>
            <p:ph type="sldNum" sz="quarter" idx="12"/>
          </p:nvPr>
        </p:nvSpPr>
        <p:spPr/>
        <p:txBody>
          <a:bodyPr/>
          <a:lstStyle/>
          <a:p>
            <a:fld id="{C5AEF617-B055-46DD-9686-5871088D75EB}" type="slidenum">
              <a:rPr lang="en-US" smtClean="0"/>
              <a:t>1</a:t>
            </a:fld>
            <a:endParaRPr lang="en-US"/>
          </a:p>
        </p:txBody>
      </p:sp>
    </p:spTree>
    <p:extLst>
      <p:ext uri="{BB962C8B-B14F-4D97-AF65-F5344CB8AC3E}">
        <p14:creationId xmlns:p14="http://schemas.microsoft.com/office/powerpoint/2010/main" val="521941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Certificate</a:t>
            </a:r>
            <a:endParaRPr lang="en-CA" dirty="0"/>
          </a:p>
        </p:txBody>
      </p:sp>
      <p:sp>
        <p:nvSpPr>
          <p:cNvPr id="3" name="Content Placeholder 2"/>
          <p:cNvSpPr>
            <a:spLocks noGrp="1"/>
          </p:cNvSpPr>
          <p:nvPr>
            <p:ph sz="quarter" idx="13"/>
          </p:nvPr>
        </p:nvSpPr>
        <p:spPr/>
        <p:txBody>
          <a:bodyPr>
            <a:normAutofit lnSpcReduction="10000"/>
          </a:bodyPr>
          <a:lstStyle/>
          <a:p>
            <a:pPr marL="0" indent="0">
              <a:buNone/>
            </a:pPr>
            <a:r>
              <a:rPr lang="en-US" sz="2000" dirty="0" smtClean="0"/>
              <a:t>Once you have completed your training, take your proof of completion to Staff Education and Development.  </a:t>
            </a:r>
          </a:p>
          <a:p>
            <a:pPr marL="0" indent="0">
              <a:buNone/>
            </a:pPr>
            <a:r>
              <a:rPr lang="en-US" sz="2000" dirty="0" smtClean="0"/>
              <a:t>They will give you a Dangerous Goods Training Certificate.  </a:t>
            </a:r>
          </a:p>
          <a:p>
            <a:pPr marL="0" indent="0">
              <a:buNone/>
            </a:pPr>
            <a:r>
              <a:rPr lang="en-US" sz="2000" dirty="0" smtClean="0"/>
              <a:t>You and your Supervisor must then both sign it to make it valid.</a:t>
            </a:r>
          </a:p>
          <a:p>
            <a:pPr marL="0" indent="0">
              <a:buNone/>
            </a:pPr>
            <a:r>
              <a:rPr lang="en-US" sz="2000" dirty="0" smtClean="0"/>
              <a:t>Your certificate is only valid for your present employer and the job for which it was given.</a:t>
            </a:r>
            <a:endParaRPr lang="en-CA" sz="2000" dirty="0"/>
          </a:p>
        </p:txBody>
      </p:sp>
      <p:sp>
        <p:nvSpPr>
          <p:cNvPr id="4" name="Content Placeholder 3"/>
          <p:cNvSpPr>
            <a:spLocks noGrp="1"/>
          </p:cNvSpPr>
          <p:nvPr>
            <p:ph sz="quarter" idx="14"/>
          </p:nvPr>
        </p:nvSpPr>
        <p:spPr/>
        <p:txBody>
          <a:bodyPr>
            <a:normAutofit fontScale="70000" lnSpcReduction="20000"/>
          </a:bodyPr>
          <a:lstStyle/>
          <a:p>
            <a:pPr marL="0" indent="0">
              <a:buNone/>
            </a:pPr>
            <a:r>
              <a:rPr lang="en-US" b="1" dirty="0" smtClean="0">
                <a:solidFill>
                  <a:srgbClr val="FF0000"/>
                </a:solidFill>
              </a:rPr>
              <a:t>REMEMBER:</a:t>
            </a:r>
            <a:endParaRPr lang="en-US" dirty="0"/>
          </a:p>
          <a:p>
            <a:r>
              <a:rPr lang="en-US" dirty="0" smtClean="0"/>
              <a:t>Your Supervisor must keep a record of your training as well as a copy of the training certificate from the date it was issued until </a:t>
            </a:r>
            <a:r>
              <a:rPr lang="en-US" b="1" dirty="0" smtClean="0"/>
              <a:t>2 years </a:t>
            </a:r>
            <a:r>
              <a:rPr lang="en-US" dirty="0" smtClean="0"/>
              <a:t>after the date it expires.</a:t>
            </a:r>
          </a:p>
          <a:p>
            <a:r>
              <a:rPr lang="en-US" dirty="0" smtClean="0"/>
              <a:t>If an inspector requests a copy of your training record in writing, your Supervisor must be able to provide it within </a:t>
            </a:r>
            <a:r>
              <a:rPr lang="en-US" b="1" dirty="0" smtClean="0"/>
              <a:t>15 days</a:t>
            </a:r>
            <a:r>
              <a:rPr lang="en-US" dirty="0" smtClean="0"/>
              <a:t>.</a:t>
            </a:r>
          </a:p>
          <a:p>
            <a:r>
              <a:rPr lang="en-US" dirty="0" smtClean="0"/>
              <a:t>If  an inspector asks you to provide a copy of your training certificate, you must be able to provide it </a:t>
            </a:r>
            <a:r>
              <a:rPr lang="en-US" b="1" dirty="0" smtClean="0"/>
              <a:t>immediately</a:t>
            </a:r>
            <a:r>
              <a:rPr lang="en-US" dirty="0" smtClean="0"/>
              <a:t> upon request.</a:t>
            </a:r>
            <a:endParaRPr lang="en-CA" dirty="0"/>
          </a:p>
        </p:txBody>
      </p:sp>
      <p:sp>
        <p:nvSpPr>
          <p:cNvPr id="5" name="Slide Number Placeholder 4"/>
          <p:cNvSpPr>
            <a:spLocks noGrp="1"/>
          </p:cNvSpPr>
          <p:nvPr>
            <p:ph type="sldNum" sz="quarter" idx="12"/>
          </p:nvPr>
        </p:nvSpPr>
        <p:spPr/>
        <p:txBody>
          <a:bodyPr/>
          <a:lstStyle/>
          <a:p>
            <a:fld id="{C5AEF617-B055-46DD-9686-5871088D75EB}" type="slidenum">
              <a:rPr lang="en-US" smtClean="0"/>
              <a:t>10</a:t>
            </a:fld>
            <a:endParaRPr lang="en-US"/>
          </a:p>
        </p:txBody>
      </p:sp>
    </p:spTree>
    <p:extLst>
      <p:ext uri="{BB962C8B-B14F-4D97-AF65-F5344CB8AC3E}">
        <p14:creationId xmlns:p14="http://schemas.microsoft.com/office/powerpoint/2010/main" val="12214777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Workplace Hazardous Materials Information System (WHMIS) legislation requires your employer to ensure hazard warning labels and Safety Data Sheets (SDSs) provide the information you need to safely handle the hazardous materials in your area.</a:t>
            </a:r>
          </a:p>
          <a:p>
            <a:r>
              <a:rPr lang="en-US" dirty="0" smtClean="0"/>
              <a:t>If a container label does not provide you with the information you need, check the SDS.  The SDS provides detailed specific information.</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100</a:t>
            </a:fld>
            <a:endParaRPr lang="en-US"/>
          </a:p>
        </p:txBody>
      </p:sp>
      <p:sp>
        <p:nvSpPr>
          <p:cNvPr id="4" name="Title 3"/>
          <p:cNvSpPr>
            <a:spLocks noGrp="1"/>
          </p:cNvSpPr>
          <p:nvPr>
            <p:ph type="title"/>
          </p:nvPr>
        </p:nvSpPr>
        <p:spPr/>
        <p:txBody>
          <a:bodyPr/>
          <a:lstStyle/>
          <a:p>
            <a:r>
              <a:rPr lang="en-US" dirty="0" smtClean="0"/>
              <a:t>WHMIS</a:t>
            </a:r>
            <a:endParaRPr lang="en-CA" dirty="0"/>
          </a:p>
        </p:txBody>
      </p:sp>
    </p:spTree>
    <p:extLst>
      <p:ext uri="{BB962C8B-B14F-4D97-AF65-F5344CB8AC3E}">
        <p14:creationId xmlns:p14="http://schemas.microsoft.com/office/powerpoint/2010/main" val="7099865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TDG hazard information is also found on a material’s shipping document.  These may also be called the material’s Bill of Lading, Shipping Order, Manifest, Invoice or Shipper’s Declaration.</a:t>
            </a:r>
          </a:p>
          <a:p>
            <a:r>
              <a:rPr lang="en-US" dirty="0" smtClean="0"/>
              <a:t>Shipping documents will have the UN number, proper shipping name, TDG class and emergency contact numbers.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101</a:t>
            </a:fld>
            <a:endParaRPr lang="en-US"/>
          </a:p>
        </p:txBody>
      </p:sp>
      <p:sp>
        <p:nvSpPr>
          <p:cNvPr id="4" name="Title 3"/>
          <p:cNvSpPr>
            <a:spLocks noGrp="1"/>
          </p:cNvSpPr>
          <p:nvPr>
            <p:ph type="title"/>
          </p:nvPr>
        </p:nvSpPr>
        <p:spPr/>
        <p:txBody>
          <a:bodyPr/>
          <a:lstStyle/>
          <a:p>
            <a:r>
              <a:rPr lang="en-US" dirty="0" smtClean="0"/>
              <a:t>Shipping Documents</a:t>
            </a:r>
            <a:endParaRPr lang="en-CA" dirty="0"/>
          </a:p>
        </p:txBody>
      </p:sp>
    </p:spTree>
    <p:extLst>
      <p:ext uri="{BB962C8B-B14F-4D97-AF65-F5344CB8AC3E}">
        <p14:creationId xmlns:p14="http://schemas.microsoft.com/office/powerpoint/2010/main" val="648537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Hazardous materials can enter your body and harm you in 4 ways:</a:t>
            </a:r>
          </a:p>
          <a:p>
            <a:pPr marL="0" indent="0">
              <a:buNone/>
            </a:pPr>
            <a:endParaRPr lang="en-US" dirty="0" smtClean="0"/>
          </a:p>
          <a:p>
            <a:pPr marL="759143" lvl="1" indent="-457200">
              <a:buFont typeface="+mj-lt"/>
              <a:buAutoNum type="arabicPeriod"/>
            </a:pPr>
            <a:r>
              <a:rPr lang="en-US" dirty="0" smtClean="0"/>
              <a:t>Absorption</a:t>
            </a:r>
          </a:p>
          <a:p>
            <a:pPr marL="759143" lvl="1" indent="-457200">
              <a:buFont typeface="+mj-lt"/>
              <a:buAutoNum type="arabicPeriod"/>
            </a:pPr>
            <a:r>
              <a:rPr lang="en-US" dirty="0" smtClean="0"/>
              <a:t>Ingestion</a:t>
            </a:r>
          </a:p>
          <a:p>
            <a:pPr marL="759143" lvl="1" indent="-457200">
              <a:buFont typeface="+mj-lt"/>
              <a:buAutoNum type="arabicPeriod"/>
            </a:pPr>
            <a:r>
              <a:rPr lang="en-US" dirty="0" smtClean="0"/>
              <a:t>Inhalation </a:t>
            </a:r>
          </a:p>
          <a:p>
            <a:pPr marL="759143" lvl="1" indent="-457200">
              <a:buFont typeface="+mj-lt"/>
              <a:buAutoNum type="arabicPeriod"/>
            </a:pPr>
            <a:r>
              <a:rPr lang="en-US" dirty="0" smtClean="0"/>
              <a:t>Injection</a:t>
            </a:r>
          </a:p>
          <a:p>
            <a:pPr marL="301943" lvl="1" indent="0">
              <a:buNone/>
            </a:pPr>
            <a:endParaRPr lang="en-US" dirty="0" smtClean="0"/>
          </a:p>
          <a:p>
            <a:r>
              <a:rPr lang="en-US" dirty="0" smtClean="0"/>
              <a:t>A hazardous material’s SDS lists the appropriate PPE for handling that material.  </a:t>
            </a:r>
          </a:p>
          <a:p>
            <a:r>
              <a:rPr lang="en-US" dirty="0" smtClean="0"/>
              <a:t>Do not substitute or improvise equipment.  Wear the PPE recommended and be sure to wear it correctly.</a:t>
            </a:r>
          </a:p>
          <a:p>
            <a:pPr marL="759143" lvl="1" indent="-457200">
              <a:buFont typeface="+mj-lt"/>
              <a:buAutoNum type="arabicPeriod"/>
            </a:pP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102</a:t>
            </a:fld>
            <a:endParaRPr lang="en-US"/>
          </a:p>
        </p:txBody>
      </p:sp>
      <p:sp>
        <p:nvSpPr>
          <p:cNvPr id="4" name="Title 3"/>
          <p:cNvSpPr>
            <a:spLocks noGrp="1"/>
          </p:cNvSpPr>
          <p:nvPr>
            <p:ph type="title"/>
          </p:nvPr>
        </p:nvSpPr>
        <p:spPr/>
        <p:txBody>
          <a:bodyPr>
            <a:normAutofit fontScale="90000"/>
          </a:bodyPr>
          <a:lstStyle/>
          <a:p>
            <a:r>
              <a:rPr lang="en-US" dirty="0" smtClean="0"/>
              <a:t>Personal Protective Equipment</a:t>
            </a:r>
            <a:br>
              <a:rPr lang="en-US" dirty="0" smtClean="0"/>
            </a:br>
            <a:r>
              <a:rPr lang="en-US" dirty="0" smtClean="0"/>
              <a:t>(PPE)</a:t>
            </a:r>
            <a:endParaRPr lang="en-CA"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591" y="3124200"/>
            <a:ext cx="4701584"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5140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743199"/>
            <a:ext cx="5071533" cy="3382963"/>
          </a:xfrm>
        </p:spPr>
        <p:txBody>
          <a:bodyPr>
            <a:normAutofit fontScale="85000" lnSpcReduction="20000"/>
          </a:bodyPr>
          <a:lstStyle/>
          <a:p>
            <a:r>
              <a:rPr lang="en-US" dirty="0" smtClean="0"/>
              <a:t>When working with hazardous materials, you will most likely need eye protection for splash, fume and particulate hazards.  Goggles and face shields are often the appropriate eye and face protection.</a:t>
            </a:r>
          </a:p>
          <a:p>
            <a:r>
              <a:rPr lang="en-US" dirty="0" smtClean="0"/>
              <a:t>Vinyl, rubber or other synthetic gloves are often used when handling hazardous chemicals.  If required, you can tape or fold the cuffs of your gloves to prevent liquids from running inside your glove.</a:t>
            </a:r>
          </a:p>
          <a:p>
            <a:r>
              <a:rPr lang="en-US" dirty="0" smtClean="0"/>
              <a:t>Be sure to always check the SDS and your department’s SOPs for PPE requirements.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103</a:t>
            </a:fld>
            <a:endParaRPr lang="en-US"/>
          </a:p>
        </p:txBody>
      </p:sp>
      <p:sp>
        <p:nvSpPr>
          <p:cNvPr id="4" name="Title 3"/>
          <p:cNvSpPr>
            <a:spLocks noGrp="1"/>
          </p:cNvSpPr>
          <p:nvPr>
            <p:ph type="title"/>
          </p:nvPr>
        </p:nvSpPr>
        <p:spPr/>
        <p:txBody>
          <a:bodyPr/>
          <a:lstStyle/>
          <a:p>
            <a:r>
              <a:rPr lang="en-US" dirty="0" smtClean="0"/>
              <a:t>Goggles and Gloves</a:t>
            </a:r>
            <a:endParaRPr lang="en-CA" dirty="0"/>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429000"/>
            <a:ext cx="2320177" cy="161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9347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3242733" cy="3450696"/>
          </a:xfrm>
        </p:spPr>
        <p:txBody>
          <a:bodyPr>
            <a:normAutofit fontScale="62500" lnSpcReduction="20000"/>
          </a:bodyPr>
          <a:lstStyle/>
          <a:p>
            <a:r>
              <a:rPr lang="en-US" dirty="0" smtClean="0"/>
              <a:t>Whenever you finish working with hazardous materials, you need to decontaminate.</a:t>
            </a:r>
          </a:p>
          <a:p>
            <a:r>
              <a:rPr lang="en-US" dirty="0" smtClean="0"/>
              <a:t>Decontamination may be physical or chemical.</a:t>
            </a:r>
          </a:p>
          <a:p>
            <a:r>
              <a:rPr lang="en-US" dirty="0" smtClean="0"/>
              <a:t>Physical decontamination methods include scrubbing; diluting; absorbing; vacuuming; vaporizing; and sandblasting.</a:t>
            </a:r>
          </a:p>
          <a:p>
            <a:r>
              <a:rPr lang="en-US" dirty="0" smtClean="0"/>
              <a:t>Chemical methods of decontamination include neutralizing; dissolving; sterilizing; and disinfecting.</a:t>
            </a:r>
          </a:p>
          <a:p>
            <a:r>
              <a:rPr lang="en-US" dirty="0" smtClean="0"/>
              <a:t>Some decontamination processes need a combination of physical and chemical methods.</a:t>
            </a:r>
          </a:p>
        </p:txBody>
      </p:sp>
      <p:sp>
        <p:nvSpPr>
          <p:cNvPr id="3" name="Slide Number Placeholder 2"/>
          <p:cNvSpPr>
            <a:spLocks noGrp="1"/>
          </p:cNvSpPr>
          <p:nvPr>
            <p:ph type="sldNum" sz="quarter" idx="12"/>
          </p:nvPr>
        </p:nvSpPr>
        <p:spPr/>
        <p:txBody>
          <a:bodyPr/>
          <a:lstStyle/>
          <a:p>
            <a:fld id="{C5AEF617-B055-46DD-9686-5871088D75EB}" type="slidenum">
              <a:rPr lang="en-US" smtClean="0"/>
              <a:t>104</a:t>
            </a:fld>
            <a:endParaRPr lang="en-US"/>
          </a:p>
        </p:txBody>
      </p:sp>
      <p:sp>
        <p:nvSpPr>
          <p:cNvPr id="4" name="Title 3"/>
          <p:cNvSpPr>
            <a:spLocks noGrp="1"/>
          </p:cNvSpPr>
          <p:nvPr>
            <p:ph type="title"/>
          </p:nvPr>
        </p:nvSpPr>
        <p:spPr/>
        <p:txBody>
          <a:bodyPr/>
          <a:lstStyle/>
          <a:p>
            <a:r>
              <a:rPr lang="en-US" dirty="0" smtClean="0"/>
              <a:t>Decontamination</a:t>
            </a:r>
            <a:endParaRPr lang="en-CA"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074862"/>
            <a:ext cx="4581591" cy="270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038600"/>
            <a:ext cx="213360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5688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67000"/>
            <a:ext cx="5071533" cy="3459163"/>
          </a:xfrm>
        </p:spPr>
        <p:txBody>
          <a:bodyPr/>
          <a:lstStyle/>
          <a:p>
            <a:r>
              <a:rPr lang="en-US" dirty="0" smtClean="0"/>
              <a:t>Good housekeeping is essential.  Update illegible labels, make sure containers are stored safely when not in use, and be sure to stack them carefully so they will not fall.</a:t>
            </a:r>
          </a:p>
        </p:txBody>
      </p:sp>
      <p:sp>
        <p:nvSpPr>
          <p:cNvPr id="3" name="Slide Number Placeholder 2"/>
          <p:cNvSpPr>
            <a:spLocks noGrp="1"/>
          </p:cNvSpPr>
          <p:nvPr>
            <p:ph type="sldNum" sz="quarter" idx="12"/>
          </p:nvPr>
        </p:nvSpPr>
        <p:spPr/>
        <p:txBody>
          <a:bodyPr/>
          <a:lstStyle/>
          <a:p>
            <a:fld id="{C5AEF617-B055-46DD-9686-5871088D75EB}" type="slidenum">
              <a:rPr lang="en-US" smtClean="0"/>
              <a:t>105</a:t>
            </a:fld>
            <a:endParaRPr lang="en-US"/>
          </a:p>
        </p:txBody>
      </p:sp>
      <p:sp>
        <p:nvSpPr>
          <p:cNvPr id="4" name="Title 3"/>
          <p:cNvSpPr>
            <a:spLocks noGrp="1"/>
          </p:cNvSpPr>
          <p:nvPr>
            <p:ph type="title"/>
          </p:nvPr>
        </p:nvSpPr>
        <p:spPr/>
        <p:txBody>
          <a:bodyPr/>
          <a:lstStyle/>
          <a:p>
            <a:r>
              <a:rPr lang="en-US" dirty="0" smtClean="0"/>
              <a:t>Container Handling</a:t>
            </a:r>
            <a:endParaRPr lang="en-CA"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514600"/>
            <a:ext cx="2419890"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012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819399"/>
            <a:ext cx="5376333" cy="3306763"/>
          </a:xfrm>
        </p:spPr>
        <p:txBody>
          <a:bodyPr/>
          <a:lstStyle/>
          <a:p>
            <a:pPr lvl="0">
              <a:buClr>
                <a:srgbClr val="31B6FD"/>
              </a:buClr>
            </a:pPr>
            <a:r>
              <a:rPr lang="en-US" dirty="0">
                <a:solidFill>
                  <a:srgbClr val="073E87"/>
                </a:solidFill>
              </a:rPr>
              <a:t>Treat compressed gases as potentially explosive.  Do not expose them to temperatures above 120°C.</a:t>
            </a:r>
            <a:endParaRPr lang="en-CA" dirty="0">
              <a:solidFill>
                <a:srgbClr val="073E87"/>
              </a:solidFill>
            </a:endParaRPr>
          </a:p>
          <a:p>
            <a:r>
              <a:rPr lang="en-US" dirty="0" smtClean="0"/>
              <a:t>Secure cylinders with straps or chains to move or store them.</a:t>
            </a:r>
          </a:p>
          <a:p>
            <a:r>
              <a:rPr lang="en-US" dirty="0" smtClean="0"/>
              <a:t>When you empty a cylinder, remove the regulator and cover the valve with a protective cap.</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106</a:t>
            </a:fld>
            <a:endParaRPr lang="en-US"/>
          </a:p>
        </p:txBody>
      </p:sp>
      <p:sp>
        <p:nvSpPr>
          <p:cNvPr id="4" name="Title 3"/>
          <p:cNvSpPr>
            <a:spLocks noGrp="1"/>
          </p:cNvSpPr>
          <p:nvPr>
            <p:ph type="title"/>
          </p:nvPr>
        </p:nvSpPr>
        <p:spPr/>
        <p:txBody>
          <a:bodyPr/>
          <a:lstStyle/>
          <a:p>
            <a:r>
              <a:rPr lang="en-US" dirty="0" smtClean="0"/>
              <a:t>Compressed Gases</a:t>
            </a:r>
            <a:endParaRPr lang="en-CA" dirty="0"/>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200400"/>
            <a:ext cx="1828800" cy="235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183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895599"/>
            <a:ext cx="5681133" cy="3230563"/>
          </a:xfrm>
        </p:spPr>
        <p:txBody>
          <a:bodyPr>
            <a:normAutofit lnSpcReduction="10000"/>
          </a:bodyPr>
          <a:lstStyle/>
          <a:p>
            <a:r>
              <a:rPr lang="en-US" dirty="0" smtClean="0"/>
              <a:t>Store flammable chemicals in an appropriate storage cabinet.</a:t>
            </a:r>
          </a:p>
          <a:p>
            <a:r>
              <a:rPr lang="en-US" dirty="0" smtClean="0"/>
              <a:t>Keep ignition sources away from flammable materials and use static grounding procedures when transporting.</a:t>
            </a:r>
          </a:p>
          <a:p>
            <a:r>
              <a:rPr lang="en-US" dirty="0" smtClean="0"/>
              <a:t>Avoid handling hazardous materials in dusty atmospheres as they are more prone to fire hazard.</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107</a:t>
            </a:fld>
            <a:endParaRPr lang="en-US"/>
          </a:p>
        </p:txBody>
      </p:sp>
      <p:sp>
        <p:nvSpPr>
          <p:cNvPr id="4" name="Title 3"/>
          <p:cNvSpPr>
            <a:spLocks noGrp="1"/>
          </p:cNvSpPr>
          <p:nvPr>
            <p:ph type="title"/>
          </p:nvPr>
        </p:nvSpPr>
        <p:spPr/>
        <p:txBody>
          <a:bodyPr/>
          <a:lstStyle/>
          <a:p>
            <a:r>
              <a:rPr lang="en-US" dirty="0" smtClean="0"/>
              <a:t>Flammable Chemicals</a:t>
            </a:r>
            <a:endParaRPr lang="en-CA"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68322"/>
            <a:ext cx="1724025" cy="314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0412" y="3843071"/>
            <a:ext cx="1814512" cy="203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841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Response Assistance Plans</a:t>
            </a:r>
            <a:endParaRPr lang="en-CA" dirty="0"/>
          </a:p>
        </p:txBody>
      </p:sp>
      <p:sp>
        <p:nvSpPr>
          <p:cNvPr id="3" name="Text Placeholder 2"/>
          <p:cNvSpPr>
            <a:spLocks noGrp="1"/>
          </p:cNvSpPr>
          <p:nvPr>
            <p:ph type="body" idx="1"/>
          </p:nvPr>
        </p:nvSpPr>
        <p:spPr/>
        <p:txBody>
          <a:bodyPr/>
          <a:lstStyle/>
          <a:p>
            <a:r>
              <a:rPr lang="en-US" dirty="0" smtClean="0"/>
              <a:t>Section 9</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108</a:t>
            </a:fld>
            <a:endParaRPr lang="en-US"/>
          </a:p>
        </p:txBody>
      </p:sp>
    </p:spTree>
    <p:extLst>
      <p:ext uri="{BB962C8B-B14F-4D97-AF65-F5344CB8AC3E}">
        <p14:creationId xmlns:p14="http://schemas.microsoft.com/office/powerpoint/2010/main" val="21348600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09800"/>
            <a:ext cx="7408333" cy="4038600"/>
          </a:xfrm>
        </p:spPr>
        <p:txBody>
          <a:bodyPr>
            <a:normAutofit fontScale="92500" lnSpcReduction="10000"/>
          </a:bodyPr>
          <a:lstStyle/>
          <a:p>
            <a:r>
              <a:rPr lang="en-US" dirty="0"/>
              <a:t>An ERAP or Emergency Response Assistance Plan is a plan that describes what is to be done in the event of a transportation accident involving certain higher risk dangerous goods. </a:t>
            </a:r>
            <a:endParaRPr lang="en-US" dirty="0" smtClean="0"/>
          </a:p>
          <a:p>
            <a:r>
              <a:rPr lang="en-US" dirty="0" smtClean="0"/>
              <a:t>The</a:t>
            </a:r>
            <a:r>
              <a:rPr lang="en-US" dirty="0"/>
              <a:t> ERAP is required by the Transportation of Dangerous Goods Regulations (TDGR) for dangerous goods that require special expertise and response equipment to respond to an incident. </a:t>
            </a:r>
            <a:endParaRPr lang="en-US" dirty="0" smtClean="0"/>
          </a:p>
          <a:p>
            <a:r>
              <a:rPr lang="en-US" dirty="0" smtClean="0"/>
              <a:t>The </a:t>
            </a:r>
            <a:r>
              <a:rPr lang="en-US" dirty="0"/>
              <a:t>plan is intended to assist local emergency responders by providing them with technical experts and specially trained and equipped emergency response personnel at the scene of an incident.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109</a:t>
            </a:fld>
            <a:endParaRPr lang="en-US"/>
          </a:p>
        </p:txBody>
      </p:sp>
      <p:sp>
        <p:nvSpPr>
          <p:cNvPr id="4" name="Title 3"/>
          <p:cNvSpPr>
            <a:spLocks noGrp="1"/>
          </p:cNvSpPr>
          <p:nvPr>
            <p:ph type="title"/>
          </p:nvPr>
        </p:nvSpPr>
        <p:spPr/>
        <p:txBody>
          <a:bodyPr/>
          <a:lstStyle/>
          <a:p>
            <a:r>
              <a:rPr lang="en-US" dirty="0" smtClean="0"/>
              <a:t>What is an ERAP?</a:t>
            </a:r>
            <a:endParaRPr lang="en-CA" dirty="0"/>
          </a:p>
        </p:txBody>
      </p:sp>
    </p:spTree>
    <p:extLst>
      <p:ext uri="{BB962C8B-B14F-4D97-AF65-F5344CB8AC3E}">
        <p14:creationId xmlns:p14="http://schemas.microsoft.com/office/powerpoint/2010/main" val="31388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dirty="0" smtClean="0"/>
              <a:t>Every person in violation of any TDG Regulations in Canada:</a:t>
            </a:r>
          </a:p>
          <a:p>
            <a:r>
              <a:rPr lang="en-US" dirty="0" smtClean="0"/>
              <a:t>May be fined up to </a:t>
            </a:r>
            <a:r>
              <a:rPr lang="en-US" b="1" dirty="0" smtClean="0"/>
              <a:t>$50,000 </a:t>
            </a:r>
            <a:r>
              <a:rPr lang="en-US" dirty="0" smtClean="0"/>
              <a:t>for a first offence</a:t>
            </a:r>
          </a:p>
          <a:p>
            <a:r>
              <a:rPr lang="en-US" dirty="0" smtClean="0"/>
              <a:t>May be fined up to </a:t>
            </a:r>
            <a:r>
              <a:rPr lang="en-US" b="1" dirty="0" smtClean="0"/>
              <a:t>$100,000 </a:t>
            </a:r>
            <a:r>
              <a:rPr lang="en-US" dirty="0" smtClean="0"/>
              <a:t>for each additional offence (each day an offence is committed counts as an additional offence)</a:t>
            </a:r>
          </a:p>
          <a:p>
            <a:r>
              <a:rPr lang="en-US" dirty="0" smtClean="0"/>
              <a:t>May be imprisoned for up to </a:t>
            </a:r>
            <a:r>
              <a:rPr lang="en-US" b="1" dirty="0" smtClean="0"/>
              <a:t>2 years</a:t>
            </a:r>
          </a:p>
          <a:p>
            <a:r>
              <a:rPr lang="en-US" dirty="0" smtClean="0"/>
              <a:t>May be responsible for the </a:t>
            </a:r>
            <a:r>
              <a:rPr lang="en-US" b="1" dirty="0" smtClean="0"/>
              <a:t>costs</a:t>
            </a:r>
            <a:r>
              <a:rPr lang="en-US" dirty="0" smtClean="0"/>
              <a:t> of clean up, damages to personal property and the environment,  and funding research to develop and improve safety </a:t>
            </a:r>
            <a:r>
              <a:rPr lang="en-US" b="1" dirty="0" smtClean="0"/>
              <a:t>up to a maximum of $1,000,000 </a:t>
            </a:r>
            <a:r>
              <a:rPr lang="en-US" dirty="0" smtClean="0"/>
              <a:t>for each offence.</a:t>
            </a:r>
            <a:endParaRPr lang="en-CA" dirty="0"/>
          </a:p>
        </p:txBody>
      </p:sp>
      <p:sp>
        <p:nvSpPr>
          <p:cNvPr id="3" name="Title 2"/>
          <p:cNvSpPr>
            <a:spLocks noGrp="1"/>
          </p:cNvSpPr>
          <p:nvPr>
            <p:ph type="title"/>
          </p:nvPr>
        </p:nvSpPr>
        <p:spPr/>
        <p:txBody>
          <a:bodyPr/>
          <a:lstStyle/>
          <a:p>
            <a:r>
              <a:rPr lang="en-US" dirty="0" smtClean="0"/>
              <a:t>Offences and Punishment</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11</a:t>
            </a:fld>
            <a:endParaRPr lang="en-US"/>
          </a:p>
        </p:txBody>
      </p:sp>
    </p:spTree>
    <p:extLst>
      <p:ext uri="{BB962C8B-B14F-4D97-AF65-F5344CB8AC3E}">
        <p14:creationId xmlns:p14="http://schemas.microsoft.com/office/powerpoint/2010/main" val="1209816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7408333" cy="2125133"/>
          </a:xfrm>
        </p:spPr>
        <p:txBody>
          <a:bodyPr>
            <a:normAutofit fontScale="85000" lnSpcReduction="10000"/>
          </a:bodyPr>
          <a:lstStyle/>
          <a:p>
            <a:r>
              <a:rPr lang="en-US" dirty="0"/>
              <a:t>A</a:t>
            </a:r>
            <a:r>
              <a:rPr lang="en-US" dirty="0" smtClean="0"/>
              <a:t> </a:t>
            </a:r>
            <a:r>
              <a:rPr lang="en-US" dirty="0"/>
              <a:t>person </a:t>
            </a:r>
            <a:r>
              <a:rPr lang="en-US" dirty="0" smtClean="0"/>
              <a:t>must have </a:t>
            </a:r>
            <a:r>
              <a:rPr lang="en-US" dirty="0"/>
              <a:t>an approved ERAP before offering for transport or importing certain dangerous goods above a quantity specified in Column 7 of Schedule </a:t>
            </a:r>
            <a:r>
              <a:rPr lang="en-US" dirty="0" smtClean="0"/>
              <a:t>1 </a:t>
            </a:r>
            <a:r>
              <a:rPr lang="en-US" dirty="0"/>
              <a:t>of the Transport of Dangerous Goods Regulations. If no number (or reference to a special provision) appears in column 7, an ERAP is not required. If a number appears in column 7 of Schedule </a:t>
            </a:r>
            <a:r>
              <a:rPr lang="en-US" dirty="0" smtClean="0"/>
              <a:t>1, </a:t>
            </a:r>
            <a:r>
              <a:rPr lang="en-US" dirty="0"/>
              <a:t>then we must refer to Section 7.1 of the </a:t>
            </a:r>
            <a:r>
              <a:rPr lang="en-US" dirty="0" smtClean="0"/>
              <a:t>TDG Regulations</a:t>
            </a:r>
            <a:r>
              <a:rPr lang="en-US" dirty="0"/>
              <a: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110</a:t>
            </a:fld>
            <a:endParaRPr lang="en-US"/>
          </a:p>
        </p:txBody>
      </p:sp>
      <p:sp>
        <p:nvSpPr>
          <p:cNvPr id="4" name="Title 3"/>
          <p:cNvSpPr>
            <a:spLocks noGrp="1"/>
          </p:cNvSpPr>
          <p:nvPr>
            <p:ph type="title"/>
          </p:nvPr>
        </p:nvSpPr>
        <p:spPr/>
        <p:txBody>
          <a:bodyPr/>
          <a:lstStyle/>
          <a:p>
            <a:r>
              <a:rPr lang="en-US" dirty="0" smtClean="0"/>
              <a:t>When Do You Need an ERAP?</a:t>
            </a:r>
            <a:endParaRPr lang="en-CA" dirty="0"/>
          </a:p>
        </p:txBody>
      </p:sp>
    </p:spTree>
    <p:extLst>
      <p:ext uri="{BB962C8B-B14F-4D97-AF65-F5344CB8AC3E}">
        <p14:creationId xmlns:p14="http://schemas.microsoft.com/office/powerpoint/2010/main" val="11059770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Class 6.2 Infectious Substances that Require an ERAP</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111</a:t>
            </a:fld>
            <a:endParaRPr lang="en-US"/>
          </a:p>
        </p:txBody>
      </p:sp>
      <p:sp>
        <p:nvSpPr>
          <p:cNvPr id="6" name="Content Placeholder 5"/>
          <p:cNvSpPr>
            <a:spLocks noGrp="1"/>
          </p:cNvSpPr>
          <p:nvPr>
            <p:ph sz="quarter" idx="13"/>
          </p:nvPr>
        </p:nvSpPr>
        <p:spPr/>
        <p:txBody>
          <a:bodyPr>
            <a:normAutofit lnSpcReduction="10000"/>
          </a:bodyPr>
          <a:lstStyle/>
          <a:p>
            <a:r>
              <a:rPr lang="en-US" dirty="0" smtClean="0"/>
              <a:t>A person who offers for transport or imports any quantity of the Class 6.2 Infectious Substances (shown to the right), or any substance that exhibits characteristics similar to these substances must have an approved ERAP.</a:t>
            </a:r>
            <a:endParaRPr lang="en-CA" dirty="0"/>
          </a:p>
        </p:txBody>
      </p:sp>
      <p:pic>
        <p:nvPicPr>
          <p:cNvPr id="1638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75596" y="2680662"/>
            <a:ext cx="3761558" cy="3444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114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Due to the low likelihood of requiring an ERAP, the process will not be further discussed in this training.</a:t>
            </a:r>
          </a:p>
          <a:p>
            <a:r>
              <a:rPr lang="en-US" dirty="0" smtClean="0"/>
              <a:t>In the event that an ERAP is required, consult with safety personnel in your facility and follow the instructions provided in Part 7 of the TDG Regulations.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112</a:t>
            </a:fld>
            <a:endParaRPr lang="en-US"/>
          </a:p>
        </p:txBody>
      </p:sp>
      <p:sp>
        <p:nvSpPr>
          <p:cNvPr id="2" name="Title 1"/>
          <p:cNvSpPr>
            <a:spLocks noGrp="1"/>
          </p:cNvSpPr>
          <p:nvPr>
            <p:ph type="title"/>
          </p:nvPr>
        </p:nvSpPr>
        <p:spPr/>
        <p:txBody>
          <a:bodyPr/>
          <a:lstStyle/>
          <a:p>
            <a:r>
              <a:rPr lang="en-US" dirty="0" smtClean="0"/>
              <a:t>Part 7 TDG Regulations</a:t>
            </a:r>
            <a:endParaRPr lang="en-CA" dirty="0"/>
          </a:p>
        </p:txBody>
      </p:sp>
    </p:spTree>
    <p:extLst>
      <p:ext uri="{BB962C8B-B14F-4D97-AF65-F5344CB8AC3E}">
        <p14:creationId xmlns:p14="http://schemas.microsoft.com/office/powerpoint/2010/main" val="25870928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Reporting Requirements</a:t>
            </a:r>
            <a:endParaRPr lang="en-CA" dirty="0"/>
          </a:p>
        </p:txBody>
      </p:sp>
      <p:sp>
        <p:nvSpPr>
          <p:cNvPr id="3" name="Text Placeholder 2"/>
          <p:cNvSpPr>
            <a:spLocks noGrp="1"/>
          </p:cNvSpPr>
          <p:nvPr>
            <p:ph type="body" idx="1"/>
          </p:nvPr>
        </p:nvSpPr>
        <p:spPr/>
        <p:txBody>
          <a:bodyPr/>
          <a:lstStyle/>
          <a:p>
            <a:r>
              <a:rPr lang="en-US" dirty="0" smtClean="0"/>
              <a:t>Section 10</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113</a:t>
            </a:fld>
            <a:endParaRPr lang="en-US"/>
          </a:p>
        </p:txBody>
      </p:sp>
    </p:spTree>
    <p:extLst>
      <p:ext uri="{BB962C8B-B14F-4D97-AF65-F5344CB8AC3E}">
        <p14:creationId xmlns:p14="http://schemas.microsoft.com/office/powerpoint/2010/main" val="476943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0" indent="-457200">
              <a:buFont typeface="+mj-lt"/>
              <a:buAutoNum type="arabicPeriod"/>
            </a:pPr>
            <a:r>
              <a:rPr lang="en-US" dirty="0" smtClean="0"/>
              <a:t>The release or anticipated release of dangerous goods being offered for transport, handled or transported by road vehicle, railway vehicle or ship</a:t>
            </a:r>
          </a:p>
          <a:p>
            <a:pPr marL="457200" indent="-457200">
              <a:buFont typeface="+mj-lt"/>
              <a:buAutoNum type="arabicPeriod"/>
            </a:pPr>
            <a:r>
              <a:rPr lang="en-US" dirty="0" smtClean="0"/>
              <a:t>The release or anticipated release of dangerous goods that are being offered for transport, handled or transported by aircraft</a:t>
            </a:r>
          </a:p>
          <a:p>
            <a:pPr marL="457200" indent="-457200">
              <a:buFont typeface="+mj-lt"/>
              <a:buAutoNum type="arabicPeriod"/>
            </a:pPr>
            <a:r>
              <a:rPr lang="en-US" dirty="0" smtClean="0"/>
              <a:t>Undeclared or </a:t>
            </a:r>
            <a:r>
              <a:rPr lang="en-US" dirty="0" err="1" smtClean="0"/>
              <a:t>misdeclared</a:t>
            </a:r>
            <a:r>
              <a:rPr lang="en-US" dirty="0" smtClean="0"/>
              <a:t> </a:t>
            </a:r>
            <a:r>
              <a:rPr lang="en-US" dirty="0" smtClean="0"/>
              <a:t>dangerous goods that are being offered for transport, handled or transported by aircraft</a:t>
            </a:r>
          </a:p>
          <a:p>
            <a:pPr marL="457200" indent="-457200">
              <a:buFont typeface="+mj-lt"/>
              <a:buAutoNum type="arabicPeriod"/>
            </a:pPr>
            <a:r>
              <a:rPr lang="en-US" dirty="0" smtClean="0"/>
              <a:t>The loss or theft of dangerous goods</a:t>
            </a:r>
          </a:p>
          <a:p>
            <a:pPr marL="457200" indent="-457200">
              <a:buFont typeface="+mj-lt"/>
              <a:buAutoNum type="arabicPeriod"/>
            </a:pPr>
            <a:r>
              <a:rPr lang="en-US" dirty="0" smtClean="0"/>
              <a:t>Unlawful interference with dangerous goods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114</a:t>
            </a:fld>
            <a:endParaRPr lang="en-US"/>
          </a:p>
        </p:txBody>
      </p:sp>
      <p:sp>
        <p:nvSpPr>
          <p:cNvPr id="4" name="Title 3"/>
          <p:cNvSpPr>
            <a:spLocks noGrp="1"/>
          </p:cNvSpPr>
          <p:nvPr>
            <p:ph type="title"/>
          </p:nvPr>
        </p:nvSpPr>
        <p:spPr/>
        <p:txBody>
          <a:bodyPr/>
          <a:lstStyle/>
          <a:p>
            <a:r>
              <a:rPr lang="en-US" dirty="0" smtClean="0"/>
              <a:t>Reportable Events</a:t>
            </a:r>
            <a:endParaRPr lang="en-CA" dirty="0"/>
          </a:p>
        </p:txBody>
      </p:sp>
    </p:spTree>
    <p:extLst>
      <p:ext uri="{BB962C8B-B14F-4D97-AF65-F5344CB8AC3E}">
        <p14:creationId xmlns:p14="http://schemas.microsoft.com/office/powerpoint/2010/main" val="35575128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0214" y="2514600"/>
            <a:ext cx="7408333" cy="905933"/>
          </a:xfrm>
        </p:spPr>
        <p:txBody>
          <a:bodyPr>
            <a:normAutofit fontScale="62500" lnSpcReduction="20000"/>
          </a:bodyPr>
          <a:lstStyle/>
          <a:p>
            <a:r>
              <a:rPr lang="en-US" dirty="0" smtClean="0"/>
              <a:t>You are required by law to report to the local authority any release or imminent release of dangerous goods in excess of the amounts shown in the following table.</a:t>
            </a:r>
          </a:p>
          <a:p>
            <a:r>
              <a:rPr lang="en-US" b="1" dirty="0" smtClean="0">
                <a:solidFill>
                  <a:srgbClr val="FF0000"/>
                </a:solidFill>
              </a:rPr>
              <a:t>Northwest Territories Local Authority – (867) 920-8130</a:t>
            </a:r>
          </a:p>
          <a:p>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115</a:t>
            </a:fld>
            <a:endParaRPr lang="en-US"/>
          </a:p>
        </p:txBody>
      </p:sp>
      <p:sp>
        <p:nvSpPr>
          <p:cNvPr id="5" name="Title 4"/>
          <p:cNvSpPr>
            <a:spLocks noGrp="1"/>
          </p:cNvSpPr>
          <p:nvPr>
            <p:ph type="title"/>
          </p:nvPr>
        </p:nvSpPr>
        <p:spPr/>
        <p:txBody>
          <a:bodyPr/>
          <a:lstStyle/>
          <a:p>
            <a:r>
              <a:rPr lang="en-US" dirty="0" smtClean="0"/>
              <a:t>Emergency Reports (Ground)</a:t>
            </a:r>
            <a:endParaRPr lang="en-CA" dirty="0"/>
          </a:p>
        </p:txBody>
      </p:sp>
      <p:graphicFrame>
        <p:nvGraphicFramePr>
          <p:cNvPr id="2" name="Table 1"/>
          <p:cNvGraphicFramePr>
            <a:graphicFrameLocks noGrp="1"/>
          </p:cNvGraphicFramePr>
          <p:nvPr>
            <p:extLst>
              <p:ext uri="{D42A27DB-BD31-4B8C-83A1-F6EECF244321}">
                <p14:modId xmlns:p14="http://schemas.microsoft.com/office/powerpoint/2010/main" val="1427091293"/>
              </p:ext>
            </p:extLst>
          </p:nvPr>
        </p:nvGraphicFramePr>
        <p:xfrm>
          <a:off x="1295400" y="3276597"/>
          <a:ext cx="6404769" cy="3048001"/>
        </p:xfrm>
        <a:graphic>
          <a:graphicData uri="http://schemas.openxmlformats.org/drawingml/2006/table">
            <a:tbl>
              <a:tblPr firstRow="1" firstCol="1" bandRow="1"/>
              <a:tblGrid>
                <a:gridCol w="1146969"/>
                <a:gridCol w="2057400"/>
                <a:gridCol w="3200400"/>
              </a:tblGrid>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Class</a:t>
                      </a:r>
                      <a:endParaRPr lang="en-US" sz="1100">
                        <a:effectLst/>
                        <a:latin typeface="Calibri"/>
                        <a:ea typeface="Calibri"/>
                        <a:cs typeface="Times New Roman"/>
                      </a:endParaRPr>
                    </a:p>
                  </a:txBody>
                  <a:tcPr marL="76200" marR="76200" marT="76200" marB="7620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Packing Group or Category</a:t>
                      </a:r>
                      <a:endParaRPr lang="en-US" sz="1100">
                        <a:effectLst/>
                        <a:latin typeface="Calibri"/>
                        <a:ea typeface="Calibri"/>
                        <a:cs typeface="Times New Roman"/>
                      </a:endParaRPr>
                    </a:p>
                  </a:txBody>
                  <a:tcPr marL="76200" marR="76200" marT="76200" marB="7620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Quantity</a:t>
                      </a:r>
                      <a:endParaRPr lang="en-US" sz="1100">
                        <a:effectLst/>
                        <a:latin typeface="Calibri"/>
                        <a:ea typeface="Calibri"/>
                        <a:cs typeface="Times New Roman"/>
                      </a:endParaRPr>
                    </a:p>
                  </a:txBody>
                  <a:tcPr marL="76200" marR="76200" marT="76200" marB="76200" anchor="b">
                    <a:lnL>
                      <a:noFill/>
                    </a:lnL>
                    <a:lnR>
                      <a:noFill/>
                    </a:lnR>
                    <a:lnT>
                      <a:noFill/>
                    </a:lnT>
                    <a:lnB w="12700" cap="flat" cmpd="sng" algn="ctr">
                      <a:solidFill>
                        <a:srgbClr val="000000"/>
                      </a:solidFill>
                      <a:prstDash val="solid"/>
                      <a:round/>
                      <a:headEnd type="none" w="med" len="med"/>
                      <a:tailEnd type="none" w="med" len="med"/>
                    </a:lnB>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1</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000000"/>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II</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000000"/>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Any quantity</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000000"/>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2</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Not applicable</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Any quantity</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3, 4, 5, 6.1 or 8</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I or II</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Any quantity</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5F5F5"/>
                    </a:solidFill>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3, 4, 5, 6.1 or 8</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III, or </a:t>
                      </a:r>
                      <a:r>
                        <a:rPr lang="en-US" sz="900">
                          <a:solidFill>
                            <a:srgbClr val="FF0000"/>
                          </a:solidFill>
                          <a:effectLst/>
                          <a:latin typeface="Times New Roman"/>
                          <a:ea typeface="Times New Roman"/>
                          <a:cs typeface="Times New Roman"/>
                        </a:rPr>
                        <a:t>without packing group</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30 L or 30 kg</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6.2</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0F0F0"/>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 or B</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0F0F0"/>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Any quantity</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0F0F0"/>
                    </a:solidFill>
                  </a:tcPr>
                </a:tc>
              </a:tr>
              <a:tr h="681854">
                <a:tc>
                  <a:txBody>
                    <a:bodyPr/>
                    <a:lstStyle/>
                    <a:p>
                      <a:pPr marL="0" marR="0">
                        <a:lnSpc>
                          <a:spcPct val="115000"/>
                        </a:lnSpc>
                        <a:spcBef>
                          <a:spcPts val="0"/>
                        </a:spcBef>
                        <a:spcAft>
                          <a:spcPts val="0"/>
                        </a:spcAft>
                      </a:pPr>
                      <a:r>
                        <a:rPr lang="en-US" sz="900">
                          <a:effectLst/>
                          <a:latin typeface="Times New Roman"/>
                          <a:ea typeface="Times New Roman"/>
                          <a:cs typeface="Times New Roman"/>
                        </a:rPr>
                        <a:t>7</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Not applicable</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A level of ionizing radiation greater than the level established in section 39 of the </a:t>
                      </a:r>
                      <a:r>
                        <a:rPr lang="en-US" sz="900" i="1" u="sng">
                          <a:solidFill>
                            <a:srgbClr val="7834BC"/>
                          </a:solidFill>
                          <a:effectLst/>
                          <a:latin typeface="Times New Roman"/>
                          <a:ea typeface="Times New Roman"/>
                          <a:cs typeface="Times New Roman"/>
                          <a:hlinkClick r:id="rId3"/>
                        </a:rPr>
                        <a:t>Packaging and Transport of Nuclear Substances Regulations, 2015</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r h="338021">
                <a:tc>
                  <a:txBody>
                    <a:bodyPr/>
                    <a:lstStyle/>
                    <a:p>
                      <a:pPr marL="0" marR="0">
                        <a:lnSpc>
                          <a:spcPct val="115000"/>
                        </a:lnSpc>
                        <a:spcBef>
                          <a:spcPts val="0"/>
                        </a:spcBef>
                        <a:spcAft>
                          <a:spcPts val="0"/>
                        </a:spcAft>
                      </a:pPr>
                      <a:r>
                        <a:rPr lang="en-US" sz="900">
                          <a:effectLst/>
                          <a:latin typeface="Times New Roman"/>
                          <a:ea typeface="Times New Roman"/>
                          <a:cs typeface="Times New Roman"/>
                        </a:rPr>
                        <a:t>9</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a:effectLst/>
                          <a:latin typeface="Times New Roman"/>
                          <a:ea typeface="Times New Roman"/>
                          <a:cs typeface="Times New Roman"/>
                        </a:rPr>
                        <a:t>II or III, or without packing group</a:t>
                      </a:r>
                      <a:endParaRPr lang="en-US" sz="110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5"/>
                    </a:solidFill>
                  </a:tcPr>
                </a:tc>
                <a:tc>
                  <a:txBody>
                    <a:bodyPr/>
                    <a:lstStyle/>
                    <a:p>
                      <a:pPr marL="0" marR="0">
                        <a:lnSpc>
                          <a:spcPct val="115000"/>
                        </a:lnSpc>
                        <a:spcBef>
                          <a:spcPts val="0"/>
                        </a:spcBef>
                        <a:spcAft>
                          <a:spcPts val="0"/>
                        </a:spcAft>
                      </a:pPr>
                      <a:r>
                        <a:rPr lang="en-US" sz="900" dirty="0">
                          <a:effectLst/>
                          <a:latin typeface="Times New Roman"/>
                          <a:ea typeface="Times New Roman"/>
                          <a:cs typeface="Times New Roman"/>
                        </a:rPr>
                        <a:t>30 L or 30 kg</a:t>
                      </a:r>
                      <a:endParaRPr lang="en-US" sz="1100" dirty="0">
                        <a:effectLst/>
                        <a:latin typeface="Calibri"/>
                        <a:ea typeface="Calibri"/>
                        <a:cs typeface="Times New Roman"/>
                      </a:endParaRPr>
                    </a:p>
                  </a:txBody>
                  <a:tcPr marL="76200" marR="76200" marT="76200" marB="76200">
                    <a:lnL>
                      <a:noFill/>
                    </a:lnL>
                    <a:lnR>
                      <a:noFill/>
                    </a:lnR>
                    <a:lnT w="12700" cap="flat" cmpd="sng" algn="ctr">
                      <a:solidFill>
                        <a:srgbClr val="DDDDD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F5F5"/>
                    </a:solidFill>
                  </a:tcPr>
                </a:tc>
              </a:tr>
            </a:tbl>
          </a:graphicData>
        </a:graphic>
      </p:graphicFrame>
    </p:spTree>
    <p:extLst>
      <p:ext uri="{BB962C8B-B14F-4D97-AF65-F5344CB8AC3E}">
        <p14:creationId xmlns:p14="http://schemas.microsoft.com/office/powerpoint/2010/main" val="28363225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Name and contact information of the person making the report</a:t>
            </a:r>
          </a:p>
          <a:p>
            <a:r>
              <a:rPr lang="en-US" dirty="0" smtClean="0"/>
              <a:t>Date, time and location of incident and release of dangerous goods</a:t>
            </a:r>
          </a:p>
          <a:p>
            <a:r>
              <a:rPr lang="en-US" dirty="0" smtClean="0"/>
              <a:t>Mode of transport</a:t>
            </a:r>
          </a:p>
          <a:p>
            <a:r>
              <a:rPr lang="en-US" dirty="0" smtClean="0"/>
              <a:t>Shipping name and/or UN number</a:t>
            </a:r>
          </a:p>
          <a:p>
            <a:r>
              <a:rPr lang="en-US" dirty="0" smtClean="0"/>
              <a:t>Total quantity of dangerous goods being shipped and the estimated quantity released</a:t>
            </a:r>
          </a:p>
          <a:p>
            <a:r>
              <a:rPr lang="en-US" dirty="0" smtClean="0"/>
              <a:t>Type of incident leading to the release</a:t>
            </a:r>
          </a:p>
          <a:p>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116</a:t>
            </a:fld>
            <a:endParaRPr lang="en-US"/>
          </a:p>
        </p:txBody>
      </p:sp>
      <p:sp>
        <p:nvSpPr>
          <p:cNvPr id="4" name="Title 3"/>
          <p:cNvSpPr>
            <a:spLocks noGrp="1"/>
          </p:cNvSpPr>
          <p:nvPr>
            <p:ph type="title"/>
          </p:nvPr>
        </p:nvSpPr>
        <p:spPr/>
        <p:txBody>
          <a:bodyPr>
            <a:normAutofit fontScale="90000"/>
          </a:bodyPr>
          <a:lstStyle/>
          <a:p>
            <a:r>
              <a:rPr lang="en-US" dirty="0" smtClean="0"/>
              <a:t>Information Included in an Emergency Report</a:t>
            </a:r>
            <a:endParaRPr lang="en-CA" dirty="0"/>
          </a:p>
        </p:txBody>
      </p:sp>
    </p:spTree>
    <p:extLst>
      <p:ext uri="{BB962C8B-B14F-4D97-AF65-F5344CB8AC3E}">
        <p14:creationId xmlns:p14="http://schemas.microsoft.com/office/powerpoint/2010/main" val="21525655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Release or Anticipated Release Report (Ground)</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117</a:t>
            </a:fld>
            <a:endParaRPr lang="en-US"/>
          </a:p>
        </p:txBody>
      </p:sp>
      <p:sp>
        <p:nvSpPr>
          <p:cNvPr id="2" name="Content Placeholder 1"/>
          <p:cNvSpPr>
            <a:spLocks noGrp="1"/>
          </p:cNvSpPr>
          <p:nvPr>
            <p:ph sz="quarter" idx="13"/>
          </p:nvPr>
        </p:nvSpPr>
        <p:spPr/>
        <p:txBody>
          <a:bodyPr>
            <a:normAutofit fontScale="92500"/>
          </a:bodyPr>
          <a:lstStyle/>
          <a:p>
            <a:r>
              <a:rPr lang="en-US" dirty="0" smtClean="0"/>
              <a:t>As soon as possible after making an emergency report, the person who made the report must also report the incident to:</a:t>
            </a:r>
          </a:p>
          <a:p>
            <a:pPr lvl="1"/>
            <a:r>
              <a:rPr lang="en-US" dirty="0" smtClean="0"/>
              <a:t>CANUTEC</a:t>
            </a:r>
          </a:p>
          <a:p>
            <a:pPr lvl="2"/>
            <a:r>
              <a:rPr lang="en-US" dirty="0" smtClean="0"/>
              <a:t>1-888-CANUTEC (1-888-226-8832) or 613-996-6666</a:t>
            </a:r>
          </a:p>
          <a:p>
            <a:pPr lvl="1"/>
            <a:r>
              <a:rPr lang="en-US" dirty="0" smtClean="0"/>
              <a:t>The shipper of the dangerous goods</a:t>
            </a:r>
            <a:endParaRPr lang="en-CA" dirty="0"/>
          </a:p>
        </p:txBody>
      </p:sp>
      <p:sp>
        <p:nvSpPr>
          <p:cNvPr id="5" name="Content Placeholder 4"/>
          <p:cNvSpPr>
            <a:spLocks noGrp="1"/>
          </p:cNvSpPr>
          <p:nvPr>
            <p:ph sz="quarter" idx="14"/>
          </p:nvPr>
        </p:nvSpPr>
        <p:spPr/>
        <p:txBody>
          <a:bodyPr>
            <a:normAutofit fontScale="70000" lnSpcReduction="20000"/>
          </a:bodyPr>
          <a:lstStyle/>
          <a:p>
            <a:r>
              <a:rPr lang="en-US" dirty="0" smtClean="0"/>
              <a:t>In addition to the information in the Emergency Report the following details must be provided (if applicable):</a:t>
            </a:r>
          </a:p>
          <a:p>
            <a:pPr lvl="1"/>
            <a:r>
              <a:rPr lang="en-US" dirty="0" smtClean="0"/>
              <a:t>The name and location of any road, railway or waterway that was closed</a:t>
            </a:r>
          </a:p>
          <a:p>
            <a:pPr lvl="1"/>
            <a:r>
              <a:rPr lang="en-US" dirty="0" smtClean="0"/>
              <a:t>The means of containment of the dangerous goods</a:t>
            </a:r>
          </a:p>
          <a:p>
            <a:pPr lvl="1"/>
            <a:r>
              <a:rPr lang="en-US" dirty="0" smtClean="0"/>
              <a:t>The number of people evacuated or sheltered in place</a:t>
            </a:r>
          </a:p>
          <a:p>
            <a:pPr lvl="1"/>
            <a:r>
              <a:rPr lang="en-US" dirty="0" smtClean="0"/>
              <a:t>The number of deaths and the number of persons who sustained injuries that required immediate medical treatment by a health care provider</a:t>
            </a:r>
            <a:endParaRPr lang="en-CA" dirty="0"/>
          </a:p>
        </p:txBody>
      </p:sp>
    </p:spTree>
    <p:extLst>
      <p:ext uri="{BB962C8B-B14F-4D97-AF65-F5344CB8AC3E}">
        <p14:creationId xmlns:p14="http://schemas.microsoft.com/office/powerpoint/2010/main" val="23498677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Day Follow Up Report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118</a:t>
            </a:fld>
            <a:endParaRPr lang="en-US"/>
          </a:p>
        </p:txBody>
      </p:sp>
      <p:sp>
        <p:nvSpPr>
          <p:cNvPr id="4" name="Content Placeholder 3"/>
          <p:cNvSpPr>
            <a:spLocks noGrp="1"/>
          </p:cNvSpPr>
          <p:nvPr>
            <p:ph sz="quarter" idx="13"/>
          </p:nvPr>
        </p:nvSpPr>
        <p:spPr/>
        <p:txBody>
          <a:bodyPr>
            <a:normAutofit fontScale="92500" lnSpcReduction="10000"/>
          </a:bodyPr>
          <a:lstStyle/>
          <a:p>
            <a:r>
              <a:rPr lang="en-US" dirty="0" smtClean="0"/>
              <a:t>The person who made the reports discussed earlier (or the person’s employer) must make a follow up report in writing to the Director General within 30 days.</a:t>
            </a:r>
          </a:p>
          <a:p>
            <a:r>
              <a:rPr lang="en-US" dirty="0" smtClean="0"/>
              <a:t>See 8.7 of the TDG Regulations for more information.</a:t>
            </a:r>
            <a:endParaRPr lang="en-CA" dirty="0"/>
          </a:p>
        </p:txBody>
      </p:sp>
      <p:sp>
        <p:nvSpPr>
          <p:cNvPr id="5" name="Content Placeholder 4"/>
          <p:cNvSpPr>
            <a:spLocks noGrp="1"/>
          </p:cNvSpPr>
          <p:nvPr>
            <p:ph sz="quarter" idx="14"/>
          </p:nvPr>
        </p:nvSpPr>
        <p:spPr/>
        <p:txBody>
          <a:bodyPr>
            <a:normAutofit fontScale="85000" lnSpcReduction="20000"/>
          </a:bodyPr>
          <a:lstStyle/>
          <a:p>
            <a:r>
              <a:rPr lang="en-US" dirty="0" smtClean="0"/>
              <a:t>If changes to the information provided in the 30 day follow up report change within </a:t>
            </a:r>
            <a:r>
              <a:rPr lang="en-US" b="1" dirty="0" smtClean="0"/>
              <a:t>1 year </a:t>
            </a:r>
            <a:r>
              <a:rPr lang="en-US" dirty="0" smtClean="0"/>
              <a:t>of its submission, the person that made the report must notify the Director General as soon as possible.</a:t>
            </a:r>
          </a:p>
          <a:p>
            <a:r>
              <a:rPr lang="en-US" dirty="0" smtClean="0"/>
              <a:t>The report must be kept for </a:t>
            </a:r>
            <a:r>
              <a:rPr lang="en-US" b="1" dirty="0" smtClean="0"/>
              <a:t>2 years</a:t>
            </a:r>
            <a:r>
              <a:rPr lang="en-US" dirty="0" smtClean="0"/>
              <a:t>.</a:t>
            </a:r>
          </a:p>
          <a:p>
            <a:r>
              <a:rPr lang="en-US" dirty="0" smtClean="0"/>
              <a:t>A copy of the report must be provided to an inspector within </a:t>
            </a:r>
            <a:r>
              <a:rPr lang="en-US" b="1" dirty="0" smtClean="0"/>
              <a:t>15 days </a:t>
            </a:r>
            <a:r>
              <a:rPr lang="en-US" dirty="0" smtClean="0"/>
              <a:t>of receiving the request in writing.</a:t>
            </a:r>
            <a:endParaRPr lang="en-CA" dirty="0"/>
          </a:p>
        </p:txBody>
      </p:sp>
    </p:spTree>
    <p:extLst>
      <p:ext uri="{BB962C8B-B14F-4D97-AF65-F5344CB8AC3E}">
        <p14:creationId xmlns:p14="http://schemas.microsoft.com/office/powerpoint/2010/main" val="8830266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Dangerous Goods Accident or Incident Report (Air)</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119</a:t>
            </a:fld>
            <a:endParaRPr lang="en-US"/>
          </a:p>
        </p:txBody>
      </p:sp>
      <p:sp>
        <p:nvSpPr>
          <p:cNvPr id="4" name="Content Placeholder 3"/>
          <p:cNvSpPr>
            <a:spLocks noGrp="1"/>
          </p:cNvSpPr>
          <p:nvPr>
            <p:ph sz="quarter" idx="13"/>
          </p:nvPr>
        </p:nvSpPr>
        <p:spPr/>
        <p:txBody>
          <a:bodyPr/>
          <a:lstStyle/>
          <a:p>
            <a:r>
              <a:rPr lang="en-US" dirty="0" smtClean="0"/>
              <a:t>This report is very similar to the report required for ground transport and requires a 30 day follow up report.</a:t>
            </a:r>
          </a:p>
          <a:p>
            <a:r>
              <a:rPr lang="en-US" dirty="0" smtClean="0"/>
              <a:t>This type of report would typically be completed by airport/airline personnel.</a:t>
            </a:r>
            <a:endParaRPr lang="en-CA" dirty="0"/>
          </a:p>
        </p:txBody>
      </p:sp>
      <p:sp>
        <p:nvSpPr>
          <p:cNvPr id="5" name="Content Placeholder 4"/>
          <p:cNvSpPr>
            <a:spLocks noGrp="1"/>
          </p:cNvSpPr>
          <p:nvPr>
            <p:ph sz="quarter" idx="14"/>
          </p:nvPr>
        </p:nvSpPr>
        <p:spPr/>
        <p:txBody>
          <a:bodyPr/>
          <a:lstStyle/>
          <a:p>
            <a:r>
              <a:rPr lang="en-US" dirty="0" smtClean="0"/>
              <a:t>The major difference is the quantity of the release that would trigger the report.</a:t>
            </a:r>
          </a:p>
          <a:p>
            <a:endParaRPr lang="en-CA"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38766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689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TDG Regulations Part 1.13 states:</a:t>
            </a:r>
          </a:p>
          <a:p>
            <a:pPr marL="301943" lvl="1" indent="0">
              <a:buNone/>
            </a:pPr>
            <a:r>
              <a:rPr lang="en-US" dirty="0" smtClean="0"/>
              <a:t>“a person must not be found guilty of an offence if it is established that the person took all reasonable measures to comply with the Act or prevent the commission of the </a:t>
            </a:r>
          </a:p>
          <a:p>
            <a:pPr marL="301943" lvl="1" indent="0">
              <a:buNone/>
            </a:pPr>
            <a:r>
              <a:rPr lang="en-US" dirty="0"/>
              <a:t>o</a:t>
            </a:r>
            <a:r>
              <a:rPr lang="en-US" dirty="0" smtClean="0"/>
              <a:t>ffence”</a:t>
            </a:r>
          </a:p>
          <a:p>
            <a:r>
              <a:rPr lang="en-US" dirty="0" smtClean="0"/>
              <a:t>This training program is designed to provide you with the knowledge base you need to perform your TDG duties with all reasonable measures to safely handle dangerous goods.</a:t>
            </a:r>
            <a:endParaRPr lang="en-CA" dirty="0"/>
          </a:p>
        </p:txBody>
      </p:sp>
      <p:sp>
        <p:nvSpPr>
          <p:cNvPr id="3" name="Title 2"/>
          <p:cNvSpPr>
            <a:spLocks noGrp="1"/>
          </p:cNvSpPr>
          <p:nvPr>
            <p:ph type="title"/>
          </p:nvPr>
        </p:nvSpPr>
        <p:spPr/>
        <p:txBody>
          <a:bodyPr/>
          <a:lstStyle/>
          <a:p>
            <a:r>
              <a:rPr lang="en-US" dirty="0" smtClean="0"/>
              <a:t>Due Diligence</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12</a:t>
            </a:fld>
            <a:endParaRPr lang="en-US"/>
          </a:p>
        </p:txBody>
      </p:sp>
    </p:spTree>
    <p:extLst>
      <p:ext uri="{BB962C8B-B14F-4D97-AF65-F5344CB8AC3E}">
        <p14:creationId xmlns:p14="http://schemas.microsoft.com/office/powerpoint/2010/main" val="13009234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In the event that dangerous goods are discovered at an airport, air cargo facility, or on board an aircraft without the appropriate documentation or dangerous goods marks, they are required to report this to CANUTEC as soon as possible.</a:t>
            </a:r>
          </a:p>
          <a:p>
            <a:r>
              <a:rPr lang="en-US" b="1" dirty="0" smtClean="0">
                <a:solidFill>
                  <a:srgbClr val="FF0000"/>
                </a:solidFill>
              </a:rPr>
              <a:t>Ensure that all dangerous goods shipments have been appropriately declared and labeled.</a:t>
            </a:r>
            <a:endParaRPr lang="en-CA" b="1" dirty="0">
              <a:solidFill>
                <a:srgbClr val="FF0000"/>
              </a:solidFill>
            </a:endParaRPr>
          </a:p>
        </p:txBody>
      </p:sp>
      <p:sp>
        <p:nvSpPr>
          <p:cNvPr id="3" name="Slide Number Placeholder 2"/>
          <p:cNvSpPr>
            <a:spLocks noGrp="1"/>
          </p:cNvSpPr>
          <p:nvPr>
            <p:ph type="sldNum" sz="quarter" idx="12"/>
          </p:nvPr>
        </p:nvSpPr>
        <p:spPr/>
        <p:txBody>
          <a:bodyPr/>
          <a:lstStyle/>
          <a:p>
            <a:fld id="{C5AEF617-B055-46DD-9686-5871088D75EB}" type="slidenum">
              <a:rPr lang="en-US" smtClean="0"/>
              <a:t>120</a:t>
            </a:fld>
            <a:endParaRPr lang="en-US"/>
          </a:p>
        </p:txBody>
      </p:sp>
      <p:sp>
        <p:nvSpPr>
          <p:cNvPr id="2" name="Title 1"/>
          <p:cNvSpPr>
            <a:spLocks noGrp="1"/>
          </p:cNvSpPr>
          <p:nvPr>
            <p:ph type="title"/>
          </p:nvPr>
        </p:nvSpPr>
        <p:spPr/>
        <p:txBody>
          <a:bodyPr>
            <a:normAutofit fontScale="90000"/>
          </a:bodyPr>
          <a:lstStyle/>
          <a:p>
            <a:r>
              <a:rPr lang="en-US" dirty="0" smtClean="0"/>
              <a:t>Undeclared or </a:t>
            </a:r>
            <a:r>
              <a:rPr lang="en-US" dirty="0" err="1" smtClean="0"/>
              <a:t>Misdeclared</a:t>
            </a:r>
            <a:r>
              <a:rPr lang="en-US" dirty="0" smtClean="0"/>
              <a:t> Dangerous Goods Report (Air)</a:t>
            </a:r>
            <a:endParaRPr lang="en-CA" dirty="0"/>
          </a:p>
        </p:txBody>
      </p:sp>
    </p:spTree>
    <p:extLst>
      <p:ext uri="{BB962C8B-B14F-4D97-AF65-F5344CB8AC3E}">
        <p14:creationId xmlns:p14="http://schemas.microsoft.com/office/powerpoint/2010/main" val="7485449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Loss or Theft Report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121</a:t>
            </a:fld>
            <a:endParaRPr lang="en-US"/>
          </a:p>
        </p:txBody>
      </p:sp>
      <p:sp>
        <p:nvSpPr>
          <p:cNvPr id="2" name="Content Placeholder 1"/>
          <p:cNvSpPr>
            <a:spLocks noGrp="1"/>
          </p:cNvSpPr>
          <p:nvPr>
            <p:ph sz="quarter" idx="13"/>
          </p:nvPr>
        </p:nvSpPr>
        <p:spPr/>
        <p:txBody>
          <a:bodyPr>
            <a:normAutofit fontScale="70000" lnSpcReduction="20000"/>
          </a:bodyPr>
          <a:lstStyle/>
          <a:p>
            <a:r>
              <a:rPr lang="en-US" dirty="0" smtClean="0"/>
              <a:t>In the event that ANY infectious substances included in Class 6.2 are lost or stolen in transport it MUST be reported to CANUTEC as soon as possible.</a:t>
            </a:r>
          </a:p>
          <a:p>
            <a:r>
              <a:rPr lang="en-US" dirty="0" smtClean="0"/>
              <a:t>If the goods are later found, this discovery must also be reported to CANUTEC.</a:t>
            </a:r>
          </a:p>
          <a:p>
            <a:r>
              <a:rPr lang="en-US" dirty="0" smtClean="0"/>
              <a:t>Many other dangerous goods are reportable if lost or stolen, but it is unlikely that they would be shipped in a health care role.</a:t>
            </a:r>
          </a:p>
          <a:p>
            <a:r>
              <a:rPr lang="en-US" dirty="0" smtClean="0"/>
              <a:t>See Part 8 of the TDG Regulations for more information.</a:t>
            </a:r>
            <a:endParaRPr lang="en-CA" dirty="0"/>
          </a:p>
        </p:txBody>
      </p:sp>
      <p:sp>
        <p:nvSpPr>
          <p:cNvPr id="5" name="Content Placeholder 4"/>
          <p:cNvSpPr>
            <a:spLocks noGrp="1"/>
          </p:cNvSpPr>
          <p:nvPr>
            <p:ph sz="quarter" idx="14"/>
          </p:nvPr>
        </p:nvSpPr>
        <p:spPr/>
        <p:txBody>
          <a:bodyPr>
            <a:normAutofit fontScale="62500" lnSpcReduction="20000"/>
          </a:bodyPr>
          <a:lstStyle/>
          <a:p>
            <a:pPr marL="0" indent="0">
              <a:buNone/>
            </a:pPr>
            <a:r>
              <a:rPr lang="en-US" dirty="0" smtClean="0"/>
              <a:t>Information to be included in a Loss or Theft Report:</a:t>
            </a:r>
          </a:p>
          <a:p>
            <a:r>
              <a:rPr lang="en-US" dirty="0" smtClean="0"/>
              <a:t>Name and contact information of the person making the report</a:t>
            </a:r>
          </a:p>
          <a:p>
            <a:r>
              <a:rPr lang="en-US" dirty="0" smtClean="0"/>
              <a:t>Shipper, receiver and carrier contact information</a:t>
            </a:r>
          </a:p>
          <a:p>
            <a:r>
              <a:rPr lang="en-US" dirty="0" smtClean="0"/>
              <a:t>Whether the goods were lost or stolen</a:t>
            </a:r>
          </a:p>
          <a:p>
            <a:r>
              <a:rPr lang="en-US" dirty="0" smtClean="0"/>
              <a:t>Shipping name and/or UN number</a:t>
            </a:r>
          </a:p>
          <a:p>
            <a:r>
              <a:rPr lang="en-US" dirty="0" smtClean="0"/>
              <a:t>Quantity of goods lost or stolen</a:t>
            </a:r>
          </a:p>
          <a:p>
            <a:r>
              <a:rPr lang="en-US" dirty="0" smtClean="0"/>
              <a:t>Description of the means of containment for the lost or stolen goods</a:t>
            </a:r>
          </a:p>
          <a:p>
            <a:r>
              <a:rPr lang="en-US" dirty="0" smtClean="0"/>
              <a:t>Approximate date, time and location of the loss or theft.</a:t>
            </a:r>
            <a:endParaRPr lang="en-CA" dirty="0"/>
          </a:p>
        </p:txBody>
      </p:sp>
    </p:spTree>
    <p:extLst>
      <p:ext uri="{BB962C8B-B14F-4D97-AF65-F5344CB8AC3E}">
        <p14:creationId xmlns:p14="http://schemas.microsoft.com/office/powerpoint/2010/main" val="50413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Plans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122</a:t>
            </a:fld>
            <a:endParaRPr lang="en-US"/>
          </a:p>
        </p:txBody>
      </p:sp>
      <p:sp>
        <p:nvSpPr>
          <p:cNvPr id="4" name="Content Placeholder 3"/>
          <p:cNvSpPr>
            <a:spLocks noGrp="1"/>
          </p:cNvSpPr>
          <p:nvPr>
            <p:ph sz="quarter" idx="13"/>
          </p:nvPr>
        </p:nvSpPr>
        <p:spPr>
          <a:xfrm>
            <a:off x="676654" y="2286000"/>
            <a:ext cx="4428745" cy="3840480"/>
          </a:xfrm>
        </p:spPr>
        <p:txBody>
          <a:bodyPr>
            <a:normAutofit/>
          </a:bodyPr>
          <a:lstStyle/>
          <a:p>
            <a:pPr marL="0" indent="0">
              <a:buNone/>
            </a:pPr>
            <a:r>
              <a:rPr lang="en-US" dirty="0" smtClean="0"/>
              <a:t>Security plans are required for all goods listed on the Indicative List of High Consequence Dangerous Goods.</a:t>
            </a:r>
          </a:p>
          <a:p>
            <a:r>
              <a:rPr lang="en-US" dirty="0" smtClean="0"/>
              <a:t>Transport </a:t>
            </a:r>
            <a:r>
              <a:rPr lang="en-US" dirty="0" smtClean="0"/>
              <a:t>of specimens is part of the Referral Laboratory contract.</a:t>
            </a:r>
            <a:endParaRPr lang="en-CA" dirty="0"/>
          </a:p>
        </p:txBody>
      </p:sp>
      <p:pic>
        <p:nvPicPr>
          <p:cNvPr id="205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3241729"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7250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 of Shipment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123</a:t>
            </a:fld>
            <a:endParaRPr lang="en-US"/>
          </a:p>
        </p:txBody>
      </p:sp>
      <p:sp>
        <p:nvSpPr>
          <p:cNvPr id="4" name="Content Placeholder 3"/>
          <p:cNvSpPr>
            <a:spLocks noGrp="1"/>
          </p:cNvSpPr>
          <p:nvPr>
            <p:ph sz="quarter" idx="13"/>
          </p:nvPr>
        </p:nvSpPr>
        <p:spPr/>
        <p:txBody>
          <a:bodyPr>
            <a:normAutofit fontScale="85000" lnSpcReduction="10000"/>
          </a:bodyPr>
          <a:lstStyle/>
          <a:p>
            <a:r>
              <a:rPr lang="en-US" dirty="0" smtClean="0"/>
              <a:t>In compliance with the Human Pathogens and Toxins Act and Regulations and to guard against loss or theft of high consequence dangerous goods, the Biological Safety Officers of the </a:t>
            </a:r>
            <a:r>
              <a:rPr lang="en-US" dirty="0" err="1" smtClean="0"/>
              <a:t>licenced</a:t>
            </a:r>
            <a:r>
              <a:rPr lang="en-US" dirty="0" smtClean="0"/>
              <a:t> shipping and receiving facilities are notified in writing whenever a Category A infectious substance is being transported.</a:t>
            </a:r>
            <a:endParaRPr lang="en-CA" dirty="0"/>
          </a:p>
        </p:txBody>
      </p:sp>
      <p:pic>
        <p:nvPicPr>
          <p:cNvPr id="3075"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216084" y="2679700"/>
            <a:ext cx="2680582" cy="344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8537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Unlawful Interference Report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124</a:t>
            </a:fld>
            <a:endParaRPr lang="en-US"/>
          </a:p>
        </p:txBody>
      </p:sp>
      <p:sp>
        <p:nvSpPr>
          <p:cNvPr id="4" name="Content Placeholder 3"/>
          <p:cNvSpPr>
            <a:spLocks noGrp="1"/>
          </p:cNvSpPr>
          <p:nvPr>
            <p:ph sz="quarter" idx="13"/>
          </p:nvPr>
        </p:nvSpPr>
        <p:spPr/>
        <p:txBody>
          <a:bodyPr>
            <a:normAutofit fontScale="92500" lnSpcReduction="10000"/>
          </a:bodyPr>
          <a:lstStyle/>
          <a:p>
            <a:r>
              <a:rPr lang="en-US" dirty="0" smtClean="0"/>
              <a:t>If there has been unlawful interference (tampering) with dangerous goods while they were being imported, offered for transport, handled or transported, the person who was responsible for the goods must report the unlawful interference to CANUTEC as soon as possible after discovery. </a:t>
            </a:r>
            <a:endParaRPr lang="en-CA" dirty="0"/>
          </a:p>
        </p:txBody>
      </p:sp>
      <p:sp>
        <p:nvSpPr>
          <p:cNvPr id="5" name="Content Placeholder 4"/>
          <p:cNvSpPr>
            <a:spLocks noGrp="1"/>
          </p:cNvSpPr>
          <p:nvPr>
            <p:ph sz="quarter" idx="14"/>
          </p:nvPr>
        </p:nvSpPr>
        <p:spPr/>
        <p:txBody>
          <a:bodyPr>
            <a:normAutofit fontScale="70000" lnSpcReduction="20000"/>
          </a:bodyPr>
          <a:lstStyle/>
          <a:p>
            <a:r>
              <a:rPr lang="en-US" dirty="0" smtClean="0"/>
              <a:t>The report must include:</a:t>
            </a:r>
          </a:p>
          <a:p>
            <a:pPr marL="0" indent="0">
              <a:buNone/>
            </a:pPr>
            <a:endParaRPr lang="en-US" dirty="0" smtClean="0"/>
          </a:p>
          <a:p>
            <a:pPr lvl="1"/>
            <a:r>
              <a:rPr lang="en-US" dirty="0" smtClean="0"/>
              <a:t>The name and contact information of the person making the report</a:t>
            </a:r>
          </a:p>
          <a:p>
            <a:pPr lvl="1"/>
            <a:r>
              <a:rPr lang="en-US" dirty="0" smtClean="0"/>
              <a:t>Names and contact information of the shipper, receiver and carrier</a:t>
            </a:r>
          </a:p>
          <a:p>
            <a:pPr lvl="1"/>
            <a:r>
              <a:rPr lang="en-US" dirty="0" smtClean="0"/>
              <a:t>Detailed description of the unlawful interference</a:t>
            </a:r>
          </a:p>
          <a:p>
            <a:pPr lvl="1"/>
            <a:r>
              <a:rPr lang="en-US" dirty="0" smtClean="0"/>
              <a:t>Shipping name and/or UN number of the dangerous goods</a:t>
            </a:r>
          </a:p>
          <a:p>
            <a:pPr lvl="1"/>
            <a:r>
              <a:rPr lang="en-US" dirty="0" smtClean="0"/>
              <a:t>Description and quantity of the means of containment</a:t>
            </a:r>
          </a:p>
          <a:p>
            <a:pPr lvl="1"/>
            <a:r>
              <a:rPr lang="en-US" dirty="0" smtClean="0"/>
              <a:t>Approximate date, time and location of the unlawful interference</a:t>
            </a:r>
            <a:endParaRPr lang="en-CA" dirty="0"/>
          </a:p>
        </p:txBody>
      </p:sp>
    </p:spTree>
    <p:extLst>
      <p:ext uri="{BB962C8B-B14F-4D97-AF65-F5344CB8AC3E}">
        <p14:creationId xmlns:p14="http://schemas.microsoft.com/office/powerpoint/2010/main" val="12401707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Proper Use of Equipment for Handling Dangerous Goods</a:t>
            </a:r>
            <a:endParaRPr lang="en-CA" dirty="0"/>
          </a:p>
        </p:txBody>
      </p:sp>
      <p:sp>
        <p:nvSpPr>
          <p:cNvPr id="9" name="Text Placeholder 8"/>
          <p:cNvSpPr>
            <a:spLocks noGrp="1"/>
          </p:cNvSpPr>
          <p:nvPr>
            <p:ph type="body" idx="1"/>
          </p:nvPr>
        </p:nvSpPr>
        <p:spPr/>
        <p:txBody>
          <a:bodyPr/>
          <a:lstStyle/>
          <a:p>
            <a:r>
              <a:rPr lang="en-US" dirty="0" smtClean="0"/>
              <a:t>Section 11</a:t>
            </a:r>
            <a:endParaRPr lang="en-CA" dirty="0"/>
          </a:p>
        </p:txBody>
      </p:sp>
      <p:sp>
        <p:nvSpPr>
          <p:cNvPr id="7" name="Slide Number Placeholder 6"/>
          <p:cNvSpPr>
            <a:spLocks noGrp="1"/>
          </p:cNvSpPr>
          <p:nvPr>
            <p:ph type="sldNum" sz="quarter" idx="12"/>
          </p:nvPr>
        </p:nvSpPr>
        <p:spPr/>
        <p:txBody>
          <a:bodyPr/>
          <a:lstStyle/>
          <a:p>
            <a:fld id="{C5AEF617-B055-46DD-9686-5871088D75EB}" type="slidenum">
              <a:rPr lang="en-US" smtClean="0"/>
              <a:t>125</a:t>
            </a:fld>
            <a:endParaRPr lang="en-US"/>
          </a:p>
        </p:txBody>
      </p:sp>
    </p:spTree>
    <p:extLst>
      <p:ext uri="{BB962C8B-B14F-4D97-AF65-F5344CB8AC3E}">
        <p14:creationId xmlns:p14="http://schemas.microsoft.com/office/powerpoint/2010/main" val="35756629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Many different types of equipment may be used for handling and transporting dangerous goods.</a:t>
            </a:r>
          </a:p>
          <a:p>
            <a:r>
              <a:rPr lang="en-US" dirty="0" smtClean="0"/>
              <a:t>As these may vary depending upon your workplace, they will not be covered in this module.</a:t>
            </a:r>
          </a:p>
          <a:p>
            <a:r>
              <a:rPr lang="en-US" dirty="0" smtClean="0"/>
              <a:t>If specific equipment is used for this purpose in your work area, it is the responsibility of your Manager/Supervisor to provide you with the related Standard Operating Procedures and training.</a:t>
            </a:r>
          </a:p>
          <a:p>
            <a:r>
              <a:rPr lang="en-US" dirty="0" smtClean="0"/>
              <a:t>Once this has been completed and documented, the “Use of Equipment” box can be checked on your Dangerous Goods training certificate.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126</a:t>
            </a:fld>
            <a:endParaRPr lang="en-US"/>
          </a:p>
        </p:txBody>
      </p:sp>
      <p:sp>
        <p:nvSpPr>
          <p:cNvPr id="4" name="Title 3"/>
          <p:cNvSpPr>
            <a:spLocks noGrp="1"/>
          </p:cNvSpPr>
          <p:nvPr>
            <p:ph type="title"/>
          </p:nvPr>
        </p:nvSpPr>
        <p:spPr/>
        <p:txBody>
          <a:bodyPr>
            <a:normAutofit fontScale="90000"/>
          </a:bodyPr>
          <a:lstStyle/>
          <a:p>
            <a:r>
              <a:rPr lang="en-US" dirty="0" smtClean="0"/>
              <a:t>Equipment for Handling Dangerous Goods</a:t>
            </a:r>
            <a:endParaRPr lang="en-CA" dirty="0"/>
          </a:p>
        </p:txBody>
      </p:sp>
    </p:spTree>
    <p:extLst>
      <p:ext uri="{BB962C8B-B14F-4D97-AF65-F5344CB8AC3E}">
        <p14:creationId xmlns:p14="http://schemas.microsoft.com/office/powerpoint/2010/main" val="36349382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Emergency Measures</a:t>
            </a:r>
            <a:endParaRPr lang="en-CA" dirty="0"/>
          </a:p>
        </p:txBody>
      </p:sp>
      <p:sp>
        <p:nvSpPr>
          <p:cNvPr id="6" name="Text Placeholder 5"/>
          <p:cNvSpPr>
            <a:spLocks noGrp="1"/>
          </p:cNvSpPr>
          <p:nvPr>
            <p:ph type="body" idx="1"/>
          </p:nvPr>
        </p:nvSpPr>
        <p:spPr/>
        <p:txBody>
          <a:bodyPr/>
          <a:lstStyle/>
          <a:p>
            <a:r>
              <a:rPr lang="en-US" dirty="0" smtClean="0"/>
              <a:t>Section 12 </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127</a:t>
            </a:fld>
            <a:endParaRPr lang="en-US"/>
          </a:p>
        </p:txBody>
      </p:sp>
    </p:spTree>
    <p:extLst>
      <p:ext uri="{BB962C8B-B14F-4D97-AF65-F5344CB8AC3E}">
        <p14:creationId xmlns:p14="http://schemas.microsoft.com/office/powerpoint/2010/main" val="30705408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Emergency Response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128</a:t>
            </a:fld>
            <a:endParaRPr lang="en-US"/>
          </a:p>
        </p:txBody>
      </p:sp>
      <p:sp>
        <p:nvSpPr>
          <p:cNvPr id="2" name="Content Placeholder 1"/>
          <p:cNvSpPr>
            <a:spLocks noGrp="1"/>
          </p:cNvSpPr>
          <p:nvPr>
            <p:ph sz="quarter" idx="13"/>
          </p:nvPr>
        </p:nvSpPr>
        <p:spPr/>
        <p:txBody>
          <a:bodyPr>
            <a:normAutofit fontScale="70000" lnSpcReduction="20000"/>
          </a:bodyPr>
          <a:lstStyle/>
          <a:p>
            <a:r>
              <a:rPr lang="en-US" dirty="0" smtClean="0"/>
              <a:t>Even if you are careful, accidents can still occur.</a:t>
            </a:r>
          </a:p>
          <a:p>
            <a:r>
              <a:rPr lang="en-US" dirty="0" smtClean="0"/>
              <a:t>That is why it is important to know what to do in an emergency, before it happens.</a:t>
            </a:r>
          </a:p>
          <a:p>
            <a:r>
              <a:rPr lang="en-US" dirty="0" smtClean="0"/>
              <a:t>For incidents within the facility, procedures for handling different types of emergencies can be found in the </a:t>
            </a:r>
            <a:r>
              <a:rPr lang="en-US" b="1" dirty="0" smtClean="0"/>
              <a:t>Code Binder</a:t>
            </a:r>
            <a:r>
              <a:rPr lang="en-US" dirty="0" smtClean="0"/>
              <a:t>.</a:t>
            </a:r>
          </a:p>
          <a:p>
            <a:r>
              <a:rPr lang="en-US" dirty="0" smtClean="0"/>
              <a:t>Transport Canada also publishes the </a:t>
            </a:r>
            <a:r>
              <a:rPr lang="en-US" b="1" dirty="0" smtClean="0"/>
              <a:t>Emergency</a:t>
            </a:r>
            <a:r>
              <a:rPr lang="en-US" dirty="0" smtClean="0"/>
              <a:t> </a:t>
            </a:r>
            <a:r>
              <a:rPr lang="en-US" b="1" dirty="0" smtClean="0"/>
              <a:t>Response Guidebook </a:t>
            </a:r>
            <a:r>
              <a:rPr lang="en-US" dirty="0" smtClean="0"/>
              <a:t>to assist in the event of a transportation incident involving dangerous goods.</a:t>
            </a:r>
            <a:endParaRPr lang="en-CA" dirty="0"/>
          </a:p>
        </p:txBody>
      </p:sp>
      <p:pic>
        <p:nvPicPr>
          <p:cNvPr id="3074"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332529" y="2679700"/>
            <a:ext cx="2447692" cy="344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7027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Stay clear of Vapor, Fumes, Smoke and Spills</a:t>
            </a:r>
            <a:r>
              <a:rPr lang="en-US" dirty="0" smtClean="0"/>
              <a:t>.</a:t>
            </a:r>
          </a:p>
          <a:p>
            <a:r>
              <a:rPr lang="en-US" dirty="0"/>
              <a:t>Keep vehicle at a safe distance from the </a:t>
            </a:r>
            <a:r>
              <a:rPr lang="en-US" dirty="0" smtClean="0"/>
              <a:t>scene</a:t>
            </a:r>
            <a:r>
              <a:rPr lang="en-US" dirty="0" smtClean="0"/>
              <a: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129</a:t>
            </a:fld>
            <a:endParaRPr lang="en-US"/>
          </a:p>
        </p:txBody>
      </p:sp>
      <p:sp>
        <p:nvSpPr>
          <p:cNvPr id="2" name="Title 1"/>
          <p:cNvSpPr>
            <a:spLocks noGrp="1"/>
          </p:cNvSpPr>
          <p:nvPr>
            <p:ph type="title"/>
          </p:nvPr>
        </p:nvSpPr>
        <p:spPr/>
        <p:txBody>
          <a:bodyPr>
            <a:normAutofit fontScale="90000"/>
          </a:bodyPr>
          <a:lstStyle/>
          <a:p>
            <a:r>
              <a:rPr lang="en-US" dirty="0" smtClean="0"/>
              <a:t>Step 1 – </a:t>
            </a:r>
            <a:r>
              <a:rPr lang="en-US" sz="4000" dirty="0"/>
              <a:t>APPROACH CAUTIOUSLY FROM UPWIND, UPHILL AND/OR </a:t>
            </a:r>
            <a:r>
              <a:rPr lang="en-US" sz="4000" dirty="0" smtClean="0"/>
              <a:t>UPSTREAM</a:t>
            </a:r>
            <a:endParaRPr lang="en-CA" sz="4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706778"/>
            <a:ext cx="2576513" cy="215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887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of Dangerous Goods</a:t>
            </a:r>
            <a:endParaRPr lang="en-CA" dirty="0"/>
          </a:p>
        </p:txBody>
      </p:sp>
      <p:sp>
        <p:nvSpPr>
          <p:cNvPr id="3" name="Text Placeholder 2"/>
          <p:cNvSpPr>
            <a:spLocks noGrp="1"/>
          </p:cNvSpPr>
          <p:nvPr>
            <p:ph type="body" idx="1"/>
          </p:nvPr>
        </p:nvSpPr>
        <p:spPr/>
        <p:txBody>
          <a:bodyPr/>
          <a:lstStyle/>
          <a:p>
            <a:r>
              <a:rPr lang="en-US" dirty="0" smtClean="0"/>
              <a:t>Section 2 </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13</a:t>
            </a:fld>
            <a:endParaRPr lang="en-US"/>
          </a:p>
        </p:txBody>
      </p:sp>
    </p:spTree>
    <p:extLst>
      <p:ext uri="{BB962C8B-B14F-4D97-AF65-F5344CB8AC3E}">
        <p14:creationId xmlns:p14="http://schemas.microsoft.com/office/powerpoint/2010/main" val="33079105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Isolate the area and protect yourself and others. </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130</a:t>
            </a:fld>
            <a:endParaRPr lang="en-US"/>
          </a:p>
        </p:txBody>
      </p:sp>
      <p:sp>
        <p:nvSpPr>
          <p:cNvPr id="4" name="Title 3"/>
          <p:cNvSpPr>
            <a:spLocks noGrp="1"/>
          </p:cNvSpPr>
          <p:nvPr>
            <p:ph type="title"/>
          </p:nvPr>
        </p:nvSpPr>
        <p:spPr/>
        <p:txBody>
          <a:bodyPr/>
          <a:lstStyle/>
          <a:p>
            <a:r>
              <a:rPr lang="en-US" dirty="0" smtClean="0"/>
              <a:t>Step 2 - </a:t>
            </a:r>
            <a:r>
              <a:rPr lang="en-US" dirty="0"/>
              <a:t>SECURE THE SCENE</a:t>
            </a:r>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50" y="3937000"/>
            <a:ext cx="38227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8912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First Responders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131</a:t>
            </a:fld>
            <a:endParaRPr lang="en-US"/>
          </a:p>
        </p:txBody>
      </p:sp>
      <p:sp>
        <p:nvSpPr>
          <p:cNvPr id="5" name="Content Placeholder 4"/>
          <p:cNvSpPr>
            <a:spLocks noGrp="1"/>
          </p:cNvSpPr>
          <p:nvPr>
            <p:ph sz="quarter" idx="13"/>
          </p:nvPr>
        </p:nvSpPr>
        <p:spPr/>
        <p:txBody>
          <a:bodyPr>
            <a:normAutofit lnSpcReduction="10000"/>
          </a:bodyPr>
          <a:lstStyle/>
          <a:p>
            <a:r>
              <a:rPr lang="en-US" dirty="0" smtClean="0"/>
              <a:t>First Responders </a:t>
            </a:r>
            <a:r>
              <a:rPr lang="en-US" b="1" dirty="0" smtClean="0"/>
              <a:t>MUST</a:t>
            </a:r>
            <a:r>
              <a:rPr lang="en-US" dirty="0" smtClean="0"/>
              <a:t> be trained in the use of the guidebook.</a:t>
            </a:r>
          </a:p>
          <a:p>
            <a:r>
              <a:rPr lang="en-US" dirty="0" smtClean="0"/>
              <a:t>If responding to an emergency is expected to be part of your duties, your Supervisor/Manager needs to ensure that this training occurs.</a:t>
            </a:r>
            <a:endParaRPr lang="en-CA" dirty="0"/>
          </a:p>
        </p:txBody>
      </p:sp>
      <p:pic>
        <p:nvPicPr>
          <p:cNvPr id="614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76800" y="1419346"/>
            <a:ext cx="3352800" cy="4706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05338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3 – </a:t>
            </a:r>
            <a:r>
              <a:rPr lang="en-US" dirty="0"/>
              <a:t>IDENTIFY THE HAZARDS USING ANY OF THE FOLLOWING:</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132</a:t>
            </a:fld>
            <a:endParaRPr lang="en-US"/>
          </a:p>
        </p:txBody>
      </p:sp>
      <p:sp>
        <p:nvSpPr>
          <p:cNvPr id="4" name="Content Placeholder 3"/>
          <p:cNvSpPr>
            <a:spLocks noGrp="1"/>
          </p:cNvSpPr>
          <p:nvPr>
            <p:ph sz="quarter" idx="13"/>
          </p:nvPr>
        </p:nvSpPr>
        <p:spPr/>
        <p:txBody>
          <a:bodyPr>
            <a:normAutofit fontScale="85000" lnSpcReduction="20000"/>
          </a:bodyPr>
          <a:lstStyle/>
          <a:p>
            <a:r>
              <a:rPr lang="en-US" dirty="0" smtClean="0"/>
              <a:t>Placards</a:t>
            </a:r>
          </a:p>
          <a:p>
            <a:r>
              <a:rPr lang="en-US" dirty="0" smtClean="0"/>
              <a:t>Container labels</a:t>
            </a:r>
          </a:p>
          <a:p>
            <a:r>
              <a:rPr lang="en-US" dirty="0" smtClean="0"/>
              <a:t>Shipping papers</a:t>
            </a:r>
          </a:p>
          <a:p>
            <a:r>
              <a:rPr lang="en-US" dirty="0" smtClean="0"/>
              <a:t>Rail </a:t>
            </a:r>
            <a:r>
              <a:rPr lang="en-US" dirty="0"/>
              <a:t>Car and Road Trailer Identification </a:t>
            </a:r>
            <a:r>
              <a:rPr lang="en-US" dirty="0" smtClean="0"/>
              <a:t>Chart</a:t>
            </a:r>
          </a:p>
          <a:p>
            <a:r>
              <a:rPr lang="en-US" dirty="0" smtClean="0"/>
              <a:t>Safety </a:t>
            </a:r>
            <a:r>
              <a:rPr lang="en-US" dirty="0"/>
              <a:t>Data Sheets (</a:t>
            </a:r>
            <a:r>
              <a:rPr lang="en-US" dirty="0" smtClean="0"/>
              <a:t>SDS)</a:t>
            </a:r>
          </a:p>
          <a:p>
            <a:r>
              <a:rPr lang="en-US" dirty="0" smtClean="0"/>
              <a:t>Knowledge </a:t>
            </a:r>
            <a:r>
              <a:rPr lang="en-US" dirty="0"/>
              <a:t>of persons on </a:t>
            </a:r>
            <a:r>
              <a:rPr lang="en-US" dirty="0" smtClean="0"/>
              <a:t>scene</a:t>
            </a:r>
          </a:p>
          <a:p>
            <a:r>
              <a:rPr lang="en-US" dirty="0" smtClean="0"/>
              <a:t>Consult </a:t>
            </a:r>
            <a:r>
              <a:rPr lang="en-US" dirty="0"/>
              <a:t>applicable guide page</a:t>
            </a:r>
            <a:endParaRPr lang="en-US" b="1" dirty="0" smtClean="0">
              <a:solidFill>
                <a:srgbClr val="FF0000"/>
              </a:solidFill>
            </a:endParaRPr>
          </a:p>
          <a:p>
            <a:r>
              <a:rPr lang="en-US" b="1" dirty="0" smtClean="0">
                <a:solidFill>
                  <a:srgbClr val="FF0000"/>
                </a:solidFill>
              </a:rPr>
              <a:t>NEVER</a:t>
            </a:r>
            <a:r>
              <a:rPr lang="en-US" dirty="0" smtClean="0"/>
              <a:t> </a:t>
            </a:r>
            <a:r>
              <a:rPr lang="en-US" dirty="0" smtClean="0"/>
              <a:t>touch, smell or taste any spilled material to identify it.</a:t>
            </a:r>
            <a:endParaRPr lang="en-CA" dirty="0"/>
          </a:p>
        </p:txBody>
      </p:sp>
      <p:sp>
        <p:nvSpPr>
          <p:cNvPr id="5" name="Content Placeholder 4"/>
          <p:cNvSpPr>
            <a:spLocks noGrp="1"/>
          </p:cNvSpPr>
          <p:nvPr>
            <p:ph sz="quarter" idx="14"/>
          </p:nvPr>
        </p:nvSpPr>
        <p:spPr/>
        <p:txBody>
          <a:bodyPr/>
          <a:lstStyle/>
          <a:p>
            <a:r>
              <a:rPr lang="en-US" sz="2000" dirty="0" smtClean="0"/>
              <a:t>If you can see a placard or label, you can use the guidebook to find the correct emergency response in the </a:t>
            </a:r>
            <a:r>
              <a:rPr lang="en-US" sz="2000" b="1" dirty="0" smtClean="0">
                <a:solidFill>
                  <a:srgbClr val="F2750E"/>
                </a:solidFill>
              </a:rPr>
              <a:t>orange pages.</a:t>
            </a:r>
          </a:p>
          <a:p>
            <a:endParaRPr lang="en-CA" b="1" dirty="0">
              <a:solidFill>
                <a:srgbClr val="FFC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495800"/>
            <a:ext cx="224790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6781800" y="4191000"/>
            <a:ext cx="6858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0464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 </a:t>
            </a:r>
            <a:r>
              <a:rPr lang="en-US" sz="4800" dirty="0" smtClean="0"/>
              <a:t>ASSESS THE SITUATION</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133</a:t>
            </a:fld>
            <a:endParaRPr lang="en-US"/>
          </a:p>
        </p:txBody>
      </p:sp>
      <p:sp>
        <p:nvSpPr>
          <p:cNvPr id="4" name="Content Placeholder 3"/>
          <p:cNvSpPr>
            <a:spLocks noGrp="1"/>
          </p:cNvSpPr>
          <p:nvPr>
            <p:ph sz="quarter" idx="13"/>
          </p:nvPr>
        </p:nvSpPr>
        <p:spPr/>
        <p:txBody>
          <a:bodyPr>
            <a:normAutofit fontScale="77500" lnSpcReduction="20000"/>
          </a:bodyPr>
          <a:lstStyle/>
          <a:p>
            <a:r>
              <a:rPr lang="en-US" dirty="0" smtClean="0"/>
              <a:t>Is </a:t>
            </a:r>
            <a:r>
              <a:rPr lang="en-US" dirty="0"/>
              <a:t>there a fire, a spill or a leak</a:t>
            </a:r>
            <a:r>
              <a:rPr lang="en-US" dirty="0" smtClean="0"/>
              <a:t>?</a:t>
            </a:r>
          </a:p>
          <a:p>
            <a:r>
              <a:rPr lang="en-US" dirty="0"/>
              <a:t>What are the weather conditions</a:t>
            </a:r>
            <a:r>
              <a:rPr lang="en-US" dirty="0" smtClean="0"/>
              <a:t>?</a:t>
            </a:r>
          </a:p>
          <a:p>
            <a:r>
              <a:rPr lang="en-US" dirty="0" smtClean="0"/>
              <a:t>What </a:t>
            </a:r>
            <a:r>
              <a:rPr lang="en-US" dirty="0" smtClean="0"/>
              <a:t>is the terrain like?</a:t>
            </a:r>
          </a:p>
          <a:p>
            <a:r>
              <a:rPr lang="en-US" dirty="0"/>
              <a:t>Who/what is at risk: people, property or the environment</a:t>
            </a:r>
            <a:r>
              <a:rPr lang="en-US" dirty="0" smtClean="0"/>
              <a:t>?</a:t>
            </a:r>
          </a:p>
          <a:p>
            <a:r>
              <a:rPr lang="en-US" dirty="0"/>
              <a:t>What actions should be taken – evacuation, shelter-in-place or dike</a:t>
            </a:r>
            <a:r>
              <a:rPr lang="en-US" dirty="0" smtClean="0"/>
              <a:t>?</a:t>
            </a:r>
          </a:p>
          <a:p>
            <a:r>
              <a:rPr lang="en-US" dirty="0"/>
              <a:t>What resources (human and equipment) are required</a:t>
            </a:r>
            <a:r>
              <a:rPr lang="en-US" dirty="0" smtClean="0"/>
              <a:t>?</a:t>
            </a:r>
          </a:p>
          <a:p>
            <a:r>
              <a:rPr lang="en-US" dirty="0"/>
              <a:t>What can be done immediately?</a:t>
            </a:r>
            <a:endParaRPr lang="en-CA" dirty="0"/>
          </a:p>
        </p:txBody>
      </p:sp>
      <p:sp>
        <p:nvSpPr>
          <p:cNvPr id="5" name="Content Placeholder 4"/>
          <p:cNvSpPr>
            <a:spLocks noGrp="1"/>
          </p:cNvSpPr>
          <p:nvPr>
            <p:ph sz="quarter" idx="14"/>
          </p:nvPr>
        </p:nvSpPr>
        <p:spPr/>
        <p:txBody>
          <a:bodyPr>
            <a:normAutofit fontScale="92500"/>
          </a:bodyPr>
          <a:lstStyle/>
          <a:p>
            <a:r>
              <a:rPr lang="en-US" dirty="0" smtClean="0"/>
              <a:t>Report any information you have been asked to provide to the response team members.</a:t>
            </a:r>
          </a:p>
          <a:p>
            <a:r>
              <a:rPr lang="en-US" dirty="0" smtClean="0"/>
              <a:t>They will use this information to help determine what level of response is required and what resources are needed.</a:t>
            </a:r>
            <a:endParaRPr lang="en-CA" dirty="0"/>
          </a:p>
        </p:txBody>
      </p:sp>
    </p:spTree>
    <p:extLst>
      <p:ext uri="{BB962C8B-B14F-4D97-AF65-F5344CB8AC3E}">
        <p14:creationId xmlns:p14="http://schemas.microsoft.com/office/powerpoint/2010/main" val="40533700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5 - </a:t>
            </a:r>
            <a:r>
              <a:rPr lang="en-US" dirty="0"/>
              <a:t>OBTAIN HELP</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134</a:t>
            </a:fld>
            <a:endParaRPr lang="en-US" dirty="0"/>
          </a:p>
        </p:txBody>
      </p:sp>
      <p:sp>
        <p:nvSpPr>
          <p:cNvPr id="4" name="Content Placeholder 3"/>
          <p:cNvSpPr>
            <a:spLocks noGrp="1"/>
          </p:cNvSpPr>
          <p:nvPr>
            <p:ph sz="quarter" idx="13"/>
          </p:nvPr>
        </p:nvSpPr>
        <p:spPr/>
        <p:txBody>
          <a:bodyPr/>
          <a:lstStyle/>
          <a:p>
            <a:r>
              <a:rPr lang="en-US" dirty="0"/>
              <a:t>Advise your headquarters to notify responsible agencies and call for assistance from qualified personnel.</a:t>
            </a:r>
            <a:endParaRPr lang="en-CA" dirty="0"/>
          </a:p>
        </p:txBody>
      </p:sp>
      <p:pic>
        <p:nvPicPr>
          <p:cNvPr id="717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76800" y="2895600"/>
            <a:ext cx="3822700" cy="209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148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6 - </a:t>
            </a:r>
            <a:r>
              <a:rPr lang="en-US" dirty="0"/>
              <a:t>RESPOND</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135</a:t>
            </a:fld>
            <a:endParaRPr lang="en-US"/>
          </a:p>
        </p:txBody>
      </p:sp>
      <p:sp>
        <p:nvSpPr>
          <p:cNvPr id="4" name="Content Placeholder 3"/>
          <p:cNvSpPr>
            <a:spLocks noGrp="1"/>
          </p:cNvSpPr>
          <p:nvPr>
            <p:ph sz="quarter" idx="13"/>
          </p:nvPr>
        </p:nvSpPr>
        <p:spPr/>
        <p:txBody>
          <a:bodyPr>
            <a:normAutofit fontScale="70000" lnSpcReduction="20000"/>
          </a:bodyPr>
          <a:lstStyle/>
          <a:p>
            <a:r>
              <a:rPr lang="en-US" dirty="0" smtClean="0"/>
              <a:t>Enter </a:t>
            </a:r>
            <a:r>
              <a:rPr lang="en-US" dirty="0"/>
              <a:t>only when wearing appropriate protective gear. </a:t>
            </a:r>
          </a:p>
          <a:p>
            <a:r>
              <a:rPr lang="en-US" dirty="0" smtClean="0"/>
              <a:t>Rescue </a:t>
            </a:r>
            <a:r>
              <a:rPr lang="en-US" dirty="0"/>
              <a:t>attempts and protecting property must be weighed against you becoming part of the </a:t>
            </a:r>
            <a:r>
              <a:rPr lang="en-US" dirty="0" smtClean="0"/>
              <a:t>problem.</a:t>
            </a:r>
          </a:p>
          <a:p>
            <a:r>
              <a:rPr lang="en-US" dirty="0" smtClean="0"/>
              <a:t>Establish </a:t>
            </a:r>
            <a:r>
              <a:rPr lang="en-US" dirty="0"/>
              <a:t>a command post and lines of communication. </a:t>
            </a:r>
          </a:p>
          <a:p>
            <a:r>
              <a:rPr lang="en-US" dirty="0" smtClean="0"/>
              <a:t>Continually </a:t>
            </a:r>
            <a:r>
              <a:rPr lang="en-US" dirty="0"/>
              <a:t>reassess the situation and modify response </a:t>
            </a:r>
            <a:r>
              <a:rPr lang="en-US" dirty="0" smtClean="0"/>
              <a:t>accordingly.</a:t>
            </a:r>
          </a:p>
          <a:p>
            <a:r>
              <a:rPr lang="en-US" dirty="0" smtClean="0"/>
              <a:t>Consider </a:t>
            </a:r>
            <a:r>
              <a:rPr lang="en-US" dirty="0"/>
              <a:t>safety of people in the immediate area first, including your own </a:t>
            </a:r>
            <a:r>
              <a:rPr lang="en-US" dirty="0" smtClean="0"/>
              <a:t>safety.</a:t>
            </a:r>
          </a:p>
        </p:txBody>
      </p:sp>
      <p:sp>
        <p:nvSpPr>
          <p:cNvPr id="5" name="Content Placeholder 4"/>
          <p:cNvSpPr>
            <a:spLocks noGrp="1"/>
          </p:cNvSpPr>
          <p:nvPr>
            <p:ph sz="quarter" idx="14"/>
          </p:nvPr>
        </p:nvSpPr>
        <p:spPr/>
        <p:txBody>
          <a:bodyPr>
            <a:normAutofit fontScale="92500" lnSpcReduction="20000"/>
          </a:bodyPr>
          <a:lstStyle/>
          <a:p>
            <a:pPr marL="0" indent="0">
              <a:buNone/>
            </a:pPr>
            <a:r>
              <a:rPr lang="en-US" dirty="0" smtClean="0"/>
              <a:t>REMEMBER:</a:t>
            </a:r>
          </a:p>
          <a:p>
            <a:r>
              <a:rPr lang="en-US" dirty="0"/>
              <a:t>Do not assume that gases or vapors are harmless because of lack of a smell – odorless gases or vapors may be harmful. </a:t>
            </a:r>
            <a:endParaRPr lang="en-US" dirty="0" smtClean="0"/>
          </a:p>
          <a:p>
            <a:r>
              <a:rPr lang="en-US" dirty="0" smtClean="0"/>
              <a:t>Use </a:t>
            </a:r>
            <a:r>
              <a:rPr lang="en-US" dirty="0"/>
              <a:t>CAUTION when handling empty containers because they may still present hazards until they are cleaned and purged of all residues.</a:t>
            </a:r>
            <a:endParaRPr lang="en-CA" dirty="0"/>
          </a:p>
        </p:txBody>
      </p:sp>
    </p:spTree>
    <p:extLst>
      <p:ext uri="{BB962C8B-B14F-4D97-AF65-F5344CB8AC3E}">
        <p14:creationId xmlns:p14="http://schemas.microsoft.com/office/powerpoint/2010/main" val="13046944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 Process</a:t>
            </a:r>
            <a:endParaRPr lang="en-US" dirty="0"/>
          </a:p>
        </p:txBody>
      </p:sp>
      <p:sp>
        <p:nvSpPr>
          <p:cNvPr id="3" name="Slide Number Placeholder 2"/>
          <p:cNvSpPr>
            <a:spLocks noGrp="1"/>
          </p:cNvSpPr>
          <p:nvPr>
            <p:ph type="sldNum" sz="quarter" idx="12"/>
          </p:nvPr>
        </p:nvSpPr>
        <p:spPr/>
        <p:txBody>
          <a:bodyPr/>
          <a:lstStyle/>
          <a:p>
            <a:fld id="{C5AEF617-B055-46DD-9686-5871088D75EB}" type="slidenum">
              <a:rPr lang="en-US" smtClean="0"/>
              <a:t>136</a:t>
            </a:fld>
            <a:endParaRPr lang="en-US"/>
          </a:p>
        </p:txBody>
      </p:sp>
      <p:sp>
        <p:nvSpPr>
          <p:cNvPr id="4" name="TextBox 3"/>
          <p:cNvSpPr txBox="1"/>
          <p:nvPr/>
        </p:nvSpPr>
        <p:spPr>
          <a:xfrm>
            <a:off x="990600" y="1981200"/>
            <a:ext cx="7391400" cy="369332"/>
          </a:xfrm>
          <a:prstGeom prst="rect">
            <a:avLst/>
          </a:prstGeom>
          <a:noFill/>
        </p:spPr>
        <p:txBody>
          <a:bodyPr wrap="square" rtlCol="0">
            <a:spAutoFit/>
          </a:bodyPr>
          <a:lstStyle/>
          <a:p>
            <a:endParaRPr lang="en-US" dirty="0"/>
          </a:p>
        </p:txBody>
      </p:sp>
      <p:sp>
        <p:nvSpPr>
          <p:cNvPr id="5" name="TextBox 4"/>
          <p:cNvSpPr txBox="1"/>
          <p:nvPr/>
        </p:nvSpPr>
        <p:spPr>
          <a:xfrm>
            <a:off x="990600" y="2209800"/>
            <a:ext cx="7315200" cy="4185761"/>
          </a:xfrm>
          <a:prstGeom prst="rect">
            <a:avLst/>
          </a:prstGeom>
          <a:noFill/>
        </p:spPr>
        <p:txBody>
          <a:bodyPr wrap="square" rtlCol="0">
            <a:spAutoFit/>
          </a:bodyPr>
          <a:lstStyle/>
          <a:p>
            <a:r>
              <a:rPr lang="en-US" sz="1900" dirty="0" smtClean="0">
                <a:solidFill>
                  <a:schemeClr val="tx2"/>
                </a:solidFill>
                <a:latin typeface="Calibri body"/>
              </a:rPr>
              <a:t>Follow the steps outlined in your organization’s standard operating procedures and/or local emergency response plan for obtaining qualified assistance. Generally, the notification sequence and requests for technical information beyond what is available in this guidebook should occur in the following order:</a:t>
            </a:r>
          </a:p>
          <a:p>
            <a:endParaRPr lang="en-US" sz="1900" dirty="0" smtClean="0">
              <a:solidFill>
                <a:schemeClr val="tx2"/>
              </a:solidFill>
              <a:latin typeface="Calibri body"/>
            </a:endParaRPr>
          </a:p>
          <a:p>
            <a:pPr marL="640080" indent="-457200">
              <a:buFont typeface="+mj-lt"/>
              <a:buAutoNum type="arabicPeriod"/>
            </a:pPr>
            <a:r>
              <a:rPr lang="en-US" sz="1900" dirty="0" smtClean="0">
                <a:solidFill>
                  <a:schemeClr val="tx2"/>
                </a:solidFill>
                <a:latin typeface="Calibri body"/>
              </a:rPr>
              <a:t>Notify your Organization/Agency</a:t>
            </a:r>
          </a:p>
          <a:p>
            <a:pPr marL="640080" indent="-457200">
              <a:buFont typeface="+mj-lt"/>
              <a:buAutoNum type="arabicPeriod"/>
            </a:pPr>
            <a:r>
              <a:rPr lang="en-US" sz="1900" dirty="0" smtClean="0">
                <a:solidFill>
                  <a:schemeClr val="tx2"/>
                </a:solidFill>
                <a:latin typeface="Calibri body"/>
              </a:rPr>
              <a:t>Call the Emergency Response Telephone Number on the Shipping Paper</a:t>
            </a:r>
          </a:p>
          <a:p>
            <a:pPr marL="640080" indent="-457200">
              <a:buFont typeface="+mj-lt"/>
              <a:buAutoNum type="arabicPeriod"/>
            </a:pPr>
            <a:r>
              <a:rPr lang="en-US" sz="1900" dirty="0" smtClean="0">
                <a:solidFill>
                  <a:schemeClr val="tx2"/>
                </a:solidFill>
                <a:latin typeface="Calibri body"/>
              </a:rPr>
              <a:t>National Assistance</a:t>
            </a:r>
          </a:p>
          <a:p>
            <a:pPr marL="640080" indent="-457200">
              <a:buFont typeface="+mj-lt"/>
              <a:buAutoNum type="arabicPeriod"/>
            </a:pPr>
            <a:r>
              <a:rPr lang="en-US" sz="1900" dirty="0" smtClean="0">
                <a:solidFill>
                  <a:schemeClr val="tx2"/>
                </a:solidFill>
                <a:latin typeface="Calibri body"/>
              </a:rPr>
              <a:t>Provide as Much Information as Possible</a:t>
            </a:r>
          </a:p>
          <a:p>
            <a:pPr marL="457200" indent="-457200">
              <a:buFont typeface="+mj-lt"/>
              <a:buAutoNum type="arabicPeriod"/>
            </a:pPr>
            <a:endParaRPr lang="en-US" sz="1900" dirty="0">
              <a:solidFill>
                <a:schemeClr val="tx2"/>
              </a:solidFill>
              <a:latin typeface="Calibri body"/>
            </a:endParaRPr>
          </a:p>
          <a:p>
            <a:r>
              <a:rPr lang="en-US" sz="1900" dirty="0" smtClean="0">
                <a:solidFill>
                  <a:schemeClr val="tx2"/>
                </a:solidFill>
                <a:latin typeface="Calibri body"/>
              </a:rPr>
              <a:t>See Page 5 of the Emergency Response Guidebook for further details.</a:t>
            </a:r>
            <a:endParaRPr lang="en-US" sz="1900" dirty="0">
              <a:solidFill>
                <a:schemeClr val="tx2"/>
              </a:solidFill>
              <a:latin typeface="Calibri body"/>
            </a:endParaRPr>
          </a:p>
        </p:txBody>
      </p:sp>
    </p:spTree>
    <p:extLst>
      <p:ext uri="{BB962C8B-B14F-4D97-AF65-F5344CB8AC3E}">
        <p14:creationId xmlns:p14="http://schemas.microsoft.com/office/powerpoint/2010/main" val="6209540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The most important part of emergency response is SAFETY.</a:t>
            </a:r>
          </a:p>
          <a:p>
            <a:r>
              <a:rPr lang="en-US" dirty="0" smtClean="0"/>
              <a:t>Do what is within your ability and training and no more.</a:t>
            </a:r>
          </a:p>
          <a:p>
            <a:r>
              <a:rPr lang="en-US" dirty="0" smtClean="0"/>
              <a:t>Safe work practices combined with emergency preparedness makes a good combination for a safe work environment with hazardous materials.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137</a:t>
            </a:fld>
            <a:endParaRPr lang="en-US"/>
          </a:p>
        </p:txBody>
      </p:sp>
      <p:sp>
        <p:nvSpPr>
          <p:cNvPr id="2" name="Title 1"/>
          <p:cNvSpPr>
            <a:spLocks noGrp="1"/>
          </p:cNvSpPr>
          <p:nvPr>
            <p:ph type="title"/>
          </p:nvPr>
        </p:nvSpPr>
        <p:spPr/>
        <p:txBody>
          <a:bodyPr/>
          <a:lstStyle/>
          <a:p>
            <a:r>
              <a:rPr lang="en-US" dirty="0" smtClean="0"/>
              <a:t>Safety</a:t>
            </a:r>
            <a:endParaRPr lang="en-CA" dirty="0"/>
          </a:p>
        </p:txBody>
      </p:sp>
    </p:spTree>
    <p:extLst>
      <p:ext uri="{BB962C8B-B14F-4D97-AF65-F5344CB8AC3E}">
        <p14:creationId xmlns:p14="http://schemas.microsoft.com/office/powerpoint/2010/main" val="758408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The Transportation of Dangerous Goods Act defines dangerous goods as:</a:t>
            </a:r>
          </a:p>
          <a:p>
            <a:pPr marL="0" indent="0">
              <a:buNone/>
            </a:pPr>
            <a:endParaRPr lang="en-US" dirty="0"/>
          </a:p>
          <a:p>
            <a:r>
              <a:rPr lang="en-US" dirty="0" smtClean="0"/>
              <a:t>A product, substance or organism included by its nature or by the regulations in any of the classes indicated in the schedule.</a:t>
            </a:r>
            <a:endParaRPr lang="en-CA" dirty="0"/>
          </a:p>
        </p:txBody>
      </p:sp>
      <p:sp>
        <p:nvSpPr>
          <p:cNvPr id="3" name="Title 2"/>
          <p:cNvSpPr>
            <a:spLocks noGrp="1"/>
          </p:cNvSpPr>
          <p:nvPr>
            <p:ph type="title"/>
          </p:nvPr>
        </p:nvSpPr>
        <p:spPr/>
        <p:txBody>
          <a:bodyPr/>
          <a:lstStyle/>
          <a:p>
            <a:r>
              <a:rPr lang="en-US" dirty="0" smtClean="0"/>
              <a:t>Dangerous Goods</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14</a:t>
            </a:fld>
            <a:endParaRPr lang="en-US"/>
          </a:p>
        </p:txBody>
      </p:sp>
    </p:spTree>
    <p:extLst>
      <p:ext uri="{BB962C8B-B14F-4D97-AF65-F5344CB8AC3E}">
        <p14:creationId xmlns:p14="http://schemas.microsoft.com/office/powerpoint/2010/main" val="227949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79916175"/>
              </p:ext>
            </p:extLst>
          </p:nvPr>
        </p:nvGraphicFramePr>
        <p:xfrm>
          <a:off x="914400" y="1981200"/>
          <a:ext cx="7408862" cy="4363720"/>
        </p:xfrm>
        <a:graphic>
          <a:graphicData uri="http://schemas.openxmlformats.org/drawingml/2006/table">
            <a:tbl>
              <a:tblPr firstRow="1" bandRow="1">
                <a:tableStyleId>{5C22544A-7EE6-4342-B048-85BDC9FD1C3A}</a:tableStyleId>
              </a:tblPr>
              <a:tblGrid>
                <a:gridCol w="1109662"/>
                <a:gridCol w="6299200"/>
              </a:tblGrid>
              <a:tr h="370840">
                <a:tc>
                  <a:txBody>
                    <a:bodyPr/>
                    <a:lstStyle/>
                    <a:p>
                      <a:r>
                        <a:rPr lang="en-US" sz="1400" dirty="0" smtClean="0"/>
                        <a:t>Class</a:t>
                      </a:r>
                      <a:endParaRPr lang="en-CA" sz="1400" dirty="0"/>
                    </a:p>
                  </a:txBody>
                  <a:tcPr/>
                </a:tc>
                <a:tc>
                  <a:txBody>
                    <a:bodyPr/>
                    <a:lstStyle/>
                    <a:p>
                      <a:r>
                        <a:rPr lang="en-US" sz="1400" dirty="0" smtClean="0"/>
                        <a:t>Description</a:t>
                      </a:r>
                      <a:endParaRPr lang="en-CA" sz="1400" dirty="0"/>
                    </a:p>
                  </a:txBody>
                  <a:tcPr/>
                </a:tc>
              </a:tr>
              <a:tr h="370840">
                <a:tc>
                  <a:txBody>
                    <a:bodyPr/>
                    <a:lstStyle/>
                    <a:p>
                      <a:r>
                        <a:rPr lang="en-US" sz="1400" dirty="0" smtClean="0"/>
                        <a:t>Class 1</a:t>
                      </a:r>
                      <a:endParaRPr lang="en-CA" sz="1400" dirty="0"/>
                    </a:p>
                  </a:txBody>
                  <a:tcPr/>
                </a:tc>
                <a:tc>
                  <a:txBody>
                    <a:bodyPr/>
                    <a:lstStyle/>
                    <a:p>
                      <a:r>
                        <a:rPr lang="en-US" sz="1400" dirty="0" smtClean="0"/>
                        <a:t>Explosives, including explosives within the meaning of the Explosives Act</a:t>
                      </a:r>
                      <a:endParaRPr lang="en-CA" sz="1400" dirty="0"/>
                    </a:p>
                  </a:txBody>
                  <a:tcPr/>
                </a:tc>
              </a:tr>
              <a:tr h="370840">
                <a:tc>
                  <a:txBody>
                    <a:bodyPr/>
                    <a:lstStyle/>
                    <a:p>
                      <a:r>
                        <a:rPr lang="en-US" sz="1400" dirty="0" smtClean="0"/>
                        <a:t>Class 2</a:t>
                      </a:r>
                      <a:endParaRPr lang="en-CA" sz="1400" dirty="0"/>
                    </a:p>
                  </a:txBody>
                  <a:tcPr/>
                </a:tc>
                <a:tc>
                  <a:txBody>
                    <a:bodyPr/>
                    <a:lstStyle/>
                    <a:p>
                      <a:r>
                        <a:rPr lang="en-US" sz="1400" dirty="0" smtClean="0"/>
                        <a:t>Gases: compressed, deeply refrigerated, liquefied or dissolved under pressure</a:t>
                      </a:r>
                      <a:endParaRPr lang="en-CA" sz="1400" dirty="0"/>
                    </a:p>
                  </a:txBody>
                  <a:tcPr/>
                </a:tc>
              </a:tr>
              <a:tr h="370840">
                <a:tc>
                  <a:txBody>
                    <a:bodyPr/>
                    <a:lstStyle/>
                    <a:p>
                      <a:r>
                        <a:rPr lang="en-US" sz="1400" dirty="0" smtClean="0"/>
                        <a:t>Class 3</a:t>
                      </a:r>
                      <a:endParaRPr lang="en-CA" sz="1400" dirty="0"/>
                    </a:p>
                  </a:txBody>
                  <a:tcPr/>
                </a:tc>
                <a:tc>
                  <a:txBody>
                    <a:bodyPr/>
                    <a:lstStyle/>
                    <a:p>
                      <a:r>
                        <a:rPr lang="en-US" sz="1400" dirty="0" smtClean="0"/>
                        <a:t>Flammable and combustible liquids</a:t>
                      </a:r>
                      <a:endParaRPr lang="en-CA" sz="1400" dirty="0"/>
                    </a:p>
                  </a:txBody>
                  <a:tcPr/>
                </a:tc>
              </a:tr>
              <a:tr h="370840">
                <a:tc>
                  <a:txBody>
                    <a:bodyPr/>
                    <a:lstStyle/>
                    <a:p>
                      <a:r>
                        <a:rPr lang="en-US" sz="1400" dirty="0" smtClean="0"/>
                        <a:t>Class 4</a:t>
                      </a:r>
                      <a:endParaRPr lang="en-CA" sz="1400" dirty="0"/>
                    </a:p>
                  </a:txBody>
                  <a:tcPr/>
                </a:tc>
                <a:tc>
                  <a:txBody>
                    <a:bodyPr/>
                    <a:lstStyle/>
                    <a:p>
                      <a:r>
                        <a:rPr lang="en-US" sz="1400" dirty="0" smtClean="0"/>
                        <a:t>Flammable solids; substances liable to spontaneous combustion; substances that on contact with water emit flammable gases</a:t>
                      </a:r>
                      <a:endParaRPr lang="en-CA" sz="1400" dirty="0"/>
                    </a:p>
                  </a:txBody>
                  <a:tcPr/>
                </a:tc>
              </a:tr>
              <a:tr h="370840">
                <a:tc>
                  <a:txBody>
                    <a:bodyPr/>
                    <a:lstStyle/>
                    <a:p>
                      <a:r>
                        <a:rPr lang="en-US" sz="1400" dirty="0" smtClean="0"/>
                        <a:t>Class 5</a:t>
                      </a:r>
                      <a:endParaRPr lang="en-CA" sz="1400" dirty="0"/>
                    </a:p>
                  </a:txBody>
                  <a:tcPr/>
                </a:tc>
                <a:tc>
                  <a:txBody>
                    <a:bodyPr/>
                    <a:lstStyle/>
                    <a:p>
                      <a:r>
                        <a:rPr lang="en-US" sz="1400" dirty="0" smtClean="0"/>
                        <a:t>Oxidizing substances; organic peroxides</a:t>
                      </a:r>
                      <a:endParaRPr lang="en-CA" sz="1400" dirty="0"/>
                    </a:p>
                  </a:txBody>
                  <a:tcPr/>
                </a:tc>
              </a:tr>
              <a:tr h="370840">
                <a:tc>
                  <a:txBody>
                    <a:bodyPr/>
                    <a:lstStyle/>
                    <a:p>
                      <a:r>
                        <a:rPr lang="en-US" sz="1400" dirty="0" smtClean="0"/>
                        <a:t>Class 6</a:t>
                      </a:r>
                      <a:endParaRPr lang="en-CA" sz="1400" dirty="0"/>
                    </a:p>
                  </a:txBody>
                  <a:tcPr/>
                </a:tc>
                <a:tc>
                  <a:txBody>
                    <a:bodyPr/>
                    <a:lstStyle/>
                    <a:p>
                      <a:r>
                        <a:rPr lang="en-US" sz="1400" dirty="0" smtClean="0"/>
                        <a:t>Poisonous (toxic) and infectious substances</a:t>
                      </a:r>
                      <a:endParaRPr lang="en-CA" sz="1400" dirty="0"/>
                    </a:p>
                  </a:txBody>
                  <a:tcPr/>
                </a:tc>
              </a:tr>
              <a:tr h="370840">
                <a:tc>
                  <a:txBody>
                    <a:bodyPr/>
                    <a:lstStyle/>
                    <a:p>
                      <a:r>
                        <a:rPr lang="en-US" sz="1400" dirty="0" smtClean="0"/>
                        <a:t>Class 7</a:t>
                      </a:r>
                      <a:endParaRPr lang="en-CA" sz="1400" dirty="0"/>
                    </a:p>
                  </a:txBody>
                  <a:tcPr/>
                </a:tc>
                <a:tc>
                  <a:txBody>
                    <a:bodyPr/>
                    <a:lstStyle/>
                    <a:p>
                      <a:r>
                        <a:rPr lang="en-US" sz="1400" dirty="0" smtClean="0"/>
                        <a:t>Nuclear substances, within the meaning of the Nuclear Safety and</a:t>
                      </a:r>
                      <a:r>
                        <a:rPr lang="en-US" sz="1400" baseline="0" dirty="0" smtClean="0"/>
                        <a:t> Control Act, that are radioactive</a:t>
                      </a:r>
                      <a:endParaRPr lang="en-CA" sz="1400" dirty="0"/>
                    </a:p>
                  </a:txBody>
                  <a:tcPr/>
                </a:tc>
              </a:tr>
              <a:tr h="370840">
                <a:tc>
                  <a:txBody>
                    <a:bodyPr/>
                    <a:lstStyle/>
                    <a:p>
                      <a:r>
                        <a:rPr lang="en-US" sz="1400" dirty="0" smtClean="0"/>
                        <a:t>Class 8</a:t>
                      </a:r>
                      <a:endParaRPr lang="en-CA" sz="1400" dirty="0"/>
                    </a:p>
                  </a:txBody>
                  <a:tcPr/>
                </a:tc>
                <a:tc>
                  <a:txBody>
                    <a:bodyPr/>
                    <a:lstStyle/>
                    <a:p>
                      <a:r>
                        <a:rPr lang="en-US" sz="1400" dirty="0" smtClean="0"/>
                        <a:t>Corrosives</a:t>
                      </a:r>
                      <a:endParaRPr lang="en-CA" sz="1400" dirty="0"/>
                    </a:p>
                  </a:txBody>
                  <a:tcPr/>
                </a:tc>
              </a:tr>
              <a:tr h="370840">
                <a:tc>
                  <a:txBody>
                    <a:bodyPr/>
                    <a:lstStyle/>
                    <a:p>
                      <a:r>
                        <a:rPr lang="en-US" sz="1400" dirty="0" smtClean="0"/>
                        <a:t>Class 9</a:t>
                      </a:r>
                      <a:endParaRPr lang="en-CA" sz="1400" dirty="0"/>
                    </a:p>
                  </a:txBody>
                  <a:tcPr/>
                </a:tc>
                <a:tc>
                  <a:txBody>
                    <a:bodyPr/>
                    <a:lstStyle/>
                    <a:p>
                      <a:r>
                        <a:rPr lang="en-US" sz="1400" dirty="0" smtClean="0"/>
                        <a:t>Miscellaneous products, substances or organisms considered by the Governor in Council to be dangerous to life, health, property or the environment when handled, offered for transport or</a:t>
                      </a:r>
                      <a:r>
                        <a:rPr lang="en-US" sz="1400" baseline="0" dirty="0" smtClean="0"/>
                        <a:t> transported and prescribed to be in this class.</a:t>
                      </a:r>
                      <a:endParaRPr lang="en-CA" sz="1400" dirty="0"/>
                    </a:p>
                  </a:txBody>
                  <a:tcPr/>
                </a:tc>
              </a:tr>
            </a:tbl>
          </a:graphicData>
        </a:graphic>
      </p:graphicFrame>
      <p:sp>
        <p:nvSpPr>
          <p:cNvPr id="3" name="Title 2"/>
          <p:cNvSpPr>
            <a:spLocks noGrp="1"/>
          </p:cNvSpPr>
          <p:nvPr>
            <p:ph type="title"/>
          </p:nvPr>
        </p:nvSpPr>
        <p:spPr/>
        <p:txBody>
          <a:bodyPr/>
          <a:lstStyle/>
          <a:p>
            <a:r>
              <a:rPr lang="en-US" dirty="0" smtClean="0"/>
              <a:t>Schedule</a:t>
            </a:r>
            <a:endParaRPr lang="en-CA" dirty="0"/>
          </a:p>
        </p:txBody>
      </p:sp>
      <p:sp>
        <p:nvSpPr>
          <p:cNvPr id="2" name="Slide Number Placeholder 1"/>
          <p:cNvSpPr>
            <a:spLocks noGrp="1"/>
          </p:cNvSpPr>
          <p:nvPr>
            <p:ph type="sldNum" sz="quarter" idx="12"/>
          </p:nvPr>
        </p:nvSpPr>
        <p:spPr/>
        <p:txBody>
          <a:bodyPr/>
          <a:lstStyle/>
          <a:p>
            <a:fld id="{C5AEF617-B055-46DD-9686-5871088D75EB}" type="slidenum">
              <a:rPr lang="en-US" smtClean="0"/>
              <a:t>15</a:t>
            </a:fld>
            <a:endParaRPr lang="en-US"/>
          </a:p>
        </p:txBody>
      </p:sp>
    </p:spTree>
    <p:extLst>
      <p:ext uri="{BB962C8B-B14F-4D97-AF65-F5344CB8AC3E}">
        <p14:creationId xmlns:p14="http://schemas.microsoft.com/office/powerpoint/2010/main" val="1123805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Some of the hazard classes are further subdivided into hazard divisions due to the wide scope of the class.</a:t>
            </a:r>
          </a:p>
          <a:p>
            <a:r>
              <a:rPr lang="en-US" dirty="0" smtClean="0"/>
              <a:t>The nine classes and their subdivisions will be described in the following slides.</a:t>
            </a:r>
          </a:p>
          <a:p>
            <a:r>
              <a:rPr lang="en-US" dirty="0" smtClean="0"/>
              <a:t>The order in which they appear does not correlate with the level of danger of the goods in that class.</a:t>
            </a:r>
          </a:p>
          <a:p>
            <a:r>
              <a:rPr lang="en-US" dirty="0" smtClean="0"/>
              <a:t>When a dangerous good can be classified under 2 different classes, the most dangerous class is the Primary Class and the less dangerous class is the Subsidiary Class.</a:t>
            </a:r>
            <a:endParaRPr lang="en-CA" dirty="0"/>
          </a:p>
        </p:txBody>
      </p:sp>
      <p:sp>
        <p:nvSpPr>
          <p:cNvPr id="3" name="Title 2"/>
          <p:cNvSpPr>
            <a:spLocks noGrp="1"/>
          </p:cNvSpPr>
          <p:nvPr>
            <p:ph type="title"/>
          </p:nvPr>
        </p:nvSpPr>
        <p:spPr/>
        <p:txBody>
          <a:bodyPr/>
          <a:lstStyle/>
          <a:p>
            <a:r>
              <a:rPr lang="en-US" dirty="0" smtClean="0"/>
              <a:t>Classes of Dangerous Goods</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16</a:t>
            </a:fld>
            <a:endParaRPr lang="en-US"/>
          </a:p>
        </p:txBody>
      </p:sp>
    </p:spTree>
    <p:extLst>
      <p:ext uri="{BB962C8B-B14F-4D97-AF65-F5344CB8AC3E}">
        <p14:creationId xmlns:p14="http://schemas.microsoft.com/office/powerpoint/2010/main" val="2214855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1 - Explosives</a:t>
            </a:r>
            <a:endParaRPr lang="en-CA"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1925473521"/>
              </p:ext>
            </p:extLst>
          </p:nvPr>
        </p:nvGraphicFramePr>
        <p:xfrm>
          <a:off x="762000" y="2057400"/>
          <a:ext cx="3822700" cy="3611880"/>
        </p:xfrm>
        <a:graphic>
          <a:graphicData uri="http://schemas.openxmlformats.org/drawingml/2006/table">
            <a:tbl>
              <a:tblPr firstRow="1" bandRow="1">
                <a:tableStyleId>{5C22544A-7EE6-4342-B048-85BDC9FD1C3A}</a:tableStyleId>
              </a:tblPr>
              <a:tblGrid>
                <a:gridCol w="1076325"/>
                <a:gridCol w="2746375"/>
              </a:tblGrid>
              <a:tr h="370840">
                <a:tc>
                  <a:txBody>
                    <a:bodyPr/>
                    <a:lstStyle/>
                    <a:p>
                      <a:r>
                        <a:rPr lang="en-US" sz="1400" dirty="0" smtClean="0"/>
                        <a:t>Division</a:t>
                      </a:r>
                      <a:endParaRPr lang="en-CA" sz="1400" dirty="0"/>
                    </a:p>
                  </a:txBody>
                  <a:tcPr/>
                </a:tc>
                <a:tc>
                  <a:txBody>
                    <a:bodyPr/>
                    <a:lstStyle/>
                    <a:p>
                      <a:r>
                        <a:rPr lang="en-US" sz="1400" dirty="0" smtClean="0"/>
                        <a:t>Description</a:t>
                      </a:r>
                      <a:endParaRPr lang="en-CA" sz="1400" dirty="0"/>
                    </a:p>
                  </a:txBody>
                  <a:tcPr/>
                </a:tc>
              </a:tr>
              <a:tr h="370840">
                <a:tc>
                  <a:txBody>
                    <a:bodyPr/>
                    <a:lstStyle/>
                    <a:p>
                      <a:r>
                        <a:rPr lang="en-US" sz="1400" dirty="0" smtClean="0"/>
                        <a:t>1.1</a:t>
                      </a:r>
                      <a:endParaRPr lang="en-CA" sz="1400" dirty="0"/>
                    </a:p>
                  </a:txBody>
                  <a:tcPr/>
                </a:tc>
                <a:tc>
                  <a:txBody>
                    <a:bodyPr/>
                    <a:lstStyle/>
                    <a:p>
                      <a:r>
                        <a:rPr lang="en-US" sz="1400" dirty="0" smtClean="0"/>
                        <a:t>Mass Explosion hazard</a:t>
                      </a:r>
                      <a:endParaRPr lang="en-CA" sz="1400" dirty="0"/>
                    </a:p>
                  </a:txBody>
                  <a:tcPr/>
                </a:tc>
              </a:tr>
              <a:tr h="370840">
                <a:tc>
                  <a:txBody>
                    <a:bodyPr/>
                    <a:lstStyle/>
                    <a:p>
                      <a:r>
                        <a:rPr lang="en-US" sz="1400" dirty="0" smtClean="0"/>
                        <a:t>1.2</a:t>
                      </a:r>
                      <a:endParaRPr lang="en-CA" sz="1400" dirty="0"/>
                    </a:p>
                  </a:txBody>
                  <a:tcPr/>
                </a:tc>
                <a:tc>
                  <a:txBody>
                    <a:bodyPr/>
                    <a:lstStyle/>
                    <a:p>
                      <a:r>
                        <a:rPr lang="en-US" sz="1400" dirty="0" smtClean="0"/>
                        <a:t>Projection hazard,</a:t>
                      </a:r>
                      <a:r>
                        <a:rPr lang="en-US" sz="1400" baseline="0" dirty="0" smtClean="0"/>
                        <a:t> but not a mass explosion hazard</a:t>
                      </a:r>
                      <a:endParaRPr lang="en-CA" sz="1400" dirty="0"/>
                    </a:p>
                  </a:txBody>
                  <a:tcPr/>
                </a:tc>
              </a:tr>
              <a:tr h="370840">
                <a:tc>
                  <a:txBody>
                    <a:bodyPr/>
                    <a:lstStyle/>
                    <a:p>
                      <a:r>
                        <a:rPr lang="en-US" sz="1400" dirty="0" smtClean="0"/>
                        <a:t>1.3</a:t>
                      </a:r>
                      <a:endParaRPr lang="en-CA" sz="1400" dirty="0"/>
                    </a:p>
                  </a:txBody>
                  <a:tcPr/>
                </a:tc>
                <a:tc>
                  <a:txBody>
                    <a:bodyPr/>
                    <a:lstStyle/>
                    <a:p>
                      <a:r>
                        <a:rPr lang="en-US" sz="1400" dirty="0" smtClean="0"/>
                        <a:t>Fire hazard and either a minor blast hazard,</a:t>
                      </a:r>
                      <a:r>
                        <a:rPr lang="en-US" sz="1400" baseline="0" dirty="0" smtClean="0"/>
                        <a:t> or a minor projection hazard, or both, but not a mass explosion hazard</a:t>
                      </a:r>
                      <a:endParaRPr lang="en-CA" sz="1400" dirty="0"/>
                    </a:p>
                  </a:txBody>
                  <a:tcPr/>
                </a:tc>
              </a:tr>
              <a:tr h="370840">
                <a:tc>
                  <a:txBody>
                    <a:bodyPr/>
                    <a:lstStyle/>
                    <a:p>
                      <a:r>
                        <a:rPr lang="en-US" sz="1400" dirty="0" smtClean="0"/>
                        <a:t>1.4</a:t>
                      </a:r>
                      <a:endParaRPr lang="en-CA" sz="1400" dirty="0"/>
                    </a:p>
                  </a:txBody>
                  <a:tcPr/>
                </a:tc>
                <a:tc>
                  <a:txBody>
                    <a:bodyPr/>
                    <a:lstStyle/>
                    <a:p>
                      <a:r>
                        <a:rPr lang="en-US" sz="1400" dirty="0" smtClean="0"/>
                        <a:t>No significant hazard</a:t>
                      </a:r>
                      <a:endParaRPr lang="en-CA" sz="1400" dirty="0"/>
                    </a:p>
                  </a:txBody>
                  <a:tcPr/>
                </a:tc>
              </a:tr>
              <a:tr h="370840">
                <a:tc>
                  <a:txBody>
                    <a:bodyPr/>
                    <a:lstStyle/>
                    <a:p>
                      <a:r>
                        <a:rPr lang="en-US" sz="1400" dirty="0" smtClean="0"/>
                        <a:t>1.5</a:t>
                      </a:r>
                      <a:endParaRPr lang="en-CA" sz="1400" dirty="0"/>
                    </a:p>
                  </a:txBody>
                  <a:tcPr/>
                </a:tc>
                <a:tc>
                  <a:txBody>
                    <a:bodyPr/>
                    <a:lstStyle/>
                    <a:p>
                      <a:r>
                        <a:rPr lang="en-US" sz="1400" dirty="0" smtClean="0"/>
                        <a:t>Very insensitive substance with a mass explosion hazard</a:t>
                      </a:r>
                      <a:endParaRPr lang="en-CA" sz="1400" dirty="0"/>
                    </a:p>
                  </a:txBody>
                  <a:tcPr/>
                </a:tc>
              </a:tr>
              <a:tr h="370840">
                <a:tc>
                  <a:txBody>
                    <a:bodyPr/>
                    <a:lstStyle/>
                    <a:p>
                      <a:r>
                        <a:rPr lang="en-US" sz="1400" dirty="0" smtClean="0"/>
                        <a:t>1.6</a:t>
                      </a:r>
                      <a:endParaRPr lang="en-CA" sz="1400" dirty="0"/>
                    </a:p>
                  </a:txBody>
                  <a:tcPr/>
                </a:tc>
                <a:tc>
                  <a:txBody>
                    <a:bodyPr/>
                    <a:lstStyle/>
                    <a:p>
                      <a:r>
                        <a:rPr lang="en-US" sz="1400" dirty="0" smtClean="0"/>
                        <a:t>Extremely insensitive articles with no mass explosion hazard</a:t>
                      </a:r>
                      <a:endParaRPr lang="en-CA" sz="1400" dirty="0"/>
                    </a:p>
                  </a:txBody>
                  <a:tcPr/>
                </a:tc>
              </a:tr>
            </a:tbl>
          </a:graphicData>
        </a:graphic>
      </p:graphicFrame>
      <p:pic>
        <p:nvPicPr>
          <p:cNvPr id="102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324475" y="2057400"/>
            <a:ext cx="2667000" cy="202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crussell\AppData\Local\Temp\SNAGHTML986365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114800"/>
            <a:ext cx="2667000" cy="2197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5867400"/>
            <a:ext cx="4419600" cy="646331"/>
          </a:xfrm>
          <a:prstGeom prst="rect">
            <a:avLst/>
          </a:prstGeom>
          <a:noFill/>
        </p:spPr>
        <p:txBody>
          <a:bodyPr wrap="square" rtlCol="0">
            <a:spAutoFit/>
          </a:bodyPr>
          <a:lstStyle/>
          <a:p>
            <a:r>
              <a:rPr lang="en-US" dirty="0" smtClean="0"/>
              <a:t>It is unlikely that Class 1  Dangerous Goods would be transported in a health care role.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17</a:t>
            </a:fld>
            <a:endParaRPr lang="en-US"/>
          </a:p>
        </p:txBody>
      </p:sp>
    </p:spTree>
    <p:extLst>
      <p:ext uri="{BB962C8B-B14F-4D97-AF65-F5344CB8AC3E}">
        <p14:creationId xmlns:p14="http://schemas.microsoft.com/office/powerpoint/2010/main" val="497928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2 - Gases</a:t>
            </a:r>
            <a:endParaRPr lang="en-CA"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741514468"/>
              </p:ext>
            </p:extLst>
          </p:nvPr>
        </p:nvGraphicFramePr>
        <p:xfrm>
          <a:off x="685800" y="2362200"/>
          <a:ext cx="3822700" cy="1752600"/>
        </p:xfrm>
        <a:graphic>
          <a:graphicData uri="http://schemas.openxmlformats.org/drawingml/2006/table">
            <a:tbl>
              <a:tblPr firstRow="1" bandRow="1">
                <a:tableStyleId>{5C22544A-7EE6-4342-B048-85BDC9FD1C3A}</a:tableStyleId>
              </a:tblPr>
              <a:tblGrid>
                <a:gridCol w="1152525"/>
                <a:gridCol w="2670175"/>
              </a:tblGrid>
              <a:tr h="370840">
                <a:tc>
                  <a:txBody>
                    <a:bodyPr/>
                    <a:lstStyle/>
                    <a:p>
                      <a:r>
                        <a:rPr lang="en-US" dirty="0" smtClean="0"/>
                        <a:t>Division</a:t>
                      </a:r>
                      <a:endParaRPr lang="en-CA" dirty="0"/>
                    </a:p>
                  </a:txBody>
                  <a:tcPr/>
                </a:tc>
                <a:tc>
                  <a:txBody>
                    <a:bodyPr/>
                    <a:lstStyle/>
                    <a:p>
                      <a:r>
                        <a:rPr lang="en-US" dirty="0" smtClean="0"/>
                        <a:t>Description</a:t>
                      </a:r>
                      <a:endParaRPr lang="en-CA" dirty="0"/>
                    </a:p>
                  </a:txBody>
                  <a:tcPr/>
                </a:tc>
              </a:tr>
              <a:tr h="370840">
                <a:tc>
                  <a:txBody>
                    <a:bodyPr/>
                    <a:lstStyle/>
                    <a:p>
                      <a:r>
                        <a:rPr lang="en-US" dirty="0" smtClean="0"/>
                        <a:t>2.1</a:t>
                      </a:r>
                      <a:endParaRPr lang="en-CA" dirty="0"/>
                    </a:p>
                  </a:txBody>
                  <a:tcPr/>
                </a:tc>
                <a:tc>
                  <a:txBody>
                    <a:bodyPr/>
                    <a:lstStyle/>
                    <a:p>
                      <a:r>
                        <a:rPr lang="en-US" dirty="0" smtClean="0"/>
                        <a:t>Flammable Gas</a:t>
                      </a:r>
                      <a:endParaRPr lang="en-CA" dirty="0"/>
                    </a:p>
                  </a:txBody>
                  <a:tcPr/>
                </a:tc>
              </a:tr>
              <a:tr h="370840">
                <a:tc>
                  <a:txBody>
                    <a:bodyPr/>
                    <a:lstStyle/>
                    <a:p>
                      <a:r>
                        <a:rPr lang="en-US" dirty="0" smtClean="0"/>
                        <a:t>2.2</a:t>
                      </a:r>
                      <a:endParaRPr lang="en-CA" dirty="0"/>
                    </a:p>
                  </a:txBody>
                  <a:tcPr/>
                </a:tc>
                <a:tc>
                  <a:txBody>
                    <a:bodyPr/>
                    <a:lstStyle/>
                    <a:p>
                      <a:r>
                        <a:rPr lang="en-US" dirty="0" smtClean="0"/>
                        <a:t>Non-flammable, non-toxic gases</a:t>
                      </a:r>
                      <a:endParaRPr lang="en-CA" dirty="0"/>
                    </a:p>
                  </a:txBody>
                  <a:tcPr/>
                </a:tc>
              </a:tr>
              <a:tr h="370840">
                <a:tc>
                  <a:txBody>
                    <a:bodyPr/>
                    <a:lstStyle/>
                    <a:p>
                      <a:r>
                        <a:rPr lang="en-US" dirty="0" smtClean="0"/>
                        <a:t>2.3</a:t>
                      </a:r>
                      <a:endParaRPr lang="en-CA" dirty="0"/>
                    </a:p>
                  </a:txBody>
                  <a:tcPr/>
                </a:tc>
                <a:tc>
                  <a:txBody>
                    <a:bodyPr/>
                    <a:lstStyle/>
                    <a:p>
                      <a:r>
                        <a:rPr lang="en-US" dirty="0" smtClean="0"/>
                        <a:t>Toxic Gases</a:t>
                      </a:r>
                      <a:endParaRPr lang="en-CA" dirty="0"/>
                    </a:p>
                  </a:txBody>
                  <a:tcPr/>
                </a:tc>
              </a:tr>
            </a:tbl>
          </a:graphicData>
        </a:graphic>
      </p:graphicFrame>
      <p:pic>
        <p:nvPicPr>
          <p:cNvPr id="205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09600" y="4543240"/>
            <a:ext cx="2552381" cy="195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618483"/>
            <a:ext cx="2047875"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7" y="2626311"/>
            <a:ext cx="1933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5AEF617-B055-46DD-9686-5871088D75EB}" type="slidenum">
              <a:rPr lang="en-US" smtClean="0"/>
              <a:t>18</a:t>
            </a:fld>
            <a:endParaRPr 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5223" y="4419600"/>
            <a:ext cx="2218481"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7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3 – Flammable Liquid</a:t>
            </a:r>
            <a:endParaRPr lang="en-CA" dirty="0"/>
          </a:p>
        </p:txBody>
      </p:sp>
      <p:sp>
        <p:nvSpPr>
          <p:cNvPr id="3" name="Content Placeholder 2"/>
          <p:cNvSpPr>
            <a:spLocks noGrp="1"/>
          </p:cNvSpPr>
          <p:nvPr>
            <p:ph sz="quarter" idx="13"/>
          </p:nvPr>
        </p:nvSpPr>
        <p:spPr/>
        <p:txBody>
          <a:bodyPr/>
          <a:lstStyle/>
          <a:p>
            <a:r>
              <a:rPr lang="en-US" dirty="0" smtClean="0"/>
              <a:t>There are no further divisions in this class.</a:t>
            </a:r>
            <a:endParaRPr lang="en-CA" dirty="0"/>
          </a:p>
        </p:txBody>
      </p:sp>
      <p:pic>
        <p:nvPicPr>
          <p:cNvPr id="3074"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251613" y="3079122"/>
            <a:ext cx="2609524" cy="264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EF617-B055-46DD-9686-5871088D75EB}" type="slidenum">
              <a:rPr lang="en-US" smtClean="0"/>
              <a:t>19</a:t>
            </a:fld>
            <a:endParaRPr lang="en-US"/>
          </a:p>
        </p:txBody>
      </p:sp>
    </p:spTree>
    <p:extLst>
      <p:ext uri="{BB962C8B-B14F-4D97-AF65-F5344CB8AC3E}">
        <p14:creationId xmlns:p14="http://schemas.microsoft.com/office/powerpoint/2010/main" val="3913229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material covered in this course is based on materials that are constantly evolving.  Please ensure that you refer to the current versions of the following:</a:t>
            </a:r>
          </a:p>
          <a:p>
            <a:pPr lvl="1"/>
            <a:r>
              <a:rPr lang="en-US" dirty="0" smtClean="0">
                <a:hlinkClick r:id="rId3"/>
              </a:rPr>
              <a:t>Transportation of Dangerous Goods Act</a:t>
            </a:r>
            <a:endParaRPr lang="en-US" dirty="0" smtClean="0"/>
          </a:p>
          <a:p>
            <a:pPr lvl="1"/>
            <a:r>
              <a:rPr lang="en-US" dirty="0" smtClean="0">
                <a:hlinkClick r:id="rId4"/>
              </a:rPr>
              <a:t>Transportation of Dangerous Goods Regulations</a:t>
            </a:r>
            <a:endParaRPr lang="en-US" dirty="0" smtClean="0"/>
          </a:p>
          <a:p>
            <a:pPr lvl="1"/>
            <a:r>
              <a:rPr lang="en-US" dirty="0" smtClean="0"/>
              <a:t>IATA Dangerous Goods Regulations</a:t>
            </a:r>
          </a:p>
          <a:p>
            <a:pPr lvl="1"/>
            <a:r>
              <a:rPr lang="en-US" dirty="0" smtClean="0">
                <a:hlinkClick r:id="rId5"/>
              </a:rPr>
              <a:t>Emergency Response Guidebook</a:t>
            </a:r>
            <a:endParaRPr lang="en-US" dirty="0"/>
          </a:p>
        </p:txBody>
      </p:sp>
      <p:sp>
        <p:nvSpPr>
          <p:cNvPr id="3" name="Title 2"/>
          <p:cNvSpPr>
            <a:spLocks noGrp="1"/>
          </p:cNvSpPr>
          <p:nvPr>
            <p:ph type="title"/>
          </p:nvPr>
        </p:nvSpPr>
        <p:spPr/>
        <p:txBody>
          <a:bodyPr/>
          <a:lstStyle/>
          <a:p>
            <a:r>
              <a:rPr lang="en-US" dirty="0" smtClean="0"/>
              <a:t>Relevant Documents</a:t>
            </a:r>
            <a:endParaRPr lang="en-US" dirty="0"/>
          </a:p>
        </p:txBody>
      </p:sp>
      <p:sp>
        <p:nvSpPr>
          <p:cNvPr id="4" name="Slide Number Placeholder 3"/>
          <p:cNvSpPr>
            <a:spLocks noGrp="1"/>
          </p:cNvSpPr>
          <p:nvPr>
            <p:ph type="sldNum" sz="quarter" idx="12"/>
          </p:nvPr>
        </p:nvSpPr>
        <p:spPr/>
        <p:txBody>
          <a:bodyPr/>
          <a:lstStyle/>
          <a:p>
            <a:fld id="{C5AEF617-B055-46DD-9686-5871088D75EB}" type="slidenum">
              <a:rPr lang="en-US" smtClean="0"/>
              <a:t>2</a:t>
            </a:fld>
            <a:endParaRPr lang="en-US"/>
          </a:p>
        </p:txBody>
      </p:sp>
    </p:spTree>
    <p:extLst>
      <p:ext uri="{BB962C8B-B14F-4D97-AF65-F5344CB8AC3E}">
        <p14:creationId xmlns:p14="http://schemas.microsoft.com/office/powerpoint/2010/main" val="154150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4 – Flammable Solids</a:t>
            </a:r>
            <a:endParaRPr lang="en-CA"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526206493"/>
              </p:ext>
            </p:extLst>
          </p:nvPr>
        </p:nvGraphicFramePr>
        <p:xfrm>
          <a:off x="381000" y="2667000"/>
          <a:ext cx="8305800" cy="1752600"/>
        </p:xfrm>
        <a:graphic>
          <a:graphicData uri="http://schemas.openxmlformats.org/drawingml/2006/table">
            <a:tbl>
              <a:tblPr firstRow="1" bandRow="1">
                <a:tableStyleId>{5C22544A-7EE6-4342-B048-85BDC9FD1C3A}</a:tableStyleId>
              </a:tblPr>
              <a:tblGrid>
                <a:gridCol w="1527575"/>
                <a:gridCol w="6778225"/>
              </a:tblGrid>
              <a:tr h="370840">
                <a:tc>
                  <a:txBody>
                    <a:bodyPr/>
                    <a:lstStyle/>
                    <a:p>
                      <a:r>
                        <a:rPr lang="en-US" dirty="0" smtClean="0"/>
                        <a:t>Division</a:t>
                      </a:r>
                      <a:endParaRPr lang="en-CA" dirty="0"/>
                    </a:p>
                  </a:txBody>
                  <a:tcPr/>
                </a:tc>
                <a:tc>
                  <a:txBody>
                    <a:bodyPr/>
                    <a:lstStyle/>
                    <a:p>
                      <a:r>
                        <a:rPr lang="en-US" dirty="0" smtClean="0"/>
                        <a:t>Description</a:t>
                      </a:r>
                      <a:endParaRPr lang="en-CA" dirty="0"/>
                    </a:p>
                  </a:txBody>
                  <a:tcPr/>
                </a:tc>
              </a:tr>
              <a:tr h="370840">
                <a:tc>
                  <a:txBody>
                    <a:bodyPr/>
                    <a:lstStyle/>
                    <a:p>
                      <a:r>
                        <a:rPr lang="en-US" dirty="0" smtClean="0"/>
                        <a:t>4.1</a:t>
                      </a:r>
                      <a:endParaRPr lang="en-CA" dirty="0"/>
                    </a:p>
                  </a:txBody>
                  <a:tcPr/>
                </a:tc>
                <a:tc>
                  <a:txBody>
                    <a:bodyPr/>
                    <a:lstStyle/>
                    <a:p>
                      <a:r>
                        <a:rPr lang="en-US" dirty="0" smtClean="0"/>
                        <a:t>Flammable solids, self-reactive substances and solid desensitized explosives</a:t>
                      </a:r>
                      <a:endParaRPr lang="en-CA" dirty="0"/>
                    </a:p>
                  </a:txBody>
                  <a:tcPr/>
                </a:tc>
              </a:tr>
              <a:tr h="370840">
                <a:tc>
                  <a:txBody>
                    <a:bodyPr/>
                    <a:lstStyle/>
                    <a:p>
                      <a:r>
                        <a:rPr lang="en-US" dirty="0" smtClean="0"/>
                        <a:t>4.2</a:t>
                      </a:r>
                      <a:endParaRPr lang="en-CA" dirty="0"/>
                    </a:p>
                  </a:txBody>
                  <a:tcPr/>
                </a:tc>
                <a:tc>
                  <a:txBody>
                    <a:bodyPr/>
                    <a:lstStyle/>
                    <a:p>
                      <a:r>
                        <a:rPr lang="en-US" dirty="0" smtClean="0"/>
                        <a:t>Substances liable to spontaneous combustion</a:t>
                      </a:r>
                      <a:endParaRPr lang="en-CA" dirty="0"/>
                    </a:p>
                  </a:txBody>
                  <a:tcPr/>
                </a:tc>
              </a:tr>
              <a:tr h="370840">
                <a:tc>
                  <a:txBody>
                    <a:bodyPr/>
                    <a:lstStyle/>
                    <a:p>
                      <a:r>
                        <a:rPr lang="en-US" dirty="0" smtClean="0"/>
                        <a:t>4.3</a:t>
                      </a:r>
                      <a:endParaRPr lang="en-CA" dirty="0"/>
                    </a:p>
                  </a:txBody>
                  <a:tcPr/>
                </a:tc>
                <a:tc>
                  <a:txBody>
                    <a:bodyPr/>
                    <a:lstStyle/>
                    <a:p>
                      <a:r>
                        <a:rPr lang="en-US" dirty="0" smtClean="0"/>
                        <a:t>Water-reactive substances</a:t>
                      </a:r>
                      <a:endParaRPr lang="en-CA" dirty="0"/>
                    </a:p>
                  </a:txBody>
                  <a:tcPr/>
                </a:tc>
              </a:tr>
            </a:tbl>
          </a:graphicData>
        </a:graphic>
      </p:graphicFrame>
      <p:pic>
        <p:nvPicPr>
          <p:cNvPr id="4098"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295400" y="4572000"/>
            <a:ext cx="6533804" cy="190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5AEF617-B055-46DD-9686-5871088D75EB}" type="slidenum">
              <a:rPr lang="en-US" smtClean="0"/>
              <a:t>20</a:t>
            </a:fld>
            <a:endParaRPr lang="en-US"/>
          </a:p>
        </p:txBody>
      </p:sp>
    </p:spTree>
    <p:extLst>
      <p:ext uri="{BB962C8B-B14F-4D97-AF65-F5344CB8AC3E}">
        <p14:creationId xmlns:p14="http://schemas.microsoft.com/office/powerpoint/2010/main" val="2302354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 5 – Oxidizing Substances and Organic Peroxides</a:t>
            </a:r>
            <a:endParaRPr lang="en-CA"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938197018"/>
              </p:ext>
            </p:extLst>
          </p:nvPr>
        </p:nvGraphicFramePr>
        <p:xfrm>
          <a:off x="2667000" y="2743200"/>
          <a:ext cx="3822700" cy="1112520"/>
        </p:xfrm>
        <a:graphic>
          <a:graphicData uri="http://schemas.openxmlformats.org/drawingml/2006/table">
            <a:tbl>
              <a:tblPr firstRow="1" bandRow="1">
                <a:tableStyleId>{5C22544A-7EE6-4342-B048-85BDC9FD1C3A}</a:tableStyleId>
              </a:tblPr>
              <a:tblGrid>
                <a:gridCol w="1000125"/>
                <a:gridCol w="2822575"/>
              </a:tblGrid>
              <a:tr h="370840">
                <a:tc>
                  <a:txBody>
                    <a:bodyPr/>
                    <a:lstStyle/>
                    <a:p>
                      <a:r>
                        <a:rPr lang="en-US" dirty="0" smtClean="0"/>
                        <a:t>Division</a:t>
                      </a:r>
                      <a:endParaRPr lang="en-CA" dirty="0"/>
                    </a:p>
                  </a:txBody>
                  <a:tcPr/>
                </a:tc>
                <a:tc>
                  <a:txBody>
                    <a:bodyPr/>
                    <a:lstStyle/>
                    <a:p>
                      <a:r>
                        <a:rPr lang="en-US" dirty="0" smtClean="0"/>
                        <a:t>Description</a:t>
                      </a:r>
                      <a:endParaRPr lang="en-CA" dirty="0"/>
                    </a:p>
                  </a:txBody>
                  <a:tcPr/>
                </a:tc>
              </a:tr>
              <a:tr h="370840">
                <a:tc>
                  <a:txBody>
                    <a:bodyPr/>
                    <a:lstStyle/>
                    <a:p>
                      <a:r>
                        <a:rPr lang="en-US" dirty="0" smtClean="0"/>
                        <a:t>5.1</a:t>
                      </a:r>
                      <a:endParaRPr lang="en-CA" dirty="0"/>
                    </a:p>
                  </a:txBody>
                  <a:tcPr/>
                </a:tc>
                <a:tc>
                  <a:txBody>
                    <a:bodyPr/>
                    <a:lstStyle/>
                    <a:p>
                      <a:r>
                        <a:rPr lang="en-US" dirty="0" smtClean="0"/>
                        <a:t>Oxidizing substances</a:t>
                      </a:r>
                      <a:endParaRPr lang="en-CA" dirty="0"/>
                    </a:p>
                  </a:txBody>
                  <a:tcPr/>
                </a:tc>
              </a:tr>
              <a:tr h="370840">
                <a:tc>
                  <a:txBody>
                    <a:bodyPr/>
                    <a:lstStyle/>
                    <a:p>
                      <a:r>
                        <a:rPr lang="en-US" dirty="0" smtClean="0"/>
                        <a:t>5.2</a:t>
                      </a:r>
                      <a:endParaRPr lang="en-CA" dirty="0"/>
                    </a:p>
                  </a:txBody>
                  <a:tcPr/>
                </a:tc>
                <a:tc>
                  <a:txBody>
                    <a:bodyPr/>
                    <a:lstStyle/>
                    <a:p>
                      <a:r>
                        <a:rPr lang="en-US" dirty="0" smtClean="0"/>
                        <a:t>Organic Peroxides</a:t>
                      </a:r>
                      <a:endParaRPr lang="en-CA" dirty="0"/>
                    </a:p>
                  </a:txBody>
                  <a:tcPr/>
                </a:tc>
              </a:tr>
            </a:tbl>
          </a:graphicData>
        </a:graphic>
      </p:graphicFrame>
      <p:pic>
        <p:nvPicPr>
          <p:cNvPr id="5122"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2057400" y="3962400"/>
            <a:ext cx="4876800" cy="216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C5AEF617-B055-46DD-9686-5871088D75EB}" type="slidenum">
              <a:rPr lang="en-US" smtClean="0"/>
              <a:t>21</a:t>
            </a:fld>
            <a:endParaRPr lang="en-US"/>
          </a:p>
        </p:txBody>
      </p:sp>
    </p:spTree>
    <p:extLst>
      <p:ext uri="{BB962C8B-B14F-4D97-AF65-F5344CB8AC3E}">
        <p14:creationId xmlns:p14="http://schemas.microsoft.com/office/powerpoint/2010/main" val="3713149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 6 – Toxic and Infectious Materials</a:t>
            </a:r>
            <a:endParaRPr lang="en-CA" dirty="0"/>
          </a:p>
        </p:txBody>
      </p:sp>
      <p:graphicFrame>
        <p:nvGraphicFramePr>
          <p:cNvPr id="5" name="Content Placeholder 4"/>
          <p:cNvGraphicFramePr>
            <a:graphicFrameLocks noGrp="1"/>
          </p:cNvGraphicFramePr>
          <p:nvPr>
            <p:ph sz="quarter" idx="13"/>
            <p:extLst>
              <p:ext uri="{D42A27DB-BD31-4B8C-83A1-F6EECF244321}">
                <p14:modId xmlns:p14="http://schemas.microsoft.com/office/powerpoint/2010/main" val="242306110"/>
              </p:ext>
            </p:extLst>
          </p:nvPr>
        </p:nvGraphicFramePr>
        <p:xfrm>
          <a:off x="914400" y="2362200"/>
          <a:ext cx="3822700" cy="1107440"/>
        </p:xfrm>
        <a:graphic>
          <a:graphicData uri="http://schemas.openxmlformats.org/drawingml/2006/table">
            <a:tbl>
              <a:tblPr firstRow="1" bandRow="1">
                <a:tableStyleId>{5C22544A-7EE6-4342-B048-85BDC9FD1C3A}</a:tableStyleId>
              </a:tblPr>
              <a:tblGrid>
                <a:gridCol w="1076325"/>
                <a:gridCol w="2746375"/>
              </a:tblGrid>
              <a:tr h="307340">
                <a:tc>
                  <a:txBody>
                    <a:bodyPr/>
                    <a:lstStyle/>
                    <a:p>
                      <a:r>
                        <a:rPr lang="en-US" dirty="0" smtClean="0"/>
                        <a:t>Division</a:t>
                      </a:r>
                      <a:endParaRPr lang="en-CA" dirty="0"/>
                    </a:p>
                  </a:txBody>
                  <a:tcPr/>
                </a:tc>
                <a:tc>
                  <a:txBody>
                    <a:bodyPr/>
                    <a:lstStyle/>
                    <a:p>
                      <a:r>
                        <a:rPr lang="en-US" dirty="0" smtClean="0"/>
                        <a:t>Description</a:t>
                      </a:r>
                      <a:endParaRPr lang="en-CA" dirty="0"/>
                    </a:p>
                  </a:txBody>
                  <a:tcPr/>
                </a:tc>
              </a:tr>
              <a:tr h="370840">
                <a:tc>
                  <a:txBody>
                    <a:bodyPr/>
                    <a:lstStyle/>
                    <a:p>
                      <a:r>
                        <a:rPr lang="en-US" dirty="0" smtClean="0"/>
                        <a:t>6.1</a:t>
                      </a:r>
                      <a:endParaRPr lang="en-CA" dirty="0"/>
                    </a:p>
                  </a:txBody>
                  <a:tcPr/>
                </a:tc>
                <a:tc>
                  <a:txBody>
                    <a:bodyPr/>
                    <a:lstStyle/>
                    <a:p>
                      <a:r>
                        <a:rPr lang="en-US" dirty="0" smtClean="0"/>
                        <a:t>Toxic substances</a:t>
                      </a:r>
                      <a:endParaRPr lang="en-CA" dirty="0"/>
                    </a:p>
                  </a:txBody>
                  <a:tcPr/>
                </a:tc>
              </a:tr>
              <a:tr h="370840">
                <a:tc>
                  <a:txBody>
                    <a:bodyPr/>
                    <a:lstStyle/>
                    <a:p>
                      <a:r>
                        <a:rPr lang="en-US" dirty="0" smtClean="0"/>
                        <a:t>6.2</a:t>
                      </a:r>
                      <a:endParaRPr lang="en-CA" dirty="0"/>
                    </a:p>
                  </a:txBody>
                  <a:tcPr/>
                </a:tc>
                <a:tc>
                  <a:txBody>
                    <a:bodyPr/>
                    <a:lstStyle/>
                    <a:p>
                      <a:r>
                        <a:rPr lang="en-US" dirty="0" smtClean="0"/>
                        <a:t>Infectious substances</a:t>
                      </a:r>
                      <a:endParaRPr lang="en-CA" dirty="0"/>
                    </a:p>
                  </a:txBody>
                  <a:tcPr/>
                </a:tc>
              </a:tr>
            </a:tbl>
          </a:graphicData>
        </a:graphic>
      </p:graphicFrame>
      <p:sp>
        <p:nvSpPr>
          <p:cNvPr id="4" name="Content Placeholder 3"/>
          <p:cNvSpPr>
            <a:spLocks noGrp="1"/>
          </p:cNvSpPr>
          <p:nvPr>
            <p:ph sz="quarter" idx="14"/>
          </p:nvPr>
        </p:nvSpPr>
        <p:spPr>
          <a:xfrm>
            <a:off x="5943600" y="2895600"/>
            <a:ext cx="2752344" cy="3447288"/>
          </a:xfrm>
        </p:spPr>
        <p:txBody>
          <a:bodyPr>
            <a:normAutofit fontScale="92500"/>
          </a:bodyPr>
          <a:lstStyle/>
          <a:p>
            <a:r>
              <a:rPr lang="en-US" b="1" dirty="0" smtClean="0"/>
              <a:t>Class 6.2 Infectious Substances </a:t>
            </a:r>
            <a:r>
              <a:rPr lang="en-US" dirty="0" smtClean="0"/>
              <a:t>will be covered in depth throughout this module as they are the most commonly shipped dangerous goods in health care</a:t>
            </a:r>
            <a:endParaRPr lang="en-CA" dirty="0"/>
          </a:p>
        </p:txBody>
      </p:sp>
      <p:pic>
        <p:nvPicPr>
          <p:cNvPr id="6146" name="Picture 2" descr="C:\Users\crussell\AppData\Local\Temp\SNAGHTML9a2ff0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038600"/>
            <a:ext cx="2524125" cy="2552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russell\AppData\Local\Temp\SNAGHTML9a4316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924300"/>
            <a:ext cx="260985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5AEF617-B055-46DD-9686-5871088D75EB}" type="slidenum">
              <a:rPr lang="en-US" smtClean="0"/>
              <a:t>22</a:t>
            </a:fld>
            <a:endParaRPr lang="en-US"/>
          </a:p>
        </p:txBody>
      </p:sp>
    </p:spTree>
    <p:extLst>
      <p:ext uri="{BB962C8B-B14F-4D97-AF65-F5344CB8AC3E}">
        <p14:creationId xmlns:p14="http://schemas.microsoft.com/office/powerpoint/2010/main" val="102514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7 – Radioactive Material</a:t>
            </a:r>
            <a:endParaRPr lang="en-CA" dirty="0"/>
          </a:p>
        </p:txBody>
      </p:sp>
      <p:sp>
        <p:nvSpPr>
          <p:cNvPr id="3" name="Content Placeholder 2"/>
          <p:cNvSpPr>
            <a:spLocks noGrp="1"/>
          </p:cNvSpPr>
          <p:nvPr>
            <p:ph sz="quarter" idx="13"/>
          </p:nvPr>
        </p:nvSpPr>
        <p:spPr/>
        <p:txBody>
          <a:bodyPr/>
          <a:lstStyle/>
          <a:p>
            <a:r>
              <a:rPr lang="en-US" dirty="0" smtClean="0"/>
              <a:t>There are no further divisions in this class.</a:t>
            </a:r>
            <a:endParaRPr lang="en-CA" dirty="0"/>
          </a:p>
        </p:txBody>
      </p:sp>
      <p:pic>
        <p:nvPicPr>
          <p:cNvPr id="717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45025" y="2833564"/>
            <a:ext cx="3822700" cy="313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4495800"/>
            <a:ext cx="3581400" cy="1200329"/>
          </a:xfrm>
          <a:prstGeom prst="rect">
            <a:avLst/>
          </a:prstGeom>
          <a:noFill/>
        </p:spPr>
        <p:txBody>
          <a:bodyPr wrap="square" rtlCol="0">
            <a:spAutoFit/>
          </a:bodyPr>
          <a:lstStyle/>
          <a:p>
            <a:r>
              <a:rPr lang="en-US" dirty="0" smtClean="0"/>
              <a:t>It is unlikely that Class 7 Dangerous Goods would need to be transported in an NWT health care role.</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23</a:t>
            </a:fld>
            <a:endParaRPr lang="en-US"/>
          </a:p>
        </p:txBody>
      </p:sp>
    </p:spTree>
    <p:extLst>
      <p:ext uri="{BB962C8B-B14F-4D97-AF65-F5344CB8AC3E}">
        <p14:creationId xmlns:p14="http://schemas.microsoft.com/office/powerpoint/2010/main" val="3800197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8 - Corrosives</a:t>
            </a:r>
            <a:endParaRPr lang="en-CA" dirty="0"/>
          </a:p>
        </p:txBody>
      </p:sp>
      <p:sp>
        <p:nvSpPr>
          <p:cNvPr id="3" name="Content Placeholder 2"/>
          <p:cNvSpPr>
            <a:spLocks noGrp="1"/>
          </p:cNvSpPr>
          <p:nvPr>
            <p:ph sz="quarter" idx="13"/>
          </p:nvPr>
        </p:nvSpPr>
        <p:spPr/>
        <p:txBody>
          <a:bodyPr/>
          <a:lstStyle/>
          <a:p>
            <a:r>
              <a:rPr lang="en-US" dirty="0" smtClean="0"/>
              <a:t>There are no further divisions in this class.</a:t>
            </a:r>
            <a:endParaRPr lang="en-CA" dirty="0"/>
          </a:p>
        </p:txBody>
      </p:sp>
      <p:pic>
        <p:nvPicPr>
          <p:cNvPr id="8194"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941377" y="2895600"/>
            <a:ext cx="2857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EF617-B055-46DD-9686-5871088D75EB}" type="slidenum">
              <a:rPr lang="en-US" smtClean="0"/>
              <a:t>24</a:t>
            </a:fld>
            <a:endParaRPr lang="en-US"/>
          </a:p>
        </p:txBody>
      </p:sp>
    </p:spTree>
    <p:extLst>
      <p:ext uri="{BB962C8B-B14F-4D97-AF65-F5344CB8AC3E}">
        <p14:creationId xmlns:p14="http://schemas.microsoft.com/office/powerpoint/2010/main" val="405059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Class 9 – Miscellaneous Dangerous Goods</a:t>
            </a:r>
            <a:endParaRPr lang="en-CA" dirty="0"/>
          </a:p>
        </p:txBody>
      </p:sp>
      <p:sp>
        <p:nvSpPr>
          <p:cNvPr id="3" name="Content Placeholder 2"/>
          <p:cNvSpPr>
            <a:spLocks noGrp="1"/>
          </p:cNvSpPr>
          <p:nvPr>
            <p:ph sz="quarter" idx="13"/>
          </p:nvPr>
        </p:nvSpPr>
        <p:spPr/>
        <p:txBody>
          <a:bodyPr/>
          <a:lstStyle/>
          <a:p>
            <a:r>
              <a:rPr lang="en-US" dirty="0" smtClean="0"/>
              <a:t>There are no further divisions in this class.</a:t>
            </a:r>
          </a:p>
          <a:p>
            <a:pPr lvl="1"/>
            <a:r>
              <a:rPr lang="en-US" dirty="0" smtClean="0"/>
              <a:t>Dry ice is a Class 9 Dangerous Good.</a:t>
            </a:r>
          </a:p>
          <a:p>
            <a:pPr lvl="1"/>
            <a:r>
              <a:rPr lang="en-US" dirty="0" smtClean="0"/>
              <a:t>Lithium batteries are a Class 9 Dangerous Good.</a:t>
            </a:r>
          </a:p>
        </p:txBody>
      </p:sp>
      <p:pic>
        <p:nvPicPr>
          <p:cNvPr id="9218"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952380" y="2743200"/>
            <a:ext cx="3124819" cy="3233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EF617-B055-46DD-9686-5871088D75EB}" type="slidenum">
              <a:rPr lang="en-US" smtClean="0"/>
              <a:t>25</a:t>
            </a:fld>
            <a:endParaRPr lang="en-US"/>
          </a:p>
        </p:txBody>
      </p:sp>
    </p:spTree>
    <p:extLst>
      <p:ext uri="{BB962C8B-B14F-4D97-AF65-F5344CB8AC3E}">
        <p14:creationId xmlns:p14="http://schemas.microsoft.com/office/powerpoint/2010/main" val="4157706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Shipper’s/ Consignor’s Responsibility</a:t>
            </a:r>
            <a:endParaRPr lang="en-CA" dirty="0"/>
          </a:p>
        </p:txBody>
      </p:sp>
      <p:sp>
        <p:nvSpPr>
          <p:cNvPr id="3" name="Content Placeholder 2"/>
          <p:cNvSpPr>
            <a:spLocks noGrp="1"/>
          </p:cNvSpPr>
          <p:nvPr>
            <p:ph sz="quarter" idx="13"/>
          </p:nvPr>
        </p:nvSpPr>
        <p:spPr>
          <a:xfrm>
            <a:off x="676654" y="2057400"/>
            <a:ext cx="3971545" cy="4069080"/>
          </a:xfrm>
        </p:spPr>
        <p:txBody>
          <a:bodyPr>
            <a:normAutofit fontScale="70000" lnSpcReduction="20000"/>
          </a:bodyPr>
          <a:lstStyle/>
          <a:p>
            <a:r>
              <a:rPr lang="en-US" b="1" dirty="0" smtClean="0">
                <a:solidFill>
                  <a:srgbClr val="C00000"/>
                </a:solidFill>
              </a:rPr>
              <a:t>For the purposes of this training the words shipper and consignor will be used interchangeably.</a:t>
            </a:r>
          </a:p>
          <a:p>
            <a:endParaRPr lang="en-US" dirty="0" smtClean="0"/>
          </a:p>
          <a:p>
            <a:r>
              <a:rPr lang="en-US" dirty="0" smtClean="0"/>
              <a:t>Both the TDG Regulations and the IATA Dangerous Goods Regulations state that it is the shipper’s responsibility to identify and classify all dangerous goods intended for transport.</a:t>
            </a:r>
          </a:p>
          <a:p>
            <a:pPr marL="0" indent="0">
              <a:buNone/>
            </a:pPr>
            <a:endParaRPr lang="en-US" dirty="0" smtClean="0"/>
          </a:p>
          <a:p>
            <a:r>
              <a:rPr lang="en-US" dirty="0" smtClean="0"/>
              <a:t>In addition, shipper’s are responsible for the selecting of proper packaging, appropriately packing the goods, using the correct marks, labels, and documentation and making any other legally required arrangements.</a:t>
            </a:r>
            <a:endParaRPr lang="en-CA" dirty="0"/>
          </a:p>
        </p:txBody>
      </p:sp>
      <p:pic>
        <p:nvPicPr>
          <p:cNvPr id="10242" name="Picture 2"/>
          <p:cNvPicPr>
            <a:picLocks noGrp="1" noChangeAspect="1" noChangeArrowheads="1"/>
          </p:cNvPicPr>
          <p:nvPr>
            <p:ph sz="quarter" idx="14"/>
          </p:nvPr>
        </p:nvPicPr>
        <p:blipFill rotWithShape="1">
          <a:blip r:embed="rId3" cstate="print">
            <a:extLst>
              <a:ext uri="{28A0092B-C50C-407E-A947-70E740481C1C}">
                <a14:useLocalDpi xmlns:a14="http://schemas.microsoft.com/office/drawing/2010/main" val="0"/>
              </a:ext>
            </a:extLst>
          </a:blip>
          <a:srcRect r="28038"/>
          <a:stretch/>
        </p:blipFill>
        <p:spPr bwMode="auto">
          <a:xfrm>
            <a:off x="4876800" y="2209800"/>
            <a:ext cx="3733800" cy="267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48200" y="5029200"/>
            <a:ext cx="3810000" cy="646331"/>
          </a:xfrm>
          <a:prstGeom prst="rect">
            <a:avLst/>
          </a:prstGeom>
          <a:noFill/>
        </p:spPr>
        <p:txBody>
          <a:bodyPr wrap="square" rtlCol="0">
            <a:spAutoFit/>
          </a:bodyPr>
          <a:lstStyle/>
          <a:p>
            <a:r>
              <a:rPr lang="en-US" dirty="0" smtClean="0"/>
              <a:t>Section 14 of a product’s SDS is one source of this information.</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26</a:t>
            </a:fld>
            <a:endParaRPr lang="en-US"/>
          </a:p>
        </p:txBody>
      </p:sp>
    </p:spTree>
    <p:extLst>
      <p:ext uri="{BB962C8B-B14F-4D97-AF65-F5344CB8AC3E}">
        <p14:creationId xmlns:p14="http://schemas.microsoft.com/office/powerpoint/2010/main" val="338695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 Names and Special Provisions vs. Special Cases</a:t>
            </a:r>
            <a:endParaRPr lang="en-CA" dirty="0"/>
          </a:p>
        </p:txBody>
      </p:sp>
      <p:sp>
        <p:nvSpPr>
          <p:cNvPr id="3" name="Text Placeholder 2"/>
          <p:cNvSpPr>
            <a:spLocks noGrp="1"/>
          </p:cNvSpPr>
          <p:nvPr>
            <p:ph type="body" idx="1"/>
          </p:nvPr>
        </p:nvSpPr>
        <p:spPr/>
        <p:txBody>
          <a:bodyPr/>
          <a:lstStyle/>
          <a:p>
            <a:r>
              <a:rPr lang="en-US" dirty="0" smtClean="0"/>
              <a:t>Section 3</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27</a:t>
            </a:fld>
            <a:endParaRPr lang="en-US"/>
          </a:p>
        </p:txBody>
      </p:sp>
    </p:spTree>
    <p:extLst>
      <p:ext uri="{BB962C8B-B14F-4D97-AF65-F5344CB8AC3E}">
        <p14:creationId xmlns:p14="http://schemas.microsoft.com/office/powerpoint/2010/main" val="138987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Shipping Names</a:t>
            </a:r>
            <a:endParaRPr lang="en-CA" dirty="0"/>
          </a:p>
        </p:txBody>
      </p:sp>
      <p:sp>
        <p:nvSpPr>
          <p:cNvPr id="5" name="Text Placeholder 4"/>
          <p:cNvSpPr>
            <a:spLocks noGrp="1"/>
          </p:cNvSpPr>
          <p:nvPr>
            <p:ph type="body" idx="1"/>
          </p:nvPr>
        </p:nvSpPr>
        <p:spPr/>
        <p:txBody>
          <a:bodyPr/>
          <a:lstStyle/>
          <a:p>
            <a:r>
              <a:rPr lang="en-US" b="1" dirty="0" smtClean="0"/>
              <a:t>Ground Transport</a:t>
            </a:r>
            <a:endParaRPr lang="en-CA" b="1" dirty="0"/>
          </a:p>
        </p:txBody>
      </p:sp>
      <p:sp>
        <p:nvSpPr>
          <p:cNvPr id="6" name="Content Placeholder 5"/>
          <p:cNvSpPr>
            <a:spLocks noGrp="1"/>
          </p:cNvSpPr>
          <p:nvPr>
            <p:ph sz="half" idx="2"/>
          </p:nvPr>
        </p:nvSpPr>
        <p:spPr/>
        <p:txBody>
          <a:bodyPr/>
          <a:lstStyle/>
          <a:p>
            <a:pPr marL="0" indent="0">
              <a:buNone/>
            </a:pPr>
            <a:r>
              <a:rPr lang="en-US" u="sng" dirty="0" smtClean="0"/>
              <a:t>TDG Regulations</a:t>
            </a:r>
          </a:p>
          <a:p>
            <a:r>
              <a:rPr lang="en-US" dirty="0" smtClean="0"/>
              <a:t>Proper shipping names are shown in upper case letters in column 2 of Schedule 1</a:t>
            </a:r>
            <a:endParaRPr lang="en-CA" dirty="0"/>
          </a:p>
        </p:txBody>
      </p:sp>
      <p:sp>
        <p:nvSpPr>
          <p:cNvPr id="7" name="Text Placeholder 6"/>
          <p:cNvSpPr>
            <a:spLocks noGrp="1"/>
          </p:cNvSpPr>
          <p:nvPr>
            <p:ph type="body" sz="quarter" idx="3"/>
          </p:nvPr>
        </p:nvSpPr>
        <p:spPr/>
        <p:txBody>
          <a:bodyPr/>
          <a:lstStyle/>
          <a:p>
            <a:r>
              <a:rPr lang="en-US" b="1" dirty="0" smtClean="0"/>
              <a:t>Air Transport</a:t>
            </a:r>
            <a:endParaRPr lang="en-CA" b="1" dirty="0"/>
          </a:p>
        </p:txBody>
      </p:sp>
      <p:sp>
        <p:nvSpPr>
          <p:cNvPr id="8" name="Content Placeholder 7"/>
          <p:cNvSpPr>
            <a:spLocks noGrp="1"/>
          </p:cNvSpPr>
          <p:nvPr>
            <p:ph sz="quarter" idx="4"/>
          </p:nvPr>
        </p:nvSpPr>
        <p:spPr/>
        <p:txBody>
          <a:bodyPr/>
          <a:lstStyle/>
          <a:p>
            <a:pPr marL="0" indent="0">
              <a:buNone/>
            </a:pPr>
            <a:r>
              <a:rPr lang="en-US" u="sng" dirty="0" smtClean="0"/>
              <a:t>IATA Dangerous Goods Regulations</a:t>
            </a:r>
          </a:p>
          <a:p>
            <a:r>
              <a:rPr lang="en-US" dirty="0" smtClean="0"/>
              <a:t>Proper shipping names are shown in bold type in column B of the List of Dangerous Goods (</a:t>
            </a:r>
            <a:r>
              <a:rPr lang="en-US" dirty="0"/>
              <a:t>b</a:t>
            </a:r>
            <a:r>
              <a:rPr lang="en-US" dirty="0" smtClean="0"/>
              <a:t>lue pages)</a:t>
            </a:r>
            <a:endParaRPr lang="en-CA" dirty="0"/>
          </a:p>
        </p:txBody>
      </p:sp>
      <p:sp>
        <p:nvSpPr>
          <p:cNvPr id="9" name="TextBox 8"/>
          <p:cNvSpPr txBox="1"/>
          <p:nvPr/>
        </p:nvSpPr>
        <p:spPr>
          <a:xfrm>
            <a:off x="609600" y="5486400"/>
            <a:ext cx="7924800" cy="923330"/>
          </a:xfrm>
          <a:prstGeom prst="rect">
            <a:avLst/>
          </a:prstGeom>
          <a:noFill/>
        </p:spPr>
        <p:txBody>
          <a:bodyPr wrap="square" rtlCol="0">
            <a:spAutoFit/>
          </a:bodyPr>
          <a:lstStyle/>
          <a:p>
            <a:r>
              <a:rPr lang="en-US" dirty="0" smtClean="0"/>
              <a:t>Every dangerous good can be identified by both the proper shipping name and UN number.  The proper shipping name must be spelled </a:t>
            </a:r>
            <a:r>
              <a:rPr lang="en-US" b="1" dirty="0" smtClean="0">
                <a:solidFill>
                  <a:srgbClr val="FF0000"/>
                </a:solidFill>
              </a:rPr>
              <a:t>EXACTLY</a:t>
            </a:r>
            <a:r>
              <a:rPr lang="en-US" dirty="0" smtClean="0"/>
              <a:t> as it appears in the documents referenced above.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28</a:t>
            </a:fld>
            <a:endParaRPr lang="en-US"/>
          </a:p>
        </p:txBody>
      </p:sp>
    </p:spTree>
    <p:extLst>
      <p:ext uri="{BB962C8B-B14F-4D97-AF65-F5344CB8AC3E}">
        <p14:creationId xmlns:p14="http://schemas.microsoft.com/office/powerpoint/2010/main" val="4215655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Numbers</a:t>
            </a:r>
            <a:endParaRPr lang="en-CA" dirty="0"/>
          </a:p>
        </p:txBody>
      </p:sp>
      <p:sp>
        <p:nvSpPr>
          <p:cNvPr id="5" name="Text Placeholder 4"/>
          <p:cNvSpPr>
            <a:spLocks noGrp="1"/>
          </p:cNvSpPr>
          <p:nvPr>
            <p:ph type="body" idx="1"/>
          </p:nvPr>
        </p:nvSpPr>
        <p:spPr/>
        <p:txBody>
          <a:bodyPr/>
          <a:lstStyle/>
          <a:p>
            <a:r>
              <a:rPr lang="en-US" b="1" dirty="0" smtClean="0"/>
              <a:t>Ground Transport</a:t>
            </a:r>
            <a:endParaRPr lang="en-CA" b="1" dirty="0"/>
          </a:p>
        </p:txBody>
      </p:sp>
      <p:sp>
        <p:nvSpPr>
          <p:cNvPr id="6" name="Content Placeholder 5"/>
          <p:cNvSpPr>
            <a:spLocks noGrp="1"/>
          </p:cNvSpPr>
          <p:nvPr>
            <p:ph sz="half" idx="2"/>
          </p:nvPr>
        </p:nvSpPr>
        <p:spPr/>
        <p:txBody>
          <a:bodyPr>
            <a:normAutofit/>
          </a:bodyPr>
          <a:lstStyle/>
          <a:p>
            <a:pPr marL="0" indent="0">
              <a:buNone/>
            </a:pPr>
            <a:r>
              <a:rPr lang="en-US" sz="1800" u="sng" dirty="0" smtClean="0"/>
              <a:t>TDG Regulations</a:t>
            </a:r>
          </a:p>
          <a:p>
            <a:r>
              <a:rPr lang="en-US" sz="1800" dirty="0" smtClean="0"/>
              <a:t>UN numbers are shown in column 1 of Schedule 1</a:t>
            </a:r>
          </a:p>
          <a:p>
            <a:r>
              <a:rPr lang="en-US" sz="1800" dirty="0" smtClean="0"/>
              <a:t>UN prefix has already been added</a:t>
            </a:r>
            <a:endParaRPr lang="en-CA" sz="1800" dirty="0"/>
          </a:p>
        </p:txBody>
      </p:sp>
      <p:sp>
        <p:nvSpPr>
          <p:cNvPr id="7" name="Text Placeholder 6"/>
          <p:cNvSpPr>
            <a:spLocks noGrp="1"/>
          </p:cNvSpPr>
          <p:nvPr>
            <p:ph type="body" sz="quarter" idx="3"/>
          </p:nvPr>
        </p:nvSpPr>
        <p:spPr/>
        <p:txBody>
          <a:bodyPr/>
          <a:lstStyle/>
          <a:p>
            <a:r>
              <a:rPr lang="en-US" b="1" dirty="0" smtClean="0"/>
              <a:t>Air Transport</a:t>
            </a:r>
            <a:endParaRPr lang="en-CA" b="1" dirty="0"/>
          </a:p>
        </p:txBody>
      </p:sp>
      <p:sp>
        <p:nvSpPr>
          <p:cNvPr id="8" name="Content Placeholder 7"/>
          <p:cNvSpPr>
            <a:spLocks noGrp="1"/>
          </p:cNvSpPr>
          <p:nvPr>
            <p:ph sz="quarter" idx="4"/>
          </p:nvPr>
        </p:nvSpPr>
        <p:spPr/>
        <p:txBody>
          <a:bodyPr>
            <a:normAutofit/>
          </a:bodyPr>
          <a:lstStyle/>
          <a:p>
            <a:pPr marL="0" indent="0">
              <a:buNone/>
            </a:pPr>
            <a:r>
              <a:rPr lang="en-US" sz="1800" u="sng" dirty="0" smtClean="0"/>
              <a:t>IATA Dangerous Goods Regulations</a:t>
            </a:r>
          </a:p>
          <a:p>
            <a:r>
              <a:rPr lang="en-US" sz="1800" dirty="0" smtClean="0"/>
              <a:t>UN numbers are shown in column A of the List of Dangerous Goods (</a:t>
            </a:r>
            <a:r>
              <a:rPr lang="en-US" sz="1800" dirty="0"/>
              <a:t>b</a:t>
            </a:r>
            <a:r>
              <a:rPr lang="en-US" sz="1800" dirty="0" smtClean="0"/>
              <a:t>lue pages)</a:t>
            </a:r>
          </a:p>
          <a:p>
            <a:r>
              <a:rPr lang="en-US" sz="1800" dirty="0" smtClean="0"/>
              <a:t>Add prefix UN to these 4 digit numbers</a:t>
            </a:r>
            <a:endParaRPr lang="en-CA" sz="1800" dirty="0"/>
          </a:p>
        </p:txBody>
      </p:sp>
      <p:sp>
        <p:nvSpPr>
          <p:cNvPr id="9" name="TextBox 8"/>
          <p:cNvSpPr txBox="1"/>
          <p:nvPr/>
        </p:nvSpPr>
        <p:spPr>
          <a:xfrm>
            <a:off x="609600" y="5410200"/>
            <a:ext cx="7924800" cy="923330"/>
          </a:xfrm>
          <a:prstGeom prst="rect">
            <a:avLst/>
          </a:prstGeom>
          <a:noFill/>
        </p:spPr>
        <p:txBody>
          <a:bodyPr wrap="square" rtlCol="0">
            <a:spAutoFit/>
          </a:bodyPr>
          <a:lstStyle/>
          <a:p>
            <a:r>
              <a:rPr lang="en-US" dirty="0" smtClean="0">
                <a:solidFill>
                  <a:prstClr val="black"/>
                </a:solidFill>
              </a:rPr>
              <a:t>Every dangerous good can be identified by both the proper shipping name and UN number.  The proper shipping name must be spelled </a:t>
            </a:r>
            <a:r>
              <a:rPr lang="en-US" b="1" dirty="0" smtClean="0">
                <a:solidFill>
                  <a:srgbClr val="FF0000"/>
                </a:solidFill>
              </a:rPr>
              <a:t>EXACTLY</a:t>
            </a:r>
            <a:r>
              <a:rPr lang="en-US" dirty="0" smtClean="0">
                <a:solidFill>
                  <a:prstClr val="black"/>
                </a:solidFill>
              </a:rPr>
              <a:t> as it appears in the documents referenced above.</a:t>
            </a:r>
            <a:endParaRPr lang="en-CA" dirty="0">
              <a:solidFill>
                <a:prstClr val="black"/>
              </a:solidFill>
            </a:endParaRPr>
          </a:p>
        </p:txBody>
      </p:sp>
      <p:sp>
        <p:nvSpPr>
          <p:cNvPr id="3" name="Slide Number Placeholder 2"/>
          <p:cNvSpPr>
            <a:spLocks noGrp="1"/>
          </p:cNvSpPr>
          <p:nvPr>
            <p:ph type="sldNum" sz="quarter" idx="12"/>
          </p:nvPr>
        </p:nvSpPr>
        <p:spPr/>
        <p:txBody>
          <a:bodyPr/>
          <a:lstStyle/>
          <a:p>
            <a:fld id="{C5AEF617-B055-46DD-9686-5871088D75EB}" type="slidenum">
              <a:rPr lang="en-US" smtClean="0"/>
              <a:t>29</a:t>
            </a:fld>
            <a:endParaRPr lang="en-US"/>
          </a:p>
        </p:txBody>
      </p:sp>
    </p:spTree>
    <p:extLst>
      <p:ext uri="{BB962C8B-B14F-4D97-AF65-F5344CB8AC3E}">
        <p14:creationId xmlns:p14="http://schemas.microsoft.com/office/powerpoint/2010/main" val="105512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86000"/>
            <a:ext cx="7408333" cy="3840163"/>
          </a:xfrm>
        </p:spPr>
        <p:txBody>
          <a:bodyPr>
            <a:normAutofit fontScale="77500" lnSpcReduction="20000"/>
          </a:bodyPr>
          <a:lstStyle/>
          <a:p>
            <a:pPr marL="457200" indent="-457200">
              <a:buFont typeface="+mj-lt"/>
              <a:buAutoNum type="arabicPeriod"/>
            </a:pPr>
            <a:r>
              <a:rPr lang="en-US" dirty="0" smtClean="0"/>
              <a:t>General Overview</a:t>
            </a:r>
          </a:p>
          <a:p>
            <a:pPr marL="457200" indent="-457200">
              <a:buFont typeface="+mj-lt"/>
              <a:buAutoNum type="arabicPeriod"/>
            </a:pPr>
            <a:r>
              <a:rPr lang="en-US" dirty="0" smtClean="0"/>
              <a:t>Classification of Dangerous Goods</a:t>
            </a:r>
          </a:p>
          <a:p>
            <a:pPr marL="457200" indent="-457200">
              <a:buFont typeface="+mj-lt"/>
              <a:buAutoNum type="arabicPeriod"/>
            </a:pPr>
            <a:r>
              <a:rPr lang="en-US" dirty="0" smtClean="0"/>
              <a:t>Shipping Names</a:t>
            </a:r>
          </a:p>
          <a:p>
            <a:pPr marL="457200" indent="-457200">
              <a:buFont typeface="+mj-lt"/>
              <a:buAutoNum type="arabicPeriod"/>
            </a:pPr>
            <a:r>
              <a:rPr lang="en-US" dirty="0" smtClean="0"/>
              <a:t>Use of Schedules 1, 2 and 3</a:t>
            </a:r>
          </a:p>
          <a:p>
            <a:pPr marL="457200" indent="-457200">
              <a:buFont typeface="+mj-lt"/>
              <a:buAutoNum type="arabicPeriod"/>
            </a:pPr>
            <a:r>
              <a:rPr lang="en-US" dirty="0" smtClean="0"/>
              <a:t>Documentation</a:t>
            </a:r>
          </a:p>
          <a:p>
            <a:pPr marL="457200" indent="-457200">
              <a:buFont typeface="+mj-lt"/>
              <a:buAutoNum type="arabicPeriod"/>
            </a:pPr>
            <a:r>
              <a:rPr lang="en-US" dirty="0" smtClean="0"/>
              <a:t>Dangerous Goods Safety Marks</a:t>
            </a:r>
          </a:p>
          <a:p>
            <a:pPr marL="457200" indent="-457200">
              <a:buFont typeface="+mj-lt"/>
              <a:buAutoNum type="arabicPeriod"/>
            </a:pPr>
            <a:r>
              <a:rPr lang="en-US" dirty="0" smtClean="0"/>
              <a:t>Means of Containment</a:t>
            </a:r>
          </a:p>
          <a:p>
            <a:pPr marL="457200" indent="-457200">
              <a:buFont typeface="+mj-lt"/>
              <a:buAutoNum type="arabicPeriod"/>
            </a:pPr>
            <a:r>
              <a:rPr lang="en-US" dirty="0" smtClean="0"/>
              <a:t>Safe Handling and Transport Practices (Packing Instructions)</a:t>
            </a:r>
          </a:p>
          <a:p>
            <a:pPr marL="457200" indent="-457200">
              <a:buFont typeface="+mj-lt"/>
              <a:buAutoNum type="arabicPeriod"/>
            </a:pPr>
            <a:r>
              <a:rPr lang="en-US" dirty="0" smtClean="0"/>
              <a:t>Emergency Response Assistance Plans</a:t>
            </a:r>
          </a:p>
          <a:p>
            <a:pPr marL="457200" indent="-457200">
              <a:buFont typeface="+mj-lt"/>
              <a:buAutoNum type="arabicPeriod"/>
            </a:pPr>
            <a:r>
              <a:rPr lang="en-US" dirty="0" smtClean="0"/>
              <a:t>Reporting Requirements</a:t>
            </a:r>
          </a:p>
          <a:p>
            <a:pPr marL="457200" indent="-457200">
              <a:buFont typeface="+mj-lt"/>
              <a:buAutoNum type="arabicPeriod"/>
            </a:pPr>
            <a:r>
              <a:rPr lang="en-US" dirty="0" smtClean="0"/>
              <a:t>Proper Use of Equipment for Handling or Transporting Dangerous Goods</a:t>
            </a:r>
          </a:p>
          <a:p>
            <a:pPr marL="457200" indent="-457200">
              <a:buFont typeface="+mj-lt"/>
              <a:buAutoNum type="arabicPeriod"/>
            </a:pPr>
            <a:r>
              <a:rPr lang="en-US" dirty="0" smtClean="0"/>
              <a:t>Emergency Measures</a:t>
            </a:r>
          </a:p>
          <a:p>
            <a:endParaRPr lang="en-US" dirty="0" smtClean="0"/>
          </a:p>
          <a:p>
            <a:endParaRPr lang="en-CA" dirty="0"/>
          </a:p>
        </p:txBody>
      </p:sp>
      <p:sp>
        <p:nvSpPr>
          <p:cNvPr id="3" name="Title 2"/>
          <p:cNvSpPr>
            <a:spLocks noGrp="1"/>
          </p:cNvSpPr>
          <p:nvPr>
            <p:ph type="title"/>
          </p:nvPr>
        </p:nvSpPr>
        <p:spPr/>
        <p:txBody>
          <a:bodyPr/>
          <a:lstStyle/>
          <a:p>
            <a:r>
              <a:rPr lang="en-US" dirty="0" smtClean="0"/>
              <a:t>Course Outline</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a:t>
            </a:fld>
            <a:endParaRPr lang="en-US"/>
          </a:p>
        </p:txBody>
      </p:sp>
    </p:spTree>
    <p:extLst>
      <p:ext uri="{BB962C8B-B14F-4D97-AF65-F5344CB8AC3E}">
        <p14:creationId xmlns:p14="http://schemas.microsoft.com/office/powerpoint/2010/main" val="93070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Special provisions are used to clarify specific allowances for shipments of some dangerous goods.</a:t>
            </a:r>
            <a:endParaRPr lang="en-CA" dirty="0" smtClean="0"/>
          </a:p>
          <a:p>
            <a:r>
              <a:rPr lang="en-US" dirty="0" smtClean="0"/>
              <a:t>They may:</a:t>
            </a:r>
          </a:p>
          <a:p>
            <a:pPr lvl="1"/>
            <a:r>
              <a:rPr lang="en-US" dirty="0" smtClean="0"/>
              <a:t>Provide an exemption from certain portions of the regulations, or</a:t>
            </a:r>
          </a:p>
          <a:p>
            <a:pPr lvl="1"/>
            <a:r>
              <a:rPr lang="en-US" dirty="0" smtClean="0"/>
              <a:t>Prescribe additional requirements</a:t>
            </a:r>
          </a:p>
        </p:txBody>
      </p:sp>
      <p:sp>
        <p:nvSpPr>
          <p:cNvPr id="3" name="Title 2"/>
          <p:cNvSpPr>
            <a:spLocks noGrp="1"/>
          </p:cNvSpPr>
          <p:nvPr>
            <p:ph type="title"/>
          </p:nvPr>
        </p:nvSpPr>
        <p:spPr/>
        <p:txBody>
          <a:bodyPr/>
          <a:lstStyle/>
          <a:p>
            <a:r>
              <a:rPr lang="en-US" dirty="0" smtClean="0"/>
              <a:t>What are Special Provisions?</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30</a:t>
            </a:fld>
            <a:endParaRPr lang="en-US"/>
          </a:p>
        </p:txBody>
      </p:sp>
    </p:spTree>
    <p:extLst>
      <p:ext uri="{BB962C8B-B14F-4D97-AF65-F5344CB8AC3E}">
        <p14:creationId xmlns:p14="http://schemas.microsoft.com/office/powerpoint/2010/main" val="4238058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Provisions</a:t>
            </a:r>
            <a:endParaRPr lang="en-CA" dirty="0"/>
          </a:p>
        </p:txBody>
      </p:sp>
      <p:sp>
        <p:nvSpPr>
          <p:cNvPr id="3" name="Text Placeholder 2"/>
          <p:cNvSpPr>
            <a:spLocks noGrp="1"/>
          </p:cNvSpPr>
          <p:nvPr>
            <p:ph type="body" idx="1"/>
          </p:nvPr>
        </p:nvSpPr>
        <p:spPr/>
        <p:txBody>
          <a:bodyPr/>
          <a:lstStyle/>
          <a:p>
            <a:r>
              <a:rPr lang="en-US" b="1" dirty="0" smtClean="0"/>
              <a:t>Ground Transport</a:t>
            </a:r>
            <a:endParaRPr lang="en-CA" b="1" dirty="0"/>
          </a:p>
        </p:txBody>
      </p:sp>
      <p:sp>
        <p:nvSpPr>
          <p:cNvPr id="4" name="Content Placeholder 3"/>
          <p:cNvSpPr>
            <a:spLocks noGrp="1"/>
          </p:cNvSpPr>
          <p:nvPr>
            <p:ph sz="half" idx="2"/>
          </p:nvPr>
        </p:nvSpPr>
        <p:spPr/>
        <p:txBody>
          <a:bodyPr>
            <a:normAutofit lnSpcReduction="10000"/>
          </a:bodyPr>
          <a:lstStyle/>
          <a:p>
            <a:pPr marL="0" indent="0">
              <a:buNone/>
            </a:pPr>
            <a:r>
              <a:rPr lang="en-US" u="sng" dirty="0" smtClean="0"/>
              <a:t>TDG Regulations</a:t>
            </a:r>
          </a:p>
          <a:p>
            <a:r>
              <a:rPr lang="en-US" dirty="0" smtClean="0"/>
              <a:t>The presence of a number in column 5 of Schedule 1 indicates there is a special provision for the dangerous good </a:t>
            </a:r>
          </a:p>
          <a:p>
            <a:r>
              <a:rPr lang="en-US" dirty="0" smtClean="0"/>
              <a:t>Read and follow the directions provided for the special provision in Schedule 2</a:t>
            </a:r>
            <a:endParaRPr lang="en-CA" dirty="0"/>
          </a:p>
        </p:txBody>
      </p:sp>
      <p:sp>
        <p:nvSpPr>
          <p:cNvPr id="5" name="Text Placeholder 4"/>
          <p:cNvSpPr>
            <a:spLocks noGrp="1"/>
          </p:cNvSpPr>
          <p:nvPr>
            <p:ph type="body" sz="quarter" idx="3"/>
          </p:nvPr>
        </p:nvSpPr>
        <p:spPr/>
        <p:txBody>
          <a:bodyPr/>
          <a:lstStyle/>
          <a:p>
            <a:r>
              <a:rPr lang="en-US" b="1" dirty="0" smtClean="0"/>
              <a:t>Air Transport</a:t>
            </a:r>
            <a:endParaRPr lang="en-CA" b="1" dirty="0"/>
          </a:p>
        </p:txBody>
      </p:sp>
      <p:sp>
        <p:nvSpPr>
          <p:cNvPr id="6" name="Content Placeholder 5"/>
          <p:cNvSpPr>
            <a:spLocks noGrp="1"/>
          </p:cNvSpPr>
          <p:nvPr>
            <p:ph sz="quarter" idx="4"/>
          </p:nvPr>
        </p:nvSpPr>
        <p:spPr/>
        <p:txBody>
          <a:bodyPr>
            <a:normAutofit fontScale="85000" lnSpcReduction="10000"/>
          </a:bodyPr>
          <a:lstStyle/>
          <a:p>
            <a:pPr marL="0" indent="0">
              <a:buNone/>
            </a:pPr>
            <a:r>
              <a:rPr lang="en-US" u="sng" dirty="0" smtClean="0"/>
              <a:t>IATA Dangerous Goods Regulations</a:t>
            </a:r>
          </a:p>
          <a:p>
            <a:r>
              <a:rPr lang="en-US" dirty="0" smtClean="0"/>
              <a:t>The presence of a number preceded by the letter A in column M of the List of Dangerous Goods indicates there is a special provision for the dangerous good</a:t>
            </a:r>
          </a:p>
          <a:p>
            <a:r>
              <a:rPr lang="en-US" dirty="0" smtClean="0"/>
              <a:t>Read and follow the directions provided for the special provision in Section 4.4 (between the blue and yellow pages)</a:t>
            </a:r>
            <a:endParaRPr lang="en-CA" dirty="0"/>
          </a:p>
        </p:txBody>
      </p:sp>
      <p:sp>
        <p:nvSpPr>
          <p:cNvPr id="7" name="Slide Number Placeholder 6"/>
          <p:cNvSpPr>
            <a:spLocks noGrp="1"/>
          </p:cNvSpPr>
          <p:nvPr>
            <p:ph type="sldNum" sz="quarter" idx="12"/>
          </p:nvPr>
        </p:nvSpPr>
        <p:spPr/>
        <p:txBody>
          <a:bodyPr/>
          <a:lstStyle/>
          <a:p>
            <a:fld id="{C5AEF617-B055-46DD-9686-5871088D75EB}" type="slidenum">
              <a:rPr lang="en-US" smtClean="0"/>
              <a:t>31</a:t>
            </a:fld>
            <a:endParaRPr lang="en-US"/>
          </a:p>
        </p:txBody>
      </p:sp>
    </p:spTree>
    <p:extLst>
      <p:ext uri="{BB962C8B-B14F-4D97-AF65-F5344CB8AC3E}">
        <p14:creationId xmlns:p14="http://schemas.microsoft.com/office/powerpoint/2010/main" val="1646444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0" indent="0">
              <a:buNone/>
            </a:pPr>
            <a:r>
              <a:rPr lang="en-US" dirty="0" smtClean="0"/>
              <a:t>If no Special Provisions apply to the dangerous goods, you may review the Special Cases in Part 1, Sections 1.15 to 1.49 to see if there is an exemption that can be used.  </a:t>
            </a:r>
            <a:endParaRPr lang="en-US" dirty="0"/>
          </a:p>
          <a:p>
            <a:pPr marL="0" indent="0">
              <a:buNone/>
            </a:pPr>
            <a:endParaRPr lang="en-US" dirty="0" smtClean="0"/>
          </a:p>
          <a:p>
            <a:pPr marL="0" indent="0">
              <a:buNone/>
            </a:pPr>
            <a:r>
              <a:rPr lang="en-US" dirty="0" smtClean="0"/>
              <a:t>Special Cases will either exempt you from:</a:t>
            </a:r>
          </a:p>
          <a:p>
            <a:r>
              <a:rPr lang="en-US" dirty="0" smtClean="0"/>
              <a:t>All of the requirements of the TDG Regulations</a:t>
            </a:r>
          </a:p>
          <a:p>
            <a:r>
              <a:rPr lang="en-US" dirty="0" smtClean="0"/>
              <a:t>Some parts of the Regulations</a:t>
            </a:r>
          </a:p>
          <a:p>
            <a:r>
              <a:rPr lang="en-US" dirty="0" smtClean="0"/>
              <a:t>Some sections of the Regulations, or</a:t>
            </a:r>
          </a:p>
          <a:p>
            <a:r>
              <a:rPr lang="en-US" dirty="0" smtClean="0"/>
              <a:t>Give alternative ways of complying with the Regulations</a:t>
            </a:r>
          </a:p>
          <a:p>
            <a:endParaRPr lang="en-US" dirty="0"/>
          </a:p>
          <a:p>
            <a:pPr marL="0" indent="0">
              <a:buNone/>
            </a:pPr>
            <a:r>
              <a:rPr lang="en-US" dirty="0" smtClean="0">
                <a:solidFill>
                  <a:srgbClr val="FF0000"/>
                </a:solidFill>
              </a:rPr>
              <a:t>If the conditions for using a Special Case are not strictly met, the entire TDG Regulations apply.</a:t>
            </a:r>
            <a:endParaRPr lang="en-CA" dirty="0">
              <a:solidFill>
                <a:srgbClr val="FF0000"/>
              </a:solidFill>
            </a:endParaRPr>
          </a:p>
        </p:txBody>
      </p:sp>
      <p:sp>
        <p:nvSpPr>
          <p:cNvPr id="3" name="Title 2"/>
          <p:cNvSpPr>
            <a:spLocks noGrp="1"/>
          </p:cNvSpPr>
          <p:nvPr>
            <p:ph type="title"/>
          </p:nvPr>
        </p:nvSpPr>
        <p:spPr/>
        <p:txBody>
          <a:bodyPr/>
          <a:lstStyle/>
          <a:p>
            <a:r>
              <a:rPr lang="en-US" dirty="0" smtClean="0"/>
              <a:t>Special Cases</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32</a:t>
            </a:fld>
            <a:endParaRPr lang="en-US"/>
          </a:p>
        </p:txBody>
      </p:sp>
    </p:spTree>
    <p:extLst>
      <p:ext uri="{BB962C8B-B14F-4D97-AF65-F5344CB8AC3E}">
        <p14:creationId xmlns:p14="http://schemas.microsoft.com/office/powerpoint/2010/main" val="3319609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1.17 Limited Quantities Exemption</a:t>
            </a:r>
          </a:p>
          <a:p>
            <a:r>
              <a:rPr lang="en-US" dirty="0" smtClean="0"/>
              <a:t>1.17.1 Excepted Quantities Exemption</a:t>
            </a:r>
          </a:p>
          <a:p>
            <a:r>
              <a:rPr lang="en-US" dirty="0" smtClean="0"/>
              <a:t>1.18 Medical Device or Article</a:t>
            </a:r>
          </a:p>
          <a:p>
            <a:r>
              <a:rPr lang="en-US" dirty="0" smtClean="0"/>
              <a:t>1.39 Class 6.2, Infectious Substances, UN3373, BIOLOGICAL SUBSTANCE, CATEGORY B Exemption</a:t>
            </a:r>
          </a:p>
          <a:p>
            <a:r>
              <a:rPr lang="en-US" dirty="0" smtClean="0"/>
              <a:t>1.41 Biological Products Exemption</a:t>
            </a:r>
          </a:p>
          <a:p>
            <a:r>
              <a:rPr lang="en-US" dirty="0" smtClean="0"/>
              <a:t>1.42 Human or Animal Specimens Believed Not to Contain Infectious Substances Exemption</a:t>
            </a:r>
          </a:p>
          <a:p>
            <a:r>
              <a:rPr lang="en-US" dirty="0" smtClean="0"/>
              <a:t>1.42.2 Blood or Blood Components Exemption</a:t>
            </a:r>
          </a:p>
          <a:p>
            <a:r>
              <a:rPr lang="en-US" dirty="0" smtClean="0"/>
              <a:t>1.42.3 Medical or Clinical Waste</a:t>
            </a:r>
          </a:p>
          <a:p>
            <a:r>
              <a:rPr lang="en-US" dirty="0" smtClean="0"/>
              <a:t>1.48 Air Ambulance Exemption</a:t>
            </a:r>
            <a:endParaRPr lang="en-CA" dirty="0"/>
          </a:p>
        </p:txBody>
      </p:sp>
      <p:sp>
        <p:nvSpPr>
          <p:cNvPr id="3" name="Title 2"/>
          <p:cNvSpPr>
            <a:spLocks noGrp="1"/>
          </p:cNvSpPr>
          <p:nvPr>
            <p:ph type="title"/>
          </p:nvPr>
        </p:nvSpPr>
        <p:spPr/>
        <p:txBody>
          <a:bodyPr>
            <a:normAutofit fontScale="90000"/>
          </a:bodyPr>
          <a:lstStyle/>
          <a:p>
            <a:r>
              <a:rPr lang="en-US" dirty="0" smtClean="0"/>
              <a:t>Special Cases Commonly Used in Health Care</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33</a:t>
            </a:fld>
            <a:endParaRPr lang="en-US"/>
          </a:p>
        </p:txBody>
      </p:sp>
    </p:spTree>
    <p:extLst>
      <p:ext uri="{BB962C8B-B14F-4D97-AF65-F5344CB8AC3E}">
        <p14:creationId xmlns:p14="http://schemas.microsoft.com/office/powerpoint/2010/main" val="3298231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smtClean="0"/>
              <a:t>The following Special Case has been taken </a:t>
            </a:r>
          </a:p>
          <a:p>
            <a:pPr marL="0" indent="0">
              <a:buNone/>
            </a:pPr>
            <a:r>
              <a:rPr lang="en-US" dirty="0" smtClean="0"/>
              <a:t>directly from the regulations: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This is one example of how using Special </a:t>
            </a:r>
            <a:r>
              <a:rPr lang="en-US" dirty="0"/>
              <a:t>C</a:t>
            </a:r>
            <a:r>
              <a:rPr lang="en-US" dirty="0" smtClean="0"/>
              <a:t>ases can facilitate the shipment of materials required for health care.</a:t>
            </a:r>
            <a:endParaRPr lang="en-US" dirty="0"/>
          </a:p>
          <a:p>
            <a:pPr marL="0" indent="0">
              <a:buNone/>
            </a:pPr>
            <a:endParaRPr lang="en-US" dirty="0" smtClean="0"/>
          </a:p>
          <a:p>
            <a:pPr marL="0" indent="0">
              <a:buNone/>
            </a:pPr>
            <a:endParaRPr lang="en-CA" dirty="0"/>
          </a:p>
        </p:txBody>
      </p:sp>
      <p:sp>
        <p:nvSpPr>
          <p:cNvPr id="3" name="Title 2"/>
          <p:cNvSpPr>
            <a:spLocks noGrp="1"/>
          </p:cNvSpPr>
          <p:nvPr>
            <p:ph type="title"/>
          </p:nvPr>
        </p:nvSpPr>
        <p:spPr/>
        <p:txBody>
          <a:bodyPr>
            <a:normAutofit fontScale="90000"/>
          </a:bodyPr>
          <a:lstStyle/>
          <a:p>
            <a:r>
              <a:rPr lang="en-US" dirty="0" smtClean="0"/>
              <a:t>1.42.2 Blood or Blood Components Exemption</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34</a:t>
            </a:fld>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295400"/>
            <a:ext cx="2319337" cy="188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075" y="3429000"/>
            <a:ext cx="633036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493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3962399"/>
            <a:ext cx="7408333" cy="2163763"/>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35</a:t>
            </a:fld>
            <a:endParaRPr lang="en-US"/>
          </a:p>
        </p:txBody>
      </p:sp>
      <p:sp>
        <p:nvSpPr>
          <p:cNvPr id="4" name="Title 3"/>
          <p:cNvSpPr>
            <a:spLocks noGrp="1"/>
          </p:cNvSpPr>
          <p:nvPr>
            <p:ph type="title"/>
          </p:nvPr>
        </p:nvSpPr>
        <p:spPr/>
        <p:txBody>
          <a:bodyPr/>
          <a:lstStyle/>
          <a:p>
            <a:r>
              <a:rPr lang="en-US" dirty="0" smtClean="0"/>
              <a:t>1.42.3 Medical or Clinical Waste</a:t>
            </a:r>
            <a:endParaRPr lang="en-CA"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001506"/>
            <a:ext cx="2141307" cy="281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66" y="3150731"/>
            <a:ext cx="623979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366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This training module is designed to teach you how to use resources to determine how to safely transport Dangerous Goods – not to teach you each scenario individually.</a:t>
            </a:r>
          </a:p>
          <a:p>
            <a:r>
              <a:rPr lang="en-US" dirty="0"/>
              <a:t>Familiarize yourself with the Special Cases that apply to the Dangerous Goods that you may need to transport</a:t>
            </a:r>
            <a:r>
              <a:rPr lang="en-US" dirty="0" smtClean="0"/>
              <a:t>.</a:t>
            </a:r>
          </a:p>
          <a:p>
            <a:r>
              <a:rPr lang="en-US" dirty="0" smtClean="0"/>
              <a:t>Special Cases are found in </a:t>
            </a:r>
            <a:r>
              <a:rPr lang="en-US" b="1" dirty="0" smtClean="0"/>
              <a:t>Part 1 of the TDG Regulations</a:t>
            </a:r>
            <a:r>
              <a:rPr lang="en-US" dirty="0" smtClean="0"/>
              <a:t>.</a:t>
            </a:r>
          </a:p>
          <a:p>
            <a:r>
              <a:rPr lang="en-US" b="1" dirty="0" smtClean="0">
                <a:solidFill>
                  <a:srgbClr val="C00000"/>
                </a:solidFill>
              </a:rPr>
              <a:t>REMEMBER</a:t>
            </a:r>
            <a:r>
              <a:rPr lang="en-US" dirty="0" smtClean="0"/>
              <a:t> – In order to use a Special Case, you must comply with </a:t>
            </a:r>
            <a:r>
              <a:rPr lang="en-US" b="1" u="sng" dirty="0" smtClean="0"/>
              <a:t>ALL</a:t>
            </a:r>
            <a:r>
              <a:rPr lang="en-US" dirty="0" smtClean="0"/>
              <a:t> the conditions listed.  If you can’t, then you need to ship your Dangerous Goods fully regulated.</a:t>
            </a:r>
          </a:p>
          <a:p>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36</a:t>
            </a:fld>
            <a:endParaRPr lang="en-US"/>
          </a:p>
        </p:txBody>
      </p:sp>
      <p:sp>
        <p:nvSpPr>
          <p:cNvPr id="4" name="Title 3"/>
          <p:cNvSpPr>
            <a:spLocks noGrp="1"/>
          </p:cNvSpPr>
          <p:nvPr>
            <p:ph type="title"/>
          </p:nvPr>
        </p:nvSpPr>
        <p:spPr/>
        <p:txBody>
          <a:bodyPr/>
          <a:lstStyle/>
          <a:p>
            <a:r>
              <a:rPr lang="en-US" dirty="0" smtClean="0"/>
              <a:t>Health Care Workers are Special</a:t>
            </a:r>
            <a:endParaRPr lang="en-CA" dirty="0"/>
          </a:p>
        </p:txBody>
      </p:sp>
    </p:spTree>
    <p:extLst>
      <p:ext uri="{BB962C8B-B14F-4D97-AF65-F5344CB8AC3E}">
        <p14:creationId xmlns:p14="http://schemas.microsoft.com/office/powerpoint/2010/main" val="3494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Schedules 1, 2 and 3</a:t>
            </a:r>
            <a:br>
              <a:rPr lang="en-US" dirty="0" smtClean="0"/>
            </a:br>
            <a:r>
              <a:rPr lang="en-US" dirty="0" smtClean="0"/>
              <a:t>Use of List of Dangerous Goods</a:t>
            </a:r>
            <a:endParaRPr lang="en-CA" dirty="0"/>
          </a:p>
        </p:txBody>
      </p:sp>
      <p:sp>
        <p:nvSpPr>
          <p:cNvPr id="3" name="Text Placeholder 2"/>
          <p:cNvSpPr>
            <a:spLocks noGrp="1"/>
          </p:cNvSpPr>
          <p:nvPr>
            <p:ph type="body" idx="1"/>
          </p:nvPr>
        </p:nvSpPr>
        <p:spPr/>
        <p:txBody>
          <a:bodyPr/>
          <a:lstStyle/>
          <a:p>
            <a:r>
              <a:rPr lang="en-US" dirty="0" smtClean="0"/>
              <a:t>Section 4</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37</a:t>
            </a:fld>
            <a:endParaRPr lang="en-US"/>
          </a:p>
        </p:txBody>
      </p:sp>
    </p:spTree>
    <p:extLst>
      <p:ext uri="{BB962C8B-B14F-4D97-AF65-F5344CB8AC3E}">
        <p14:creationId xmlns:p14="http://schemas.microsoft.com/office/powerpoint/2010/main" val="1142439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smtClean="0"/>
              <a:t>The Transportation of Dangerous Goods by ground is governed by the TDG Clear Language Regulations and TDG Schedules 1, 2 and 3.</a:t>
            </a:r>
          </a:p>
          <a:p>
            <a:r>
              <a:rPr lang="en-US" dirty="0" smtClean="0"/>
              <a:t>These publications are available on the Transport Canada website and should always be used as your final reference.</a:t>
            </a:r>
          </a:p>
          <a:p>
            <a:r>
              <a:rPr lang="en-US" u="sng" dirty="0" smtClean="0">
                <a:solidFill>
                  <a:srgbClr val="0000FF"/>
                </a:solidFill>
                <a:latin typeface="Calibri"/>
                <a:ea typeface="Calibri"/>
                <a:cs typeface="Times New Roman"/>
                <a:hlinkClick r:id="rId3"/>
              </a:rPr>
              <a:t>https</a:t>
            </a:r>
            <a:r>
              <a:rPr lang="en-US" u="sng" dirty="0">
                <a:solidFill>
                  <a:srgbClr val="0000FF"/>
                </a:solidFill>
                <a:latin typeface="Calibri"/>
                <a:ea typeface="Calibri"/>
                <a:cs typeface="Times New Roman"/>
                <a:hlinkClick r:id="rId3"/>
              </a:rPr>
              <a:t>://www.tc.gc.ca/en/transport-canada/corporate/acts-regulations/regulations/transportation-dangerous-goods.html</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38</a:t>
            </a:fld>
            <a:endParaRPr lang="en-US"/>
          </a:p>
        </p:txBody>
      </p:sp>
      <p:sp>
        <p:nvSpPr>
          <p:cNvPr id="4" name="Title 3"/>
          <p:cNvSpPr>
            <a:spLocks noGrp="1"/>
          </p:cNvSpPr>
          <p:nvPr>
            <p:ph type="title"/>
          </p:nvPr>
        </p:nvSpPr>
        <p:spPr/>
        <p:txBody>
          <a:bodyPr/>
          <a:lstStyle/>
          <a:p>
            <a:r>
              <a:rPr lang="en-US" dirty="0" smtClean="0"/>
              <a:t>Transport by Ground</a:t>
            </a:r>
            <a:endParaRPr lang="en-CA" dirty="0"/>
          </a:p>
        </p:txBody>
      </p:sp>
    </p:spTree>
    <p:extLst>
      <p:ext uri="{BB962C8B-B14F-4D97-AF65-F5344CB8AC3E}">
        <p14:creationId xmlns:p14="http://schemas.microsoft.com/office/powerpoint/2010/main" val="1854956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b="1" u="sng" dirty="0" smtClean="0"/>
              <a:t>Schedule 1</a:t>
            </a:r>
            <a:r>
              <a:rPr lang="en-US" dirty="0" smtClean="0"/>
              <a:t> is the primary source of information you will need to ship goods by ground. It lists the Dangerous Goods in order by UN Number.</a:t>
            </a:r>
          </a:p>
          <a:p>
            <a:r>
              <a:rPr lang="en-US" b="1" u="sng" dirty="0" smtClean="0"/>
              <a:t>Schedule 2</a:t>
            </a:r>
            <a:r>
              <a:rPr lang="en-US" dirty="0" smtClean="0"/>
              <a:t> provides the special provisions related to the shipment of Dangerous Goods</a:t>
            </a:r>
          </a:p>
          <a:p>
            <a:r>
              <a:rPr lang="en-US" b="1" u="sng" dirty="0" smtClean="0"/>
              <a:t>Schedule 3</a:t>
            </a:r>
            <a:r>
              <a:rPr lang="en-US" dirty="0" smtClean="0"/>
              <a:t> lists Dangerous Goods in alphabetical order by Proper Shipping Name.  It does not provide all of the required shipping information, but may help you determine the UN Number so you can find the appropriate entry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39</a:t>
            </a:fld>
            <a:endParaRPr lang="en-US"/>
          </a:p>
        </p:txBody>
      </p:sp>
      <p:sp>
        <p:nvSpPr>
          <p:cNvPr id="4" name="Title 3"/>
          <p:cNvSpPr>
            <a:spLocks noGrp="1"/>
          </p:cNvSpPr>
          <p:nvPr>
            <p:ph type="title"/>
          </p:nvPr>
        </p:nvSpPr>
        <p:spPr/>
        <p:txBody>
          <a:bodyPr/>
          <a:lstStyle/>
          <a:p>
            <a:r>
              <a:rPr lang="en-US" dirty="0" smtClean="0"/>
              <a:t>Schedules 1, 2 and 3</a:t>
            </a:r>
            <a:endParaRPr lang="en-CA" dirty="0"/>
          </a:p>
        </p:txBody>
      </p:sp>
    </p:spTree>
    <p:extLst>
      <p:ext uri="{BB962C8B-B14F-4D97-AF65-F5344CB8AC3E}">
        <p14:creationId xmlns:p14="http://schemas.microsoft.com/office/powerpoint/2010/main" val="86655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Overview</a:t>
            </a:r>
            <a:endParaRPr lang="en-CA" dirty="0"/>
          </a:p>
        </p:txBody>
      </p:sp>
      <p:sp>
        <p:nvSpPr>
          <p:cNvPr id="3" name="Text Placeholder 2"/>
          <p:cNvSpPr>
            <a:spLocks noGrp="1"/>
          </p:cNvSpPr>
          <p:nvPr>
            <p:ph type="body" idx="1"/>
          </p:nvPr>
        </p:nvSpPr>
        <p:spPr/>
        <p:txBody>
          <a:bodyPr/>
          <a:lstStyle/>
          <a:p>
            <a:r>
              <a:rPr lang="en-US" dirty="0" smtClean="0"/>
              <a:t>Section 1</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4</a:t>
            </a:fld>
            <a:endParaRPr lang="en-US"/>
          </a:p>
        </p:txBody>
      </p:sp>
    </p:spTree>
    <p:extLst>
      <p:ext uri="{BB962C8B-B14F-4D97-AF65-F5344CB8AC3E}">
        <p14:creationId xmlns:p14="http://schemas.microsoft.com/office/powerpoint/2010/main" val="4050954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1 (for training)</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484970354"/>
              </p:ext>
            </p:extLst>
          </p:nvPr>
        </p:nvGraphicFramePr>
        <p:xfrm>
          <a:off x="1066800" y="1600200"/>
          <a:ext cx="6810260" cy="4538778"/>
        </p:xfrm>
        <a:graphic>
          <a:graphicData uri="http://schemas.openxmlformats.org/drawingml/2006/table">
            <a:tbl>
              <a:tblPr firstRow="1" firstCol="1" bandRow="1"/>
              <a:tblGrid>
                <a:gridCol w="604018"/>
                <a:gridCol w="1640416"/>
                <a:gridCol w="318970"/>
                <a:gridCol w="501238"/>
                <a:gridCol w="656673"/>
                <a:gridCol w="604018"/>
                <a:gridCol w="604018"/>
                <a:gridCol w="476429"/>
                <a:gridCol w="702240"/>
                <a:gridCol w="702240"/>
              </a:tblGrid>
              <a:tr h="320305">
                <a:tc>
                  <a:txBody>
                    <a:bodyPr/>
                    <a:lstStyle/>
                    <a:p>
                      <a:pPr marL="0" marR="0" algn="ctr">
                        <a:lnSpc>
                          <a:spcPct val="115000"/>
                        </a:lnSpc>
                        <a:spcBef>
                          <a:spcPts val="0"/>
                        </a:spcBef>
                        <a:spcAft>
                          <a:spcPts val="0"/>
                        </a:spcAft>
                      </a:pPr>
                      <a:r>
                        <a:rPr lang="en-CA" sz="700" dirty="0">
                          <a:effectLst/>
                          <a:latin typeface="Calibri"/>
                          <a:ea typeface="Calibri"/>
                          <a:cs typeface="Times New Roman"/>
                        </a:rPr>
                        <a:t>Col. 1</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3</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4</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5</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Col. 6</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7</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8</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Col. 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60152">
                <a:tc rowSpan="2">
                  <a:txBody>
                    <a:bodyPr/>
                    <a:lstStyle/>
                    <a:p>
                      <a:pPr marL="0" marR="0" algn="ctr">
                        <a:lnSpc>
                          <a:spcPct val="115000"/>
                        </a:lnSpc>
                        <a:spcBef>
                          <a:spcPts val="0"/>
                        </a:spcBef>
                        <a:spcAft>
                          <a:spcPts val="0"/>
                        </a:spcAft>
                      </a:pPr>
                      <a:r>
                        <a:rPr lang="en-CA" sz="700">
                          <a:effectLst/>
                          <a:latin typeface="Calibri"/>
                          <a:ea typeface="Calibri"/>
                          <a:cs typeface="Times New Roman"/>
                        </a:rPr>
                        <a:t>UN Number</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Shipping Name and Description</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Class</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Packing Group/ Category</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Special Provisions</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6(a)</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6(b)</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ERAP Index</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Passenger- Carrying Ship Index</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rowSpan="2">
                  <a:txBody>
                    <a:bodyPr/>
                    <a:lstStyle/>
                    <a:p>
                      <a:pPr marL="0" marR="0" algn="ctr">
                        <a:lnSpc>
                          <a:spcPct val="115000"/>
                        </a:lnSpc>
                        <a:spcBef>
                          <a:spcPts val="0"/>
                        </a:spcBef>
                        <a:spcAft>
                          <a:spcPts val="0"/>
                        </a:spcAft>
                      </a:pPr>
                      <a:r>
                        <a:rPr lang="en-CA" sz="700">
                          <a:effectLst/>
                          <a:latin typeface="Calibri"/>
                          <a:ea typeface="Calibri"/>
                          <a:cs typeface="Times New Roman"/>
                        </a:rPr>
                        <a:t>Passenger-Carrying Road Vehicle or Passenger-Carrying Railway Vehicle Index</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960914">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marL="0" marR="0" algn="ctr">
                        <a:lnSpc>
                          <a:spcPct val="115000"/>
                        </a:lnSpc>
                        <a:spcBef>
                          <a:spcPts val="0"/>
                        </a:spcBef>
                        <a:spcAft>
                          <a:spcPts val="0"/>
                        </a:spcAft>
                      </a:pPr>
                      <a:r>
                        <a:rPr lang="en-CA" sz="700">
                          <a:effectLst/>
                          <a:latin typeface="Calibri"/>
                          <a:ea typeface="Calibri"/>
                          <a:cs typeface="Times New Roman"/>
                        </a:rPr>
                        <a:t>Explosive Limit and Limited Quantity Index</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Excepted Quantities</a:t>
                      </a:r>
                      <a:endParaRPr lang="en-CA" sz="800">
                        <a:effectLst/>
                        <a:latin typeface="Calibri"/>
                        <a:ea typeface="Calibri"/>
                        <a:cs typeface="Times New Roman"/>
                      </a:endParaRPr>
                    </a:p>
                  </a:txBody>
                  <a:tcPr marL="46892" marR="4689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vMerge="1">
                  <a:txBody>
                    <a:bodyPr/>
                    <a:lstStyle/>
                    <a:p>
                      <a:endParaRPr lang="en-CA"/>
                    </a:p>
                  </a:txBody>
                  <a:tcPr/>
                </a:tc>
                <a:tc vMerge="1">
                  <a:txBody>
                    <a:bodyPr/>
                    <a:lstStyle/>
                    <a:p>
                      <a:endParaRPr lang="en-CA"/>
                    </a:p>
                  </a:txBody>
                  <a:tcPr/>
                </a:tc>
                <a:tc vMerge="1">
                  <a:txBody>
                    <a:bodyPr/>
                    <a:lstStyle/>
                    <a:p>
                      <a:endParaRPr lang="en-CA"/>
                    </a:p>
                  </a:txBody>
                  <a:tcPr/>
                </a:tc>
              </a:tr>
              <a:tr h="422373">
                <a:tc>
                  <a:txBody>
                    <a:bodyPr/>
                    <a:lstStyle/>
                    <a:p>
                      <a:pPr marL="0" marR="0" algn="ctr">
                        <a:lnSpc>
                          <a:spcPct val="115000"/>
                        </a:lnSpc>
                        <a:spcBef>
                          <a:spcPts val="0"/>
                        </a:spcBef>
                        <a:spcAft>
                          <a:spcPts val="0"/>
                        </a:spcAft>
                      </a:pPr>
                      <a:r>
                        <a:rPr lang="en-CA" sz="600">
                          <a:effectLst/>
                          <a:latin typeface="Calibri"/>
                          <a:ea typeface="Calibri"/>
                          <a:cs typeface="Times New Roman"/>
                        </a:rPr>
                        <a:t>UN1845</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dirty="0">
                          <a:effectLst/>
                          <a:latin typeface="Calibri"/>
                          <a:ea typeface="Calibri"/>
                          <a:cs typeface="Times New Roman"/>
                        </a:rPr>
                        <a:t>CARBON DIOXIDE, </a:t>
                      </a:r>
                      <a:r>
                        <a:rPr lang="en-CA" sz="600" dirty="0" smtClean="0">
                          <a:effectLst/>
                          <a:latin typeface="Calibri"/>
                          <a:ea typeface="Calibri"/>
                          <a:cs typeface="Times New Roman"/>
                        </a:rPr>
                        <a:t>SOLID;</a:t>
                      </a:r>
                      <a:endParaRPr lang="en-CA" sz="800" dirty="0">
                        <a:effectLst/>
                        <a:latin typeface="Calibri"/>
                        <a:ea typeface="Calibri"/>
                        <a:cs typeface="Times New Roman"/>
                      </a:endParaRPr>
                    </a:p>
                    <a:p>
                      <a:pPr marL="0" marR="0">
                        <a:lnSpc>
                          <a:spcPct val="115000"/>
                        </a:lnSpc>
                        <a:spcBef>
                          <a:spcPts val="0"/>
                        </a:spcBef>
                        <a:spcAft>
                          <a:spcPts val="0"/>
                        </a:spcAft>
                      </a:pPr>
                      <a:r>
                        <a:rPr lang="en-CA" sz="600" dirty="0">
                          <a:effectLst/>
                          <a:latin typeface="Calibri"/>
                          <a:ea typeface="Calibri"/>
                          <a:cs typeface="Times New Roman"/>
                        </a:rPr>
                        <a:t>or</a:t>
                      </a:r>
                      <a:endParaRPr lang="en-CA" sz="800" dirty="0">
                        <a:effectLst/>
                        <a:latin typeface="Calibri"/>
                        <a:ea typeface="Calibri"/>
                        <a:cs typeface="Times New Roman"/>
                      </a:endParaRPr>
                    </a:p>
                    <a:p>
                      <a:pPr marL="0" marR="0">
                        <a:lnSpc>
                          <a:spcPct val="115000"/>
                        </a:lnSpc>
                        <a:spcBef>
                          <a:spcPts val="0"/>
                        </a:spcBef>
                        <a:spcAft>
                          <a:spcPts val="0"/>
                        </a:spcAft>
                      </a:pPr>
                      <a:r>
                        <a:rPr lang="en-CA" sz="600" dirty="0">
                          <a:effectLst/>
                          <a:latin typeface="Calibri"/>
                          <a:ea typeface="Calibri"/>
                          <a:cs typeface="Times New Roman"/>
                        </a:rPr>
                        <a:t>DRY ICE</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18</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200 kg</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165">
                <a:tc>
                  <a:txBody>
                    <a:bodyPr/>
                    <a:lstStyle/>
                    <a:p>
                      <a:pPr marL="0" marR="0" algn="ctr">
                        <a:lnSpc>
                          <a:spcPct val="115000"/>
                        </a:lnSpc>
                        <a:spcBef>
                          <a:spcPts val="0"/>
                        </a:spcBef>
                        <a:spcAft>
                          <a:spcPts val="0"/>
                        </a:spcAft>
                      </a:pPr>
                      <a:r>
                        <a:rPr lang="en-CA" sz="600">
                          <a:effectLst/>
                          <a:latin typeface="Calibri"/>
                          <a:ea typeface="Calibri"/>
                          <a:cs typeface="Times New Roman"/>
                        </a:rPr>
                        <a:t>UN2789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ACETIC ACID, GLACIAL;</a:t>
                      </a:r>
                      <a:endParaRPr lang="en-CA" sz="800">
                        <a:effectLst/>
                        <a:latin typeface="Calibri"/>
                        <a:ea typeface="Calibri"/>
                        <a:cs typeface="Times New Roman"/>
                      </a:endParaRPr>
                    </a:p>
                    <a:p>
                      <a:pPr marL="0" marR="0">
                        <a:lnSpc>
                          <a:spcPct val="115000"/>
                        </a:lnSpc>
                        <a:spcBef>
                          <a:spcPts val="0"/>
                        </a:spcBef>
                        <a:spcAft>
                          <a:spcPts val="0"/>
                        </a:spcAft>
                      </a:pPr>
                      <a:r>
                        <a:rPr lang="en-CA" sz="600">
                          <a:effectLst/>
                          <a:latin typeface="Calibri"/>
                          <a:ea typeface="Calibri"/>
                          <a:cs typeface="Times New Roman"/>
                        </a:rPr>
                        <a:t>or</a:t>
                      </a:r>
                      <a:endParaRPr lang="en-CA" sz="800">
                        <a:effectLst/>
                        <a:latin typeface="Calibri"/>
                        <a:ea typeface="Calibri"/>
                        <a:cs typeface="Times New Roman"/>
                      </a:endParaRPr>
                    </a:p>
                    <a:p>
                      <a:pPr marL="0" marR="0">
                        <a:lnSpc>
                          <a:spcPct val="115000"/>
                        </a:lnSpc>
                        <a:spcBef>
                          <a:spcPts val="0"/>
                        </a:spcBef>
                        <a:spcAft>
                          <a:spcPts val="0"/>
                        </a:spcAft>
                      </a:pPr>
                      <a:r>
                        <a:rPr lang="en-CA" sz="600">
                          <a:effectLst/>
                          <a:latin typeface="Calibri"/>
                          <a:ea typeface="Calibri"/>
                          <a:cs typeface="Times New Roman"/>
                        </a:rPr>
                        <a:t>ACETIC ACID SOLUTION, more than 80% acid, by mass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8</a:t>
                      </a:r>
                      <a:endParaRPr lang="en-CA" sz="800">
                        <a:effectLst/>
                        <a:latin typeface="Calibri"/>
                        <a:ea typeface="Calibri"/>
                        <a:cs typeface="Times New Roman"/>
                      </a:endParaRPr>
                    </a:p>
                    <a:p>
                      <a:pPr marL="0" marR="0" algn="ctr">
                        <a:lnSpc>
                          <a:spcPct val="115000"/>
                        </a:lnSpc>
                        <a:spcBef>
                          <a:spcPts val="0"/>
                        </a:spcBef>
                        <a:spcAft>
                          <a:spcPts val="0"/>
                        </a:spcAft>
                      </a:pPr>
                      <a:r>
                        <a:rPr lang="en-CA" sz="600">
                          <a:effectLst/>
                          <a:latin typeface="Calibri"/>
                          <a:ea typeface="Calibri"/>
                          <a:cs typeface="Times New Roman"/>
                        </a:rPr>
                        <a:t>(3)</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II</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1 L</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3 000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1 L</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373">
                <a:tc>
                  <a:txBody>
                    <a:bodyPr/>
                    <a:lstStyle/>
                    <a:p>
                      <a:pPr marL="0" marR="0" algn="ctr">
                        <a:lnSpc>
                          <a:spcPct val="115000"/>
                        </a:lnSpc>
                        <a:spcBef>
                          <a:spcPts val="0"/>
                        </a:spcBef>
                        <a:spcAft>
                          <a:spcPts val="0"/>
                        </a:spcAft>
                      </a:pPr>
                      <a:r>
                        <a:rPr lang="en-CA" sz="600">
                          <a:effectLst/>
                          <a:latin typeface="Calibri"/>
                          <a:ea typeface="Calibri"/>
                          <a:cs typeface="Times New Roman"/>
                        </a:rPr>
                        <a:t>UN2814</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INFECTIOUS SUBSTANCE, AFFECTING HUMANS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6.2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a:effectLst/>
                          <a:latin typeface="Calibri"/>
                          <a:ea typeface="Calibri"/>
                          <a:cs typeface="Times New Roman"/>
                        </a:rPr>
                        <a:t>Category A</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a:effectLst/>
                          <a:latin typeface="Calibri"/>
                          <a:ea typeface="Calibri"/>
                          <a:cs typeface="Times New Roman"/>
                        </a:rPr>
                        <a:t>16, 38, </a:t>
                      </a:r>
                      <a:r>
                        <a:rPr lang="en-CA" sz="600" dirty="0" smtClean="0">
                          <a:effectLst/>
                          <a:latin typeface="Calibri"/>
                          <a:ea typeface="Calibri"/>
                          <a:cs typeface="Times New Roman"/>
                        </a:rPr>
                        <a:t>84, 164</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0.05 kg</a:t>
                      </a:r>
                      <a:endParaRPr lang="en-CA" sz="800">
                        <a:effectLst/>
                        <a:latin typeface="Calibri"/>
                        <a:ea typeface="Calibri"/>
                        <a:cs typeface="Times New Roman"/>
                      </a:endParaRPr>
                    </a:p>
                    <a:p>
                      <a:pPr marL="0" marR="0" algn="ctr">
                        <a:lnSpc>
                          <a:spcPct val="115000"/>
                        </a:lnSpc>
                        <a:spcBef>
                          <a:spcPts val="0"/>
                        </a:spcBef>
                        <a:spcAft>
                          <a:spcPts val="0"/>
                        </a:spcAft>
                      </a:pPr>
                      <a:r>
                        <a:rPr lang="en-CA" sz="600">
                          <a:effectLst/>
                          <a:latin typeface="Calibri"/>
                          <a:ea typeface="Calibri"/>
                          <a:cs typeface="Times New Roman"/>
                        </a:rPr>
                        <a:t>or</a:t>
                      </a:r>
                      <a:endParaRPr lang="en-CA" sz="800">
                        <a:effectLst/>
                        <a:latin typeface="Calibri"/>
                        <a:ea typeface="Calibri"/>
                        <a:cs typeface="Times New Roman"/>
                      </a:endParaRPr>
                    </a:p>
                    <a:p>
                      <a:pPr marL="0" marR="0" algn="ctr">
                        <a:lnSpc>
                          <a:spcPct val="115000"/>
                        </a:lnSpc>
                        <a:spcBef>
                          <a:spcPts val="0"/>
                        </a:spcBef>
                        <a:spcAft>
                          <a:spcPts val="0"/>
                        </a:spcAft>
                      </a:pPr>
                      <a:r>
                        <a:rPr lang="en-CA" sz="600">
                          <a:effectLst/>
                          <a:latin typeface="Calibri"/>
                          <a:ea typeface="Calibri"/>
                          <a:cs typeface="Times New Roman"/>
                        </a:rPr>
                        <a:t>0.05 L</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583">
                <a:tc>
                  <a:txBody>
                    <a:bodyPr/>
                    <a:lstStyle/>
                    <a:p>
                      <a:pPr marL="0" marR="0" algn="ctr">
                        <a:lnSpc>
                          <a:spcPct val="115000"/>
                        </a:lnSpc>
                        <a:spcBef>
                          <a:spcPts val="0"/>
                        </a:spcBef>
                        <a:spcAft>
                          <a:spcPts val="0"/>
                        </a:spcAft>
                      </a:pPr>
                      <a:r>
                        <a:rPr lang="en-CA" sz="600">
                          <a:effectLst/>
                          <a:latin typeface="Calibri"/>
                          <a:ea typeface="Calibri"/>
                          <a:cs typeface="Times New Roman"/>
                        </a:rPr>
                        <a:t>UN3082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ENVIRONMENTALLY HAZARDOUS SUBSTANCE, LIQUID, N.O.S.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III</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16, 99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5 L</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E1</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165">
                <a:tc>
                  <a:txBody>
                    <a:bodyPr/>
                    <a:lstStyle/>
                    <a:p>
                      <a:pPr marL="0" marR="0" algn="ctr">
                        <a:lnSpc>
                          <a:spcPct val="115000"/>
                        </a:lnSpc>
                        <a:spcBef>
                          <a:spcPts val="0"/>
                        </a:spcBef>
                        <a:spcAft>
                          <a:spcPts val="0"/>
                        </a:spcAft>
                      </a:pPr>
                      <a:r>
                        <a:rPr lang="en-CA" sz="600">
                          <a:effectLst/>
                          <a:latin typeface="Calibri"/>
                          <a:ea typeface="Calibri"/>
                          <a:cs typeface="Times New Roman"/>
                        </a:rPr>
                        <a:t>UN3291</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CLINICAL WASTE, UNSPECIFIED, N.O.S.;</a:t>
                      </a:r>
                      <a:endParaRPr lang="en-CA" sz="800">
                        <a:effectLst/>
                        <a:latin typeface="Calibri"/>
                        <a:ea typeface="Calibri"/>
                        <a:cs typeface="Times New Roman"/>
                      </a:endParaRPr>
                    </a:p>
                    <a:p>
                      <a:pPr marL="0" marR="0">
                        <a:lnSpc>
                          <a:spcPct val="115000"/>
                        </a:lnSpc>
                        <a:spcBef>
                          <a:spcPts val="0"/>
                        </a:spcBef>
                        <a:spcAft>
                          <a:spcPts val="0"/>
                        </a:spcAft>
                      </a:pPr>
                      <a:r>
                        <a:rPr lang="en-CA" sz="600">
                          <a:effectLst/>
                          <a:latin typeface="Calibri"/>
                          <a:ea typeface="Calibri"/>
                          <a:cs typeface="Times New Roman"/>
                        </a:rPr>
                        <a:t>(BIO) MEDICAL WASTE, N.O.S.;</a:t>
                      </a:r>
                      <a:endParaRPr lang="en-CA" sz="800">
                        <a:effectLst/>
                        <a:latin typeface="Calibri"/>
                        <a:ea typeface="Calibri"/>
                        <a:cs typeface="Times New Roman"/>
                      </a:endParaRPr>
                    </a:p>
                    <a:p>
                      <a:pPr marL="0" marR="0">
                        <a:lnSpc>
                          <a:spcPct val="115000"/>
                        </a:lnSpc>
                        <a:spcBef>
                          <a:spcPts val="0"/>
                        </a:spcBef>
                        <a:spcAft>
                          <a:spcPts val="0"/>
                        </a:spcAft>
                      </a:pPr>
                      <a:r>
                        <a:rPr lang="en-CA" sz="600">
                          <a:effectLst/>
                          <a:latin typeface="Calibri"/>
                          <a:ea typeface="Calibri"/>
                          <a:cs typeface="Times New Roman"/>
                        </a:rPr>
                        <a:t>or</a:t>
                      </a:r>
                      <a:endParaRPr lang="en-CA" sz="800">
                        <a:effectLst/>
                        <a:latin typeface="Calibri"/>
                        <a:ea typeface="Calibri"/>
                        <a:cs typeface="Times New Roman"/>
                      </a:endParaRPr>
                    </a:p>
                    <a:p>
                      <a:pPr marL="0" marR="0">
                        <a:lnSpc>
                          <a:spcPct val="115000"/>
                        </a:lnSpc>
                        <a:spcBef>
                          <a:spcPts val="0"/>
                        </a:spcBef>
                        <a:spcAft>
                          <a:spcPts val="0"/>
                        </a:spcAft>
                      </a:pPr>
                      <a:r>
                        <a:rPr lang="en-CA" sz="600">
                          <a:effectLst/>
                          <a:latin typeface="Calibri"/>
                          <a:ea typeface="Calibri"/>
                          <a:cs typeface="Times New Roman"/>
                        </a:rPr>
                        <a:t>REGULATED MEDICAL WASTE, N.O.S.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6.2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II</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smtClean="0">
                          <a:effectLst/>
                          <a:latin typeface="Calibri"/>
                          <a:ea typeface="Calibri"/>
                          <a:cs typeface="Times New Roman"/>
                        </a:rPr>
                        <a:t>128</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792">
                <a:tc>
                  <a:txBody>
                    <a:bodyPr/>
                    <a:lstStyle/>
                    <a:p>
                      <a:pPr marL="0" marR="0" algn="ctr">
                        <a:lnSpc>
                          <a:spcPct val="115000"/>
                        </a:lnSpc>
                        <a:spcBef>
                          <a:spcPts val="0"/>
                        </a:spcBef>
                        <a:spcAft>
                          <a:spcPts val="0"/>
                        </a:spcAft>
                      </a:pPr>
                      <a:r>
                        <a:rPr lang="en-CA" sz="600">
                          <a:effectLst/>
                          <a:latin typeface="Calibri"/>
                          <a:ea typeface="Calibri"/>
                          <a:cs typeface="Times New Roman"/>
                        </a:rPr>
                        <a:t>UN3334</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AVIATION REGULATED LIQUID, N.O.S.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16, 63</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E1</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373">
                <a:tc>
                  <a:txBody>
                    <a:bodyPr/>
                    <a:lstStyle/>
                    <a:p>
                      <a:pPr marL="0" marR="0" algn="ctr">
                        <a:lnSpc>
                          <a:spcPct val="115000"/>
                        </a:lnSpc>
                        <a:spcBef>
                          <a:spcPts val="0"/>
                        </a:spcBef>
                        <a:spcAft>
                          <a:spcPts val="0"/>
                        </a:spcAft>
                      </a:pPr>
                      <a:r>
                        <a:rPr lang="en-CA" sz="600">
                          <a:effectLst/>
                          <a:latin typeface="Calibri"/>
                          <a:ea typeface="Calibri"/>
                          <a:cs typeface="Times New Roman"/>
                        </a:rPr>
                        <a:t>UN3373</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BIOLOGICAL SUBSTANCE, CATEGORY B</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6.2</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Category B</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smtClean="0">
                          <a:effectLst/>
                          <a:latin typeface="Calibri"/>
                          <a:ea typeface="Calibri"/>
                          <a:cs typeface="Times New Roman"/>
                        </a:rPr>
                        <a:t>38, 164, 165</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4 kg</a:t>
                      </a:r>
                      <a:endParaRPr lang="en-CA" sz="800">
                        <a:effectLst/>
                        <a:latin typeface="Calibri"/>
                        <a:ea typeface="Calibri"/>
                        <a:cs typeface="Times New Roman"/>
                      </a:endParaRPr>
                    </a:p>
                    <a:p>
                      <a:pPr marL="0" marR="0" algn="ctr">
                        <a:lnSpc>
                          <a:spcPct val="115000"/>
                        </a:lnSpc>
                        <a:spcBef>
                          <a:spcPts val="0"/>
                        </a:spcBef>
                        <a:spcAft>
                          <a:spcPts val="0"/>
                        </a:spcAft>
                      </a:pPr>
                      <a:r>
                        <a:rPr lang="en-CA" sz="600">
                          <a:effectLst/>
                          <a:latin typeface="Calibri"/>
                          <a:ea typeface="Calibri"/>
                          <a:cs typeface="Times New Roman"/>
                        </a:rPr>
                        <a:t>or</a:t>
                      </a:r>
                      <a:endParaRPr lang="en-CA" sz="800">
                        <a:effectLst/>
                        <a:latin typeface="Calibri"/>
                        <a:ea typeface="Calibri"/>
                        <a:cs typeface="Times New Roman"/>
                      </a:endParaRPr>
                    </a:p>
                    <a:p>
                      <a:pPr marL="0" marR="0" algn="ctr">
                        <a:lnSpc>
                          <a:spcPct val="115000"/>
                        </a:lnSpc>
                        <a:spcBef>
                          <a:spcPts val="0"/>
                        </a:spcBef>
                        <a:spcAft>
                          <a:spcPts val="0"/>
                        </a:spcAft>
                      </a:pPr>
                      <a:r>
                        <a:rPr lang="en-CA" sz="600">
                          <a:effectLst/>
                          <a:latin typeface="Calibri"/>
                          <a:ea typeface="Calibri"/>
                          <a:cs typeface="Times New Roman"/>
                        </a:rPr>
                        <a:t>4 L</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1583">
                <a:tc>
                  <a:txBody>
                    <a:bodyPr/>
                    <a:lstStyle/>
                    <a:p>
                      <a:pPr marL="0" marR="0" algn="ctr">
                        <a:lnSpc>
                          <a:spcPct val="115000"/>
                        </a:lnSpc>
                        <a:spcBef>
                          <a:spcPts val="0"/>
                        </a:spcBef>
                        <a:spcAft>
                          <a:spcPts val="0"/>
                        </a:spcAft>
                      </a:pPr>
                      <a:r>
                        <a:rPr lang="en-CA" sz="600">
                          <a:effectLst/>
                          <a:latin typeface="Calibri"/>
                          <a:ea typeface="Calibri"/>
                          <a:cs typeface="Times New Roman"/>
                        </a:rPr>
                        <a:t>UN3480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600">
                          <a:effectLst/>
                          <a:latin typeface="Calibri"/>
                          <a:ea typeface="Calibri"/>
                          <a:cs typeface="Times New Roman"/>
                        </a:rPr>
                        <a:t>LITHIUM ION BATTERIES (including lithium ion polymer batteries)</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9</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a:effectLst/>
                          <a:latin typeface="Calibri"/>
                          <a:ea typeface="Calibri"/>
                          <a:cs typeface="Times New Roman"/>
                        </a:rPr>
                        <a:t>34, 123, 137, </a:t>
                      </a:r>
                      <a:r>
                        <a:rPr lang="en-CA" sz="600" dirty="0" smtClean="0">
                          <a:effectLst/>
                          <a:latin typeface="Calibri"/>
                          <a:ea typeface="Calibri"/>
                          <a:cs typeface="Times New Roman"/>
                        </a:rPr>
                        <a:t>138, 149, 159</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E0</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 </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a:effectLst/>
                          <a:latin typeface="Calibri"/>
                          <a:ea typeface="Calibri"/>
                          <a:cs typeface="Times New Roman"/>
                        </a:rPr>
                        <a:t>5</a:t>
                      </a:r>
                      <a:endParaRPr lang="en-CA" sz="80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600" dirty="0">
                          <a:effectLst/>
                          <a:latin typeface="Calibri"/>
                          <a:ea typeface="Calibri"/>
                          <a:cs typeface="Times New Roman"/>
                        </a:rPr>
                        <a:t>5 kg</a:t>
                      </a:r>
                      <a:endParaRPr lang="en-CA" sz="800" dirty="0">
                        <a:effectLst/>
                        <a:latin typeface="Calibri"/>
                        <a:ea typeface="Calibri"/>
                        <a:cs typeface="Times New Roman"/>
                      </a:endParaRPr>
                    </a:p>
                  </a:txBody>
                  <a:tcPr marL="46892" marR="468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51148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Column 1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41</a:t>
            </a:fld>
            <a:endParaRPr lang="en-US"/>
          </a:p>
        </p:txBody>
      </p:sp>
      <p:sp>
        <p:nvSpPr>
          <p:cNvPr id="8" name="Content Placeholder 7"/>
          <p:cNvSpPr>
            <a:spLocks noGrp="1"/>
          </p:cNvSpPr>
          <p:nvPr>
            <p:ph sz="quarter" idx="14"/>
          </p:nvPr>
        </p:nvSpPr>
        <p:spPr/>
        <p:txBody>
          <a:bodyPr/>
          <a:lstStyle/>
          <a:p>
            <a:r>
              <a:rPr lang="en-US" dirty="0" smtClean="0"/>
              <a:t>Column 1 shows the UN Number for the dangerous goods</a:t>
            </a:r>
            <a:endParaRPr lang="en-CA" dirty="0"/>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76274" y="3978824"/>
            <a:ext cx="7934325" cy="176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123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2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42</a:t>
            </a:fld>
            <a:endParaRPr lang="en-US"/>
          </a:p>
        </p:txBody>
      </p:sp>
      <p:sp>
        <p:nvSpPr>
          <p:cNvPr id="4" name="Content Placeholder 3"/>
          <p:cNvSpPr>
            <a:spLocks noGrp="1"/>
          </p:cNvSpPr>
          <p:nvPr>
            <p:ph sz="quarter" idx="13"/>
          </p:nvPr>
        </p:nvSpPr>
        <p:spPr/>
        <p:txBody>
          <a:bodyPr/>
          <a:lstStyle/>
          <a:p>
            <a:r>
              <a:rPr lang="en-US" dirty="0" smtClean="0"/>
              <a:t>Column 2 shows the Proper Shipping Name (in upper case letters) of the dangerous goods.</a:t>
            </a:r>
            <a:endParaRPr lang="en-CA" dirty="0"/>
          </a:p>
        </p:txBody>
      </p:sp>
      <p:sp>
        <p:nvSpPr>
          <p:cNvPr id="5" name="Content Placeholder 4"/>
          <p:cNvSpPr>
            <a:spLocks noGrp="1"/>
          </p:cNvSpPr>
          <p:nvPr>
            <p:ph sz="quarter" idx="14"/>
          </p:nvPr>
        </p:nvSpPr>
        <p:spPr/>
        <p:txBody>
          <a:bodyPr>
            <a:normAutofit/>
          </a:bodyPr>
          <a:lstStyle/>
          <a:p>
            <a:r>
              <a:rPr lang="en-US" sz="1600" dirty="0" smtClean="0"/>
              <a:t>Items may have more than 1 name or descriptions (lower case letters) included.  </a:t>
            </a:r>
          </a:p>
          <a:p>
            <a:r>
              <a:rPr lang="en-US" sz="1600" dirty="0" smtClean="0"/>
              <a:t>The name must appear on your documentation exactly as it is shown in upper case letters in this column.</a:t>
            </a:r>
            <a:endParaRPr lang="en-CA"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419600"/>
            <a:ext cx="5943600" cy="169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779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3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43</a:t>
            </a:fld>
            <a:endParaRPr lang="en-US"/>
          </a:p>
        </p:txBody>
      </p:sp>
      <p:sp>
        <p:nvSpPr>
          <p:cNvPr id="4" name="Content Placeholder 3"/>
          <p:cNvSpPr>
            <a:spLocks noGrp="1"/>
          </p:cNvSpPr>
          <p:nvPr>
            <p:ph sz="quarter" idx="13"/>
          </p:nvPr>
        </p:nvSpPr>
        <p:spPr/>
        <p:txBody>
          <a:bodyPr/>
          <a:lstStyle/>
          <a:p>
            <a:r>
              <a:rPr lang="en-US" dirty="0" smtClean="0"/>
              <a:t>Column 3 gives the primary class for the dangerous goods.</a:t>
            </a:r>
            <a:endParaRPr lang="en-CA" dirty="0"/>
          </a:p>
        </p:txBody>
      </p:sp>
      <p:sp>
        <p:nvSpPr>
          <p:cNvPr id="5" name="Content Placeholder 4"/>
          <p:cNvSpPr>
            <a:spLocks noGrp="1"/>
          </p:cNvSpPr>
          <p:nvPr>
            <p:ph sz="quarter" idx="14"/>
          </p:nvPr>
        </p:nvSpPr>
        <p:spPr/>
        <p:txBody>
          <a:bodyPr/>
          <a:lstStyle/>
          <a:p>
            <a:r>
              <a:rPr lang="en-US" dirty="0" smtClean="0"/>
              <a:t>Subsidiary classes are listed underneath the primary class in brackets.</a:t>
            </a:r>
            <a:endParaRPr lang="en-CA" dirty="0"/>
          </a:p>
        </p:txBody>
      </p:sp>
      <p:sp>
        <p:nvSpPr>
          <p:cNvPr id="6" name="TextBox 5"/>
          <p:cNvSpPr txBox="1"/>
          <p:nvPr/>
        </p:nvSpPr>
        <p:spPr>
          <a:xfrm>
            <a:off x="1676400" y="1828800"/>
            <a:ext cx="5257800" cy="646331"/>
          </a:xfrm>
          <a:prstGeom prst="rect">
            <a:avLst/>
          </a:prstGeom>
          <a:noFill/>
        </p:spPr>
        <p:txBody>
          <a:bodyPr wrap="square" rtlCol="0">
            <a:spAutoFit/>
          </a:bodyPr>
          <a:lstStyle/>
          <a:p>
            <a:pPr algn="ctr"/>
            <a:r>
              <a:rPr lang="en-US" dirty="0" smtClean="0">
                <a:solidFill>
                  <a:srgbClr val="C00000"/>
                </a:solidFill>
              </a:rPr>
              <a:t>If the word FORBIDDEN appears in this column, you must NOT transport these goods.</a:t>
            </a:r>
            <a:endParaRPr lang="en-CA" dirty="0">
              <a:solidFill>
                <a:srgbClr val="C0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91000"/>
            <a:ext cx="6134100" cy="174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046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4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44</a:t>
            </a:fld>
            <a:endParaRPr lang="en-US"/>
          </a:p>
        </p:txBody>
      </p:sp>
      <p:sp>
        <p:nvSpPr>
          <p:cNvPr id="4" name="Content Placeholder 3"/>
          <p:cNvSpPr>
            <a:spLocks noGrp="1"/>
          </p:cNvSpPr>
          <p:nvPr>
            <p:ph sz="quarter" idx="13"/>
          </p:nvPr>
        </p:nvSpPr>
        <p:spPr/>
        <p:txBody>
          <a:bodyPr>
            <a:normAutofit/>
          </a:bodyPr>
          <a:lstStyle/>
          <a:p>
            <a:r>
              <a:rPr lang="en-US" sz="1600" dirty="0" smtClean="0"/>
              <a:t>The Packing Groups are shown in this column.</a:t>
            </a:r>
          </a:p>
          <a:p>
            <a:pPr lvl="1"/>
            <a:r>
              <a:rPr lang="en-US" sz="1600" dirty="0" smtClean="0"/>
              <a:t>Packing Group I – great danger</a:t>
            </a:r>
          </a:p>
          <a:p>
            <a:pPr lvl="1"/>
            <a:r>
              <a:rPr lang="en-US" sz="1600" dirty="0" smtClean="0"/>
              <a:t>Packing Group II – medium danger</a:t>
            </a:r>
          </a:p>
          <a:p>
            <a:pPr lvl="1"/>
            <a:r>
              <a:rPr lang="en-US" sz="1600" dirty="0" smtClean="0"/>
              <a:t>Packing Group III – minor danger</a:t>
            </a:r>
          </a:p>
        </p:txBody>
      </p:sp>
      <p:sp>
        <p:nvSpPr>
          <p:cNvPr id="5" name="Content Placeholder 4"/>
          <p:cNvSpPr>
            <a:spLocks noGrp="1"/>
          </p:cNvSpPr>
          <p:nvPr>
            <p:ph sz="quarter" idx="14"/>
          </p:nvPr>
        </p:nvSpPr>
        <p:spPr/>
        <p:txBody>
          <a:bodyPr>
            <a:normAutofit/>
          </a:bodyPr>
          <a:lstStyle/>
          <a:p>
            <a:r>
              <a:rPr lang="en-US" sz="1600" dirty="0" smtClean="0"/>
              <a:t>Class 6.2 is assigned Categories instead of Packing Groups</a:t>
            </a:r>
          </a:p>
          <a:p>
            <a:pPr lvl="1"/>
            <a:r>
              <a:rPr lang="en-US" sz="1600" dirty="0" smtClean="0"/>
              <a:t>Category A or B</a:t>
            </a:r>
          </a:p>
          <a:p>
            <a:r>
              <a:rPr lang="en-US" sz="1600" dirty="0"/>
              <a:t>Some items are not assigned a Packing </a:t>
            </a:r>
            <a:r>
              <a:rPr lang="en-US" sz="1600" dirty="0" smtClean="0"/>
              <a:t>Group or Category</a:t>
            </a:r>
            <a:endParaRPr lang="en-CA" sz="1600" dirty="0"/>
          </a:p>
          <a:p>
            <a:pPr lvl="1"/>
            <a:endParaRPr lang="en-CA" sz="16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31243"/>
            <a:ext cx="6191250" cy="209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867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5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45</a:t>
            </a:fld>
            <a:endParaRPr lang="en-US"/>
          </a:p>
        </p:txBody>
      </p:sp>
      <p:sp>
        <p:nvSpPr>
          <p:cNvPr id="4" name="Content Placeholder 3"/>
          <p:cNvSpPr>
            <a:spLocks noGrp="1"/>
          </p:cNvSpPr>
          <p:nvPr>
            <p:ph sz="quarter" idx="13"/>
          </p:nvPr>
        </p:nvSpPr>
        <p:spPr/>
        <p:txBody>
          <a:bodyPr/>
          <a:lstStyle/>
          <a:p>
            <a:r>
              <a:rPr lang="en-US" dirty="0" smtClean="0"/>
              <a:t>This Column indicates if there is a Special Provision for this dangerous good.</a:t>
            </a:r>
            <a:endParaRPr lang="en-CA" dirty="0"/>
          </a:p>
        </p:txBody>
      </p:sp>
      <p:sp>
        <p:nvSpPr>
          <p:cNvPr id="5" name="Content Placeholder 4"/>
          <p:cNvSpPr>
            <a:spLocks noGrp="1"/>
          </p:cNvSpPr>
          <p:nvPr>
            <p:ph sz="quarter" idx="14"/>
          </p:nvPr>
        </p:nvSpPr>
        <p:spPr/>
        <p:txBody>
          <a:bodyPr/>
          <a:lstStyle/>
          <a:p>
            <a:r>
              <a:rPr lang="en-US" dirty="0" smtClean="0"/>
              <a:t>UN1845 DRY ICE has a special provision (18).</a:t>
            </a:r>
          </a:p>
          <a:p>
            <a:r>
              <a:rPr lang="en-US" dirty="0" smtClean="0"/>
              <a:t>Go to Schedule 2 and see how to transport this material.</a:t>
            </a:r>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04" y="4648200"/>
            <a:ext cx="7904163"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48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6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46</a:t>
            </a:fld>
            <a:endParaRPr lang="en-US"/>
          </a:p>
        </p:txBody>
      </p:sp>
      <p:sp>
        <p:nvSpPr>
          <p:cNvPr id="4" name="Content Placeholder 3"/>
          <p:cNvSpPr>
            <a:spLocks noGrp="1"/>
          </p:cNvSpPr>
          <p:nvPr>
            <p:ph sz="quarter" idx="13"/>
          </p:nvPr>
        </p:nvSpPr>
        <p:spPr>
          <a:xfrm>
            <a:off x="676655" y="2362200"/>
            <a:ext cx="3822192" cy="3764280"/>
          </a:xfrm>
        </p:spPr>
        <p:txBody>
          <a:bodyPr>
            <a:normAutofit/>
          </a:bodyPr>
          <a:lstStyle/>
          <a:p>
            <a:r>
              <a:rPr lang="en-US" sz="1600" dirty="0" smtClean="0"/>
              <a:t>Column 6(a) shows the Explosive Limit and Limited Quantity Index. </a:t>
            </a:r>
          </a:p>
          <a:p>
            <a:r>
              <a:rPr lang="en-US" sz="1600" dirty="0" smtClean="0"/>
              <a:t>This shows the maximum amount of this item that can be shipped using Special Case 1.17 Limited Quantities Exemption. </a:t>
            </a:r>
            <a:endParaRPr lang="en-CA" sz="1600" dirty="0"/>
          </a:p>
        </p:txBody>
      </p:sp>
      <p:sp>
        <p:nvSpPr>
          <p:cNvPr id="5" name="Content Placeholder 4"/>
          <p:cNvSpPr>
            <a:spLocks noGrp="1"/>
          </p:cNvSpPr>
          <p:nvPr>
            <p:ph sz="quarter" idx="14"/>
          </p:nvPr>
        </p:nvSpPr>
        <p:spPr>
          <a:xfrm>
            <a:off x="4645152" y="2514600"/>
            <a:ext cx="3822192" cy="3611880"/>
          </a:xfrm>
        </p:spPr>
        <p:txBody>
          <a:bodyPr/>
          <a:lstStyle/>
          <a:p>
            <a:pPr>
              <a:spcBef>
                <a:spcPts val="384"/>
              </a:spcBef>
            </a:pPr>
            <a:r>
              <a:rPr lang="en-US" sz="1600" dirty="0" smtClean="0"/>
              <a:t>Column 6(b) is the Excepted Quantity Index and is used to determine if Special Case 1.17.1 Excepted Quantities Exemption can be used</a:t>
            </a:r>
            <a:r>
              <a:rPr lang="en-US" dirty="0" smtClean="0"/>
              <a:t>.</a:t>
            </a:r>
            <a:endParaRPr lang="en-CA"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9401" y="3765035"/>
            <a:ext cx="4459459" cy="245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73778"/>
            <a:ext cx="1692359" cy="163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090851"/>
            <a:ext cx="1843376" cy="172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707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7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47</a:t>
            </a:fld>
            <a:endParaRPr lang="en-US"/>
          </a:p>
        </p:txBody>
      </p:sp>
      <p:sp>
        <p:nvSpPr>
          <p:cNvPr id="4" name="Content Placeholder 3"/>
          <p:cNvSpPr>
            <a:spLocks noGrp="1"/>
          </p:cNvSpPr>
          <p:nvPr>
            <p:ph sz="quarter" idx="13"/>
          </p:nvPr>
        </p:nvSpPr>
        <p:spPr/>
        <p:txBody>
          <a:bodyPr/>
          <a:lstStyle/>
          <a:p>
            <a:r>
              <a:rPr lang="en-US" sz="1800" dirty="0" smtClean="0"/>
              <a:t>This column gives the volume of goods above which an Emergency Response Assistance Plan is required.  See Part 7 of the TDG Regulations</a:t>
            </a:r>
            <a:r>
              <a:rPr lang="en-US" dirty="0" smtClean="0"/>
              <a:t>.</a:t>
            </a:r>
            <a:endParaRPr lang="en-CA" dirty="0"/>
          </a:p>
        </p:txBody>
      </p:sp>
      <p:sp>
        <p:nvSpPr>
          <p:cNvPr id="5" name="Content Placeholder 4"/>
          <p:cNvSpPr>
            <a:spLocks noGrp="1"/>
          </p:cNvSpPr>
          <p:nvPr>
            <p:ph sz="quarter" idx="14"/>
          </p:nvPr>
        </p:nvSpPr>
        <p:spPr/>
        <p:txBody>
          <a:bodyPr>
            <a:normAutofit/>
          </a:bodyPr>
          <a:lstStyle/>
          <a:p>
            <a:r>
              <a:rPr lang="en-CA" sz="1800" dirty="0" smtClean="0"/>
              <a:t>If there is a zero in this column, an ERAP is </a:t>
            </a:r>
            <a:r>
              <a:rPr lang="en-CA" sz="1800" b="1" dirty="0" smtClean="0">
                <a:solidFill>
                  <a:srgbClr val="C00000"/>
                </a:solidFill>
              </a:rPr>
              <a:t>ALWAYS</a:t>
            </a:r>
            <a:r>
              <a:rPr lang="en-CA" sz="1800" dirty="0" smtClean="0"/>
              <a:t> required.</a:t>
            </a:r>
          </a:p>
          <a:p>
            <a:r>
              <a:rPr lang="en-CA" sz="1800" dirty="0" smtClean="0"/>
              <a:t>If the field is blank, an ERAP is not required.</a:t>
            </a:r>
            <a:endParaRPr lang="en-CA"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783" y="4191000"/>
            <a:ext cx="4632325" cy="195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221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Column 8/9 in Schedule 1</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48</a:t>
            </a:fld>
            <a:endParaRPr lang="en-US"/>
          </a:p>
        </p:txBody>
      </p:sp>
      <p:sp>
        <p:nvSpPr>
          <p:cNvPr id="4" name="Content Placeholder 3"/>
          <p:cNvSpPr>
            <a:spLocks noGrp="1"/>
          </p:cNvSpPr>
          <p:nvPr>
            <p:ph sz="quarter" idx="13"/>
          </p:nvPr>
        </p:nvSpPr>
        <p:spPr/>
        <p:txBody>
          <a:bodyPr/>
          <a:lstStyle/>
          <a:p>
            <a:r>
              <a:rPr lang="en-US" dirty="0" smtClean="0"/>
              <a:t>Column 8 indicates the maximum volume that can be transported on a </a:t>
            </a:r>
            <a:r>
              <a:rPr lang="en-US" b="1" dirty="0" smtClean="0"/>
              <a:t>passenger carrying </a:t>
            </a:r>
            <a:r>
              <a:rPr lang="en-US" dirty="0" smtClean="0"/>
              <a:t>ship (per means of containment)</a:t>
            </a:r>
          </a:p>
          <a:p>
            <a:r>
              <a:rPr lang="en-US" dirty="0" smtClean="0"/>
              <a:t>Transport by ship is not covered in this training.</a:t>
            </a:r>
            <a:endParaRPr lang="en-CA" dirty="0"/>
          </a:p>
        </p:txBody>
      </p:sp>
      <p:sp>
        <p:nvSpPr>
          <p:cNvPr id="5" name="Content Placeholder 4"/>
          <p:cNvSpPr>
            <a:spLocks noGrp="1"/>
          </p:cNvSpPr>
          <p:nvPr>
            <p:ph sz="quarter" idx="14"/>
          </p:nvPr>
        </p:nvSpPr>
        <p:spPr/>
        <p:txBody>
          <a:bodyPr>
            <a:normAutofit lnSpcReduction="10000"/>
          </a:bodyPr>
          <a:lstStyle/>
          <a:p>
            <a:r>
              <a:rPr lang="en-US" dirty="0"/>
              <a:t>Column </a:t>
            </a:r>
            <a:r>
              <a:rPr lang="en-US" dirty="0" smtClean="0"/>
              <a:t>9 </a:t>
            </a:r>
            <a:r>
              <a:rPr lang="en-US" dirty="0"/>
              <a:t>indicates the maximum volume that can be transported on a </a:t>
            </a:r>
            <a:r>
              <a:rPr lang="en-US" b="1" dirty="0"/>
              <a:t>passenger carrying </a:t>
            </a:r>
            <a:r>
              <a:rPr lang="en-US" dirty="0" smtClean="0"/>
              <a:t>road or railway vehicle </a:t>
            </a:r>
            <a:r>
              <a:rPr lang="en-US" dirty="0"/>
              <a:t>(per means of containment)</a:t>
            </a:r>
            <a:endParaRPr lang="en-CA" dirty="0"/>
          </a:p>
          <a:p>
            <a:r>
              <a:rPr lang="en-US" dirty="0" smtClean="0"/>
              <a:t>If no index number is shown, there is no quantity limit.</a:t>
            </a:r>
            <a:endParaRPr lang="en-CA" dirty="0"/>
          </a:p>
        </p:txBody>
      </p:sp>
    </p:spTree>
    <p:extLst>
      <p:ext uri="{BB962C8B-B14F-4D97-AF65-F5344CB8AC3E}">
        <p14:creationId xmlns:p14="http://schemas.microsoft.com/office/powerpoint/2010/main" val="2009694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lnSpcReduction="10000"/>
          </a:bodyPr>
          <a:lstStyle/>
          <a:p>
            <a:r>
              <a:rPr lang="en-US" dirty="0" smtClean="0"/>
              <a:t>This schedule explains the Special Provisions that apply to dangerous goods.</a:t>
            </a:r>
          </a:p>
          <a:p>
            <a:r>
              <a:rPr lang="en-US" dirty="0" smtClean="0"/>
              <a:t>The numbers of the Special Provisions correspond to the numbers in column 5 of Schedule 1.</a:t>
            </a:r>
          </a:p>
          <a:p>
            <a:r>
              <a:rPr lang="en-US" dirty="0" smtClean="0"/>
              <a:t>Numbers preceded by SP in column 7 of Schedule 1 also correspond to Special Provisions in Schedule 2.</a:t>
            </a:r>
          </a:p>
          <a:p>
            <a:r>
              <a:rPr lang="en-US" dirty="0" smtClean="0"/>
              <a:t>Each UN number that has a Special Provision against it is included in italics at the end of each Special Provision.</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49</a:t>
            </a:fld>
            <a:endParaRPr lang="en-US"/>
          </a:p>
        </p:txBody>
      </p:sp>
      <p:sp>
        <p:nvSpPr>
          <p:cNvPr id="2" name="Title 1"/>
          <p:cNvSpPr>
            <a:spLocks noGrp="1"/>
          </p:cNvSpPr>
          <p:nvPr>
            <p:ph type="title"/>
          </p:nvPr>
        </p:nvSpPr>
        <p:spPr/>
        <p:txBody>
          <a:bodyPr/>
          <a:lstStyle/>
          <a:p>
            <a:r>
              <a:rPr lang="en-US" dirty="0" smtClean="0"/>
              <a:t>Schedule 2</a:t>
            </a:r>
            <a:endParaRPr lang="en-CA" dirty="0"/>
          </a:p>
        </p:txBody>
      </p:sp>
    </p:spTree>
    <p:extLst>
      <p:ext uri="{BB962C8B-B14F-4D97-AF65-F5344CB8AC3E}">
        <p14:creationId xmlns:p14="http://schemas.microsoft.com/office/powerpoint/2010/main" val="389531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Introduction</a:t>
            </a:r>
            <a:endParaRPr lang="en-CA" dirty="0"/>
          </a:p>
        </p:txBody>
      </p:sp>
      <p:sp>
        <p:nvSpPr>
          <p:cNvPr id="2" name="Content Placeholder 1"/>
          <p:cNvSpPr>
            <a:spLocks noGrp="1"/>
          </p:cNvSpPr>
          <p:nvPr>
            <p:ph sz="quarter" idx="13"/>
          </p:nvPr>
        </p:nvSpPr>
        <p:spPr/>
        <p:txBody>
          <a:bodyPr>
            <a:normAutofit fontScale="77500" lnSpcReduction="20000"/>
          </a:bodyPr>
          <a:lstStyle/>
          <a:p>
            <a:pPr marL="0" indent="0">
              <a:buNone/>
            </a:pPr>
            <a:r>
              <a:rPr lang="en-US" dirty="0" smtClean="0"/>
              <a:t>Dangerous goods are necessary for the delivery of quality health care in the Northwest Territories.  </a:t>
            </a:r>
          </a:p>
          <a:p>
            <a:pPr marL="0" indent="0">
              <a:buNone/>
            </a:pPr>
            <a:endParaRPr lang="en-US" dirty="0"/>
          </a:p>
          <a:p>
            <a:pPr marL="0" indent="0">
              <a:buNone/>
            </a:pPr>
            <a:r>
              <a:rPr lang="en-US" dirty="0" smtClean="0"/>
              <a:t>Given our location, these goods must travel in and out of the Northwest Territories by air or ground transportation.</a:t>
            </a:r>
          </a:p>
          <a:p>
            <a:pPr marL="0" indent="0">
              <a:buNone/>
            </a:pPr>
            <a:endParaRPr lang="en-US" dirty="0"/>
          </a:p>
          <a:p>
            <a:pPr marL="0" indent="0">
              <a:buNone/>
            </a:pPr>
            <a:r>
              <a:rPr lang="en-US" dirty="0" smtClean="0"/>
              <a:t>These goods have very specific handling requirements to ensure the safety of people, the health care facility, and the environment.</a:t>
            </a:r>
            <a:endParaRPr lang="en-CA" dirty="0"/>
          </a:p>
        </p:txBody>
      </p:sp>
      <p:pic>
        <p:nvPicPr>
          <p:cNvPr id="1027" name="Picture 3"/>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40120" y="2679700"/>
            <a:ext cx="3432510" cy="344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EF617-B055-46DD-9686-5871088D75EB}" type="slidenum">
              <a:rPr lang="en-US" smtClean="0"/>
              <a:t>5</a:t>
            </a:fld>
            <a:endParaRPr lang="en-US"/>
          </a:p>
        </p:txBody>
      </p:sp>
    </p:spTree>
    <p:extLst>
      <p:ext uri="{BB962C8B-B14F-4D97-AF65-F5344CB8AC3E}">
        <p14:creationId xmlns:p14="http://schemas.microsoft.com/office/powerpoint/2010/main" val="250480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800" dirty="0" smtClean="0"/>
              <a:t>Schedule 3 lists dangerous goods in alphabetical order by proper shipping name.</a:t>
            </a:r>
          </a:p>
          <a:p>
            <a:r>
              <a:rPr lang="en-US" sz="1800" dirty="0" smtClean="0"/>
              <a:t>If you did not know the UN Number for DRY ICE, you could look it up in Schedule 3 so you could find the information you need in Schedule 1.</a:t>
            </a:r>
          </a:p>
          <a:p>
            <a:r>
              <a:rPr lang="en-US" sz="1800" dirty="0" smtClean="0"/>
              <a:t>This schedule is also the only place that tells you if a dangerous good is a marine pollutant.</a:t>
            </a:r>
            <a:endParaRPr lang="en-CA" sz="1800" dirty="0"/>
          </a:p>
        </p:txBody>
      </p:sp>
      <p:sp>
        <p:nvSpPr>
          <p:cNvPr id="3" name="Slide Number Placeholder 2"/>
          <p:cNvSpPr>
            <a:spLocks noGrp="1"/>
          </p:cNvSpPr>
          <p:nvPr>
            <p:ph type="sldNum" sz="quarter" idx="12"/>
          </p:nvPr>
        </p:nvSpPr>
        <p:spPr/>
        <p:txBody>
          <a:bodyPr/>
          <a:lstStyle/>
          <a:p>
            <a:fld id="{C5AEF617-B055-46DD-9686-5871088D75EB}" type="slidenum">
              <a:rPr lang="en-US" smtClean="0"/>
              <a:t>50</a:t>
            </a:fld>
            <a:endParaRPr lang="en-US"/>
          </a:p>
        </p:txBody>
      </p:sp>
      <p:sp>
        <p:nvSpPr>
          <p:cNvPr id="4" name="Title 3"/>
          <p:cNvSpPr>
            <a:spLocks noGrp="1"/>
          </p:cNvSpPr>
          <p:nvPr>
            <p:ph type="title"/>
          </p:nvPr>
        </p:nvSpPr>
        <p:spPr/>
        <p:txBody>
          <a:bodyPr/>
          <a:lstStyle/>
          <a:p>
            <a:r>
              <a:rPr lang="en-US" dirty="0" smtClean="0"/>
              <a:t>Schedule 3</a:t>
            </a:r>
            <a:endParaRPr lang="en-CA"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029200"/>
            <a:ext cx="8086725" cy="74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846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Transport by Air</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51</a:t>
            </a:fld>
            <a:endParaRPr lang="en-US"/>
          </a:p>
        </p:txBody>
      </p:sp>
      <p:sp>
        <p:nvSpPr>
          <p:cNvPr id="5" name="Content Placeholder 4"/>
          <p:cNvSpPr>
            <a:spLocks noGrp="1"/>
          </p:cNvSpPr>
          <p:nvPr>
            <p:ph sz="quarter" idx="13"/>
          </p:nvPr>
        </p:nvSpPr>
        <p:spPr/>
        <p:txBody>
          <a:bodyPr/>
          <a:lstStyle/>
          <a:p>
            <a:r>
              <a:rPr lang="en-US" dirty="0" smtClean="0"/>
              <a:t>Instead of using the TDG Regulations to find the information you need, when transporting by air the best resource is the current version of the IATA Dangerous Goods Regulations.</a:t>
            </a:r>
            <a:endParaRPr lang="en-CA" dirty="0"/>
          </a:p>
        </p:txBody>
      </p:sp>
      <p:pic>
        <p:nvPicPr>
          <p:cNvPr id="6148" name="Picture 4"/>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t="-1078" b="-1"/>
          <a:stretch/>
        </p:blipFill>
        <p:spPr bwMode="auto">
          <a:xfrm>
            <a:off x="4648200" y="2590800"/>
            <a:ext cx="3822700" cy="328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547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 of Dangerous Goods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52</a:t>
            </a:fld>
            <a:endParaRPr lang="en-US"/>
          </a:p>
        </p:txBody>
      </p:sp>
      <p:sp>
        <p:nvSpPr>
          <p:cNvPr id="4" name="Content Placeholder 3"/>
          <p:cNvSpPr>
            <a:spLocks noGrp="1"/>
          </p:cNvSpPr>
          <p:nvPr>
            <p:ph sz="quarter" idx="13"/>
          </p:nvPr>
        </p:nvSpPr>
        <p:spPr>
          <a:xfrm>
            <a:off x="676654" y="2679192"/>
            <a:ext cx="7781545" cy="1664208"/>
          </a:xfrm>
        </p:spPr>
        <p:txBody>
          <a:bodyPr>
            <a:normAutofit fontScale="92500" lnSpcReduction="20000"/>
          </a:bodyPr>
          <a:lstStyle/>
          <a:p>
            <a:r>
              <a:rPr lang="en-US" dirty="0" smtClean="0"/>
              <a:t>In the IATA Dangerous Goods Regulations, the List of Dangerous Goods (found in the blue pages) provides you with the information you need to appropriately ship dangerous goods by air.</a:t>
            </a:r>
          </a:p>
          <a:p>
            <a:r>
              <a:rPr lang="en-US" dirty="0"/>
              <a:t>(Similar to Schedule 1 for Ground Transport)</a:t>
            </a:r>
          </a:p>
          <a:p>
            <a:endParaRPr lang="en-US" dirty="0" smtClean="0"/>
          </a:p>
        </p:txBody>
      </p:sp>
      <p:pic>
        <p:nvPicPr>
          <p:cNvPr id="1026" name="Picture 2"/>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4648200"/>
            <a:ext cx="7368398"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848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EF617-B055-46DD-9686-5871088D75EB}" type="slidenum">
              <a:rPr lang="en-US" smtClean="0"/>
              <a:t>53</a:t>
            </a:fld>
            <a:endParaRPr lang="en-US"/>
          </a:p>
        </p:txBody>
      </p:sp>
      <p:sp>
        <p:nvSpPr>
          <p:cNvPr id="4" name="Title 3"/>
          <p:cNvSpPr>
            <a:spLocks noGrp="1"/>
          </p:cNvSpPr>
          <p:nvPr>
            <p:ph type="title"/>
          </p:nvPr>
        </p:nvSpPr>
        <p:spPr/>
        <p:txBody>
          <a:bodyPr>
            <a:normAutofit/>
          </a:bodyPr>
          <a:lstStyle/>
          <a:p>
            <a:r>
              <a:rPr lang="en-US" sz="3600" dirty="0" smtClean="0"/>
              <a:t>List of Dangerous Goods (for training)</a:t>
            </a:r>
            <a:endParaRPr lang="en-CA" sz="36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29985160"/>
              </p:ext>
            </p:extLst>
          </p:nvPr>
        </p:nvGraphicFramePr>
        <p:xfrm>
          <a:off x="838200" y="1295400"/>
          <a:ext cx="7467597" cy="5130687"/>
        </p:xfrm>
        <a:graphic>
          <a:graphicData uri="http://schemas.openxmlformats.org/drawingml/2006/table">
            <a:tbl>
              <a:tblPr firstRow="1" firstCol="1" bandRow="1"/>
              <a:tblGrid>
                <a:gridCol w="444500"/>
                <a:gridCol w="1432277"/>
                <a:gridCol w="444500"/>
                <a:gridCol w="889000"/>
                <a:gridCol w="296333"/>
                <a:gridCol w="395112"/>
                <a:gridCol w="493888"/>
                <a:gridCol w="493888"/>
                <a:gridCol w="493888"/>
                <a:gridCol w="493888"/>
                <a:gridCol w="444500"/>
                <a:gridCol w="444500"/>
                <a:gridCol w="345722"/>
                <a:gridCol w="355601"/>
              </a:tblGrid>
              <a:tr h="325859">
                <a:tc rowSpan="3">
                  <a:txBody>
                    <a:bodyPr/>
                    <a:lstStyle/>
                    <a:p>
                      <a:pPr marL="0" marR="0" algn="ctr">
                        <a:lnSpc>
                          <a:spcPct val="115000"/>
                        </a:lnSpc>
                        <a:spcBef>
                          <a:spcPts val="0"/>
                        </a:spcBef>
                        <a:spcAft>
                          <a:spcPts val="0"/>
                        </a:spcAft>
                      </a:pPr>
                      <a:r>
                        <a:rPr lang="en-CA" sz="700" b="1" dirty="0">
                          <a:effectLst/>
                          <a:latin typeface="Calibri"/>
                          <a:ea typeface="Calibri"/>
                          <a:cs typeface="Times New Roman"/>
                        </a:rPr>
                        <a:t>UN/ID no.</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b="1" dirty="0">
                          <a:effectLst/>
                          <a:latin typeface="Calibri"/>
                          <a:ea typeface="Calibri"/>
                          <a:cs typeface="Times New Roman"/>
                        </a:rPr>
                        <a:t>A</a:t>
                      </a:r>
                      <a:endParaRPr lang="en-CA" sz="900" dirty="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Proper Shipping Name/Description</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B</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Class or Div. (Sub Risk)</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C</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Hazard Label(s)</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D</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PG</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E</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5">
                  <a:txBody>
                    <a:bodyPr/>
                    <a:lstStyle/>
                    <a:p>
                      <a:pPr marL="0" marR="0" algn="ctr">
                        <a:lnSpc>
                          <a:spcPct val="115000"/>
                        </a:lnSpc>
                        <a:spcBef>
                          <a:spcPts val="0"/>
                        </a:spcBef>
                        <a:spcAft>
                          <a:spcPts val="0"/>
                        </a:spcAft>
                      </a:pPr>
                      <a:r>
                        <a:rPr lang="en-CA" sz="700" b="1">
                          <a:effectLst/>
                          <a:latin typeface="Calibri"/>
                          <a:ea typeface="Calibri"/>
                          <a:cs typeface="Times New Roman"/>
                        </a:rPr>
                        <a:t>Passenger and Cargo Aircraft</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2">
                  <a:txBody>
                    <a:bodyPr/>
                    <a:lstStyle/>
                    <a:p>
                      <a:pPr marL="0" marR="0" algn="ctr">
                        <a:lnSpc>
                          <a:spcPct val="115000"/>
                        </a:lnSpc>
                        <a:spcBef>
                          <a:spcPts val="0"/>
                        </a:spcBef>
                        <a:spcAft>
                          <a:spcPts val="0"/>
                        </a:spcAft>
                      </a:pPr>
                      <a:r>
                        <a:rPr lang="en-CA" sz="700" b="1">
                          <a:effectLst/>
                          <a:latin typeface="Calibri"/>
                          <a:ea typeface="Calibri"/>
                          <a:cs typeface="Times New Roman"/>
                        </a:rPr>
                        <a:t>Cargo Aircraft Only</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S.P. see 4.4</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M</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3">
                  <a:txBody>
                    <a:bodyPr/>
                    <a:lstStyle/>
                    <a:p>
                      <a:pPr marL="0" marR="0" algn="ctr">
                        <a:lnSpc>
                          <a:spcPct val="115000"/>
                        </a:lnSpc>
                        <a:spcBef>
                          <a:spcPts val="0"/>
                        </a:spcBef>
                        <a:spcAft>
                          <a:spcPts val="0"/>
                        </a:spcAft>
                      </a:pPr>
                      <a:r>
                        <a:rPr lang="en-CA" sz="700" b="1">
                          <a:effectLst/>
                          <a:latin typeface="Calibri"/>
                          <a:ea typeface="Calibri"/>
                          <a:cs typeface="Times New Roman"/>
                        </a:rPr>
                        <a:t>ERG Code</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N</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162928">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rowSpan="2">
                  <a:txBody>
                    <a:bodyPr/>
                    <a:lstStyle/>
                    <a:p>
                      <a:pPr marL="0" marR="0" algn="ctr">
                        <a:lnSpc>
                          <a:spcPct val="115000"/>
                        </a:lnSpc>
                        <a:spcBef>
                          <a:spcPts val="0"/>
                        </a:spcBef>
                        <a:spcAft>
                          <a:spcPts val="0"/>
                        </a:spcAft>
                      </a:pPr>
                      <a:r>
                        <a:rPr lang="en-CA" sz="700" b="1">
                          <a:effectLst/>
                          <a:latin typeface="Calibri"/>
                          <a:ea typeface="Calibri"/>
                          <a:cs typeface="Times New Roman"/>
                        </a:rPr>
                        <a:t>EQ see 2.6</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F</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b="1">
                          <a:effectLst/>
                          <a:latin typeface="Calibri"/>
                          <a:ea typeface="Calibri"/>
                          <a:cs typeface="Times New Roman"/>
                        </a:rPr>
                        <a:t>Ltd Qty</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rowSpan="2">
                  <a:txBody>
                    <a:bodyPr/>
                    <a:lstStyle/>
                    <a:p>
                      <a:pPr marL="0" marR="0" algn="ctr">
                        <a:lnSpc>
                          <a:spcPct val="115000"/>
                        </a:lnSpc>
                        <a:spcBef>
                          <a:spcPts val="0"/>
                        </a:spcBef>
                        <a:spcAft>
                          <a:spcPts val="0"/>
                        </a:spcAft>
                      </a:pPr>
                      <a:r>
                        <a:rPr lang="en-CA" sz="700" b="1">
                          <a:effectLst/>
                          <a:latin typeface="Calibri"/>
                          <a:ea typeface="Calibri"/>
                          <a:cs typeface="Times New Roman"/>
                        </a:rPr>
                        <a:t>Pkg Inst</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I</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2">
                  <a:txBody>
                    <a:bodyPr/>
                    <a:lstStyle/>
                    <a:p>
                      <a:pPr marL="0" marR="0" algn="ctr">
                        <a:lnSpc>
                          <a:spcPct val="115000"/>
                        </a:lnSpc>
                        <a:spcBef>
                          <a:spcPts val="0"/>
                        </a:spcBef>
                        <a:spcAft>
                          <a:spcPts val="0"/>
                        </a:spcAft>
                      </a:pPr>
                      <a:r>
                        <a:rPr lang="en-CA" sz="700" b="1">
                          <a:effectLst/>
                          <a:latin typeface="Calibri"/>
                          <a:ea typeface="Calibri"/>
                          <a:cs typeface="Times New Roman"/>
                        </a:rPr>
                        <a:t>Max Net Qty/Pkg</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J</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2">
                  <a:txBody>
                    <a:bodyPr/>
                    <a:lstStyle/>
                    <a:p>
                      <a:pPr marL="0" marR="0" algn="ctr">
                        <a:lnSpc>
                          <a:spcPct val="115000"/>
                        </a:lnSpc>
                        <a:spcBef>
                          <a:spcPts val="0"/>
                        </a:spcBef>
                        <a:spcAft>
                          <a:spcPts val="0"/>
                        </a:spcAft>
                      </a:pPr>
                      <a:r>
                        <a:rPr lang="en-CA" sz="700" b="1">
                          <a:effectLst/>
                          <a:latin typeface="Calibri"/>
                          <a:ea typeface="Calibri"/>
                          <a:cs typeface="Times New Roman"/>
                        </a:rPr>
                        <a:t>Pkg Inst</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K</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2">
                  <a:txBody>
                    <a:bodyPr/>
                    <a:lstStyle/>
                    <a:p>
                      <a:pPr marL="0" marR="0" algn="ctr">
                        <a:lnSpc>
                          <a:spcPct val="115000"/>
                        </a:lnSpc>
                        <a:spcBef>
                          <a:spcPts val="0"/>
                        </a:spcBef>
                        <a:spcAft>
                          <a:spcPts val="0"/>
                        </a:spcAft>
                      </a:pPr>
                      <a:r>
                        <a:rPr lang="en-CA" sz="700" b="1">
                          <a:effectLst/>
                          <a:latin typeface="Calibri"/>
                          <a:ea typeface="Calibri"/>
                          <a:cs typeface="Times New Roman"/>
                        </a:rPr>
                        <a:t>Max Net Qty/Pkg</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L</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vMerge="1">
                  <a:txBody>
                    <a:bodyPr/>
                    <a:lstStyle/>
                    <a:p>
                      <a:endParaRPr lang="en-CA"/>
                    </a:p>
                  </a:txBody>
                  <a:tcPr/>
                </a:tc>
                <a:tc vMerge="1">
                  <a:txBody>
                    <a:bodyPr/>
                    <a:lstStyle/>
                    <a:p>
                      <a:endParaRPr lang="en-CA"/>
                    </a:p>
                  </a:txBody>
                  <a:tcPr/>
                </a:tc>
              </a:tr>
              <a:tr h="651716">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a:txBody>
                    <a:bodyPr/>
                    <a:lstStyle/>
                    <a:p>
                      <a:pPr marL="0" marR="0" algn="ctr">
                        <a:lnSpc>
                          <a:spcPct val="115000"/>
                        </a:lnSpc>
                        <a:spcBef>
                          <a:spcPts val="0"/>
                        </a:spcBef>
                        <a:spcAft>
                          <a:spcPts val="0"/>
                        </a:spcAft>
                      </a:pPr>
                      <a:r>
                        <a:rPr lang="en-CA" sz="700" b="1">
                          <a:effectLst/>
                          <a:latin typeface="Calibri"/>
                          <a:ea typeface="Calibri"/>
                          <a:cs typeface="Times New Roman"/>
                        </a:rPr>
                        <a:t>Pkg Inst</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G</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b="1">
                          <a:effectLst/>
                          <a:latin typeface="Calibri"/>
                          <a:ea typeface="Calibri"/>
                          <a:cs typeface="Times New Roman"/>
                        </a:rPr>
                        <a:t>Max Net Qty/Pkg</a:t>
                      </a:r>
                      <a:endParaRPr lang="en-CA" sz="900">
                        <a:effectLst/>
                        <a:latin typeface="Calibri"/>
                        <a:ea typeface="Calibri"/>
                        <a:cs typeface="Times New Roman"/>
                      </a:endParaRPr>
                    </a:p>
                    <a:p>
                      <a:pPr marL="0" marR="0" algn="ctr">
                        <a:lnSpc>
                          <a:spcPct val="115000"/>
                        </a:lnSpc>
                        <a:spcBef>
                          <a:spcPts val="0"/>
                        </a:spcBef>
                        <a:spcAft>
                          <a:spcPts val="0"/>
                        </a:spcAft>
                      </a:pPr>
                      <a:r>
                        <a:rPr lang="en-CA" sz="700" b="1">
                          <a:effectLst/>
                          <a:latin typeface="Calibri"/>
                          <a:ea typeface="Calibri"/>
                          <a:cs typeface="Times New Roman"/>
                        </a:rPr>
                        <a:t>H</a:t>
                      </a:r>
                      <a:endParaRPr lang="en-CA" sz="900">
                        <a:effectLst/>
                        <a:latin typeface="Calibri"/>
                        <a:ea typeface="Calibri"/>
                        <a:cs typeface="Times New Roman"/>
                      </a:endParaRPr>
                    </a:p>
                  </a:txBody>
                  <a:tcPr marL="53590" marR="5359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r>
              <a:tr h="325859">
                <a:tc>
                  <a:txBody>
                    <a:bodyPr/>
                    <a:lstStyle/>
                    <a:p>
                      <a:pPr marL="0" marR="0" algn="ctr">
                        <a:lnSpc>
                          <a:spcPct val="115000"/>
                        </a:lnSpc>
                        <a:spcBef>
                          <a:spcPts val="0"/>
                        </a:spcBef>
                        <a:spcAft>
                          <a:spcPts val="0"/>
                        </a:spcAft>
                      </a:pPr>
                      <a:r>
                        <a:rPr lang="en-CA" sz="700">
                          <a:effectLst/>
                          <a:latin typeface="Calibri"/>
                          <a:ea typeface="Calibri"/>
                          <a:cs typeface="Times New Roman"/>
                        </a:rPr>
                        <a:t>2789</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dirty="0">
                          <a:effectLst/>
                          <a:latin typeface="Calibri"/>
                          <a:ea typeface="Calibri"/>
                          <a:cs typeface="Times New Roman"/>
                        </a:rPr>
                        <a:t>Acetic acid, glacial</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8 (3)</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Corrosive &amp; Flamm. liquid</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II</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E2</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Y840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0.5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851</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1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855</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30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8F</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5859">
                <a:tc>
                  <a:txBody>
                    <a:bodyPr/>
                    <a:lstStyle/>
                    <a:p>
                      <a:pPr marL="0" marR="0" algn="ctr">
                        <a:lnSpc>
                          <a:spcPct val="115000"/>
                        </a:lnSpc>
                        <a:spcBef>
                          <a:spcPts val="0"/>
                        </a:spcBef>
                        <a:spcAft>
                          <a:spcPts val="0"/>
                        </a:spcAft>
                      </a:pPr>
                      <a:r>
                        <a:rPr lang="en-CA" sz="700">
                          <a:effectLst/>
                          <a:latin typeface="Calibri"/>
                          <a:ea typeface="Calibri"/>
                          <a:cs typeface="Times New Roman"/>
                        </a:rPr>
                        <a:t>3334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Aviation regulated liquid, n.o.s. *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Miscellaneous</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III</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E1</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Y964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30 kg G</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450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450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A27</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9A</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5859">
                <a:tc>
                  <a:txBody>
                    <a:bodyPr/>
                    <a:lstStyle/>
                    <a:p>
                      <a:pPr marL="0" marR="0" algn="ctr">
                        <a:lnSpc>
                          <a:spcPct val="115000"/>
                        </a:lnSpc>
                        <a:spcBef>
                          <a:spcPts val="0"/>
                        </a:spcBef>
                        <a:spcAft>
                          <a:spcPts val="0"/>
                        </a:spcAft>
                      </a:pPr>
                      <a:r>
                        <a:rPr lang="en-CA" sz="700">
                          <a:effectLst/>
                          <a:latin typeface="Calibri"/>
                          <a:ea typeface="Calibri"/>
                          <a:cs typeface="Times New Roman"/>
                        </a:rPr>
                        <a:t>3373</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Biological substance, Category B</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6.2</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Forbidden</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a:effectLst/>
                          <a:latin typeface="Calibri"/>
                          <a:ea typeface="Calibri"/>
                          <a:cs typeface="Times New Roman"/>
                        </a:rPr>
                        <a:t>See 650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See 650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a:effectLst/>
                          <a:latin typeface="Calibri"/>
                          <a:ea typeface="Calibri"/>
                          <a:cs typeface="Times New Roman"/>
                        </a:rPr>
                        <a:t> </a:t>
                      </a:r>
                      <a:r>
                        <a:rPr lang="en-CA" sz="700" dirty="0" smtClean="0">
                          <a:effectLst/>
                          <a:latin typeface="Calibri"/>
                          <a:ea typeface="Calibri"/>
                          <a:cs typeface="Times New Roman"/>
                        </a:rPr>
                        <a:t>See 650</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smtClean="0">
                          <a:effectLst/>
                          <a:latin typeface="Calibri"/>
                          <a:ea typeface="Calibri"/>
                          <a:cs typeface="Times New Roman"/>
                        </a:rPr>
                        <a:t> See 650</a:t>
                      </a: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CA" sz="700" b="0" i="1" u="none" strike="noStrike" kern="1200" cap="none" spc="0" normalizeH="0" baseline="0" noProof="0" dirty="0" smtClean="0">
                          <a:ln>
                            <a:noFill/>
                          </a:ln>
                          <a:solidFill>
                            <a:prstClr val="black"/>
                          </a:solidFill>
                          <a:effectLst/>
                          <a:uLnTx/>
                          <a:uFillTx/>
                          <a:latin typeface="Calibri"/>
                          <a:ea typeface="Calibri"/>
                          <a:cs typeface="Times New Roman"/>
                        </a:rPr>
                        <a:t>11L</a:t>
                      </a:r>
                      <a:endParaRPr kumimoji="0" lang="en-CA" sz="900" b="0" i="0" u="none" strike="noStrike" kern="1200" cap="none" spc="0" normalizeH="0" baseline="0" noProof="0" dirty="0" smtClean="0">
                        <a:ln>
                          <a:noFill/>
                        </a:ln>
                        <a:solidFill>
                          <a:prstClr val="black"/>
                        </a:solidFill>
                        <a:effectLst/>
                        <a:uLnTx/>
                        <a:uFillTx/>
                        <a:latin typeface="Calibri"/>
                        <a:ea typeface="Calibri"/>
                        <a:cs typeface="Times New Roman"/>
                      </a:endParaRPr>
                    </a:p>
                    <a:p>
                      <a:pPr marL="0" marR="0" algn="ctr">
                        <a:lnSpc>
                          <a:spcPct val="115000"/>
                        </a:lnSpc>
                        <a:spcBef>
                          <a:spcPts val="0"/>
                        </a:spcBef>
                        <a:spcAft>
                          <a:spcPts val="0"/>
                        </a:spcAft>
                      </a:pPr>
                      <a:r>
                        <a:rPr lang="en-CA" sz="700" i="1" dirty="0">
                          <a:effectLst/>
                          <a:latin typeface="Calibri"/>
                          <a:ea typeface="Calibri"/>
                          <a:cs typeface="Times New Roman"/>
                        </a:rPr>
                        <a:t> </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488787">
                <a:tc>
                  <a:txBody>
                    <a:bodyPr/>
                    <a:lstStyle/>
                    <a:p>
                      <a:pPr marL="0" marR="0" algn="ctr">
                        <a:lnSpc>
                          <a:spcPct val="115000"/>
                        </a:lnSpc>
                        <a:spcBef>
                          <a:spcPts val="0"/>
                        </a:spcBef>
                        <a:spcAft>
                          <a:spcPts val="0"/>
                        </a:spcAft>
                      </a:pPr>
                      <a:r>
                        <a:rPr lang="en-CA" sz="700">
                          <a:effectLst/>
                          <a:latin typeface="Calibri"/>
                          <a:ea typeface="Calibri"/>
                          <a:cs typeface="Times New Roman"/>
                        </a:rPr>
                        <a:t>1845</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Carbon dioxide, solid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Miscellaneous</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Forbidden</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a:effectLst/>
                          <a:latin typeface="Calibri"/>
                          <a:ea typeface="Calibri"/>
                          <a:cs typeface="Times New Roman"/>
                        </a:rPr>
                        <a:t>954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200 kg</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954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200 kg</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A48</a:t>
                      </a:r>
                      <a:endParaRPr lang="en-CA" sz="900">
                        <a:effectLst/>
                        <a:latin typeface="Calibri"/>
                        <a:ea typeface="Calibri"/>
                        <a:cs typeface="Times New Roman"/>
                      </a:endParaRPr>
                    </a:p>
                    <a:p>
                      <a:pPr marL="0" marR="0" algn="ctr">
                        <a:lnSpc>
                          <a:spcPct val="115000"/>
                        </a:lnSpc>
                        <a:spcBef>
                          <a:spcPts val="0"/>
                        </a:spcBef>
                        <a:spcAft>
                          <a:spcPts val="0"/>
                        </a:spcAft>
                      </a:pPr>
                      <a:r>
                        <a:rPr lang="en-CA" sz="700">
                          <a:effectLst/>
                          <a:latin typeface="Calibri"/>
                          <a:ea typeface="Calibri"/>
                          <a:cs typeface="Times New Roman"/>
                        </a:rPr>
                        <a:t>A151</a:t>
                      </a:r>
                      <a:endParaRPr lang="en-CA" sz="900">
                        <a:effectLst/>
                        <a:latin typeface="Calibri"/>
                        <a:ea typeface="Calibri"/>
                        <a:cs typeface="Times New Roman"/>
                      </a:endParaRPr>
                    </a:p>
                    <a:p>
                      <a:pPr marL="0" marR="0" algn="ctr">
                        <a:lnSpc>
                          <a:spcPct val="115000"/>
                        </a:lnSpc>
                        <a:spcBef>
                          <a:spcPts val="0"/>
                        </a:spcBef>
                        <a:spcAft>
                          <a:spcPts val="0"/>
                        </a:spcAft>
                      </a:pPr>
                      <a:r>
                        <a:rPr lang="en-CA" sz="700">
                          <a:effectLst/>
                          <a:latin typeface="Calibri"/>
                          <a:ea typeface="Calibri"/>
                          <a:cs typeface="Times New Roman"/>
                        </a:rPr>
                        <a:t>A805</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9L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5859">
                <a:tc>
                  <a:txBody>
                    <a:bodyPr/>
                    <a:lstStyle/>
                    <a:p>
                      <a:pPr marL="0" marR="0" algn="ctr">
                        <a:lnSpc>
                          <a:spcPct val="115000"/>
                        </a:lnSpc>
                        <a:spcBef>
                          <a:spcPts val="0"/>
                        </a:spcBef>
                        <a:spcAft>
                          <a:spcPts val="0"/>
                        </a:spcAft>
                      </a:pPr>
                      <a:r>
                        <a:rPr lang="en-CA" sz="700">
                          <a:effectLst/>
                          <a:latin typeface="Calibri"/>
                          <a:ea typeface="Calibri"/>
                          <a:cs typeface="Times New Roman"/>
                        </a:rPr>
                        <a:t>3291</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Clinical waste, unspecified, n.o.s</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6.2</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Infectious Subst.</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Forbidden</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dirty="0" smtClean="0">
                          <a:effectLst/>
                          <a:latin typeface="Calibri"/>
                          <a:ea typeface="Calibri"/>
                          <a:cs typeface="Times New Roman"/>
                        </a:rPr>
                        <a:t>621</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No limit</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smtClean="0">
                          <a:effectLst/>
                          <a:latin typeface="Calibri"/>
                          <a:ea typeface="Calibri"/>
                          <a:cs typeface="Times New Roman"/>
                        </a:rPr>
                        <a:t>621</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No limit</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A117</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11L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22600">
                <a:tc>
                  <a:txBody>
                    <a:bodyPr/>
                    <a:lstStyle/>
                    <a:p>
                      <a:pPr marL="0" marR="0" algn="ctr">
                        <a:lnSpc>
                          <a:spcPct val="115000"/>
                        </a:lnSpc>
                        <a:spcBef>
                          <a:spcPts val="0"/>
                        </a:spcBef>
                        <a:spcAft>
                          <a:spcPts val="0"/>
                        </a:spcAft>
                      </a:pPr>
                      <a:r>
                        <a:rPr lang="en-CA" sz="700">
                          <a:effectLst/>
                          <a:latin typeface="Calibri"/>
                          <a:ea typeface="Calibri"/>
                          <a:cs typeface="Times New Roman"/>
                        </a:rPr>
                        <a:t>3082</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Environmentally hazardous substance, liquid, n.o.s.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smtClean="0">
                          <a:effectLst/>
                          <a:latin typeface="Calibri"/>
                          <a:ea typeface="Calibri"/>
                          <a:cs typeface="Times New Roman"/>
                        </a:rPr>
                        <a:t>Miscellaneous &amp; Environmentally Hazardous</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III</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E1</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Y964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30 kg G</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450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964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450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a:effectLst/>
                          <a:latin typeface="Calibri"/>
                          <a:ea typeface="Calibri"/>
                          <a:cs typeface="Times New Roman"/>
                        </a:rPr>
                        <a:t>A97</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a:effectLst/>
                          <a:latin typeface="Calibri"/>
                          <a:ea typeface="Calibri"/>
                          <a:cs typeface="Times New Roman"/>
                        </a:rPr>
                        <a:t>A158</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smtClean="0">
                          <a:effectLst/>
                          <a:latin typeface="Calibri"/>
                          <a:ea typeface="Calibri"/>
                          <a:cs typeface="Times New Roman"/>
                        </a:rPr>
                        <a:t>A197</a:t>
                      </a:r>
                    </a:p>
                    <a:p>
                      <a:pPr marL="0" marR="0" algn="ctr">
                        <a:lnSpc>
                          <a:spcPct val="115000"/>
                        </a:lnSpc>
                        <a:spcBef>
                          <a:spcPts val="0"/>
                        </a:spcBef>
                        <a:spcAft>
                          <a:spcPts val="0"/>
                        </a:spcAft>
                      </a:pPr>
                      <a:r>
                        <a:rPr lang="en-CA" sz="700" dirty="0" smtClean="0">
                          <a:effectLst/>
                          <a:latin typeface="Calibri"/>
                          <a:ea typeface="Calibri"/>
                          <a:cs typeface="Times New Roman"/>
                        </a:rPr>
                        <a:t>A215</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9L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25859">
                <a:tc>
                  <a:txBody>
                    <a:bodyPr/>
                    <a:lstStyle/>
                    <a:p>
                      <a:pPr marL="0" marR="0" algn="ctr">
                        <a:lnSpc>
                          <a:spcPct val="115000"/>
                        </a:lnSpc>
                        <a:spcBef>
                          <a:spcPts val="0"/>
                        </a:spcBef>
                        <a:spcAft>
                          <a:spcPts val="0"/>
                        </a:spcAft>
                      </a:pPr>
                      <a:r>
                        <a:rPr lang="en-CA" sz="700">
                          <a:effectLst/>
                          <a:latin typeface="Calibri"/>
                          <a:ea typeface="Calibri"/>
                          <a:cs typeface="Times New Roman"/>
                        </a:rPr>
                        <a:t>2814</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Infectious substance, affecting humans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6.2</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Infectious Subst.</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Forbidden</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a:effectLst/>
                          <a:latin typeface="Calibri"/>
                          <a:ea typeface="Calibri"/>
                          <a:cs typeface="Times New Roman"/>
                        </a:rPr>
                        <a:t>620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50 mL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620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4 L</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A81</a:t>
                      </a:r>
                      <a:endParaRPr lang="en-CA" sz="900">
                        <a:effectLst/>
                        <a:latin typeface="Calibri"/>
                        <a:ea typeface="Calibri"/>
                        <a:cs typeface="Times New Roman"/>
                      </a:endParaRPr>
                    </a:p>
                    <a:p>
                      <a:pPr marL="0" marR="0" algn="ctr">
                        <a:lnSpc>
                          <a:spcPct val="115000"/>
                        </a:lnSpc>
                        <a:spcBef>
                          <a:spcPts val="0"/>
                        </a:spcBef>
                        <a:spcAft>
                          <a:spcPts val="0"/>
                        </a:spcAft>
                      </a:pPr>
                      <a:r>
                        <a:rPr lang="en-CA" sz="700">
                          <a:effectLst/>
                          <a:latin typeface="Calibri"/>
                          <a:ea typeface="Calibri"/>
                          <a:cs typeface="Times New Roman"/>
                        </a:rPr>
                        <a:t>A140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a:effectLst/>
                          <a:latin typeface="Calibri"/>
                          <a:ea typeface="Calibri"/>
                          <a:cs typeface="Times New Roman"/>
                        </a:rPr>
                        <a:t>11Y</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1318130">
                <a:tc>
                  <a:txBody>
                    <a:bodyPr/>
                    <a:lstStyle/>
                    <a:p>
                      <a:pPr marL="0" marR="0" algn="ctr">
                        <a:lnSpc>
                          <a:spcPct val="115000"/>
                        </a:lnSpc>
                        <a:spcBef>
                          <a:spcPts val="0"/>
                        </a:spcBef>
                        <a:spcAft>
                          <a:spcPts val="0"/>
                        </a:spcAft>
                      </a:pPr>
                      <a:r>
                        <a:rPr lang="en-CA" sz="700">
                          <a:effectLst/>
                          <a:latin typeface="Calibri"/>
                          <a:ea typeface="Calibri"/>
                          <a:cs typeface="Times New Roman"/>
                        </a:rPr>
                        <a:t>3480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nSpc>
                          <a:spcPct val="115000"/>
                        </a:lnSpc>
                        <a:spcBef>
                          <a:spcPts val="0"/>
                        </a:spcBef>
                        <a:spcAft>
                          <a:spcPts val="0"/>
                        </a:spcAft>
                      </a:pPr>
                      <a:r>
                        <a:rPr lang="en-CA" sz="700" b="1">
                          <a:effectLst/>
                          <a:latin typeface="Calibri"/>
                          <a:ea typeface="Calibri"/>
                          <a:cs typeface="Times New Roman"/>
                        </a:rPr>
                        <a:t>Lithium ion batteries †</a:t>
                      </a:r>
                      <a:endParaRPr lang="en-CA" sz="900">
                        <a:effectLst/>
                        <a:latin typeface="Calibri"/>
                        <a:ea typeface="Calibri"/>
                        <a:cs typeface="Times New Roman"/>
                      </a:endParaRPr>
                    </a:p>
                    <a:p>
                      <a:pPr marL="0" marR="0">
                        <a:lnSpc>
                          <a:spcPct val="115000"/>
                        </a:lnSpc>
                        <a:spcBef>
                          <a:spcPts val="0"/>
                        </a:spcBef>
                        <a:spcAft>
                          <a:spcPts val="0"/>
                        </a:spcAft>
                      </a:pPr>
                      <a:r>
                        <a:rPr lang="en-CA" sz="700">
                          <a:effectLst/>
                          <a:latin typeface="Calibri"/>
                          <a:ea typeface="Calibri"/>
                          <a:cs typeface="Times New Roman"/>
                        </a:rPr>
                        <a:t>(including lithium ion polymer batteries)</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9</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dirty="0" smtClean="0">
                          <a:effectLst/>
                          <a:latin typeface="Calibri"/>
                          <a:ea typeface="Calibri"/>
                          <a:cs typeface="Times New Roman"/>
                        </a:rPr>
                        <a:t>Miscellaneous</a:t>
                      </a:r>
                    </a:p>
                    <a:p>
                      <a:pPr marL="0" marR="0" algn="ctr">
                        <a:lnSpc>
                          <a:spcPct val="115000"/>
                        </a:lnSpc>
                        <a:spcBef>
                          <a:spcPts val="0"/>
                        </a:spcBef>
                        <a:spcAft>
                          <a:spcPts val="0"/>
                        </a:spcAft>
                      </a:pPr>
                      <a:r>
                        <a:rPr lang="en-CA" sz="700" dirty="0" smtClean="0">
                          <a:effectLst/>
                          <a:latin typeface="Calibri"/>
                          <a:ea typeface="Calibri"/>
                          <a:cs typeface="Times New Roman"/>
                        </a:rPr>
                        <a:t>Lithium batt</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 </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a:effectLst/>
                          <a:latin typeface="Calibri"/>
                          <a:ea typeface="Calibri"/>
                          <a:cs typeface="Times New Roman"/>
                        </a:rPr>
                        <a:t>E0</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Forbidden</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gridSpan="2">
                  <a:txBody>
                    <a:bodyPr/>
                    <a:lstStyle/>
                    <a:p>
                      <a:pPr marL="0" marR="0" algn="ctr">
                        <a:lnSpc>
                          <a:spcPct val="115000"/>
                        </a:lnSpc>
                        <a:spcBef>
                          <a:spcPts val="0"/>
                        </a:spcBef>
                        <a:spcAft>
                          <a:spcPts val="0"/>
                        </a:spcAft>
                      </a:pPr>
                      <a:r>
                        <a:rPr lang="en-CA" sz="700" dirty="0" smtClean="0">
                          <a:effectLst/>
                          <a:latin typeface="Calibri"/>
                          <a:ea typeface="Calibri"/>
                          <a:cs typeface="Times New Roman"/>
                        </a:rPr>
                        <a:t>Forbidden</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gridSpan="2">
                  <a:txBody>
                    <a:bodyPr/>
                    <a:lstStyle/>
                    <a:p>
                      <a:pPr marL="0" marR="0" algn="ctr">
                        <a:lnSpc>
                          <a:spcPct val="115000"/>
                        </a:lnSpc>
                        <a:spcBef>
                          <a:spcPts val="0"/>
                        </a:spcBef>
                        <a:spcAft>
                          <a:spcPts val="0"/>
                        </a:spcAft>
                      </a:pPr>
                      <a:r>
                        <a:rPr lang="en-CA" sz="700">
                          <a:effectLst/>
                          <a:latin typeface="Calibri"/>
                          <a:ea typeface="Calibri"/>
                          <a:cs typeface="Times New Roman"/>
                        </a:rPr>
                        <a:t>See 965</a:t>
                      </a:r>
                      <a:endParaRPr lang="en-CA" sz="90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CA"/>
                    </a:p>
                  </a:txBody>
                  <a:tcPr/>
                </a:tc>
                <a:tc>
                  <a:txBody>
                    <a:bodyPr/>
                    <a:lstStyle/>
                    <a:p>
                      <a:pPr marL="0" marR="0" algn="ctr">
                        <a:lnSpc>
                          <a:spcPct val="115000"/>
                        </a:lnSpc>
                        <a:spcBef>
                          <a:spcPts val="0"/>
                        </a:spcBef>
                        <a:spcAft>
                          <a:spcPts val="0"/>
                        </a:spcAft>
                      </a:pPr>
                      <a:r>
                        <a:rPr lang="en-CA" sz="700" dirty="0">
                          <a:effectLst/>
                          <a:latin typeface="Calibri"/>
                          <a:ea typeface="Calibri"/>
                          <a:cs typeface="Times New Roman"/>
                        </a:rPr>
                        <a:t>A88</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a:effectLst/>
                          <a:latin typeface="Calibri"/>
                          <a:ea typeface="Calibri"/>
                          <a:cs typeface="Times New Roman"/>
                        </a:rPr>
                        <a:t>A99</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a:effectLst/>
                          <a:latin typeface="Calibri"/>
                          <a:ea typeface="Calibri"/>
                          <a:cs typeface="Times New Roman"/>
                        </a:rPr>
                        <a:t>A154</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a:effectLst/>
                          <a:latin typeface="Calibri"/>
                          <a:ea typeface="Calibri"/>
                          <a:cs typeface="Times New Roman"/>
                        </a:rPr>
                        <a:t>A164</a:t>
                      </a:r>
                      <a:endParaRPr lang="en-CA" sz="900" dirty="0">
                        <a:effectLst/>
                        <a:latin typeface="Calibri"/>
                        <a:ea typeface="Calibri"/>
                        <a:cs typeface="Times New Roman"/>
                      </a:endParaRPr>
                    </a:p>
                    <a:p>
                      <a:pPr marL="0" marR="0" algn="ctr">
                        <a:lnSpc>
                          <a:spcPct val="115000"/>
                        </a:lnSpc>
                        <a:spcBef>
                          <a:spcPts val="0"/>
                        </a:spcBef>
                        <a:spcAft>
                          <a:spcPts val="0"/>
                        </a:spcAft>
                      </a:pPr>
                      <a:r>
                        <a:rPr lang="en-CA" sz="700" dirty="0" smtClean="0">
                          <a:effectLst/>
                          <a:latin typeface="Calibri"/>
                          <a:ea typeface="Calibri"/>
                          <a:cs typeface="Times New Roman"/>
                        </a:rPr>
                        <a:t>A183</a:t>
                      </a:r>
                    </a:p>
                    <a:p>
                      <a:pPr marL="0" marR="0" algn="ctr">
                        <a:lnSpc>
                          <a:spcPct val="115000"/>
                        </a:lnSpc>
                        <a:spcBef>
                          <a:spcPts val="0"/>
                        </a:spcBef>
                        <a:spcAft>
                          <a:spcPts val="0"/>
                        </a:spcAft>
                      </a:pPr>
                      <a:r>
                        <a:rPr lang="en-CA" sz="700" dirty="0" smtClean="0">
                          <a:effectLst/>
                          <a:latin typeface="Calibri"/>
                          <a:ea typeface="Calibri"/>
                          <a:cs typeface="Times New Roman"/>
                        </a:rPr>
                        <a:t>A201</a:t>
                      </a:r>
                    </a:p>
                    <a:p>
                      <a:pPr marL="0" marR="0" algn="ctr">
                        <a:lnSpc>
                          <a:spcPct val="115000"/>
                        </a:lnSpc>
                        <a:spcBef>
                          <a:spcPts val="0"/>
                        </a:spcBef>
                        <a:spcAft>
                          <a:spcPts val="0"/>
                        </a:spcAft>
                      </a:pPr>
                      <a:r>
                        <a:rPr lang="en-CA" sz="700" dirty="0" smtClean="0">
                          <a:effectLst/>
                          <a:latin typeface="Calibri"/>
                          <a:ea typeface="Calibri"/>
                          <a:cs typeface="Times New Roman"/>
                        </a:rPr>
                        <a:t>A206</a:t>
                      </a:r>
                    </a:p>
                    <a:p>
                      <a:pPr marL="0" marR="0" algn="ctr">
                        <a:lnSpc>
                          <a:spcPct val="115000"/>
                        </a:lnSpc>
                        <a:spcBef>
                          <a:spcPts val="0"/>
                        </a:spcBef>
                        <a:spcAft>
                          <a:spcPts val="0"/>
                        </a:spcAft>
                      </a:pPr>
                      <a:r>
                        <a:rPr lang="en-CA" sz="700" dirty="0" smtClean="0">
                          <a:effectLst/>
                          <a:latin typeface="Calibri"/>
                          <a:ea typeface="Calibri"/>
                          <a:cs typeface="Times New Roman"/>
                        </a:rPr>
                        <a:t>A213</a:t>
                      </a:r>
                    </a:p>
                    <a:p>
                      <a:pPr marL="0" marR="0" algn="ctr">
                        <a:lnSpc>
                          <a:spcPct val="115000"/>
                        </a:lnSpc>
                        <a:spcBef>
                          <a:spcPts val="0"/>
                        </a:spcBef>
                        <a:spcAft>
                          <a:spcPts val="0"/>
                        </a:spcAft>
                      </a:pPr>
                      <a:r>
                        <a:rPr lang="en-CA" sz="700" dirty="0" smtClean="0">
                          <a:effectLst/>
                          <a:latin typeface="Calibri"/>
                          <a:ea typeface="Calibri"/>
                          <a:cs typeface="Times New Roman"/>
                        </a:rPr>
                        <a:t>A331</a:t>
                      </a:r>
                    </a:p>
                    <a:p>
                      <a:pPr marL="0" marR="0" algn="ctr">
                        <a:lnSpc>
                          <a:spcPct val="115000"/>
                        </a:lnSpc>
                        <a:spcBef>
                          <a:spcPts val="0"/>
                        </a:spcBef>
                        <a:spcAft>
                          <a:spcPts val="0"/>
                        </a:spcAft>
                      </a:pPr>
                      <a:r>
                        <a:rPr lang="en-CA" sz="700" dirty="0" smtClean="0">
                          <a:effectLst/>
                          <a:latin typeface="Calibri"/>
                          <a:ea typeface="Calibri"/>
                          <a:cs typeface="Times New Roman"/>
                        </a:rPr>
                        <a:t>A334</a:t>
                      </a:r>
                    </a:p>
                    <a:p>
                      <a:pPr marL="0" marR="0" algn="ctr">
                        <a:lnSpc>
                          <a:spcPct val="115000"/>
                        </a:lnSpc>
                        <a:spcBef>
                          <a:spcPts val="0"/>
                        </a:spcBef>
                        <a:spcAft>
                          <a:spcPts val="0"/>
                        </a:spcAft>
                      </a:pPr>
                      <a:r>
                        <a:rPr lang="en-CA" sz="700" dirty="0" smtClean="0">
                          <a:effectLst/>
                          <a:latin typeface="Calibri"/>
                          <a:ea typeface="Calibri"/>
                          <a:cs typeface="Times New Roman"/>
                        </a:rPr>
                        <a:t>A802</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marL="0" marR="0" algn="ctr">
                        <a:lnSpc>
                          <a:spcPct val="115000"/>
                        </a:lnSpc>
                        <a:spcBef>
                          <a:spcPts val="0"/>
                        </a:spcBef>
                        <a:spcAft>
                          <a:spcPts val="0"/>
                        </a:spcAft>
                      </a:pPr>
                      <a:r>
                        <a:rPr lang="en-CA" sz="700" i="1" dirty="0" smtClean="0">
                          <a:effectLst/>
                          <a:latin typeface="Calibri"/>
                          <a:ea typeface="Calibri"/>
                          <a:cs typeface="Times New Roman"/>
                        </a:rPr>
                        <a:t>12FZ</a:t>
                      </a:r>
                      <a:endParaRPr lang="en-CA" sz="900" dirty="0">
                        <a:effectLst/>
                        <a:latin typeface="Calibri"/>
                        <a:ea typeface="Calibri"/>
                        <a:cs typeface="Times New Roman"/>
                      </a:endParaRPr>
                    </a:p>
                  </a:txBody>
                  <a:tcPr marL="53590" marR="535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bl>
          </a:graphicData>
        </a:graphic>
      </p:graphicFrame>
    </p:spTree>
    <p:extLst>
      <p:ext uri="{BB962C8B-B14F-4D97-AF65-F5344CB8AC3E}">
        <p14:creationId xmlns:p14="http://schemas.microsoft.com/office/powerpoint/2010/main" val="3389057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14600"/>
            <a:ext cx="7408333" cy="3611563"/>
          </a:xfrm>
        </p:spPr>
        <p:txBody>
          <a:bodyPr/>
          <a:lstStyle/>
          <a:p>
            <a:pPr lvl="0">
              <a:buClr>
                <a:srgbClr val="31B6FD"/>
              </a:buClr>
            </a:pPr>
            <a:r>
              <a:rPr lang="en-US" dirty="0">
                <a:solidFill>
                  <a:srgbClr val="073E87"/>
                </a:solidFill>
              </a:rPr>
              <a:t>Only the 4 digit number is shown in column A – you will need to add UN to the front of it when completing documentation</a:t>
            </a:r>
            <a:r>
              <a:rPr lang="en-US" dirty="0" smtClean="0">
                <a:solidFill>
                  <a:srgbClr val="073E87"/>
                </a:solidFill>
              </a:rPr>
              <a:t>.</a:t>
            </a:r>
            <a:endParaRPr lang="en-US" dirty="0" smtClean="0"/>
          </a:p>
          <a:p>
            <a:r>
              <a:rPr lang="en-US" dirty="0" smtClean="0"/>
              <a:t>The List of Dangerous Goods are in alphabetical order by proper shipping name in column B.</a:t>
            </a:r>
          </a:p>
          <a:p>
            <a:r>
              <a:rPr lang="en-US" dirty="0" smtClean="0"/>
              <a:t>Proper shipping names are indicated by </a:t>
            </a:r>
            <a:r>
              <a:rPr lang="en-US" b="1" dirty="0" smtClean="0"/>
              <a:t>bold text </a:t>
            </a:r>
            <a:r>
              <a:rPr lang="en-US" dirty="0" smtClean="0"/>
              <a:t>in the list (not UPPER CASE letters as in Schedule 1).</a:t>
            </a:r>
          </a:p>
          <a:p>
            <a:r>
              <a:rPr lang="en-US" dirty="0" smtClean="0"/>
              <a:t>Columns C, E and F show the class, packing groups and excepted quantity codes discussed earlier.</a:t>
            </a:r>
          </a:p>
        </p:txBody>
      </p:sp>
      <p:sp>
        <p:nvSpPr>
          <p:cNvPr id="3" name="Slide Number Placeholder 2"/>
          <p:cNvSpPr>
            <a:spLocks noGrp="1"/>
          </p:cNvSpPr>
          <p:nvPr>
            <p:ph type="sldNum" sz="quarter" idx="12"/>
          </p:nvPr>
        </p:nvSpPr>
        <p:spPr/>
        <p:txBody>
          <a:bodyPr/>
          <a:lstStyle/>
          <a:p>
            <a:fld id="{C5AEF617-B055-46DD-9686-5871088D75EB}" type="slidenum">
              <a:rPr lang="en-US" smtClean="0"/>
              <a:t>54</a:t>
            </a:fld>
            <a:endParaRPr lang="en-US"/>
          </a:p>
        </p:txBody>
      </p:sp>
      <p:sp>
        <p:nvSpPr>
          <p:cNvPr id="4" name="Title 3"/>
          <p:cNvSpPr>
            <a:spLocks noGrp="1"/>
          </p:cNvSpPr>
          <p:nvPr>
            <p:ph type="title"/>
          </p:nvPr>
        </p:nvSpPr>
        <p:spPr/>
        <p:txBody>
          <a:bodyPr>
            <a:normAutofit fontScale="90000"/>
          </a:bodyPr>
          <a:lstStyle/>
          <a:p>
            <a:r>
              <a:rPr lang="en-US" dirty="0" smtClean="0"/>
              <a:t>List of Dangerous Goods Description</a:t>
            </a:r>
            <a:br>
              <a:rPr lang="en-US" dirty="0" smtClean="0"/>
            </a:br>
            <a:r>
              <a:rPr lang="en-US" dirty="0" smtClean="0"/>
              <a:t>(Columns similar to Schedule 1)</a:t>
            </a:r>
            <a:endParaRPr lang="en-CA" dirty="0"/>
          </a:p>
        </p:txBody>
      </p:sp>
    </p:spTree>
    <p:extLst>
      <p:ext uri="{BB962C8B-B14F-4D97-AF65-F5344CB8AC3E}">
        <p14:creationId xmlns:p14="http://schemas.microsoft.com/office/powerpoint/2010/main" val="340415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057400"/>
            <a:ext cx="7408333" cy="4068763"/>
          </a:xfrm>
        </p:spPr>
        <p:txBody>
          <a:bodyPr>
            <a:normAutofit/>
          </a:bodyPr>
          <a:lstStyle/>
          <a:p>
            <a:r>
              <a:rPr lang="en-US" sz="1600" dirty="0" smtClean="0"/>
              <a:t>Column D tells you which Hazard Labels you need to apply to the package.</a:t>
            </a:r>
          </a:p>
          <a:p>
            <a:endParaRPr lang="en-US" sz="1600" dirty="0"/>
          </a:p>
          <a:p>
            <a:endParaRPr lang="en-US" sz="1600" dirty="0" smtClean="0"/>
          </a:p>
          <a:p>
            <a:pPr marL="0" indent="0">
              <a:buNone/>
            </a:pPr>
            <a:endParaRPr lang="en-US" sz="1600" dirty="0"/>
          </a:p>
          <a:p>
            <a:pPr marL="0" indent="0">
              <a:buNone/>
            </a:pPr>
            <a:endParaRPr lang="en-US" sz="1600" dirty="0" smtClean="0"/>
          </a:p>
          <a:p>
            <a:pPr marL="0" indent="0">
              <a:buNone/>
            </a:pPr>
            <a:endParaRPr lang="en-US" sz="1600" dirty="0" smtClean="0"/>
          </a:p>
          <a:p>
            <a:r>
              <a:rPr lang="en-US" sz="1600" dirty="0" smtClean="0"/>
              <a:t>Section 7 of the IATA Dangerous Goods Regulations explains how to apply the labels (pink pages) and shows pictures of the labels (white pages).</a:t>
            </a:r>
            <a:endParaRPr lang="en-CA" sz="1600" dirty="0"/>
          </a:p>
        </p:txBody>
      </p:sp>
      <p:sp>
        <p:nvSpPr>
          <p:cNvPr id="3" name="Slide Number Placeholder 2"/>
          <p:cNvSpPr>
            <a:spLocks noGrp="1"/>
          </p:cNvSpPr>
          <p:nvPr>
            <p:ph type="sldNum" sz="quarter" idx="12"/>
          </p:nvPr>
        </p:nvSpPr>
        <p:spPr/>
        <p:txBody>
          <a:bodyPr/>
          <a:lstStyle/>
          <a:p>
            <a:fld id="{C5AEF617-B055-46DD-9686-5871088D75EB}" type="slidenum">
              <a:rPr lang="en-US" smtClean="0"/>
              <a:t>55</a:t>
            </a:fld>
            <a:endParaRPr lang="en-US"/>
          </a:p>
        </p:txBody>
      </p:sp>
      <p:sp>
        <p:nvSpPr>
          <p:cNvPr id="4" name="Title 3"/>
          <p:cNvSpPr>
            <a:spLocks noGrp="1"/>
          </p:cNvSpPr>
          <p:nvPr>
            <p:ph type="title"/>
          </p:nvPr>
        </p:nvSpPr>
        <p:spPr/>
        <p:txBody>
          <a:bodyPr/>
          <a:lstStyle/>
          <a:p>
            <a:r>
              <a:rPr lang="en-US" dirty="0" smtClean="0"/>
              <a:t>Column D Hazard Labels</a:t>
            </a:r>
            <a:endParaRPr lang="en-CA"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514600"/>
            <a:ext cx="7795373" cy="119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419600"/>
            <a:ext cx="2813050" cy="181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087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smtClean="0"/>
              <a:t>Column H</a:t>
            </a:r>
            <a:r>
              <a:rPr lang="en-US" dirty="0" smtClean="0"/>
              <a:t> shows the maximum amount per package that can be shipped as a Limited Quantity (on Passenger and Cargo Aircraft).  The packing instruction in </a:t>
            </a:r>
            <a:r>
              <a:rPr lang="en-US" b="1" dirty="0" smtClean="0"/>
              <a:t>Column G</a:t>
            </a:r>
            <a:r>
              <a:rPr lang="en-US" dirty="0" smtClean="0"/>
              <a:t> must be followed to ship this as a Limited Quantity.</a:t>
            </a:r>
          </a:p>
          <a:p>
            <a:r>
              <a:rPr lang="en-US" b="1" dirty="0" smtClean="0"/>
              <a:t>Column J</a:t>
            </a:r>
            <a:r>
              <a:rPr lang="en-US" dirty="0" smtClean="0"/>
              <a:t> shows the maximum amount per package that can be shipped fully regulated (on a Passenger and Cargo Aircraft).  The packing instruction in </a:t>
            </a:r>
            <a:r>
              <a:rPr lang="en-US" b="1" dirty="0" smtClean="0"/>
              <a:t>Column I</a:t>
            </a:r>
            <a:r>
              <a:rPr lang="en-US" dirty="0" smtClean="0"/>
              <a:t> must be used for this shipment.</a:t>
            </a:r>
          </a:p>
          <a:p>
            <a:r>
              <a:rPr lang="en-US" b="1" dirty="0" smtClean="0"/>
              <a:t>Column L</a:t>
            </a:r>
            <a:r>
              <a:rPr lang="en-US" dirty="0" smtClean="0"/>
              <a:t> shows the maximum amount per package that can be shipped fully regulated (on a Cargo Aircraft Only).  The packing instruction in </a:t>
            </a:r>
            <a:r>
              <a:rPr lang="en-US" b="1" dirty="0" smtClean="0"/>
              <a:t>Column K</a:t>
            </a:r>
            <a:r>
              <a:rPr lang="en-US" dirty="0" smtClean="0"/>
              <a:t> must be used for this shipment.</a:t>
            </a:r>
          </a:p>
          <a:p>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56</a:t>
            </a:fld>
            <a:endParaRPr lang="en-US"/>
          </a:p>
        </p:txBody>
      </p:sp>
      <p:sp>
        <p:nvSpPr>
          <p:cNvPr id="4" name="Title 3"/>
          <p:cNvSpPr>
            <a:spLocks noGrp="1"/>
          </p:cNvSpPr>
          <p:nvPr>
            <p:ph type="title"/>
          </p:nvPr>
        </p:nvSpPr>
        <p:spPr/>
        <p:txBody>
          <a:bodyPr>
            <a:normAutofit/>
          </a:bodyPr>
          <a:lstStyle/>
          <a:p>
            <a:r>
              <a:rPr lang="en-US" sz="3200" dirty="0" smtClean="0"/>
              <a:t>Columns G through L</a:t>
            </a:r>
            <a:br>
              <a:rPr lang="en-US" sz="3200" dirty="0" smtClean="0"/>
            </a:br>
            <a:r>
              <a:rPr lang="en-US" sz="3200" dirty="0" smtClean="0"/>
              <a:t>Packing Instructions and Maximum Quantities</a:t>
            </a:r>
            <a:endParaRPr lang="en-CA" sz="3200" dirty="0"/>
          </a:p>
        </p:txBody>
      </p:sp>
    </p:spTree>
    <p:extLst>
      <p:ext uri="{BB962C8B-B14F-4D97-AF65-F5344CB8AC3E}">
        <p14:creationId xmlns:p14="http://schemas.microsoft.com/office/powerpoint/2010/main" val="1265783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2209800"/>
            <a:ext cx="7408333" cy="3450696"/>
          </a:xfrm>
        </p:spPr>
        <p:txBody>
          <a:bodyPr>
            <a:normAutofit/>
          </a:bodyPr>
          <a:lstStyle/>
          <a:p>
            <a:pPr marL="0" indent="0">
              <a:buNone/>
            </a:pPr>
            <a:r>
              <a:rPr lang="en-US" sz="1600" dirty="0" smtClean="0"/>
              <a:t>If you were shipping 1 L of the material shown by air on a Passenger and Cargo Aircraft, you would need to follow Packing Instruction 851.  </a:t>
            </a:r>
          </a:p>
          <a:p>
            <a:pPr marL="0" indent="0">
              <a:buNone/>
            </a:pPr>
            <a:endParaRPr lang="en-US" sz="1600" dirty="0"/>
          </a:p>
          <a:p>
            <a:pPr marL="0" indent="0">
              <a:buNone/>
            </a:pPr>
            <a:endParaRPr lang="en-US" sz="1600" dirty="0" smtClean="0"/>
          </a:p>
          <a:p>
            <a:pPr marL="0" indent="0">
              <a:buNone/>
            </a:pPr>
            <a:endParaRPr lang="en-US" sz="1600" dirty="0" smtClean="0"/>
          </a:p>
          <a:p>
            <a:pPr marL="0" indent="0">
              <a:buNone/>
            </a:pPr>
            <a:endParaRPr lang="en-US" sz="1600" dirty="0"/>
          </a:p>
          <a:p>
            <a:pPr marL="0" indent="0">
              <a:buNone/>
            </a:pPr>
            <a:r>
              <a:rPr lang="en-US" sz="1600" dirty="0" smtClean="0"/>
              <a:t>Find the Packing Instruction in Section 5 Packing (yellow pages) and follow the directions given.</a:t>
            </a:r>
            <a:endParaRPr lang="en-CA" sz="1600" dirty="0"/>
          </a:p>
        </p:txBody>
      </p:sp>
      <p:sp>
        <p:nvSpPr>
          <p:cNvPr id="3" name="Slide Number Placeholder 2"/>
          <p:cNvSpPr>
            <a:spLocks noGrp="1"/>
          </p:cNvSpPr>
          <p:nvPr>
            <p:ph type="sldNum" sz="quarter" idx="12"/>
          </p:nvPr>
        </p:nvSpPr>
        <p:spPr/>
        <p:txBody>
          <a:bodyPr/>
          <a:lstStyle/>
          <a:p>
            <a:fld id="{C5AEF617-B055-46DD-9686-5871088D75EB}" type="slidenum">
              <a:rPr lang="en-US" smtClean="0"/>
              <a:t>57</a:t>
            </a:fld>
            <a:endParaRPr lang="en-US"/>
          </a:p>
        </p:txBody>
      </p:sp>
      <p:sp>
        <p:nvSpPr>
          <p:cNvPr id="4" name="Title 3"/>
          <p:cNvSpPr>
            <a:spLocks noGrp="1"/>
          </p:cNvSpPr>
          <p:nvPr>
            <p:ph type="title"/>
          </p:nvPr>
        </p:nvSpPr>
        <p:spPr/>
        <p:txBody>
          <a:bodyPr/>
          <a:lstStyle/>
          <a:p>
            <a:r>
              <a:rPr lang="en-US" dirty="0" smtClean="0"/>
              <a:t>Packing Instructions</a:t>
            </a:r>
            <a:endParaRPr lang="en-CA"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19400"/>
            <a:ext cx="7327098"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5355" y="4343400"/>
            <a:ext cx="3112787" cy="187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360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If there is a number preceded by A in this column, find it in Section 4.4 (the white pages between the blue and yellow pages).</a:t>
            </a:r>
          </a:p>
          <a:p>
            <a:pPr marL="0" indent="0">
              <a:buNone/>
            </a:pP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58</a:t>
            </a:fld>
            <a:endParaRPr lang="en-US"/>
          </a:p>
        </p:txBody>
      </p:sp>
      <p:sp>
        <p:nvSpPr>
          <p:cNvPr id="4" name="Title 3"/>
          <p:cNvSpPr>
            <a:spLocks noGrp="1"/>
          </p:cNvSpPr>
          <p:nvPr>
            <p:ph type="title"/>
          </p:nvPr>
        </p:nvSpPr>
        <p:spPr/>
        <p:txBody>
          <a:bodyPr>
            <a:normAutofit fontScale="90000"/>
          </a:bodyPr>
          <a:lstStyle/>
          <a:p>
            <a:r>
              <a:rPr lang="en-US" dirty="0" smtClean="0"/>
              <a:t>Column M</a:t>
            </a:r>
            <a:br>
              <a:rPr lang="en-US" dirty="0" smtClean="0"/>
            </a:br>
            <a:r>
              <a:rPr lang="en-US" dirty="0" smtClean="0"/>
              <a:t>Special Provisions</a:t>
            </a:r>
            <a:endParaRPr lang="en-CA"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962400"/>
            <a:ext cx="5105403" cy="95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74" y="5029200"/>
            <a:ext cx="3663573" cy="121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5364702" y="4805363"/>
            <a:ext cx="228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927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Emergency Response Drill Code consists of a combination of letters and numbers, which represents the type of response that is expected to take place in the event of an incident involving this specific dangerous good.</a:t>
            </a:r>
          </a:p>
          <a:p>
            <a:r>
              <a:rPr lang="en-US" dirty="0" smtClean="0"/>
              <a:t>It is listed here so the airline can include this when they notify the captain of the dangerous goods on board the aircraft.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59</a:t>
            </a:fld>
            <a:endParaRPr lang="en-US"/>
          </a:p>
        </p:txBody>
      </p:sp>
      <p:sp>
        <p:nvSpPr>
          <p:cNvPr id="4" name="Title 3"/>
          <p:cNvSpPr>
            <a:spLocks noGrp="1"/>
          </p:cNvSpPr>
          <p:nvPr>
            <p:ph type="title"/>
          </p:nvPr>
        </p:nvSpPr>
        <p:spPr/>
        <p:txBody>
          <a:bodyPr>
            <a:normAutofit fontScale="90000"/>
          </a:bodyPr>
          <a:lstStyle/>
          <a:p>
            <a:r>
              <a:rPr lang="en-US" dirty="0" smtClean="0"/>
              <a:t>Column N</a:t>
            </a:r>
            <a:br>
              <a:rPr lang="en-US" dirty="0" smtClean="0"/>
            </a:br>
            <a:r>
              <a:rPr lang="en-US" dirty="0" smtClean="0"/>
              <a:t>Emergency Response Drill Code</a:t>
            </a:r>
            <a:endParaRPr lang="en-CA" dirty="0"/>
          </a:p>
        </p:txBody>
      </p:sp>
    </p:spTree>
    <p:extLst>
      <p:ext uri="{BB962C8B-B14F-4D97-AF65-F5344CB8AC3E}">
        <p14:creationId xmlns:p14="http://schemas.microsoft.com/office/powerpoint/2010/main" val="3098553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 of Dangerous Goods Act and Regulations</a:t>
            </a:r>
            <a:endParaRPr lang="en-CA" dirty="0"/>
          </a:p>
        </p:txBody>
      </p:sp>
      <p:sp>
        <p:nvSpPr>
          <p:cNvPr id="3" name="Content Placeholder 2"/>
          <p:cNvSpPr>
            <a:spLocks noGrp="1"/>
          </p:cNvSpPr>
          <p:nvPr>
            <p:ph sz="quarter" idx="13"/>
          </p:nvPr>
        </p:nvSpPr>
        <p:spPr/>
        <p:txBody>
          <a:bodyPr>
            <a:normAutofit fontScale="92500"/>
          </a:bodyPr>
          <a:lstStyle/>
          <a:p>
            <a:pPr marL="0" indent="0">
              <a:buNone/>
            </a:pPr>
            <a:r>
              <a:rPr lang="en-US" dirty="0" smtClean="0"/>
              <a:t>The Transport of Dangerous Goods (TDG) Act and Regulations are in place to promote public safety.  </a:t>
            </a:r>
          </a:p>
          <a:p>
            <a:pPr marL="0" indent="0">
              <a:buNone/>
            </a:pPr>
            <a:r>
              <a:rPr lang="en-US" dirty="0" smtClean="0"/>
              <a:t>Even though they have been in place in Canada for decades, hundreds of TDG related accidents and incidents still happen every year.</a:t>
            </a:r>
            <a:endParaRPr lang="en-CA" dirty="0"/>
          </a:p>
        </p:txBody>
      </p:sp>
      <p:pic>
        <p:nvPicPr>
          <p:cNvPr id="205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645025" y="2917032"/>
            <a:ext cx="3822700" cy="2971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EF617-B055-46DD-9686-5871088D75EB}" type="slidenum">
              <a:rPr lang="en-US" smtClean="0"/>
              <a:t>6</a:t>
            </a:fld>
            <a:endParaRPr lang="en-US"/>
          </a:p>
        </p:txBody>
      </p:sp>
    </p:spTree>
    <p:extLst>
      <p:ext uri="{BB962C8B-B14F-4D97-AF65-F5344CB8AC3E}">
        <p14:creationId xmlns:p14="http://schemas.microsoft.com/office/powerpoint/2010/main" val="17307513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a:t>
            </a:r>
            <a:endParaRPr lang="en-CA" dirty="0"/>
          </a:p>
        </p:txBody>
      </p:sp>
      <p:sp>
        <p:nvSpPr>
          <p:cNvPr id="3" name="Text Placeholder 2"/>
          <p:cNvSpPr>
            <a:spLocks noGrp="1"/>
          </p:cNvSpPr>
          <p:nvPr>
            <p:ph type="body" idx="1"/>
          </p:nvPr>
        </p:nvSpPr>
        <p:spPr/>
        <p:txBody>
          <a:bodyPr/>
          <a:lstStyle/>
          <a:p>
            <a:r>
              <a:rPr lang="en-US" dirty="0" smtClean="0"/>
              <a:t>Section 5 </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60</a:t>
            </a:fld>
            <a:endParaRPr lang="en-US"/>
          </a:p>
        </p:txBody>
      </p:sp>
    </p:spTree>
    <p:extLst>
      <p:ext uri="{BB962C8B-B14F-4D97-AF65-F5344CB8AC3E}">
        <p14:creationId xmlns:p14="http://schemas.microsoft.com/office/powerpoint/2010/main" val="2420205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 Documents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61</a:t>
            </a:fld>
            <a:endParaRPr lang="en-US"/>
          </a:p>
        </p:txBody>
      </p:sp>
      <p:sp>
        <p:nvSpPr>
          <p:cNvPr id="4" name="Content Placeholder 3"/>
          <p:cNvSpPr>
            <a:spLocks noGrp="1"/>
          </p:cNvSpPr>
          <p:nvPr>
            <p:ph sz="quarter" idx="13"/>
          </p:nvPr>
        </p:nvSpPr>
        <p:spPr/>
        <p:txBody>
          <a:bodyPr>
            <a:normAutofit fontScale="92500" lnSpcReduction="20000"/>
          </a:bodyPr>
          <a:lstStyle/>
          <a:p>
            <a:r>
              <a:rPr lang="en-US" sz="1800" dirty="0" smtClean="0"/>
              <a:t>A shipping document is a paper document that contains required information about dangerous goods being handled, offered for transport or transported.</a:t>
            </a:r>
          </a:p>
          <a:p>
            <a:r>
              <a:rPr lang="en-US" sz="1800" dirty="0" smtClean="0"/>
              <a:t>A shipping document is always required unless an exemption (Special Case or Special Provision) states otherwise.</a:t>
            </a:r>
          </a:p>
          <a:p>
            <a:pPr lvl="0">
              <a:buClr>
                <a:srgbClr val="31B6FD"/>
              </a:buClr>
            </a:pPr>
            <a:r>
              <a:rPr lang="en-US" sz="1800" dirty="0">
                <a:solidFill>
                  <a:srgbClr val="073E87"/>
                </a:solidFill>
              </a:rPr>
              <a:t>Shipping documents may take on many forms for ground transport but, when you ship dangerous goods by aircraft, the shipping document must have red hatchings on the left and right margins (as </a:t>
            </a:r>
            <a:r>
              <a:rPr lang="en-US" sz="1800" dirty="0" smtClean="0">
                <a:solidFill>
                  <a:srgbClr val="073E87"/>
                </a:solidFill>
              </a:rPr>
              <a:t>shown).</a:t>
            </a:r>
            <a:endParaRPr lang="en-CA" sz="1800" dirty="0">
              <a:solidFill>
                <a:srgbClr val="073E87"/>
              </a:solidFill>
            </a:endParaRPr>
          </a:p>
          <a:p>
            <a:endParaRPr lang="en-CA" sz="1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3312154"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5382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362200"/>
            <a:ext cx="7408333" cy="3763963"/>
          </a:xfrm>
        </p:spPr>
        <p:txBody>
          <a:bodyPr>
            <a:normAutofit fontScale="55000" lnSpcReduction="20000"/>
          </a:bodyPr>
          <a:lstStyle/>
          <a:p>
            <a:pPr marL="0" indent="0">
              <a:buNone/>
            </a:pPr>
            <a:r>
              <a:rPr lang="en-US" dirty="0" smtClean="0"/>
              <a:t>As a minimum, the shipping document must contain:</a:t>
            </a:r>
          </a:p>
          <a:p>
            <a:r>
              <a:rPr lang="en-US" dirty="0" smtClean="0"/>
              <a:t>Shipper’s name and address</a:t>
            </a:r>
          </a:p>
          <a:p>
            <a:r>
              <a:rPr lang="en-US" dirty="0" smtClean="0"/>
              <a:t>Date of shipment</a:t>
            </a:r>
          </a:p>
          <a:p>
            <a:r>
              <a:rPr lang="en-US" dirty="0" smtClean="0"/>
              <a:t>Description of the dangerous goods in the following order:</a:t>
            </a:r>
          </a:p>
          <a:p>
            <a:pPr lvl="1"/>
            <a:r>
              <a:rPr lang="en-US" dirty="0" smtClean="0"/>
              <a:t>UN number</a:t>
            </a:r>
          </a:p>
          <a:p>
            <a:pPr lvl="1"/>
            <a:r>
              <a:rPr lang="en-US" dirty="0" smtClean="0"/>
              <a:t>Proper shipping name</a:t>
            </a:r>
          </a:p>
          <a:p>
            <a:pPr lvl="1"/>
            <a:r>
              <a:rPr lang="en-US" dirty="0" smtClean="0"/>
              <a:t>Primary class (and subsidiary, if applicable)</a:t>
            </a:r>
          </a:p>
          <a:p>
            <a:pPr lvl="1"/>
            <a:r>
              <a:rPr lang="en-US" dirty="0" smtClean="0"/>
              <a:t>Packing Group in roman numerals</a:t>
            </a:r>
          </a:p>
          <a:p>
            <a:pPr lvl="1"/>
            <a:r>
              <a:rPr lang="en-US" dirty="0" smtClean="0"/>
              <a:t>If applicable, the words “toxic by inhalation” or “toxic – inhalation hazard” (See special provision 23)</a:t>
            </a:r>
          </a:p>
          <a:p>
            <a:r>
              <a:rPr lang="en-US" dirty="0" smtClean="0"/>
              <a:t>The quantity in metric measurement</a:t>
            </a:r>
          </a:p>
          <a:p>
            <a:r>
              <a:rPr lang="en-US" dirty="0" smtClean="0"/>
              <a:t>The “24 hour number” of an individual who can provide technical information on the dangerous goods</a:t>
            </a:r>
          </a:p>
          <a:p>
            <a:r>
              <a:rPr lang="en-US" dirty="0" smtClean="0"/>
              <a:t>The consignor’s certification</a:t>
            </a:r>
          </a:p>
          <a:p>
            <a:endParaRPr lang="en-US" dirty="0"/>
          </a:p>
          <a:p>
            <a:pPr marL="0" indent="0">
              <a:buNone/>
            </a:pPr>
            <a:r>
              <a:rPr lang="en-US" dirty="0" smtClean="0"/>
              <a:t>In some cases more information may be required.</a:t>
            </a:r>
          </a:p>
          <a:p>
            <a:pPr marL="0" indent="0">
              <a:buNone/>
            </a:pPr>
            <a:endParaRPr lang="en-US" dirty="0"/>
          </a:p>
          <a:p>
            <a:pPr marL="0" indent="0">
              <a:buNone/>
            </a:pPr>
            <a:r>
              <a:rPr lang="en-US" dirty="0" smtClean="0"/>
              <a:t>The information must be easy to identify, legible, in indelible print and in English or French.</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62</a:t>
            </a:fld>
            <a:endParaRPr lang="en-US"/>
          </a:p>
        </p:txBody>
      </p:sp>
      <p:sp>
        <p:nvSpPr>
          <p:cNvPr id="4" name="Title 3"/>
          <p:cNvSpPr>
            <a:spLocks noGrp="1"/>
          </p:cNvSpPr>
          <p:nvPr>
            <p:ph type="title"/>
          </p:nvPr>
        </p:nvSpPr>
        <p:spPr/>
        <p:txBody>
          <a:bodyPr/>
          <a:lstStyle/>
          <a:p>
            <a:r>
              <a:rPr lang="en-US" dirty="0" smtClean="0"/>
              <a:t>Required Information</a:t>
            </a:r>
            <a:endParaRPr lang="en-CA" dirty="0"/>
          </a:p>
        </p:txBody>
      </p:sp>
    </p:spTree>
    <p:extLst>
      <p:ext uri="{BB962C8B-B14F-4D97-AF65-F5344CB8AC3E}">
        <p14:creationId xmlns:p14="http://schemas.microsoft.com/office/powerpoint/2010/main" val="4256400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 Responsibilities </a:t>
            </a:r>
            <a:endParaRPr lang="en-CA" dirty="0"/>
          </a:p>
        </p:txBody>
      </p:sp>
      <p:sp>
        <p:nvSpPr>
          <p:cNvPr id="3" name="Text Placeholder 2"/>
          <p:cNvSpPr>
            <a:spLocks noGrp="1"/>
          </p:cNvSpPr>
          <p:nvPr>
            <p:ph type="body" idx="1"/>
          </p:nvPr>
        </p:nvSpPr>
        <p:spPr/>
        <p:txBody>
          <a:bodyPr/>
          <a:lstStyle/>
          <a:p>
            <a:r>
              <a:rPr lang="en-US" b="1" u="sng" dirty="0" smtClean="0"/>
              <a:t>Shipper</a:t>
            </a:r>
            <a:endParaRPr lang="en-CA" b="1" u="sng" dirty="0"/>
          </a:p>
        </p:txBody>
      </p:sp>
      <p:sp>
        <p:nvSpPr>
          <p:cNvPr id="4" name="Content Placeholder 3"/>
          <p:cNvSpPr>
            <a:spLocks noGrp="1"/>
          </p:cNvSpPr>
          <p:nvPr>
            <p:ph sz="half" idx="2"/>
          </p:nvPr>
        </p:nvSpPr>
        <p:spPr/>
        <p:txBody>
          <a:bodyPr>
            <a:normAutofit fontScale="92500" lnSpcReduction="20000"/>
          </a:bodyPr>
          <a:lstStyle/>
          <a:p>
            <a:r>
              <a:rPr lang="en-US" dirty="0" smtClean="0"/>
              <a:t>Correctly classifying the dangerous goods</a:t>
            </a:r>
          </a:p>
          <a:p>
            <a:r>
              <a:rPr lang="en-US" dirty="0" smtClean="0"/>
              <a:t>Correctly preparing the shipping documentation</a:t>
            </a:r>
          </a:p>
          <a:p>
            <a:r>
              <a:rPr lang="en-US" dirty="0" smtClean="0"/>
              <a:t>Providing the shipping documentation to the carrier prior to transport</a:t>
            </a:r>
          </a:p>
          <a:p>
            <a:r>
              <a:rPr lang="en-US" dirty="0" smtClean="0"/>
              <a:t>Provide the carrier with all applicable placards and safety marks</a:t>
            </a:r>
            <a:endParaRPr lang="en-CA" dirty="0"/>
          </a:p>
        </p:txBody>
      </p:sp>
      <p:sp>
        <p:nvSpPr>
          <p:cNvPr id="5" name="Text Placeholder 4"/>
          <p:cNvSpPr>
            <a:spLocks noGrp="1"/>
          </p:cNvSpPr>
          <p:nvPr>
            <p:ph type="body" sz="quarter" idx="3"/>
          </p:nvPr>
        </p:nvSpPr>
        <p:spPr/>
        <p:txBody>
          <a:bodyPr/>
          <a:lstStyle/>
          <a:p>
            <a:r>
              <a:rPr lang="en-US" b="1" u="sng" dirty="0" smtClean="0"/>
              <a:t>Carrier</a:t>
            </a:r>
            <a:endParaRPr lang="en-CA" b="1" u="sng" dirty="0"/>
          </a:p>
        </p:txBody>
      </p:sp>
      <p:sp>
        <p:nvSpPr>
          <p:cNvPr id="6" name="Content Placeholder 5"/>
          <p:cNvSpPr>
            <a:spLocks noGrp="1"/>
          </p:cNvSpPr>
          <p:nvPr>
            <p:ph sz="quarter" idx="4"/>
          </p:nvPr>
        </p:nvSpPr>
        <p:spPr/>
        <p:txBody>
          <a:bodyPr>
            <a:normAutofit fontScale="77500" lnSpcReduction="20000"/>
          </a:bodyPr>
          <a:lstStyle/>
          <a:p>
            <a:r>
              <a:rPr lang="en-US" dirty="0" smtClean="0"/>
              <a:t>Checks documentation for accuracy</a:t>
            </a:r>
          </a:p>
          <a:p>
            <a:r>
              <a:rPr lang="en-US" dirty="0" smtClean="0"/>
              <a:t>Compares safety marks to documents</a:t>
            </a:r>
          </a:p>
          <a:p>
            <a:r>
              <a:rPr lang="en-US" dirty="0" smtClean="0"/>
              <a:t>Resolves any possible errors</a:t>
            </a:r>
          </a:p>
          <a:p>
            <a:r>
              <a:rPr lang="en-US" dirty="0" smtClean="0"/>
              <a:t>Accepts documentation before taking possession</a:t>
            </a:r>
          </a:p>
          <a:p>
            <a:r>
              <a:rPr lang="en-US" dirty="0" smtClean="0"/>
              <a:t>Keeps documentation in a specified location (in a pocket on the driver’s door or on the driver’s seat if out of the vehicle).</a:t>
            </a:r>
          </a:p>
          <a:p>
            <a:r>
              <a:rPr lang="en-US" dirty="0" smtClean="0"/>
              <a:t>Each carrier must retain a copy of the documentation.</a:t>
            </a:r>
            <a:endParaRPr lang="en-CA" dirty="0"/>
          </a:p>
        </p:txBody>
      </p:sp>
      <p:sp>
        <p:nvSpPr>
          <p:cNvPr id="7" name="Slide Number Placeholder 6"/>
          <p:cNvSpPr>
            <a:spLocks noGrp="1"/>
          </p:cNvSpPr>
          <p:nvPr>
            <p:ph type="sldNum" sz="quarter" idx="12"/>
          </p:nvPr>
        </p:nvSpPr>
        <p:spPr/>
        <p:txBody>
          <a:bodyPr/>
          <a:lstStyle/>
          <a:p>
            <a:fld id="{C5AEF617-B055-46DD-9686-5871088D75EB}" type="slidenum">
              <a:rPr lang="en-US" smtClean="0"/>
              <a:t>63</a:t>
            </a:fld>
            <a:endParaRPr lang="en-US"/>
          </a:p>
        </p:txBody>
      </p:sp>
      <p:sp>
        <p:nvSpPr>
          <p:cNvPr id="8" name="TextBox 7"/>
          <p:cNvSpPr txBox="1"/>
          <p:nvPr/>
        </p:nvSpPr>
        <p:spPr>
          <a:xfrm>
            <a:off x="1219200" y="1447800"/>
            <a:ext cx="6629400" cy="1200329"/>
          </a:xfrm>
          <a:prstGeom prst="rect">
            <a:avLst/>
          </a:prstGeom>
          <a:noFill/>
        </p:spPr>
        <p:txBody>
          <a:bodyPr wrap="square" rtlCol="0">
            <a:spAutoFit/>
          </a:bodyPr>
          <a:lstStyle/>
          <a:p>
            <a:r>
              <a:rPr lang="en-US" dirty="0" smtClean="0"/>
              <a:t>Shippers and carriers must be able to produce a copy of any shipping document for </a:t>
            </a:r>
            <a:r>
              <a:rPr lang="en-US" b="1" dirty="0" smtClean="0">
                <a:solidFill>
                  <a:srgbClr val="FF0000"/>
                </a:solidFill>
              </a:rPr>
              <a:t>2 years </a:t>
            </a:r>
            <a:r>
              <a:rPr lang="en-US" dirty="0" smtClean="0"/>
              <a:t>after the date the document was prepared and provide it to an inspector </a:t>
            </a:r>
            <a:r>
              <a:rPr lang="en-US" b="1" dirty="0" smtClean="0">
                <a:solidFill>
                  <a:srgbClr val="FF0000"/>
                </a:solidFill>
              </a:rPr>
              <a:t>within 15 days </a:t>
            </a:r>
            <a:r>
              <a:rPr lang="en-US" dirty="0" smtClean="0"/>
              <a:t>of a written request.</a:t>
            </a:r>
            <a:endParaRPr lang="en-CA" dirty="0"/>
          </a:p>
        </p:txBody>
      </p:sp>
    </p:spTree>
    <p:extLst>
      <p:ext uri="{BB962C8B-B14F-4D97-AF65-F5344CB8AC3E}">
        <p14:creationId xmlns:p14="http://schemas.microsoft.com/office/powerpoint/2010/main" val="1641470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EF617-B055-46DD-9686-5871088D75EB}" type="slidenum">
              <a:rPr lang="en-US" smtClean="0"/>
              <a:t>64</a:t>
            </a:fld>
            <a:endParaRPr lang="en-US"/>
          </a:p>
        </p:txBody>
      </p:sp>
      <p:sp>
        <p:nvSpPr>
          <p:cNvPr id="4" name="Title 3"/>
          <p:cNvSpPr>
            <a:spLocks noGrp="1"/>
          </p:cNvSpPr>
          <p:nvPr>
            <p:ph type="title"/>
          </p:nvPr>
        </p:nvSpPr>
        <p:spPr/>
        <p:txBody>
          <a:bodyPr/>
          <a:lstStyle/>
          <a:p>
            <a:r>
              <a:rPr lang="en-US" dirty="0" smtClean="0"/>
              <a:t>Example</a:t>
            </a:r>
            <a:endParaRPr lang="en-CA" dirty="0"/>
          </a:p>
        </p:txBody>
      </p:sp>
      <p:pic>
        <p:nvPicPr>
          <p:cNvPr id="717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1061" b="39125"/>
          <a:stretch/>
        </p:blipFill>
        <p:spPr bwMode="auto">
          <a:xfrm>
            <a:off x="1081617" y="3412724"/>
            <a:ext cx="7361766" cy="200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16" y="1828800"/>
            <a:ext cx="8315891"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762000" y="2971800"/>
            <a:ext cx="914400"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52600" y="2971800"/>
            <a:ext cx="609600"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895600" y="3008050"/>
            <a:ext cx="1295400"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10344" y="2971800"/>
            <a:ext cx="566456"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04012" y="3008050"/>
            <a:ext cx="609600" cy="1676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0" y="5556807"/>
            <a:ext cx="8001000" cy="861774"/>
          </a:xfrm>
          <a:prstGeom prst="rect">
            <a:avLst/>
          </a:prstGeom>
          <a:noFill/>
        </p:spPr>
        <p:txBody>
          <a:bodyPr wrap="square" rtlCol="0">
            <a:spAutoFit/>
          </a:bodyPr>
          <a:lstStyle/>
          <a:p>
            <a:r>
              <a:rPr lang="en-US" sz="1400" dirty="0" smtClean="0"/>
              <a:t>Fillable forms can be found at:</a:t>
            </a:r>
          </a:p>
          <a:p>
            <a:r>
              <a:rPr lang="en-CA" dirty="0">
                <a:hlinkClick r:id="rId5"/>
              </a:rPr>
              <a:t>https://</a:t>
            </a:r>
            <a:r>
              <a:rPr lang="en-CA" dirty="0" smtClean="0">
                <a:hlinkClick r:id="rId5"/>
              </a:rPr>
              <a:t>www.iata.org/contentassets/a9f496cd8c87466b98142fa6d4cdb209/shippers-declaration-column-format-fillable.pdf</a:t>
            </a:r>
            <a:r>
              <a:rPr lang="en-CA" dirty="0" smtClean="0"/>
              <a:t> </a:t>
            </a:r>
            <a:endParaRPr lang="en-CA" dirty="0"/>
          </a:p>
        </p:txBody>
      </p:sp>
    </p:spTree>
    <p:extLst>
      <p:ext uri="{BB962C8B-B14F-4D97-AF65-F5344CB8AC3E}">
        <p14:creationId xmlns:p14="http://schemas.microsoft.com/office/powerpoint/2010/main" val="279980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5AEF617-B055-46DD-9686-5871088D75EB}" type="slidenum">
              <a:rPr lang="en-US" smtClean="0"/>
              <a:t>65</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9571"/>
            <a:ext cx="4373359"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53000" y="2133600"/>
            <a:ext cx="3657600" cy="3970318"/>
          </a:xfrm>
          <a:prstGeom prst="rect">
            <a:avLst/>
          </a:prstGeom>
          <a:noFill/>
        </p:spPr>
        <p:txBody>
          <a:bodyPr wrap="square" rtlCol="0">
            <a:spAutoFit/>
          </a:bodyPr>
          <a:lstStyle/>
          <a:p>
            <a:r>
              <a:rPr lang="en-US" dirty="0" smtClean="0"/>
              <a:t>Here is the completed document (except for signature).</a:t>
            </a:r>
          </a:p>
          <a:p>
            <a:endParaRPr lang="en-US" dirty="0"/>
          </a:p>
          <a:p>
            <a:r>
              <a:rPr lang="en-US" dirty="0" smtClean="0"/>
              <a:t>Remember that ALL required fields must be filled in.</a:t>
            </a:r>
          </a:p>
          <a:p>
            <a:endParaRPr lang="en-US" dirty="0"/>
          </a:p>
          <a:p>
            <a:r>
              <a:rPr lang="en-US" dirty="0" smtClean="0"/>
              <a:t>Given our location, ensure that </a:t>
            </a:r>
            <a:r>
              <a:rPr lang="en-US" b="1" dirty="0" smtClean="0">
                <a:solidFill>
                  <a:srgbClr val="C00000"/>
                </a:solidFill>
              </a:rPr>
              <a:t>FOUR</a:t>
            </a:r>
            <a:r>
              <a:rPr lang="en-US" dirty="0" smtClean="0"/>
              <a:t> copies of this document are provided to the carrier.  They must have the red borders and original signatures.</a:t>
            </a:r>
          </a:p>
          <a:p>
            <a:endParaRPr lang="en-US" dirty="0"/>
          </a:p>
          <a:p>
            <a:r>
              <a:rPr lang="en-US" dirty="0" smtClean="0"/>
              <a:t>A fifth copy MUST be retained for your records.</a:t>
            </a:r>
            <a:endParaRPr lang="en-CA" dirty="0"/>
          </a:p>
        </p:txBody>
      </p:sp>
    </p:spTree>
    <p:extLst>
      <p:ext uri="{BB962C8B-B14F-4D97-AF65-F5344CB8AC3E}">
        <p14:creationId xmlns:p14="http://schemas.microsoft.com/office/powerpoint/2010/main" val="135360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981200"/>
            <a:ext cx="7408333" cy="4373563"/>
          </a:xfrm>
        </p:spPr>
        <p:txBody>
          <a:bodyPr>
            <a:normAutofit fontScale="85000" lnSpcReduction="20000"/>
          </a:bodyPr>
          <a:lstStyle/>
          <a:p>
            <a:pPr marL="0" indent="0">
              <a:buNone/>
            </a:pPr>
            <a:r>
              <a:rPr lang="en-US" dirty="0" smtClean="0"/>
              <a:t>In order to qualify for this exemption:</a:t>
            </a:r>
          </a:p>
          <a:p>
            <a:r>
              <a:rPr lang="en-US" dirty="0" smtClean="0"/>
              <a:t>Specimens must be taken directly from a patient.  Cultures must be classified as Category A or B.</a:t>
            </a:r>
          </a:p>
          <a:p>
            <a:r>
              <a:rPr lang="en-US" dirty="0" smtClean="0"/>
              <a:t>Patient must not have any pre-existing infections (such as HIV or Hepatitis B).</a:t>
            </a:r>
          </a:p>
          <a:p>
            <a:r>
              <a:rPr lang="en-US" dirty="0" smtClean="0"/>
              <a:t>Patient must not be symptomatic for infection (any samples being cultured or for viral testing must be classified as Category A or B).</a:t>
            </a:r>
          </a:p>
          <a:p>
            <a:pPr marL="0" indent="0">
              <a:buNone/>
            </a:pPr>
            <a:r>
              <a:rPr lang="en-US" dirty="0" smtClean="0"/>
              <a:t>Examples of specimens that qualify for this exemption:</a:t>
            </a:r>
          </a:p>
          <a:p>
            <a:r>
              <a:rPr lang="en-US" dirty="0" smtClean="0"/>
              <a:t>Pregnancy tests</a:t>
            </a:r>
          </a:p>
          <a:p>
            <a:r>
              <a:rPr lang="en-US" dirty="0" smtClean="0"/>
              <a:t>Blood </a:t>
            </a:r>
            <a:r>
              <a:rPr lang="en-US" dirty="0"/>
              <a:t>g</a:t>
            </a:r>
            <a:r>
              <a:rPr lang="en-US" dirty="0" smtClean="0"/>
              <a:t>lucose tests</a:t>
            </a:r>
          </a:p>
          <a:p>
            <a:r>
              <a:rPr lang="en-US" dirty="0" smtClean="0"/>
              <a:t>Therapeutic drug monitoring</a:t>
            </a:r>
          </a:p>
          <a:p>
            <a:r>
              <a:rPr lang="en-US" dirty="0" smtClean="0"/>
              <a:t>Fecal occult blood screening samples</a:t>
            </a:r>
          </a:p>
          <a:p>
            <a:r>
              <a:rPr lang="en-US" dirty="0" smtClean="0"/>
              <a:t>Dried blood spots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66</a:t>
            </a:fld>
            <a:endParaRPr lang="en-US"/>
          </a:p>
        </p:txBody>
      </p:sp>
      <p:sp>
        <p:nvSpPr>
          <p:cNvPr id="4" name="Title 3"/>
          <p:cNvSpPr>
            <a:spLocks noGrp="1"/>
          </p:cNvSpPr>
          <p:nvPr>
            <p:ph type="title"/>
          </p:nvPr>
        </p:nvSpPr>
        <p:spPr/>
        <p:txBody>
          <a:bodyPr>
            <a:normAutofit/>
          </a:bodyPr>
          <a:lstStyle/>
          <a:p>
            <a:r>
              <a:rPr lang="en-US" dirty="0" smtClean="0"/>
              <a:t>Exempt Human Specimens</a:t>
            </a:r>
            <a:br>
              <a:rPr lang="en-US" dirty="0" smtClean="0"/>
            </a:br>
            <a:r>
              <a:rPr lang="en-US" sz="2200" dirty="0" smtClean="0"/>
              <a:t>Special Case 1.42 and IATA Exemption 3.6.2.2.3</a:t>
            </a:r>
            <a:endParaRPr lang="en-CA" sz="2200"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724400"/>
            <a:ext cx="2857500" cy="130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488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Packaging Exempt Human Specimens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67</a:t>
            </a:fld>
            <a:endParaRPr lang="en-US"/>
          </a:p>
        </p:txBody>
      </p:sp>
      <p:sp>
        <p:nvSpPr>
          <p:cNvPr id="6" name="Content Placeholder 5"/>
          <p:cNvSpPr>
            <a:spLocks noGrp="1"/>
          </p:cNvSpPr>
          <p:nvPr>
            <p:ph sz="quarter" idx="13"/>
          </p:nvPr>
        </p:nvSpPr>
        <p:spPr/>
        <p:txBody>
          <a:bodyPr>
            <a:normAutofit fontScale="85000" lnSpcReduction="20000"/>
          </a:bodyPr>
          <a:lstStyle/>
          <a:p>
            <a:pPr marL="457200" indent="-457200">
              <a:buFont typeface="+mj-lt"/>
              <a:buAutoNum type="arabicPeriod"/>
            </a:pPr>
            <a:r>
              <a:rPr lang="en-US" dirty="0" smtClean="0"/>
              <a:t>Specimen must be in a leak-proof primary container.</a:t>
            </a:r>
          </a:p>
          <a:p>
            <a:pPr marL="457200" indent="-457200">
              <a:buFont typeface="+mj-lt"/>
              <a:buAutoNum type="arabicPeriod"/>
            </a:pPr>
            <a:r>
              <a:rPr lang="en-US" dirty="0" smtClean="0"/>
              <a:t>Primary container must be placed in leak-proof secondary packaging.</a:t>
            </a:r>
          </a:p>
          <a:p>
            <a:pPr marL="457200" indent="-457200">
              <a:buFont typeface="+mj-lt"/>
              <a:buAutoNum type="arabicPeriod"/>
            </a:pPr>
            <a:r>
              <a:rPr lang="en-US" dirty="0" smtClean="0"/>
              <a:t>Absorbent material must be placed between the primary container and secondary packaging.</a:t>
            </a:r>
          </a:p>
          <a:p>
            <a:pPr marL="457200" indent="-457200">
              <a:buFont typeface="+mj-lt"/>
              <a:buAutoNum type="arabicPeriod"/>
            </a:pPr>
            <a:r>
              <a:rPr lang="en-US" dirty="0" smtClean="0"/>
              <a:t>Outer packaging must be of adequate strength for its contents.</a:t>
            </a:r>
            <a:endParaRPr lang="en-CA" dirty="0"/>
          </a:p>
        </p:txBody>
      </p:sp>
      <p:pic>
        <p:nvPicPr>
          <p:cNvPr id="1126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876800" y="1676400"/>
            <a:ext cx="3333334" cy="160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505200"/>
            <a:ext cx="18859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152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286000"/>
            <a:ext cx="5376333" cy="3840163"/>
          </a:xfrm>
        </p:spPr>
        <p:txBody>
          <a:bodyPr>
            <a:normAutofit fontScale="92500" lnSpcReduction="20000"/>
          </a:bodyPr>
          <a:lstStyle/>
          <a:p>
            <a:r>
              <a:rPr lang="en-US" dirty="0" smtClean="0"/>
              <a:t>Exempt human specimens do not have a UN number or proper shipping name.</a:t>
            </a:r>
          </a:p>
          <a:p>
            <a:r>
              <a:rPr lang="en-US" dirty="0" smtClean="0"/>
              <a:t>To claim this exemption, the phrase “Exempt Human Specimens” must appear on both the way bill and the outer package.</a:t>
            </a:r>
          </a:p>
          <a:p>
            <a:r>
              <a:rPr lang="en-US" dirty="0" smtClean="0"/>
              <a:t>At least one surface of the package must measure at least 100 mm x 100 mm.</a:t>
            </a:r>
          </a:p>
          <a:p>
            <a:r>
              <a:rPr lang="en-US" dirty="0" smtClean="0"/>
              <a:t>If other dangerous goods (such as dry ice or formalin) are shipped with exempt human specimens, the documentation requirements for the other dangerous goods must be followed.</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68</a:t>
            </a:fld>
            <a:endParaRPr lang="en-US"/>
          </a:p>
        </p:txBody>
      </p:sp>
      <p:sp>
        <p:nvSpPr>
          <p:cNvPr id="4" name="Title 3"/>
          <p:cNvSpPr>
            <a:spLocks noGrp="1"/>
          </p:cNvSpPr>
          <p:nvPr>
            <p:ph type="title"/>
          </p:nvPr>
        </p:nvSpPr>
        <p:spPr/>
        <p:txBody>
          <a:bodyPr>
            <a:normAutofit fontScale="90000"/>
          </a:bodyPr>
          <a:lstStyle/>
          <a:p>
            <a:r>
              <a:rPr lang="en-US" dirty="0" smtClean="0"/>
              <a:t>Markings for Exempt Human Specimens</a:t>
            </a:r>
            <a:endParaRPr lang="en-CA"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429000"/>
            <a:ext cx="2452687" cy="1636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620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Dangerous Goods Safety Marks</a:t>
            </a:r>
            <a:endParaRPr lang="en-CA" dirty="0"/>
          </a:p>
        </p:txBody>
      </p:sp>
      <p:sp>
        <p:nvSpPr>
          <p:cNvPr id="6" name="Text Placeholder 5"/>
          <p:cNvSpPr>
            <a:spLocks noGrp="1"/>
          </p:cNvSpPr>
          <p:nvPr>
            <p:ph type="body" idx="1"/>
          </p:nvPr>
        </p:nvSpPr>
        <p:spPr/>
        <p:txBody>
          <a:bodyPr/>
          <a:lstStyle/>
          <a:p>
            <a:r>
              <a:rPr lang="en-US" dirty="0" smtClean="0"/>
              <a:t>Section 6</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69</a:t>
            </a:fld>
            <a:endParaRPr lang="en-US"/>
          </a:p>
        </p:txBody>
      </p:sp>
    </p:spTree>
    <p:extLst>
      <p:ext uri="{BB962C8B-B14F-4D97-AF65-F5344CB8AC3E}">
        <p14:creationId xmlns:p14="http://schemas.microsoft.com/office/powerpoint/2010/main" val="16153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International Civil Aviation Organization (ICAO) Technical Instructions and International Air Transport Association (IATA) Dangerous Goods Regulations</a:t>
            </a:r>
            <a:endParaRPr lang="en-CA" sz="2800" dirty="0"/>
          </a:p>
        </p:txBody>
      </p:sp>
      <p:sp>
        <p:nvSpPr>
          <p:cNvPr id="5" name="Text Placeholder 4"/>
          <p:cNvSpPr>
            <a:spLocks noGrp="1"/>
          </p:cNvSpPr>
          <p:nvPr>
            <p:ph type="body" idx="1"/>
          </p:nvPr>
        </p:nvSpPr>
        <p:spPr/>
        <p:txBody>
          <a:bodyPr/>
          <a:lstStyle/>
          <a:p>
            <a:r>
              <a:rPr lang="en-US" dirty="0" smtClean="0"/>
              <a:t>ICAO</a:t>
            </a:r>
            <a:endParaRPr lang="en-CA" dirty="0"/>
          </a:p>
        </p:txBody>
      </p:sp>
      <p:sp>
        <p:nvSpPr>
          <p:cNvPr id="3" name="Content Placeholder 2"/>
          <p:cNvSpPr>
            <a:spLocks noGrp="1"/>
          </p:cNvSpPr>
          <p:nvPr>
            <p:ph sz="half" idx="2"/>
          </p:nvPr>
        </p:nvSpPr>
        <p:spPr/>
        <p:txBody>
          <a:bodyPr/>
          <a:lstStyle/>
          <a:p>
            <a:pPr marL="0" indent="0">
              <a:buNone/>
            </a:pPr>
            <a:r>
              <a:rPr lang="en-US" dirty="0" smtClean="0"/>
              <a:t>In Canada, TDG by air must comply with the ICAO Technical Instructions.</a:t>
            </a:r>
          </a:p>
          <a:p>
            <a:pPr marL="0" indent="0">
              <a:buNone/>
            </a:pPr>
            <a:r>
              <a:rPr lang="en-US" dirty="0" smtClean="0"/>
              <a:t>This document is part of an ongoing effort being made to harmonize regulations internationally.</a:t>
            </a:r>
            <a:endParaRPr lang="en-CA" dirty="0"/>
          </a:p>
        </p:txBody>
      </p:sp>
      <p:sp>
        <p:nvSpPr>
          <p:cNvPr id="6" name="Text Placeholder 5"/>
          <p:cNvSpPr>
            <a:spLocks noGrp="1"/>
          </p:cNvSpPr>
          <p:nvPr>
            <p:ph type="body" sz="quarter" idx="3"/>
          </p:nvPr>
        </p:nvSpPr>
        <p:spPr/>
        <p:txBody>
          <a:bodyPr/>
          <a:lstStyle/>
          <a:p>
            <a:r>
              <a:rPr lang="en-US" dirty="0" smtClean="0"/>
              <a:t>IATA</a:t>
            </a:r>
            <a:endParaRPr lang="en-CA" dirty="0"/>
          </a:p>
        </p:txBody>
      </p:sp>
      <p:sp>
        <p:nvSpPr>
          <p:cNvPr id="4" name="Content Placeholder 3"/>
          <p:cNvSpPr>
            <a:spLocks noGrp="1"/>
          </p:cNvSpPr>
          <p:nvPr>
            <p:ph sz="quarter" idx="4"/>
          </p:nvPr>
        </p:nvSpPr>
        <p:spPr/>
        <p:txBody>
          <a:bodyPr>
            <a:normAutofit fontScale="85000" lnSpcReduction="20000"/>
          </a:bodyPr>
          <a:lstStyle/>
          <a:p>
            <a:pPr marL="0" indent="0">
              <a:buNone/>
            </a:pPr>
            <a:r>
              <a:rPr lang="en-US" dirty="0" smtClean="0"/>
              <a:t>Airlines that are members of IATA (such as Air Canada) use the IATA Dangerous Goods Regulations.</a:t>
            </a:r>
          </a:p>
          <a:p>
            <a:pPr marL="0" indent="0">
              <a:buNone/>
            </a:pPr>
            <a:r>
              <a:rPr lang="en-US" dirty="0" smtClean="0"/>
              <a:t>These regulations contain all of the requirements of the ICAO Technical </a:t>
            </a:r>
            <a:r>
              <a:rPr lang="en-US" dirty="0"/>
              <a:t>I</a:t>
            </a:r>
            <a:r>
              <a:rPr lang="en-US" dirty="0" smtClean="0"/>
              <a:t>nstructions and have included additional more restrictive requirements.</a:t>
            </a:r>
          </a:p>
          <a:p>
            <a:pPr marL="0" indent="0">
              <a:buNone/>
            </a:pPr>
            <a:r>
              <a:rPr lang="en-US" dirty="0" smtClean="0"/>
              <a:t>By following the IATA Dangerous Goods Regulations, we keep all of the shipment options available to us open.</a:t>
            </a:r>
            <a:endParaRPr lang="en-CA" dirty="0"/>
          </a:p>
        </p:txBody>
      </p:sp>
      <p:sp>
        <p:nvSpPr>
          <p:cNvPr id="7" name="Slide Number Placeholder 6"/>
          <p:cNvSpPr>
            <a:spLocks noGrp="1"/>
          </p:cNvSpPr>
          <p:nvPr>
            <p:ph type="sldNum" sz="quarter" idx="12"/>
          </p:nvPr>
        </p:nvSpPr>
        <p:spPr/>
        <p:txBody>
          <a:bodyPr/>
          <a:lstStyle/>
          <a:p>
            <a:fld id="{C5AEF617-B055-46DD-9686-5871088D75EB}" type="slidenum">
              <a:rPr lang="en-US" smtClean="0"/>
              <a:t>7</a:t>
            </a:fld>
            <a:endParaRPr lang="en-US"/>
          </a:p>
        </p:txBody>
      </p:sp>
    </p:spTree>
    <p:extLst>
      <p:ext uri="{BB962C8B-B14F-4D97-AF65-F5344CB8AC3E}">
        <p14:creationId xmlns:p14="http://schemas.microsoft.com/office/powerpoint/2010/main" val="715143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TDG Safety Marks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70</a:t>
            </a:fld>
            <a:endParaRPr lang="en-US"/>
          </a:p>
        </p:txBody>
      </p:sp>
      <p:sp>
        <p:nvSpPr>
          <p:cNvPr id="5" name="Content Placeholder 4"/>
          <p:cNvSpPr>
            <a:spLocks noGrp="1"/>
          </p:cNvSpPr>
          <p:nvPr>
            <p:ph sz="quarter" idx="13"/>
          </p:nvPr>
        </p:nvSpPr>
        <p:spPr/>
        <p:txBody>
          <a:bodyPr>
            <a:normAutofit lnSpcReduction="10000"/>
          </a:bodyPr>
          <a:lstStyle/>
          <a:p>
            <a:r>
              <a:rPr lang="en-US" dirty="0" smtClean="0"/>
              <a:t>Safety Marks provide important information about the goods being shipped.</a:t>
            </a:r>
          </a:p>
          <a:p>
            <a:r>
              <a:rPr lang="en-US" dirty="0" smtClean="0"/>
              <a:t>Ensure that those transporting dangerous goods understand the hazards that have been identified.</a:t>
            </a:r>
            <a:endParaRPr lang="en-CA" dirty="0"/>
          </a:p>
        </p:txBody>
      </p:sp>
      <p:sp>
        <p:nvSpPr>
          <p:cNvPr id="6" name="Content Placeholder 5"/>
          <p:cNvSpPr>
            <a:spLocks noGrp="1"/>
          </p:cNvSpPr>
          <p:nvPr>
            <p:ph sz="quarter" idx="14"/>
          </p:nvPr>
        </p:nvSpPr>
        <p:spPr/>
        <p:txBody>
          <a:bodyPr>
            <a:normAutofit fontScale="85000" lnSpcReduction="20000"/>
          </a:bodyPr>
          <a:lstStyle/>
          <a:p>
            <a:pPr marL="0" indent="0">
              <a:buNone/>
            </a:pPr>
            <a:r>
              <a:rPr lang="en-US" dirty="0" smtClean="0"/>
              <a:t>Safety marks include:</a:t>
            </a:r>
          </a:p>
          <a:p>
            <a:r>
              <a:rPr lang="en-US" dirty="0" smtClean="0"/>
              <a:t>Labels and placards</a:t>
            </a:r>
          </a:p>
          <a:p>
            <a:r>
              <a:rPr lang="en-US" dirty="0" smtClean="0"/>
              <a:t>Orange panels</a:t>
            </a:r>
          </a:p>
          <a:p>
            <a:r>
              <a:rPr lang="en-US" dirty="0" smtClean="0"/>
              <a:t>Signs</a:t>
            </a:r>
          </a:p>
          <a:p>
            <a:r>
              <a:rPr lang="en-US" dirty="0" smtClean="0"/>
              <a:t>UN Numbers</a:t>
            </a:r>
          </a:p>
          <a:p>
            <a:r>
              <a:rPr lang="en-US" dirty="0" smtClean="0"/>
              <a:t>Letters</a:t>
            </a:r>
          </a:p>
          <a:p>
            <a:r>
              <a:rPr lang="en-US" dirty="0" smtClean="0"/>
              <a:t>Abbreviations</a:t>
            </a:r>
          </a:p>
          <a:p>
            <a:r>
              <a:rPr lang="en-US" dirty="0" smtClean="0"/>
              <a:t>Words to identify dangerous goods</a:t>
            </a:r>
          </a:p>
          <a:p>
            <a:r>
              <a:rPr lang="en-US" dirty="0" smtClean="0"/>
              <a:t>Words to show the nature of the danger</a:t>
            </a:r>
          </a:p>
          <a:p>
            <a:endParaRPr lang="en-CA" dirty="0"/>
          </a:p>
        </p:txBody>
      </p:sp>
    </p:spTree>
    <p:extLst>
      <p:ext uri="{BB962C8B-B14F-4D97-AF65-F5344CB8AC3E}">
        <p14:creationId xmlns:p14="http://schemas.microsoft.com/office/powerpoint/2010/main" val="2124803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Marks Must Be: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71</a:t>
            </a:fld>
            <a:endParaRPr lang="en-US"/>
          </a:p>
        </p:txBody>
      </p:sp>
      <p:sp>
        <p:nvSpPr>
          <p:cNvPr id="5" name="Content Placeholder 4"/>
          <p:cNvSpPr>
            <a:spLocks noGrp="1"/>
          </p:cNvSpPr>
          <p:nvPr>
            <p:ph sz="quarter" idx="14"/>
          </p:nvPr>
        </p:nvSpPr>
        <p:spPr/>
        <p:txBody>
          <a:bodyPr>
            <a:normAutofit fontScale="92500" lnSpcReduction="10000"/>
          </a:bodyPr>
          <a:lstStyle/>
          <a:p>
            <a:r>
              <a:rPr lang="en-US" dirty="0" smtClean="0"/>
              <a:t>Made of durable and weather resistant material</a:t>
            </a:r>
          </a:p>
          <a:p>
            <a:r>
              <a:rPr lang="en-US" dirty="0" smtClean="0"/>
              <a:t>Visible, legible and displayed against a background of contrasting </a:t>
            </a:r>
            <a:r>
              <a:rPr lang="en-US" dirty="0" err="1" smtClean="0"/>
              <a:t>colour</a:t>
            </a:r>
            <a:endParaRPr lang="en-US" dirty="0" smtClean="0"/>
          </a:p>
          <a:p>
            <a:r>
              <a:rPr lang="en-US" dirty="0"/>
              <a:t>O</a:t>
            </a:r>
            <a:r>
              <a:rPr lang="en-US" dirty="0" smtClean="0"/>
              <a:t>f the proper size and </a:t>
            </a:r>
            <a:r>
              <a:rPr lang="en-US" dirty="0" err="1" smtClean="0"/>
              <a:t>colour</a:t>
            </a:r>
            <a:r>
              <a:rPr lang="en-US" dirty="0" smtClean="0"/>
              <a:t> indicated in the regulations</a:t>
            </a:r>
          </a:p>
          <a:p>
            <a:r>
              <a:rPr lang="en-US" dirty="0" smtClean="0"/>
              <a:t>The responsibility of the shipper </a:t>
            </a:r>
            <a:endParaRPr lang="en-CA" dirty="0"/>
          </a:p>
        </p:txBody>
      </p:sp>
      <p:pic>
        <p:nvPicPr>
          <p:cNvPr id="12290"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85800" y="3429000"/>
            <a:ext cx="3822700" cy="141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733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You must not display a safety mark on a means of containment or means of transport if the mark is misleading to the presence or nature of the danger.</a:t>
            </a:r>
          </a:p>
          <a:p>
            <a:r>
              <a:rPr lang="en-US" dirty="0" smtClean="0"/>
              <a:t>Do </a:t>
            </a:r>
            <a:r>
              <a:rPr lang="en-US" dirty="0" smtClean="0">
                <a:solidFill>
                  <a:srgbClr val="C00000"/>
                </a:solidFill>
              </a:rPr>
              <a:t>NOT</a:t>
            </a:r>
            <a:r>
              <a:rPr lang="en-US" dirty="0" smtClean="0"/>
              <a:t> display a safety mark if no dangerous goods are present.</a:t>
            </a:r>
          </a:p>
          <a:p>
            <a:r>
              <a:rPr lang="en-US" dirty="0" smtClean="0"/>
              <a:t>Do </a:t>
            </a:r>
            <a:r>
              <a:rPr lang="en-US" dirty="0" smtClean="0">
                <a:solidFill>
                  <a:srgbClr val="C00000"/>
                </a:solidFill>
              </a:rPr>
              <a:t>NOT</a:t>
            </a:r>
            <a:r>
              <a:rPr lang="en-US" dirty="0" smtClean="0"/>
              <a:t> display the wrong safety mark.</a:t>
            </a:r>
          </a:p>
          <a:p>
            <a:r>
              <a:rPr lang="en-US" dirty="0" smtClean="0"/>
              <a:t>Do </a:t>
            </a:r>
            <a:r>
              <a:rPr lang="en-US" dirty="0" smtClean="0">
                <a:solidFill>
                  <a:srgbClr val="C00000"/>
                </a:solidFill>
              </a:rPr>
              <a:t>NOT</a:t>
            </a:r>
            <a:r>
              <a:rPr lang="en-US" dirty="0" smtClean="0"/>
              <a:t> display any other mark that may be mistaken for a safety mark.</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72</a:t>
            </a:fld>
            <a:endParaRPr lang="en-US"/>
          </a:p>
        </p:txBody>
      </p:sp>
      <p:sp>
        <p:nvSpPr>
          <p:cNvPr id="4" name="Title 3"/>
          <p:cNvSpPr>
            <a:spLocks noGrp="1"/>
          </p:cNvSpPr>
          <p:nvPr>
            <p:ph type="title"/>
          </p:nvPr>
        </p:nvSpPr>
        <p:spPr/>
        <p:txBody>
          <a:bodyPr/>
          <a:lstStyle/>
          <a:p>
            <a:r>
              <a:rPr lang="en-US" dirty="0" smtClean="0"/>
              <a:t>Misleading Safety Marks</a:t>
            </a:r>
            <a:endParaRPr lang="en-CA" dirty="0"/>
          </a:p>
        </p:txBody>
      </p:sp>
    </p:spTree>
    <p:extLst>
      <p:ext uri="{BB962C8B-B14F-4D97-AF65-F5344CB8AC3E}">
        <p14:creationId xmlns:p14="http://schemas.microsoft.com/office/powerpoint/2010/main" val="882898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Safety Marks related to the Classes of Dangerous Goods were covered earlier in this module.</a:t>
            </a:r>
          </a:p>
          <a:p>
            <a:r>
              <a:rPr lang="en-US" dirty="0" smtClean="0"/>
              <a:t>The following slides will cover some of the other safety labels and marks you may need to use.</a:t>
            </a:r>
          </a:p>
          <a:p>
            <a:r>
              <a:rPr lang="en-US" dirty="0" smtClean="0"/>
              <a:t>More information can be found in: </a:t>
            </a:r>
          </a:p>
          <a:p>
            <a:pPr lvl="1"/>
            <a:r>
              <a:rPr lang="en-US" dirty="0" smtClean="0"/>
              <a:t>Section 4 of the TDG Regulations (Ground Transport)</a:t>
            </a:r>
          </a:p>
          <a:p>
            <a:pPr lvl="1"/>
            <a:r>
              <a:rPr lang="en-US" dirty="0" smtClean="0"/>
              <a:t>Section 7 of the IATA Dangerous Goods Regulations (Air Transport)</a:t>
            </a:r>
          </a:p>
          <a:p>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73</a:t>
            </a:fld>
            <a:endParaRPr lang="en-US"/>
          </a:p>
        </p:txBody>
      </p:sp>
      <p:sp>
        <p:nvSpPr>
          <p:cNvPr id="4" name="Title 3"/>
          <p:cNvSpPr>
            <a:spLocks noGrp="1"/>
          </p:cNvSpPr>
          <p:nvPr>
            <p:ph type="title"/>
          </p:nvPr>
        </p:nvSpPr>
        <p:spPr/>
        <p:txBody>
          <a:bodyPr/>
          <a:lstStyle/>
          <a:p>
            <a:r>
              <a:rPr lang="en-US" dirty="0" smtClean="0"/>
              <a:t>Other Safety Marks</a:t>
            </a:r>
            <a:endParaRPr lang="en-CA" dirty="0"/>
          </a:p>
        </p:txBody>
      </p:sp>
    </p:spTree>
    <p:extLst>
      <p:ext uri="{BB962C8B-B14F-4D97-AF65-F5344CB8AC3E}">
        <p14:creationId xmlns:p14="http://schemas.microsoft.com/office/powerpoint/2010/main" val="2817809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600" dirty="0" smtClean="0"/>
              <a:t>A label must always be displayed on a small means of containment (equal or less than 450 L) containing dangerous goods in transport.</a:t>
            </a:r>
          </a:p>
          <a:p>
            <a:r>
              <a:rPr lang="en-US" sz="1600" dirty="0" smtClean="0"/>
              <a:t>Labels for primary and subsidiary classes can be displayed on any side </a:t>
            </a:r>
            <a:r>
              <a:rPr lang="en-US" sz="1600" dirty="0"/>
              <a:t>other than the side on which it is intended to rest or to be stacked during transport, </a:t>
            </a:r>
            <a:r>
              <a:rPr lang="en-US" sz="1600" dirty="0" smtClean="0"/>
              <a:t>or on the shoulder of cylinders.</a:t>
            </a:r>
          </a:p>
          <a:p>
            <a:r>
              <a:rPr lang="en-US" sz="1600" dirty="0" smtClean="0"/>
              <a:t>A small means of containment must also display the shipping name and UN number of the dangerous goods in transport.</a:t>
            </a:r>
          </a:p>
          <a:p>
            <a:endParaRPr lang="en-US" dirty="0"/>
          </a:p>
          <a:p>
            <a:pPr marL="0" indent="0">
              <a:buNone/>
            </a:pP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74</a:t>
            </a:fld>
            <a:endParaRPr lang="en-US"/>
          </a:p>
        </p:txBody>
      </p:sp>
      <p:sp>
        <p:nvSpPr>
          <p:cNvPr id="4" name="Title 3"/>
          <p:cNvSpPr>
            <a:spLocks noGrp="1"/>
          </p:cNvSpPr>
          <p:nvPr>
            <p:ph type="title"/>
          </p:nvPr>
        </p:nvSpPr>
        <p:spPr/>
        <p:txBody>
          <a:bodyPr/>
          <a:lstStyle/>
          <a:p>
            <a:r>
              <a:rPr lang="en-US" dirty="0" smtClean="0"/>
              <a:t>Labels</a:t>
            </a:r>
            <a:endParaRPr lang="en-CA"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7" y="4495800"/>
            <a:ext cx="3781425"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022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4385733" cy="3450696"/>
          </a:xfrm>
        </p:spPr>
        <p:txBody>
          <a:bodyPr>
            <a:normAutofit fontScale="70000" lnSpcReduction="20000"/>
          </a:bodyPr>
          <a:lstStyle/>
          <a:p>
            <a:r>
              <a:rPr lang="en-US" dirty="0" err="1" smtClean="0"/>
              <a:t>Overpacks</a:t>
            </a:r>
            <a:r>
              <a:rPr lang="en-US" dirty="0" smtClean="0"/>
              <a:t> are used to consolidate fully compliant packages.</a:t>
            </a:r>
          </a:p>
          <a:p>
            <a:r>
              <a:rPr lang="en-US" dirty="0" smtClean="0"/>
              <a:t>Any package placed in an </a:t>
            </a:r>
            <a:r>
              <a:rPr lang="en-US" dirty="0" err="1" smtClean="0"/>
              <a:t>overpack</a:t>
            </a:r>
            <a:r>
              <a:rPr lang="en-US" dirty="0" smtClean="0"/>
              <a:t> must be fully compliant with the regulations.</a:t>
            </a:r>
          </a:p>
          <a:p>
            <a:r>
              <a:rPr lang="en-US" dirty="0" smtClean="0"/>
              <a:t>Any box can be used as an </a:t>
            </a:r>
            <a:r>
              <a:rPr lang="en-US" dirty="0" err="1" smtClean="0"/>
              <a:t>overpack</a:t>
            </a:r>
            <a:r>
              <a:rPr lang="en-US" dirty="0" smtClean="0"/>
              <a:t> as long as it is strong enough for its use and all items inside are compliant.</a:t>
            </a:r>
          </a:p>
          <a:p>
            <a:r>
              <a:rPr lang="en-US" dirty="0" smtClean="0"/>
              <a:t>Each package in an </a:t>
            </a:r>
            <a:r>
              <a:rPr lang="en-US" dirty="0" err="1" smtClean="0"/>
              <a:t>overpack</a:t>
            </a:r>
            <a:r>
              <a:rPr lang="en-US" dirty="0" smtClean="0"/>
              <a:t> must be labeled as if it were being shipped alone.  If these labels cannot be seen once placed in the </a:t>
            </a:r>
            <a:r>
              <a:rPr lang="en-US" dirty="0" err="1" smtClean="0"/>
              <a:t>overpack</a:t>
            </a:r>
            <a:r>
              <a:rPr lang="en-US" dirty="0" smtClean="0"/>
              <a:t>, they must be reproduced on the outside of the </a:t>
            </a:r>
            <a:r>
              <a:rPr lang="en-US" dirty="0" err="1" smtClean="0"/>
              <a:t>overpack</a:t>
            </a:r>
            <a:r>
              <a:rPr lang="en-US" dirty="0" smtClean="0"/>
              <a:t> along with the word </a:t>
            </a:r>
            <a:r>
              <a:rPr lang="en-US" b="1" dirty="0" smtClean="0"/>
              <a:t>OVERPACK</a:t>
            </a:r>
            <a:r>
              <a:rPr lang="en-US" dirty="0" smtClean="0"/>
              <a: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75</a:t>
            </a:fld>
            <a:endParaRPr lang="en-US"/>
          </a:p>
        </p:txBody>
      </p:sp>
      <p:sp>
        <p:nvSpPr>
          <p:cNvPr id="4" name="Title 3"/>
          <p:cNvSpPr>
            <a:spLocks noGrp="1"/>
          </p:cNvSpPr>
          <p:nvPr>
            <p:ph type="title"/>
          </p:nvPr>
        </p:nvSpPr>
        <p:spPr/>
        <p:txBody>
          <a:bodyPr/>
          <a:lstStyle/>
          <a:p>
            <a:r>
              <a:rPr lang="en-US" dirty="0" err="1" smtClean="0"/>
              <a:t>Overpack</a:t>
            </a:r>
            <a:r>
              <a:rPr lang="en-US" dirty="0" smtClean="0"/>
              <a:t> Safety Marks</a:t>
            </a:r>
            <a:endParaRPr lang="en-CA"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971800"/>
            <a:ext cx="28670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9822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The Category B mark must be displayed on all small means of containment containing </a:t>
            </a:r>
          </a:p>
          <a:p>
            <a:pPr marL="0" indent="0">
              <a:buNone/>
            </a:pPr>
            <a:r>
              <a:rPr lang="en-US" dirty="0" smtClean="0"/>
              <a:t>     </a:t>
            </a:r>
            <a:r>
              <a:rPr lang="en-US" b="1" dirty="0" smtClean="0"/>
              <a:t>UN3373, BIOLOGICAL SUBSTANCE, CATEGORY B </a:t>
            </a:r>
            <a:r>
              <a:rPr lang="en-US" dirty="0" smtClean="0"/>
              <a:t>instead of 6.2, Infectious Substances label.</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76</a:t>
            </a:fld>
            <a:endParaRPr lang="en-US"/>
          </a:p>
        </p:txBody>
      </p:sp>
      <p:sp>
        <p:nvSpPr>
          <p:cNvPr id="4" name="Title 3"/>
          <p:cNvSpPr>
            <a:spLocks noGrp="1"/>
          </p:cNvSpPr>
          <p:nvPr>
            <p:ph type="title"/>
          </p:nvPr>
        </p:nvSpPr>
        <p:spPr/>
        <p:txBody>
          <a:bodyPr/>
          <a:lstStyle/>
          <a:p>
            <a:r>
              <a:rPr lang="en-US" dirty="0" smtClean="0"/>
              <a:t>Category B Mark</a:t>
            </a:r>
            <a:endParaRPr lang="en-CA"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1581150" cy="161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2148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600" dirty="0" smtClean="0"/>
              <a:t>When complying with the Limited Quantities Exemption (Section 1.17), the limited quantities mark must be displayed on one side of the means of containment.</a:t>
            </a:r>
          </a:p>
          <a:p>
            <a:endParaRPr lang="en-US" sz="1600" dirty="0"/>
          </a:p>
          <a:p>
            <a:endParaRPr lang="en-US" sz="1600" dirty="0" smtClean="0"/>
          </a:p>
          <a:p>
            <a:pPr marL="0" indent="0">
              <a:buNone/>
            </a:pPr>
            <a:endParaRPr lang="en-US" sz="1600" dirty="0" smtClean="0"/>
          </a:p>
          <a:p>
            <a:endParaRPr lang="en-US" sz="1600" dirty="0"/>
          </a:p>
          <a:p>
            <a:endParaRPr lang="en-US" sz="1600" dirty="0" smtClean="0"/>
          </a:p>
          <a:p>
            <a:r>
              <a:rPr lang="en-US" sz="1600" dirty="0" smtClean="0"/>
              <a:t>As of January 1, 2021, you must display one of these marks. </a:t>
            </a:r>
          </a:p>
          <a:p>
            <a:r>
              <a:rPr lang="en-US" sz="1600" dirty="0"/>
              <a:t>T</a:t>
            </a:r>
            <a:r>
              <a:rPr lang="en-US" sz="1600" dirty="0" smtClean="0"/>
              <a:t>he words “Limited Quantity”, “Ltd. Qty.”, “Consumer Commodity” can no longer be used.</a:t>
            </a:r>
            <a:endParaRPr lang="en-CA" sz="1600" dirty="0"/>
          </a:p>
        </p:txBody>
      </p:sp>
      <p:sp>
        <p:nvSpPr>
          <p:cNvPr id="3" name="Slide Number Placeholder 2"/>
          <p:cNvSpPr>
            <a:spLocks noGrp="1"/>
          </p:cNvSpPr>
          <p:nvPr>
            <p:ph type="sldNum" sz="quarter" idx="12"/>
          </p:nvPr>
        </p:nvSpPr>
        <p:spPr/>
        <p:txBody>
          <a:bodyPr/>
          <a:lstStyle/>
          <a:p>
            <a:fld id="{C5AEF617-B055-46DD-9686-5871088D75EB}" type="slidenum">
              <a:rPr lang="en-US" smtClean="0"/>
              <a:t>77</a:t>
            </a:fld>
            <a:endParaRPr lang="en-US"/>
          </a:p>
        </p:txBody>
      </p:sp>
      <p:sp>
        <p:nvSpPr>
          <p:cNvPr id="4" name="Title 3"/>
          <p:cNvSpPr>
            <a:spLocks noGrp="1"/>
          </p:cNvSpPr>
          <p:nvPr>
            <p:ph type="title"/>
          </p:nvPr>
        </p:nvSpPr>
        <p:spPr/>
        <p:txBody>
          <a:bodyPr/>
          <a:lstStyle/>
          <a:p>
            <a:r>
              <a:rPr lang="en-US" dirty="0" smtClean="0"/>
              <a:t>Limited Quantities Mark</a:t>
            </a:r>
            <a:endParaRPr lang="en-CA"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276600"/>
            <a:ext cx="2390775"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8511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438400"/>
            <a:ext cx="7408333" cy="3915145"/>
          </a:xfrm>
        </p:spPr>
        <p:txBody>
          <a:bodyPr/>
          <a:lstStyle/>
          <a:p>
            <a:r>
              <a:rPr lang="en-US" dirty="0" smtClean="0"/>
              <a:t>When shipping excepted quantities by ground and air respectively:</a:t>
            </a:r>
          </a:p>
          <a:p>
            <a:pPr lvl="1"/>
            <a:r>
              <a:rPr lang="en-US" dirty="0" smtClean="0"/>
              <a:t>Excepted Quantities Exemption (Section 1.17.1), OR</a:t>
            </a:r>
          </a:p>
          <a:p>
            <a:pPr lvl="1"/>
            <a:r>
              <a:rPr lang="en-US" dirty="0" smtClean="0"/>
              <a:t>Dangerous Goods in Excepted </a:t>
            </a:r>
            <a:r>
              <a:rPr lang="en-US" dirty="0"/>
              <a:t>Quantities </a:t>
            </a:r>
            <a:r>
              <a:rPr lang="en-US" dirty="0" smtClean="0"/>
              <a:t>(Section 2.6) </a:t>
            </a:r>
          </a:p>
          <a:p>
            <a:pPr marL="0" indent="0">
              <a:buNone/>
            </a:pPr>
            <a:r>
              <a:rPr lang="en-US" dirty="0" smtClean="0"/>
              <a:t>the excepted quantities mark must be displayed on one side of the means of containment.</a:t>
            </a:r>
          </a:p>
          <a:p>
            <a:endParaRPr lang="en-US" dirty="0" smtClean="0"/>
          </a:p>
          <a:p>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78</a:t>
            </a:fld>
            <a:endParaRPr lang="en-US"/>
          </a:p>
        </p:txBody>
      </p:sp>
      <p:sp>
        <p:nvSpPr>
          <p:cNvPr id="4" name="Title 3"/>
          <p:cNvSpPr>
            <a:spLocks noGrp="1"/>
          </p:cNvSpPr>
          <p:nvPr>
            <p:ph type="title"/>
          </p:nvPr>
        </p:nvSpPr>
        <p:spPr/>
        <p:txBody>
          <a:bodyPr/>
          <a:lstStyle/>
          <a:p>
            <a:r>
              <a:rPr lang="en-US" dirty="0" smtClean="0"/>
              <a:t>Excepted Quantities Mark</a:t>
            </a:r>
            <a:endParaRPr lang="en-CA"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800600"/>
            <a:ext cx="3009900" cy="1629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075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675467"/>
            <a:ext cx="3395133" cy="3450696"/>
          </a:xfrm>
        </p:spPr>
        <p:txBody>
          <a:bodyPr/>
          <a:lstStyle/>
          <a:p>
            <a:r>
              <a:rPr lang="en-US" dirty="0" smtClean="0"/>
              <a:t>Dangerous Goods that are shipped by air and exceed the maximum quantity allowed on a passenger carrying aircraft MUST have this label affixed to one side of the package.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79</a:t>
            </a:fld>
            <a:endParaRPr lang="en-US"/>
          </a:p>
        </p:txBody>
      </p:sp>
      <p:sp>
        <p:nvSpPr>
          <p:cNvPr id="4" name="Title 3"/>
          <p:cNvSpPr>
            <a:spLocks noGrp="1"/>
          </p:cNvSpPr>
          <p:nvPr>
            <p:ph type="title"/>
          </p:nvPr>
        </p:nvSpPr>
        <p:spPr/>
        <p:txBody>
          <a:bodyPr/>
          <a:lstStyle/>
          <a:p>
            <a:r>
              <a:rPr lang="en-US" dirty="0" smtClean="0"/>
              <a:t>Cargo Aircraft Only</a:t>
            </a:r>
            <a:endParaRPr lang="en-CA"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971800"/>
            <a:ext cx="3039894" cy="2747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868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Requires Training?</a:t>
            </a:r>
            <a:endParaRPr lang="en-CA" dirty="0"/>
          </a:p>
        </p:txBody>
      </p:sp>
      <p:sp>
        <p:nvSpPr>
          <p:cNvPr id="3" name="Content Placeholder 2"/>
          <p:cNvSpPr>
            <a:spLocks noGrp="1"/>
          </p:cNvSpPr>
          <p:nvPr>
            <p:ph sz="quarter" idx="13"/>
          </p:nvPr>
        </p:nvSpPr>
        <p:spPr/>
        <p:txBody>
          <a:bodyPr/>
          <a:lstStyle/>
          <a:p>
            <a:pPr marL="0" indent="0">
              <a:buNone/>
            </a:pPr>
            <a:r>
              <a:rPr lang="en-US" dirty="0" smtClean="0"/>
              <a:t>In order to help reduce accidents and incidents, TDG training is </a:t>
            </a:r>
            <a:r>
              <a:rPr lang="en-US" b="1" dirty="0" smtClean="0">
                <a:solidFill>
                  <a:srgbClr val="FF0000"/>
                </a:solidFill>
              </a:rPr>
              <a:t>REQUIRED</a:t>
            </a:r>
            <a:r>
              <a:rPr lang="en-US" dirty="0" smtClean="0"/>
              <a:t> for everyone that handles packages containing dangerous goods.</a:t>
            </a:r>
            <a:endParaRPr lang="en-CA" dirty="0"/>
          </a:p>
        </p:txBody>
      </p:sp>
      <p:sp>
        <p:nvSpPr>
          <p:cNvPr id="4" name="Content Placeholder 3"/>
          <p:cNvSpPr>
            <a:spLocks noGrp="1"/>
          </p:cNvSpPr>
          <p:nvPr>
            <p:ph sz="quarter" idx="14"/>
          </p:nvPr>
        </p:nvSpPr>
        <p:spPr/>
        <p:txBody>
          <a:bodyPr>
            <a:normAutofit fontScale="92500" lnSpcReduction="20000"/>
          </a:bodyPr>
          <a:lstStyle/>
          <a:p>
            <a:pPr marL="0" indent="0">
              <a:buNone/>
            </a:pPr>
            <a:r>
              <a:rPr lang="en-US" dirty="0" smtClean="0"/>
              <a:t>If you, </a:t>
            </a:r>
          </a:p>
          <a:p>
            <a:r>
              <a:rPr lang="en-US" dirty="0" smtClean="0"/>
              <a:t>Load packages</a:t>
            </a:r>
          </a:p>
          <a:p>
            <a:r>
              <a:rPr lang="en-US" dirty="0" smtClean="0"/>
              <a:t>Unload packages</a:t>
            </a:r>
          </a:p>
          <a:p>
            <a:r>
              <a:rPr lang="en-US" dirty="0" smtClean="0"/>
              <a:t>Pack or Unpack packages</a:t>
            </a:r>
          </a:p>
          <a:p>
            <a:endParaRPr lang="en-US" dirty="0"/>
          </a:p>
          <a:p>
            <a:pPr marL="0" indent="0">
              <a:buNone/>
            </a:pPr>
            <a:r>
              <a:rPr lang="en-US" dirty="0" smtClean="0"/>
              <a:t>You </a:t>
            </a:r>
            <a:r>
              <a:rPr lang="en-US" b="1" dirty="0" smtClean="0">
                <a:solidFill>
                  <a:srgbClr val="FF0000"/>
                </a:solidFill>
              </a:rPr>
              <a:t>MUST</a:t>
            </a:r>
            <a:r>
              <a:rPr lang="en-US" dirty="0" smtClean="0"/>
              <a:t> complete TDG training </a:t>
            </a:r>
            <a:r>
              <a:rPr lang="en-US" b="1" dirty="0" smtClean="0"/>
              <a:t>or</a:t>
            </a:r>
            <a:r>
              <a:rPr lang="en-US" dirty="0" smtClean="0"/>
              <a:t> perform these activities in the presence of and under the direct supervision of someone that has.</a:t>
            </a:r>
          </a:p>
          <a:p>
            <a:endParaRPr lang="en-CA" dirty="0"/>
          </a:p>
        </p:txBody>
      </p:sp>
      <p:sp>
        <p:nvSpPr>
          <p:cNvPr id="5" name="Slide Number Placeholder 4"/>
          <p:cNvSpPr>
            <a:spLocks noGrp="1"/>
          </p:cNvSpPr>
          <p:nvPr>
            <p:ph type="sldNum" sz="quarter" idx="12"/>
          </p:nvPr>
        </p:nvSpPr>
        <p:spPr/>
        <p:txBody>
          <a:bodyPr/>
          <a:lstStyle/>
          <a:p>
            <a:fld id="{C5AEF617-B055-46DD-9686-5871088D75EB}" type="slidenum">
              <a:rPr lang="en-US" smtClean="0"/>
              <a:t>8</a:t>
            </a:fld>
            <a:endParaRPr lang="en-US"/>
          </a:p>
        </p:txBody>
      </p:sp>
    </p:spTree>
    <p:extLst>
      <p:ext uri="{BB962C8B-B14F-4D97-AF65-F5344CB8AC3E}">
        <p14:creationId xmlns:p14="http://schemas.microsoft.com/office/powerpoint/2010/main" val="2830751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Lithium Battery Label</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80</a:t>
            </a:fld>
            <a:endParaRPr lang="en-US"/>
          </a:p>
        </p:txBody>
      </p:sp>
      <p:sp>
        <p:nvSpPr>
          <p:cNvPr id="2" name="Content Placeholder 1"/>
          <p:cNvSpPr>
            <a:spLocks noGrp="1"/>
          </p:cNvSpPr>
          <p:nvPr>
            <p:ph sz="quarter" idx="13"/>
          </p:nvPr>
        </p:nvSpPr>
        <p:spPr/>
        <p:txBody>
          <a:bodyPr>
            <a:normAutofit/>
          </a:bodyPr>
          <a:lstStyle/>
          <a:p>
            <a:r>
              <a:rPr lang="en-US" sz="1800" dirty="0" smtClean="0"/>
              <a:t>This label is required for shipping lithium batteries by aircraft.</a:t>
            </a:r>
          </a:p>
        </p:txBody>
      </p:sp>
      <p:sp>
        <p:nvSpPr>
          <p:cNvPr id="5" name="Content Placeholder 4"/>
          <p:cNvSpPr>
            <a:spLocks noGrp="1"/>
          </p:cNvSpPr>
          <p:nvPr>
            <p:ph sz="quarter" idx="14"/>
          </p:nvPr>
        </p:nvSpPr>
        <p:spPr/>
        <p:txBody>
          <a:bodyPr/>
          <a:lstStyle/>
          <a:p>
            <a:r>
              <a:rPr lang="en-US" sz="1800" dirty="0"/>
              <a:t>It is FORBIDDEN to ship </a:t>
            </a:r>
            <a:r>
              <a:rPr lang="en-US" sz="1800" dirty="0" smtClean="0"/>
              <a:t>damaged, defective, recalled or recycled lithium batteries by aircraft.  This ban applies whether or not they are contained in equipment.</a:t>
            </a:r>
            <a:endParaRPr lang="en-CA" sz="1800" dirty="0"/>
          </a:p>
          <a:p>
            <a:endParaRPr lang="en-CA" dirty="0"/>
          </a:p>
        </p:txBody>
      </p:sp>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267200"/>
            <a:ext cx="2333625" cy="162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29000"/>
            <a:ext cx="2743200" cy="271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6984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Orientation Label</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81</a:t>
            </a:fld>
            <a:endParaRPr lang="en-US"/>
          </a:p>
        </p:txBody>
      </p:sp>
      <p:sp>
        <p:nvSpPr>
          <p:cNvPr id="4" name="Content Placeholder 3"/>
          <p:cNvSpPr>
            <a:spLocks noGrp="1"/>
          </p:cNvSpPr>
          <p:nvPr>
            <p:ph sz="quarter" idx="13"/>
          </p:nvPr>
        </p:nvSpPr>
        <p:spPr/>
        <p:txBody>
          <a:bodyPr/>
          <a:lstStyle/>
          <a:p>
            <a:r>
              <a:rPr lang="en-US" dirty="0" smtClean="0"/>
              <a:t>Orientation labels (when required) must be placed on 2 opposing sides of a package.</a:t>
            </a:r>
            <a:endParaRPr lang="en-CA" dirty="0"/>
          </a:p>
        </p:txBody>
      </p:sp>
      <p:pic>
        <p:nvPicPr>
          <p:cNvPr id="20482"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689708" y="3164836"/>
            <a:ext cx="1733333" cy="2476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536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Means of Containment</a:t>
            </a:r>
            <a:endParaRPr lang="en-CA" dirty="0"/>
          </a:p>
        </p:txBody>
      </p:sp>
      <p:sp>
        <p:nvSpPr>
          <p:cNvPr id="3" name="Text Placeholder 2"/>
          <p:cNvSpPr>
            <a:spLocks noGrp="1"/>
          </p:cNvSpPr>
          <p:nvPr>
            <p:ph type="body" idx="1"/>
          </p:nvPr>
        </p:nvSpPr>
        <p:spPr/>
        <p:txBody>
          <a:bodyPr/>
          <a:lstStyle/>
          <a:p>
            <a:r>
              <a:rPr lang="en-US" dirty="0" smtClean="0"/>
              <a:t>Section 7</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82</a:t>
            </a:fld>
            <a:endParaRPr lang="en-US"/>
          </a:p>
        </p:txBody>
      </p:sp>
    </p:spTree>
    <p:extLst>
      <p:ext uri="{BB962C8B-B14F-4D97-AF65-F5344CB8AC3E}">
        <p14:creationId xmlns:p14="http://schemas.microsoft.com/office/powerpoint/2010/main" val="7409318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Both the TDG Regulations and IATA Dangerous Goods Regulations require dangerous goods to be contained in a safe means of containment.</a:t>
            </a:r>
          </a:p>
          <a:p>
            <a:r>
              <a:rPr lang="en-US" dirty="0" smtClean="0"/>
              <a:t>A means of containment is a container or packaging designed to prevent the release of dangerous goods that could constitute a danger to life, health, property or the environment under normal conditions of transport.</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83</a:t>
            </a:fld>
            <a:endParaRPr lang="en-US"/>
          </a:p>
        </p:txBody>
      </p:sp>
      <p:sp>
        <p:nvSpPr>
          <p:cNvPr id="5" name="Title 4"/>
          <p:cNvSpPr>
            <a:spLocks noGrp="1"/>
          </p:cNvSpPr>
          <p:nvPr>
            <p:ph type="title"/>
          </p:nvPr>
        </p:nvSpPr>
        <p:spPr/>
        <p:txBody>
          <a:bodyPr/>
          <a:lstStyle/>
          <a:p>
            <a:r>
              <a:rPr lang="en-US" dirty="0" smtClean="0"/>
              <a:t>Means of Containment</a:t>
            </a:r>
            <a:endParaRPr lang="en-CA" dirty="0"/>
          </a:p>
        </p:txBody>
      </p:sp>
    </p:spTree>
    <p:extLst>
      <p:ext uri="{BB962C8B-B14F-4D97-AF65-F5344CB8AC3E}">
        <p14:creationId xmlns:p14="http://schemas.microsoft.com/office/powerpoint/2010/main" val="1762598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Small, Large and Intermediate</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84</a:t>
            </a:fld>
            <a:endParaRPr lang="en-US"/>
          </a:p>
        </p:txBody>
      </p:sp>
      <p:sp>
        <p:nvSpPr>
          <p:cNvPr id="2" name="Content Placeholder 1"/>
          <p:cNvSpPr>
            <a:spLocks noGrp="1"/>
          </p:cNvSpPr>
          <p:nvPr>
            <p:ph sz="quarter" idx="13"/>
          </p:nvPr>
        </p:nvSpPr>
        <p:spPr/>
        <p:txBody>
          <a:bodyPr>
            <a:normAutofit/>
          </a:bodyPr>
          <a:lstStyle/>
          <a:p>
            <a:pPr marL="0" indent="0">
              <a:buNone/>
            </a:pPr>
            <a:r>
              <a:rPr lang="en-US" b="1" dirty="0" smtClean="0"/>
              <a:t>Small Means of Containment</a:t>
            </a:r>
          </a:p>
          <a:p>
            <a:pPr lvl="1"/>
            <a:r>
              <a:rPr lang="en-US" dirty="0" smtClean="0"/>
              <a:t>Volume equal or less than 450 L</a:t>
            </a:r>
          </a:p>
          <a:p>
            <a:pPr lvl="1"/>
            <a:r>
              <a:rPr lang="en-US" dirty="0" smtClean="0"/>
              <a:t>May be drums, </a:t>
            </a:r>
            <a:r>
              <a:rPr lang="en-US" dirty="0" err="1" smtClean="0"/>
              <a:t>jerricans</a:t>
            </a:r>
            <a:r>
              <a:rPr lang="en-US" dirty="0" smtClean="0"/>
              <a:t>, boxes, pails, bags, barrels, cylinders</a:t>
            </a:r>
          </a:p>
        </p:txBody>
      </p:sp>
      <p:sp>
        <p:nvSpPr>
          <p:cNvPr id="5" name="Content Placeholder 4"/>
          <p:cNvSpPr>
            <a:spLocks noGrp="1"/>
          </p:cNvSpPr>
          <p:nvPr>
            <p:ph sz="quarter" idx="14"/>
          </p:nvPr>
        </p:nvSpPr>
        <p:spPr/>
        <p:txBody>
          <a:bodyPr/>
          <a:lstStyle/>
          <a:p>
            <a:pPr marL="0" lvl="0" indent="0">
              <a:buClr>
                <a:srgbClr val="31B6FD"/>
              </a:buClr>
              <a:buNone/>
            </a:pPr>
            <a:r>
              <a:rPr lang="en-US" sz="2200" b="1" dirty="0">
                <a:solidFill>
                  <a:srgbClr val="073E87"/>
                </a:solidFill>
              </a:rPr>
              <a:t>Large Means of Containment</a:t>
            </a:r>
          </a:p>
          <a:p>
            <a:pPr lvl="1">
              <a:buClr>
                <a:srgbClr val="31B6FD"/>
              </a:buClr>
            </a:pPr>
            <a:r>
              <a:rPr lang="en-US" sz="2000" dirty="0">
                <a:solidFill>
                  <a:srgbClr val="073E87"/>
                </a:solidFill>
              </a:rPr>
              <a:t>Volume greater than 450 L</a:t>
            </a:r>
          </a:p>
          <a:p>
            <a:pPr marL="0" lvl="0" indent="0">
              <a:buClr>
                <a:srgbClr val="31B6FD"/>
              </a:buClr>
              <a:buNone/>
            </a:pPr>
            <a:endParaRPr lang="en-US" sz="2200" dirty="0" smtClean="0">
              <a:solidFill>
                <a:srgbClr val="073E87"/>
              </a:solidFill>
            </a:endParaRPr>
          </a:p>
          <a:p>
            <a:pPr marL="0" lvl="0" indent="0">
              <a:buClr>
                <a:srgbClr val="31B6FD"/>
              </a:buClr>
              <a:buNone/>
            </a:pPr>
            <a:r>
              <a:rPr lang="en-US" sz="2200" b="1" dirty="0" smtClean="0">
                <a:solidFill>
                  <a:srgbClr val="073E87"/>
                </a:solidFill>
              </a:rPr>
              <a:t>Intermediate </a:t>
            </a:r>
            <a:r>
              <a:rPr lang="en-US" sz="2200" b="1" dirty="0">
                <a:solidFill>
                  <a:srgbClr val="073E87"/>
                </a:solidFill>
              </a:rPr>
              <a:t>Bulk Container</a:t>
            </a:r>
          </a:p>
          <a:p>
            <a:pPr lvl="1">
              <a:buClr>
                <a:srgbClr val="31B6FD"/>
              </a:buClr>
            </a:pPr>
            <a:r>
              <a:rPr lang="en-US" sz="2000" dirty="0">
                <a:solidFill>
                  <a:srgbClr val="073E87"/>
                </a:solidFill>
              </a:rPr>
              <a:t>Volume greater than 450 L but less than or equal to 3000 L</a:t>
            </a:r>
            <a:endParaRPr lang="en-CA" sz="2000" dirty="0">
              <a:solidFill>
                <a:srgbClr val="073E87"/>
              </a:solidFill>
            </a:endParaRPr>
          </a:p>
          <a:p>
            <a:endParaRPr lang="en-CA" dirty="0"/>
          </a:p>
        </p:txBody>
      </p:sp>
    </p:spTree>
    <p:extLst>
      <p:ext uri="{BB962C8B-B14F-4D97-AF65-F5344CB8AC3E}">
        <p14:creationId xmlns:p14="http://schemas.microsoft.com/office/powerpoint/2010/main" val="1410518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Marks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85</a:t>
            </a:fld>
            <a:endParaRPr lang="en-US"/>
          </a:p>
        </p:txBody>
      </p:sp>
      <p:sp>
        <p:nvSpPr>
          <p:cNvPr id="4" name="Content Placeholder 3"/>
          <p:cNvSpPr>
            <a:spLocks noGrp="1"/>
          </p:cNvSpPr>
          <p:nvPr>
            <p:ph sz="quarter" idx="13"/>
          </p:nvPr>
        </p:nvSpPr>
        <p:spPr/>
        <p:txBody>
          <a:bodyPr>
            <a:normAutofit fontScale="62500" lnSpcReduction="20000"/>
          </a:bodyPr>
          <a:lstStyle/>
          <a:p>
            <a:r>
              <a:rPr lang="en-US" dirty="0" smtClean="0"/>
              <a:t>All standardized means of containment bear compliance marks to indicate that they were manufactured in compliance with a standard.</a:t>
            </a:r>
          </a:p>
          <a:p>
            <a:r>
              <a:rPr lang="en-US" dirty="0" smtClean="0"/>
              <a:t>All compliance marks must be durable, visible, legible and easily accessible for inspection.</a:t>
            </a:r>
          </a:p>
          <a:p>
            <a:r>
              <a:rPr lang="en-US" dirty="0" smtClean="0"/>
              <a:t>Most means of containment standards in Canada are based on the United Nations (UN) Recommendations.</a:t>
            </a:r>
          </a:p>
          <a:p>
            <a:r>
              <a:rPr lang="en-US" dirty="0" smtClean="0"/>
              <a:t>UN standardized means of containment are internationally recognized and can be used anywhere in the world and by any mode of transport.</a:t>
            </a:r>
          </a:p>
          <a:p>
            <a:r>
              <a:rPr lang="en-US" dirty="0" smtClean="0"/>
              <a:t>Some means of containment standards are specific to Canada and will display a TC marking.</a:t>
            </a:r>
            <a:endParaRPr lang="en-CA" dirty="0"/>
          </a:p>
        </p:txBody>
      </p:sp>
      <p:pic>
        <p:nvPicPr>
          <p:cNvPr id="1026" name="Picture 2"/>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514600"/>
            <a:ext cx="1106302" cy="121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971800"/>
            <a:ext cx="2543175" cy="124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495800"/>
            <a:ext cx="2519362" cy="155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0600" y="4114800"/>
            <a:ext cx="1241134" cy="1673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3900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AEF617-B055-46DD-9686-5871088D75EB}" type="slidenum">
              <a:rPr lang="en-US" smtClean="0"/>
              <a:t>86</a:t>
            </a:fld>
            <a:endParaRPr lang="en-US"/>
          </a:p>
        </p:txBody>
      </p:sp>
      <p:sp>
        <p:nvSpPr>
          <p:cNvPr id="4" name="Title 3"/>
          <p:cNvSpPr>
            <a:spLocks noGrp="1"/>
          </p:cNvSpPr>
          <p:nvPr>
            <p:ph type="title"/>
          </p:nvPr>
        </p:nvSpPr>
        <p:spPr/>
        <p:txBody>
          <a:bodyPr/>
          <a:lstStyle/>
          <a:p>
            <a:r>
              <a:rPr lang="en-US" dirty="0" smtClean="0"/>
              <a:t>UN Compliance Marks</a:t>
            </a:r>
            <a:endParaRPr lang="en-CA"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7998" y="1984112"/>
            <a:ext cx="5543402" cy="414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608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of Transport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87</a:t>
            </a:fld>
            <a:endParaRPr lang="en-US"/>
          </a:p>
        </p:txBody>
      </p:sp>
      <p:sp>
        <p:nvSpPr>
          <p:cNvPr id="4" name="Content Placeholder 3"/>
          <p:cNvSpPr>
            <a:spLocks noGrp="1"/>
          </p:cNvSpPr>
          <p:nvPr>
            <p:ph sz="quarter" idx="13"/>
          </p:nvPr>
        </p:nvSpPr>
        <p:spPr/>
        <p:txBody>
          <a:bodyPr/>
          <a:lstStyle/>
          <a:p>
            <a:r>
              <a:rPr lang="en-US" dirty="0" smtClean="0"/>
              <a:t>Refer to Part 5 of the TDG Regulations for more information regarding means of containment for road transport.</a:t>
            </a:r>
            <a:endParaRPr lang="en-CA" dirty="0"/>
          </a:p>
        </p:txBody>
      </p:sp>
      <p:sp>
        <p:nvSpPr>
          <p:cNvPr id="5" name="Content Placeholder 4"/>
          <p:cNvSpPr>
            <a:spLocks noGrp="1"/>
          </p:cNvSpPr>
          <p:nvPr>
            <p:ph sz="quarter" idx="14"/>
          </p:nvPr>
        </p:nvSpPr>
        <p:spPr/>
        <p:txBody>
          <a:bodyPr/>
          <a:lstStyle/>
          <a:p>
            <a:r>
              <a:rPr lang="en-US" dirty="0" smtClean="0"/>
              <a:t>Refer to Part 6 of the IATA Dangerous Goods Regulations for more information regarding means of containment for air transport.</a:t>
            </a:r>
            <a:endParaRPr lang="en-CA" dirty="0"/>
          </a:p>
        </p:txBody>
      </p:sp>
    </p:spTree>
    <p:extLst>
      <p:ext uri="{BB962C8B-B14F-4D97-AF65-F5344CB8AC3E}">
        <p14:creationId xmlns:p14="http://schemas.microsoft.com/office/powerpoint/2010/main" val="3169108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Packaging for Infectious Substances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88</a:t>
            </a:fld>
            <a:endParaRPr lang="en-US"/>
          </a:p>
        </p:txBody>
      </p:sp>
      <p:pic>
        <p:nvPicPr>
          <p:cNvPr id="9218"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2057400"/>
            <a:ext cx="6638925" cy="415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22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P620 Packaging</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89</a:t>
            </a:fld>
            <a:endParaRPr lang="en-US"/>
          </a:p>
        </p:txBody>
      </p:sp>
      <p:sp>
        <p:nvSpPr>
          <p:cNvPr id="4" name="Content Placeholder 3"/>
          <p:cNvSpPr>
            <a:spLocks noGrp="1"/>
          </p:cNvSpPr>
          <p:nvPr>
            <p:ph sz="quarter" idx="13"/>
          </p:nvPr>
        </p:nvSpPr>
        <p:spPr/>
        <p:txBody>
          <a:bodyPr>
            <a:normAutofit lnSpcReduction="10000"/>
          </a:bodyPr>
          <a:lstStyle/>
          <a:p>
            <a:r>
              <a:rPr lang="en-US" dirty="0" smtClean="0"/>
              <a:t>A Type P620 container is a triple packaging system consisting of:</a:t>
            </a:r>
          </a:p>
          <a:p>
            <a:pPr lvl="1"/>
            <a:r>
              <a:rPr lang="en-US" dirty="0" smtClean="0"/>
              <a:t>Watertight primary receptacle(s)</a:t>
            </a:r>
          </a:p>
          <a:p>
            <a:pPr lvl="1"/>
            <a:r>
              <a:rPr lang="en-US" dirty="0" smtClean="0"/>
              <a:t>Watertight secondary packaging</a:t>
            </a:r>
          </a:p>
          <a:p>
            <a:pPr lvl="1"/>
            <a:r>
              <a:rPr lang="en-US" dirty="0" smtClean="0"/>
              <a:t>Absorbent material</a:t>
            </a:r>
          </a:p>
          <a:p>
            <a:pPr lvl="1"/>
            <a:r>
              <a:rPr lang="en-US" dirty="0" smtClean="0"/>
              <a:t>Outer packaging</a:t>
            </a:r>
            <a:endParaRPr lang="en-CA" dirty="0"/>
          </a:p>
        </p:txBody>
      </p:sp>
      <p:pic>
        <p:nvPicPr>
          <p:cNvPr id="10242" name="Picture 2"/>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r="22772" b="6834"/>
          <a:stretch/>
        </p:blipFill>
        <p:spPr bwMode="auto">
          <a:xfrm>
            <a:off x="4343400" y="3048000"/>
            <a:ext cx="437212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230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 of Training</a:t>
            </a:r>
            <a:endParaRPr lang="en-CA" dirty="0"/>
          </a:p>
        </p:txBody>
      </p:sp>
      <p:sp>
        <p:nvSpPr>
          <p:cNvPr id="3" name="Content Placeholder 2"/>
          <p:cNvSpPr>
            <a:spLocks noGrp="1"/>
          </p:cNvSpPr>
          <p:nvPr>
            <p:ph sz="quarter" idx="13"/>
          </p:nvPr>
        </p:nvSpPr>
        <p:spPr/>
        <p:txBody>
          <a:bodyPr>
            <a:normAutofit lnSpcReduction="10000"/>
          </a:bodyPr>
          <a:lstStyle/>
          <a:p>
            <a:pPr marL="0" indent="0">
              <a:buNone/>
            </a:pPr>
            <a:r>
              <a:rPr lang="en-US" dirty="0" smtClean="0"/>
              <a:t>According to Part 6 of the TDG Regulations, a training certificate expires:</a:t>
            </a:r>
          </a:p>
          <a:p>
            <a:r>
              <a:rPr lang="en-US" b="1" dirty="0" smtClean="0"/>
              <a:t>24 months </a:t>
            </a:r>
            <a:r>
              <a:rPr lang="en-US" dirty="0" smtClean="0"/>
              <a:t>after the date of issuance for transport by aircraft</a:t>
            </a:r>
          </a:p>
          <a:p>
            <a:r>
              <a:rPr lang="en-US" b="1" dirty="0" smtClean="0"/>
              <a:t>36 months </a:t>
            </a:r>
            <a:r>
              <a:rPr lang="en-US" dirty="0" smtClean="0"/>
              <a:t>after the date of issuance for transport by road vehicle</a:t>
            </a:r>
          </a:p>
          <a:p>
            <a:endParaRPr lang="en-CA" dirty="0"/>
          </a:p>
        </p:txBody>
      </p:sp>
      <p:sp>
        <p:nvSpPr>
          <p:cNvPr id="4" name="Content Placeholder 3"/>
          <p:cNvSpPr>
            <a:spLocks noGrp="1"/>
          </p:cNvSpPr>
          <p:nvPr>
            <p:ph sz="quarter" idx="14"/>
          </p:nvPr>
        </p:nvSpPr>
        <p:spPr/>
        <p:txBody>
          <a:bodyPr>
            <a:normAutofit/>
          </a:bodyPr>
          <a:lstStyle/>
          <a:p>
            <a:pPr marL="0" indent="0">
              <a:buNone/>
            </a:pPr>
            <a:r>
              <a:rPr lang="en-US" dirty="0" smtClean="0"/>
              <a:t>Additional training may be required if regulatory changes applicable to your duties occur before the training certificate expires.</a:t>
            </a:r>
          </a:p>
        </p:txBody>
      </p:sp>
      <p:sp>
        <p:nvSpPr>
          <p:cNvPr id="5" name="Slide Number Placeholder 4"/>
          <p:cNvSpPr>
            <a:spLocks noGrp="1"/>
          </p:cNvSpPr>
          <p:nvPr>
            <p:ph type="sldNum" sz="quarter" idx="12"/>
          </p:nvPr>
        </p:nvSpPr>
        <p:spPr/>
        <p:txBody>
          <a:bodyPr/>
          <a:lstStyle/>
          <a:p>
            <a:fld id="{C5AEF617-B055-46DD-9686-5871088D75EB}" type="slidenum">
              <a:rPr lang="en-US" smtClean="0"/>
              <a:t>9</a:t>
            </a:fld>
            <a:endParaRPr lang="en-US"/>
          </a:p>
        </p:txBody>
      </p:sp>
    </p:spTree>
    <p:extLst>
      <p:ext uri="{BB962C8B-B14F-4D97-AF65-F5344CB8AC3E}">
        <p14:creationId xmlns:p14="http://schemas.microsoft.com/office/powerpoint/2010/main" val="37506047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Packing Instruction 620</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90</a:t>
            </a:fld>
            <a:endParaRPr lang="en-US"/>
          </a:p>
        </p:txBody>
      </p:sp>
      <p:sp>
        <p:nvSpPr>
          <p:cNvPr id="4" name="Content Placeholder 3"/>
          <p:cNvSpPr>
            <a:spLocks noGrp="1"/>
          </p:cNvSpPr>
          <p:nvPr>
            <p:ph sz="quarter" idx="13"/>
          </p:nvPr>
        </p:nvSpPr>
        <p:spPr/>
        <p:txBody>
          <a:bodyPr>
            <a:normAutofit lnSpcReduction="10000"/>
          </a:bodyPr>
          <a:lstStyle/>
          <a:p>
            <a:pPr lvl="0">
              <a:buClr>
                <a:srgbClr val="31B6FD"/>
              </a:buClr>
            </a:pPr>
            <a:r>
              <a:rPr lang="en-US" dirty="0">
                <a:solidFill>
                  <a:srgbClr val="073E87"/>
                </a:solidFill>
              </a:rPr>
              <a:t>The following video shows how to appropriately pack a Category A Infectious Substance according to Packing Instruction 620</a:t>
            </a:r>
            <a:endParaRPr lang="en-CA" dirty="0">
              <a:solidFill>
                <a:srgbClr val="073E87"/>
              </a:solidFill>
            </a:endParaRPr>
          </a:p>
          <a:p>
            <a:pPr lvl="0">
              <a:buClr>
                <a:srgbClr val="31B6FD"/>
              </a:buClr>
            </a:pPr>
            <a:endParaRPr lang="en-CA" dirty="0">
              <a:solidFill>
                <a:srgbClr val="073E87"/>
              </a:solidFill>
            </a:endParaRPr>
          </a:p>
          <a:p>
            <a:pPr lvl="0">
              <a:buClr>
                <a:srgbClr val="31B6FD"/>
              </a:buClr>
            </a:pPr>
            <a:r>
              <a:rPr lang="en-CA" sz="1800" dirty="0">
                <a:solidFill>
                  <a:srgbClr val="073E87"/>
                </a:solidFill>
                <a:hlinkClick r:id="rId3"/>
              </a:rPr>
              <a:t>https://</a:t>
            </a:r>
            <a:r>
              <a:rPr lang="en-CA" sz="1800" dirty="0" smtClean="0">
                <a:solidFill>
                  <a:srgbClr val="073E87"/>
                </a:solidFill>
                <a:hlinkClick r:id="rId3"/>
              </a:rPr>
              <a:t>www.youtube.com/watch?v=cA4qYHg3U_M&amp;feature=youtu.be </a:t>
            </a:r>
            <a:endParaRPr lang="en-CA" dirty="0"/>
          </a:p>
        </p:txBody>
      </p:sp>
      <p:sp>
        <p:nvSpPr>
          <p:cNvPr id="5" name="Content Placeholder 4"/>
          <p:cNvSpPr>
            <a:spLocks noGrp="1"/>
          </p:cNvSpPr>
          <p:nvPr>
            <p:ph sz="quarter" idx="14"/>
          </p:nvPr>
        </p:nvSpPr>
        <p:spPr/>
        <p:txBody>
          <a:bodyPr/>
          <a:lstStyle/>
          <a:p>
            <a:pPr marL="0" indent="0">
              <a:buNone/>
            </a:pPr>
            <a:r>
              <a:rPr lang="en-US" b="1" dirty="0" smtClean="0"/>
              <a:t>REMEMBER:</a:t>
            </a:r>
          </a:p>
          <a:p>
            <a:pPr marL="0" indent="0">
              <a:buNone/>
            </a:pPr>
            <a:r>
              <a:rPr lang="en-US" dirty="0" smtClean="0"/>
              <a:t>If you alter the packaging bearing UN markings, you may be fined as the packaging is no longer compliant with the regulations and standards.</a:t>
            </a:r>
            <a:endParaRPr lang="en-CA" dirty="0"/>
          </a:p>
        </p:txBody>
      </p:sp>
    </p:spTree>
    <p:extLst>
      <p:ext uri="{BB962C8B-B14F-4D97-AF65-F5344CB8AC3E}">
        <p14:creationId xmlns:p14="http://schemas.microsoft.com/office/powerpoint/2010/main" val="40958467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Indicative List of Category A Infectious Substances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91</a:t>
            </a:fld>
            <a:endParaRPr lang="en-US"/>
          </a:p>
        </p:txBody>
      </p:sp>
      <p:pic>
        <p:nvPicPr>
          <p:cNvPr id="5122" name="Picture 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49146" y="1752600"/>
            <a:ext cx="3363888" cy="43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4645025" y="3055775"/>
            <a:ext cx="3822700" cy="269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3093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P650 Packaging</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92</a:t>
            </a:fld>
            <a:endParaRPr lang="en-US"/>
          </a:p>
        </p:txBody>
      </p:sp>
      <p:sp>
        <p:nvSpPr>
          <p:cNvPr id="4" name="Content Placeholder 3"/>
          <p:cNvSpPr>
            <a:spLocks noGrp="1"/>
          </p:cNvSpPr>
          <p:nvPr>
            <p:ph sz="quarter" idx="13"/>
          </p:nvPr>
        </p:nvSpPr>
        <p:spPr/>
        <p:txBody>
          <a:bodyPr>
            <a:normAutofit fontScale="70000" lnSpcReduction="20000"/>
          </a:bodyPr>
          <a:lstStyle/>
          <a:p>
            <a:r>
              <a:rPr lang="en-US" dirty="0" smtClean="0"/>
              <a:t>A Type P650 container is typically used for UN3373 Biological Substance – Category B, but it can also be used for the transport of certain Category A Infectious Substances.</a:t>
            </a:r>
          </a:p>
          <a:p>
            <a:r>
              <a:rPr lang="en-US" dirty="0" smtClean="0"/>
              <a:t>If you were shipping a sputum sample for TB testing, this would be a Category B package.</a:t>
            </a:r>
          </a:p>
          <a:p>
            <a:r>
              <a:rPr lang="en-US" dirty="0" smtClean="0"/>
              <a:t>A positive TB culture, however, would require Category A packaging.</a:t>
            </a:r>
          </a:p>
          <a:p>
            <a:pPr marL="0" indent="0">
              <a:buNone/>
            </a:pPr>
            <a:endParaRPr lang="en-US" dirty="0" smtClean="0"/>
          </a:p>
          <a:p>
            <a:pPr marL="0" indent="0">
              <a:buNone/>
            </a:pPr>
            <a:r>
              <a:rPr lang="en-US" dirty="0" smtClean="0"/>
              <a:t>(See previous slide – Indicative List of Category A Infectious Substances)</a:t>
            </a:r>
            <a:endParaRPr lang="en-CA" dirty="0"/>
          </a:p>
        </p:txBody>
      </p:sp>
      <p:sp>
        <p:nvSpPr>
          <p:cNvPr id="5" name="Content Placeholder 4"/>
          <p:cNvSpPr>
            <a:spLocks noGrp="1"/>
          </p:cNvSpPr>
          <p:nvPr>
            <p:ph sz="quarter" idx="14"/>
          </p:nvPr>
        </p:nvSpPr>
        <p:spPr/>
        <p:txBody>
          <a:bodyPr/>
          <a:lstStyle/>
          <a:p>
            <a:endParaRPr lang="en-US" dirty="0"/>
          </a:p>
          <a:p>
            <a:endParaRPr lang="en-CA"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275862"/>
            <a:ext cx="3990975" cy="3858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111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Packing Instruction 650</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93</a:t>
            </a:fld>
            <a:endParaRPr lang="en-US" dirty="0"/>
          </a:p>
        </p:txBody>
      </p:sp>
      <p:sp>
        <p:nvSpPr>
          <p:cNvPr id="4" name="Content Placeholder 3"/>
          <p:cNvSpPr>
            <a:spLocks noGrp="1"/>
          </p:cNvSpPr>
          <p:nvPr>
            <p:ph sz="quarter" idx="13"/>
          </p:nvPr>
        </p:nvSpPr>
        <p:spPr/>
        <p:txBody>
          <a:bodyPr>
            <a:normAutofit/>
          </a:bodyPr>
          <a:lstStyle/>
          <a:p>
            <a:r>
              <a:rPr lang="en-US" dirty="0" smtClean="0"/>
              <a:t>The following video shows how to appropriately pack a Category B Biological Substance according to Packing Instruction 650</a:t>
            </a:r>
          </a:p>
          <a:p>
            <a:endParaRPr lang="en-US" dirty="0"/>
          </a:p>
          <a:p>
            <a:r>
              <a:rPr lang="en-CA" sz="1800" dirty="0">
                <a:hlinkClick r:id="rId3"/>
              </a:rPr>
              <a:t>https://</a:t>
            </a:r>
            <a:r>
              <a:rPr lang="en-CA" sz="1800" dirty="0" smtClean="0">
                <a:hlinkClick r:id="rId3"/>
              </a:rPr>
              <a:t>youtu.be/segYrsI6qAA</a:t>
            </a:r>
            <a:endParaRPr lang="en-CA" sz="1800" dirty="0" smtClean="0"/>
          </a:p>
          <a:p>
            <a:pPr marL="0" indent="0">
              <a:buNone/>
            </a:pPr>
            <a:endParaRPr lang="en-CA" sz="1800" dirty="0"/>
          </a:p>
        </p:txBody>
      </p:sp>
      <p:sp>
        <p:nvSpPr>
          <p:cNvPr id="5" name="Content Placeholder 4"/>
          <p:cNvSpPr>
            <a:spLocks noGrp="1"/>
          </p:cNvSpPr>
          <p:nvPr>
            <p:ph sz="quarter" idx="14"/>
          </p:nvPr>
        </p:nvSpPr>
        <p:spPr/>
        <p:txBody>
          <a:bodyPr/>
          <a:lstStyle/>
          <a:p>
            <a:pPr marL="0" indent="0">
              <a:buNone/>
            </a:pPr>
            <a:r>
              <a:rPr lang="en-US" b="1" dirty="0" smtClean="0"/>
              <a:t>REMEMBER:</a:t>
            </a:r>
          </a:p>
          <a:p>
            <a:pPr marL="0" indent="0">
              <a:buNone/>
            </a:pPr>
            <a:r>
              <a:rPr lang="en-US" dirty="0" smtClean="0"/>
              <a:t>Failing to declare and ship Category A or Category B infectious substances appropriately can result in fines of up to $50, 000.</a:t>
            </a:r>
            <a:endParaRPr lang="en-CA" dirty="0"/>
          </a:p>
        </p:txBody>
      </p:sp>
    </p:spTree>
    <p:extLst>
      <p:ext uri="{BB962C8B-B14F-4D97-AF65-F5344CB8AC3E}">
        <p14:creationId xmlns:p14="http://schemas.microsoft.com/office/powerpoint/2010/main" val="25980288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Standardized and </a:t>
            </a:r>
            <a:r>
              <a:rPr lang="en-US" sz="3200" dirty="0" smtClean="0"/>
              <a:t>Non-standardized Packaging Permitted </a:t>
            </a:r>
            <a:r>
              <a:rPr lang="en-US" sz="3200" dirty="0"/>
              <a:t>in Part III of the CAN-CGSB-43.125 </a:t>
            </a:r>
            <a:r>
              <a:rPr lang="en-US" sz="3200" dirty="0" smtClean="0"/>
              <a:t>Standard</a:t>
            </a:r>
            <a:endParaRPr lang="en-CA" sz="3200" dirty="0"/>
          </a:p>
        </p:txBody>
      </p:sp>
      <p:sp>
        <p:nvSpPr>
          <p:cNvPr id="3" name="Slide Number Placeholder 2"/>
          <p:cNvSpPr>
            <a:spLocks noGrp="1"/>
          </p:cNvSpPr>
          <p:nvPr>
            <p:ph type="sldNum" sz="quarter" idx="12"/>
          </p:nvPr>
        </p:nvSpPr>
        <p:spPr/>
        <p:txBody>
          <a:bodyPr/>
          <a:lstStyle/>
          <a:p>
            <a:fld id="{C5AEF617-B055-46DD-9686-5871088D75EB}" type="slidenum">
              <a:rPr lang="en-US" smtClean="0"/>
              <a:t>94</a:t>
            </a:fld>
            <a:endParaRPr lang="en-US"/>
          </a:p>
        </p:txBody>
      </p:sp>
      <p:sp>
        <p:nvSpPr>
          <p:cNvPr id="4" name="Content Placeholder 3"/>
          <p:cNvSpPr>
            <a:spLocks noGrp="1"/>
          </p:cNvSpPr>
          <p:nvPr>
            <p:ph sz="quarter" idx="13"/>
          </p:nvPr>
        </p:nvSpPr>
        <p:spPr/>
        <p:txBody>
          <a:bodyPr>
            <a:normAutofit fontScale="62500" lnSpcReduction="20000"/>
          </a:bodyPr>
          <a:lstStyle/>
          <a:p>
            <a:pPr marL="0" indent="0">
              <a:buNone/>
            </a:pPr>
            <a:r>
              <a:rPr lang="en-US" dirty="0" smtClean="0"/>
              <a:t>Part III</a:t>
            </a:r>
            <a:r>
              <a:rPr lang="en-US" dirty="0" smtClean="0"/>
              <a:t> </a:t>
            </a:r>
            <a:r>
              <a:rPr lang="en-US" dirty="0" smtClean="0"/>
              <a:t>packaging is single or combination packaging suitable for transporting most biomedical waste.  There are 3 options:</a:t>
            </a:r>
          </a:p>
          <a:p>
            <a:pPr marL="0" indent="0">
              <a:buNone/>
            </a:pPr>
            <a:endParaRPr lang="en-US" dirty="0" smtClean="0"/>
          </a:p>
          <a:p>
            <a:pPr marL="457200" indent="-457200">
              <a:buFont typeface="+mj-lt"/>
              <a:buAutoNum type="arabicPeriod"/>
            </a:pPr>
            <a:r>
              <a:rPr lang="en-US" dirty="0" smtClean="0"/>
              <a:t>Single Packaging (Intermediate Bulk Container or Drum)</a:t>
            </a:r>
          </a:p>
          <a:p>
            <a:pPr marL="457200" indent="-457200">
              <a:buFont typeface="+mj-lt"/>
              <a:buAutoNum type="arabicPeriod"/>
            </a:pPr>
            <a:r>
              <a:rPr lang="en-US" dirty="0" smtClean="0"/>
              <a:t>Combination Package (Bag inside a Box)</a:t>
            </a:r>
          </a:p>
          <a:p>
            <a:pPr marL="759143" lvl="1" indent="-457200">
              <a:buFont typeface="+mj-lt"/>
              <a:buAutoNum type="alphaLcPeriod"/>
            </a:pPr>
            <a:r>
              <a:rPr lang="en-US" dirty="0" smtClean="0"/>
              <a:t>Bag and box must meet strength tests as per CAN/CGSB-43.125</a:t>
            </a:r>
          </a:p>
          <a:p>
            <a:pPr marL="457200" indent="-457200">
              <a:buFont typeface="+mj-lt"/>
              <a:buAutoNum type="arabicPeriod"/>
            </a:pPr>
            <a:r>
              <a:rPr lang="en-US" dirty="0" smtClean="0"/>
              <a:t>Sharps Container</a:t>
            </a:r>
          </a:p>
          <a:p>
            <a:pPr marL="759143" lvl="1" indent="-457200">
              <a:buFont typeface="+mj-lt"/>
              <a:buAutoNum type="alphaLcPeriod"/>
            </a:pPr>
            <a:r>
              <a:rPr lang="en-US" dirty="0" smtClean="0"/>
              <a:t>Must meet requirements of CAN/CGSB-43.125</a:t>
            </a:r>
          </a:p>
          <a:p>
            <a:pPr marL="759143" lvl="1" indent="-457200">
              <a:buFont typeface="+mj-lt"/>
              <a:buAutoNum type="alphaLcPeriod"/>
            </a:pPr>
            <a:endParaRPr lang="en-US" dirty="0"/>
          </a:p>
          <a:p>
            <a:pPr marL="0" indent="0">
              <a:buNone/>
            </a:pPr>
            <a:r>
              <a:rPr lang="en-US" dirty="0" smtClean="0"/>
              <a:t>No certification marks are required for a </a:t>
            </a:r>
            <a:r>
              <a:rPr lang="en-US" dirty="0" smtClean="0"/>
              <a:t>Part III</a:t>
            </a:r>
            <a:r>
              <a:rPr lang="en-US" dirty="0" smtClean="0"/>
              <a:t> </a:t>
            </a:r>
            <a:r>
              <a:rPr lang="en-US" dirty="0" smtClean="0"/>
              <a:t>Container.</a:t>
            </a:r>
          </a:p>
          <a:p>
            <a:pPr marL="457200" indent="-457200">
              <a:buFont typeface="+mj-lt"/>
              <a:buAutoNum type="arabicPeriod"/>
            </a:pPr>
            <a:endParaRPr lang="en-US" dirty="0" smtClean="0"/>
          </a:p>
          <a:p>
            <a:pPr marL="759143" lvl="1" indent="-457200">
              <a:buFont typeface="+mj-lt"/>
              <a:buAutoNum type="arabicPeriod"/>
            </a:pPr>
            <a:endParaRPr lang="en-CA" dirty="0"/>
          </a:p>
        </p:txBody>
      </p:sp>
      <p:pic>
        <p:nvPicPr>
          <p:cNvPr id="7170"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622841" cy="344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419600"/>
            <a:ext cx="1629734"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57400"/>
            <a:ext cx="1652588" cy="166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8653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Quick Reference Guide for Road Transport</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95</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144" y="1752601"/>
            <a:ext cx="390155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7863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Transporting Waste Containing Category A Infectious Substances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96</a:t>
            </a:fld>
            <a:endParaRPr lang="en-US"/>
          </a:p>
        </p:txBody>
      </p:sp>
      <p:sp>
        <p:nvSpPr>
          <p:cNvPr id="4" name="Content Placeholder 3"/>
          <p:cNvSpPr>
            <a:spLocks noGrp="1"/>
          </p:cNvSpPr>
          <p:nvPr>
            <p:ph sz="quarter" idx="13"/>
          </p:nvPr>
        </p:nvSpPr>
        <p:spPr/>
        <p:txBody>
          <a:bodyPr>
            <a:normAutofit fontScale="62500" lnSpcReduction="20000"/>
          </a:bodyPr>
          <a:lstStyle/>
          <a:p>
            <a:pPr marL="0" indent="0">
              <a:buNone/>
            </a:pPr>
            <a:r>
              <a:rPr lang="en-US" dirty="0" smtClean="0"/>
              <a:t>There is NO EXEMPTION for waste containing Category A infectious substances.</a:t>
            </a:r>
          </a:p>
          <a:p>
            <a:pPr marL="0" indent="0">
              <a:buNone/>
            </a:pPr>
            <a:endParaRPr lang="en-US" dirty="0"/>
          </a:p>
          <a:p>
            <a:pPr marL="0" indent="0">
              <a:buNone/>
            </a:pPr>
            <a:r>
              <a:rPr lang="en-US" dirty="0" smtClean="0"/>
              <a:t>Anyone handling, offering for transport or transporting these materials must comply with the Regulations.</a:t>
            </a:r>
          </a:p>
          <a:p>
            <a:pPr marL="457200" indent="-457200">
              <a:buFont typeface="+mj-lt"/>
              <a:buAutoNum type="arabicPeriod"/>
            </a:pPr>
            <a:r>
              <a:rPr lang="en-US" dirty="0" smtClean="0"/>
              <a:t>Must complete the appropriate shipping documents</a:t>
            </a:r>
          </a:p>
          <a:p>
            <a:pPr marL="457200" indent="-457200">
              <a:buFont typeface="+mj-lt"/>
              <a:buAutoNum type="arabicPeriod"/>
            </a:pPr>
            <a:r>
              <a:rPr lang="en-US" dirty="0" smtClean="0"/>
              <a:t>Must display the appropriate safety marks</a:t>
            </a:r>
          </a:p>
          <a:p>
            <a:pPr marL="457200" indent="-457200">
              <a:buFont typeface="+mj-lt"/>
              <a:buAutoNum type="arabicPeriod"/>
            </a:pPr>
            <a:r>
              <a:rPr lang="en-US" dirty="0" smtClean="0"/>
              <a:t>Must use a </a:t>
            </a:r>
            <a:r>
              <a:rPr lang="en-US" dirty="0" smtClean="0"/>
              <a:t>P620</a:t>
            </a:r>
            <a:r>
              <a:rPr lang="en-US" dirty="0" smtClean="0"/>
              <a:t> </a:t>
            </a:r>
            <a:r>
              <a:rPr lang="en-US" dirty="0" smtClean="0"/>
              <a:t>package</a:t>
            </a:r>
          </a:p>
          <a:p>
            <a:pPr marL="457200" indent="-457200">
              <a:buFont typeface="+mj-lt"/>
              <a:buAutoNum type="arabicPeriod"/>
            </a:pPr>
            <a:r>
              <a:rPr lang="en-US" dirty="0" smtClean="0"/>
              <a:t>Must be appropriately TDG trained and hold a valid training certificate</a:t>
            </a:r>
          </a:p>
          <a:p>
            <a:pPr marL="457200" indent="-457200">
              <a:buFont typeface="+mj-lt"/>
              <a:buAutoNum type="arabicPeriod"/>
            </a:pPr>
            <a:r>
              <a:rPr lang="en-US" dirty="0" smtClean="0"/>
              <a:t>Must have an approved Emergency Response Assistance Plan (ERAP)</a:t>
            </a:r>
            <a:endParaRPr lang="en-CA" dirty="0"/>
          </a:p>
        </p:txBody>
      </p:sp>
      <p:sp>
        <p:nvSpPr>
          <p:cNvPr id="5" name="Content Placeholder 4"/>
          <p:cNvSpPr>
            <a:spLocks noGrp="1"/>
          </p:cNvSpPr>
          <p:nvPr>
            <p:ph sz="quarter" idx="14"/>
          </p:nvPr>
        </p:nvSpPr>
        <p:spPr/>
        <p:txBody>
          <a:bodyPr>
            <a:normAutofit fontScale="55000" lnSpcReduction="20000"/>
          </a:bodyPr>
          <a:lstStyle/>
          <a:p>
            <a:pPr marL="0" indent="0">
              <a:buNone/>
            </a:pPr>
            <a:r>
              <a:rPr lang="en-US" dirty="0" smtClean="0"/>
              <a:t>P620</a:t>
            </a:r>
            <a:r>
              <a:rPr lang="en-US" dirty="0" smtClean="0"/>
              <a:t> </a:t>
            </a:r>
            <a:r>
              <a:rPr lang="en-US" dirty="0" smtClean="0"/>
              <a:t>packages are not large enough for items such as personal protective equipment, gowns, gloves, linen, waste, etc.</a:t>
            </a:r>
          </a:p>
          <a:p>
            <a:pPr marL="0" indent="0">
              <a:buNone/>
            </a:pPr>
            <a:endParaRPr lang="en-US" dirty="0"/>
          </a:p>
          <a:p>
            <a:pPr marL="0" indent="0">
              <a:buNone/>
            </a:pPr>
            <a:r>
              <a:rPr lang="en-US" dirty="0" smtClean="0"/>
              <a:t>As such, we may need to apply for an Equivalency Certificate in order to transport the waste in a non-standard means of containment.  (See Part 14 of the TDG Regulations)</a:t>
            </a:r>
          </a:p>
          <a:p>
            <a:pPr marL="0" indent="0">
              <a:buNone/>
            </a:pPr>
            <a:endParaRPr lang="en-US" dirty="0"/>
          </a:p>
          <a:p>
            <a:pPr marL="0" indent="0">
              <a:buNone/>
            </a:pPr>
            <a:r>
              <a:rPr lang="en-US" dirty="0" smtClean="0"/>
              <a:t>Contact your Infection Control Coordinator, Hazardous Waste Specialist and Biological Safety Officer immediately to help facilitate this application.</a:t>
            </a:r>
          </a:p>
          <a:p>
            <a:pPr marL="0" indent="0">
              <a:buNone/>
            </a:pPr>
            <a:endParaRPr lang="en-US" dirty="0"/>
          </a:p>
          <a:p>
            <a:pPr marL="0" indent="0">
              <a:buNone/>
            </a:pPr>
            <a:r>
              <a:rPr lang="en-US" dirty="0" smtClean="0"/>
              <a:t>Transport Canada can be contacted with questions at:</a:t>
            </a:r>
          </a:p>
          <a:p>
            <a:r>
              <a:rPr lang="en-US" dirty="0" smtClean="0"/>
              <a:t>1-855-298-1520</a:t>
            </a:r>
          </a:p>
          <a:p>
            <a:r>
              <a:rPr lang="en-US" dirty="0" smtClean="0">
                <a:hlinkClick r:id="rId3"/>
              </a:rPr>
              <a:t>tdgapprovals@tc.gc.ca</a:t>
            </a:r>
            <a:endParaRPr lang="en-US" dirty="0" smtClean="0"/>
          </a:p>
          <a:p>
            <a:pPr marL="0" indent="0">
              <a:buNone/>
            </a:pPr>
            <a:endParaRPr lang="en-CA" dirty="0"/>
          </a:p>
        </p:txBody>
      </p:sp>
    </p:spTree>
    <p:extLst>
      <p:ext uri="{BB962C8B-B14F-4D97-AF65-F5344CB8AC3E}">
        <p14:creationId xmlns:p14="http://schemas.microsoft.com/office/powerpoint/2010/main" val="12601597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97</a:t>
            </a:fld>
            <a:endParaRPr lang="en-US"/>
          </a:p>
        </p:txBody>
      </p:sp>
      <p:sp>
        <p:nvSpPr>
          <p:cNvPr id="4" name="Content Placeholder 3"/>
          <p:cNvSpPr>
            <a:spLocks noGrp="1"/>
          </p:cNvSpPr>
          <p:nvPr>
            <p:ph sz="quarter" idx="13"/>
          </p:nvPr>
        </p:nvSpPr>
        <p:spPr>
          <a:xfrm>
            <a:off x="676655" y="1905000"/>
            <a:ext cx="3057145" cy="4267200"/>
          </a:xfrm>
        </p:spPr>
        <p:txBody>
          <a:bodyPr>
            <a:normAutofit fontScale="92500" lnSpcReduction="20000"/>
          </a:bodyPr>
          <a:lstStyle/>
          <a:p>
            <a:pPr marL="0" indent="0">
              <a:buNone/>
            </a:pPr>
            <a:r>
              <a:rPr lang="en-US" smtClean="0"/>
              <a:t>Supervisors/Managers </a:t>
            </a:r>
            <a:r>
              <a:rPr lang="en-US" dirty="0" smtClean="0"/>
              <a:t>should provide checklists for your area to ensure all appropriate requirements are met for your dangerous goods shipment.</a:t>
            </a:r>
          </a:p>
          <a:p>
            <a:pPr marL="0" indent="0">
              <a:buNone/>
            </a:pPr>
            <a:endParaRPr lang="en-US" dirty="0"/>
          </a:p>
          <a:p>
            <a:pPr marL="0" indent="0">
              <a:buNone/>
            </a:pPr>
            <a:r>
              <a:rPr lang="en-US" dirty="0" smtClean="0"/>
              <a:t>Recommended checklists are available in the back of the IATA Dangerous Goods Regulations if one is not available.</a:t>
            </a:r>
            <a:endParaRPr lang="en-CA"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759880885"/>
              </p:ext>
            </p:extLst>
          </p:nvPr>
        </p:nvGraphicFramePr>
        <p:xfrm>
          <a:off x="4114801" y="1904996"/>
          <a:ext cx="4352924" cy="4218301"/>
        </p:xfrm>
        <a:graphic>
          <a:graphicData uri="http://schemas.openxmlformats.org/drawingml/2006/table">
            <a:tbl>
              <a:tblPr firstRow="1" firstCol="1" bandRow="1"/>
              <a:tblGrid>
                <a:gridCol w="1840084"/>
                <a:gridCol w="530479"/>
                <a:gridCol w="546388"/>
                <a:gridCol w="532296"/>
                <a:gridCol w="447748"/>
                <a:gridCol w="455929"/>
              </a:tblGrid>
              <a:tr h="150407">
                <a:tc gridSpan="6">
                  <a:txBody>
                    <a:bodyPr/>
                    <a:lstStyle/>
                    <a:p>
                      <a:pPr marL="0" marR="0">
                        <a:lnSpc>
                          <a:spcPct val="115000"/>
                        </a:lnSpc>
                        <a:spcBef>
                          <a:spcPts val="0"/>
                        </a:spcBef>
                        <a:spcAft>
                          <a:spcPts val="0"/>
                        </a:spcAft>
                      </a:pPr>
                      <a:r>
                        <a:rPr lang="en-CA" sz="700">
                          <a:solidFill>
                            <a:srgbClr val="FFFFFF"/>
                          </a:solidFill>
                          <a:effectLst/>
                          <a:latin typeface="Calibri"/>
                          <a:ea typeface="Calibri"/>
                          <a:cs typeface="Times New Roman"/>
                        </a:rPr>
                        <a:t>Packaging Checklist</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24184">
                <a:tc>
                  <a:txBody>
                    <a:bodyPr/>
                    <a:lstStyle/>
                    <a:p>
                      <a:pPr marL="0" marR="0">
                        <a:lnSpc>
                          <a:spcPct val="115000"/>
                        </a:lnSpc>
                        <a:spcBef>
                          <a:spcPts val="0"/>
                        </a:spcBef>
                        <a:spcAft>
                          <a:spcPts val="0"/>
                        </a:spcAft>
                      </a:pPr>
                      <a:r>
                        <a:rPr lang="en-CA" sz="500">
                          <a:effectLst/>
                          <a:latin typeface="Calibri"/>
                          <a:ea typeface="Calibri"/>
                          <a:cs typeface="Times New Roman"/>
                        </a:rPr>
                        <a:t>Item</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Category 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Category B</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Exempt Patient Specimens</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 </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 </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Manufacturer’s instructions followed</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Good quality packaging</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Primary receptacles properly closed and leak-proof</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Primary receptacles secured with secondary means</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Recommended</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Recommended</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Multiple receptacles wrapped individually</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Sufficient absorbent inside each secondary packaging</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Secondary packaging properly closed and leak-proof</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16123">
                <a:tc>
                  <a:txBody>
                    <a:bodyPr/>
                    <a:lstStyle/>
                    <a:p>
                      <a:pPr marL="0" marR="0">
                        <a:lnSpc>
                          <a:spcPct val="115000"/>
                        </a:lnSpc>
                        <a:spcBef>
                          <a:spcPts val="0"/>
                        </a:spcBef>
                        <a:spcAft>
                          <a:spcPts val="0"/>
                        </a:spcAft>
                      </a:pPr>
                      <a:r>
                        <a:rPr lang="en-CA" sz="500">
                          <a:effectLst/>
                          <a:latin typeface="Calibri"/>
                          <a:ea typeface="Calibri"/>
                          <a:cs typeface="Times New Roman"/>
                        </a:rPr>
                        <a:t>Primary receptacle or secondary packaging 95 kPa pressure compliant</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216123">
                <a:tc>
                  <a:txBody>
                    <a:bodyPr/>
                    <a:lstStyle/>
                    <a:p>
                      <a:pPr marL="0" marR="0">
                        <a:lnSpc>
                          <a:spcPct val="115000"/>
                        </a:lnSpc>
                        <a:spcBef>
                          <a:spcPts val="0"/>
                        </a:spcBef>
                        <a:spcAft>
                          <a:spcPts val="0"/>
                        </a:spcAft>
                      </a:pPr>
                      <a:r>
                        <a:rPr lang="en-CA" sz="500">
                          <a:effectLst/>
                          <a:latin typeface="Calibri"/>
                          <a:ea typeface="Calibri"/>
                          <a:cs typeface="Times New Roman"/>
                        </a:rPr>
                        <a:t>Itemized list of contents between secondary and outer packaging</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Outer package displays UN specification mark</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Outer package displays TC-125-1A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Outer package displays TC-125-1B</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Rigid outer packaging</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Minimum external dimensions of outer packaging</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700">
                          <a:effectLst/>
                          <a:latin typeface="Calibri"/>
                          <a:ea typeface="Calibri"/>
                          <a:cs typeface="Times New Roman"/>
                        </a:rPr>
                        <a:t> </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gridSpan="6">
                  <a:txBody>
                    <a:bodyPr/>
                    <a:lstStyle/>
                    <a:p>
                      <a:pPr marL="0" marR="0">
                        <a:lnSpc>
                          <a:spcPct val="115000"/>
                        </a:lnSpc>
                        <a:spcBef>
                          <a:spcPts val="0"/>
                        </a:spcBef>
                        <a:spcAft>
                          <a:spcPts val="0"/>
                        </a:spcAft>
                      </a:pPr>
                      <a:r>
                        <a:rPr lang="en-CA" sz="700">
                          <a:solidFill>
                            <a:srgbClr val="FFFFFF"/>
                          </a:solidFill>
                          <a:effectLst/>
                          <a:latin typeface="Calibri"/>
                          <a:ea typeface="Calibri"/>
                          <a:cs typeface="Times New Roman"/>
                        </a:rPr>
                        <a:t>Marking and Labeling Checklist</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24184">
                <a:tc>
                  <a:txBody>
                    <a:bodyPr/>
                    <a:lstStyle/>
                    <a:p>
                      <a:pPr marL="0" marR="0">
                        <a:lnSpc>
                          <a:spcPct val="115000"/>
                        </a:lnSpc>
                        <a:spcBef>
                          <a:spcPts val="0"/>
                        </a:spcBef>
                        <a:spcAft>
                          <a:spcPts val="0"/>
                        </a:spcAft>
                      </a:pPr>
                      <a:r>
                        <a:rPr lang="en-CA" sz="500">
                          <a:effectLst/>
                          <a:latin typeface="Calibri"/>
                          <a:ea typeface="Calibri"/>
                          <a:cs typeface="Times New Roman"/>
                        </a:rPr>
                        <a:t>Item</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Category 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Category B</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Exempt Patient Specimens</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Dry Ice</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marL="0" marR="0">
                        <a:lnSpc>
                          <a:spcPct val="115000"/>
                        </a:lnSpc>
                        <a:spcBef>
                          <a:spcPts val="0"/>
                        </a:spcBef>
                        <a:spcAft>
                          <a:spcPts val="0"/>
                        </a:spcAft>
                      </a:pPr>
                      <a:r>
                        <a:rPr lang="en-CA" sz="500">
                          <a:effectLst/>
                          <a:latin typeface="Calibri"/>
                          <a:ea typeface="Calibri"/>
                          <a:cs typeface="Times New Roman"/>
                        </a:rPr>
                        <a:t>Formalin</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Address of shipper</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Address of receiver</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Hazard label/mark affixed</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Proper shipping name or other designation</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400">
                          <a:effectLst/>
                          <a:latin typeface="Calibri"/>
                          <a:ea typeface="Calibri"/>
                          <a:cs typeface="Times New Roman"/>
                        </a:rPr>
                        <a:t>Already on mark</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61">
                <a:tc>
                  <a:txBody>
                    <a:bodyPr/>
                    <a:lstStyle/>
                    <a:p>
                      <a:pPr marL="0" marR="0">
                        <a:lnSpc>
                          <a:spcPct val="115000"/>
                        </a:lnSpc>
                        <a:spcBef>
                          <a:spcPts val="0"/>
                        </a:spcBef>
                        <a:spcAft>
                          <a:spcPts val="0"/>
                        </a:spcAft>
                      </a:pPr>
                      <a:r>
                        <a:rPr lang="en-CA" sz="500">
                          <a:effectLst/>
                          <a:latin typeface="Calibri"/>
                          <a:ea typeface="Calibri"/>
                          <a:cs typeface="Times New Roman"/>
                        </a:rPr>
                        <a:t>Technical name</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Optional</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893">
                <a:tc>
                  <a:txBody>
                    <a:bodyPr/>
                    <a:lstStyle/>
                    <a:p>
                      <a:pPr marL="0" marR="0">
                        <a:lnSpc>
                          <a:spcPct val="115000"/>
                        </a:lnSpc>
                        <a:spcBef>
                          <a:spcPts val="0"/>
                        </a:spcBef>
                        <a:spcAft>
                          <a:spcPts val="0"/>
                        </a:spcAft>
                      </a:pPr>
                      <a:r>
                        <a:rPr lang="en-CA" sz="500">
                          <a:effectLst/>
                          <a:latin typeface="Calibri"/>
                          <a:ea typeface="Calibri"/>
                          <a:cs typeface="Times New Roman"/>
                        </a:rPr>
                        <a:t>Quantity of dangerous goods</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If shipped with dry ice</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400">
                          <a:effectLst/>
                          <a:latin typeface="Calibri"/>
                          <a:ea typeface="Calibri"/>
                          <a:cs typeface="Times New Roman"/>
                        </a:rPr>
                        <a:t>N/A</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407">
                <a:tc>
                  <a:txBody>
                    <a:bodyPr/>
                    <a:lstStyle/>
                    <a:p>
                      <a:pPr marL="0" marR="0">
                        <a:lnSpc>
                          <a:spcPct val="115000"/>
                        </a:lnSpc>
                        <a:spcBef>
                          <a:spcPts val="0"/>
                        </a:spcBef>
                        <a:spcAft>
                          <a:spcPts val="0"/>
                        </a:spcAft>
                      </a:pPr>
                      <a:r>
                        <a:rPr lang="en-CA" sz="500">
                          <a:effectLst/>
                          <a:latin typeface="Calibri"/>
                          <a:ea typeface="Calibri"/>
                          <a:cs typeface="Times New Roman"/>
                        </a:rPr>
                        <a:t>Name and telephone number of responsible person</a:t>
                      </a:r>
                      <a:endParaRPr lang="en-CA" sz="700">
                        <a:effectLst/>
                        <a:latin typeface="Calibri"/>
                        <a:ea typeface="Calibri"/>
                        <a:cs typeface="Times New Roman"/>
                      </a:endParaRP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CA" sz="700" dirty="0">
                          <a:effectLst/>
                          <a:latin typeface="Calibri"/>
                          <a:ea typeface="Calibri"/>
                          <a:cs typeface="Times New Roman"/>
                        </a:rPr>
                        <a:t>□</a:t>
                      </a:r>
                    </a:p>
                  </a:txBody>
                  <a:tcPr marL="43113" marR="43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359381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Handling and Transport Practices</a:t>
            </a:r>
            <a:endParaRPr lang="en-CA" dirty="0"/>
          </a:p>
        </p:txBody>
      </p:sp>
      <p:sp>
        <p:nvSpPr>
          <p:cNvPr id="3" name="Text Placeholder 2"/>
          <p:cNvSpPr>
            <a:spLocks noGrp="1"/>
          </p:cNvSpPr>
          <p:nvPr>
            <p:ph type="body" idx="1"/>
          </p:nvPr>
        </p:nvSpPr>
        <p:spPr/>
        <p:txBody>
          <a:bodyPr/>
          <a:lstStyle/>
          <a:p>
            <a:r>
              <a:rPr lang="en-US" dirty="0" smtClean="0"/>
              <a:t>Section 8</a:t>
            </a:r>
            <a:endParaRPr lang="en-CA" dirty="0"/>
          </a:p>
        </p:txBody>
      </p:sp>
      <p:sp>
        <p:nvSpPr>
          <p:cNvPr id="4" name="Slide Number Placeholder 3"/>
          <p:cNvSpPr>
            <a:spLocks noGrp="1"/>
          </p:cNvSpPr>
          <p:nvPr>
            <p:ph type="sldNum" sz="quarter" idx="12"/>
          </p:nvPr>
        </p:nvSpPr>
        <p:spPr/>
        <p:txBody>
          <a:bodyPr/>
          <a:lstStyle/>
          <a:p>
            <a:fld id="{C5AEF617-B055-46DD-9686-5871088D75EB}" type="slidenum">
              <a:rPr lang="en-US" smtClean="0"/>
              <a:t>98</a:t>
            </a:fld>
            <a:endParaRPr lang="en-US"/>
          </a:p>
        </p:txBody>
      </p:sp>
    </p:spTree>
    <p:extLst>
      <p:ext uri="{BB962C8B-B14F-4D97-AF65-F5344CB8AC3E}">
        <p14:creationId xmlns:p14="http://schemas.microsoft.com/office/powerpoint/2010/main" val="14886169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With all of the various hazards, different materials present, and with some materials presenting more than one hazard, it is important to know the nature of each material you handle.</a:t>
            </a:r>
          </a:p>
          <a:p>
            <a:r>
              <a:rPr lang="en-US" dirty="0" smtClean="0"/>
              <a:t>Safe handling information can be found in your area’s Standard Operating Procedures (SOPs).  Make sure you follow these SOPs at all times.  Shortcuts may lead to accidents.</a:t>
            </a:r>
            <a:endParaRPr lang="en-CA" dirty="0"/>
          </a:p>
        </p:txBody>
      </p:sp>
      <p:sp>
        <p:nvSpPr>
          <p:cNvPr id="3" name="Slide Number Placeholder 2"/>
          <p:cNvSpPr>
            <a:spLocks noGrp="1"/>
          </p:cNvSpPr>
          <p:nvPr>
            <p:ph type="sldNum" sz="quarter" idx="12"/>
          </p:nvPr>
        </p:nvSpPr>
        <p:spPr/>
        <p:txBody>
          <a:bodyPr/>
          <a:lstStyle/>
          <a:p>
            <a:fld id="{C5AEF617-B055-46DD-9686-5871088D75EB}" type="slidenum">
              <a:rPr lang="en-US" smtClean="0"/>
              <a:t>99</a:t>
            </a:fld>
            <a:endParaRPr lang="en-US"/>
          </a:p>
        </p:txBody>
      </p:sp>
      <p:sp>
        <p:nvSpPr>
          <p:cNvPr id="4" name="Title 3"/>
          <p:cNvSpPr>
            <a:spLocks noGrp="1"/>
          </p:cNvSpPr>
          <p:nvPr>
            <p:ph type="title"/>
          </p:nvPr>
        </p:nvSpPr>
        <p:spPr/>
        <p:txBody>
          <a:bodyPr/>
          <a:lstStyle/>
          <a:p>
            <a:r>
              <a:rPr lang="en-US" dirty="0" smtClean="0"/>
              <a:t>General Safety Information</a:t>
            </a:r>
            <a:endParaRPr lang="en-CA" dirty="0"/>
          </a:p>
        </p:txBody>
      </p:sp>
    </p:spTree>
    <p:extLst>
      <p:ext uri="{BB962C8B-B14F-4D97-AF65-F5344CB8AC3E}">
        <p14:creationId xmlns:p14="http://schemas.microsoft.com/office/powerpoint/2010/main" val="21538806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3411</TotalTime>
  <Words>8554</Words>
  <Application>Microsoft Office PowerPoint</Application>
  <PresentationFormat>On-screen Show (4:3)</PresentationFormat>
  <Paragraphs>1442</Paragraphs>
  <Slides>137</Slides>
  <Notes>136</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Waveform</vt:lpstr>
      <vt:lpstr>Transportation of Dangerous Goods by Ground and Air</vt:lpstr>
      <vt:lpstr>Relevant Documents</vt:lpstr>
      <vt:lpstr>Course Outline</vt:lpstr>
      <vt:lpstr>General Overview</vt:lpstr>
      <vt:lpstr>Introduction</vt:lpstr>
      <vt:lpstr>Transport of Dangerous Goods Act and Regulations</vt:lpstr>
      <vt:lpstr>International Civil Aviation Organization (ICAO) Technical Instructions and International Air Transport Association (IATA) Dangerous Goods Regulations</vt:lpstr>
      <vt:lpstr>Who Requires Training?</vt:lpstr>
      <vt:lpstr>Frequency of Training</vt:lpstr>
      <vt:lpstr>Training Certificate</vt:lpstr>
      <vt:lpstr>Offences and Punishment</vt:lpstr>
      <vt:lpstr>Due Diligence</vt:lpstr>
      <vt:lpstr>Classification of Dangerous Goods</vt:lpstr>
      <vt:lpstr>Dangerous Goods</vt:lpstr>
      <vt:lpstr>Schedule</vt:lpstr>
      <vt:lpstr>Classes of Dangerous Goods</vt:lpstr>
      <vt:lpstr>Class 1 - Explosives</vt:lpstr>
      <vt:lpstr>Class 2 - Gases</vt:lpstr>
      <vt:lpstr>Class 3 – Flammable Liquid</vt:lpstr>
      <vt:lpstr>Class 4 – Flammable Solids</vt:lpstr>
      <vt:lpstr>Class 5 – Oxidizing Substances and Organic Peroxides</vt:lpstr>
      <vt:lpstr>Class 6 – Toxic and Infectious Materials</vt:lpstr>
      <vt:lpstr>Class 7 – Radioactive Material</vt:lpstr>
      <vt:lpstr>Class 8 - Corrosives</vt:lpstr>
      <vt:lpstr>Class 9 – Miscellaneous Dangerous Goods</vt:lpstr>
      <vt:lpstr>Shipper’s/ Consignor’s Responsibility</vt:lpstr>
      <vt:lpstr>Shipping Names and Special Provisions vs. Special Cases</vt:lpstr>
      <vt:lpstr>Proper Shipping Names</vt:lpstr>
      <vt:lpstr>UN Numbers</vt:lpstr>
      <vt:lpstr>What are Special Provisions?</vt:lpstr>
      <vt:lpstr>Special Provisions</vt:lpstr>
      <vt:lpstr>Special Cases</vt:lpstr>
      <vt:lpstr>Special Cases Commonly Used in Health Care</vt:lpstr>
      <vt:lpstr>1.42.2 Blood or Blood Components Exemption</vt:lpstr>
      <vt:lpstr>1.42.3 Medical or Clinical Waste</vt:lpstr>
      <vt:lpstr>Health Care Workers are Special</vt:lpstr>
      <vt:lpstr>Use of Schedules 1, 2 and 3 Use of List of Dangerous Goods</vt:lpstr>
      <vt:lpstr>Transport by Ground</vt:lpstr>
      <vt:lpstr>Schedules 1, 2 and 3</vt:lpstr>
      <vt:lpstr>Schedule 1 (for training)</vt:lpstr>
      <vt:lpstr>Column 1 in Schedule 1</vt:lpstr>
      <vt:lpstr>Column 2 in Schedule 1</vt:lpstr>
      <vt:lpstr>Column 3 in Schedule 1</vt:lpstr>
      <vt:lpstr>Column 4 in Schedule 1</vt:lpstr>
      <vt:lpstr>Column 5 in Schedule 1</vt:lpstr>
      <vt:lpstr>Column 6 in Schedule 1</vt:lpstr>
      <vt:lpstr>Column 7 in Schedule 1</vt:lpstr>
      <vt:lpstr>Column 8/9 in Schedule 1</vt:lpstr>
      <vt:lpstr>Schedule 2</vt:lpstr>
      <vt:lpstr>Schedule 3</vt:lpstr>
      <vt:lpstr>Transport by Air</vt:lpstr>
      <vt:lpstr>List of Dangerous Goods</vt:lpstr>
      <vt:lpstr>List of Dangerous Goods (for training)</vt:lpstr>
      <vt:lpstr>List of Dangerous Goods Description (Columns similar to Schedule 1)</vt:lpstr>
      <vt:lpstr>Column D Hazard Labels</vt:lpstr>
      <vt:lpstr>Columns G through L Packing Instructions and Maximum Quantities</vt:lpstr>
      <vt:lpstr>Packing Instructions</vt:lpstr>
      <vt:lpstr>Column M Special Provisions</vt:lpstr>
      <vt:lpstr>Column N Emergency Response Drill Code</vt:lpstr>
      <vt:lpstr>Documentation</vt:lpstr>
      <vt:lpstr>Shipping Documents</vt:lpstr>
      <vt:lpstr>Required Information</vt:lpstr>
      <vt:lpstr>Documentation Responsibilities </vt:lpstr>
      <vt:lpstr>Example</vt:lpstr>
      <vt:lpstr>PowerPoint Presentation</vt:lpstr>
      <vt:lpstr>Exempt Human Specimens Special Case 1.42 and IATA Exemption 3.6.2.2.3</vt:lpstr>
      <vt:lpstr>Packaging Exempt Human Specimens</vt:lpstr>
      <vt:lpstr>Markings for Exempt Human Specimens</vt:lpstr>
      <vt:lpstr>Dangerous Goods Safety Marks</vt:lpstr>
      <vt:lpstr>TDG Safety Marks</vt:lpstr>
      <vt:lpstr>Safety Marks Must Be:</vt:lpstr>
      <vt:lpstr>Misleading Safety Marks</vt:lpstr>
      <vt:lpstr>Other Safety Marks</vt:lpstr>
      <vt:lpstr>Labels</vt:lpstr>
      <vt:lpstr>Overpack Safety Marks</vt:lpstr>
      <vt:lpstr>Category B Mark</vt:lpstr>
      <vt:lpstr>Limited Quantities Mark</vt:lpstr>
      <vt:lpstr>Excepted Quantities Mark</vt:lpstr>
      <vt:lpstr>Cargo Aircraft Only</vt:lpstr>
      <vt:lpstr>Lithium Battery Label</vt:lpstr>
      <vt:lpstr>Orientation Label</vt:lpstr>
      <vt:lpstr>Means of Containment</vt:lpstr>
      <vt:lpstr>Means of Containment</vt:lpstr>
      <vt:lpstr>Small, Large and Intermediate</vt:lpstr>
      <vt:lpstr>Compliance Marks</vt:lpstr>
      <vt:lpstr>UN Compliance Marks</vt:lpstr>
      <vt:lpstr>Mode of Transport</vt:lpstr>
      <vt:lpstr>Packaging for Infectious Substances</vt:lpstr>
      <vt:lpstr>Type P620 Packaging</vt:lpstr>
      <vt:lpstr>Packing Instruction 620</vt:lpstr>
      <vt:lpstr>Indicative List of Category A Infectious Substances</vt:lpstr>
      <vt:lpstr>Type P650 Packaging</vt:lpstr>
      <vt:lpstr>Packing Instruction 650</vt:lpstr>
      <vt:lpstr>Standardized and Non-standardized Packaging Permitted in Part III of the CAN-CGSB-43.125 Standard</vt:lpstr>
      <vt:lpstr>Quick Reference Guide for Road Transport</vt:lpstr>
      <vt:lpstr>Transporting Waste Containing Category A Infectious Substances</vt:lpstr>
      <vt:lpstr>Checklists</vt:lpstr>
      <vt:lpstr>Safe Handling and Transport Practices</vt:lpstr>
      <vt:lpstr>General Safety Information</vt:lpstr>
      <vt:lpstr>WHMIS</vt:lpstr>
      <vt:lpstr>Shipping Documents</vt:lpstr>
      <vt:lpstr>Personal Protective Equipment (PPE)</vt:lpstr>
      <vt:lpstr>Goggles and Gloves</vt:lpstr>
      <vt:lpstr>Decontamination</vt:lpstr>
      <vt:lpstr>Container Handling</vt:lpstr>
      <vt:lpstr>Compressed Gases</vt:lpstr>
      <vt:lpstr>Flammable Chemicals</vt:lpstr>
      <vt:lpstr>Emergency Response Assistance Plans</vt:lpstr>
      <vt:lpstr>What is an ERAP?</vt:lpstr>
      <vt:lpstr>When Do You Need an ERAP?</vt:lpstr>
      <vt:lpstr>Class 6.2 Infectious Substances that Require an ERAP</vt:lpstr>
      <vt:lpstr>Part 7 TDG Regulations</vt:lpstr>
      <vt:lpstr>Reporting Requirements</vt:lpstr>
      <vt:lpstr>Reportable Events</vt:lpstr>
      <vt:lpstr>Emergency Reports (Ground)</vt:lpstr>
      <vt:lpstr>Information Included in an Emergency Report</vt:lpstr>
      <vt:lpstr>Release or Anticipated Release Report (Ground)</vt:lpstr>
      <vt:lpstr>30 Day Follow Up Report</vt:lpstr>
      <vt:lpstr>Dangerous Goods Accident or Incident Report (Air)</vt:lpstr>
      <vt:lpstr>Undeclared or Misdeclared Dangerous Goods Report (Air)</vt:lpstr>
      <vt:lpstr>Loss or Theft Report</vt:lpstr>
      <vt:lpstr>Security Plans</vt:lpstr>
      <vt:lpstr>Notification of Shipment</vt:lpstr>
      <vt:lpstr>Unlawful Interference Report</vt:lpstr>
      <vt:lpstr>Proper Use of Equipment for Handling Dangerous Goods</vt:lpstr>
      <vt:lpstr>Equipment for Handling Dangerous Goods</vt:lpstr>
      <vt:lpstr>Emergency Measures</vt:lpstr>
      <vt:lpstr>Emergency Response</vt:lpstr>
      <vt:lpstr>Step 1 – APPROACH CAUTIOUSLY FROM UPWIND, UPHILL AND/OR UPSTREAM</vt:lpstr>
      <vt:lpstr>Step 2 - SECURE THE SCENE</vt:lpstr>
      <vt:lpstr>First Responders</vt:lpstr>
      <vt:lpstr>Step 3 – IDENTIFY THE HAZARDS USING ANY OF THE FOLLOWING:</vt:lpstr>
      <vt:lpstr>Step 4 - ASSESS THE SITUATION</vt:lpstr>
      <vt:lpstr>Step 5 - OBTAIN HELP</vt:lpstr>
      <vt:lpstr>Step 6 - RESPOND</vt:lpstr>
      <vt:lpstr>Notification Process</vt:lpstr>
      <vt:lpstr>Safety</vt:lpstr>
    </vt:vector>
  </TitlesOfParts>
  <Company>GNWT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of Dangerous Goods by Ground and Air</dc:title>
  <dc:creator>Carolyn Russell</dc:creator>
  <cp:lastModifiedBy>Carolyn Russell</cp:lastModifiedBy>
  <cp:revision>198</cp:revision>
  <cp:lastPrinted>2017-04-26T14:49:49Z</cp:lastPrinted>
  <dcterms:created xsi:type="dcterms:W3CDTF">2017-02-20T22:12:30Z</dcterms:created>
  <dcterms:modified xsi:type="dcterms:W3CDTF">2020-12-03T23:35:40Z</dcterms:modified>
</cp:coreProperties>
</file>