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56" r:id="rId5"/>
    <p:sldId id="266" r:id="rId6"/>
    <p:sldId id="273" r:id="rId7"/>
    <p:sldId id="274" r:id="rId8"/>
    <p:sldId id="275" r:id="rId9"/>
    <p:sldId id="292" r:id="rId10"/>
    <p:sldId id="293" r:id="rId11"/>
    <p:sldId id="291" r:id="rId12"/>
    <p:sldId id="290" r:id="rId13"/>
    <p:sldId id="285" r:id="rId14"/>
    <p:sldId id="286" r:id="rId15"/>
    <p:sldId id="295" r:id="rId16"/>
    <p:sldId id="294" r:id="rId17"/>
    <p:sldId id="296" r:id="rId18"/>
    <p:sldId id="287" r:id="rId19"/>
    <p:sldId id="25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4C02"/>
    <a:srgbClr val="2539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59" autoAdjust="0"/>
    <p:restoredTop sz="65578" autoAdjust="0"/>
  </p:normalViewPr>
  <p:slideViewPr>
    <p:cSldViewPr snapToGrid="0" snapToObjects="1">
      <p:cViewPr varScale="1">
        <p:scale>
          <a:sx n="71" d="100"/>
          <a:sy n="71" d="100"/>
        </p:scale>
        <p:origin x="2340"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140410\AppData\Local\Minitab\Minitab%20Engage\OpenProjects\367123b994514b6bb083007c9fe3ffb9\RelDocs\SGMC%20Ridge%20School%20Behavioral%20Suppor%20Room%20Graphs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2000" b="1" i="0" u="none" strike="noStrike" baseline="0">
                <a:solidFill>
                  <a:srgbClr val="000000"/>
                </a:solidFill>
                <a:latin typeface="Calibri"/>
                <a:ea typeface="Calibri"/>
                <a:cs typeface="Calibri"/>
              </a:defRPr>
            </a:pPr>
            <a:r>
              <a:rPr lang="en-US" sz="2000"/>
              <a:t>BSR</a:t>
            </a:r>
            <a:r>
              <a:rPr lang="en-US" sz="2000" baseline="0"/>
              <a:t> Utilization</a:t>
            </a:r>
            <a:endParaRPr lang="en-US" sz="2000"/>
          </a:p>
        </c:rich>
      </c:tx>
      <c:layout>
        <c:manualLayout>
          <c:xMode val="edge"/>
          <c:yMode val="edge"/>
          <c:x val="0.28621347370389333"/>
          <c:y val="1.7357717965784794E-2"/>
        </c:manualLayout>
      </c:layout>
      <c:overlay val="0"/>
    </c:title>
    <c:autoTitleDeleted val="0"/>
    <c:plotArea>
      <c:layout>
        <c:manualLayout>
          <c:layoutTarget val="inner"/>
          <c:xMode val="edge"/>
          <c:yMode val="edge"/>
          <c:x val="8.9693874333995394E-2"/>
          <c:y val="0.27979957986122028"/>
          <c:w val="0.86894806876331054"/>
          <c:h val="0.55572032479433842"/>
        </c:manualLayout>
      </c:layout>
      <c:lineChart>
        <c:grouping val="standard"/>
        <c:varyColors val="0"/>
        <c:ser>
          <c:idx val="0"/>
          <c:order val="0"/>
          <c:tx>
            <c:strRef>
              <c:f>'BSR Utilization'!$B$3</c:f>
              <c:strCache>
                <c:ptCount val="1"/>
                <c:pt idx="0">
                  <c:v># of trips to BSR</c:v>
                </c:pt>
              </c:strCache>
            </c:strRef>
          </c:tx>
          <c:spPr>
            <a:ln w="38100">
              <a:solidFill>
                <a:srgbClr val="0066CC"/>
              </a:solidFill>
            </a:ln>
          </c:spPr>
          <c:marker>
            <c:symbol val="diamond"/>
            <c:size val="10"/>
            <c:spPr>
              <a:solidFill>
                <a:srgbClr val="0066CC"/>
              </a:solidFill>
            </c:spPr>
          </c:marker>
          <c:dLbls>
            <c:spPr>
              <a:noFill/>
              <a:ln w="25400">
                <a:noFill/>
              </a:ln>
            </c:spPr>
            <c:txPr>
              <a:bodyPr/>
              <a:lstStyle/>
              <a:p>
                <a:pPr>
                  <a:defRPr sz="1600" b="1" i="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'BSR Utilization'!$D$2:$K$2</c:f>
              <c:numCache>
                <c:formatCode>mmm\-yy</c:formatCode>
                <c:ptCount val="8"/>
                <c:pt idx="0">
                  <c:v>45170</c:v>
                </c:pt>
                <c:pt idx="1">
                  <c:v>45200</c:v>
                </c:pt>
                <c:pt idx="2">
                  <c:v>45231</c:v>
                </c:pt>
                <c:pt idx="3">
                  <c:v>45261</c:v>
                </c:pt>
                <c:pt idx="4">
                  <c:v>45292</c:v>
                </c:pt>
                <c:pt idx="5">
                  <c:v>45323</c:v>
                </c:pt>
                <c:pt idx="6">
                  <c:v>45352</c:v>
                </c:pt>
                <c:pt idx="7">
                  <c:v>45383</c:v>
                </c:pt>
              </c:numCache>
            </c:numRef>
          </c:cat>
          <c:val>
            <c:numRef>
              <c:f>'BSR Utilization'!$D$3:$O$3</c:f>
              <c:numCache>
                <c:formatCode>0</c:formatCode>
                <c:ptCount val="12"/>
                <c:pt idx="0">
                  <c:v>50</c:v>
                </c:pt>
                <c:pt idx="1">
                  <c:v>19</c:v>
                </c:pt>
                <c:pt idx="2">
                  <c:v>71</c:v>
                </c:pt>
                <c:pt idx="3">
                  <c:v>56</c:v>
                </c:pt>
                <c:pt idx="4">
                  <c:v>73</c:v>
                </c:pt>
                <c:pt idx="5">
                  <c:v>54</c:v>
                </c:pt>
                <c:pt idx="6">
                  <c:v>48</c:v>
                </c:pt>
                <c:pt idx="7">
                  <c:v>42</c:v>
                </c:pt>
              </c:numCache>
            </c:numRef>
          </c:val>
          <c:smooth val="0"/>
          <c:extLst>
            <c:ext xmlns:c16="http://schemas.microsoft.com/office/drawing/2014/chart" uri="{C3380CC4-5D6E-409C-BE32-E72D297353CC}">
              <c16:uniqueId val="{00000000-9F59-477B-A5E6-0122AA5BD50C}"/>
            </c:ext>
          </c:extLst>
        </c:ser>
        <c:ser>
          <c:idx val="1"/>
          <c:order val="1"/>
          <c:tx>
            <c:strRef>
              <c:f>'BSR Utilization'!$B$6</c:f>
              <c:strCache>
                <c:ptCount val="1"/>
                <c:pt idx="0">
                  <c:v>Target (Source)</c:v>
                </c:pt>
              </c:strCache>
            </c:strRef>
          </c:tx>
          <c:spPr>
            <a:ln w="31750">
              <a:solidFill>
                <a:srgbClr val="339933"/>
              </a:solidFill>
              <a:prstDash val="sysDash"/>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1-9F59-477B-A5E6-0122AA5BD50C}"/>
                </c:ext>
              </c:extLst>
            </c:dLbl>
            <c:dLbl>
              <c:idx val="1"/>
              <c:delete val="1"/>
              <c:extLst>
                <c:ext xmlns:c15="http://schemas.microsoft.com/office/drawing/2012/chart" uri="{CE6537A1-D6FC-4f65-9D91-7224C49458BB}"/>
                <c:ext xmlns:c16="http://schemas.microsoft.com/office/drawing/2014/chart" uri="{C3380CC4-5D6E-409C-BE32-E72D297353CC}">
                  <c16:uniqueId val="{00000002-9F59-477B-A5E6-0122AA5BD50C}"/>
                </c:ext>
              </c:extLst>
            </c:dLbl>
            <c:dLbl>
              <c:idx val="2"/>
              <c:delete val="1"/>
              <c:extLst>
                <c:ext xmlns:c15="http://schemas.microsoft.com/office/drawing/2012/chart" uri="{CE6537A1-D6FC-4f65-9D91-7224C49458BB}"/>
                <c:ext xmlns:c16="http://schemas.microsoft.com/office/drawing/2014/chart" uri="{C3380CC4-5D6E-409C-BE32-E72D297353CC}">
                  <c16:uniqueId val="{00000003-9F59-477B-A5E6-0122AA5BD50C}"/>
                </c:ext>
              </c:extLst>
            </c:dLbl>
            <c:dLbl>
              <c:idx val="3"/>
              <c:delete val="1"/>
              <c:extLst>
                <c:ext xmlns:c15="http://schemas.microsoft.com/office/drawing/2012/chart" uri="{CE6537A1-D6FC-4f65-9D91-7224C49458BB}"/>
                <c:ext xmlns:c16="http://schemas.microsoft.com/office/drawing/2014/chart" uri="{C3380CC4-5D6E-409C-BE32-E72D297353CC}">
                  <c16:uniqueId val="{00000004-9F59-477B-A5E6-0122AA5BD50C}"/>
                </c:ext>
              </c:extLst>
            </c:dLbl>
            <c:dLbl>
              <c:idx val="4"/>
              <c:delete val="1"/>
              <c:extLst>
                <c:ext xmlns:c15="http://schemas.microsoft.com/office/drawing/2012/chart" uri="{CE6537A1-D6FC-4f65-9D91-7224C49458BB}"/>
                <c:ext xmlns:c16="http://schemas.microsoft.com/office/drawing/2014/chart" uri="{C3380CC4-5D6E-409C-BE32-E72D297353CC}">
                  <c16:uniqueId val="{00000005-9F59-477B-A5E6-0122AA5BD50C}"/>
                </c:ext>
              </c:extLst>
            </c:dLbl>
            <c:dLbl>
              <c:idx val="5"/>
              <c:delete val="1"/>
              <c:extLst>
                <c:ext xmlns:c15="http://schemas.microsoft.com/office/drawing/2012/chart" uri="{CE6537A1-D6FC-4f65-9D91-7224C49458BB}"/>
                <c:ext xmlns:c16="http://schemas.microsoft.com/office/drawing/2014/chart" uri="{C3380CC4-5D6E-409C-BE32-E72D297353CC}">
                  <c16:uniqueId val="{00000006-9F59-477B-A5E6-0122AA5BD50C}"/>
                </c:ext>
              </c:extLst>
            </c:dLbl>
            <c:dLbl>
              <c:idx val="6"/>
              <c:delete val="1"/>
              <c:extLst>
                <c:ext xmlns:c15="http://schemas.microsoft.com/office/drawing/2012/chart" uri="{CE6537A1-D6FC-4f65-9D91-7224C49458BB}"/>
                <c:ext xmlns:c16="http://schemas.microsoft.com/office/drawing/2014/chart" uri="{C3380CC4-5D6E-409C-BE32-E72D297353CC}">
                  <c16:uniqueId val="{00000007-9F59-477B-A5E6-0122AA5BD50C}"/>
                </c:ext>
              </c:extLst>
            </c:dLbl>
            <c:dLbl>
              <c:idx val="7"/>
              <c:spPr/>
              <c:txPr>
                <a:bodyPr/>
                <a:lstStyle/>
                <a:p>
                  <a:pPr>
                    <a:defRPr sz="1050" b="1" i="0" u="none" strike="noStrike" baseline="0">
                      <a:solidFill>
                        <a:srgbClr val="000000"/>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F59-477B-A5E6-0122AA5BD50C}"/>
                </c:ext>
              </c:extLst>
            </c:dLbl>
            <c:dLbl>
              <c:idx val="8"/>
              <c:delete val="1"/>
              <c:extLst>
                <c:ext xmlns:c15="http://schemas.microsoft.com/office/drawing/2012/chart" uri="{CE6537A1-D6FC-4f65-9D91-7224C49458BB}"/>
                <c:ext xmlns:c16="http://schemas.microsoft.com/office/drawing/2014/chart" uri="{C3380CC4-5D6E-409C-BE32-E72D297353CC}">
                  <c16:uniqueId val="{00000009-9F59-477B-A5E6-0122AA5BD50C}"/>
                </c:ext>
              </c:extLst>
            </c:dLbl>
            <c:dLbl>
              <c:idx val="9"/>
              <c:delete val="1"/>
              <c:extLst>
                <c:ext xmlns:c15="http://schemas.microsoft.com/office/drawing/2012/chart" uri="{CE6537A1-D6FC-4f65-9D91-7224C49458BB}"/>
                <c:ext xmlns:c16="http://schemas.microsoft.com/office/drawing/2014/chart" uri="{C3380CC4-5D6E-409C-BE32-E72D297353CC}">
                  <c16:uniqueId val="{0000000A-9F59-477B-A5E6-0122AA5BD50C}"/>
                </c:ext>
              </c:extLst>
            </c:dLbl>
            <c:dLbl>
              <c:idx val="10"/>
              <c:delete val="1"/>
              <c:extLst>
                <c:ext xmlns:c15="http://schemas.microsoft.com/office/drawing/2012/chart" uri="{CE6537A1-D6FC-4f65-9D91-7224C49458BB}"/>
                <c:ext xmlns:c16="http://schemas.microsoft.com/office/drawing/2014/chart" uri="{C3380CC4-5D6E-409C-BE32-E72D297353CC}">
                  <c16:uniqueId val="{0000000B-9F59-477B-A5E6-0122AA5BD50C}"/>
                </c:ext>
              </c:extLst>
            </c:dLbl>
            <c:dLbl>
              <c:idx val="11"/>
              <c:delete val="1"/>
              <c:extLst>
                <c:ext xmlns:c15="http://schemas.microsoft.com/office/drawing/2012/chart" uri="{CE6537A1-D6FC-4f65-9D91-7224C49458BB}"/>
                <c:ext xmlns:c16="http://schemas.microsoft.com/office/drawing/2014/chart" uri="{C3380CC4-5D6E-409C-BE32-E72D297353CC}">
                  <c16:uniqueId val="{0000000C-9F59-477B-A5E6-0122AA5BD50C}"/>
                </c:ext>
              </c:extLst>
            </c:dLbl>
            <c:dLbl>
              <c:idx val="12"/>
              <c:delete val="1"/>
              <c:extLst>
                <c:ext xmlns:c15="http://schemas.microsoft.com/office/drawing/2012/chart" uri="{CE6537A1-D6FC-4f65-9D91-7224C49458BB}"/>
                <c:ext xmlns:c16="http://schemas.microsoft.com/office/drawing/2014/chart" uri="{C3380CC4-5D6E-409C-BE32-E72D297353CC}">
                  <c16:uniqueId val="{0000000D-9F59-477B-A5E6-0122AA5BD50C}"/>
                </c:ext>
              </c:extLst>
            </c:dLbl>
            <c:dLbl>
              <c:idx val="13"/>
              <c:delete val="1"/>
              <c:extLst>
                <c:ext xmlns:c15="http://schemas.microsoft.com/office/drawing/2012/chart" uri="{CE6537A1-D6FC-4f65-9D91-7224C49458BB}"/>
                <c:ext xmlns:c16="http://schemas.microsoft.com/office/drawing/2014/chart" uri="{C3380CC4-5D6E-409C-BE32-E72D297353CC}">
                  <c16:uniqueId val="{0000000E-9F59-477B-A5E6-0122AA5BD50C}"/>
                </c:ext>
              </c:extLst>
            </c:dLbl>
            <c:dLbl>
              <c:idx val="14"/>
              <c:delete val="1"/>
              <c:extLst>
                <c:ext xmlns:c15="http://schemas.microsoft.com/office/drawing/2012/chart" uri="{CE6537A1-D6FC-4f65-9D91-7224C49458BB}"/>
                <c:ext xmlns:c16="http://schemas.microsoft.com/office/drawing/2014/chart" uri="{C3380CC4-5D6E-409C-BE32-E72D297353CC}">
                  <c16:uniqueId val="{0000000F-9F59-477B-A5E6-0122AA5BD50C}"/>
                </c:ext>
              </c:extLst>
            </c:dLbl>
            <c:dLbl>
              <c:idx val="15"/>
              <c:delete val="1"/>
              <c:extLst>
                <c:ext xmlns:c15="http://schemas.microsoft.com/office/drawing/2012/chart" uri="{CE6537A1-D6FC-4f65-9D91-7224C49458BB}"/>
                <c:ext xmlns:c16="http://schemas.microsoft.com/office/drawing/2014/chart" uri="{C3380CC4-5D6E-409C-BE32-E72D297353CC}">
                  <c16:uniqueId val="{00000010-9F59-477B-A5E6-0122AA5BD50C}"/>
                </c:ext>
              </c:extLst>
            </c:dLbl>
            <c:dLbl>
              <c:idx val="16"/>
              <c:delete val="1"/>
              <c:extLst>
                <c:ext xmlns:c15="http://schemas.microsoft.com/office/drawing/2012/chart" uri="{CE6537A1-D6FC-4f65-9D91-7224C49458BB}"/>
                <c:ext xmlns:c16="http://schemas.microsoft.com/office/drawing/2014/chart" uri="{C3380CC4-5D6E-409C-BE32-E72D297353CC}">
                  <c16:uniqueId val="{00000011-9F59-477B-A5E6-0122AA5BD50C}"/>
                </c:ext>
              </c:extLst>
            </c:dLbl>
            <c:dLbl>
              <c:idx val="17"/>
              <c:delete val="1"/>
              <c:extLst>
                <c:ext xmlns:c15="http://schemas.microsoft.com/office/drawing/2012/chart" uri="{CE6537A1-D6FC-4f65-9D91-7224C49458BB}"/>
                <c:ext xmlns:c16="http://schemas.microsoft.com/office/drawing/2014/chart" uri="{C3380CC4-5D6E-409C-BE32-E72D297353CC}">
                  <c16:uniqueId val="{00000012-9F59-477B-A5E6-0122AA5BD50C}"/>
                </c:ext>
              </c:extLst>
            </c:dLbl>
            <c:dLbl>
              <c:idx val="18"/>
              <c:delete val="1"/>
              <c:extLst>
                <c:ext xmlns:c15="http://schemas.microsoft.com/office/drawing/2012/chart" uri="{CE6537A1-D6FC-4f65-9D91-7224C49458BB}"/>
                <c:ext xmlns:c16="http://schemas.microsoft.com/office/drawing/2014/chart" uri="{C3380CC4-5D6E-409C-BE32-E72D297353CC}">
                  <c16:uniqueId val="{00000013-9F59-477B-A5E6-0122AA5BD50C}"/>
                </c:ext>
              </c:extLst>
            </c:dLbl>
            <c:dLbl>
              <c:idx val="19"/>
              <c:delete val="1"/>
              <c:extLst>
                <c:ext xmlns:c15="http://schemas.microsoft.com/office/drawing/2012/chart" uri="{CE6537A1-D6FC-4f65-9D91-7224C49458BB}"/>
                <c:ext xmlns:c16="http://schemas.microsoft.com/office/drawing/2014/chart" uri="{C3380CC4-5D6E-409C-BE32-E72D297353CC}">
                  <c16:uniqueId val="{00000014-9F59-477B-A5E6-0122AA5BD50C}"/>
                </c:ext>
              </c:extLst>
            </c:dLbl>
            <c:dLbl>
              <c:idx val="20"/>
              <c:delete val="1"/>
              <c:extLst>
                <c:ext xmlns:c15="http://schemas.microsoft.com/office/drawing/2012/chart" uri="{CE6537A1-D6FC-4f65-9D91-7224C49458BB}"/>
                <c:ext xmlns:c16="http://schemas.microsoft.com/office/drawing/2014/chart" uri="{C3380CC4-5D6E-409C-BE32-E72D297353CC}">
                  <c16:uniqueId val="{00000015-9F59-477B-A5E6-0122AA5BD50C}"/>
                </c:ext>
              </c:extLst>
            </c:dLbl>
            <c:dLbl>
              <c:idx val="21"/>
              <c:delete val="1"/>
              <c:extLst>
                <c:ext xmlns:c15="http://schemas.microsoft.com/office/drawing/2012/chart" uri="{CE6537A1-D6FC-4f65-9D91-7224C49458BB}"/>
                <c:ext xmlns:c16="http://schemas.microsoft.com/office/drawing/2014/chart" uri="{C3380CC4-5D6E-409C-BE32-E72D297353CC}">
                  <c16:uniqueId val="{00000016-9F59-477B-A5E6-0122AA5BD50C}"/>
                </c:ext>
              </c:extLst>
            </c:dLbl>
            <c:dLbl>
              <c:idx val="22"/>
              <c:delete val="1"/>
              <c:extLst>
                <c:ext xmlns:c15="http://schemas.microsoft.com/office/drawing/2012/chart" uri="{CE6537A1-D6FC-4f65-9D91-7224C49458BB}"/>
                <c:ext xmlns:c16="http://schemas.microsoft.com/office/drawing/2014/chart" uri="{C3380CC4-5D6E-409C-BE32-E72D297353CC}">
                  <c16:uniqueId val="{00000017-9F59-477B-A5E6-0122AA5BD50C}"/>
                </c:ext>
              </c:extLst>
            </c:dLbl>
            <c:dLbl>
              <c:idx val="23"/>
              <c:delete val="1"/>
              <c:extLst>
                <c:ext xmlns:c15="http://schemas.microsoft.com/office/drawing/2012/chart" uri="{CE6537A1-D6FC-4f65-9D91-7224C49458BB}"/>
                <c:ext xmlns:c16="http://schemas.microsoft.com/office/drawing/2014/chart" uri="{C3380CC4-5D6E-409C-BE32-E72D297353CC}">
                  <c16:uniqueId val="{00000018-9F59-477B-A5E6-0122AA5BD50C}"/>
                </c:ext>
              </c:extLst>
            </c:dLbl>
            <c:dLbl>
              <c:idx val="24"/>
              <c:delete val="1"/>
              <c:extLst>
                <c:ext xmlns:c15="http://schemas.microsoft.com/office/drawing/2012/chart" uri="{CE6537A1-D6FC-4f65-9D91-7224C49458BB}"/>
                <c:ext xmlns:c16="http://schemas.microsoft.com/office/drawing/2014/chart" uri="{C3380CC4-5D6E-409C-BE32-E72D297353CC}">
                  <c16:uniqueId val="{00000019-9F59-477B-A5E6-0122AA5BD50C}"/>
                </c:ext>
              </c:extLst>
            </c:dLbl>
            <c:dLbl>
              <c:idx val="25"/>
              <c:delete val="1"/>
              <c:extLst>
                <c:ext xmlns:c15="http://schemas.microsoft.com/office/drawing/2012/chart" uri="{CE6537A1-D6FC-4f65-9D91-7224C49458BB}"/>
                <c:ext xmlns:c16="http://schemas.microsoft.com/office/drawing/2014/chart" uri="{C3380CC4-5D6E-409C-BE32-E72D297353CC}">
                  <c16:uniqueId val="{0000001A-9F59-477B-A5E6-0122AA5BD50C}"/>
                </c:ext>
              </c:extLst>
            </c:dLbl>
            <c:dLbl>
              <c:idx val="26"/>
              <c:delete val="1"/>
              <c:extLst>
                <c:ext xmlns:c15="http://schemas.microsoft.com/office/drawing/2012/chart" uri="{CE6537A1-D6FC-4f65-9D91-7224C49458BB}"/>
                <c:ext xmlns:c16="http://schemas.microsoft.com/office/drawing/2014/chart" uri="{C3380CC4-5D6E-409C-BE32-E72D297353CC}">
                  <c16:uniqueId val="{0000001B-9F59-477B-A5E6-0122AA5BD50C}"/>
                </c:ext>
              </c:extLst>
            </c:dLbl>
            <c:dLbl>
              <c:idx val="27"/>
              <c:delete val="1"/>
              <c:extLst>
                <c:ext xmlns:c15="http://schemas.microsoft.com/office/drawing/2012/chart" uri="{CE6537A1-D6FC-4f65-9D91-7224C49458BB}"/>
                <c:ext xmlns:c16="http://schemas.microsoft.com/office/drawing/2014/chart" uri="{C3380CC4-5D6E-409C-BE32-E72D297353CC}">
                  <c16:uniqueId val="{0000001C-9F59-477B-A5E6-0122AA5BD50C}"/>
                </c:ext>
              </c:extLst>
            </c:dLbl>
            <c:dLbl>
              <c:idx val="28"/>
              <c:delete val="1"/>
              <c:extLst>
                <c:ext xmlns:c15="http://schemas.microsoft.com/office/drawing/2012/chart" uri="{CE6537A1-D6FC-4f65-9D91-7224C49458BB}"/>
                <c:ext xmlns:c16="http://schemas.microsoft.com/office/drawing/2014/chart" uri="{C3380CC4-5D6E-409C-BE32-E72D297353CC}">
                  <c16:uniqueId val="{0000001D-9F59-477B-A5E6-0122AA5BD50C}"/>
                </c:ext>
              </c:extLst>
            </c:dLbl>
            <c:dLbl>
              <c:idx val="29"/>
              <c:delete val="1"/>
              <c:extLst>
                <c:ext xmlns:c15="http://schemas.microsoft.com/office/drawing/2012/chart" uri="{CE6537A1-D6FC-4f65-9D91-7224C49458BB}"/>
                <c:ext xmlns:c16="http://schemas.microsoft.com/office/drawing/2014/chart" uri="{C3380CC4-5D6E-409C-BE32-E72D297353CC}">
                  <c16:uniqueId val="{0000001E-9F59-477B-A5E6-0122AA5BD50C}"/>
                </c:ext>
              </c:extLst>
            </c:dLbl>
            <c:dLbl>
              <c:idx val="30"/>
              <c:delete val="1"/>
              <c:extLst>
                <c:ext xmlns:c15="http://schemas.microsoft.com/office/drawing/2012/chart" uri="{CE6537A1-D6FC-4f65-9D91-7224C49458BB}"/>
                <c:ext xmlns:c16="http://schemas.microsoft.com/office/drawing/2014/chart" uri="{C3380CC4-5D6E-409C-BE32-E72D297353CC}">
                  <c16:uniqueId val="{0000001F-9F59-477B-A5E6-0122AA5BD50C}"/>
                </c:ext>
              </c:extLst>
            </c:dLbl>
            <c:dLbl>
              <c:idx val="31"/>
              <c:delete val="1"/>
              <c:extLst>
                <c:ext xmlns:c15="http://schemas.microsoft.com/office/drawing/2012/chart" uri="{CE6537A1-D6FC-4f65-9D91-7224C49458BB}"/>
                <c:ext xmlns:c16="http://schemas.microsoft.com/office/drawing/2014/chart" uri="{C3380CC4-5D6E-409C-BE32-E72D297353CC}">
                  <c16:uniqueId val="{00000020-9F59-477B-A5E6-0122AA5BD50C}"/>
                </c:ext>
              </c:extLst>
            </c:dLbl>
            <c:dLbl>
              <c:idx val="32"/>
              <c:delete val="1"/>
              <c:extLst>
                <c:ext xmlns:c15="http://schemas.microsoft.com/office/drawing/2012/chart" uri="{CE6537A1-D6FC-4f65-9D91-7224C49458BB}"/>
                <c:ext xmlns:c16="http://schemas.microsoft.com/office/drawing/2014/chart" uri="{C3380CC4-5D6E-409C-BE32-E72D297353CC}">
                  <c16:uniqueId val="{00000021-9F59-477B-A5E6-0122AA5BD50C}"/>
                </c:ext>
              </c:extLst>
            </c:dLbl>
            <c:dLbl>
              <c:idx val="33"/>
              <c:delete val="1"/>
              <c:extLst>
                <c:ext xmlns:c15="http://schemas.microsoft.com/office/drawing/2012/chart" uri="{CE6537A1-D6FC-4f65-9D91-7224C49458BB}"/>
                <c:ext xmlns:c16="http://schemas.microsoft.com/office/drawing/2014/chart" uri="{C3380CC4-5D6E-409C-BE32-E72D297353CC}">
                  <c16:uniqueId val="{00000022-9F59-477B-A5E6-0122AA5BD50C}"/>
                </c:ext>
              </c:extLst>
            </c:dLbl>
            <c:dLbl>
              <c:idx val="34"/>
              <c:delete val="1"/>
              <c:extLst>
                <c:ext xmlns:c15="http://schemas.microsoft.com/office/drawing/2012/chart" uri="{CE6537A1-D6FC-4f65-9D91-7224C49458BB}"/>
                <c:ext xmlns:c16="http://schemas.microsoft.com/office/drawing/2014/chart" uri="{C3380CC4-5D6E-409C-BE32-E72D297353CC}">
                  <c16:uniqueId val="{00000023-9F59-477B-A5E6-0122AA5BD50C}"/>
                </c:ext>
              </c:extLst>
            </c:dLbl>
            <c:spPr>
              <a:noFill/>
              <a:ln w="25400">
                <a:noFill/>
              </a:ln>
            </c:spPr>
            <c:txPr>
              <a:bodyPr wrap="square" lIns="38100" tIns="19050" rIns="38100" bIns="19050" anchor="ctr">
                <a:spAutoFit/>
              </a:bodyPr>
              <a:lstStyle/>
              <a:p>
                <a:pPr>
                  <a:defRPr sz="1050" b="1" i="0" u="none" strike="noStrike" baseline="0">
                    <a:solidFill>
                      <a:srgbClr val="000000"/>
                    </a:solidFill>
                    <a:latin typeface="Calibri"/>
                    <a:ea typeface="Calibri"/>
                    <a:cs typeface="Calibri"/>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'BSR Utilization'!$D$2:$K$2</c:f>
              <c:numCache>
                <c:formatCode>mmm\-yy</c:formatCode>
                <c:ptCount val="8"/>
                <c:pt idx="0">
                  <c:v>45170</c:v>
                </c:pt>
                <c:pt idx="1">
                  <c:v>45200</c:v>
                </c:pt>
                <c:pt idx="2">
                  <c:v>45231</c:v>
                </c:pt>
                <c:pt idx="3">
                  <c:v>45261</c:v>
                </c:pt>
                <c:pt idx="4">
                  <c:v>45292</c:v>
                </c:pt>
                <c:pt idx="5">
                  <c:v>45323</c:v>
                </c:pt>
                <c:pt idx="6">
                  <c:v>45352</c:v>
                </c:pt>
                <c:pt idx="7">
                  <c:v>45383</c:v>
                </c:pt>
              </c:numCache>
            </c:numRef>
          </c:cat>
          <c:val>
            <c:numRef>
              <c:f>'BSR Utilization'!$D$6:$O$6</c:f>
              <c:numCache>
                <c:formatCode>0</c:formatCode>
                <c:ptCount val="12"/>
                <c:pt idx="0">
                  <c:v>50</c:v>
                </c:pt>
                <c:pt idx="1">
                  <c:v>50</c:v>
                </c:pt>
                <c:pt idx="2">
                  <c:v>50</c:v>
                </c:pt>
                <c:pt idx="3">
                  <c:v>50</c:v>
                </c:pt>
                <c:pt idx="4">
                  <c:v>50</c:v>
                </c:pt>
                <c:pt idx="5">
                  <c:v>50</c:v>
                </c:pt>
                <c:pt idx="6">
                  <c:v>50</c:v>
                </c:pt>
                <c:pt idx="7">
                  <c:v>50</c:v>
                </c:pt>
                <c:pt idx="8">
                  <c:v>50</c:v>
                </c:pt>
                <c:pt idx="9">
                  <c:v>50</c:v>
                </c:pt>
                <c:pt idx="10">
                  <c:v>50</c:v>
                </c:pt>
                <c:pt idx="11">
                  <c:v>50</c:v>
                </c:pt>
              </c:numCache>
            </c:numRef>
          </c:val>
          <c:smooth val="0"/>
          <c:extLst>
            <c:ext xmlns:c16="http://schemas.microsoft.com/office/drawing/2014/chart" uri="{C3380CC4-5D6E-409C-BE32-E72D297353CC}">
              <c16:uniqueId val="{00000024-9F59-477B-A5E6-0122AA5BD50C}"/>
            </c:ext>
          </c:extLst>
        </c:ser>
        <c:ser>
          <c:idx val="2"/>
          <c:order val="2"/>
          <c:tx>
            <c:strRef>
              <c:f>'BSR Utilization'!$B$7</c:f>
              <c:strCache>
                <c:ptCount val="1"/>
                <c:pt idx="0">
                  <c:v>World Class (Source)</c:v>
                </c:pt>
              </c:strCache>
            </c:strRef>
          </c:tx>
          <c:spPr>
            <a:ln w="31750">
              <a:solidFill>
                <a:srgbClr val="6600CC"/>
              </a:solidFill>
              <a:prstDash val="sysDash"/>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5-9F59-477B-A5E6-0122AA5BD50C}"/>
                </c:ext>
              </c:extLst>
            </c:dLbl>
            <c:dLbl>
              <c:idx val="1"/>
              <c:delete val="1"/>
              <c:extLst>
                <c:ext xmlns:c15="http://schemas.microsoft.com/office/drawing/2012/chart" uri="{CE6537A1-D6FC-4f65-9D91-7224C49458BB}"/>
                <c:ext xmlns:c16="http://schemas.microsoft.com/office/drawing/2014/chart" uri="{C3380CC4-5D6E-409C-BE32-E72D297353CC}">
                  <c16:uniqueId val="{00000026-9F59-477B-A5E6-0122AA5BD50C}"/>
                </c:ext>
              </c:extLst>
            </c:dLbl>
            <c:dLbl>
              <c:idx val="2"/>
              <c:delete val="1"/>
              <c:extLst>
                <c:ext xmlns:c15="http://schemas.microsoft.com/office/drawing/2012/chart" uri="{CE6537A1-D6FC-4f65-9D91-7224C49458BB}"/>
                <c:ext xmlns:c16="http://schemas.microsoft.com/office/drawing/2014/chart" uri="{C3380CC4-5D6E-409C-BE32-E72D297353CC}">
                  <c16:uniqueId val="{00000027-9F59-477B-A5E6-0122AA5BD50C}"/>
                </c:ext>
              </c:extLst>
            </c:dLbl>
            <c:dLbl>
              <c:idx val="3"/>
              <c:delete val="1"/>
              <c:extLst>
                <c:ext xmlns:c15="http://schemas.microsoft.com/office/drawing/2012/chart" uri="{CE6537A1-D6FC-4f65-9D91-7224C49458BB}"/>
                <c:ext xmlns:c16="http://schemas.microsoft.com/office/drawing/2014/chart" uri="{C3380CC4-5D6E-409C-BE32-E72D297353CC}">
                  <c16:uniqueId val="{00000028-9F59-477B-A5E6-0122AA5BD50C}"/>
                </c:ext>
              </c:extLst>
            </c:dLbl>
            <c:dLbl>
              <c:idx val="4"/>
              <c:delete val="1"/>
              <c:extLst>
                <c:ext xmlns:c15="http://schemas.microsoft.com/office/drawing/2012/chart" uri="{CE6537A1-D6FC-4f65-9D91-7224C49458BB}"/>
                <c:ext xmlns:c16="http://schemas.microsoft.com/office/drawing/2014/chart" uri="{C3380CC4-5D6E-409C-BE32-E72D297353CC}">
                  <c16:uniqueId val="{00000029-9F59-477B-A5E6-0122AA5BD50C}"/>
                </c:ext>
              </c:extLst>
            </c:dLbl>
            <c:dLbl>
              <c:idx val="5"/>
              <c:delete val="1"/>
              <c:extLst>
                <c:ext xmlns:c15="http://schemas.microsoft.com/office/drawing/2012/chart" uri="{CE6537A1-D6FC-4f65-9D91-7224C49458BB}"/>
                <c:ext xmlns:c16="http://schemas.microsoft.com/office/drawing/2014/chart" uri="{C3380CC4-5D6E-409C-BE32-E72D297353CC}">
                  <c16:uniqueId val="{0000002A-9F59-477B-A5E6-0122AA5BD50C}"/>
                </c:ext>
              </c:extLst>
            </c:dLbl>
            <c:dLbl>
              <c:idx val="6"/>
              <c:delete val="1"/>
              <c:extLst>
                <c:ext xmlns:c15="http://schemas.microsoft.com/office/drawing/2012/chart" uri="{CE6537A1-D6FC-4f65-9D91-7224C49458BB}"/>
                <c:ext xmlns:c16="http://schemas.microsoft.com/office/drawing/2014/chart" uri="{C3380CC4-5D6E-409C-BE32-E72D297353CC}">
                  <c16:uniqueId val="{0000002B-9F59-477B-A5E6-0122AA5BD50C}"/>
                </c:ext>
              </c:extLst>
            </c:dLbl>
            <c:dLbl>
              <c:idx val="7"/>
              <c:spPr/>
              <c:txPr>
                <a:bodyPr/>
                <a:lstStyle/>
                <a:p>
                  <a:pPr>
                    <a:defRPr sz="1050" b="1" i="0" u="none" strike="noStrike" baseline="0">
                      <a:solidFill>
                        <a:srgbClr val="000000"/>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9F59-477B-A5E6-0122AA5BD50C}"/>
                </c:ext>
              </c:extLst>
            </c:dLbl>
            <c:dLbl>
              <c:idx val="8"/>
              <c:delete val="1"/>
              <c:extLst>
                <c:ext xmlns:c15="http://schemas.microsoft.com/office/drawing/2012/chart" uri="{CE6537A1-D6FC-4f65-9D91-7224C49458BB}"/>
                <c:ext xmlns:c16="http://schemas.microsoft.com/office/drawing/2014/chart" uri="{C3380CC4-5D6E-409C-BE32-E72D297353CC}">
                  <c16:uniqueId val="{0000002D-9F59-477B-A5E6-0122AA5BD50C}"/>
                </c:ext>
              </c:extLst>
            </c:dLbl>
            <c:dLbl>
              <c:idx val="9"/>
              <c:delete val="1"/>
              <c:extLst>
                <c:ext xmlns:c15="http://schemas.microsoft.com/office/drawing/2012/chart" uri="{CE6537A1-D6FC-4f65-9D91-7224C49458BB}"/>
                <c:ext xmlns:c16="http://schemas.microsoft.com/office/drawing/2014/chart" uri="{C3380CC4-5D6E-409C-BE32-E72D297353CC}">
                  <c16:uniqueId val="{0000002E-9F59-477B-A5E6-0122AA5BD50C}"/>
                </c:ext>
              </c:extLst>
            </c:dLbl>
            <c:dLbl>
              <c:idx val="10"/>
              <c:delete val="1"/>
              <c:extLst>
                <c:ext xmlns:c15="http://schemas.microsoft.com/office/drawing/2012/chart" uri="{CE6537A1-D6FC-4f65-9D91-7224C49458BB}"/>
                <c:ext xmlns:c16="http://schemas.microsoft.com/office/drawing/2014/chart" uri="{C3380CC4-5D6E-409C-BE32-E72D297353CC}">
                  <c16:uniqueId val="{0000002F-9F59-477B-A5E6-0122AA5BD50C}"/>
                </c:ext>
              </c:extLst>
            </c:dLbl>
            <c:dLbl>
              <c:idx val="11"/>
              <c:delete val="1"/>
              <c:extLst>
                <c:ext xmlns:c15="http://schemas.microsoft.com/office/drawing/2012/chart" uri="{CE6537A1-D6FC-4f65-9D91-7224C49458BB}"/>
                <c:ext xmlns:c16="http://schemas.microsoft.com/office/drawing/2014/chart" uri="{C3380CC4-5D6E-409C-BE32-E72D297353CC}">
                  <c16:uniqueId val="{00000030-9F59-477B-A5E6-0122AA5BD50C}"/>
                </c:ext>
              </c:extLst>
            </c:dLbl>
            <c:dLbl>
              <c:idx val="12"/>
              <c:delete val="1"/>
              <c:extLst>
                <c:ext xmlns:c15="http://schemas.microsoft.com/office/drawing/2012/chart" uri="{CE6537A1-D6FC-4f65-9D91-7224C49458BB}"/>
                <c:ext xmlns:c16="http://schemas.microsoft.com/office/drawing/2014/chart" uri="{C3380CC4-5D6E-409C-BE32-E72D297353CC}">
                  <c16:uniqueId val="{00000031-9F59-477B-A5E6-0122AA5BD50C}"/>
                </c:ext>
              </c:extLst>
            </c:dLbl>
            <c:dLbl>
              <c:idx val="13"/>
              <c:delete val="1"/>
              <c:extLst>
                <c:ext xmlns:c15="http://schemas.microsoft.com/office/drawing/2012/chart" uri="{CE6537A1-D6FC-4f65-9D91-7224C49458BB}"/>
                <c:ext xmlns:c16="http://schemas.microsoft.com/office/drawing/2014/chart" uri="{C3380CC4-5D6E-409C-BE32-E72D297353CC}">
                  <c16:uniqueId val="{00000032-9F59-477B-A5E6-0122AA5BD50C}"/>
                </c:ext>
              </c:extLst>
            </c:dLbl>
            <c:dLbl>
              <c:idx val="14"/>
              <c:delete val="1"/>
              <c:extLst>
                <c:ext xmlns:c15="http://schemas.microsoft.com/office/drawing/2012/chart" uri="{CE6537A1-D6FC-4f65-9D91-7224C49458BB}"/>
                <c:ext xmlns:c16="http://schemas.microsoft.com/office/drawing/2014/chart" uri="{C3380CC4-5D6E-409C-BE32-E72D297353CC}">
                  <c16:uniqueId val="{00000033-9F59-477B-A5E6-0122AA5BD50C}"/>
                </c:ext>
              </c:extLst>
            </c:dLbl>
            <c:dLbl>
              <c:idx val="15"/>
              <c:delete val="1"/>
              <c:extLst>
                <c:ext xmlns:c15="http://schemas.microsoft.com/office/drawing/2012/chart" uri="{CE6537A1-D6FC-4f65-9D91-7224C49458BB}"/>
                <c:ext xmlns:c16="http://schemas.microsoft.com/office/drawing/2014/chart" uri="{C3380CC4-5D6E-409C-BE32-E72D297353CC}">
                  <c16:uniqueId val="{00000034-9F59-477B-A5E6-0122AA5BD50C}"/>
                </c:ext>
              </c:extLst>
            </c:dLbl>
            <c:dLbl>
              <c:idx val="16"/>
              <c:delete val="1"/>
              <c:extLst>
                <c:ext xmlns:c15="http://schemas.microsoft.com/office/drawing/2012/chart" uri="{CE6537A1-D6FC-4f65-9D91-7224C49458BB}"/>
                <c:ext xmlns:c16="http://schemas.microsoft.com/office/drawing/2014/chart" uri="{C3380CC4-5D6E-409C-BE32-E72D297353CC}">
                  <c16:uniqueId val="{00000035-9F59-477B-A5E6-0122AA5BD50C}"/>
                </c:ext>
              </c:extLst>
            </c:dLbl>
            <c:dLbl>
              <c:idx val="17"/>
              <c:delete val="1"/>
              <c:extLst>
                <c:ext xmlns:c15="http://schemas.microsoft.com/office/drawing/2012/chart" uri="{CE6537A1-D6FC-4f65-9D91-7224C49458BB}"/>
                <c:ext xmlns:c16="http://schemas.microsoft.com/office/drawing/2014/chart" uri="{C3380CC4-5D6E-409C-BE32-E72D297353CC}">
                  <c16:uniqueId val="{00000036-9F59-477B-A5E6-0122AA5BD50C}"/>
                </c:ext>
              </c:extLst>
            </c:dLbl>
            <c:dLbl>
              <c:idx val="18"/>
              <c:delete val="1"/>
              <c:extLst>
                <c:ext xmlns:c15="http://schemas.microsoft.com/office/drawing/2012/chart" uri="{CE6537A1-D6FC-4f65-9D91-7224C49458BB}"/>
                <c:ext xmlns:c16="http://schemas.microsoft.com/office/drawing/2014/chart" uri="{C3380CC4-5D6E-409C-BE32-E72D297353CC}">
                  <c16:uniqueId val="{00000037-9F59-477B-A5E6-0122AA5BD50C}"/>
                </c:ext>
              </c:extLst>
            </c:dLbl>
            <c:dLbl>
              <c:idx val="19"/>
              <c:delete val="1"/>
              <c:extLst>
                <c:ext xmlns:c15="http://schemas.microsoft.com/office/drawing/2012/chart" uri="{CE6537A1-D6FC-4f65-9D91-7224C49458BB}"/>
                <c:ext xmlns:c16="http://schemas.microsoft.com/office/drawing/2014/chart" uri="{C3380CC4-5D6E-409C-BE32-E72D297353CC}">
                  <c16:uniqueId val="{00000038-9F59-477B-A5E6-0122AA5BD50C}"/>
                </c:ext>
              </c:extLst>
            </c:dLbl>
            <c:dLbl>
              <c:idx val="20"/>
              <c:delete val="1"/>
              <c:extLst>
                <c:ext xmlns:c15="http://schemas.microsoft.com/office/drawing/2012/chart" uri="{CE6537A1-D6FC-4f65-9D91-7224C49458BB}"/>
                <c:ext xmlns:c16="http://schemas.microsoft.com/office/drawing/2014/chart" uri="{C3380CC4-5D6E-409C-BE32-E72D297353CC}">
                  <c16:uniqueId val="{00000039-9F59-477B-A5E6-0122AA5BD50C}"/>
                </c:ext>
              </c:extLst>
            </c:dLbl>
            <c:dLbl>
              <c:idx val="21"/>
              <c:delete val="1"/>
              <c:extLst>
                <c:ext xmlns:c15="http://schemas.microsoft.com/office/drawing/2012/chart" uri="{CE6537A1-D6FC-4f65-9D91-7224C49458BB}"/>
                <c:ext xmlns:c16="http://schemas.microsoft.com/office/drawing/2014/chart" uri="{C3380CC4-5D6E-409C-BE32-E72D297353CC}">
                  <c16:uniqueId val="{0000003A-9F59-477B-A5E6-0122AA5BD50C}"/>
                </c:ext>
              </c:extLst>
            </c:dLbl>
            <c:dLbl>
              <c:idx val="22"/>
              <c:delete val="1"/>
              <c:extLst>
                <c:ext xmlns:c15="http://schemas.microsoft.com/office/drawing/2012/chart" uri="{CE6537A1-D6FC-4f65-9D91-7224C49458BB}"/>
                <c:ext xmlns:c16="http://schemas.microsoft.com/office/drawing/2014/chart" uri="{C3380CC4-5D6E-409C-BE32-E72D297353CC}">
                  <c16:uniqueId val="{0000003B-9F59-477B-A5E6-0122AA5BD50C}"/>
                </c:ext>
              </c:extLst>
            </c:dLbl>
            <c:dLbl>
              <c:idx val="23"/>
              <c:delete val="1"/>
              <c:extLst>
                <c:ext xmlns:c15="http://schemas.microsoft.com/office/drawing/2012/chart" uri="{CE6537A1-D6FC-4f65-9D91-7224C49458BB}"/>
                <c:ext xmlns:c16="http://schemas.microsoft.com/office/drawing/2014/chart" uri="{C3380CC4-5D6E-409C-BE32-E72D297353CC}">
                  <c16:uniqueId val="{0000003C-9F59-477B-A5E6-0122AA5BD50C}"/>
                </c:ext>
              </c:extLst>
            </c:dLbl>
            <c:dLbl>
              <c:idx val="24"/>
              <c:delete val="1"/>
              <c:extLst>
                <c:ext xmlns:c15="http://schemas.microsoft.com/office/drawing/2012/chart" uri="{CE6537A1-D6FC-4f65-9D91-7224C49458BB}"/>
                <c:ext xmlns:c16="http://schemas.microsoft.com/office/drawing/2014/chart" uri="{C3380CC4-5D6E-409C-BE32-E72D297353CC}">
                  <c16:uniqueId val="{0000003D-9F59-477B-A5E6-0122AA5BD50C}"/>
                </c:ext>
              </c:extLst>
            </c:dLbl>
            <c:dLbl>
              <c:idx val="25"/>
              <c:delete val="1"/>
              <c:extLst>
                <c:ext xmlns:c15="http://schemas.microsoft.com/office/drawing/2012/chart" uri="{CE6537A1-D6FC-4f65-9D91-7224C49458BB}"/>
                <c:ext xmlns:c16="http://schemas.microsoft.com/office/drawing/2014/chart" uri="{C3380CC4-5D6E-409C-BE32-E72D297353CC}">
                  <c16:uniqueId val="{0000003E-9F59-477B-A5E6-0122AA5BD50C}"/>
                </c:ext>
              </c:extLst>
            </c:dLbl>
            <c:dLbl>
              <c:idx val="26"/>
              <c:delete val="1"/>
              <c:extLst>
                <c:ext xmlns:c15="http://schemas.microsoft.com/office/drawing/2012/chart" uri="{CE6537A1-D6FC-4f65-9D91-7224C49458BB}"/>
                <c:ext xmlns:c16="http://schemas.microsoft.com/office/drawing/2014/chart" uri="{C3380CC4-5D6E-409C-BE32-E72D297353CC}">
                  <c16:uniqueId val="{0000003F-9F59-477B-A5E6-0122AA5BD50C}"/>
                </c:ext>
              </c:extLst>
            </c:dLbl>
            <c:dLbl>
              <c:idx val="27"/>
              <c:delete val="1"/>
              <c:extLst>
                <c:ext xmlns:c15="http://schemas.microsoft.com/office/drawing/2012/chart" uri="{CE6537A1-D6FC-4f65-9D91-7224C49458BB}"/>
                <c:ext xmlns:c16="http://schemas.microsoft.com/office/drawing/2014/chart" uri="{C3380CC4-5D6E-409C-BE32-E72D297353CC}">
                  <c16:uniqueId val="{00000040-9F59-477B-A5E6-0122AA5BD50C}"/>
                </c:ext>
              </c:extLst>
            </c:dLbl>
            <c:dLbl>
              <c:idx val="28"/>
              <c:delete val="1"/>
              <c:extLst>
                <c:ext xmlns:c15="http://schemas.microsoft.com/office/drawing/2012/chart" uri="{CE6537A1-D6FC-4f65-9D91-7224C49458BB}"/>
                <c:ext xmlns:c16="http://schemas.microsoft.com/office/drawing/2014/chart" uri="{C3380CC4-5D6E-409C-BE32-E72D297353CC}">
                  <c16:uniqueId val="{00000041-9F59-477B-A5E6-0122AA5BD50C}"/>
                </c:ext>
              </c:extLst>
            </c:dLbl>
            <c:dLbl>
              <c:idx val="29"/>
              <c:delete val="1"/>
              <c:extLst>
                <c:ext xmlns:c15="http://schemas.microsoft.com/office/drawing/2012/chart" uri="{CE6537A1-D6FC-4f65-9D91-7224C49458BB}"/>
                <c:ext xmlns:c16="http://schemas.microsoft.com/office/drawing/2014/chart" uri="{C3380CC4-5D6E-409C-BE32-E72D297353CC}">
                  <c16:uniqueId val="{00000042-9F59-477B-A5E6-0122AA5BD50C}"/>
                </c:ext>
              </c:extLst>
            </c:dLbl>
            <c:dLbl>
              <c:idx val="30"/>
              <c:delete val="1"/>
              <c:extLst>
                <c:ext xmlns:c15="http://schemas.microsoft.com/office/drawing/2012/chart" uri="{CE6537A1-D6FC-4f65-9D91-7224C49458BB}"/>
                <c:ext xmlns:c16="http://schemas.microsoft.com/office/drawing/2014/chart" uri="{C3380CC4-5D6E-409C-BE32-E72D297353CC}">
                  <c16:uniqueId val="{00000043-9F59-477B-A5E6-0122AA5BD50C}"/>
                </c:ext>
              </c:extLst>
            </c:dLbl>
            <c:dLbl>
              <c:idx val="31"/>
              <c:delete val="1"/>
              <c:extLst>
                <c:ext xmlns:c15="http://schemas.microsoft.com/office/drawing/2012/chart" uri="{CE6537A1-D6FC-4f65-9D91-7224C49458BB}"/>
                <c:ext xmlns:c16="http://schemas.microsoft.com/office/drawing/2014/chart" uri="{C3380CC4-5D6E-409C-BE32-E72D297353CC}">
                  <c16:uniqueId val="{00000044-9F59-477B-A5E6-0122AA5BD50C}"/>
                </c:ext>
              </c:extLst>
            </c:dLbl>
            <c:dLbl>
              <c:idx val="32"/>
              <c:delete val="1"/>
              <c:extLst>
                <c:ext xmlns:c15="http://schemas.microsoft.com/office/drawing/2012/chart" uri="{CE6537A1-D6FC-4f65-9D91-7224C49458BB}"/>
                <c:ext xmlns:c16="http://schemas.microsoft.com/office/drawing/2014/chart" uri="{C3380CC4-5D6E-409C-BE32-E72D297353CC}">
                  <c16:uniqueId val="{00000045-9F59-477B-A5E6-0122AA5BD50C}"/>
                </c:ext>
              </c:extLst>
            </c:dLbl>
            <c:dLbl>
              <c:idx val="33"/>
              <c:delete val="1"/>
              <c:extLst>
                <c:ext xmlns:c15="http://schemas.microsoft.com/office/drawing/2012/chart" uri="{CE6537A1-D6FC-4f65-9D91-7224C49458BB}"/>
                <c:ext xmlns:c16="http://schemas.microsoft.com/office/drawing/2014/chart" uri="{C3380CC4-5D6E-409C-BE32-E72D297353CC}">
                  <c16:uniqueId val="{00000046-9F59-477B-A5E6-0122AA5BD50C}"/>
                </c:ext>
              </c:extLst>
            </c:dLbl>
            <c:dLbl>
              <c:idx val="34"/>
              <c:delete val="1"/>
              <c:extLst>
                <c:ext xmlns:c15="http://schemas.microsoft.com/office/drawing/2012/chart" uri="{CE6537A1-D6FC-4f65-9D91-7224C49458BB}"/>
                <c:ext xmlns:c16="http://schemas.microsoft.com/office/drawing/2014/chart" uri="{C3380CC4-5D6E-409C-BE32-E72D297353CC}">
                  <c16:uniqueId val="{00000047-9F59-477B-A5E6-0122AA5BD50C}"/>
                </c:ext>
              </c:extLst>
            </c:dLbl>
            <c:spPr>
              <a:noFill/>
              <a:ln w="25400">
                <a:noFill/>
              </a:ln>
            </c:spPr>
            <c:txPr>
              <a:bodyPr wrap="square" lIns="38100" tIns="19050" rIns="38100" bIns="19050" anchor="ctr">
                <a:spAutoFit/>
              </a:bodyPr>
              <a:lstStyle/>
              <a:p>
                <a:pPr>
                  <a:defRPr sz="1050" b="1" i="0" u="none" strike="noStrike" baseline="0">
                    <a:solidFill>
                      <a:srgbClr val="000000"/>
                    </a:solidFill>
                    <a:latin typeface="Calibri"/>
                    <a:ea typeface="Calibri"/>
                    <a:cs typeface="Calibri"/>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'BSR Utilization'!$D$2:$K$2</c:f>
              <c:numCache>
                <c:formatCode>mmm\-yy</c:formatCode>
                <c:ptCount val="8"/>
                <c:pt idx="0">
                  <c:v>45170</c:v>
                </c:pt>
                <c:pt idx="1">
                  <c:v>45200</c:v>
                </c:pt>
                <c:pt idx="2">
                  <c:v>45231</c:v>
                </c:pt>
                <c:pt idx="3">
                  <c:v>45261</c:v>
                </c:pt>
                <c:pt idx="4">
                  <c:v>45292</c:v>
                </c:pt>
                <c:pt idx="5">
                  <c:v>45323</c:v>
                </c:pt>
                <c:pt idx="6">
                  <c:v>45352</c:v>
                </c:pt>
                <c:pt idx="7">
                  <c:v>45383</c:v>
                </c:pt>
              </c:numCache>
            </c:numRef>
          </c:cat>
          <c:val>
            <c:numRef>
              <c:f>'BSR Utilization'!$D$7:$O$7</c:f>
              <c:numCache>
                <c:formatCode>0</c:formatCode>
                <c:ptCount val="12"/>
                <c:pt idx="0">
                  <c:v>40</c:v>
                </c:pt>
                <c:pt idx="1">
                  <c:v>40</c:v>
                </c:pt>
                <c:pt idx="2">
                  <c:v>40</c:v>
                </c:pt>
                <c:pt idx="3">
                  <c:v>40</c:v>
                </c:pt>
                <c:pt idx="4">
                  <c:v>40</c:v>
                </c:pt>
                <c:pt idx="5">
                  <c:v>40</c:v>
                </c:pt>
                <c:pt idx="6">
                  <c:v>40</c:v>
                </c:pt>
                <c:pt idx="7">
                  <c:v>40</c:v>
                </c:pt>
                <c:pt idx="8">
                  <c:v>40</c:v>
                </c:pt>
                <c:pt idx="9">
                  <c:v>40</c:v>
                </c:pt>
                <c:pt idx="10">
                  <c:v>40</c:v>
                </c:pt>
                <c:pt idx="11">
                  <c:v>40</c:v>
                </c:pt>
              </c:numCache>
            </c:numRef>
          </c:val>
          <c:smooth val="0"/>
          <c:extLst>
            <c:ext xmlns:c16="http://schemas.microsoft.com/office/drawing/2014/chart" uri="{C3380CC4-5D6E-409C-BE32-E72D297353CC}">
              <c16:uniqueId val="{00000048-9F59-477B-A5E6-0122AA5BD50C}"/>
            </c:ext>
          </c:extLst>
        </c:ser>
        <c:dLbls>
          <c:showLegendKey val="0"/>
          <c:showVal val="0"/>
          <c:showCatName val="0"/>
          <c:showSerName val="0"/>
          <c:showPercent val="0"/>
          <c:showBubbleSize val="0"/>
        </c:dLbls>
        <c:marker val="1"/>
        <c:smooth val="0"/>
        <c:axId val="461765512"/>
        <c:axId val="1"/>
      </c:lineChart>
      <c:dateAx>
        <c:axId val="461765512"/>
        <c:scaling>
          <c:orientation val="minMax"/>
        </c:scaling>
        <c:delete val="0"/>
        <c:axPos val="b"/>
        <c:numFmt formatCode="mmm\-yy" sourceLinked="0"/>
        <c:majorTickMark val="none"/>
        <c:minorTickMark val="none"/>
        <c:tickLblPos val="nextTo"/>
        <c:txPr>
          <a:bodyPr rot="0" vert="horz"/>
          <a:lstStyle/>
          <a:p>
            <a:pPr>
              <a:defRPr sz="1400" b="0" i="0" u="none" strike="noStrike" baseline="0">
                <a:solidFill>
                  <a:srgbClr val="000000"/>
                </a:solidFill>
                <a:latin typeface="Calibri"/>
                <a:ea typeface="Calibri"/>
                <a:cs typeface="Calibri"/>
              </a:defRPr>
            </a:pPr>
            <a:endParaRPr lang="en-US"/>
          </a:p>
        </c:txPr>
        <c:crossAx val="1"/>
        <c:crosses val="autoZero"/>
        <c:auto val="1"/>
        <c:lblOffset val="100"/>
        <c:baseTimeUnit val="months"/>
      </c:dateAx>
      <c:valAx>
        <c:axId val="1"/>
        <c:scaling>
          <c:orientation val="minMax"/>
        </c:scaling>
        <c:delete val="0"/>
        <c:axPos val="l"/>
        <c:numFmt formatCode="0"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461765512"/>
        <c:crosses val="autoZero"/>
        <c:crossBetween val="between"/>
      </c:valAx>
    </c:plotArea>
    <c:legend>
      <c:legendPos val="t"/>
      <c:layout>
        <c:manualLayout>
          <c:xMode val="edge"/>
          <c:yMode val="edge"/>
          <c:x val="2.3603822793039308E-2"/>
          <c:y val="0.16112654778679986"/>
          <c:w val="0.95969549731251247"/>
          <c:h val="0.11662837490301775"/>
        </c:manualLayout>
      </c:layout>
      <c:overlay val="0"/>
      <c:txPr>
        <a:bodyPr/>
        <a:lstStyle/>
        <a:p>
          <a:pPr>
            <a:defRPr sz="1400"/>
          </a:pPr>
          <a:endParaRPr lang="en-US"/>
        </a:p>
      </c:txPr>
    </c:legend>
    <c:plotVisOnly val="1"/>
    <c:dispBlanksAs val="gap"/>
    <c:showDLblsOverMax val="0"/>
  </c:chart>
  <c:spPr>
    <a:solidFill>
      <a:schemeClr val="lt1"/>
    </a:solidFill>
    <a:ln w="19050" cap="flat" cmpd="sng" algn="ctr">
      <a:solidFill>
        <a:schemeClr val="dk1"/>
      </a:solidFill>
      <a:prstDash val="soli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cdr:x>
      <cdr:y>0</cdr:y>
    </cdr:from>
    <cdr:to>
      <cdr:x>0.00282</cdr:x>
      <cdr:y>0.00388</cdr:y>
    </cdr:to>
    <cdr:pic>
      <cdr:nvPicPr>
        <cdr:cNvPr id="2" name="chart">
          <a:extLst xmlns:a="http://schemas.openxmlformats.org/drawingml/2006/main">
            <a:ext uri="{FF2B5EF4-FFF2-40B4-BE49-F238E27FC236}">
              <a16:creationId xmlns:a16="http://schemas.microsoft.com/office/drawing/2014/main" id="{2C890A24-F650-BBBE-770C-29FA17D9208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0.00282</cdr:x>
      <cdr:y>0.00388</cdr:y>
    </cdr:to>
    <cdr:pic>
      <cdr:nvPicPr>
        <cdr:cNvPr id="3" name="chart">
          <a:extLst xmlns:a="http://schemas.openxmlformats.org/drawingml/2006/main">
            <a:ext uri="{FF2B5EF4-FFF2-40B4-BE49-F238E27FC236}">
              <a16:creationId xmlns:a16="http://schemas.microsoft.com/office/drawing/2014/main" id="{857FDB41-97F1-D012-AFFB-3C0C80BBAF6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0.85985</cdr:x>
      <cdr:y>0.08503</cdr:y>
    </cdr:from>
    <cdr:to>
      <cdr:x>0.95884</cdr:x>
      <cdr:y>0.35682</cdr:y>
    </cdr:to>
    <cdr:sp macro="" textlink="">
      <cdr:nvSpPr>
        <cdr:cNvPr id="4" name="Up Arrow 96">
          <a:extLst xmlns:a="http://schemas.openxmlformats.org/drawingml/2006/main">
            <a:ext uri="{FF2B5EF4-FFF2-40B4-BE49-F238E27FC236}">
              <a16:creationId xmlns:a16="http://schemas.microsoft.com/office/drawing/2014/main" id="{B63BE5ED-AD5F-998E-25D7-349210141CE1}"/>
            </a:ext>
            <a:ext uri="{147F2762-F138-4A5C-976F-8EAC2B608ADB}">
              <a16:predDERef xmlns:a16="http://schemas.microsoft.com/office/drawing/2014/main" pred="{F342F2F7-4137-A8F7-7CC5-488BDD483C39}"/>
            </a:ext>
          </a:extLst>
        </cdr:cNvPr>
        <cdr:cNvSpPr/>
      </cdr:nvSpPr>
      <cdr:spPr>
        <a:xfrm xmlns:a="http://schemas.openxmlformats.org/drawingml/2006/main" rot="10800000">
          <a:off x="3163753" y="186645"/>
          <a:ext cx="364217" cy="596561"/>
        </a:xfrm>
        <a:prstGeom xmlns:a="http://schemas.openxmlformats.org/drawingml/2006/main" prst="upArrow">
          <a:avLst/>
        </a:prstGeom>
        <a:solidFill xmlns:a="http://schemas.openxmlformats.org/drawingml/2006/main">
          <a:srgbClr val="00B050"/>
        </a:solidFill>
        <a:ln xmlns:a="http://schemas.openxmlformats.org/drawingml/2006/main">
          <a:noFill/>
        </a:ln>
      </cdr:spPr>
      <cdr:style>
        <a:lnRef xmlns:a="http://schemas.openxmlformats.org/drawingml/2006/main" idx="1">
          <a:schemeClr val="accent3"/>
        </a:lnRef>
        <a:fillRef xmlns:a="http://schemas.openxmlformats.org/drawingml/2006/main" idx="3">
          <a:schemeClr val="accent3"/>
        </a:fillRef>
        <a:effectRef xmlns:a="http://schemas.openxmlformats.org/drawingml/2006/main" idx="2">
          <a:schemeClr val="accent3"/>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AB5307-E970-9C44-AFF9-6D592EF4AEB8}" type="datetimeFigureOut">
              <a:rPr lang="en-US" smtClean="0"/>
              <a:t>7/25/2024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C685AB-55B9-6144-A640-32FAB5F37E47}" type="slidenum">
              <a:rPr lang="en-US" smtClean="0"/>
              <a:t>‹#›</a:t>
            </a:fld>
            <a:endParaRPr lang="en-US"/>
          </a:p>
        </p:txBody>
      </p:sp>
    </p:spTree>
    <p:extLst>
      <p:ext uri="{BB962C8B-B14F-4D97-AF65-F5344CB8AC3E}">
        <p14:creationId xmlns:p14="http://schemas.microsoft.com/office/powerpoint/2010/main" val="836287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C685AB-55B9-6144-A640-32FAB5F37E47}" type="slidenum">
              <a:rPr lang="en-US" smtClean="0"/>
              <a:t>4</a:t>
            </a:fld>
            <a:endParaRPr lang="en-US"/>
          </a:p>
        </p:txBody>
      </p:sp>
    </p:spTree>
    <p:extLst>
      <p:ext uri="{BB962C8B-B14F-4D97-AF65-F5344CB8AC3E}">
        <p14:creationId xmlns:p14="http://schemas.microsoft.com/office/powerpoint/2010/main" val="1239226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C685AB-55B9-6144-A640-32FAB5F37E47}" type="slidenum">
              <a:rPr lang="en-US" smtClean="0"/>
              <a:t>5</a:t>
            </a:fld>
            <a:endParaRPr lang="en-US"/>
          </a:p>
        </p:txBody>
      </p:sp>
    </p:spTree>
    <p:extLst>
      <p:ext uri="{BB962C8B-B14F-4D97-AF65-F5344CB8AC3E}">
        <p14:creationId xmlns:p14="http://schemas.microsoft.com/office/powerpoint/2010/main" val="325440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5398E"/>
                </a:solidFill>
              </a:rPr>
              <a:t>After reducing </a:t>
            </a:r>
            <a:r>
              <a:rPr lang="en-US" sz="1200" b="0" dirty="0">
                <a:solidFill>
                  <a:srgbClr val="FF0000"/>
                </a:solidFill>
              </a:rPr>
              <a:t>physical</a:t>
            </a:r>
            <a:r>
              <a:rPr lang="en-US" sz="1200" dirty="0">
                <a:solidFill>
                  <a:srgbClr val="FF0000"/>
                </a:solidFill>
              </a:rPr>
              <a:t> </a:t>
            </a:r>
            <a:r>
              <a:rPr lang="en-US" sz="1200" dirty="0">
                <a:solidFill>
                  <a:srgbClr val="25398E"/>
                </a:solidFill>
              </a:rPr>
              <a:t>restraints and seclusion to nearly zero for several years, the Ridge School is up for their next challenge, reducing the use of the Behavioral Support Room (BSR), the place where children go when they start to have challenges or feel stressed. The problem was that children were sometimes going there to hang out and get away from class, or teachers were sending children there the moment challenges began, before attempting in-class interventions. Either way, the child looses valuable class content from the missed in-class time. The result of the project has increased awareness by staff on why students were utilizing the BSR, how to appropriately intervene and how to re-direct behavior before utilizing the BSR, which has overall reduced the utilization of the BSR, with more improved results expected.</a:t>
            </a:r>
          </a:p>
          <a:p>
            <a:endParaRPr lang="en-US" dirty="0"/>
          </a:p>
          <a:p>
            <a:r>
              <a:rPr lang="en-US" dirty="0"/>
              <a:t>How might this translate to your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25398E"/>
                </a:solidFill>
              </a:rPr>
              <a:t>Putting steps in place to make sure customers are receiving the care and treatment they need, in the most appropriate place, at the most appropriate time, in the most appropriate way, so that they may achieve success.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C685AB-55B9-6144-A640-32FAB5F37E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632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C685AB-55B9-6144-A640-32FAB5F37E47}" type="slidenum">
              <a:rPr lang="en-US" smtClean="0"/>
              <a:t>10</a:t>
            </a:fld>
            <a:endParaRPr lang="en-US"/>
          </a:p>
        </p:txBody>
      </p:sp>
    </p:spTree>
    <p:extLst>
      <p:ext uri="{BB962C8B-B14F-4D97-AF65-F5344CB8AC3E}">
        <p14:creationId xmlns:p14="http://schemas.microsoft.com/office/powerpoint/2010/main" val="1321447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C685AB-55B9-6144-A640-32FAB5F37E47}" type="slidenum">
              <a:rPr lang="en-US" smtClean="0"/>
              <a:t>11</a:t>
            </a:fld>
            <a:endParaRPr lang="en-US"/>
          </a:p>
        </p:txBody>
      </p:sp>
    </p:spTree>
    <p:extLst>
      <p:ext uri="{BB962C8B-B14F-4D97-AF65-F5344CB8AC3E}">
        <p14:creationId xmlns:p14="http://schemas.microsoft.com/office/powerpoint/2010/main" val="781618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C685AB-55B9-6144-A640-32FAB5F37E47}" type="slidenum">
              <a:rPr lang="en-US" smtClean="0"/>
              <a:t>12</a:t>
            </a:fld>
            <a:endParaRPr lang="en-US"/>
          </a:p>
        </p:txBody>
      </p:sp>
    </p:spTree>
    <p:extLst>
      <p:ext uri="{BB962C8B-B14F-4D97-AF65-F5344CB8AC3E}">
        <p14:creationId xmlns:p14="http://schemas.microsoft.com/office/powerpoint/2010/main" val="2786971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C685AB-55B9-6144-A640-32FAB5F37E47}" type="slidenum">
              <a:rPr lang="en-US" smtClean="0"/>
              <a:t>13</a:t>
            </a:fld>
            <a:endParaRPr lang="en-US"/>
          </a:p>
        </p:txBody>
      </p:sp>
    </p:spTree>
    <p:extLst>
      <p:ext uri="{BB962C8B-B14F-4D97-AF65-F5344CB8AC3E}">
        <p14:creationId xmlns:p14="http://schemas.microsoft.com/office/powerpoint/2010/main" val="3406054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C685AB-55B9-6144-A640-32FAB5F37E47}" type="slidenum">
              <a:rPr lang="en-US" smtClean="0"/>
              <a:t>14</a:t>
            </a:fld>
            <a:endParaRPr lang="en-US"/>
          </a:p>
        </p:txBody>
      </p:sp>
    </p:spTree>
    <p:extLst>
      <p:ext uri="{BB962C8B-B14F-4D97-AF65-F5344CB8AC3E}">
        <p14:creationId xmlns:p14="http://schemas.microsoft.com/office/powerpoint/2010/main" val="3040817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C685AB-55B9-6144-A640-32FAB5F37E47}" type="slidenum">
              <a:rPr lang="en-US" smtClean="0"/>
              <a:t>15</a:t>
            </a:fld>
            <a:endParaRPr lang="en-US"/>
          </a:p>
        </p:txBody>
      </p:sp>
    </p:spTree>
    <p:extLst>
      <p:ext uri="{BB962C8B-B14F-4D97-AF65-F5344CB8AC3E}">
        <p14:creationId xmlns:p14="http://schemas.microsoft.com/office/powerpoint/2010/main" val="35350937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2BFD229-60DF-D646-A24B-06007CEA6A7F}"/>
              </a:ext>
            </a:extLst>
          </p:cNvPr>
          <p:cNvPicPr>
            <a:picLocks noChangeAspect="1"/>
          </p:cNvPicPr>
          <p:nvPr userDrawn="1"/>
        </p:nvPicPr>
        <p:blipFill>
          <a:blip r:embed="rId2"/>
          <a:srcRect/>
          <a:stretch/>
        </p:blipFill>
        <p:spPr>
          <a:xfrm>
            <a:off x="-28426" y="-13908"/>
            <a:ext cx="12231045" cy="6876644"/>
          </a:xfrm>
          <a:prstGeom prst="rect">
            <a:avLst/>
          </a:prstGeom>
        </p:spPr>
      </p:pic>
    </p:spTree>
    <p:extLst>
      <p:ext uri="{BB962C8B-B14F-4D97-AF65-F5344CB8AC3E}">
        <p14:creationId xmlns:p14="http://schemas.microsoft.com/office/powerpoint/2010/main" val="3255309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C815C-F3BA-9441-B4F6-1385CA927E08}"/>
              </a:ext>
            </a:extLst>
          </p:cNvPr>
          <p:cNvSpPr>
            <a:spLocks noGrp="1"/>
          </p:cNvSpPr>
          <p:nvPr>
            <p:ph type="title"/>
          </p:nvPr>
        </p:nvSpPr>
        <p:spPr>
          <a:xfrm>
            <a:off x="459462" y="457200"/>
            <a:ext cx="3932237" cy="1517257"/>
          </a:xfrm>
          <a:prstGeom prst="rect">
            <a:avLst/>
          </a:prstGeo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A3AE10BD-332A-CF41-86EC-7BA73C508B23}"/>
              </a:ext>
            </a:extLst>
          </p:cNvPr>
          <p:cNvSpPr>
            <a:spLocks noGrp="1"/>
          </p:cNvSpPr>
          <p:nvPr>
            <p:ph idx="1"/>
          </p:nvPr>
        </p:nvSpPr>
        <p:spPr>
          <a:xfrm>
            <a:off x="4661012" y="457201"/>
            <a:ext cx="715336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D30C142-DBDC-234B-80A3-D5FD767EF194}"/>
              </a:ext>
            </a:extLst>
          </p:cNvPr>
          <p:cNvSpPr>
            <a:spLocks noGrp="1"/>
          </p:cNvSpPr>
          <p:nvPr>
            <p:ph type="body" sz="half" idx="2"/>
          </p:nvPr>
        </p:nvSpPr>
        <p:spPr>
          <a:xfrm>
            <a:off x="459462" y="2057400"/>
            <a:ext cx="3932237" cy="3811588"/>
          </a:xfrm>
        </p:spPr>
        <p:txBody>
          <a:bodyPr/>
          <a:lstStyle>
            <a:lvl1pPr marL="0" indent="0">
              <a:buNone/>
              <a:defRPr sz="1600">
                <a:solidFill>
                  <a:srgbClr val="FC4C0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0A5AA454-9E73-7D45-89DC-58DD147A03D3}"/>
              </a:ext>
            </a:extLst>
          </p:cNvPr>
          <p:cNvSpPr>
            <a:spLocks noGrp="1"/>
          </p:cNvSpPr>
          <p:nvPr>
            <p:ph type="sldNum" sz="quarter" idx="12"/>
          </p:nvPr>
        </p:nvSpPr>
        <p:spPr/>
        <p:txBody>
          <a:bodyPr/>
          <a:lstStyle/>
          <a:p>
            <a:fld id="{D1861599-52FB-3C46-8B79-3212DE710A59}" type="slidenum">
              <a:rPr lang="en-US" smtClean="0"/>
              <a:t>‹#›</a:t>
            </a:fld>
            <a:endParaRPr lang="en-US"/>
          </a:p>
        </p:txBody>
      </p:sp>
    </p:spTree>
    <p:extLst>
      <p:ext uri="{BB962C8B-B14F-4D97-AF65-F5344CB8AC3E}">
        <p14:creationId xmlns:p14="http://schemas.microsoft.com/office/powerpoint/2010/main" val="734981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09C98E4-E821-B34A-8895-792FCB2C94B9}"/>
              </a:ext>
            </a:extLst>
          </p:cNvPr>
          <p:cNvSpPr>
            <a:spLocks noGrp="1"/>
          </p:cNvSpPr>
          <p:nvPr>
            <p:ph type="pic" idx="1"/>
          </p:nvPr>
        </p:nvSpPr>
        <p:spPr>
          <a:xfrm>
            <a:off x="4669104" y="457201"/>
            <a:ext cx="7137176"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85694FEC-DF70-6C4E-BAA6-5A280FF66436}"/>
              </a:ext>
            </a:extLst>
          </p:cNvPr>
          <p:cNvSpPr>
            <a:spLocks noGrp="1"/>
          </p:cNvSpPr>
          <p:nvPr>
            <p:ph type="sldNum" sz="quarter" idx="12"/>
          </p:nvPr>
        </p:nvSpPr>
        <p:spPr/>
        <p:txBody>
          <a:bodyPr/>
          <a:lstStyle/>
          <a:p>
            <a:fld id="{D1861599-52FB-3C46-8B79-3212DE710A59}" type="slidenum">
              <a:rPr lang="en-US" smtClean="0"/>
              <a:t>‹#›</a:t>
            </a:fld>
            <a:endParaRPr lang="en-US"/>
          </a:p>
        </p:txBody>
      </p:sp>
      <p:sp>
        <p:nvSpPr>
          <p:cNvPr id="8" name="Title 1">
            <a:extLst>
              <a:ext uri="{FF2B5EF4-FFF2-40B4-BE49-F238E27FC236}">
                <a16:creationId xmlns:a16="http://schemas.microsoft.com/office/drawing/2014/main" id="{787A35AA-D105-E948-BBA2-C4EA0F99F659}"/>
              </a:ext>
            </a:extLst>
          </p:cNvPr>
          <p:cNvSpPr>
            <a:spLocks noGrp="1"/>
          </p:cNvSpPr>
          <p:nvPr>
            <p:ph type="title"/>
          </p:nvPr>
        </p:nvSpPr>
        <p:spPr>
          <a:xfrm>
            <a:off x="459462" y="457200"/>
            <a:ext cx="3932237" cy="1517257"/>
          </a:xfrm>
          <a:prstGeom prst="rect">
            <a:avLst/>
          </a:prstGeom>
        </p:spPr>
        <p:txBody>
          <a:bodyPr anchor="b"/>
          <a:lstStyle>
            <a:lvl1pPr>
              <a:defRPr sz="3200"/>
            </a:lvl1pPr>
          </a:lstStyle>
          <a:p>
            <a:r>
              <a:rPr lang="en-US" dirty="0"/>
              <a:t>Click to edit Master title style</a:t>
            </a:r>
          </a:p>
        </p:txBody>
      </p:sp>
      <p:sp>
        <p:nvSpPr>
          <p:cNvPr id="9" name="Text Placeholder 3">
            <a:extLst>
              <a:ext uri="{FF2B5EF4-FFF2-40B4-BE49-F238E27FC236}">
                <a16:creationId xmlns:a16="http://schemas.microsoft.com/office/drawing/2014/main" id="{1D8D2C4B-A193-BF43-8A1D-F08CE6DEABB0}"/>
              </a:ext>
            </a:extLst>
          </p:cNvPr>
          <p:cNvSpPr>
            <a:spLocks noGrp="1"/>
          </p:cNvSpPr>
          <p:nvPr>
            <p:ph type="body" sz="half" idx="2"/>
          </p:nvPr>
        </p:nvSpPr>
        <p:spPr>
          <a:xfrm>
            <a:off x="459462" y="2057400"/>
            <a:ext cx="3932237" cy="3811588"/>
          </a:xfrm>
        </p:spPr>
        <p:txBody>
          <a:bodyPr/>
          <a:lstStyle>
            <a:lvl1pPr marL="0" indent="0">
              <a:buNone/>
              <a:defRPr sz="1600">
                <a:solidFill>
                  <a:srgbClr val="FC4C0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157518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2BFD229-60DF-D646-A24B-06007CEA6A7F}"/>
              </a:ext>
            </a:extLst>
          </p:cNvPr>
          <p:cNvPicPr>
            <a:picLocks noChangeAspect="1"/>
          </p:cNvPicPr>
          <p:nvPr userDrawn="1"/>
        </p:nvPicPr>
        <p:blipFill>
          <a:blip r:embed="rId2"/>
          <a:srcRect/>
          <a:stretch/>
        </p:blipFill>
        <p:spPr>
          <a:xfrm>
            <a:off x="-49876" y="-24403"/>
            <a:ext cx="12256075" cy="6890716"/>
          </a:xfrm>
          <a:prstGeom prst="rect">
            <a:avLst/>
          </a:prstGeom>
        </p:spPr>
      </p:pic>
    </p:spTree>
    <p:extLst>
      <p:ext uri="{BB962C8B-B14F-4D97-AF65-F5344CB8AC3E}">
        <p14:creationId xmlns:p14="http://schemas.microsoft.com/office/powerpoint/2010/main" val="3693912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D91C08EB-D0A8-9FC9-A752-93BB03694469}"/>
              </a:ext>
            </a:extLst>
          </p:cNvPr>
          <p:cNvPicPr>
            <a:picLocks noChangeAspect="1"/>
          </p:cNvPicPr>
          <p:nvPr userDrawn="1"/>
        </p:nvPicPr>
        <p:blipFill>
          <a:blip r:embed="rId2"/>
          <a:stretch>
            <a:fillRect/>
          </a:stretch>
        </p:blipFill>
        <p:spPr>
          <a:xfrm>
            <a:off x="0" y="1654"/>
            <a:ext cx="12194942" cy="6856346"/>
          </a:xfrm>
          <a:prstGeom prst="rect">
            <a:avLst/>
          </a:prstGeom>
        </p:spPr>
      </p:pic>
      <p:sp>
        <p:nvSpPr>
          <p:cNvPr id="2" name="Title 1">
            <a:extLst>
              <a:ext uri="{FF2B5EF4-FFF2-40B4-BE49-F238E27FC236}">
                <a16:creationId xmlns:a16="http://schemas.microsoft.com/office/drawing/2014/main" id="{4534EDCC-1B68-774C-9968-179214F1CBAA}"/>
              </a:ext>
            </a:extLst>
          </p:cNvPr>
          <p:cNvSpPr>
            <a:spLocks noGrp="1"/>
          </p:cNvSpPr>
          <p:nvPr>
            <p:ph type="title"/>
          </p:nvPr>
        </p:nvSpPr>
        <p:spPr>
          <a:xfrm>
            <a:off x="831850" y="1084333"/>
            <a:ext cx="10515600" cy="2264336"/>
          </a:xfrm>
          <a:prstGeom prst="rect">
            <a:avLst/>
          </a:prstGeom>
        </p:spPr>
        <p:txBody>
          <a:bodyPr anchor="b"/>
          <a:lstStyle>
            <a:lvl1pPr>
              <a:defRPr sz="6000" b="1" i="0">
                <a:latin typeface="Myriad Pro Light" panose="020B0403030403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A97AFC5C-99FA-2849-BD41-800AE1EF9041}"/>
              </a:ext>
            </a:extLst>
          </p:cNvPr>
          <p:cNvSpPr>
            <a:spLocks noGrp="1"/>
          </p:cNvSpPr>
          <p:nvPr>
            <p:ph type="body" idx="1"/>
          </p:nvPr>
        </p:nvSpPr>
        <p:spPr>
          <a:xfrm>
            <a:off x="831850" y="3352322"/>
            <a:ext cx="10515600" cy="1500187"/>
          </a:xfrm>
        </p:spPr>
        <p:txBody>
          <a:bodyPr/>
          <a:lstStyle>
            <a:lvl1pPr marL="0" indent="0">
              <a:buNone/>
              <a:defRPr sz="2400" b="0" i="0">
                <a:solidFill>
                  <a:srgbClr val="FC4C02"/>
                </a:solidFill>
                <a:latin typeface="Myriad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ED4EC560-9B3C-3F43-AF14-D3ACA1DD6DE0}"/>
              </a:ext>
            </a:extLst>
          </p:cNvPr>
          <p:cNvSpPr>
            <a:spLocks noGrp="1"/>
          </p:cNvSpPr>
          <p:nvPr>
            <p:ph type="sldNum" sz="quarter" idx="12"/>
          </p:nvPr>
        </p:nvSpPr>
        <p:spPr/>
        <p:txBody>
          <a:bodyPr/>
          <a:lstStyle/>
          <a:p>
            <a:fld id="{D1861599-52FB-3C46-8B79-3212DE710A59}" type="slidenum">
              <a:rPr lang="en-US" smtClean="0"/>
              <a:t>‹#›</a:t>
            </a:fld>
            <a:endParaRPr lang="en-US"/>
          </a:p>
        </p:txBody>
      </p:sp>
    </p:spTree>
    <p:extLst>
      <p:ext uri="{BB962C8B-B14F-4D97-AF65-F5344CB8AC3E}">
        <p14:creationId xmlns:p14="http://schemas.microsoft.com/office/powerpoint/2010/main" val="1404845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4EDCC-1B68-774C-9968-179214F1CBAA}"/>
              </a:ext>
            </a:extLst>
          </p:cNvPr>
          <p:cNvSpPr>
            <a:spLocks noGrp="1"/>
          </p:cNvSpPr>
          <p:nvPr>
            <p:ph type="title"/>
          </p:nvPr>
        </p:nvSpPr>
        <p:spPr>
          <a:xfrm>
            <a:off x="831850" y="1084333"/>
            <a:ext cx="10515600" cy="2264336"/>
          </a:xfrm>
          <a:prstGeom prst="rect">
            <a:avLst/>
          </a:prstGeom>
        </p:spPr>
        <p:txBody>
          <a:bodyPr anchor="b"/>
          <a:lstStyle>
            <a:lvl1pPr>
              <a:defRPr sz="6000" b="1" i="0">
                <a:latin typeface="Myriad Pro Light" panose="020B0403030403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A97AFC5C-99FA-2849-BD41-800AE1EF9041}"/>
              </a:ext>
            </a:extLst>
          </p:cNvPr>
          <p:cNvSpPr>
            <a:spLocks noGrp="1"/>
          </p:cNvSpPr>
          <p:nvPr>
            <p:ph type="body" idx="1"/>
          </p:nvPr>
        </p:nvSpPr>
        <p:spPr>
          <a:xfrm>
            <a:off x="831850" y="3352322"/>
            <a:ext cx="10515600" cy="1500187"/>
          </a:xfrm>
        </p:spPr>
        <p:txBody>
          <a:bodyPr/>
          <a:lstStyle>
            <a:lvl1pPr marL="0" indent="0">
              <a:buNone/>
              <a:defRPr sz="2400" b="0" i="0">
                <a:solidFill>
                  <a:srgbClr val="FC4C02"/>
                </a:solidFill>
                <a:latin typeface="Myriad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ED4EC560-9B3C-3F43-AF14-D3ACA1DD6DE0}"/>
              </a:ext>
            </a:extLst>
          </p:cNvPr>
          <p:cNvSpPr>
            <a:spLocks noGrp="1"/>
          </p:cNvSpPr>
          <p:nvPr>
            <p:ph type="sldNum" sz="quarter" idx="12"/>
          </p:nvPr>
        </p:nvSpPr>
        <p:spPr/>
        <p:txBody>
          <a:bodyPr/>
          <a:lstStyle/>
          <a:p>
            <a:fld id="{D1861599-52FB-3C46-8B79-3212DE710A59}" type="slidenum">
              <a:rPr lang="en-US" smtClean="0"/>
              <a:t>‹#›</a:t>
            </a:fld>
            <a:endParaRPr lang="en-US"/>
          </a:p>
        </p:txBody>
      </p:sp>
    </p:spTree>
    <p:extLst>
      <p:ext uri="{BB962C8B-B14F-4D97-AF65-F5344CB8AC3E}">
        <p14:creationId xmlns:p14="http://schemas.microsoft.com/office/powerpoint/2010/main" val="221204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B86DC-E9EA-1E44-A09C-6DD67F243AF0}"/>
              </a:ext>
            </a:extLst>
          </p:cNvPr>
          <p:cNvSpPr>
            <a:spLocks noGrp="1"/>
          </p:cNvSpPr>
          <p:nvPr>
            <p:ph type="title"/>
          </p:nvPr>
        </p:nvSpPr>
        <p:spPr>
          <a:xfrm>
            <a:off x="428877" y="365126"/>
            <a:ext cx="11353125" cy="824404"/>
          </a:xfrm>
          <a:prstGeom prst="rect">
            <a:avLst/>
          </a:prstGeom>
        </p:spPr>
        <p:txBody>
          <a:bodyPr anchor="t"/>
          <a:lstStyle/>
          <a:p>
            <a:r>
              <a:rPr lang="en-US" dirty="0"/>
              <a:t>Click to edit Master title style</a:t>
            </a:r>
          </a:p>
        </p:txBody>
      </p:sp>
      <p:sp>
        <p:nvSpPr>
          <p:cNvPr id="3" name="Content Placeholder 2">
            <a:extLst>
              <a:ext uri="{FF2B5EF4-FFF2-40B4-BE49-F238E27FC236}">
                <a16:creationId xmlns:a16="http://schemas.microsoft.com/office/drawing/2014/main" id="{07387468-C56D-4F41-AA06-F032670952F4}"/>
              </a:ext>
            </a:extLst>
          </p:cNvPr>
          <p:cNvSpPr>
            <a:spLocks noGrp="1"/>
          </p:cNvSpPr>
          <p:nvPr>
            <p:ph idx="1"/>
          </p:nvPr>
        </p:nvSpPr>
        <p:spPr>
          <a:xfrm>
            <a:off x="428878" y="1335186"/>
            <a:ext cx="11353126" cy="4841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D0343AD-41CA-5B47-AF22-6376CEAEB00F}"/>
              </a:ext>
            </a:extLst>
          </p:cNvPr>
          <p:cNvSpPr>
            <a:spLocks noGrp="1"/>
          </p:cNvSpPr>
          <p:nvPr>
            <p:ph type="sldNum" sz="quarter" idx="12"/>
          </p:nvPr>
        </p:nvSpPr>
        <p:spPr/>
        <p:txBody>
          <a:bodyPr/>
          <a:lstStyle/>
          <a:p>
            <a:fld id="{D1861599-52FB-3C46-8B79-3212DE710A59}" type="slidenum">
              <a:rPr lang="en-US" smtClean="0"/>
              <a:t>‹#›</a:t>
            </a:fld>
            <a:endParaRPr lang="en-US"/>
          </a:p>
        </p:txBody>
      </p:sp>
    </p:spTree>
    <p:extLst>
      <p:ext uri="{BB962C8B-B14F-4D97-AF65-F5344CB8AC3E}">
        <p14:creationId xmlns:p14="http://schemas.microsoft.com/office/powerpoint/2010/main" val="1446943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F7C07-DA88-574D-A36F-D56C44D3D03B}"/>
              </a:ext>
            </a:extLst>
          </p:cNvPr>
          <p:cNvSpPr>
            <a:spLocks noGrp="1"/>
          </p:cNvSpPr>
          <p:nvPr>
            <p:ph type="title"/>
          </p:nvPr>
        </p:nvSpPr>
        <p:spPr>
          <a:xfrm>
            <a:off x="428878" y="365126"/>
            <a:ext cx="11334244" cy="824404"/>
          </a:xfrm>
          <a:prstGeom prst="rect">
            <a:avLst/>
          </a:prstGeom>
        </p:spPr>
        <p:txBody>
          <a:bodyPr anchor="t"/>
          <a:lstStyle/>
          <a:p>
            <a:r>
              <a:rPr lang="en-US" dirty="0"/>
              <a:t>Click to edit Master title style</a:t>
            </a:r>
          </a:p>
        </p:txBody>
      </p:sp>
      <p:sp>
        <p:nvSpPr>
          <p:cNvPr id="3" name="Content Placeholder 2">
            <a:extLst>
              <a:ext uri="{FF2B5EF4-FFF2-40B4-BE49-F238E27FC236}">
                <a16:creationId xmlns:a16="http://schemas.microsoft.com/office/drawing/2014/main" id="{52ADE738-A6AB-784E-B060-83744172EA5A}"/>
              </a:ext>
            </a:extLst>
          </p:cNvPr>
          <p:cNvSpPr>
            <a:spLocks noGrp="1"/>
          </p:cNvSpPr>
          <p:nvPr>
            <p:ph sz="half" idx="1"/>
          </p:nvPr>
        </p:nvSpPr>
        <p:spPr>
          <a:xfrm>
            <a:off x="428878" y="1327093"/>
            <a:ext cx="5181600" cy="45720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DA80753-391A-274F-9E33-58BB4F7BDCE6}"/>
              </a:ext>
            </a:extLst>
          </p:cNvPr>
          <p:cNvSpPr>
            <a:spLocks noGrp="1"/>
          </p:cNvSpPr>
          <p:nvPr>
            <p:ph sz="half" idx="2"/>
          </p:nvPr>
        </p:nvSpPr>
        <p:spPr>
          <a:xfrm>
            <a:off x="6172200" y="1327093"/>
            <a:ext cx="5590922" cy="45720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9E7937A4-5276-6B42-B5B6-D5F06D388085}"/>
              </a:ext>
            </a:extLst>
          </p:cNvPr>
          <p:cNvSpPr>
            <a:spLocks noGrp="1"/>
          </p:cNvSpPr>
          <p:nvPr>
            <p:ph type="sldNum" sz="quarter" idx="12"/>
          </p:nvPr>
        </p:nvSpPr>
        <p:spPr/>
        <p:txBody>
          <a:bodyPr/>
          <a:lstStyle/>
          <a:p>
            <a:fld id="{D1861599-52FB-3C46-8B79-3212DE710A59}" type="slidenum">
              <a:rPr lang="en-US" smtClean="0"/>
              <a:t>‹#›</a:t>
            </a:fld>
            <a:endParaRPr lang="en-US"/>
          </a:p>
        </p:txBody>
      </p:sp>
    </p:spTree>
    <p:extLst>
      <p:ext uri="{BB962C8B-B14F-4D97-AF65-F5344CB8AC3E}">
        <p14:creationId xmlns:p14="http://schemas.microsoft.com/office/powerpoint/2010/main" val="1830361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5056B-CB67-FC45-AB48-815EAE5D87BE}"/>
              </a:ext>
            </a:extLst>
          </p:cNvPr>
          <p:cNvSpPr>
            <a:spLocks noGrp="1"/>
          </p:cNvSpPr>
          <p:nvPr>
            <p:ph type="title"/>
          </p:nvPr>
        </p:nvSpPr>
        <p:spPr>
          <a:xfrm>
            <a:off x="428877" y="365125"/>
            <a:ext cx="11336941" cy="823913"/>
          </a:xfrm>
          <a:prstGeom prst="rect">
            <a:avLst/>
          </a:prstGeom>
        </p:spPr>
        <p:txBody>
          <a:bodyPr anchor="t"/>
          <a:lstStyle/>
          <a:p>
            <a:r>
              <a:rPr lang="en-US" dirty="0"/>
              <a:t>Click to edit Master title style</a:t>
            </a:r>
          </a:p>
        </p:txBody>
      </p:sp>
      <p:sp>
        <p:nvSpPr>
          <p:cNvPr id="3" name="Text Placeholder 2">
            <a:extLst>
              <a:ext uri="{FF2B5EF4-FFF2-40B4-BE49-F238E27FC236}">
                <a16:creationId xmlns:a16="http://schemas.microsoft.com/office/drawing/2014/main" id="{BFFA1F6F-BC55-AE41-9BAF-129D1D3A8F3A}"/>
              </a:ext>
            </a:extLst>
          </p:cNvPr>
          <p:cNvSpPr>
            <a:spLocks noGrp="1"/>
          </p:cNvSpPr>
          <p:nvPr>
            <p:ph type="body" idx="1"/>
          </p:nvPr>
        </p:nvSpPr>
        <p:spPr>
          <a:xfrm>
            <a:off x="428878" y="1267164"/>
            <a:ext cx="5157787" cy="560443"/>
          </a:xfrm>
        </p:spPr>
        <p:txBody>
          <a:bodyPr anchor="b"/>
          <a:lstStyle>
            <a:lvl1pPr marL="0" indent="0">
              <a:buNone/>
              <a:defRPr sz="2400" b="1">
                <a:solidFill>
                  <a:srgbClr val="FC4C0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25C6F10-7F8A-CA49-A009-4CE84586C644}"/>
              </a:ext>
            </a:extLst>
          </p:cNvPr>
          <p:cNvSpPr>
            <a:spLocks noGrp="1"/>
          </p:cNvSpPr>
          <p:nvPr>
            <p:ph sz="half" idx="2"/>
          </p:nvPr>
        </p:nvSpPr>
        <p:spPr>
          <a:xfrm>
            <a:off x="428878" y="1906248"/>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62B9A65-4504-5545-85C3-EB27279217DE}"/>
              </a:ext>
            </a:extLst>
          </p:cNvPr>
          <p:cNvSpPr>
            <a:spLocks noGrp="1"/>
          </p:cNvSpPr>
          <p:nvPr>
            <p:ph type="body" sz="quarter" idx="3"/>
          </p:nvPr>
        </p:nvSpPr>
        <p:spPr>
          <a:xfrm>
            <a:off x="6172200" y="1267164"/>
            <a:ext cx="5590922" cy="560443"/>
          </a:xfrm>
        </p:spPr>
        <p:txBody>
          <a:bodyPr anchor="b"/>
          <a:lstStyle>
            <a:lvl1pPr marL="0" indent="0">
              <a:buNone/>
              <a:defRPr sz="2400" b="1">
                <a:solidFill>
                  <a:srgbClr val="FC4C0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F8F9E51-E7D2-AE4E-9F5B-DEF15634A0A7}"/>
              </a:ext>
            </a:extLst>
          </p:cNvPr>
          <p:cNvSpPr>
            <a:spLocks noGrp="1"/>
          </p:cNvSpPr>
          <p:nvPr>
            <p:ph sz="quarter" idx="4"/>
          </p:nvPr>
        </p:nvSpPr>
        <p:spPr>
          <a:xfrm>
            <a:off x="6172200" y="1906248"/>
            <a:ext cx="559092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451010B7-3EAD-584D-A1FB-C1EBA0D3DC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571E2F5-D73E-334E-8461-02A8E91A51BD}"/>
              </a:ext>
            </a:extLst>
          </p:cNvPr>
          <p:cNvSpPr>
            <a:spLocks noGrp="1"/>
          </p:cNvSpPr>
          <p:nvPr>
            <p:ph type="sldNum" sz="quarter" idx="12"/>
          </p:nvPr>
        </p:nvSpPr>
        <p:spPr/>
        <p:txBody>
          <a:bodyPr/>
          <a:lstStyle/>
          <a:p>
            <a:fld id="{D1861599-52FB-3C46-8B79-3212DE710A59}" type="slidenum">
              <a:rPr lang="en-US" smtClean="0"/>
              <a:t>‹#›</a:t>
            </a:fld>
            <a:endParaRPr lang="en-US"/>
          </a:p>
        </p:txBody>
      </p:sp>
    </p:spTree>
    <p:extLst>
      <p:ext uri="{BB962C8B-B14F-4D97-AF65-F5344CB8AC3E}">
        <p14:creationId xmlns:p14="http://schemas.microsoft.com/office/powerpoint/2010/main" val="2340453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62D9B-B7BE-4446-ADB0-C23890D2C3FC}"/>
              </a:ext>
            </a:extLst>
          </p:cNvPr>
          <p:cNvSpPr>
            <a:spLocks noGrp="1"/>
          </p:cNvSpPr>
          <p:nvPr>
            <p:ph type="title"/>
          </p:nvPr>
        </p:nvSpPr>
        <p:spPr>
          <a:xfrm>
            <a:off x="428878" y="365125"/>
            <a:ext cx="10924922" cy="1325563"/>
          </a:xfrm>
          <a:prstGeom prst="rect">
            <a:avLst/>
          </a:prstGeom>
        </p:spPr>
        <p:txBody>
          <a:bodyPr anchor="t"/>
          <a:lstStyle/>
          <a:p>
            <a:r>
              <a:rPr lang="en-US" dirty="0"/>
              <a:t>Click to edit Master title style</a:t>
            </a:r>
          </a:p>
        </p:txBody>
      </p:sp>
      <p:sp>
        <p:nvSpPr>
          <p:cNvPr id="5" name="Slide Number Placeholder 4">
            <a:extLst>
              <a:ext uri="{FF2B5EF4-FFF2-40B4-BE49-F238E27FC236}">
                <a16:creationId xmlns:a16="http://schemas.microsoft.com/office/drawing/2014/main" id="{C6D8E053-11C4-0D4E-B302-50EFCA387B4A}"/>
              </a:ext>
            </a:extLst>
          </p:cNvPr>
          <p:cNvSpPr>
            <a:spLocks noGrp="1"/>
          </p:cNvSpPr>
          <p:nvPr>
            <p:ph type="sldNum" sz="quarter" idx="12"/>
          </p:nvPr>
        </p:nvSpPr>
        <p:spPr/>
        <p:txBody>
          <a:bodyPr/>
          <a:lstStyle/>
          <a:p>
            <a:fld id="{D1861599-52FB-3C46-8B79-3212DE710A59}" type="slidenum">
              <a:rPr lang="en-US" smtClean="0"/>
              <a:t>‹#›</a:t>
            </a:fld>
            <a:endParaRPr lang="en-US"/>
          </a:p>
        </p:txBody>
      </p:sp>
    </p:spTree>
    <p:extLst>
      <p:ext uri="{BB962C8B-B14F-4D97-AF65-F5344CB8AC3E}">
        <p14:creationId xmlns:p14="http://schemas.microsoft.com/office/powerpoint/2010/main" val="3119661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94ED51-5590-46F0-5E16-A7670EB373B4}"/>
              </a:ext>
            </a:extLst>
          </p:cNvPr>
          <p:cNvPicPr>
            <a:picLocks noChangeAspect="1"/>
          </p:cNvPicPr>
          <p:nvPr userDrawn="1"/>
        </p:nvPicPr>
        <p:blipFill>
          <a:blip r:embed="rId2"/>
          <a:stretch>
            <a:fillRect/>
          </a:stretch>
        </p:blipFill>
        <p:spPr>
          <a:xfrm>
            <a:off x="0" y="1654"/>
            <a:ext cx="12192000" cy="6854692"/>
          </a:xfrm>
          <a:prstGeom prst="rect">
            <a:avLst/>
          </a:prstGeom>
        </p:spPr>
      </p:pic>
      <p:sp>
        <p:nvSpPr>
          <p:cNvPr id="4" name="Slide Number Placeholder 3">
            <a:extLst>
              <a:ext uri="{FF2B5EF4-FFF2-40B4-BE49-F238E27FC236}">
                <a16:creationId xmlns:a16="http://schemas.microsoft.com/office/drawing/2014/main" id="{6087DB3F-28C0-7743-8DD9-678D06E3C02F}"/>
              </a:ext>
            </a:extLst>
          </p:cNvPr>
          <p:cNvSpPr>
            <a:spLocks noGrp="1"/>
          </p:cNvSpPr>
          <p:nvPr>
            <p:ph type="sldNum" sz="quarter" idx="12"/>
          </p:nvPr>
        </p:nvSpPr>
        <p:spPr/>
        <p:txBody>
          <a:bodyPr/>
          <a:lstStyle/>
          <a:p>
            <a:fld id="{D1861599-52FB-3C46-8B79-3212DE710A59}" type="slidenum">
              <a:rPr lang="en-US" smtClean="0"/>
              <a:t>‹#›</a:t>
            </a:fld>
            <a:endParaRPr lang="en-US"/>
          </a:p>
        </p:txBody>
      </p:sp>
    </p:spTree>
    <p:extLst>
      <p:ext uri="{BB962C8B-B14F-4D97-AF65-F5344CB8AC3E}">
        <p14:creationId xmlns:p14="http://schemas.microsoft.com/office/powerpoint/2010/main" val="1787645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87DB3F-28C0-7743-8DD9-678D06E3C02F}"/>
              </a:ext>
            </a:extLst>
          </p:cNvPr>
          <p:cNvSpPr>
            <a:spLocks noGrp="1"/>
          </p:cNvSpPr>
          <p:nvPr>
            <p:ph type="sldNum" sz="quarter" idx="12"/>
          </p:nvPr>
        </p:nvSpPr>
        <p:spPr/>
        <p:txBody>
          <a:bodyPr/>
          <a:lstStyle/>
          <a:p>
            <a:fld id="{D1861599-52FB-3C46-8B79-3212DE710A59}" type="slidenum">
              <a:rPr lang="en-US" smtClean="0"/>
              <a:t>‹#›</a:t>
            </a:fld>
            <a:endParaRPr lang="en-US"/>
          </a:p>
        </p:txBody>
      </p:sp>
      <p:pic>
        <p:nvPicPr>
          <p:cNvPr id="5" name="Picture 4">
            <a:extLst>
              <a:ext uri="{FF2B5EF4-FFF2-40B4-BE49-F238E27FC236}">
                <a16:creationId xmlns:a16="http://schemas.microsoft.com/office/drawing/2014/main" id="{1BCEA27A-501A-1A51-D9D9-15C03CB5940F}"/>
              </a:ext>
            </a:extLst>
          </p:cNvPr>
          <p:cNvPicPr>
            <a:picLocks noChangeAspect="1"/>
          </p:cNvPicPr>
          <p:nvPr userDrawn="1"/>
        </p:nvPicPr>
        <p:blipFill>
          <a:blip r:embed="rId2"/>
          <a:stretch>
            <a:fillRect/>
          </a:stretch>
        </p:blipFill>
        <p:spPr>
          <a:xfrm>
            <a:off x="0" y="1654"/>
            <a:ext cx="12192000" cy="6854692"/>
          </a:xfrm>
          <a:prstGeom prst="rect">
            <a:avLst/>
          </a:prstGeom>
        </p:spPr>
      </p:pic>
    </p:spTree>
    <p:extLst>
      <p:ext uri="{BB962C8B-B14F-4D97-AF65-F5344CB8AC3E}">
        <p14:creationId xmlns:p14="http://schemas.microsoft.com/office/powerpoint/2010/main" val="1299858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F32CB8-10E7-F54F-A575-D9C4FA86899C}"/>
              </a:ext>
            </a:extLst>
          </p:cNvPr>
          <p:cNvPicPr>
            <a:picLocks noChangeAspect="1"/>
          </p:cNvPicPr>
          <p:nvPr userDrawn="1"/>
        </p:nvPicPr>
        <p:blipFill>
          <a:blip r:embed="rId14"/>
          <a:srcRect/>
          <a:stretch/>
        </p:blipFill>
        <p:spPr>
          <a:xfrm>
            <a:off x="1" y="0"/>
            <a:ext cx="12197882" cy="6857998"/>
          </a:xfrm>
          <a:prstGeom prst="rect">
            <a:avLst/>
          </a:prstGeom>
        </p:spPr>
      </p:pic>
      <p:sp>
        <p:nvSpPr>
          <p:cNvPr id="2" name="Title Placeholder 1">
            <a:extLst>
              <a:ext uri="{FF2B5EF4-FFF2-40B4-BE49-F238E27FC236}">
                <a16:creationId xmlns:a16="http://schemas.microsoft.com/office/drawing/2014/main" id="{9493FEC3-5874-364F-BD29-213811B0BEE1}"/>
              </a:ext>
            </a:extLst>
          </p:cNvPr>
          <p:cNvSpPr>
            <a:spLocks noGrp="1"/>
          </p:cNvSpPr>
          <p:nvPr>
            <p:ph type="title"/>
          </p:nvPr>
        </p:nvSpPr>
        <p:spPr>
          <a:xfrm>
            <a:off x="428877" y="365125"/>
            <a:ext cx="11312665" cy="10752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1CB4103-D3E0-1D4D-AAF2-CB80002EC4BE}"/>
              </a:ext>
            </a:extLst>
          </p:cNvPr>
          <p:cNvSpPr>
            <a:spLocks noGrp="1"/>
          </p:cNvSpPr>
          <p:nvPr>
            <p:ph type="body" idx="1"/>
          </p:nvPr>
        </p:nvSpPr>
        <p:spPr>
          <a:xfrm>
            <a:off x="428878" y="1825625"/>
            <a:ext cx="11312664" cy="41543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6CA8FA2-AC69-C148-996B-D0F0FF733DAC}"/>
              </a:ext>
            </a:extLst>
          </p:cNvPr>
          <p:cNvSpPr>
            <a:spLocks noGrp="1"/>
          </p:cNvSpPr>
          <p:nvPr>
            <p:ph type="sldNum" sz="quarter" idx="4"/>
          </p:nvPr>
        </p:nvSpPr>
        <p:spPr>
          <a:xfrm>
            <a:off x="5564841" y="6267338"/>
            <a:ext cx="1062318" cy="365125"/>
          </a:xfrm>
          <a:prstGeom prst="rect">
            <a:avLst/>
          </a:prstGeom>
        </p:spPr>
        <p:txBody>
          <a:bodyPr vert="horz" lIns="91440" tIns="45720" rIns="91440" bIns="45720" rtlCol="0" anchor="ctr"/>
          <a:lstStyle>
            <a:lvl1pPr algn="ctr">
              <a:defRPr sz="1050" b="0" i="0">
                <a:solidFill>
                  <a:schemeClr val="tx1">
                    <a:lumMod val="50000"/>
                    <a:lumOff val="50000"/>
                  </a:schemeClr>
                </a:solidFill>
                <a:latin typeface="Myriad Pro" panose="020B0503030403020204" pitchFamily="34" charset="0"/>
              </a:defRPr>
            </a:lvl1pPr>
          </a:lstStyle>
          <a:p>
            <a:fld id="{D1861599-52FB-3C46-8B79-3212DE710A59}" type="slidenum">
              <a:rPr lang="en-US" smtClean="0"/>
              <a:pPr/>
              <a:t>‹#›</a:t>
            </a:fld>
            <a:endParaRPr lang="en-US" dirty="0"/>
          </a:p>
        </p:txBody>
      </p:sp>
    </p:spTree>
    <p:extLst>
      <p:ext uri="{BB962C8B-B14F-4D97-AF65-F5344CB8AC3E}">
        <p14:creationId xmlns:p14="http://schemas.microsoft.com/office/powerpoint/2010/main" val="63064890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3" r:id="rId3"/>
    <p:sldLayoutId id="2147483650" r:id="rId4"/>
    <p:sldLayoutId id="2147483652" r:id="rId5"/>
    <p:sldLayoutId id="2147483653" r:id="rId6"/>
    <p:sldLayoutId id="2147483654" r:id="rId7"/>
    <p:sldLayoutId id="2147483655" r:id="rId8"/>
    <p:sldLayoutId id="2147483662" r:id="rId9"/>
    <p:sldLayoutId id="2147483656" r:id="rId10"/>
    <p:sldLayoutId id="2147483657" r:id="rId11"/>
    <p:sldLayoutId id="2147483661" r:id="rId12"/>
  </p:sldLayoutIdLst>
  <p:txStyles>
    <p:titleStyle>
      <a:lvl1pPr algn="l" defTabSz="914400" rtl="0" eaLnBrk="1" latinLnBrk="0" hangingPunct="1">
        <a:lnSpc>
          <a:spcPct val="90000"/>
        </a:lnSpc>
        <a:spcBef>
          <a:spcPct val="0"/>
        </a:spcBef>
        <a:buNone/>
        <a:defRPr sz="4400" b="1" i="0" kern="1200">
          <a:solidFill>
            <a:srgbClr val="25398E"/>
          </a:solidFill>
          <a:latin typeface="Myriad Pro Light" panose="020B04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hyperlink" Target="https://www.adventisthealthcare.com/about/community/health-needs-assessment/" TargetMode="External"/><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4.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hyperlink" Target="http://www.adventisthealthcare.com/cpf" TargetMode="External"/><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mailto:OperationalExcellence@AdventistHealthCare.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hyperlink" Target="https://adventisthealthcare.sharepoint.com/sites/DEPT-Operational_Excellence/SitePages/Process-Portal.aspx" TargetMode="External"/><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1721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BAFC7-CA6A-14D9-EAEF-FBE21B71C4B3}"/>
              </a:ext>
            </a:extLst>
          </p:cNvPr>
          <p:cNvSpPr>
            <a:spLocks noGrp="1"/>
          </p:cNvSpPr>
          <p:nvPr>
            <p:ph type="title"/>
          </p:nvPr>
        </p:nvSpPr>
        <p:spPr/>
        <p:txBody>
          <a:bodyPr/>
          <a:lstStyle/>
          <a:p>
            <a:r>
              <a:rPr lang="en-US" dirty="0">
                <a:latin typeface="Myriad Pro" panose="020B0503030403020204" pitchFamily="34" charset="0"/>
                <a:cs typeface="Arial" panose="020B0604020202020204" pitchFamily="34" charset="0"/>
              </a:rPr>
              <a:t>COMMUNITY BULLETIN</a:t>
            </a:r>
          </a:p>
        </p:txBody>
      </p:sp>
      <p:sp>
        <p:nvSpPr>
          <p:cNvPr id="23" name="Slide Number Placeholder 1">
            <a:extLst>
              <a:ext uri="{FF2B5EF4-FFF2-40B4-BE49-F238E27FC236}">
                <a16:creationId xmlns:a16="http://schemas.microsoft.com/office/drawing/2014/main" id="{3A9DF23F-B85C-6C2C-C623-30DF526560DC}"/>
              </a:ext>
            </a:extLst>
          </p:cNvPr>
          <p:cNvSpPr txBox="1">
            <a:spLocks/>
          </p:cNvSpPr>
          <p:nvPr/>
        </p:nvSpPr>
        <p:spPr>
          <a:xfrm>
            <a:off x="10584611" y="6383004"/>
            <a:ext cx="1300908" cy="3283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4469E1C-E4F4-40D5-86F8-3662AD305A00}" type="slidenum">
              <a:rPr lang="en-US" altLang="en-US" sz="1400" smtClean="0">
                <a:latin typeface="Arial" panose="020B0604020202020204" pitchFamily="34" charset="0"/>
                <a:cs typeface="Arial" panose="020B0604020202020204" pitchFamily="34" charset="0"/>
              </a:rPr>
              <a:pPr algn="r">
                <a:defRPr/>
              </a:pPr>
              <a:t>10</a:t>
            </a:fld>
            <a:endParaRPr lang="en-US" altLang="en-US" sz="1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8D35196-67A0-A74C-A965-60CEAEA99493}"/>
              </a:ext>
            </a:extLst>
          </p:cNvPr>
          <p:cNvSpPr txBox="1"/>
          <p:nvPr/>
        </p:nvSpPr>
        <p:spPr>
          <a:xfrm>
            <a:off x="4015646" y="6255453"/>
            <a:ext cx="6568965" cy="307777"/>
          </a:xfrm>
          <a:prstGeom prst="rect">
            <a:avLst/>
          </a:prstGeom>
          <a:noFill/>
        </p:spPr>
        <p:txBody>
          <a:bodyPr wrap="square" rtlCol="0">
            <a:spAutoFit/>
          </a:bodyPr>
          <a:lstStyle/>
          <a:p>
            <a:pPr algn="ctr"/>
            <a:r>
              <a:rPr lang="en-US" sz="1400" i="1" dirty="0">
                <a:solidFill>
                  <a:srgbClr val="FC4C02"/>
                </a:solidFill>
                <a:latin typeface="Myriad Pro" panose="020B0503030403020204" pitchFamily="34" charset="0"/>
              </a:rPr>
              <a:t>“We extend God’s care through the ministry of physical, mental and spiritual healing.”</a:t>
            </a:r>
          </a:p>
        </p:txBody>
      </p:sp>
      <p:sp>
        <p:nvSpPr>
          <p:cNvPr id="7" name="Text Placeholder 3">
            <a:extLst>
              <a:ext uri="{FF2B5EF4-FFF2-40B4-BE49-F238E27FC236}">
                <a16:creationId xmlns:a16="http://schemas.microsoft.com/office/drawing/2014/main" id="{9C9896D4-6613-DADD-927D-B1907DE2B062}"/>
              </a:ext>
            </a:extLst>
          </p:cNvPr>
          <p:cNvSpPr txBox="1">
            <a:spLocks/>
          </p:cNvSpPr>
          <p:nvPr/>
        </p:nvSpPr>
        <p:spPr>
          <a:xfrm>
            <a:off x="206829" y="1182255"/>
            <a:ext cx="5431971" cy="401400"/>
          </a:xfrm>
          <a:prstGeom prst="rect">
            <a:avLst/>
          </a:prstGeom>
        </p:spPr>
        <p:txBody>
          <a:bodyPr/>
          <a:lstStyle>
            <a:lvl1pPr marL="342900" indent="-342900" algn="l" rtl="0" eaLnBrk="0" fontAlgn="base" hangingPunct="0">
              <a:lnSpc>
                <a:spcPct val="120000"/>
              </a:lnSpc>
              <a:spcBef>
                <a:spcPct val="20000"/>
              </a:spcBef>
              <a:spcAft>
                <a:spcPct val="0"/>
              </a:spcAft>
              <a:buChar char="•"/>
              <a:defRPr sz="24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marL="0" marR="0" lvl="0" indent="0" algn="l" defTabSz="914400" rtl="0" eaLnBrk="0" fontAlgn="base" latinLnBrk="0" hangingPunct="0">
              <a:lnSpc>
                <a:spcPct val="120000"/>
              </a:lnSpc>
              <a:spcBef>
                <a:spcPct val="20000"/>
              </a:spcBef>
              <a:spcAft>
                <a:spcPct val="0"/>
              </a:spcAft>
              <a:buClrTx/>
              <a:buSzTx/>
              <a:buFontTx/>
              <a:buNone/>
              <a:tabLst/>
              <a:defRPr/>
            </a:pPr>
            <a:r>
              <a:rPr kumimoji="0" lang="en-US" sz="1800" b="1" i="0" u="none" strike="noStrike" kern="0" cap="none" spc="0" normalizeH="0" baseline="0" noProof="0">
                <a:ln>
                  <a:noFill/>
                </a:ln>
                <a:solidFill>
                  <a:srgbClr val="00239C"/>
                </a:solidFill>
                <a:effectLst/>
                <a:uLnTx/>
                <a:uFillTx/>
                <a:latin typeface="Arial"/>
              </a:rPr>
              <a:t>How We Give Back to the Community</a:t>
            </a:r>
            <a:endParaRPr kumimoji="0" lang="en-US" sz="1800" b="1" i="0" u="none" strike="noStrike" kern="0" cap="none" spc="0" normalizeH="0" baseline="0" noProof="0" dirty="0">
              <a:ln>
                <a:noFill/>
              </a:ln>
              <a:solidFill>
                <a:srgbClr val="00239C"/>
              </a:solidFill>
              <a:effectLst/>
              <a:uLnTx/>
              <a:uFillTx/>
              <a:latin typeface="Arial"/>
            </a:endParaRPr>
          </a:p>
        </p:txBody>
      </p:sp>
      <p:sp>
        <p:nvSpPr>
          <p:cNvPr id="11" name="TextBox 12">
            <a:extLst>
              <a:ext uri="{FF2B5EF4-FFF2-40B4-BE49-F238E27FC236}">
                <a16:creationId xmlns:a16="http://schemas.microsoft.com/office/drawing/2014/main" id="{F582CF2C-9E85-776B-ECEA-DAFC256DF7F7}"/>
              </a:ext>
            </a:extLst>
          </p:cNvPr>
          <p:cNvSpPr txBox="1"/>
          <p:nvPr/>
        </p:nvSpPr>
        <p:spPr>
          <a:xfrm>
            <a:off x="206829" y="1583655"/>
            <a:ext cx="5736771" cy="4185761"/>
          </a:xfrm>
          <a:prstGeom prst="rect">
            <a:avLst/>
          </a:prstGeom>
          <a:noFill/>
        </p:spPr>
        <p:txBody>
          <a:bodyPr wrap="square" numCol="1"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C4C02"/>
                </a:solidFill>
                <a:effectLst/>
                <a:uLnTx/>
                <a:uFillTx/>
                <a:latin typeface="Arial"/>
              </a:rPr>
              <a:t>In the spring of 2024, through our Community Partnership Fund (CPF), AHC awarded 19 grants and 1 sponsorship to 20 local non-profit organizations. Through CPF we fund programming that:</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1489"/>
                </a:solidFill>
                <a:effectLst/>
                <a:uLnTx/>
                <a:uFillTx/>
                <a:latin typeface="Arial"/>
              </a:rPr>
              <a:t>aligns with our mission</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1489"/>
                </a:solidFill>
                <a:effectLst/>
                <a:uLnTx/>
                <a:uFillTx/>
                <a:latin typeface="Arial"/>
              </a:rPr>
              <a:t>addresses needs identified in our </a:t>
            </a:r>
            <a:r>
              <a:rPr kumimoji="0" lang="en-US" sz="1400" b="0" i="0" u="none" strike="noStrike" kern="1200" cap="none" spc="0" normalizeH="0" baseline="0" noProof="0" dirty="0">
                <a:ln>
                  <a:noFill/>
                </a:ln>
                <a:solidFill>
                  <a:srgbClr val="001489"/>
                </a:solidFill>
                <a:effectLst/>
                <a:uLnTx/>
                <a:uFillTx/>
                <a:latin typeface="Arial"/>
                <a:hlinkClick r:id="rId3"/>
              </a:rPr>
              <a:t>Community Health Needs Assessment</a:t>
            </a:r>
            <a:endParaRPr kumimoji="0" lang="en-US" sz="1400" b="0" i="0" u="none" strike="noStrike" kern="1200" cap="none" spc="0" normalizeH="0" baseline="0" noProof="0" dirty="0">
              <a:ln>
                <a:noFill/>
              </a:ln>
              <a:solidFill>
                <a:srgbClr val="001489"/>
              </a:solidFill>
              <a:effectLst/>
              <a:uLnTx/>
              <a:uFillTx/>
              <a:latin typeface="Arial"/>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1489"/>
                </a:solidFill>
                <a:effectLst/>
                <a:uLnTx/>
                <a:uFillTx/>
                <a:latin typeface="Arial"/>
              </a:rPr>
              <a:t>addresses documented health disparities or inequities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1489"/>
                </a:solidFill>
                <a:effectLst/>
                <a:uLnTx/>
                <a:uFillTx/>
                <a:latin typeface="Arial"/>
              </a:rPr>
              <a:t>focuses on populations in our service areas</a:t>
            </a:r>
            <a:endParaRPr kumimoji="0" lang="en-US" sz="1400" b="0" i="0" u="none" strike="noStrike" kern="1200" cap="none" spc="0" normalizeH="0" baseline="0" noProof="0" dirty="0">
              <a:ln>
                <a:noFill/>
              </a:ln>
              <a:solidFill>
                <a:srgbClr val="00239C"/>
              </a:solidFill>
              <a:effectLst/>
              <a:uLnTx/>
              <a:uFillTx/>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239C"/>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C4C02"/>
                </a:solidFill>
                <a:effectLst/>
                <a:uLnTx/>
                <a:uFillTx/>
                <a:latin typeface="Arial"/>
              </a:rPr>
              <a:t>Funded programs are addressing: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1489"/>
                </a:solidFill>
                <a:effectLst/>
                <a:uLnTx/>
                <a:uFillTx/>
                <a:latin typeface="Arial"/>
              </a:rPr>
              <a:t>access to care (primary, specialty, and mental health) for low-income and uninsured/underinsured individuals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1489"/>
                </a:solidFill>
                <a:effectLst/>
                <a:uLnTx/>
                <a:uFillTx/>
                <a:latin typeface="Arial"/>
              </a:rPr>
              <a:t>educational equity for youth</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1489"/>
                </a:solidFill>
                <a:effectLst/>
                <a:uLnTx/>
                <a:uFillTx/>
                <a:latin typeface="Arial"/>
              </a:rPr>
              <a:t>housing stability, quality, and safety</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1489"/>
                </a:solidFill>
                <a:effectLst/>
                <a:uLnTx/>
                <a:uFillTx/>
                <a:latin typeface="Arial"/>
              </a:rPr>
              <a:t>workforce development</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1489"/>
                </a:solidFill>
                <a:effectLst/>
                <a:uLnTx/>
                <a:uFillTx/>
                <a:latin typeface="Arial"/>
              </a:rPr>
              <a:t>chronic disease prevention and management</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1489"/>
                </a:solidFill>
                <a:effectLst/>
                <a:uLnTx/>
                <a:uFillTx/>
                <a:latin typeface="Arial"/>
              </a:rPr>
              <a:t>food access and physical activity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1489"/>
              </a:solidFill>
              <a:effectLst/>
              <a:uLnTx/>
              <a:uFillTx/>
              <a:latin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C4C02"/>
                </a:solidFill>
                <a:effectLst/>
                <a:uLnTx/>
                <a:uFillTx/>
                <a:latin typeface="Arial"/>
              </a:rPr>
              <a:t>Learn more at: </a:t>
            </a:r>
            <a:r>
              <a:rPr kumimoji="0" lang="en-US" sz="1400" b="1" i="1" u="none" strike="noStrike" kern="1200" cap="none" spc="0" normalizeH="0" baseline="0" noProof="0" dirty="0">
                <a:ln>
                  <a:noFill/>
                </a:ln>
                <a:solidFill>
                  <a:srgbClr val="001489"/>
                </a:solidFill>
                <a:effectLst/>
                <a:uLnTx/>
                <a:uFillTx/>
                <a:latin typeface="Arial"/>
                <a:hlinkClick r:id="rId4"/>
              </a:rPr>
              <a:t>www.adventisthealthcare.com/cpf</a:t>
            </a:r>
            <a:r>
              <a:rPr kumimoji="0" lang="en-US" sz="1400" b="1" i="1" u="none" strike="noStrike" kern="1200" cap="none" spc="0" normalizeH="0" baseline="0" noProof="0" dirty="0">
                <a:ln>
                  <a:noFill/>
                </a:ln>
                <a:solidFill>
                  <a:srgbClr val="001489"/>
                </a:solidFill>
                <a:effectLst/>
                <a:uLnTx/>
                <a:uFillTx/>
                <a:latin typeface="Arial"/>
              </a:rPr>
              <a:t>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1489"/>
              </a:solidFill>
              <a:effectLst/>
              <a:uLnTx/>
              <a:uFillTx/>
              <a:latin typeface="Arial"/>
            </a:endParaRPr>
          </a:p>
        </p:txBody>
      </p:sp>
      <p:grpSp>
        <p:nvGrpSpPr>
          <p:cNvPr id="63" name="Group 62">
            <a:extLst>
              <a:ext uri="{FF2B5EF4-FFF2-40B4-BE49-F238E27FC236}">
                <a16:creationId xmlns:a16="http://schemas.microsoft.com/office/drawing/2014/main" id="{D3E248A7-BD96-96F7-70FA-32B77659A4FE}"/>
              </a:ext>
            </a:extLst>
          </p:cNvPr>
          <p:cNvGrpSpPr/>
          <p:nvPr/>
        </p:nvGrpSpPr>
        <p:grpSpPr>
          <a:xfrm>
            <a:off x="6408869" y="1133386"/>
            <a:ext cx="5281058" cy="5050660"/>
            <a:chOff x="6096000" y="152400"/>
            <a:chExt cx="5924867" cy="5532120"/>
          </a:xfrm>
        </p:grpSpPr>
        <p:grpSp>
          <p:nvGrpSpPr>
            <p:cNvPr id="40" name="Group 39">
              <a:extLst>
                <a:ext uri="{FF2B5EF4-FFF2-40B4-BE49-F238E27FC236}">
                  <a16:creationId xmlns:a16="http://schemas.microsoft.com/office/drawing/2014/main" id="{78E7EB83-C02B-2505-2BCC-FCD4C8BB912F}"/>
                </a:ext>
              </a:extLst>
            </p:cNvPr>
            <p:cNvGrpSpPr/>
            <p:nvPr/>
          </p:nvGrpSpPr>
          <p:grpSpPr>
            <a:xfrm>
              <a:off x="6096000" y="152400"/>
              <a:ext cx="5924867" cy="5532120"/>
              <a:chOff x="4945014" y="256306"/>
              <a:chExt cx="4027536" cy="5578929"/>
            </a:xfrm>
          </p:grpSpPr>
          <p:sp>
            <p:nvSpPr>
              <p:cNvPr id="41" name="Rectangle 40">
                <a:extLst>
                  <a:ext uri="{FF2B5EF4-FFF2-40B4-BE49-F238E27FC236}">
                    <a16:creationId xmlns:a16="http://schemas.microsoft.com/office/drawing/2014/main" id="{63C26D90-4ED8-1A93-C115-2455B0F129D9}"/>
                  </a:ext>
                </a:extLst>
              </p:cNvPr>
              <p:cNvSpPr/>
              <p:nvPr/>
            </p:nvSpPr>
            <p:spPr>
              <a:xfrm>
                <a:off x="4945014" y="256306"/>
                <a:ext cx="4027536" cy="5578929"/>
              </a:xfrm>
              <a:prstGeom prst="rect">
                <a:avLst/>
              </a:prstGeom>
              <a:solidFill>
                <a:schemeClr val="bg1">
                  <a:lumMod val="95000"/>
                </a:schemeClr>
              </a:solidFill>
              <a:ln>
                <a:solidFill>
                  <a:srgbClr val="0023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Calibri"/>
                  <a:ea typeface="ヒラギノ角ゴ Pro W3"/>
                </a:endParaRPr>
              </a:p>
            </p:txBody>
          </p:sp>
          <p:sp>
            <p:nvSpPr>
              <p:cNvPr id="42" name="Rectangle 41">
                <a:extLst>
                  <a:ext uri="{FF2B5EF4-FFF2-40B4-BE49-F238E27FC236}">
                    <a16:creationId xmlns:a16="http://schemas.microsoft.com/office/drawing/2014/main" id="{8C540AB8-56E3-7BAB-E9A0-0C07E9C7CB61}"/>
                  </a:ext>
                </a:extLst>
              </p:cNvPr>
              <p:cNvSpPr/>
              <p:nvPr/>
            </p:nvSpPr>
            <p:spPr>
              <a:xfrm>
                <a:off x="4945014" y="256306"/>
                <a:ext cx="4027536" cy="344271"/>
              </a:xfrm>
              <a:prstGeom prst="rect">
                <a:avLst/>
              </a:prstGeom>
              <a:solidFill>
                <a:srgbClr val="00239C"/>
              </a:solidFill>
              <a:ln>
                <a:solidFill>
                  <a:srgbClr val="0023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defRPr/>
                </a:pPr>
                <a:r>
                  <a:rPr lang="en-US" sz="1275" b="1" dirty="0">
                    <a:solidFill>
                      <a:srgbClr val="FFFFFF"/>
                    </a:solidFill>
                    <a:latin typeface="Arial"/>
                    <a:ea typeface="ヒラギノ角ゴ Pro W3"/>
                  </a:rPr>
                  <a:t>Spring 2024 Awardees</a:t>
                </a:r>
              </a:p>
            </p:txBody>
          </p:sp>
        </p:grpSp>
        <p:pic>
          <p:nvPicPr>
            <p:cNvPr id="43" name="Picture 42">
              <a:extLst>
                <a:ext uri="{FF2B5EF4-FFF2-40B4-BE49-F238E27FC236}">
                  <a16:creationId xmlns:a16="http://schemas.microsoft.com/office/drawing/2014/main" id="{51BD0790-0971-0367-F2AD-B3C3DC792353}"/>
                </a:ext>
              </a:extLst>
            </p:cNvPr>
            <p:cNvPicPr>
              <a:picLocks noChangeAspect="1"/>
            </p:cNvPicPr>
            <p:nvPr/>
          </p:nvPicPr>
          <p:blipFill rotWithShape="1">
            <a:blip r:embed="rId5"/>
            <a:srcRect l="15400" r="6160"/>
            <a:stretch/>
          </p:blipFill>
          <p:spPr>
            <a:xfrm>
              <a:off x="7890255" y="4229325"/>
              <a:ext cx="1390951" cy="886639"/>
            </a:xfrm>
            <a:prstGeom prst="rect">
              <a:avLst/>
            </a:prstGeom>
          </p:spPr>
        </p:pic>
        <p:pic>
          <p:nvPicPr>
            <p:cNvPr id="44" name="Picture 43" descr="A logo for a mobile medical care company&#10;&#10;Description automatically generated with medium confidence">
              <a:extLst>
                <a:ext uri="{FF2B5EF4-FFF2-40B4-BE49-F238E27FC236}">
                  <a16:creationId xmlns:a16="http://schemas.microsoft.com/office/drawing/2014/main" id="{70DA0F48-FE83-AA7D-88C3-0979E54DAB78}"/>
                </a:ext>
              </a:extLst>
            </p:cNvPr>
            <p:cNvPicPr>
              <a:picLocks noChangeAspect="1"/>
            </p:cNvPicPr>
            <p:nvPr/>
          </p:nvPicPr>
          <p:blipFill rotWithShape="1">
            <a:blip r:embed="rId6"/>
            <a:srcRect t="18252" b="26031"/>
            <a:stretch/>
          </p:blipFill>
          <p:spPr>
            <a:xfrm>
              <a:off x="6171914" y="4413019"/>
              <a:ext cx="1667503" cy="929093"/>
            </a:xfrm>
            <a:prstGeom prst="rect">
              <a:avLst/>
            </a:prstGeom>
          </p:spPr>
        </p:pic>
        <p:pic>
          <p:nvPicPr>
            <p:cNvPr id="45" name="Picture 44">
              <a:extLst>
                <a:ext uri="{FF2B5EF4-FFF2-40B4-BE49-F238E27FC236}">
                  <a16:creationId xmlns:a16="http://schemas.microsoft.com/office/drawing/2014/main" id="{FA9578DE-7A72-CB19-3176-C17D372CA168}"/>
                </a:ext>
              </a:extLst>
            </p:cNvPr>
            <p:cNvPicPr>
              <a:picLocks noChangeAspect="1"/>
            </p:cNvPicPr>
            <p:nvPr/>
          </p:nvPicPr>
          <p:blipFill>
            <a:blip r:embed="rId7"/>
            <a:stretch>
              <a:fillRect/>
            </a:stretch>
          </p:blipFill>
          <p:spPr>
            <a:xfrm>
              <a:off x="8567596" y="3470894"/>
              <a:ext cx="1980783" cy="677191"/>
            </a:xfrm>
            <a:prstGeom prst="rect">
              <a:avLst/>
            </a:prstGeom>
          </p:spPr>
        </p:pic>
        <p:pic>
          <p:nvPicPr>
            <p:cNvPr id="46" name="Picture 45">
              <a:extLst>
                <a:ext uri="{FF2B5EF4-FFF2-40B4-BE49-F238E27FC236}">
                  <a16:creationId xmlns:a16="http://schemas.microsoft.com/office/drawing/2014/main" id="{D8D9B35D-94EE-95D1-011D-C973D7DF7E8E}"/>
                </a:ext>
              </a:extLst>
            </p:cNvPr>
            <p:cNvPicPr>
              <a:picLocks noChangeAspect="1"/>
            </p:cNvPicPr>
            <p:nvPr/>
          </p:nvPicPr>
          <p:blipFill rotWithShape="1">
            <a:blip r:embed="rId8"/>
            <a:srcRect t="30907" b="5927"/>
            <a:stretch/>
          </p:blipFill>
          <p:spPr>
            <a:xfrm>
              <a:off x="6169065" y="3458923"/>
              <a:ext cx="2237055" cy="699198"/>
            </a:xfrm>
            <a:prstGeom prst="rect">
              <a:avLst/>
            </a:prstGeom>
          </p:spPr>
        </p:pic>
        <p:pic>
          <p:nvPicPr>
            <p:cNvPr id="47" name="Picture 46">
              <a:extLst>
                <a:ext uri="{FF2B5EF4-FFF2-40B4-BE49-F238E27FC236}">
                  <a16:creationId xmlns:a16="http://schemas.microsoft.com/office/drawing/2014/main" id="{5FE32C67-DF63-71B1-08B5-0BF9980554D5}"/>
                </a:ext>
              </a:extLst>
            </p:cNvPr>
            <p:cNvPicPr>
              <a:picLocks noChangeAspect="1"/>
            </p:cNvPicPr>
            <p:nvPr/>
          </p:nvPicPr>
          <p:blipFill>
            <a:blip r:embed="rId9"/>
            <a:stretch>
              <a:fillRect/>
            </a:stretch>
          </p:blipFill>
          <p:spPr>
            <a:xfrm>
              <a:off x="8508301" y="2884577"/>
              <a:ext cx="1508760" cy="476026"/>
            </a:xfrm>
            <a:prstGeom prst="rect">
              <a:avLst/>
            </a:prstGeom>
          </p:spPr>
        </p:pic>
        <p:pic>
          <p:nvPicPr>
            <p:cNvPr id="48" name="Picture 47">
              <a:extLst>
                <a:ext uri="{FF2B5EF4-FFF2-40B4-BE49-F238E27FC236}">
                  <a16:creationId xmlns:a16="http://schemas.microsoft.com/office/drawing/2014/main" id="{43772B9D-4F9E-2620-3E7E-B495D72A81B2}"/>
                </a:ext>
              </a:extLst>
            </p:cNvPr>
            <p:cNvPicPr>
              <a:picLocks noChangeAspect="1"/>
            </p:cNvPicPr>
            <p:nvPr/>
          </p:nvPicPr>
          <p:blipFill>
            <a:blip r:embed="rId10"/>
            <a:stretch>
              <a:fillRect/>
            </a:stretch>
          </p:blipFill>
          <p:spPr>
            <a:xfrm>
              <a:off x="10637555" y="4566376"/>
              <a:ext cx="1191162" cy="1059374"/>
            </a:xfrm>
            <a:prstGeom prst="rect">
              <a:avLst/>
            </a:prstGeom>
          </p:spPr>
        </p:pic>
        <p:pic>
          <p:nvPicPr>
            <p:cNvPr id="49" name="Picture 48">
              <a:extLst>
                <a:ext uri="{FF2B5EF4-FFF2-40B4-BE49-F238E27FC236}">
                  <a16:creationId xmlns:a16="http://schemas.microsoft.com/office/drawing/2014/main" id="{C712E7D2-2564-E9E7-E9B5-95FC3919182A}"/>
                </a:ext>
              </a:extLst>
            </p:cNvPr>
            <p:cNvPicPr>
              <a:picLocks noChangeAspect="1"/>
            </p:cNvPicPr>
            <p:nvPr/>
          </p:nvPicPr>
          <p:blipFill>
            <a:blip r:embed="rId11"/>
            <a:stretch>
              <a:fillRect/>
            </a:stretch>
          </p:blipFill>
          <p:spPr>
            <a:xfrm>
              <a:off x="7966319" y="5159535"/>
              <a:ext cx="2592724" cy="461613"/>
            </a:xfrm>
            <a:prstGeom prst="rect">
              <a:avLst/>
            </a:prstGeom>
          </p:spPr>
        </p:pic>
        <p:pic>
          <p:nvPicPr>
            <p:cNvPr id="50" name="Picture 49" descr="A picture containing text, font, logo, white&#10;&#10;Description automatically generated">
              <a:extLst>
                <a:ext uri="{FF2B5EF4-FFF2-40B4-BE49-F238E27FC236}">
                  <a16:creationId xmlns:a16="http://schemas.microsoft.com/office/drawing/2014/main" id="{225C9A22-0A83-D443-6FB6-1636353B4D20}"/>
                </a:ext>
              </a:extLst>
            </p:cNvPr>
            <p:cNvPicPr>
              <a:picLocks noChangeAspect="1"/>
            </p:cNvPicPr>
            <p:nvPr/>
          </p:nvPicPr>
          <p:blipFill>
            <a:blip r:embed="rId12"/>
            <a:stretch>
              <a:fillRect/>
            </a:stretch>
          </p:blipFill>
          <p:spPr>
            <a:xfrm>
              <a:off x="8509720" y="2057064"/>
              <a:ext cx="1451166" cy="699198"/>
            </a:xfrm>
            <a:prstGeom prst="rect">
              <a:avLst/>
            </a:prstGeom>
          </p:spPr>
        </p:pic>
        <p:pic>
          <p:nvPicPr>
            <p:cNvPr id="51" name="Picture 50">
              <a:extLst>
                <a:ext uri="{FF2B5EF4-FFF2-40B4-BE49-F238E27FC236}">
                  <a16:creationId xmlns:a16="http://schemas.microsoft.com/office/drawing/2014/main" id="{4BABDC60-D502-CF24-BF8A-DC1497AF22CE}"/>
                </a:ext>
              </a:extLst>
            </p:cNvPr>
            <p:cNvPicPr>
              <a:picLocks noChangeAspect="1"/>
            </p:cNvPicPr>
            <p:nvPr/>
          </p:nvPicPr>
          <p:blipFill>
            <a:blip r:embed="rId13"/>
            <a:stretch>
              <a:fillRect/>
            </a:stretch>
          </p:blipFill>
          <p:spPr>
            <a:xfrm>
              <a:off x="10644623" y="3422499"/>
              <a:ext cx="1177027" cy="995060"/>
            </a:xfrm>
            <a:prstGeom prst="rect">
              <a:avLst/>
            </a:prstGeom>
          </p:spPr>
        </p:pic>
        <p:pic>
          <p:nvPicPr>
            <p:cNvPr id="52" name="Picture 51">
              <a:extLst>
                <a:ext uri="{FF2B5EF4-FFF2-40B4-BE49-F238E27FC236}">
                  <a16:creationId xmlns:a16="http://schemas.microsoft.com/office/drawing/2014/main" id="{761FFD9D-504F-5B0C-2DAD-339641BB5A10}"/>
                </a:ext>
              </a:extLst>
            </p:cNvPr>
            <p:cNvPicPr>
              <a:picLocks noChangeAspect="1"/>
            </p:cNvPicPr>
            <p:nvPr/>
          </p:nvPicPr>
          <p:blipFill>
            <a:blip r:embed="rId14"/>
            <a:stretch>
              <a:fillRect/>
            </a:stretch>
          </p:blipFill>
          <p:spPr>
            <a:xfrm>
              <a:off x="10054096" y="2333254"/>
              <a:ext cx="1860222" cy="1008213"/>
            </a:xfrm>
            <a:prstGeom prst="rect">
              <a:avLst/>
            </a:prstGeom>
          </p:spPr>
        </p:pic>
        <p:pic>
          <p:nvPicPr>
            <p:cNvPr id="53" name="Picture 52">
              <a:extLst>
                <a:ext uri="{FF2B5EF4-FFF2-40B4-BE49-F238E27FC236}">
                  <a16:creationId xmlns:a16="http://schemas.microsoft.com/office/drawing/2014/main" id="{F68CD25D-8B10-1301-A0F7-A8D2BEB34484}"/>
                </a:ext>
              </a:extLst>
            </p:cNvPr>
            <p:cNvPicPr>
              <a:picLocks noChangeAspect="1"/>
            </p:cNvPicPr>
            <p:nvPr/>
          </p:nvPicPr>
          <p:blipFill rotWithShape="1">
            <a:blip r:embed="rId15"/>
            <a:srcRect l="9221" t="13385" r="5028" b="10601"/>
            <a:stretch/>
          </p:blipFill>
          <p:spPr>
            <a:xfrm>
              <a:off x="6169065" y="2856159"/>
              <a:ext cx="2286592" cy="531560"/>
            </a:xfrm>
            <a:prstGeom prst="rect">
              <a:avLst/>
            </a:prstGeom>
          </p:spPr>
        </p:pic>
        <p:pic>
          <p:nvPicPr>
            <p:cNvPr id="54" name="Picture 53">
              <a:extLst>
                <a:ext uri="{FF2B5EF4-FFF2-40B4-BE49-F238E27FC236}">
                  <a16:creationId xmlns:a16="http://schemas.microsoft.com/office/drawing/2014/main" id="{1400AB5D-B140-FE39-1961-32416B556C62}"/>
                </a:ext>
              </a:extLst>
            </p:cNvPr>
            <p:cNvPicPr>
              <a:picLocks noChangeAspect="1"/>
            </p:cNvPicPr>
            <p:nvPr/>
          </p:nvPicPr>
          <p:blipFill>
            <a:blip r:embed="rId16"/>
            <a:stretch>
              <a:fillRect/>
            </a:stretch>
          </p:blipFill>
          <p:spPr>
            <a:xfrm>
              <a:off x="9331126" y="4339783"/>
              <a:ext cx="1227917" cy="677190"/>
            </a:xfrm>
            <a:prstGeom prst="rect">
              <a:avLst/>
            </a:prstGeom>
          </p:spPr>
        </p:pic>
        <p:pic>
          <p:nvPicPr>
            <p:cNvPr id="55" name="Picture 54">
              <a:extLst>
                <a:ext uri="{FF2B5EF4-FFF2-40B4-BE49-F238E27FC236}">
                  <a16:creationId xmlns:a16="http://schemas.microsoft.com/office/drawing/2014/main" id="{DA7CAD76-C0AE-F36F-5F26-8751720F8A0D}"/>
                </a:ext>
              </a:extLst>
            </p:cNvPr>
            <p:cNvPicPr>
              <a:picLocks noChangeAspect="1"/>
            </p:cNvPicPr>
            <p:nvPr/>
          </p:nvPicPr>
          <p:blipFill>
            <a:blip r:embed="rId17"/>
            <a:stretch>
              <a:fillRect/>
            </a:stretch>
          </p:blipFill>
          <p:spPr>
            <a:xfrm>
              <a:off x="7352852" y="2009745"/>
              <a:ext cx="990600" cy="774999"/>
            </a:xfrm>
            <a:prstGeom prst="rect">
              <a:avLst/>
            </a:prstGeom>
          </p:spPr>
        </p:pic>
        <p:pic>
          <p:nvPicPr>
            <p:cNvPr id="56" name="Picture 55">
              <a:extLst>
                <a:ext uri="{FF2B5EF4-FFF2-40B4-BE49-F238E27FC236}">
                  <a16:creationId xmlns:a16="http://schemas.microsoft.com/office/drawing/2014/main" id="{F7527440-9FE2-9050-4797-97B2FDBE27FC}"/>
                </a:ext>
              </a:extLst>
            </p:cNvPr>
            <p:cNvPicPr>
              <a:picLocks noChangeAspect="1"/>
            </p:cNvPicPr>
            <p:nvPr/>
          </p:nvPicPr>
          <p:blipFill>
            <a:blip r:embed="rId18"/>
            <a:stretch>
              <a:fillRect/>
            </a:stretch>
          </p:blipFill>
          <p:spPr>
            <a:xfrm>
              <a:off x="6247314" y="612502"/>
              <a:ext cx="1896728" cy="617424"/>
            </a:xfrm>
            <a:prstGeom prst="rect">
              <a:avLst/>
            </a:prstGeom>
          </p:spPr>
        </p:pic>
        <p:pic>
          <p:nvPicPr>
            <p:cNvPr id="57" name="Picture 56">
              <a:extLst>
                <a:ext uri="{FF2B5EF4-FFF2-40B4-BE49-F238E27FC236}">
                  <a16:creationId xmlns:a16="http://schemas.microsoft.com/office/drawing/2014/main" id="{D958A894-04D0-E473-F4FF-4C5331B7C382}"/>
                </a:ext>
              </a:extLst>
            </p:cNvPr>
            <p:cNvPicPr>
              <a:picLocks noChangeAspect="1"/>
            </p:cNvPicPr>
            <p:nvPr/>
          </p:nvPicPr>
          <p:blipFill>
            <a:blip r:embed="rId19"/>
            <a:stretch>
              <a:fillRect/>
            </a:stretch>
          </p:blipFill>
          <p:spPr>
            <a:xfrm>
              <a:off x="8219147" y="633860"/>
              <a:ext cx="1896728" cy="584920"/>
            </a:xfrm>
            <a:prstGeom prst="rect">
              <a:avLst/>
            </a:prstGeom>
          </p:spPr>
        </p:pic>
        <p:pic>
          <p:nvPicPr>
            <p:cNvPr id="58" name="Picture 57">
              <a:extLst>
                <a:ext uri="{FF2B5EF4-FFF2-40B4-BE49-F238E27FC236}">
                  <a16:creationId xmlns:a16="http://schemas.microsoft.com/office/drawing/2014/main" id="{B1B9325E-374B-AFE4-D14D-C79E7B21DD7E}"/>
                </a:ext>
              </a:extLst>
            </p:cNvPr>
            <p:cNvPicPr>
              <a:picLocks noChangeAspect="1"/>
            </p:cNvPicPr>
            <p:nvPr/>
          </p:nvPicPr>
          <p:blipFill>
            <a:blip r:embed="rId20"/>
            <a:stretch>
              <a:fillRect/>
            </a:stretch>
          </p:blipFill>
          <p:spPr>
            <a:xfrm>
              <a:off x="6247314" y="1309894"/>
              <a:ext cx="2009146" cy="514341"/>
            </a:xfrm>
            <a:prstGeom prst="rect">
              <a:avLst/>
            </a:prstGeom>
          </p:spPr>
        </p:pic>
        <p:pic>
          <p:nvPicPr>
            <p:cNvPr id="59" name="Picture 58">
              <a:extLst>
                <a:ext uri="{FF2B5EF4-FFF2-40B4-BE49-F238E27FC236}">
                  <a16:creationId xmlns:a16="http://schemas.microsoft.com/office/drawing/2014/main" id="{3C24B3FD-FB35-3005-2059-69D0493B6531}"/>
                </a:ext>
              </a:extLst>
            </p:cNvPr>
            <p:cNvPicPr>
              <a:picLocks noChangeAspect="1"/>
            </p:cNvPicPr>
            <p:nvPr/>
          </p:nvPicPr>
          <p:blipFill>
            <a:blip r:embed="rId21"/>
            <a:stretch>
              <a:fillRect/>
            </a:stretch>
          </p:blipFill>
          <p:spPr>
            <a:xfrm>
              <a:off x="10327966" y="609368"/>
              <a:ext cx="1583529" cy="866896"/>
            </a:xfrm>
            <a:prstGeom prst="rect">
              <a:avLst/>
            </a:prstGeom>
          </p:spPr>
        </p:pic>
        <p:pic>
          <p:nvPicPr>
            <p:cNvPr id="60" name="Picture 59">
              <a:extLst>
                <a:ext uri="{FF2B5EF4-FFF2-40B4-BE49-F238E27FC236}">
                  <a16:creationId xmlns:a16="http://schemas.microsoft.com/office/drawing/2014/main" id="{5A658CF8-2C16-E7EE-112C-E1D830CF08D2}"/>
                </a:ext>
              </a:extLst>
            </p:cNvPr>
            <p:cNvPicPr>
              <a:picLocks noChangeAspect="1"/>
            </p:cNvPicPr>
            <p:nvPr/>
          </p:nvPicPr>
          <p:blipFill>
            <a:blip r:embed="rId22"/>
            <a:stretch>
              <a:fillRect/>
            </a:stretch>
          </p:blipFill>
          <p:spPr>
            <a:xfrm>
              <a:off x="8337082" y="1294081"/>
              <a:ext cx="1896427" cy="623742"/>
            </a:xfrm>
            <a:prstGeom prst="rect">
              <a:avLst/>
            </a:prstGeom>
          </p:spPr>
        </p:pic>
        <p:pic>
          <p:nvPicPr>
            <p:cNvPr id="61" name="Picture 60">
              <a:extLst>
                <a:ext uri="{FF2B5EF4-FFF2-40B4-BE49-F238E27FC236}">
                  <a16:creationId xmlns:a16="http://schemas.microsoft.com/office/drawing/2014/main" id="{0EE453D0-AA9E-5EFA-4726-809C685FFF61}"/>
                </a:ext>
              </a:extLst>
            </p:cNvPr>
            <p:cNvPicPr>
              <a:picLocks noChangeAspect="1"/>
            </p:cNvPicPr>
            <p:nvPr/>
          </p:nvPicPr>
          <p:blipFill rotWithShape="1">
            <a:blip r:embed="rId23"/>
            <a:srcRect l="14300" t="15120" r="2895"/>
            <a:stretch/>
          </p:blipFill>
          <p:spPr>
            <a:xfrm>
              <a:off x="10314131" y="1545459"/>
              <a:ext cx="1667029" cy="735817"/>
            </a:xfrm>
            <a:prstGeom prst="rect">
              <a:avLst/>
            </a:prstGeom>
          </p:spPr>
        </p:pic>
        <p:pic>
          <p:nvPicPr>
            <p:cNvPr id="62" name="Picture 61" descr="A picture containing font, graphics, text, graphic design&#10;&#10;Description automatically generated">
              <a:extLst>
                <a:ext uri="{FF2B5EF4-FFF2-40B4-BE49-F238E27FC236}">
                  <a16:creationId xmlns:a16="http://schemas.microsoft.com/office/drawing/2014/main" id="{B3B3CFD1-A6B6-7848-91D2-7D53B84BC0E7}"/>
                </a:ext>
              </a:extLst>
            </p:cNvPr>
            <p:cNvPicPr>
              <a:picLocks noChangeAspect="1"/>
            </p:cNvPicPr>
            <p:nvPr/>
          </p:nvPicPr>
          <p:blipFill>
            <a:blip r:embed="rId24"/>
            <a:stretch>
              <a:fillRect/>
            </a:stretch>
          </p:blipFill>
          <p:spPr>
            <a:xfrm>
              <a:off x="6268157" y="1905568"/>
              <a:ext cx="1051552" cy="850694"/>
            </a:xfrm>
            <a:prstGeom prst="rect">
              <a:avLst/>
            </a:prstGeom>
          </p:spPr>
        </p:pic>
      </p:grpSp>
    </p:spTree>
    <p:extLst>
      <p:ext uri="{BB962C8B-B14F-4D97-AF65-F5344CB8AC3E}">
        <p14:creationId xmlns:p14="http://schemas.microsoft.com/office/powerpoint/2010/main" val="162145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BAFC7-CA6A-14D9-EAEF-FBE21B71C4B3}"/>
              </a:ext>
            </a:extLst>
          </p:cNvPr>
          <p:cNvSpPr>
            <a:spLocks noGrp="1"/>
          </p:cNvSpPr>
          <p:nvPr>
            <p:ph type="title"/>
          </p:nvPr>
        </p:nvSpPr>
        <p:spPr/>
        <p:txBody>
          <a:bodyPr/>
          <a:lstStyle/>
          <a:p>
            <a:r>
              <a:rPr lang="en-US" dirty="0">
                <a:latin typeface="Myriad Pro" panose="020B0503030403020204" pitchFamily="34" charset="0"/>
                <a:cs typeface="Arial" panose="020B0604020202020204" pitchFamily="34" charset="0"/>
              </a:rPr>
              <a:t>TEAM HIGHLIGHTS</a:t>
            </a:r>
          </a:p>
        </p:txBody>
      </p:sp>
      <p:sp>
        <p:nvSpPr>
          <p:cNvPr id="21" name="Content Placeholder 2">
            <a:extLst>
              <a:ext uri="{FF2B5EF4-FFF2-40B4-BE49-F238E27FC236}">
                <a16:creationId xmlns:a16="http://schemas.microsoft.com/office/drawing/2014/main" id="{432636C6-03F9-AFBE-A781-1A6816BCB8A0}"/>
              </a:ext>
            </a:extLst>
          </p:cNvPr>
          <p:cNvSpPr>
            <a:spLocks noGrp="1"/>
          </p:cNvSpPr>
          <p:nvPr>
            <p:ph idx="1"/>
          </p:nvPr>
        </p:nvSpPr>
        <p:spPr>
          <a:xfrm>
            <a:off x="428878" y="1468799"/>
            <a:ext cx="11353126" cy="4326983"/>
          </a:xfrm>
        </p:spPr>
        <p:txBody>
          <a:bodyPr/>
          <a:lstStyle/>
          <a:p>
            <a:r>
              <a:rPr lang="en-US" dirty="0">
                <a:solidFill>
                  <a:srgbClr val="FC4C02"/>
                </a:solidFill>
              </a:rPr>
              <a:t>Discuss 6 Dashboard Graphs</a:t>
            </a:r>
          </a:p>
          <a:p>
            <a:r>
              <a:rPr lang="en-US" dirty="0">
                <a:solidFill>
                  <a:srgbClr val="FC4C02"/>
                </a:solidFill>
              </a:rPr>
              <a:t>Continue the Monthly Meeting discussing information for your department.</a:t>
            </a:r>
          </a:p>
          <a:p>
            <a:pPr marL="0" indent="0">
              <a:buNone/>
            </a:pPr>
            <a:endParaRPr lang="en-US" sz="2200" dirty="0">
              <a:solidFill>
                <a:srgbClr val="25398E"/>
              </a:solidFill>
            </a:endParaRPr>
          </a:p>
        </p:txBody>
      </p:sp>
      <p:sp>
        <p:nvSpPr>
          <p:cNvPr id="23" name="Slide Number Placeholder 1">
            <a:extLst>
              <a:ext uri="{FF2B5EF4-FFF2-40B4-BE49-F238E27FC236}">
                <a16:creationId xmlns:a16="http://schemas.microsoft.com/office/drawing/2014/main" id="{3A9DF23F-B85C-6C2C-C623-30DF526560DC}"/>
              </a:ext>
            </a:extLst>
          </p:cNvPr>
          <p:cNvSpPr txBox="1">
            <a:spLocks/>
          </p:cNvSpPr>
          <p:nvPr/>
        </p:nvSpPr>
        <p:spPr>
          <a:xfrm>
            <a:off x="10584611" y="6383004"/>
            <a:ext cx="1300908" cy="3283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4469E1C-E4F4-40D5-86F8-3662AD305A00}" type="slidenum">
              <a:rPr lang="en-US" altLang="en-US" sz="1400" smtClean="0">
                <a:latin typeface="Arial" panose="020B0604020202020204" pitchFamily="34" charset="0"/>
                <a:cs typeface="Arial" panose="020B0604020202020204" pitchFamily="34" charset="0"/>
              </a:rPr>
              <a:pPr algn="r">
                <a:defRPr/>
              </a:pPr>
              <a:t>11</a:t>
            </a:fld>
            <a:endParaRPr lang="en-US" altLang="en-US" sz="1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67A515B-BDCA-E7B6-E637-6C3922BCE4F6}"/>
              </a:ext>
            </a:extLst>
          </p:cNvPr>
          <p:cNvSpPr txBox="1"/>
          <p:nvPr/>
        </p:nvSpPr>
        <p:spPr>
          <a:xfrm>
            <a:off x="4015646" y="6255453"/>
            <a:ext cx="6568965" cy="307777"/>
          </a:xfrm>
          <a:prstGeom prst="rect">
            <a:avLst/>
          </a:prstGeom>
          <a:noFill/>
        </p:spPr>
        <p:txBody>
          <a:bodyPr wrap="square" rtlCol="0">
            <a:spAutoFit/>
          </a:bodyPr>
          <a:lstStyle/>
          <a:p>
            <a:pPr algn="ctr"/>
            <a:r>
              <a:rPr lang="en-US" sz="1400" i="1" dirty="0">
                <a:solidFill>
                  <a:srgbClr val="FC4C02"/>
                </a:solidFill>
                <a:latin typeface="Myriad Pro" panose="020B0503030403020204" pitchFamily="34" charset="0"/>
              </a:rPr>
              <a:t>“We extend God’s care through the ministry of physical, mental and spiritual healing.”</a:t>
            </a:r>
          </a:p>
        </p:txBody>
      </p:sp>
    </p:spTree>
    <p:extLst>
      <p:ext uri="{BB962C8B-B14F-4D97-AF65-F5344CB8AC3E}">
        <p14:creationId xmlns:p14="http://schemas.microsoft.com/office/powerpoint/2010/main" val="2706736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BAFC7-CA6A-14D9-EAEF-FBE21B71C4B3}"/>
              </a:ext>
            </a:extLst>
          </p:cNvPr>
          <p:cNvSpPr>
            <a:spLocks noGrp="1"/>
          </p:cNvSpPr>
          <p:nvPr>
            <p:ph type="title"/>
          </p:nvPr>
        </p:nvSpPr>
        <p:spPr/>
        <p:txBody>
          <a:bodyPr/>
          <a:lstStyle/>
          <a:p>
            <a:r>
              <a:rPr lang="en-US" dirty="0">
                <a:latin typeface="Myriad Pro" panose="020B0503030403020204" pitchFamily="34" charset="0"/>
                <a:cs typeface="Arial" panose="020B0604020202020204" pitchFamily="34" charset="0"/>
              </a:rPr>
              <a:t>FWMC TEAM HIGHLIGHTS  7/16/24</a:t>
            </a:r>
          </a:p>
        </p:txBody>
      </p:sp>
      <p:sp>
        <p:nvSpPr>
          <p:cNvPr id="21" name="Content Placeholder 2">
            <a:extLst>
              <a:ext uri="{FF2B5EF4-FFF2-40B4-BE49-F238E27FC236}">
                <a16:creationId xmlns:a16="http://schemas.microsoft.com/office/drawing/2014/main" id="{432636C6-03F9-AFBE-A781-1A6816BCB8A0}"/>
              </a:ext>
            </a:extLst>
          </p:cNvPr>
          <p:cNvSpPr>
            <a:spLocks noGrp="1"/>
          </p:cNvSpPr>
          <p:nvPr>
            <p:ph idx="1"/>
          </p:nvPr>
        </p:nvSpPr>
        <p:spPr>
          <a:xfrm>
            <a:off x="428878" y="1468799"/>
            <a:ext cx="11353126" cy="4326983"/>
          </a:xfrm>
        </p:spPr>
        <p:txBody>
          <a:bodyPr>
            <a:normAutofit lnSpcReduction="10000"/>
          </a:bodyPr>
          <a:lstStyle/>
          <a:p>
            <a:pPr marL="0" marR="0">
              <a:spcBef>
                <a:spcPts val="0"/>
              </a:spcBef>
              <a:spcAft>
                <a:spcPts val="0"/>
              </a:spcAft>
            </a:pPr>
            <a:r>
              <a:rPr lang="en-US" sz="1800" dirty="0">
                <a:solidFill>
                  <a:srgbClr val="1F497D"/>
                </a:solidFill>
                <a:effectLst/>
                <a:latin typeface="Calibri" panose="020F0502020204030204" pitchFamily="34" charset="0"/>
                <a:ea typeface="Aptos" panose="020B0004020202020204" pitchFamily="34" charset="0"/>
                <a:cs typeface="Aptos" panose="020B0004020202020204" pitchFamily="34" charset="0"/>
              </a:rPr>
              <a:t>Please take the blood bank training…. Blood bank QC in computer.</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r>
              <a:rPr lang="en-US" sz="1800" dirty="0">
                <a:solidFill>
                  <a:srgbClr val="1F497D"/>
                </a:solidFill>
                <a:effectLst/>
                <a:latin typeface="Calibri" panose="020F0502020204030204" pitchFamily="34" charset="0"/>
                <a:ea typeface="Aptos" panose="020B0004020202020204" pitchFamily="34"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1F497D"/>
                </a:solidFill>
                <a:effectLst/>
                <a:latin typeface="Calibri" panose="020F0502020204030204" pitchFamily="34" charset="0"/>
                <a:ea typeface="Aptos" panose="020B0004020202020204" pitchFamily="34" charset="0"/>
                <a:cs typeface="Aptos" panose="020B0004020202020204" pitchFamily="34" charset="0"/>
              </a:rPr>
              <a:t>DPMO Reviewed… Follow instructions, Timely performance, do good second review.</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1F497D"/>
                </a:solidFill>
                <a:effectLst/>
                <a:latin typeface="Calibri" panose="020F0502020204030204" pitchFamily="34" charset="0"/>
                <a:ea typeface="Aptos" panose="020B0004020202020204" pitchFamily="34" charset="0"/>
                <a:cs typeface="Aptos" panose="020B0004020202020204" pitchFamily="34" charset="0"/>
              </a:rPr>
              <a:t>If the room temp in lab out of range stop testing.</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1F497D"/>
                </a:solidFill>
                <a:effectLst/>
                <a:latin typeface="Calibri" panose="020F0502020204030204" pitchFamily="34" charset="0"/>
                <a:ea typeface="Aptos" panose="020B0004020202020204" pitchFamily="34" charset="0"/>
                <a:cs typeface="Aptos" panose="020B0004020202020204" pitchFamily="34" charset="0"/>
              </a:rPr>
              <a:t>Metrics look good!</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r>
              <a:rPr lang="en-US" sz="1800" dirty="0">
                <a:solidFill>
                  <a:srgbClr val="1F497D"/>
                </a:solidFill>
                <a:effectLst/>
                <a:latin typeface="Calibri" panose="020F0502020204030204" pitchFamily="34" charset="0"/>
                <a:ea typeface="Aptos" panose="020B0004020202020204" pitchFamily="34"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1F497D"/>
                </a:solidFill>
                <a:effectLst/>
                <a:latin typeface="Calibri" panose="020F0502020204030204" pitchFamily="34" charset="0"/>
                <a:ea typeface="Aptos" panose="020B0004020202020204" pitchFamily="34" charset="0"/>
                <a:cs typeface="Aptos" panose="020B0004020202020204" pitchFamily="34" charset="0"/>
              </a:rPr>
              <a:t>Morning run samples coming down late.  Rob will speak with Dr. Fisher.  Vanessa will help.</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1F497D"/>
                </a:solidFill>
                <a:effectLst/>
                <a:latin typeface="Calibri" panose="020F0502020204030204" pitchFamily="34" charset="0"/>
                <a:ea typeface="Aptos" panose="020B0004020202020204" pitchFamily="34" charset="0"/>
                <a:cs typeface="Aptos" panose="020B0004020202020204" pitchFamily="34" charset="0"/>
              </a:rPr>
              <a:t>Dress Code.  FWMC wears DK Blue Scrubs.  It is okay to replace with Amazon scrubs, they are much less expensive.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1F497D"/>
                </a:solidFill>
                <a:effectLst/>
                <a:latin typeface="Calibri" panose="020F0502020204030204" pitchFamily="34" charset="0"/>
                <a:ea typeface="Aptos" panose="020B0004020202020204" pitchFamily="34" charset="0"/>
                <a:cs typeface="Aptos" panose="020B0004020202020204" pitchFamily="34" charset="0"/>
              </a:rPr>
              <a:t>Please complete MTS updates before 7/22 for the GEC inspection follow up.  QA-12 Temp and Humidity Quality Control.  Room temp 20-25C in testing area, Stop testing if out of range, notify Lab Admin and Nursing Admin.</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1F497D"/>
                </a:solidFill>
                <a:effectLst/>
                <a:latin typeface="Calibri" panose="020F0502020204030204" pitchFamily="34" charset="0"/>
                <a:ea typeface="Aptos" panose="020B0004020202020204" pitchFamily="34" charset="0"/>
                <a:cs typeface="Aptos" panose="020B0004020202020204" pitchFamily="34" charset="0"/>
              </a:rPr>
              <a:t>Zanetta following up with Ash regarding new chairs.</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1F497D"/>
                </a:solidFill>
                <a:effectLst/>
                <a:latin typeface="Calibri" panose="020F0502020204030204" pitchFamily="34" charset="0"/>
                <a:ea typeface="Aptos" panose="020B0004020202020204" pitchFamily="34" charset="0"/>
                <a:cs typeface="Aptos" panose="020B0004020202020204" pitchFamily="34" charset="0"/>
              </a:rPr>
              <a:t>Staffing at FWMC is looking good.  Please treat staff with respect and kindness.  Let’s retain our staff.</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indent="0">
              <a:buNone/>
            </a:pPr>
            <a:endParaRPr lang="en-US" sz="2200" dirty="0">
              <a:solidFill>
                <a:srgbClr val="25398E"/>
              </a:solidFill>
            </a:endParaRPr>
          </a:p>
        </p:txBody>
      </p:sp>
      <p:sp>
        <p:nvSpPr>
          <p:cNvPr id="23" name="Slide Number Placeholder 1">
            <a:extLst>
              <a:ext uri="{FF2B5EF4-FFF2-40B4-BE49-F238E27FC236}">
                <a16:creationId xmlns:a16="http://schemas.microsoft.com/office/drawing/2014/main" id="{3A9DF23F-B85C-6C2C-C623-30DF526560DC}"/>
              </a:ext>
            </a:extLst>
          </p:cNvPr>
          <p:cNvSpPr txBox="1">
            <a:spLocks/>
          </p:cNvSpPr>
          <p:nvPr/>
        </p:nvSpPr>
        <p:spPr>
          <a:xfrm>
            <a:off x="10584611" y="6383004"/>
            <a:ext cx="1300908" cy="3283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4469E1C-E4F4-40D5-86F8-3662AD305A00}" type="slidenum">
              <a:rPr lang="en-US" altLang="en-US" sz="1400" smtClean="0">
                <a:latin typeface="Arial" panose="020B0604020202020204" pitchFamily="34" charset="0"/>
                <a:cs typeface="Arial" panose="020B0604020202020204" pitchFamily="34" charset="0"/>
              </a:rPr>
              <a:pPr algn="r">
                <a:defRPr/>
              </a:pPr>
              <a:t>12</a:t>
            </a:fld>
            <a:endParaRPr lang="en-US" altLang="en-US" sz="1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67A515B-BDCA-E7B6-E637-6C3922BCE4F6}"/>
              </a:ext>
            </a:extLst>
          </p:cNvPr>
          <p:cNvSpPr txBox="1"/>
          <p:nvPr/>
        </p:nvSpPr>
        <p:spPr>
          <a:xfrm>
            <a:off x="4015646" y="6255453"/>
            <a:ext cx="6568965" cy="307777"/>
          </a:xfrm>
          <a:prstGeom prst="rect">
            <a:avLst/>
          </a:prstGeom>
          <a:noFill/>
        </p:spPr>
        <p:txBody>
          <a:bodyPr wrap="square" rtlCol="0">
            <a:spAutoFit/>
          </a:bodyPr>
          <a:lstStyle/>
          <a:p>
            <a:pPr algn="ctr"/>
            <a:r>
              <a:rPr lang="en-US" sz="1400" i="1" dirty="0">
                <a:solidFill>
                  <a:srgbClr val="FC4C02"/>
                </a:solidFill>
                <a:latin typeface="Myriad Pro" panose="020B0503030403020204" pitchFamily="34" charset="0"/>
              </a:rPr>
              <a:t>“We extend God’s care through the ministry of physical, mental and spiritual healing.”</a:t>
            </a:r>
          </a:p>
        </p:txBody>
      </p:sp>
    </p:spTree>
    <p:extLst>
      <p:ext uri="{BB962C8B-B14F-4D97-AF65-F5344CB8AC3E}">
        <p14:creationId xmlns:p14="http://schemas.microsoft.com/office/powerpoint/2010/main" val="1706093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BAFC7-CA6A-14D9-EAEF-FBE21B71C4B3}"/>
              </a:ext>
            </a:extLst>
          </p:cNvPr>
          <p:cNvSpPr>
            <a:spLocks noGrp="1"/>
          </p:cNvSpPr>
          <p:nvPr>
            <p:ph type="title"/>
          </p:nvPr>
        </p:nvSpPr>
        <p:spPr/>
        <p:txBody>
          <a:bodyPr/>
          <a:lstStyle/>
          <a:p>
            <a:r>
              <a:rPr lang="en-US" dirty="0">
                <a:latin typeface="Myriad Pro" panose="020B0503030403020204" pitchFamily="34" charset="0"/>
                <a:cs typeface="Arial" panose="020B0604020202020204" pitchFamily="34" charset="0"/>
              </a:rPr>
              <a:t>SGMC/ GEC TEAM HIGHLIGHTS 7/23/24</a:t>
            </a:r>
          </a:p>
        </p:txBody>
      </p:sp>
      <p:sp>
        <p:nvSpPr>
          <p:cNvPr id="21" name="Content Placeholder 2">
            <a:extLst>
              <a:ext uri="{FF2B5EF4-FFF2-40B4-BE49-F238E27FC236}">
                <a16:creationId xmlns:a16="http://schemas.microsoft.com/office/drawing/2014/main" id="{432636C6-03F9-AFBE-A781-1A6816BCB8A0}"/>
              </a:ext>
            </a:extLst>
          </p:cNvPr>
          <p:cNvSpPr>
            <a:spLocks noGrp="1"/>
          </p:cNvSpPr>
          <p:nvPr>
            <p:ph idx="1"/>
          </p:nvPr>
        </p:nvSpPr>
        <p:spPr>
          <a:xfrm>
            <a:off x="428878" y="1468799"/>
            <a:ext cx="11353126" cy="4326983"/>
          </a:xfrm>
        </p:spPr>
        <p:txBody>
          <a:bodyPr>
            <a:normAutofit fontScale="92500" lnSpcReduction="10000"/>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18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Call outs </a:t>
            </a: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will be monitored by supervisors.- </a:t>
            </a:r>
            <a:r>
              <a:rPr lang="en-US" sz="18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All supervisors to follow up</a:t>
            </a:r>
            <a:endParaRPr lang="en-US" sz="1800" b="1"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Staff must be </a:t>
            </a:r>
            <a:r>
              <a:rPr lang="en-US" sz="18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proactive with MTS</a:t>
            </a: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competency, Empower- </a:t>
            </a:r>
            <a:r>
              <a:rPr lang="en-US" sz="18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All supervisors to follow up </a:t>
            </a:r>
            <a:endParaRPr lang="en-US" sz="1800" b="1"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Phlebotomy staff must login into there </a:t>
            </a:r>
            <a:r>
              <a:rPr lang="en-US" sz="1800" b="1" dirty="0" err="1">
                <a:solidFill>
                  <a:srgbClr val="000000"/>
                </a:solidFill>
                <a:effectLst/>
                <a:latin typeface="Aptos" panose="020B0004020202020204" pitchFamily="34" charset="0"/>
                <a:ea typeface="Times New Roman" panose="02020603050405020304" pitchFamily="18" charset="0"/>
                <a:cs typeface="Aptos" panose="020B0004020202020204" pitchFamily="34" charset="0"/>
              </a:rPr>
              <a:t>vocera</a:t>
            </a:r>
            <a:r>
              <a:rPr lang="en-US" sz="18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a:t>
            </a: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properly, prior to their shift- </a:t>
            </a:r>
            <a:r>
              <a:rPr lang="en-US" sz="18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Nontechnical supervisors will follow up</a:t>
            </a:r>
            <a:endParaRPr lang="en-US" sz="1800" b="1"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Staff should</a:t>
            </a:r>
            <a:r>
              <a:rPr lang="en-US" sz="18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park on designated area only </a:t>
            </a: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which is in the parking garage 2</a:t>
            </a:r>
            <a:r>
              <a:rPr lang="en-US" sz="1800" baseline="300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nd</a:t>
            </a: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floor and up- Security is monitoring this very closely.</a:t>
            </a:r>
            <a:endPar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Cleanness of laboratory- Facility will do </a:t>
            </a:r>
            <a:r>
              <a:rPr lang="en-US" sz="18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floor brushing and waxing on August 4 evening shift </a:t>
            </a: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Technical </a:t>
            </a:r>
            <a:r>
              <a:rPr lang="en-US" sz="18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supervisors to follow up.</a:t>
            </a:r>
            <a:endParaRPr lang="en-US" sz="1800" b="1"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Staffs working in chemistry should </a:t>
            </a:r>
            <a:r>
              <a:rPr lang="en-US" sz="18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use correct action comments in Unity</a:t>
            </a: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Each shift needs </a:t>
            </a:r>
            <a:r>
              <a:rPr lang="en-US" sz="18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to </a:t>
            </a:r>
            <a:r>
              <a:rPr lang="en-US" sz="1800" b="1"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do bench review </a:t>
            </a: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in Unity </a:t>
            </a:r>
            <a:r>
              <a:rPr lang="en-US" sz="18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a:t>
            </a:r>
            <a:r>
              <a:rPr lang="en-US" sz="1800" b="1" dirty="0">
                <a:solidFill>
                  <a:srgbClr val="000000"/>
                </a:solidFill>
                <a:latin typeface="Aptos" panose="020B0004020202020204" pitchFamily="34" charset="0"/>
                <a:ea typeface="Times New Roman" panose="02020603050405020304" pitchFamily="18" charset="0"/>
                <a:cs typeface="Aptos" panose="020B0004020202020204" pitchFamily="34" charset="0"/>
              </a:rPr>
              <a:t>T</a:t>
            </a:r>
            <a:r>
              <a:rPr lang="en-US" sz="18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echnical supervisors will follow up on this.</a:t>
            </a:r>
            <a:endParaRPr lang="en-US" sz="1800" b="1"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Lack of blood culture bottles </a:t>
            </a: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update given by Rob.</a:t>
            </a:r>
            <a:endPar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Staff reminded that </a:t>
            </a:r>
            <a:r>
              <a:rPr lang="en-US" sz="18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breaks are for only 30 minutes</a:t>
            </a: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Some staff are not badging out for lunch until they are ready to sit down and eat.  </a:t>
            </a:r>
            <a:r>
              <a:rPr lang="en-US" sz="18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Staff who are in charge and notice employees </a:t>
            </a: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taking extended breaks </a:t>
            </a:r>
            <a:r>
              <a:rPr lang="en-US" sz="18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will let management know </a:t>
            </a:r>
            <a:r>
              <a:rPr lang="en-US" sz="1800" b="1" dirty="0">
                <a:solidFill>
                  <a:srgbClr val="000000"/>
                </a:solidFill>
                <a:latin typeface="Aptos" panose="020B0004020202020204" pitchFamily="34" charset="0"/>
                <a:ea typeface="Times New Roman" panose="02020603050405020304" pitchFamily="18" charset="0"/>
                <a:cs typeface="Aptos" panose="020B0004020202020204" pitchFamily="34" charset="0"/>
              </a:rPr>
              <a:t>immediately.</a:t>
            </a:r>
            <a:endPar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Supply issues raised- </a:t>
            </a: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staff to notify management when supplies need to be moved and be proactive when you see supplies running low (before they run out). - Huddles to be conducted with staff to discard empty boxes of reagents from refrigerators.- </a:t>
            </a:r>
            <a:r>
              <a:rPr lang="en-US" sz="18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Technical supervisors to follow up</a:t>
            </a:r>
            <a:endParaRPr lang="en-US" sz="1800" b="1"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Employee recognition </a:t>
            </a: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in response to Glint survey is to do a Purple Star Award.  People will make nominations via email to Rob.  The person must not be on any disciplinary action or delinquent on any mandatory assignments.</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indent="0">
              <a:buNone/>
            </a:pPr>
            <a:endParaRPr lang="en-US" sz="2200" dirty="0">
              <a:solidFill>
                <a:srgbClr val="25398E"/>
              </a:solidFill>
            </a:endParaRPr>
          </a:p>
        </p:txBody>
      </p:sp>
      <p:sp>
        <p:nvSpPr>
          <p:cNvPr id="23" name="Slide Number Placeholder 1">
            <a:extLst>
              <a:ext uri="{FF2B5EF4-FFF2-40B4-BE49-F238E27FC236}">
                <a16:creationId xmlns:a16="http://schemas.microsoft.com/office/drawing/2014/main" id="{3A9DF23F-B85C-6C2C-C623-30DF526560DC}"/>
              </a:ext>
            </a:extLst>
          </p:cNvPr>
          <p:cNvSpPr txBox="1">
            <a:spLocks/>
          </p:cNvSpPr>
          <p:nvPr/>
        </p:nvSpPr>
        <p:spPr>
          <a:xfrm>
            <a:off x="10584611" y="6383004"/>
            <a:ext cx="1300908" cy="3283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4469E1C-E4F4-40D5-86F8-3662AD305A00}" type="slidenum">
              <a:rPr lang="en-US" altLang="en-US" sz="1400" smtClean="0">
                <a:latin typeface="Arial" panose="020B0604020202020204" pitchFamily="34" charset="0"/>
                <a:cs typeface="Arial" panose="020B0604020202020204" pitchFamily="34" charset="0"/>
              </a:rPr>
              <a:pPr algn="r">
                <a:defRPr/>
              </a:pPr>
              <a:t>13</a:t>
            </a:fld>
            <a:endParaRPr lang="en-US" altLang="en-US" sz="1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67A515B-BDCA-E7B6-E637-6C3922BCE4F6}"/>
              </a:ext>
            </a:extLst>
          </p:cNvPr>
          <p:cNvSpPr txBox="1"/>
          <p:nvPr/>
        </p:nvSpPr>
        <p:spPr>
          <a:xfrm>
            <a:off x="4015646" y="6255453"/>
            <a:ext cx="6568965" cy="307777"/>
          </a:xfrm>
          <a:prstGeom prst="rect">
            <a:avLst/>
          </a:prstGeom>
          <a:noFill/>
        </p:spPr>
        <p:txBody>
          <a:bodyPr wrap="square" rtlCol="0">
            <a:spAutoFit/>
          </a:bodyPr>
          <a:lstStyle/>
          <a:p>
            <a:pPr algn="ctr"/>
            <a:r>
              <a:rPr lang="en-US" sz="1400" i="1" dirty="0">
                <a:solidFill>
                  <a:srgbClr val="FC4C02"/>
                </a:solidFill>
                <a:latin typeface="Myriad Pro" panose="020B0503030403020204" pitchFamily="34" charset="0"/>
              </a:rPr>
              <a:t>“We extend God’s care through the ministry of physical, mental and spiritual healing.”</a:t>
            </a:r>
          </a:p>
        </p:txBody>
      </p:sp>
    </p:spTree>
    <p:extLst>
      <p:ext uri="{BB962C8B-B14F-4D97-AF65-F5344CB8AC3E}">
        <p14:creationId xmlns:p14="http://schemas.microsoft.com/office/powerpoint/2010/main" val="4066565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BAFC7-CA6A-14D9-EAEF-FBE21B71C4B3}"/>
              </a:ext>
            </a:extLst>
          </p:cNvPr>
          <p:cNvSpPr>
            <a:spLocks noGrp="1"/>
          </p:cNvSpPr>
          <p:nvPr>
            <p:ph type="title"/>
          </p:nvPr>
        </p:nvSpPr>
        <p:spPr/>
        <p:txBody>
          <a:bodyPr/>
          <a:lstStyle/>
          <a:p>
            <a:r>
              <a:rPr lang="en-US" dirty="0">
                <a:latin typeface="Myriad Pro" panose="020B0503030403020204" pitchFamily="34" charset="0"/>
                <a:cs typeface="Arial" panose="020B0604020202020204" pitchFamily="34" charset="0"/>
              </a:rPr>
              <a:t>WOMC TEAM HIGHLIGHTS July 9, 2024</a:t>
            </a:r>
          </a:p>
        </p:txBody>
      </p:sp>
      <p:sp>
        <p:nvSpPr>
          <p:cNvPr id="21" name="Content Placeholder 2">
            <a:extLst>
              <a:ext uri="{FF2B5EF4-FFF2-40B4-BE49-F238E27FC236}">
                <a16:creationId xmlns:a16="http://schemas.microsoft.com/office/drawing/2014/main" id="{432636C6-03F9-AFBE-A781-1A6816BCB8A0}"/>
              </a:ext>
            </a:extLst>
          </p:cNvPr>
          <p:cNvSpPr>
            <a:spLocks noGrp="1"/>
          </p:cNvSpPr>
          <p:nvPr>
            <p:ph idx="1"/>
          </p:nvPr>
        </p:nvSpPr>
        <p:spPr>
          <a:xfrm>
            <a:off x="428878" y="1468799"/>
            <a:ext cx="11353126" cy="4326983"/>
          </a:xfrm>
        </p:spPr>
        <p:txBody>
          <a:bodyPr>
            <a:normAutofit lnSpcReduction="10000"/>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Reviewed the CAP DPMO metric with staff; metric needs improving. Encouraged staff to carefully read the sample handling instructions and pay close attention to CAP sample stability. Thanked staff for other metrics being met.</a:t>
            </a:r>
            <a:endPar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R="0" indent="0">
              <a:spcBef>
                <a:spcPts val="0"/>
              </a:spcBef>
              <a:spcAft>
                <a:spcPts val="0"/>
              </a:spcAft>
              <a:buNone/>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Rob reviewed, in detail, the temperature issue at GEC. Explained to staff that when the temperature is out of range, the medical director must be notified, as he will determine if patient testing must be suspended or if we can continue testing given other parameters, such as running QC every two hours, etc. Staff were also informed about the proper way to document corrective action </a:t>
            </a:r>
            <a:r>
              <a:rPr lang="en-US" sz="1800" dirty="0">
                <a:solidFill>
                  <a:srgbClr val="000000"/>
                </a:solidFill>
                <a:latin typeface="Aptos" panose="020B0004020202020204" pitchFamily="34" charset="0"/>
                <a:ea typeface="Times New Roman" panose="02020603050405020304" pitchFamily="18" charset="0"/>
                <a:cs typeface="Aptos" panose="020B0004020202020204" pitchFamily="34" charset="0"/>
              </a:rPr>
              <a:t>for</a:t>
            </a: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temperature issues. Corrective action needs to tell a story and follow up is necessary.</a:t>
            </a:r>
            <a:endPar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457200" marR="0">
              <a:spcBef>
                <a:spcPts val="0"/>
              </a:spcBef>
              <a:spcAft>
                <a:spcPts val="0"/>
              </a:spcAft>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Reviewed with staff the importance of completing MTS assignments and competencies on time.</a:t>
            </a:r>
            <a:endPar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457200" marR="0">
              <a:spcBef>
                <a:spcPts val="0"/>
              </a:spcBef>
              <a:spcAft>
                <a:spcPts val="0"/>
              </a:spcAft>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Reviewed with staff the multiple ways in which they can communicate with management; phone calls, text, email, in person.</a:t>
            </a:r>
            <a:endPar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457200" marR="0">
              <a:spcBef>
                <a:spcPts val="0"/>
              </a:spcBef>
              <a:spcAft>
                <a:spcPts val="0"/>
              </a:spcAft>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Staff encouraged to take next survey which is coming out in  August, possibly September of this year.</a:t>
            </a:r>
            <a:endPar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457200" marR="0">
              <a:spcBef>
                <a:spcPts val="0"/>
              </a:spcBef>
              <a:spcAft>
                <a:spcPts val="0"/>
              </a:spcAft>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Announced/celebrated the promotions of April, </a:t>
            </a:r>
            <a:r>
              <a:rPr lang="en-US" sz="1800" dirty="0" err="1">
                <a:solidFill>
                  <a:srgbClr val="000000"/>
                </a:solidFill>
                <a:effectLst/>
                <a:latin typeface="Aptos" panose="020B0004020202020204" pitchFamily="34" charset="0"/>
                <a:ea typeface="Times New Roman" panose="02020603050405020304" pitchFamily="18" charset="0"/>
                <a:cs typeface="Aptos" panose="020B0004020202020204" pitchFamily="34" charset="0"/>
              </a:rPr>
              <a:t>Javeriya</a:t>
            </a: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and Colyn.</a:t>
            </a:r>
            <a:endPar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0" indent="0">
              <a:buNone/>
            </a:pPr>
            <a:endParaRPr lang="en-US" sz="2200" dirty="0">
              <a:solidFill>
                <a:srgbClr val="25398E"/>
              </a:solidFill>
            </a:endParaRPr>
          </a:p>
        </p:txBody>
      </p:sp>
      <p:sp>
        <p:nvSpPr>
          <p:cNvPr id="23" name="Slide Number Placeholder 1">
            <a:extLst>
              <a:ext uri="{FF2B5EF4-FFF2-40B4-BE49-F238E27FC236}">
                <a16:creationId xmlns:a16="http://schemas.microsoft.com/office/drawing/2014/main" id="{3A9DF23F-B85C-6C2C-C623-30DF526560DC}"/>
              </a:ext>
            </a:extLst>
          </p:cNvPr>
          <p:cNvSpPr txBox="1">
            <a:spLocks/>
          </p:cNvSpPr>
          <p:nvPr/>
        </p:nvSpPr>
        <p:spPr>
          <a:xfrm>
            <a:off x="10584611" y="6383004"/>
            <a:ext cx="1300908" cy="3283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4469E1C-E4F4-40D5-86F8-3662AD305A00}" type="slidenum">
              <a:rPr lang="en-US" altLang="en-US" sz="1400" smtClean="0">
                <a:latin typeface="Arial" panose="020B0604020202020204" pitchFamily="34" charset="0"/>
                <a:cs typeface="Arial" panose="020B0604020202020204" pitchFamily="34" charset="0"/>
              </a:rPr>
              <a:pPr algn="r">
                <a:defRPr/>
              </a:pPr>
              <a:t>14</a:t>
            </a:fld>
            <a:endParaRPr lang="en-US" altLang="en-US" sz="1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67A515B-BDCA-E7B6-E637-6C3922BCE4F6}"/>
              </a:ext>
            </a:extLst>
          </p:cNvPr>
          <p:cNvSpPr txBox="1"/>
          <p:nvPr/>
        </p:nvSpPr>
        <p:spPr>
          <a:xfrm>
            <a:off x="4015646" y="6255453"/>
            <a:ext cx="6568965" cy="307777"/>
          </a:xfrm>
          <a:prstGeom prst="rect">
            <a:avLst/>
          </a:prstGeom>
          <a:noFill/>
        </p:spPr>
        <p:txBody>
          <a:bodyPr wrap="square" rtlCol="0">
            <a:spAutoFit/>
          </a:bodyPr>
          <a:lstStyle/>
          <a:p>
            <a:pPr algn="ctr"/>
            <a:r>
              <a:rPr lang="en-US" sz="1400" i="1" dirty="0">
                <a:solidFill>
                  <a:srgbClr val="FC4C02"/>
                </a:solidFill>
                <a:latin typeface="Myriad Pro" panose="020B0503030403020204" pitchFamily="34" charset="0"/>
              </a:rPr>
              <a:t>“We extend God’s care through the ministry of physical, mental and spiritual healing.”</a:t>
            </a:r>
          </a:p>
        </p:txBody>
      </p:sp>
    </p:spTree>
    <p:extLst>
      <p:ext uri="{BB962C8B-B14F-4D97-AF65-F5344CB8AC3E}">
        <p14:creationId xmlns:p14="http://schemas.microsoft.com/office/powerpoint/2010/main" val="2249513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BAFC7-CA6A-14D9-EAEF-FBE21B71C4B3}"/>
              </a:ext>
            </a:extLst>
          </p:cNvPr>
          <p:cNvSpPr>
            <a:spLocks noGrp="1"/>
          </p:cNvSpPr>
          <p:nvPr>
            <p:ph type="title"/>
          </p:nvPr>
        </p:nvSpPr>
        <p:spPr/>
        <p:txBody>
          <a:bodyPr/>
          <a:lstStyle/>
          <a:p>
            <a:r>
              <a:rPr lang="en-US" dirty="0">
                <a:latin typeface="Myriad Pro" panose="020B0503030403020204" pitchFamily="34" charset="0"/>
                <a:cs typeface="Arial" panose="020B0604020202020204" pitchFamily="34" charset="0"/>
              </a:rPr>
              <a:t>WE WANT TO HEAR FROM YOU!</a:t>
            </a:r>
          </a:p>
        </p:txBody>
      </p:sp>
      <p:sp>
        <p:nvSpPr>
          <p:cNvPr id="23" name="Slide Number Placeholder 1">
            <a:extLst>
              <a:ext uri="{FF2B5EF4-FFF2-40B4-BE49-F238E27FC236}">
                <a16:creationId xmlns:a16="http://schemas.microsoft.com/office/drawing/2014/main" id="{3A9DF23F-B85C-6C2C-C623-30DF526560DC}"/>
              </a:ext>
            </a:extLst>
          </p:cNvPr>
          <p:cNvSpPr txBox="1">
            <a:spLocks/>
          </p:cNvSpPr>
          <p:nvPr/>
        </p:nvSpPr>
        <p:spPr>
          <a:xfrm>
            <a:off x="10584611" y="6383004"/>
            <a:ext cx="1300908" cy="3283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4469E1C-E4F4-40D5-86F8-3662AD305A00}" type="slidenum">
              <a:rPr lang="en-US" altLang="en-US" sz="1400" smtClean="0">
                <a:latin typeface="Arial" panose="020B0604020202020204" pitchFamily="34" charset="0"/>
                <a:cs typeface="Arial" panose="020B0604020202020204" pitchFamily="34" charset="0"/>
              </a:rPr>
              <a:pPr algn="r">
                <a:defRPr/>
              </a:pPr>
              <a:t>15</a:t>
            </a:fld>
            <a:endParaRPr lang="en-US" altLang="en-US" sz="1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D688FE5-9921-3F22-6824-02B7DAFB98BB}"/>
              </a:ext>
            </a:extLst>
          </p:cNvPr>
          <p:cNvPicPr>
            <a:picLocks noChangeAspect="1"/>
          </p:cNvPicPr>
          <p:nvPr/>
        </p:nvPicPr>
        <p:blipFill>
          <a:blip r:embed="rId3"/>
          <a:stretch>
            <a:fillRect/>
          </a:stretch>
        </p:blipFill>
        <p:spPr>
          <a:xfrm>
            <a:off x="518504" y="2169889"/>
            <a:ext cx="3023878" cy="3316511"/>
          </a:xfrm>
          <a:prstGeom prst="rect">
            <a:avLst/>
          </a:prstGeom>
        </p:spPr>
      </p:pic>
      <p:sp>
        <p:nvSpPr>
          <p:cNvPr id="4" name="Speech Bubble: Oval 8">
            <a:extLst>
              <a:ext uri="{FF2B5EF4-FFF2-40B4-BE49-F238E27FC236}">
                <a16:creationId xmlns:a16="http://schemas.microsoft.com/office/drawing/2014/main" id="{5108669B-37FD-36CA-4034-DF062E48C266}"/>
              </a:ext>
            </a:extLst>
          </p:cNvPr>
          <p:cNvSpPr/>
          <p:nvPr/>
        </p:nvSpPr>
        <p:spPr bwMode="auto">
          <a:xfrm>
            <a:off x="2941272" y="1255489"/>
            <a:ext cx="3733800" cy="1828800"/>
          </a:xfrm>
          <a:prstGeom prst="wedgeEllipseCallout">
            <a:avLst>
              <a:gd name="adj1" fmla="val -50425"/>
              <a:gd name="adj2" fmla="val 35417"/>
            </a:avLst>
          </a:prstGeom>
          <a:solidFill>
            <a:schemeClr val="bg1"/>
          </a:solidFill>
          <a:ln w="28575" cap="flat" cmpd="sng" algn="ctr">
            <a:solidFill>
              <a:srgbClr val="001489"/>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lvl="0" algn="ctr" eaLnBrk="0" fontAlgn="base" hangingPunct="0">
              <a:spcBef>
                <a:spcPct val="0"/>
              </a:spcBef>
              <a:spcAft>
                <a:spcPct val="0"/>
              </a:spcAft>
              <a:defRPr/>
            </a:pPr>
            <a:r>
              <a:rPr lang="en-US" b="1" dirty="0">
                <a:solidFill>
                  <a:srgbClr val="001489"/>
                </a:solidFill>
                <a:latin typeface="Arial" charset="0"/>
                <a:ea typeface="ヒラギノ角ゴ Pro W3" charset="0"/>
                <a:cs typeface="ヒラギノ角ゴ Pro W3" charset="0"/>
              </a:rPr>
              <a:t>Do you have a great idea for performance  improvement?</a:t>
            </a:r>
          </a:p>
        </p:txBody>
      </p:sp>
      <p:sp>
        <p:nvSpPr>
          <p:cNvPr id="7" name="Text Placeholder 1">
            <a:extLst>
              <a:ext uri="{FF2B5EF4-FFF2-40B4-BE49-F238E27FC236}">
                <a16:creationId xmlns:a16="http://schemas.microsoft.com/office/drawing/2014/main" id="{8BBE078D-BC6C-7EE1-FF18-DEB8C71AF38D}"/>
              </a:ext>
            </a:extLst>
          </p:cNvPr>
          <p:cNvSpPr txBox="1">
            <a:spLocks/>
          </p:cNvSpPr>
          <p:nvPr/>
        </p:nvSpPr>
        <p:spPr bwMode="auto">
          <a:xfrm>
            <a:off x="3979995" y="3505580"/>
            <a:ext cx="7620000" cy="2190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20000"/>
              </a:lnSpc>
              <a:spcBef>
                <a:spcPct val="20000"/>
              </a:spcBef>
              <a:spcAft>
                <a:spcPct val="0"/>
              </a:spcAft>
              <a:buChar char="•"/>
              <a:defRPr sz="2400" b="1">
                <a:solidFill>
                  <a:srgbClr val="FC4C02"/>
                </a:solidFill>
                <a:latin typeface="+mn-lt"/>
                <a:ea typeface="+mn-ea"/>
                <a:cs typeface="+mn-cs"/>
              </a:defRPr>
            </a:lvl1pPr>
            <a:lvl2pPr marL="742950" indent="-285750" algn="l" rtl="0" eaLnBrk="0" fontAlgn="base" hangingPunct="0">
              <a:spcBef>
                <a:spcPct val="20000"/>
              </a:spcBef>
              <a:spcAft>
                <a:spcPct val="0"/>
              </a:spcAft>
              <a:buChar char="–"/>
              <a:defRPr sz="2000">
                <a:solidFill>
                  <a:srgbClr val="001489"/>
                </a:solidFill>
                <a:latin typeface="+mn-lt"/>
                <a:ea typeface="+mn-ea"/>
                <a:cs typeface="+mn-cs"/>
              </a:defRPr>
            </a:lvl2pPr>
            <a:lvl3pPr marL="1143000" indent="-228600" algn="l" rtl="0" eaLnBrk="0" fontAlgn="base" hangingPunct="0">
              <a:spcBef>
                <a:spcPct val="20000"/>
              </a:spcBef>
              <a:spcAft>
                <a:spcPct val="0"/>
              </a:spcAft>
              <a:defRPr sz="1800">
                <a:solidFill>
                  <a:srgbClr val="001489"/>
                </a:solidFill>
                <a:latin typeface="+mn-lt"/>
                <a:ea typeface="+mn-ea"/>
                <a:cs typeface="+mn-cs"/>
              </a:defRPr>
            </a:lvl3pPr>
            <a:lvl4pPr marL="1600200" indent="-228600" algn="l" rtl="0" eaLnBrk="0" fontAlgn="base" hangingPunct="0">
              <a:spcBef>
                <a:spcPct val="20000"/>
              </a:spcBef>
              <a:spcAft>
                <a:spcPct val="0"/>
              </a:spcAft>
              <a:buChar char="–"/>
              <a:defRPr sz="1600">
                <a:solidFill>
                  <a:srgbClr val="001489"/>
                </a:solidFill>
                <a:latin typeface="+mn-lt"/>
                <a:ea typeface="+mn-ea"/>
                <a:cs typeface="+mn-cs"/>
              </a:defRPr>
            </a:lvl4pPr>
            <a:lvl5pPr marL="2057400" indent="-228600" algn="l" rtl="0" eaLnBrk="0" fontAlgn="base" hangingPunct="0">
              <a:spcBef>
                <a:spcPct val="20000"/>
              </a:spcBef>
              <a:spcAft>
                <a:spcPct val="0"/>
              </a:spcAft>
              <a:buChar char="»"/>
              <a:defRPr sz="1400">
                <a:solidFill>
                  <a:srgbClr val="001489"/>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a:spcBef>
                <a:spcPts val="0"/>
              </a:spcBef>
              <a:spcAft>
                <a:spcPts val="0"/>
              </a:spcAft>
              <a:buFont typeface="Wingdings" panose="05000000000000000000" pitchFamily="2" charset="2"/>
              <a:buChar char=""/>
            </a:pPr>
            <a:r>
              <a:rPr lang="en-US" sz="2800" kern="0" dirty="0">
                <a:solidFill>
                  <a:srgbClr val="25398E"/>
                </a:solidFill>
                <a:latin typeface="Myriad Pro" panose="020B0503030403020204" pitchFamily="34" charset="0"/>
                <a:ea typeface="Times New Roman" panose="02020603050405020304" pitchFamily="18" charset="0"/>
              </a:rPr>
              <a:t>Talk to your manager</a:t>
            </a:r>
            <a:endParaRPr lang="en-US" sz="2800" kern="0" dirty="0">
              <a:solidFill>
                <a:srgbClr val="25398E"/>
              </a:solidFill>
              <a:latin typeface="Myriad Pro" panose="020B0503030403020204" pitchFamily="34" charset="0"/>
              <a:ea typeface="Calibri" panose="020F0502020204030204" pitchFamily="34" charset="0"/>
            </a:endParaRPr>
          </a:p>
          <a:p>
            <a:pPr>
              <a:spcBef>
                <a:spcPts val="0"/>
              </a:spcBef>
              <a:spcAft>
                <a:spcPts val="0"/>
              </a:spcAft>
              <a:buFont typeface="Wingdings" panose="05000000000000000000" pitchFamily="2" charset="2"/>
              <a:buChar char=""/>
            </a:pPr>
            <a:r>
              <a:rPr lang="en-US" sz="2800" kern="0" dirty="0">
                <a:solidFill>
                  <a:srgbClr val="25398E"/>
                </a:solidFill>
                <a:latin typeface="Myriad Pro" panose="020B0503030403020204" pitchFamily="34" charset="0"/>
                <a:ea typeface="Times New Roman" panose="02020603050405020304" pitchFamily="18" charset="0"/>
              </a:rPr>
              <a:t>Contact your entity leadership</a:t>
            </a:r>
            <a:endParaRPr lang="en-US" sz="2800" kern="0" dirty="0">
              <a:solidFill>
                <a:srgbClr val="25398E"/>
              </a:solidFill>
              <a:latin typeface="Myriad Pro" panose="020B0503030403020204" pitchFamily="34" charset="0"/>
              <a:ea typeface="Calibri" panose="020F0502020204030204" pitchFamily="34" charset="0"/>
            </a:endParaRPr>
          </a:p>
          <a:p>
            <a:pPr>
              <a:spcBef>
                <a:spcPts val="0"/>
              </a:spcBef>
              <a:spcAft>
                <a:spcPts val="0"/>
              </a:spcAft>
              <a:buFont typeface="Wingdings" panose="05000000000000000000" pitchFamily="2" charset="2"/>
              <a:buChar char=""/>
            </a:pPr>
            <a:r>
              <a:rPr lang="en-US" sz="2800" kern="0" dirty="0">
                <a:solidFill>
                  <a:srgbClr val="25398E"/>
                </a:solidFill>
                <a:latin typeface="Myriad Pro" panose="020B0503030403020204" pitchFamily="34" charset="0"/>
                <a:ea typeface="Times New Roman" panose="02020603050405020304" pitchFamily="18" charset="0"/>
              </a:rPr>
              <a:t>Write to </a:t>
            </a:r>
            <a:r>
              <a:rPr lang="en-US" sz="2800" u="sng" kern="0" dirty="0">
                <a:latin typeface="Myriad Pro" panose="020B050303040302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OE@AdventistHealthCare.com</a:t>
            </a:r>
            <a:endParaRPr lang="en-US" sz="2800" kern="0" dirty="0">
              <a:latin typeface="Myriad Pro" panose="020B0503030403020204" pitchFamily="34" charset="0"/>
              <a:ea typeface="Calibri" panose="020F0502020204030204" pitchFamily="34" charset="0"/>
            </a:endParaRPr>
          </a:p>
          <a:p>
            <a:pPr marL="0" indent="0" eaLnBrk="1" hangingPunct="1">
              <a:buNone/>
            </a:pPr>
            <a:endParaRPr lang="en-US" altLang="en-US" sz="2800" b="0" kern="0" dirty="0">
              <a:solidFill>
                <a:srgbClr val="001489"/>
              </a:solidFill>
              <a:latin typeface="Myriad Pro" panose="020B0503030403020204" pitchFamily="34" charset="0"/>
              <a:cs typeface="Arial" panose="020B0604020202020204" pitchFamily="34" charset="0"/>
            </a:endParaRPr>
          </a:p>
          <a:p>
            <a:pPr marL="0" indent="0" eaLnBrk="1" hangingPunct="1">
              <a:buNone/>
            </a:pPr>
            <a:endParaRPr lang="en-US" altLang="en-US" sz="2800" b="0" kern="0" dirty="0">
              <a:solidFill>
                <a:srgbClr val="001489"/>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C3FA552-BB19-8FCE-9789-F352C32EB498}"/>
              </a:ext>
            </a:extLst>
          </p:cNvPr>
          <p:cNvSpPr txBox="1"/>
          <p:nvPr/>
        </p:nvSpPr>
        <p:spPr>
          <a:xfrm>
            <a:off x="4015646" y="6255453"/>
            <a:ext cx="6568965" cy="307777"/>
          </a:xfrm>
          <a:prstGeom prst="rect">
            <a:avLst/>
          </a:prstGeom>
          <a:noFill/>
        </p:spPr>
        <p:txBody>
          <a:bodyPr wrap="square" rtlCol="0">
            <a:spAutoFit/>
          </a:bodyPr>
          <a:lstStyle/>
          <a:p>
            <a:pPr algn="ctr"/>
            <a:r>
              <a:rPr lang="en-US" sz="1400" i="1" dirty="0">
                <a:solidFill>
                  <a:srgbClr val="FC4C02"/>
                </a:solidFill>
                <a:latin typeface="Myriad Pro" panose="020B0503030403020204" pitchFamily="34" charset="0"/>
              </a:rPr>
              <a:t>“We extend God’s care through the ministry of physical, mental and spiritual healing.”</a:t>
            </a:r>
          </a:p>
        </p:txBody>
      </p:sp>
    </p:spTree>
    <p:extLst>
      <p:ext uri="{BB962C8B-B14F-4D97-AF65-F5344CB8AC3E}">
        <p14:creationId xmlns:p14="http://schemas.microsoft.com/office/powerpoint/2010/main" val="3662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xit" presetSubtype="10" fill="hold" grpId="1" nodeType="withEffect">
                                  <p:stCondLst>
                                    <p:cond delay="0"/>
                                  </p:stCondLst>
                                  <p:childTnLst>
                                    <p:animEffect transition="out" filter="randombar(horizontal)">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742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F1E28-ED2B-0AF7-5553-6F4483A8BD76}"/>
              </a:ext>
            </a:extLst>
          </p:cNvPr>
          <p:cNvSpPr>
            <a:spLocks noGrp="1"/>
          </p:cNvSpPr>
          <p:nvPr>
            <p:ph type="title"/>
          </p:nvPr>
        </p:nvSpPr>
        <p:spPr/>
        <p:txBody>
          <a:bodyPr>
            <a:normAutofit/>
          </a:bodyPr>
          <a:lstStyle/>
          <a:p>
            <a:r>
              <a:rPr lang="en-US" sz="7000" spc="-150" dirty="0">
                <a:latin typeface="Myriad Pro" panose="020B0503030403020204" pitchFamily="34" charset="0"/>
              </a:rPr>
              <a:t>Monthly Meeting</a:t>
            </a:r>
          </a:p>
        </p:txBody>
      </p:sp>
      <p:sp>
        <p:nvSpPr>
          <p:cNvPr id="3" name="Text Placeholder 2">
            <a:extLst>
              <a:ext uri="{FF2B5EF4-FFF2-40B4-BE49-F238E27FC236}">
                <a16:creationId xmlns:a16="http://schemas.microsoft.com/office/drawing/2014/main" id="{146358D1-A60B-5BF3-C694-155A17589DFF}"/>
              </a:ext>
            </a:extLst>
          </p:cNvPr>
          <p:cNvSpPr>
            <a:spLocks noGrp="1"/>
          </p:cNvSpPr>
          <p:nvPr>
            <p:ph type="body" idx="1"/>
          </p:nvPr>
        </p:nvSpPr>
        <p:spPr/>
        <p:txBody>
          <a:bodyPr vert="horz" lIns="91440" tIns="45720" rIns="91440" bIns="45720" rtlCol="0" anchor="t">
            <a:normAutofit/>
          </a:bodyPr>
          <a:lstStyle/>
          <a:p>
            <a:r>
              <a:rPr lang="en-US" sz="3200" dirty="0">
                <a:latin typeface="Myriad Pro"/>
              </a:rPr>
              <a:t>JULY 2024</a:t>
            </a:r>
          </a:p>
          <a:p>
            <a:endParaRPr lang="en-US" dirty="0"/>
          </a:p>
        </p:txBody>
      </p:sp>
      <p:sp>
        <p:nvSpPr>
          <p:cNvPr id="4" name="Text Placeholder 2">
            <a:extLst>
              <a:ext uri="{FF2B5EF4-FFF2-40B4-BE49-F238E27FC236}">
                <a16:creationId xmlns:a16="http://schemas.microsoft.com/office/drawing/2014/main" id="{4B99148D-38DB-F4B9-B74F-A5C1CC3087D1}"/>
              </a:ext>
            </a:extLst>
          </p:cNvPr>
          <p:cNvSpPr txBox="1">
            <a:spLocks/>
          </p:cNvSpPr>
          <p:nvPr/>
        </p:nvSpPr>
        <p:spPr>
          <a:xfrm>
            <a:off x="8734097" y="6316345"/>
            <a:ext cx="3069020" cy="54690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FC4C02"/>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Myriad Pro" panose="020B0503030403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1800" dirty="0" err="1">
                <a:solidFill>
                  <a:srgbClr val="25398E"/>
                </a:solidFill>
              </a:rPr>
              <a:t>AdventistHealthcare.com</a:t>
            </a:r>
            <a:endParaRPr lang="en-US" sz="1800" dirty="0">
              <a:solidFill>
                <a:srgbClr val="25398E"/>
              </a:solidFill>
            </a:endParaRPr>
          </a:p>
          <a:p>
            <a:endParaRPr lang="en-US" dirty="0"/>
          </a:p>
        </p:txBody>
      </p:sp>
    </p:spTree>
    <p:extLst>
      <p:ext uri="{BB962C8B-B14F-4D97-AF65-F5344CB8AC3E}">
        <p14:creationId xmlns:p14="http://schemas.microsoft.com/office/powerpoint/2010/main" val="642785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BAFC7-CA6A-14D9-EAEF-FBE21B71C4B3}"/>
              </a:ext>
            </a:extLst>
          </p:cNvPr>
          <p:cNvSpPr>
            <a:spLocks noGrp="1"/>
          </p:cNvSpPr>
          <p:nvPr>
            <p:ph type="title"/>
          </p:nvPr>
        </p:nvSpPr>
        <p:spPr/>
        <p:txBody>
          <a:bodyPr/>
          <a:lstStyle/>
          <a:p>
            <a:r>
              <a:rPr lang="en-US" dirty="0">
                <a:latin typeface="Myriad Pro" panose="020B0503030403020204" pitchFamily="34" charset="0"/>
              </a:rPr>
              <a:t>AGENDA</a:t>
            </a:r>
          </a:p>
        </p:txBody>
      </p:sp>
      <p:sp>
        <p:nvSpPr>
          <p:cNvPr id="3" name="Content Placeholder 2">
            <a:extLst>
              <a:ext uri="{FF2B5EF4-FFF2-40B4-BE49-F238E27FC236}">
                <a16:creationId xmlns:a16="http://schemas.microsoft.com/office/drawing/2014/main" id="{D1D086BD-D79F-0361-AADF-BFBC4977A18B}"/>
              </a:ext>
            </a:extLst>
          </p:cNvPr>
          <p:cNvSpPr>
            <a:spLocks noGrp="1"/>
          </p:cNvSpPr>
          <p:nvPr>
            <p:ph idx="1"/>
          </p:nvPr>
        </p:nvSpPr>
        <p:spPr/>
        <p:txBody>
          <a:bodyPr/>
          <a:lstStyle/>
          <a:p>
            <a:r>
              <a:rPr lang="en-US" dirty="0">
                <a:solidFill>
                  <a:srgbClr val="FC4C02"/>
                </a:solidFill>
              </a:rPr>
              <a:t>Devotional</a:t>
            </a:r>
          </a:p>
          <a:p>
            <a:pPr lvl="1">
              <a:spcBef>
                <a:spcPts val="600"/>
              </a:spcBef>
              <a:buFont typeface="System Font Regular"/>
              <a:buChar char="–"/>
            </a:pPr>
            <a:r>
              <a:rPr lang="en-US" sz="2000" b="1" dirty="0">
                <a:solidFill>
                  <a:srgbClr val="25398E"/>
                </a:solidFill>
              </a:rPr>
              <a:t>Mission </a:t>
            </a:r>
            <a:r>
              <a:rPr lang="en-US" sz="2000" dirty="0">
                <a:solidFill>
                  <a:srgbClr val="25398E"/>
                </a:solidFill>
              </a:rPr>
              <a:t>Reflection</a:t>
            </a:r>
          </a:p>
          <a:p>
            <a:pPr>
              <a:spcBef>
                <a:spcPts val="1800"/>
              </a:spcBef>
            </a:pPr>
            <a:r>
              <a:rPr lang="en-US" dirty="0">
                <a:solidFill>
                  <a:srgbClr val="FC4C02"/>
                </a:solidFill>
              </a:rPr>
              <a:t>Excellence in Motion Highlight</a:t>
            </a:r>
          </a:p>
          <a:p>
            <a:pPr lvl="1">
              <a:spcBef>
                <a:spcPts val="600"/>
              </a:spcBef>
              <a:buFont typeface="System Font Regular"/>
              <a:buChar char="–"/>
            </a:pPr>
            <a:r>
              <a:rPr lang="en-US" sz="2000" dirty="0">
                <a:solidFill>
                  <a:srgbClr val="25398E"/>
                </a:solidFill>
              </a:rPr>
              <a:t>Leadership System Overview</a:t>
            </a:r>
          </a:p>
          <a:p>
            <a:pPr lvl="1">
              <a:spcBef>
                <a:spcPts val="600"/>
              </a:spcBef>
              <a:buFont typeface="System Font Regular"/>
              <a:buChar char="–"/>
            </a:pPr>
            <a:r>
              <a:rPr lang="en-US" sz="2000" dirty="0">
                <a:solidFill>
                  <a:srgbClr val="25398E"/>
                </a:solidFill>
              </a:rPr>
              <a:t>System Process Portal Now Live</a:t>
            </a:r>
          </a:p>
          <a:p>
            <a:pPr>
              <a:spcBef>
                <a:spcPts val="1800"/>
              </a:spcBef>
            </a:pPr>
            <a:r>
              <a:rPr lang="en-US" dirty="0">
                <a:solidFill>
                  <a:srgbClr val="FC4C02"/>
                </a:solidFill>
              </a:rPr>
              <a:t>Team Highlights</a:t>
            </a:r>
          </a:p>
        </p:txBody>
      </p:sp>
      <p:sp>
        <p:nvSpPr>
          <p:cNvPr id="4" name="Slide Number Placeholder 1">
            <a:extLst>
              <a:ext uri="{FF2B5EF4-FFF2-40B4-BE49-F238E27FC236}">
                <a16:creationId xmlns:a16="http://schemas.microsoft.com/office/drawing/2014/main" id="{9889FF5B-99CC-5B50-0047-7702D843F787}"/>
              </a:ext>
            </a:extLst>
          </p:cNvPr>
          <p:cNvSpPr txBox="1">
            <a:spLocks/>
          </p:cNvSpPr>
          <p:nvPr/>
        </p:nvSpPr>
        <p:spPr>
          <a:xfrm>
            <a:off x="10584611" y="6383004"/>
            <a:ext cx="1300908" cy="3283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4469E1C-E4F4-40D5-86F8-3662AD305A00}" type="slidenum">
              <a:rPr lang="en-US" altLang="en-US" sz="1400" smtClean="0">
                <a:latin typeface="Arial" panose="020B0604020202020204" pitchFamily="34" charset="0"/>
                <a:cs typeface="Arial" panose="020B0604020202020204" pitchFamily="34" charset="0"/>
              </a:rPr>
              <a:pPr algn="r">
                <a:defRPr/>
              </a:pPr>
              <a:t>3</a:t>
            </a:fld>
            <a:endParaRPr lang="en-US" altLang="en-US" sz="1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A7C144B-99A7-C86F-21F5-086D2FB4155B}"/>
              </a:ext>
            </a:extLst>
          </p:cNvPr>
          <p:cNvSpPr txBox="1"/>
          <p:nvPr/>
        </p:nvSpPr>
        <p:spPr>
          <a:xfrm>
            <a:off x="4015646" y="6255453"/>
            <a:ext cx="6568965" cy="307777"/>
          </a:xfrm>
          <a:prstGeom prst="rect">
            <a:avLst/>
          </a:prstGeom>
          <a:noFill/>
        </p:spPr>
        <p:txBody>
          <a:bodyPr wrap="square" rtlCol="0">
            <a:spAutoFit/>
          </a:bodyPr>
          <a:lstStyle/>
          <a:p>
            <a:pPr algn="ctr"/>
            <a:r>
              <a:rPr lang="en-US" sz="1400" i="1" dirty="0">
                <a:solidFill>
                  <a:srgbClr val="FC4C02"/>
                </a:solidFill>
                <a:latin typeface="Myriad Pro" panose="020B0503030403020204" pitchFamily="34" charset="0"/>
              </a:rPr>
              <a:t>“We extend God’s care through the ministry of physical, mental and spiritual healing.”</a:t>
            </a:r>
          </a:p>
        </p:txBody>
      </p:sp>
      <p:pic>
        <p:nvPicPr>
          <p:cNvPr id="15" name="Picture 14">
            <a:extLst>
              <a:ext uri="{FF2B5EF4-FFF2-40B4-BE49-F238E27FC236}">
                <a16:creationId xmlns:a16="http://schemas.microsoft.com/office/drawing/2014/main" id="{A994F1FB-D18D-9881-C439-B3AABC7DA2D4}"/>
              </a:ext>
            </a:extLst>
          </p:cNvPr>
          <p:cNvPicPr>
            <a:picLocks noChangeAspect="1"/>
          </p:cNvPicPr>
          <p:nvPr/>
        </p:nvPicPr>
        <p:blipFill>
          <a:blip r:embed="rId2"/>
          <a:stretch>
            <a:fillRect/>
          </a:stretch>
        </p:blipFill>
        <p:spPr>
          <a:xfrm>
            <a:off x="8813299" y="443006"/>
            <a:ext cx="2421766" cy="29859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a:extLst>
              <a:ext uri="{FF2B5EF4-FFF2-40B4-BE49-F238E27FC236}">
                <a16:creationId xmlns:a16="http://schemas.microsoft.com/office/drawing/2014/main" id="{3CFFB17F-37DA-D233-D778-BF57DFC12BBE}"/>
              </a:ext>
            </a:extLst>
          </p:cNvPr>
          <p:cNvPicPr>
            <a:picLocks noChangeAspect="1"/>
          </p:cNvPicPr>
          <p:nvPr/>
        </p:nvPicPr>
        <p:blipFill>
          <a:blip r:embed="rId3"/>
          <a:stretch>
            <a:fillRect/>
          </a:stretch>
        </p:blipFill>
        <p:spPr>
          <a:xfrm>
            <a:off x="7809285" y="3706137"/>
            <a:ext cx="3425780" cy="24708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29902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BAFC7-CA6A-14D9-EAEF-FBE21B71C4B3}"/>
              </a:ext>
            </a:extLst>
          </p:cNvPr>
          <p:cNvSpPr>
            <a:spLocks noGrp="1"/>
          </p:cNvSpPr>
          <p:nvPr>
            <p:ph type="title"/>
          </p:nvPr>
        </p:nvSpPr>
        <p:spPr/>
        <p:txBody>
          <a:bodyPr/>
          <a:lstStyle/>
          <a:p>
            <a:r>
              <a:rPr lang="en-US" dirty="0">
                <a:latin typeface="Myriad Pro" panose="020B0503030403020204" pitchFamily="34" charset="0"/>
              </a:rPr>
              <a:t>DEVOTIONAL</a:t>
            </a:r>
          </a:p>
        </p:txBody>
      </p:sp>
      <p:sp>
        <p:nvSpPr>
          <p:cNvPr id="3" name="Content Placeholder 2">
            <a:extLst>
              <a:ext uri="{FF2B5EF4-FFF2-40B4-BE49-F238E27FC236}">
                <a16:creationId xmlns:a16="http://schemas.microsoft.com/office/drawing/2014/main" id="{D1D086BD-D79F-0361-AADF-BFBC4977A18B}"/>
              </a:ext>
            </a:extLst>
          </p:cNvPr>
          <p:cNvSpPr>
            <a:spLocks noGrp="1"/>
          </p:cNvSpPr>
          <p:nvPr>
            <p:ph idx="1"/>
          </p:nvPr>
        </p:nvSpPr>
        <p:spPr>
          <a:xfrm>
            <a:off x="428878" y="3994029"/>
            <a:ext cx="11353126" cy="1941393"/>
          </a:xfrm>
        </p:spPr>
        <p:txBody>
          <a:bodyPr>
            <a:normAutofit/>
          </a:bodyPr>
          <a:lstStyle/>
          <a:p>
            <a:pPr marL="0" indent="0">
              <a:buNone/>
            </a:pPr>
            <a:r>
              <a:rPr lang="en-US" dirty="0">
                <a:solidFill>
                  <a:srgbClr val="FC4C02"/>
                </a:solidFill>
              </a:rPr>
              <a:t>Discussion</a:t>
            </a:r>
          </a:p>
          <a:p>
            <a:pPr marL="342900" marR="0" lvl="0" indent="-342900" algn="l" defTabSz="914400" rtl="0" eaLnBrk="0" fontAlgn="base" latinLnBrk="0" hangingPunct="0">
              <a:lnSpc>
                <a:spcPct val="115000"/>
              </a:lnSpc>
              <a:spcBef>
                <a:spcPts val="0"/>
              </a:spcBef>
              <a:spcAft>
                <a:spcPts val="0"/>
              </a:spcAft>
              <a:buClrTx/>
              <a:buSzTx/>
              <a:buFont typeface="+mj-lt"/>
              <a:buAutoNum type="arabicPeriod"/>
              <a:tabLst/>
              <a:defRPr/>
            </a:pPr>
            <a:r>
              <a:rPr kumimoji="0" lang="en-US" sz="2000" b="0" i="0" u="none" strike="noStrike" kern="0" cap="none" spc="0" normalizeH="0" baseline="0" noProof="0" dirty="0">
                <a:ln>
                  <a:noFill/>
                </a:ln>
                <a:solidFill>
                  <a:srgbClr val="001489"/>
                </a:solidFill>
                <a:effectLst/>
                <a:uLnTx/>
                <a:uFillTx/>
                <a:latin typeface="Arial"/>
                <a:ea typeface="Calibri" panose="020F0502020204030204" pitchFamily="34" charset="0"/>
                <a:cs typeface="Times New Roman" panose="02020603050405020304" pitchFamily="18" charset="0"/>
              </a:rPr>
              <a:t>Why are we here in the first place?</a:t>
            </a:r>
          </a:p>
          <a:p>
            <a:pPr marL="342900" marR="0" lvl="0" indent="-342900" algn="l" defTabSz="914400" rtl="0" eaLnBrk="0" fontAlgn="base" latinLnBrk="0" hangingPunct="0">
              <a:lnSpc>
                <a:spcPct val="115000"/>
              </a:lnSpc>
              <a:spcBef>
                <a:spcPts val="0"/>
              </a:spcBef>
              <a:spcAft>
                <a:spcPts val="0"/>
              </a:spcAft>
              <a:buClrTx/>
              <a:buSzTx/>
              <a:buFont typeface="+mj-lt"/>
              <a:buAutoNum type="arabicPeriod"/>
              <a:tabLst/>
              <a:defRPr/>
            </a:pPr>
            <a:r>
              <a:rPr kumimoji="0" lang="en-US" sz="2000" b="0" i="0" u="none" strike="noStrike" kern="0" cap="none" spc="0" normalizeH="0" baseline="0" noProof="0" dirty="0">
                <a:ln>
                  <a:noFill/>
                </a:ln>
                <a:solidFill>
                  <a:srgbClr val="001489"/>
                </a:solidFill>
                <a:effectLst/>
                <a:uLnTx/>
                <a:uFillTx/>
                <a:latin typeface="Arial"/>
                <a:ea typeface="Calibri" panose="020F0502020204030204" pitchFamily="34" charset="0"/>
                <a:cs typeface="Times New Roman" panose="02020603050405020304" pitchFamily="18" charset="0"/>
              </a:rPr>
              <a:t>What does our community need most that we are uniquely able to provide?</a:t>
            </a:r>
          </a:p>
          <a:p>
            <a:pPr marL="342900" marR="0" lvl="0" indent="-342900" algn="l" defTabSz="914400" rtl="0" eaLnBrk="0" fontAlgn="base" latinLnBrk="0" hangingPunct="0">
              <a:lnSpc>
                <a:spcPct val="115000"/>
              </a:lnSpc>
              <a:spcBef>
                <a:spcPts val="0"/>
              </a:spcBef>
              <a:spcAft>
                <a:spcPts val="0"/>
              </a:spcAft>
              <a:buClrTx/>
              <a:buSzTx/>
              <a:buFont typeface="+mj-lt"/>
              <a:buAutoNum type="arabicPeriod"/>
              <a:tabLst/>
              <a:defRPr/>
            </a:pPr>
            <a:r>
              <a:rPr kumimoji="0" lang="en-US" sz="2000" b="0" i="0" u="none" strike="noStrike" kern="0" cap="none" spc="0" normalizeH="0" baseline="0" noProof="0" dirty="0">
                <a:ln>
                  <a:noFill/>
                </a:ln>
                <a:solidFill>
                  <a:srgbClr val="001489"/>
                </a:solidFill>
                <a:effectLst/>
                <a:uLnTx/>
                <a:uFillTx/>
                <a:latin typeface="Arial"/>
                <a:ea typeface="Calibri" panose="020F0502020204030204" pitchFamily="34" charset="0"/>
                <a:cs typeface="Times New Roman" panose="02020603050405020304" pitchFamily="18" charset="0"/>
              </a:rPr>
              <a:t>What are we willing to sacrifice in order to fulfill our Mission?</a:t>
            </a:r>
          </a:p>
          <a:p>
            <a:pPr marL="342900" marR="0" lvl="0" indent="-342900" algn="l" defTabSz="914400" rtl="0" eaLnBrk="0" fontAlgn="base" latinLnBrk="0" hangingPunct="0">
              <a:lnSpc>
                <a:spcPct val="115000"/>
              </a:lnSpc>
              <a:spcBef>
                <a:spcPts val="0"/>
              </a:spcBef>
              <a:spcAft>
                <a:spcPts val="0"/>
              </a:spcAft>
              <a:buClrTx/>
              <a:buSzTx/>
              <a:buFont typeface="+mj-lt"/>
              <a:buAutoNum type="arabicPeriod"/>
              <a:tabLst/>
              <a:defRPr/>
            </a:pPr>
            <a:r>
              <a:rPr kumimoji="0" lang="en-US" sz="2000" b="0" i="0" u="none" strike="noStrike" kern="0" cap="none" spc="0" normalizeH="0" baseline="0" noProof="0" dirty="0">
                <a:ln>
                  <a:noFill/>
                </a:ln>
                <a:solidFill>
                  <a:srgbClr val="001489"/>
                </a:solidFill>
                <a:effectLst/>
                <a:uLnTx/>
                <a:uFillTx/>
                <a:latin typeface="Arial"/>
                <a:ea typeface="Calibri" panose="020F0502020204030204" pitchFamily="34" charset="0"/>
                <a:cs typeface="Times New Roman" panose="02020603050405020304" pitchFamily="18" charset="0"/>
              </a:rPr>
              <a:t>How can we all be on this Mission together?</a:t>
            </a:r>
          </a:p>
        </p:txBody>
      </p:sp>
      <p:cxnSp>
        <p:nvCxnSpPr>
          <p:cNvPr id="5" name="Straight Connector 4">
            <a:extLst>
              <a:ext uri="{FF2B5EF4-FFF2-40B4-BE49-F238E27FC236}">
                <a16:creationId xmlns:a16="http://schemas.microsoft.com/office/drawing/2014/main" id="{59A6CC2E-2023-CE2A-9CC0-B31AA0AB0E8A}"/>
              </a:ext>
            </a:extLst>
          </p:cNvPr>
          <p:cNvCxnSpPr/>
          <p:nvPr/>
        </p:nvCxnSpPr>
        <p:spPr>
          <a:xfrm>
            <a:off x="428876" y="3795624"/>
            <a:ext cx="11356848" cy="0"/>
          </a:xfrm>
          <a:prstGeom prst="line">
            <a:avLst/>
          </a:prstGeom>
          <a:ln>
            <a:solidFill>
              <a:srgbClr val="25398E"/>
            </a:solidFill>
          </a:ln>
        </p:spPr>
        <p:style>
          <a:lnRef idx="3">
            <a:schemeClr val="accent1"/>
          </a:lnRef>
          <a:fillRef idx="0">
            <a:schemeClr val="accent1"/>
          </a:fillRef>
          <a:effectRef idx="2">
            <a:schemeClr val="accent1"/>
          </a:effectRef>
          <a:fontRef idx="minor">
            <a:schemeClr val="tx1"/>
          </a:fontRef>
        </p:style>
      </p:cxnSp>
      <p:sp>
        <p:nvSpPr>
          <p:cNvPr id="6" name="Content Placeholder 2">
            <a:extLst>
              <a:ext uri="{FF2B5EF4-FFF2-40B4-BE49-F238E27FC236}">
                <a16:creationId xmlns:a16="http://schemas.microsoft.com/office/drawing/2014/main" id="{8917BF21-585F-FBCA-DDA9-9557248770A5}"/>
              </a:ext>
            </a:extLst>
          </p:cNvPr>
          <p:cNvSpPr txBox="1">
            <a:spLocks/>
          </p:cNvSpPr>
          <p:nvPr/>
        </p:nvSpPr>
        <p:spPr>
          <a:xfrm>
            <a:off x="428878" y="1302585"/>
            <a:ext cx="11353126" cy="4662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0" lang="en-US" sz="2000" b="0" i="0" u="none" strike="noStrike" kern="0" cap="none" spc="0" normalizeH="0" baseline="0" noProof="0" dirty="0">
                <a:ln>
                  <a:noFill/>
                </a:ln>
                <a:solidFill>
                  <a:srgbClr val="FC4C02"/>
                </a:solidFill>
                <a:effectLst/>
                <a:uLnTx/>
                <a:uFillTx/>
                <a:latin typeface="Arial"/>
                <a:ea typeface="ヒラギノ角ゴ Pro W3"/>
              </a:rPr>
              <a:t>We extend God’s care through the ministry of physical, mental and spiritual healing.</a:t>
            </a:r>
            <a:endParaRPr lang="en-US" dirty="0">
              <a:solidFill>
                <a:srgbClr val="FC4C02"/>
              </a:solidFill>
            </a:endParaRPr>
          </a:p>
        </p:txBody>
      </p:sp>
      <p:sp>
        <p:nvSpPr>
          <p:cNvPr id="8" name="Content Placeholder 2">
            <a:extLst>
              <a:ext uri="{FF2B5EF4-FFF2-40B4-BE49-F238E27FC236}">
                <a16:creationId xmlns:a16="http://schemas.microsoft.com/office/drawing/2014/main" id="{968413CC-3488-8FE8-D2C7-C02D7050DD6B}"/>
              </a:ext>
            </a:extLst>
          </p:cNvPr>
          <p:cNvSpPr txBox="1">
            <a:spLocks/>
          </p:cNvSpPr>
          <p:nvPr/>
        </p:nvSpPr>
        <p:spPr>
          <a:xfrm>
            <a:off x="428878" y="2596557"/>
            <a:ext cx="11353126" cy="1138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srgbClr val="FC4C02"/>
              </a:solidFill>
            </a:endParaRPr>
          </a:p>
        </p:txBody>
      </p:sp>
      <p:cxnSp>
        <p:nvCxnSpPr>
          <p:cNvPr id="9" name="Straight Connector 8">
            <a:extLst>
              <a:ext uri="{FF2B5EF4-FFF2-40B4-BE49-F238E27FC236}">
                <a16:creationId xmlns:a16="http://schemas.microsoft.com/office/drawing/2014/main" id="{491BB680-D299-3352-3079-01B4AABFA681}"/>
              </a:ext>
            </a:extLst>
          </p:cNvPr>
          <p:cNvCxnSpPr/>
          <p:nvPr/>
        </p:nvCxnSpPr>
        <p:spPr>
          <a:xfrm>
            <a:off x="428876" y="2424022"/>
            <a:ext cx="11356848" cy="0"/>
          </a:xfrm>
          <a:prstGeom prst="line">
            <a:avLst/>
          </a:prstGeom>
          <a:ln>
            <a:solidFill>
              <a:srgbClr val="25398E"/>
            </a:solidFill>
          </a:ln>
        </p:spPr>
        <p:style>
          <a:lnRef idx="3">
            <a:schemeClr val="accent1"/>
          </a:lnRef>
          <a:fillRef idx="0">
            <a:schemeClr val="accent1"/>
          </a:fillRef>
          <a:effectRef idx="2">
            <a:schemeClr val="accent1"/>
          </a:effectRef>
          <a:fontRef idx="minor">
            <a:schemeClr val="tx1"/>
          </a:fontRef>
        </p:style>
      </p:cxnSp>
      <p:sp>
        <p:nvSpPr>
          <p:cNvPr id="10" name="Slide Number Placeholder 1">
            <a:extLst>
              <a:ext uri="{FF2B5EF4-FFF2-40B4-BE49-F238E27FC236}">
                <a16:creationId xmlns:a16="http://schemas.microsoft.com/office/drawing/2014/main" id="{314FA1BC-14E6-34C5-C391-951CDE16AF82}"/>
              </a:ext>
            </a:extLst>
          </p:cNvPr>
          <p:cNvSpPr txBox="1">
            <a:spLocks/>
          </p:cNvSpPr>
          <p:nvPr/>
        </p:nvSpPr>
        <p:spPr>
          <a:xfrm>
            <a:off x="10584611" y="6383004"/>
            <a:ext cx="1300908" cy="3283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4469E1C-E4F4-40D5-86F8-3662AD305A00}" type="slidenum">
              <a:rPr lang="en-US" altLang="en-US" sz="1400" smtClean="0">
                <a:latin typeface="Arial" panose="020B0604020202020204" pitchFamily="34" charset="0"/>
                <a:cs typeface="Arial" panose="020B0604020202020204" pitchFamily="34" charset="0"/>
              </a:rPr>
              <a:pPr algn="r">
                <a:defRPr/>
              </a:pPr>
              <a:t>4</a:t>
            </a:fld>
            <a:endParaRPr lang="en-US" altLang="en-US" sz="1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C396ED7-6F3B-B9B8-BCE5-95456CF5FCD7}"/>
              </a:ext>
            </a:extLst>
          </p:cNvPr>
          <p:cNvSpPr txBox="1"/>
          <p:nvPr/>
        </p:nvSpPr>
        <p:spPr>
          <a:xfrm>
            <a:off x="4015646" y="6255453"/>
            <a:ext cx="6568965" cy="307777"/>
          </a:xfrm>
          <a:prstGeom prst="rect">
            <a:avLst/>
          </a:prstGeom>
          <a:noFill/>
        </p:spPr>
        <p:txBody>
          <a:bodyPr wrap="square" rtlCol="0">
            <a:spAutoFit/>
          </a:bodyPr>
          <a:lstStyle/>
          <a:p>
            <a:pPr algn="ctr"/>
            <a:r>
              <a:rPr lang="en-US" sz="1400" i="1" dirty="0">
                <a:solidFill>
                  <a:srgbClr val="FC4C02"/>
                </a:solidFill>
                <a:latin typeface="Myriad Pro" panose="020B0503030403020204" pitchFamily="34" charset="0"/>
              </a:rPr>
              <a:t>“We extend God’s care through the ministry of physical, mental and spiritual healing.”</a:t>
            </a:r>
          </a:p>
        </p:txBody>
      </p:sp>
      <p:sp>
        <p:nvSpPr>
          <p:cNvPr id="11" name="TextBox 10">
            <a:extLst>
              <a:ext uri="{FF2B5EF4-FFF2-40B4-BE49-F238E27FC236}">
                <a16:creationId xmlns:a16="http://schemas.microsoft.com/office/drawing/2014/main" id="{84D86BCF-2E38-871B-DA02-A2D9C6C2EF1F}"/>
              </a:ext>
            </a:extLst>
          </p:cNvPr>
          <p:cNvSpPr txBox="1"/>
          <p:nvPr/>
        </p:nvSpPr>
        <p:spPr>
          <a:xfrm>
            <a:off x="-1004341" y="2493029"/>
            <a:ext cx="13086413" cy="1166410"/>
          </a:xfrm>
          <a:prstGeom prst="rect">
            <a:avLst/>
          </a:prstGeom>
          <a:noFill/>
        </p:spPr>
        <p:txBody>
          <a:bodyPr wrap="square">
            <a:spAutoFit/>
          </a:bodyPr>
          <a:lstStyle/>
          <a:p>
            <a:pPr marL="1371600" marR="0" lvl="0" indent="0" defTabSz="914400" rtl="0" eaLnBrk="0" fontAlgn="base" latinLnBrk="0" hangingPunct="0">
              <a:lnSpc>
                <a:spcPct val="120000"/>
              </a:lnSpc>
              <a:spcBef>
                <a:spcPct val="20000"/>
              </a:spcBef>
              <a:spcAft>
                <a:spcPct val="0"/>
              </a:spcAft>
              <a:buClrTx/>
              <a:buSzTx/>
              <a:buFontTx/>
              <a:buNone/>
              <a:tabLst/>
              <a:defRPr/>
            </a:pPr>
            <a:r>
              <a:rPr kumimoji="0" lang="en-US" sz="2000" b="0" i="0" u="none" strike="noStrike" kern="0" cap="none" spc="0" normalizeH="0" baseline="0" noProof="0" dirty="0">
                <a:ln>
                  <a:noFill/>
                </a:ln>
                <a:solidFill>
                  <a:srgbClr val="FC4C02"/>
                </a:solidFill>
                <a:effectLst/>
                <a:uLnTx/>
                <a:uFillTx/>
                <a:latin typeface="Arial"/>
                <a:ea typeface="Times New Roman" panose="02020603050405020304" pitchFamily="18" charset="0"/>
              </a:rPr>
              <a:t>At Adventist HealthCare, our Mission to extend God’s care, is our reason for being. It serves as a ‘north star’ to guide our decision making and shape our organization. Our Mission expresses who we are, why we exist and the purpose behind what we do. </a:t>
            </a:r>
          </a:p>
        </p:txBody>
      </p:sp>
    </p:spTree>
    <p:extLst>
      <p:ext uri="{BB962C8B-B14F-4D97-AF65-F5344CB8AC3E}">
        <p14:creationId xmlns:p14="http://schemas.microsoft.com/office/powerpoint/2010/main" val="965755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BAFC7-CA6A-14D9-EAEF-FBE21B71C4B3}"/>
              </a:ext>
            </a:extLst>
          </p:cNvPr>
          <p:cNvSpPr>
            <a:spLocks noGrp="1"/>
          </p:cNvSpPr>
          <p:nvPr>
            <p:ph type="title"/>
          </p:nvPr>
        </p:nvSpPr>
        <p:spPr/>
        <p:txBody>
          <a:bodyPr/>
          <a:lstStyle/>
          <a:p>
            <a:r>
              <a:rPr lang="en-US" dirty="0">
                <a:latin typeface="Myriad Pro" panose="020B0503030403020204" pitchFamily="34" charset="0"/>
              </a:rPr>
              <a:t>DEVOTIONAL</a:t>
            </a:r>
          </a:p>
        </p:txBody>
      </p:sp>
      <p:sp>
        <p:nvSpPr>
          <p:cNvPr id="3" name="Content Placeholder 2">
            <a:extLst>
              <a:ext uri="{FF2B5EF4-FFF2-40B4-BE49-F238E27FC236}">
                <a16:creationId xmlns:a16="http://schemas.microsoft.com/office/drawing/2014/main" id="{D1D086BD-D79F-0361-AADF-BFBC4977A18B}"/>
              </a:ext>
            </a:extLst>
          </p:cNvPr>
          <p:cNvSpPr>
            <a:spLocks noGrp="1"/>
          </p:cNvSpPr>
          <p:nvPr>
            <p:ph idx="1"/>
          </p:nvPr>
        </p:nvSpPr>
        <p:spPr>
          <a:xfrm>
            <a:off x="428878" y="4408090"/>
            <a:ext cx="2443718" cy="940280"/>
          </a:xfrm>
        </p:spPr>
        <p:txBody>
          <a:bodyPr/>
          <a:lstStyle/>
          <a:p>
            <a:pPr marL="0" indent="0">
              <a:buNone/>
            </a:pPr>
            <a:r>
              <a:rPr lang="en-US" dirty="0">
                <a:solidFill>
                  <a:srgbClr val="FC4C02"/>
                </a:solidFill>
              </a:rPr>
              <a:t>Prayer:</a:t>
            </a:r>
          </a:p>
        </p:txBody>
      </p:sp>
      <p:cxnSp>
        <p:nvCxnSpPr>
          <p:cNvPr id="5" name="Straight Connector 4">
            <a:extLst>
              <a:ext uri="{FF2B5EF4-FFF2-40B4-BE49-F238E27FC236}">
                <a16:creationId xmlns:a16="http://schemas.microsoft.com/office/drawing/2014/main" id="{59A6CC2E-2023-CE2A-9CC0-B31AA0AB0E8A}"/>
              </a:ext>
            </a:extLst>
          </p:cNvPr>
          <p:cNvCxnSpPr/>
          <p:nvPr/>
        </p:nvCxnSpPr>
        <p:spPr>
          <a:xfrm>
            <a:off x="428876" y="4278692"/>
            <a:ext cx="11356848" cy="0"/>
          </a:xfrm>
          <a:prstGeom prst="line">
            <a:avLst/>
          </a:prstGeom>
          <a:ln>
            <a:solidFill>
              <a:srgbClr val="25398E"/>
            </a:solidFill>
          </a:ln>
        </p:spPr>
        <p:style>
          <a:lnRef idx="3">
            <a:schemeClr val="accent1"/>
          </a:lnRef>
          <a:fillRef idx="0">
            <a:schemeClr val="accent1"/>
          </a:fillRef>
          <a:effectRef idx="2">
            <a:schemeClr val="accent1"/>
          </a:effectRef>
          <a:fontRef idx="minor">
            <a:schemeClr val="tx1"/>
          </a:fontRef>
        </p:style>
      </p:cxnSp>
      <p:sp>
        <p:nvSpPr>
          <p:cNvPr id="6" name="Content Placeholder 2">
            <a:extLst>
              <a:ext uri="{FF2B5EF4-FFF2-40B4-BE49-F238E27FC236}">
                <a16:creationId xmlns:a16="http://schemas.microsoft.com/office/drawing/2014/main" id="{8917BF21-585F-FBCA-DDA9-9557248770A5}"/>
              </a:ext>
            </a:extLst>
          </p:cNvPr>
          <p:cNvSpPr txBox="1">
            <a:spLocks/>
          </p:cNvSpPr>
          <p:nvPr/>
        </p:nvSpPr>
        <p:spPr>
          <a:xfrm>
            <a:off x="428878" y="1302585"/>
            <a:ext cx="2443718" cy="10610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FC4C02"/>
                </a:solidFill>
              </a:rPr>
              <a:t>Quote:</a:t>
            </a:r>
          </a:p>
        </p:txBody>
      </p:sp>
      <p:sp>
        <p:nvSpPr>
          <p:cNvPr id="8" name="Content Placeholder 2">
            <a:extLst>
              <a:ext uri="{FF2B5EF4-FFF2-40B4-BE49-F238E27FC236}">
                <a16:creationId xmlns:a16="http://schemas.microsoft.com/office/drawing/2014/main" id="{968413CC-3488-8FE8-D2C7-C02D7050DD6B}"/>
              </a:ext>
            </a:extLst>
          </p:cNvPr>
          <p:cNvSpPr txBox="1">
            <a:spLocks/>
          </p:cNvSpPr>
          <p:nvPr/>
        </p:nvSpPr>
        <p:spPr>
          <a:xfrm>
            <a:off x="428879" y="2794967"/>
            <a:ext cx="2443718" cy="1138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FC4C02"/>
                </a:solidFill>
              </a:rPr>
              <a:t>Bible Verse:</a:t>
            </a:r>
          </a:p>
        </p:txBody>
      </p:sp>
      <p:cxnSp>
        <p:nvCxnSpPr>
          <p:cNvPr id="9" name="Straight Connector 8">
            <a:extLst>
              <a:ext uri="{FF2B5EF4-FFF2-40B4-BE49-F238E27FC236}">
                <a16:creationId xmlns:a16="http://schemas.microsoft.com/office/drawing/2014/main" id="{491BB680-D299-3352-3079-01B4AABFA681}"/>
              </a:ext>
            </a:extLst>
          </p:cNvPr>
          <p:cNvCxnSpPr/>
          <p:nvPr/>
        </p:nvCxnSpPr>
        <p:spPr>
          <a:xfrm>
            <a:off x="428876" y="2674188"/>
            <a:ext cx="11356848" cy="0"/>
          </a:xfrm>
          <a:prstGeom prst="line">
            <a:avLst/>
          </a:prstGeom>
          <a:ln>
            <a:solidFill>
              <a:srgbClr val="25398E"/>
            </a:solidFill>
          </a:ln>
        </p:spPr>
        <p:style>
          <a:lnRef idx="3">
            <a:schemeClr val="accent1"/>
          </a:lnRef>
          <a:fillRef idx="0">
            <a:schemeClr val="accent1"/>
          </a:fillRef>
          <a:effectRef idx="2">
            <a:schemeClr val="accent1"/>
          </a:effectRef>
          <a:fontRef idx="minor">
            <a:schemeClr val="tx1"/>
          </a:fontRef>
        </p:style>
      </p:cxnSp>
      <p:sp>
        <p:nvSpPr>
          <p:cNvPr id="4" name="Content Placeholder 2">
            <a:extLst>
              <a:ext uri="{FF2B5EF4-FFF2-40B4-BE49-F238E27FC236}">
                <a16:creationId xmlns:a16="http://schemas.microsoft.com/office/drawing/2014/main" id="{28941E86-2B72-DA3B-43B3-ACE6D3F61A3E}"/>
              </a:ext>
            </a:extLst>
          </p:cNvPr>
          <p:cNvSpPr txBox="1">
            <a:spLocks/>
          </p:cNvSpPr>
          <p:nvPr/>
        </p:nvSpPr>
        <p:spPr>
          <a:xfrm>
            <a:off x="3085815" y="1095300"/>
            <a:ext cx="8584569" cy="9566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001489"/>
                </a:solidFill>
                <a:effectLst/>
                <a:latin typeface="+mn-lt"/>
                <a:ea typeface="Calibri" panose="020F0502020204030204" pitchFamily="34" charset="0"/>
                <a:cs typeface="Times New Roman" panose="02020603050405020304" pitchFamily="18" charset="0"/>
              </a:rPr>
              <a:t>Keep looking straight ahead, without turning aside. </a:t>
            </a:r>
            <a:br>
              <a:rPr lang="en-US" sz="2400" dirty="0">
                <a:solidFill>
                  <a:srgbClr val="001489"/>
                </a:solidFill>
                <a:effectLst/>
                <a:latin typeface="+mn-lt"/>
                <a:ea typeface="Calibri" panose="020F0502020204030204" pitchFamily="34" charset="0"/>
                <a:cs typeface="Times New Roman" panose="02020603050405020304" pitchFamily="18" charset="0"/>
              </a:rPr>
            </a:br>
            <a:r>
              <a:rPr lang="en-US" sz="2400" dirty="0">
                <a:solidFill>
                  <a:srgbClr val="001489"/>
                </a:solidFill>
                <a:effectLst/>
                <a:latin typeface="+mn-lt"/>
                <a:ea typeface="Calibri" panose="020F0502020204030204" pitchFamily="34" charset="0"/>
                <a:cs typeface="Times New Roman" panose="02020603050405020304" pitchFamily="18" charset="0"/>
              </a:rPr>
              <a:t>Know where you are headed, and you will stay on solid ground. </a:t>
            </a:r>
          </a:p>
        </p:txBody>
      </p:sp>
      <p:sp>
        <p:nvSpPr>
          <p:cNvPr id="7" name="Content Placeholder 2">
            <a:extLst>
              <a:ext uri="{FF2B5EF4-FFF2-40B4-BE49-F238E27FC236}">
                <a16:creationId xmlns:a16="http://schemas.microsoft.com/office/drawing/2014/main" id="{C22167CB-118D-176D-2F0F-1F68774863E7}"/>
              </a:ext>
            </a:extLst>
          </p:cNvPr>
          <p:cNvSpPr txBox="1">
            <a:spLocks/>
          </p:cNvSpPr>
          <p:nvPr/>
        </p:nvSpPr>
        <p:spPr>
          <a:xfrm>
            <a:off x="3085815" y="2794968"/>
            <a:ext cx="8677305" cy="88712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dirty="0">
                <a:solidFill>
                  <a:srgbClr val="001489"/>
                </a:solidFill>
                <a:effectLst/>
                <a:latin typeface="+mn-lt"/>
                <a:ea typeface="Times New Roman" panose="02020603050405020304" pitchFamily="18" charset="0"/>
              </a:rPr>
              <a:t>A small body of determined spirits fired by an unquenchable faith in their mission </a:t>
            </a:r>
            <a:br>
              <a:rPr lang="en-US" sz="2800" dirty="0">
                <a:solidFill>
                  <a:srgbClr val="001489"/>
                </a:solidFill>
                <a:effectLst/>
                <a:latin typeface="+mn-lt"/>
                <a:ea typeface="Times New Roman" panose="02020603050405020304" pitchFamily="18" charset="0"/>
              </a:rPr>
            </a:br>
            <a:r>
              <a:rPr lang="en-US" sz="2800" dirty="0">
                <a:solidFill>
                  <a:srgbClr val="001489"/>
                </a:solidFill>
                <a:effectLst/>
                <a:latin typeface="+mn-lt"/>
                <a:ea typeface="Times New Roman" panose="02020603050405020304" pitchFamily="18" charset="0"/>
              </a:rPr>
              <a:t>can alter the course of history. </a:t>
            </a:r>
          </a:p>
        </p:txBody>
      </p:sp>
      <p:sp>
        <p:nvSpPr>
          <p:cNvPr id="10" name="Content Placeholder 2">
            <a:extLst>
              <a:ext uri="{FF2B5EF4-FFF2-40B4-BE49-F238E27FC236}">
                <a16:creationId xmlns:a16="http://schemas.microsoft.com/office/drawing/2014/main" id="{12E10A89-19B7-4535-6E86-9AE7C5A1D645}"/>
              </a:ext>
            </a:extLst>
          </p:cNvPr>
          <p:cNvSpPr txBox="1">
            <a:spLocks/>
          </p:cNvSpPr>
          <p:nvPr/>
        </p:nvSpPr>
        <p:spPr>
          <a:xfrm>
            <a:off x="3085814" y="4408089"/>
            <a:ext cx="8677306" cy="125076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239C"/>
                </a:solidFill>
                <a:effectLst/>
                <a:uLnTx/>
                <a:uFillTx/>
                <a:latin typeface="+mn-lt"/>
                <a:ea typeface="Calibri" panose="020F0502020204030204" pitchFamily="34" charset="0"/>
                <a:cs typeface="Times New Roman" panose="02020603050405020304" pitchFamily="18" charset="0"/>
              </a:rPr>
              <a:t>God, may we never lose sight of our purpose to care for our patients, their families and each other with deep care and compassion. May our words and actions demonstrate </a:t>
            </a:r>
            <a:br>
              <a:rPr kumimoji="0" lang="en-US" sz="2400" b="0" i="0" u="none" strike="noStrike" kern="1200" cap="none" spc="0" normalizeH="0" baseline="0" noProof="0" dirty="0">
                <a:ln>
                  <a:noFill/>
                </a:ln>
                <a:solidFill>
                  <a:srgbClr val="00239C"/>
                </a:solidFill>
                <a:effectLst/>
                <a:uLnTx/>
                <a:uFillTx/>
                <a:latin typeface="+mn-lt"/>
                <a:ea typeface="Calibri" panose="020F0502020204030204" pitchFamily="34" charset="0"/>
                <a:cs typeface="Times New Roman" panose="02020603050405020304" pitchFamily="18" charset="0"/>
              </a:rPr>
            </a:br>
            <a:r>
              <a:rPr kumimoji="0" lang="en-US" sz="2400" b="0" i="0" u="none" strike="noStrike" kern="1200" cap="none" spc="0" normalizeH="0" baseline="0" noProof="0" dirty="0">
                <a:ln>
                  <a:noFill/>
                </a:ln>
                <a:solidFill>
                  <a:srgbClr val="00239C"/>
                </a:solidFill>
                <a:effectLst/>
                <a:uLnTx/>
                <a:uFillTx/>
                <a:latin typeface="+mn-lt"/>
                <a:ea typeface="Calibri" panose="020F0502020204030204" pitchFamily="34" charset="0"/>
                <a:cs typeface="Times New Roman" panose="02020603050405020304" pitchFamily="18" charset="0"/>
              </a:rPr>
              <a:t>the power of our Mission.   AMEN.</a:t>
            </a:r>
          </a:p>
        </p:txBody>
      </p:sp>
      <p:sp>
        <p:nvSpPr>
          <p:cNvPr id="11" name="Content Placeholder 2">
            <a:extLst>
              <a:ext uri="{FF2B5EF4-FFF2-40B4-BE49-F238E27FC236}">
                <a16:creationId xmlns:a16="http://schemas.microsoft.com/office/drawing/2014/main" id="{359F5530-DA0C-4C10-9528-4B9AB3588C22}"/>
              </a:ext>
            </a:extLst>
          </p:cNvPr>
          <p:cNvSpPr txBox="1">
            <a:spLocks/>
          </p:cNvSpPr>
          <p:nvPr/>
        </p:nvSpPr>
        <p:spPr>
          <a:xfrm>
            <a:off x="3085813" y="2200107"/>
            <a:ext cx="3444384" cy="4745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2400" dirty="0">
                <a:solidFill>
                  <a:srgbClr val="001489"/>
                </a:solidFill>
                <a:effectLst/>
                <a:latin typeface="+mn-lt"/>
                <a:ea typeface="Calibri" panose="020F0502020204030204" pitchFamily="34" charset="0"/>
                <a:cs typeface="Times New Roman" panose="02020603050405020304" pitchFamily="18" charset="0"/>
              </a:rPr>
              <a:t>Proverbs 4:25, CEV</a:t>
            </a:r>
            <a:endParaRPr lang="en-US" sz="1800" dirty="0">
              <a:solidFill>
                <a:srgbClr val="001489"/>
              </a:solidFill>
              <a:effectLst/>
              <a:latin typeface="+mn-lt"/>
              <a:ea typeface="Times New Roman" panose="02020603050405020304" pitchFamily="18" charset="0"/>
            </a:endParaRPr>
          </a:p>
          <a:p>
            <a:pPr marL="0" indent="0">
              <a:spcBef>
                <a:spcPts val="600"/>
              </a:spcBef>
              <a:buNone/>
            </a:pPr>
            <a:endParaRPr lang="en-US" sz="2200" b="1" dirty="0">
              <a:solidFill>
                <a:srgbClr val="25398E"/>
              </a:solidFill>
            </a:endParaRPr>
          </a:p>
        </p:txBody>
      </p:sp>
      <p:sp>
        <p:nvSpPr>
          <p:cNvPr id="13" name="Content Placeholder 2">
            <a:extLst>
              <a:ext uri="{FF2B5EF4-FFF2-40B4-BE49-F238E27FC236}">
                <a16:creationId xmlns:a16="http://schemas.microsoft.com/office/drawing/2014/main" id="{B9E0FEF3-E0D2-A9AC-4E2D-A0D0280903A8}"/>
              </a:ext>
            </a:extLst>
          </p:cNvPr>
          <p:cNvSpPr txBox="1">
            <a:spLocks/>
          </p:cNvSpPr>
          <p:nvPr/>
        </p:nvSpPr>
        <p:spPr>
          <a:xfrm>
            <a:off x="3085813" y="3753286"/>
            <a:ext cx="7455666" cy="4745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001489"/>
                </a:solidFill>
                <a:effectLst/>
                <a:latin typeface="+mn-lt"/>
                <a:ea typeface="Times New Roman" panose="02020603050405020304" pitchFamily="18" charset="0"/>
              </a:rPr>
              <a:t>Mahatma Gandhi</a:t>
            </a:r>
          </a:p>
        </p:txBody>
      </p:sp>
      <p:sp>
        <p:nvSpPr>
          <p:cNvPr id="14" name="Slide Number Placeholder 1">
            <a:extLst>
              <a:ext uri="{FF2B5EF4-FFF2-40B4-BE49-F238E27FC236}">
                <a16:creationId xmlns:a16="http://schemas.microsoft.com/office/drawing/2014/main" id="{B8C016B2-8E56-C9D2-F29B-4808AC576247}"/>
              </a:ext>
            </a:extLst>
          </p:cNvPr>
          <p:cNvSpPr txBox="1">
            <a:spLocks/>
          </p:cNvSpPr>
          <p:nvPr/>
        </p:nvSpPr>
        <p:spPr>
          <a:xfrm>
            <a:off x="10584611" y="6383004"/>
            <a:ext cx="1300908" cy="3283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4469E1C-E4F4-40D5-86F8-3662AD305A00}" type="slidenum">
              <a:rPr lang="en-US" altLang="en-US" sz="1400" smtClean="0">
                <a:latin typeface="Arial" panose="020B0604020202020204" pitchFamily="34" charset="0"/>
                <a:cs typeface="Arial" panose="020B0604020202020204" pitchFamily="34" charset="0"/>
              </a:rPr>
              <a:pPr algn="r">
                <a:defRPr/>
              </a:pPr>
              <a:t>5</a:t>
            </a:fld>
            <a:endParaRPr lang="en-US" altLang="en-US" sz="14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96C73F33-6A4B-F174-EECA-F77B8E9FBDC9}"/>
              </a:ext>
            </a:extLst>
          </p:cNvPr>
          <p:cNvSpPr txBox="1"/>
          <p:nvPr/>
        </p:nvSpPr>
        <p:spPr>
          <a:xfrm>
            <a:off x="4015646" y="6255453"/>
            <a:ext cx="6568965" cy="307777"/>
          </a:xfrm>
          <a:prstGeom prst="rect">
            <a:avLst/>
          </a:prstGeom>
          <a:noFill/>
        </p:spPr>
        <p:txBody>
          <a:bodyPr wrap="square" rtlCol="0">
            <a:spAutoFit/>
          </a:bodyPr>
          <a:lstStyle/>
          <a:p>
            <a:pPr algn="ctr"/>
            <a:r>
              <a:rPr lang="en-US" sz="1400" i="1" dirty="0">
                <a:solidFill>
                  <a:srgbClr val="FC4C02"/>
                </a:solidFill>
                <a:latin typeface="Myriad Pro" panose="020B0503030403020204" pitchFamily="34" charset="0"/>
              </a:rPr>
              <a:t>“We extend God’s care through the ministry of physical, mental and spiritual healing.”</a:t>
            </a:r>
          </a:p>
        </p:txBody>
      </p:sp>
    </p:spTree>
    <p:extLst>
      <p:ext uri="{BB962C8B-B14F-4D97-AF65-F5344CB8AC3E}">
        <p14:creationId xmlns:p14="http://schemas.microsoft.com/office/powerpoint/2010/main" val="3398052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BAFC7-CA6A-14D9-EAEF-FBE21B71C4B3}"/>
              </a:ext>
            </a:extLst>
          </p:cNvPr>
          <p:cNvSpPr>
            <a:spLocks noGrp="1"/>
          </p:cNvSpPr>
          <p:nvPr>
            <p:ph type="title"/>
          </p:nvPr>
        </p:nvSpPr>
        <p:spPr>
          <a:xfrm>
            <a:off x="419437" y="146649"/>
            <a:ext cx="11353125" cy="824404"/>
          </a:xfrm>
        </p:spPr>
        <p:txBody>
          <a:bodyPr>
            <a:normAutofit/>
          </a:bodyPr>
          <a:lstStyle/>
          <a:p>
            <a:r>
              <a:rPr lang="en-US" sz="3200">
                <a:latin typeface="Myriad Pro" panose="020B0503030403020204" pitchFamily="34" charset="0"/>
              </a:rPr>
              <a:t>AHC’S LEADERSHIP SYSTEM</a:t>
            </a:r>
          </a:p>
        </p:txBody>
      </p:sp>
      <p:pic>
        <p:nvPicPr>
          <p:cNvPr id="8" name="Picture 7">
            <a:extLst>
              <a:ext uri="{FF2B5EF4-FFF2-40B4-BE49-F238E27FC236}">
                <a16:creationId xmlns:a16="http://schemas.microsoft.com/office/drawing/2014/main" id="{C51DAC25-3D33-CBC8-95B0-1BB0E3481BA3}"/>
              </a:ext>
            </a:extLst>
          </p:cNvPr>
          <p:cNvPicPr>
            <a:picLocks noChangeAspect="1"/>
          </p:cNvPicPr>
          <p:nvPr/>
        </p:nvPicPr>
        <p:blipFill>
          <a:blip r:embed="rId2"/>
          <a:stretch>
            <a:fillRect/>
          </a:stretch>
        </p:blipFill>
        <p:spPr>
          <a:xfrm>
            <a:off x="1737684" y="588253"/>
            <a:ext cx="8716628" cy="5409034"/>
          </a:xfrm>
          <a:prstGeom prst="rect">
            <a:avLst/>
          </a:prstGeom>
        </p:spPr>
      </p:pic>
      <p:sp>
        <p:nvSpPr>
          <p:cNvPr id="9" name="Slide Number Placeholder 1">
            <a:extLst>
              <a:ext uri="{FF2B5EF4-FFF2-40B4-BE49-F238E27FC236}">
                <a16:creationId xmlns:a16="http://schemas.microsoft.com/office/drawing/2014/main" id="{78961F2C-C119-93B8-3B95-DF4366963332}"/>
              </a:ext>
            </a:extLst>
          </p:cNvPr>
          <p:cNvSpPr txBox="1">
            <a:spLocks/>
          </p:cNvSpPr>
          <p:nvPr/>
        </p:nvSpPr>
        <p:spPr>
          <a:xfrm>
            <a:off x="10584611" y="6383004"/>
            <a:ext cx="1300908" cy="3283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4469E1C-E4F4-40D5-86F8-3662AD305A0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7" name="Group 6">
            <a:extLst>
              <a:ext uri="{FF2B5EF4-FFF2-40B4-BE49-F238E27FC236}">
                <a16:creationId xmlns:a16="http://schemas.microsoft.com/office/drawing/2014/main" id="{BF0FF5D6-625B-0D62-A56E-3E119DEDA8C1}"/>
              </a:ext>
            </a:extLst>
          </p:cNvPr>
          <p:cNvGrpSpPr/>
          <p:nvPr/>
        </p:nvGrpSpPr>
        <p:grpSpPr>
          <a:xfrm>
            <a:off x="2224857" y="2673557"/>
            <a:ext cx="2497972" cy="2614883"/>
            <a:chOff x="2224857" y="2673557"/>
            <a:chExt cx="2497972" cy="2614883"/>
          </a:xfrm>
        </p:grpSpPr>
        <p:sp>
          <p:nvSpPr>
            <p:cNvPr id="4" name="Rectangle 3">
              <a:extLst>
                <a:ext uri="{FF2B5EF4-FFF2-40B4-BE49-F238E27FC236}">
                  <a16:creationId xmlns:a16="http://schemas.microsoft.com/office/drawing/2014/main" id="{B531801E-2FC2-7BAD-B13A-87A3BD70F420}"/>
                </a:ext>
              </a:extLst>
            </p:cNvPr>
            <p:cNvSpPr/>
            <p:nvPr/>
          </p:nvSpPr>
          <p:spPr>
            <a:xfrm rot="10800000">
              <a:off x="2224857" y="4919912"/>
              <a:ext cx="2497972" cy="367732"/>
            </a:xfrm>
            <a:prstGeom prst="rect">
              <a:avLst/>
            </a:prstGeom>
            <a:solidFill>
              <a:srgbClr val="F2692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ヒラギノ角ゴ Pro W3"/>
                <a:cs typeface="+mn-cs"/>
              </a:endParaRPr>
            </a:p>
          </p:txBody>
        </p:sp>
        <p:sp>
          <p:nvSpPr>
            <p:cNvPr id="5" name="Rectangle 4">
              <a:extLst>
                <a:ext uri="{FF2B5EF4-FFF2-40B4-BE49-F238E27FC236}">
                  <a16:creationId xmlns:a16="http://schemas.microsoft.com/office/drawing/2014/main" id="{3E0C7806-A6E0-FA5E-E437-35E92EB44040}"/>
                </a:ext>
              </a:extLst>
            </p:cNvPr>
            <p:cNvSpPr/>
            <p:nvPr/>
          </p:nvSpPr>
          <p:spPr>
            <a:xfrm rot="5400000">
              <a:off x="1108425" y="3789990"/>
              <a:ext cx="2614883" cy="382018"/>
            </a:xfrm>
            <a:prstGeom prst="rect">
              <a:avLst/>
            </a:prstGeom>
            <a:solidFill>
              <a:srgbClr val="F2692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ヒラギノ角ゴ Pro W3"/>
                <a:cs typeface="+mn-cs"/>
              </a:endParaRPr>
            </a:p>
          </p:txBody>
        </p:sp>
        <p:sp>
          <p:nvSpPr>
            <p:cNvPr id="6" name="Star: 5 Points 5">
              <a:extLst>
                <a:ext uri="{FF2B5EF4-FFF2-40B4-BE49-F238E27FC236}">
                  <a16:creationId xmlns:a16="http://schemas.microsoft.com/office/drawing/2014/main" id="{55C55416-4325-DFB3-2B03-E4B4A3DF2B77}"/>
                </a:ext>
              </a:extLst>
            </p:cNvPr>
            <p:cNvSpPr/>
            <p:nvPr/>
          </p:nvSpPr>
          <p:spPr>
            <a:xfrm>
              <a:off x="2234398" y="4905628"/>
              <a:ext cx="372478" cy="382017"/>
            </a:xfrm>
            <a:prstGeom prst="star5">
              <a:avLst/>
            </a:prstGeom>
            <a:solidFill>
              <a:srgbClr val="FFB81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Myriad Pro" panose="020B0503030403020204"/>
                  <a:ea typeface="ヒラギノ角ゴ Pro W3"/>
                  <a:cs typeface="+mn-cs"/>
                </a:rPr>
                <a:t>1</a:t>
              </a:r>
            </a:p>
          </p:txBody>
        </p:sp>
      </p:grpSp>
      <p:sp>
        <p:nvSpPr>
          <p:cNvPr id="3" name="Rectangle 2">
            <a:extLst>
              <a:ext uri="{FF2B5EF4-FFF2-40B4-BE49-F238E27FC236}">
                <a16:creationId xmlns:a16="http://schemas.microsoft.com/office/drawing/2014/main" id="{12556BE3-3D07-B79C-2DB8-4A3174EAE21E}"/>
              </a:ext>
            </a:extLst>
          </p:cNvPr>
          <p:cNvSpPr/>
          <p:nvPr/>
        </p:nvSpPr>
        <p:spPr bwMode="auto">
          <a:xfrm>
            <a:off x="1882793" y="588253"/>
            <a:ext cx="8426409" cy="5306861"/>
          </a:xfrm>
          <a:prstGeom prst="rect">
            <a:avLst/>
          </a:prstGeom>
          <a:solidFill>
            <a:srgbClr val="00B0F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charset="0"/>
                <a:ea typeface="ヒラギノ角ゴ Pro W3" charset="0"/>
                <a:cs typeface="ヒラギノ角ゴ Pro W3" charset="0"/>
              </a:rPr>
              <a:t>AHC Trivia!</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Arial" charset="0"/>
              <a:ea typeface="ヒラギノ角ゴ Pro W3" charset="0"/>
              <a:cs typeface="ヒラギノ角ゴ Pro W3"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charset="0"/>
                <a:ea typeface="ヒラギノ角ゴ Pro W3" charset="0"/>
                <a:cs typeface="ヒラギノ角ゴ Pro W3" charset="0"/>
              </a:rPr>
              <a:t>Can you name this foundational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charset="0"/>
                <a:ea typeface="ヒラギノ角ゴ Pro W3" charset="0"/>
                <a:cs typeface="ヒラギノ角ゴ Pro W3" charset="0"/>
              </a:rPr>
              <a:t>component of our “recipe for success”?</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en-US" sz="2400" b="1" dirty="0">
              <a:solidFill>
                <a:prstClr val="white"/>
              </a:solidFill>
              <a:latin typeface="Arial" charset="0"/>
              <a:ea typeface="ヒラギノ角ゴ Pro W3" charset="0"/>
              <a:cs typeface="ヒラギノ角ゴ Pro W3"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charset="0"/>
                <a:ea typeface="ヒラギノ角ゴ Pro W3" charset="0"/>
                <a:cs typeface="ヒラギノ角ゴ Pro W3" charset="0"/>
              </a:rPr>
              <a:t>Next slide is the answer</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61194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BAFC7-CA6A-14D9-EAEF-FBE21B71C4B3}"/>
              </a:ext>
            </a:extLst>
          </p:cNvPr>
          <p:cNvSpPr>
            <a:spLocks noGrp="1"/>
          </p:cNvSpPr>
          <p:nvPr>
            <p:ph type="title"/>
          </p:nvPr>
        </p:nvSpPr>
        <p:spPr>
          <a:xfrm>
            <a:off x="419437" y="146649"/>
            <a:ext cx="11353125" cy="824404"/>
          </a:xfrm>
        </p:spPr>
        <p:txBody>
          <a:bodyPr>
            <a:normAutofit/>
          </a:bodyPr>
          <a:lstStyle/>
          <a:p>
            <a:r>
              <a:rPr lang="en-US" sz="3200">
                <a:latin typeface="Myriad Pro" panose="020B0503030403020204" pitchFamily="34" charset="0"/>
              </a:rPr>
              <a:t>AHC’S LEADERSHIP SYSTEM</a:t>
            </a:r>
          </a:p>
        </p:txBody>
      </p:sp>
      <p:pic>
        <p:nvPicPr>
          <p:cNvPr id="8" name="Picture 7">
            <a:extLst>
              <a:ext uri="{FF2B5EF4-FFF2-40B4-BE49-F238E27FC236}">
                <a16:creationId xmlns:a16="http://schemas.microsoft.com/office/drawing/2014/main" id="{C51DAC25-3D33-CBC8-95B0-1BB0E3481BA3}"/>
              </a:ext>
            </a:extLst>
          </p:cNvPr>
          <p:cNvPicPr>
            <a:picLocks noChangeAspect="1"/>
          </p:cNvPicPr>
          <p:nvPr/>
        </p:nvPicPr>
        <p:blipFill>
          <a:blip r:embed="rId2"/>
          <a:stretch>
            <a:fillRect/>
          </a:stretch>
        </p:blipFill>
        <p:spPr>
          <a:xfrm>
            <a:off x="1737684" y="588253"/>
            <a:ext cx="8716628" cy="5409034"/>
          </a:xfrm>
          <a:prstGeom prst="rect">
            <a:avLst/>
          </a:prstGeom>
        </p:spPr>
      </p:pic>
      <p:sp>
        <p:nvSpPr>
          <p:cNvPr id="9" name="Slide Number Placeholder 1">
            <a:extLst>
              <a:ext uri="{FF2B5EF4-FFF2-40B4-BE49-F238E27FC236}">
                <a16:creationId xmlns:a16="http://schemas.microsoft.com/office/drawing/2014/main" id="{78961F2C-C119-93B8-3B95-DF4366963332}"/>
              </a:ext>
            </a:extLst>
          </p:cNvPr>
          <p:cNvSpPr txBox="1">
            <a:spLocks/>
          </p:cNvSpPr>
          <p:nvPr/>
        </p:nvSpPr>
        <p:spPr>
          <a:xfrm>
            <a:off x="10584611" y="6383004"/>
            <a:ext cx="1300908" cy="3283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4469E1C-E4F4-40D5-86F8-3662AD305A0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7" name="Group 6">
            <a:extLst>
              <a:ext uri="{FF2B5EF4-FFF2-40B4-BE49-F238E27FC236}">
                <a16:creationId xmlns:a16="http://schemas.microsoft.com/office/drawing/2014/main" id="{BF0FF5D6-625B-0D62-A56E-3E119DEDA8C1}"/>
              </a:ext>
            </a:extLst>
          </p:cNvPr>
          <p:cNvGrpSpPr/>
          <p:nvPr/>
        </p:nvGrpSpPr>
        <p:grpSpPr>
          <a:xfrm>
            <a:off x="2224857" y="2673557"/>
            <a:ext cx="2497972" cy="2614883"/>
            <a:chOff x="2224857" y="2673557"/>
            <a:chExt cx="2497972" cy="2614883"/>
          </a:xfrm>
        </p:grpSpPr>
        <p:sp>
          <p:nvSpPr>
            <p:cNvPr id="4" name="Rectangle 3">
              <a:extLst>
                <a:ext uri="{FF2B5EF4-FFF2-40B4-BE49-F238E27FC236}">
                  <a16:creationId xmlns:a16="http://schemas.microsoft.com/office/drawing/2014/main" id="{B531801E-2FC2-7BAD-B13A-87A3BD70F420}"/>
                </a:ext>
              </a:extLst>
            </p:cNvPr>
            <p:cNvSpPr/>
            <p:nvPr/>
          </p:nvSpPr>
          <p:spPr>
            <a:xfrm rot="10800000">
              <a:off x="2224857" y="4919912"/>
              <a:ext cx="2497972" cy="367732"/>
            </a:xfrm>
            <a:prstGeom prst="rect">
              <a:avLst/>
            </a:prstGeom>
            <a:solidFill>
              <a:srgbClr val="F2692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ヒラギノ角ゴ Pro W3"/>
                <a:cs typeface="+mn-cs"/>
              </a:endParaRPr>
            </a:p>
          </p:txBody>
        </p:sp>
        <p:sp>
          <p:nvSpPr>
            <p:cNvPr id="5" name="Rectangle 4">
              <a:extLst>
                <a:ext uri="{FF2B5EF4-FFF2-40B4-BE49-F238E27FC236}">
                  <a16:creationId xmlns:a16="http://schemas.microsoft.com/office/drawing/2014/main" id="{3E0C7806-A6E0-FA5E-E437-35E92EB44040}"/>
                </a:ext>
              </a:extLst>
            </p:cNvPr>
            <p:cNvSpPr/>
            <p:nvPr/>
          </p:nvSpPr>
          <p:spPr>
            <a:xfrm rot="5400000">
              <a:off x="1108425" y="3789990"/>
              <a:ext cx="2614883" cy="382018"/>
            </a:xfrm>
            <a:prstGeom prst="rect">
              <a:avLst/>
            </a:prstGeom>
            <a:solidFill>
              <a:srgbClr val="F2692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ヒラギノ角ゴ Pro W3"/>
                <a:cs typeface="+mn-cs"/>
              </a:endParaRPr>
            </a:p>
          </p:txBody>
        </p:sp>
        <p:sp>
          <p:nvSpPr>
            <p:cNvPr id="6" name="Star: 5 Points 5">
              <a:extLst>
                <a:ext uri="{FF2B5EF4-FFF2-40B4-BE49-F238E27FC236}">
                  <a16:creationId xmlns:a16="http://schemas.microsoft.com/office/drawing/2014/main" id="{55C55416-4325-DFB3-2B03-E4B4A3DF2B77}"/>
                </a:ext>
              </a:extLst>
            </p:cNvPr>
            <p:cNvSpPr/>
            <p:nvPr/>
          </p:nvSpPr>
          <p:spPr>
            <a:xfrm>
              <a:off x="2234398" y="4905628"/>
              <a:ext cx="372478" cy="382017"/>
            </a:xfrm>
            <a:prstGeom prst="star5">
              <a:avLst/>
            </a:prstGeom>
            <a:solidFill>
              <a:srgbClr val="FFB81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Myriad Pro" panose="020B0503030403020204"/>
                  <a:ea typeface="ヒラギノ角ゴ Pro W3"/>
                  <a:cs typeface="+mn-cs"/>
                </a:rPr>
                <a:t>1</a:t>
              </a:r>
            </a:p>
          </p:txBody>
        </p:sp>
      </p:grpSp>
    </p:spTree>
    <p:extLst>
      <p:ext uri="{BB962C8B-B14F-4D97-AF65-F5344CB8AC3E}">
        <p14:creationId xmlns:p14="http://schemas.microsoft.com/office/powerpoint/2010/main" val="366352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63263DF-EB3C-4D37-9AF1-A5AA1BF790C9}"/>
              </a:ext>
            </a:extLst>
          </p:cNvPr>
          <p:cNvSpPr txBox="1">
            <a:spLocks/>
          </p:cNvSpPr>
          <p:nvPr/>
        </p:nvSpPr>
        <p:spPr>
          <a:xfrm>
            <a:off x="10584611" y="6383004"/>
            <a:ext cx="1300908" cy="3283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4469E1C-E4F4-40D5-86F8-3662AD305A0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Text Placeholder 3">
            <a:extLst>
              <a:ext uri="{FF2B5EF4-FFF2-40B4-BE49-F238E27FC236}">
                <a16:creationId xmlns:a16="http://schemas.microsoft.com/office/drawing/2014/main" id="{AC267E21-1EC8-BFCC-038D-DB29BDC3CB72}"/>
              </a:ext>
            </a:extLst>
          </p:cNvPr>
          <p:cNvSpPr txBox="1">
            <a:spLocks/>
          </p:cNvSpPr>
          <p:nvPr/>
        </p:nvSpPr>
        <p:spPr>
          <a:xfrm>
            <a:off x="355601" y="2566829"/>
            <a:ext cx="7077308" cy="8621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25398E"/>
                </a:solidFill>
                <a:effectLst/>
                <a:uLnTx/>
                <a:uFillTx/>
                <a:latin typeface="Myriad Pro" panose="020B0503030403020204" pitchFamily="34" charset="0"/>
                <a:ea typeface="+mn-ea"/>
                <a:cs typeface="+mn-cs"/>
              </a:rPr>
              <a:t>The </a:t>
            </a:r>
            <a:r>
              <a:rPr lang="en-US" sz="1800" b="1" dirty="0">
                <a:solidFill>
                  <a:srgbClr val="25398E"/>
                </a:solidFill>
              </a:rPr>
              <a:t>Ridge School </a:t>
            </a:r>
            <a:r>
              <a:rPr kumimoji="0" lang="en-US" sz="1800" b="1" i="0" u="none" strike="noStrike" kern="1200" cap="none" spc="0" normalizeH="0" baseline="0" noProof="0" dirty="0">
                <a:ln>
                  <a:noFill/>
                </a:ln>
                <a:solidFill>
                  <a:srgbClr val="25398E"/>
                </a:solidFill>
                <a:effectLst/>
                <a:uLnTx/>
                <a:uFillTx/>
                <a:latin typeface="Myriad Pro" panose="020B0503030403020204" pitchFamily="34" charset="0"/>
                <a:ea typeface="+mn-ea"/>
                <a:cs typeface="+mn-cs"/>
              </a:rPr>
              <a:t>Behavioral Support Room (BSR) started as a way to reduce physical restraints and seclusions. Now, it is time to keep the kids in the learning environment. </a:t>
            </a:r>
          </a:p>
        </p:txBody>
      </p:sp>
      <p:sp>
        <p:nvSpPr>
          <p:cNvPr id="8" name="Rectangle 7">
            <a:extLst>
              <a:ext uri="{FF2B5EF4-FFF2-40B4-BE49-F238E27FC236}">
                <a16:creationId xmlns:a16="http://schemas.microsoft.com/office/drawing/2014/main" id="{3433A0D3-AC91-3E5E-F12E-FA141346031B}"/>
              </a:ext>
            </a:extLst>
          </p:cNvPr>
          <p:cNvSpPr/>
          <p:nvPr/>
        </p:nvSpPr>
        <p:spPr>
          <a:xfrm>
            <a:off x="8102598" y="1189530"/>
            <a:ext cx="3733801" cy="20870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Team Picture</a:t>
            </a:r>
          </a:p>
        </p:txBody>
      </p:sp>
      <p:sp>
        <p:nvSpPr>
          <p:cNvPr id="9" name="Rectangle 8">
            <a:extLst>
              <a:ext uri="{FF2B5EF4-FFF2-40B4-BE49-F238E27FC236}">
                <a16:creationId xmlns:a16="http://schemas.microsoft.com/office/drawing/2014/main" id="{D2A4D9AD-BEC3-AF1D-9A2A-AF617CCCDC8B}"/>
              </a:ext>
            </a:extLst>
          </p:cNvPr>
          <p:cNvSpPr/>
          <p:nvPr/>
        </p:nvSpPr>
        <p:spPr bwMode="auto">
          <a:xfrm>
            <a:off x="-1" y="1981200"/>
            <a:ext cx="7467601" cy="533399"/>
          </a:xfrm>
          <a:prstGeom prst="rect">
            <a:avLst/>
          </a:prstGeom>
          <a:solidFill>
            <a:srgbClr val="25398E"/>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65760" marR="0" lvl="1"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Myriad Pro" panose="020B0503030403020204" pitchFamily="34" charset="0"/>
                <a:ea typeface="ヒラギノ角ゴ Pro W3" charset="0"/>
                <a:cs typeface="ヒラギノ角ゴ Pro W3" charset="0"/>
              </a:rPr>
              <a:t>Sharing AHC Best Practices</a:t>
            </a:r>
          </a:p>
        </p:txBody>
      </p:sp>
      <p:sp>
        <p:nvSpPr>
          <p:cNvPr id="10" name="Text Placeholder 3">
            <a:extLst>
              <a:ext uri="{FF2B5EF4-FFF2-40B4-BE49-F238E27FC236}">
                <a16:creationId xmlns:a16="http://schemas.microsoft.com/office/drawing/2014/main" id="{317E07F5-4D37-86A1-6A66-F2A6C39034BC}"/>
              </a:ext>
            </a:extLst>
          </p:cNvPr>
          <p:cNvSpPr txBox="1">
            <a:spLocks/>
          </p:cNvSpPr>
          <p:nvPr/>
        </p:nvSpPr>
        <p:spPr>
          <a:xfrm>
            <a:off x="102253" y="4044432"/>
            <a:ext cx="7866995" cy="1595587"/>
          </a:xfrm>
          <a:prstGeom prst="rect">
            <a:avLst/>
          </a:prstGeom>
        </p:spPr>
        <p:txBody>
          <a:bodyPr/>
          <a:lstStyle>
            <a:lvl1pPr marL="342900" indent="-342900" algn="l" rtl="0" eaLnBrk="0" fontAlgn="base" hangingPunct="0">
              <a:lnSpc>
                <a:spcPct val="120000"/>
              </a:lnSpc>
              <a:spcBef>
                <a:spcPct val="20000"/>
              </a:spcBef>
              <a:spcAft>
                <a:spcPct val="0"/>
              </a:spcAft>
              <a:buChar char="•"/>
              <a:defRPr sz="24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marL="342900" marR="0" lvl="0" indent="-342900" algn="l" defTabSz="914400" rtl="0" eaLnBrk="0" fontAlgn="base" latinLnBrk="0" hangingPunct="0">
              <a:lnSpc>
                <a:spcPct val="120000"/>
              </a:lnSpc>
              <a:spcBef>
                <a:spcPts val="0"/>
              </a:spcBef>
              <a:spcAft>
                <a:spcPct val="0"/>
              </a:spcAft>
              <a:buClrTx/>
              <a:buSzTx/>
              <a:buFontTx/>
              <a:buChar char="•"/>
              <a:tabLst/>
              <a:defRPr/>
            </a:pPr>
            <a:r>
              <a:rPr kumimoji="0" lang="en-US" sz="1800" b="0" i="0" u="none" strike="noStrike" kern="0" cap="none" spc="0" normalizeH="0" baseline="0" noProof="0" dirty="0">
                <a:ln>
                  <a:noFill/>
                </a:ln>
                <a:solidFill>
                  <a:srgbClr val="25398E"/>
                </a:solidFill>
                <a:effectLst/>
                <a:uLnTx/>
                <a:uFillTx/>
                <a:latin typeface="Myriad Pro" panose="020B0503030403020204" pitchFamily="34" charset="0"/>
                <a:ea typeface="+mn-ea"/>
                <a:cs typeface="+mn-cs"/>
              </a:rPr>
              <a:t>Train each staff member on how to avoid the conflict cycle with students</a:t>
            </a:r>
          </a:p>
          <a:p>
            <a:pPr marL="342900" marR="0" lvl="0" indent="-342900" algn="l" defTabSz="914400" rtl="0" eaLnBrk="0" fontAlgn="base" latinLnBrk="0" hangingPunct="0">
              <a:lnSpc>
                <a:spcPct val="120000"/>
              </a:lnSpc>
              <a:spcBef>
                <a:spcPts val="0"/>
              </a:spcBef>
              <a:spcAft>
                <a:spcPct val="0"/>
              </a:spcAft>
              <a:buClrTx/>
              <a:buSzTx/>
              <a:buFontTx/>
              <a:buChar char="•"/>
              <a:tabLst/>
              <a:defRPr/>
            </a:pPr>
            <a:r>
              <a:rPr kumimoji="0" lang="en-US" sz="1800" b="0" i="0" u="none" strike="noStrike" kern="0" cap="none" spc="0" normalizeH="0" baseline="0" noProof="0" dirty="0">
                <a:ln>
                  <a:noFill/>
                </a:ln>
                <a:solidFill>
                  <a:srgbClr val="25398E"/>
                </a:solidFill>
                <a:effectLst/>
                <a:uLnTx/>
                <a:uFillTx/>
                <a:latin typeface="Myriad Pro" panose="020B0503030403020204" pitchFamily="34" charset="0"/>
                <a:ea typeface="+mn-ea"/>
                <a:cs typeface="+mn-cs"/>
              </a:rPr>
              <a:t>Create a relaxation station within the classroom</a:t>
            </a:r>
          </a:p>
          <a:p>
            <a:pPr marL="342900" marR="0" lvl="0" indent="-342900" algn="l" defTabSz="914400" rtl="0" eaLnBrk="0" fontAlgn="base" latinLnBrk="0" hangingPunct="0">
              <a:lnSpc>
                <a:spcPct val="120000"/>
              </a:lnSpc>
              <a:spcBef>
                <a:spcPts val="0"/>
              </a:spcBef>
              <a:spcAft>
                <a:spcPct val="0"/>
              </a:spcAft>
              <a:buClrTx/>
              <a:buSzTx/>
              <a:buFontTx/>
              <a:buChar char="•"/>
              <a:tabLst/>
              <a:defRPr/>
            </a:pPr>
            <a:r>
              <a:rPr kumimoji="0" lang="en-US" sz="1800" b="0" i="0" u="none" strike="noStrike" kern="0" cap="none" spc="0" normalizeH="0" baseline="0" noProof="0" dirty="0">
                <a:ln>
                  <a:noFill/>
                </a:ln>
                <a:solidFill>
                  <a:srgbClr val="25398E"/>
                </a:solidFill>
                <a:effectLst/>
                <a:uLnTx/>
                <a:uFillTx/>
                <a:latin typeface="Myriad Pro" panose="020B0503030403020204" pitchFamily="34" charset="0"/>
                <a:ea typeface="+mn-ea"/>
                <a:cs typeface="+mn-cs"/>
              </a:rPr>
              <a:t>Make expectations clear surrounding the steps students (and staff) should take before exiting the classroom</a:t>
            </a:r>
          </a:p>
        </p:txBody>
      </p:sp>
      <p:sp>
        <p:nvSpPr>
          <p:cNvPr id="11" name="Rectangle 10">
            <a:extLst>
              <a:ext uri="{FF2B5EF4-FFF2-40B4-BE49-F238E27FC236}">
                <a16:creationId xmlns:a16="http://schemas.microsoft.com/office/drawing/2014/main" id="{C2B8B864-2279-7693-0766-1FE19E21D6FC}"/>
              </a:ext>
            </a:extLst>
          </p:cNvPr>
          <p:cNvSpPr/>
          <p:nvPr/>
        </p:nvSpPr>
        <p:spPr bwMode="auto">
          <a:xfrm>
            <a:off x="-9294" y="3429000"/>
            <a:ext cx="7467601" cy="533399"/>
          </a:xfrm>
          <a:prstGeom prst="rect">
            <a:avLst/>
          </a:prstGeom>
          <a:solidFill>
            <a:srgbClr val="25398E"/>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65760" marR="0" lvl="1"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Myriad Pro" panose="020B0503030403020204" pitchFamily="34" charset="0"/>
                <a:ea typeface="ヒラギノ角ゴ Pro W3" charset="0"/>
                <a:cs typeface="ヒラギノ角ゴ Pro W3" charset="0"/>
              </a:rPr>
              <a:t>How Did They Improve?</a:t>
            </a:r>
          </a:p>
        </p:txBody>
      </p:sp>
      <p:sp>
        <p:nvSpPr>
          <p:cNvPr id="12" name="Rectangle 11">
            <a:extLst>
              <a:ext uri="{FF2B5EF4-FFF2-40B4-BE49-F238E27FC236}">
                <a16:creationId xmlns:a16="http://schemas.microsoft.com/office/drawing/2014/main" id="{55B54BEA-212E-A046-9CD7-17FAAB5A1043}"/>
              </a:ext>
            </a:extLst>
          </p:cNvPr>
          <p:cNvSpPr/>
          <p:nvPr/>
        </p:nvSpPr>
        <p:spPr bwMode="auto">
          <a:xfrm>
            <a:off x="8077199" y="3716283"/>
            <a:ext cx="3733801" cy="2271131"/>
          </a:xfrm>
          <a:prstGeom prst="rect">
            <a:avLst/>
          </a:prstGeom>
          <a:solidFill>
            <a:schemeClr val="bg1"/>
          </a:solidFill>
          <a:ln w="63500" cap="flat" cmpd="sng" algn="ctr">
            <a:solidFill>
              <a:srgbClr val="25398E"/>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ヒラギノ角ゴ Pro W3" charset="0"/>
              <a:cs typeface="ヒラギノ角ゴ Pro W3" charset="0"/>
            </a:endParaRPr>
          </a:p>
        </p:txBody>
      </p:sp>
      <p:sp>
        <p:nvSpPr>
          <p:cNvPr id="13" name="TextBox 12">
            <a:extLst>
              <a:ext uri="{FF2B5EF4-FFF2-40B4-BE49-F238E27FC236}">
                <a16:creationId xmlns:a16="http://schemas.microsoft.com/office/drawing/2014/main" id="{8FBDCB66-AC93-0013-1F20-04DE187E4EF7}"/>
              </a:ext>
            </a:extLst>
          </p:cNvPr>
          <p:cNvSpPr txBox="1"/>
          <p:nvPr/>
        </p:nvSpPr>
        <p:spPr>
          <a:xfrm>
            <a:off x="8953499" y="3403098"/>
            <a:ext cx="1981200" cy="338554"/>
          </a:xfrm>
          <a:prstGeom prst="rect">
            <a:avLst/>
          </a:prstGeom>
          <a:solidFill>
            <a:srgbClr val="FC4C02"/>
          </a:solid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Myriad Pro" panose="020B0503030403020204" pitchFamily="34" charset="0"/>
                <a:ea typeface="+mn-ea"/>
                <a:cs typeface="+mn-cs"/>
              </a:rPr>
              <a:t>How Did They Do?</a:t>
            </a:r>
          </a:p>
        </p:txBody>
      </p:sp>
      <p:sp>
        <p:nvSpPr>
          <p:cNvPr id="15" name="TextBox 14">
            <a:extLst>
              <a:ext uri="{FF2B5EF4-FFF2-40B4-BE49-F238E27FC236}">
                <a16:creationId xmlns:a16="http://schemas.microsoft.com/office/drawing/2014/main" id="{3CDC8084-FCEA-6CDE-78D4-18D32809E4A4}"/>
              </a:ext>
            </a:extLst>
          </p:cNvPr>
          <p:cNvSpPr txBox="1"/>
          <p:nvPr/>
        </p:nvSpPr>
        <p:spPr>
          <a:xfrm>
            <a:off x="8369298" y="4469249"/>
            <a:ext cx="32004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C4C02"/>
                </a:solidFill>
                <a:effectLst/>
                <a:uLnTx/>
                <a:uFillTx/>
                <a:latin typeface="Myriad Pro" panose="020B0503030403020204" pitchFamily="34" charset="0"/>
                <a:ea typeface="+mn-ea"/>
                <a:cs typeface="Arial" panose="020B0604020202020204" pitchFamily="34" charset="0"/>
              </a:rPr>
              <a:t>Graph with at least </a:t>
            </a:r>
            <a:br>
              <a:rPr kumimoji="0" lang="en-US" sz="2400" b="1" i="0" u="none" strike="noStrike" kern="1200" cap="none" spc="0" normalizeH="0" baseline="0" noProof="0" dirty="0">
                <a:ln>
                  <a:noFill/>
                </a:ln>
                <a:solidFill>
                  <a:srgbClr val="FC4C02"/>
                </a:solidFill>
                <a:effectLst/>
                <a:uLnTx/>
                <a:uFillTx/>
                <a:latin typeface="Myriad Pro" panose="020B0503030403020204" pitchFamily="34" charset="0"/>
                <a:ea typeface="+mn-ea"/>
                <a:cs typeface="Arial" panose="020B0604020202020204" pitchFamily="34" charset="0"/>
              </a:rPr>
            </a:br>
            <a:r>
              <a:rPr kumimoji="0" lang="en-US" sz="2400" b="1" i="0" u="none" strike="noStrike" kern="1200" cap="none" spc="0" normalizeH="0" baseline="0" noProof="0" dirty="0">
                <a:ln>
                  <a:noFill/>
                </a:ln>
                <a:solidFill>
                  <a:srgbClr val="FC4C02"/>
                </a:solidFill>
                <a:effectLst/>
                <a:uLnTx/>
                <a:uFillTx/>
                <a:latin typeface="Myriad Pro" panose="020B0503030403020204" pitchFamily="34" charset="0"/>
                <a:ea typeface="+mn-ea"/>
                <a:cs typeface="Arial" panose="020B0604020202020204" pitchFamily="34" charset="0"/>
              </a:rPr>
              <a:t>3 data points</a:t>
            </a:r>
          </a:p>
        </p:txBody>
      </p:sp>
      <p:sp>
        <p:nvSpPr>
          <p:cNvPr id="16" name="Title 1">
            <a:extLst>
              <a:ext uri="{FF2B5EF4-FFF2-40B4-BE49-F238E27FC236}">
                <a16:creationId xmlns:a16="http://schemas.microsoft.com/office/drawing/2014/main" id="{DE761FD0-5152-49A5-1133-9B63BD4D2342}"/>
              </a:ext>
            </a:extLst>
          </p:cNvPr>
          <p:cNvSpPr>
            <a:spLocks noGrp="1"/>
          </p:cNvSpPr>
          <p:nvPr>
            <p:ph type="title"/>
          </p:nvPr>
        </p:nvSpPr>
        <p:spPr>
          <a:xfrm>
            <a:off x="428877" y="365126"/>
            <a:ext cx="11353125" cy="824404"/>
          </a:xfrm>
        </p:spPr>
        <p:txBody>
          <a:bodyPr>
            <a:normAutofit fontScale="90000"/>
          </a:bodyPr>
          <a:lstStyle/>
          <a:p>
            <a:r>
              <a:rPr lang="en-US" dirty="0">
                <a:latin typeface="Myriad Pro" panose="020B0503030403020204" pitchFamily="34" charset="0"/>
                <a:cs typeface="Arial" panose="020B0604020202020204" pitchFamily="34" charset="0"/>
              </a:rPr>
              <a:t>OPERATIONAL EXCELLENCE SUCCESS STORY</a:t>
            </a:r>
          </a:p>
        </p:txBody>
      </p:sp>
      <p:sp>
        <p:nvSpPr>
          <p:cNvPr id="17" name="Content Placeholder 2">
            <a:extLst>
              <a:ext uri="{FF2B5EF4-FFF2-40B4-BE49-F238E27FC236}">
                <a16:creationId xmlns:a16="http://schemas.microsoft.com/office/drawing/2014/main" id="{F136B5DB-A4B1-7E24-4573-26352F1C3180}"/>
              </a:ext>
            </a:extLst>
          </p:cNvPr>
          <p:cNvSpPr txBox="1">
            <a:spLocks/>
          </p:cNvSpPr>
          <p:nvPr/>
        </p:nvSpPr>
        <p:spPr>
          <a:xfrm>
            <a:off x="428877" y="1302586"/>
            <a:ext cx="7648322" cy="59658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srgbClr val="FC4C02"/>
                </a:solidFill>
                <a:effectLst/>
                <a:uLnTx/>
                <a:uFillTx/>
                <a:latin typeface="Myriad Pro" panose="020B0503030403020204" pitchFamily="34" charset="0"/>
                <a:ea typeface="+mn-ea"/>
                <a:cs typeface="+mn-cs"/>
              </a:rPr>
              <a:t>We Do Our Best Everyday to Exceed Expectations</a:t>
            </a:r>
          </a:p>
        </p:txBody>
      </p:sp>
      <p:sp>
        <p:nvSpPr>
          <p:cNvPr id="2" name="TextBox 1">
            <a:extLst>
              <a:ext uri="{FF2B5EF4-FFF2-40B4-BE49-F238E27FC236}">
                <a16:creationId xmlns:a16="http://schemas.microsoft.com/office/drawing/2014/main" id="{01FCBDD1-617A-BA4E-23AE-77F80284DDDB}"/>
              </a:ext>
            </a:extLst>
          </p:cNvPr>
          <p:cNvSpPr txBox="1"/>
          <p:nvPr/>
        </p:nvSpPr>
        <p:spPr>
          <a:xfrm>
            <a:off x="4015646" y="6255453"/>
            <a:ext cx="656896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FC4C02"/>
                </a:solidFill>
                <a:effectLst/>
                <a:uLnTx/>
                <a:uFillTx/>
                <a:latin typeface="Myriad Pro" panose="020B0503030403020204" pitchFamily="34" charset="0"/>
                <a:ea typeface="+mn-ea"/>
                <a:cs typeface="+mn-cs"/>
              </a:rPr>
              <a:t>“We extend God’s care through the ministry of physical, mental and spiritual healing.”</a:t>
            </a:r>
          </a:p>
        </p:txBody>
      </p:sp>
      <p:graphicFrame>
        <p:nvGraphicFramePr>
          <p:cNvPr id="3" name="Chart 2">
            <a:extLst>
              <a:ext uri="{FF2B5EF4-FFF2-40B4-BE49-F238E27FC236}">
                <a16:creationId xmlns:a16="http://schemas.microsoft.com/office/drawing/2014/main" id="{F342F2F7-4137-A8F7-7CC5-488BDD483C39}"/>
              </a:ext>
            </a:extLst>
          </p:cNvPr>
          <p:cNvGraphicFramePr>
            <a:graphicFrameLocks noGrp="1"/>
          </p:cNvGraphicFramePr>
          <p:nvPr/>
        </p:nvGraphicFramePr>
        <p:xfrm>
          <a:off x="8102598" y="3716284"/>
          <a:ext cx="3679404" cy="2194989"/>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descr="A group of people posing for a photo&#10;&#10;Description automatically generated">
            <a:extLst>
              <a:ext uri="{FF2B5EF4-FFF2-40B4-BE49-F238E27FC236}">
                <a16:creationId xmlns:a16="http://schemas.microsoft.com/office/drawing/2014/main" id="{EA659745-E6B7-2582-14DD-9213DA98F5F2}"/>
              </a:ext>
            </a:extLst>
          </p:cNvPr>
          <p:cNvPicPr>
            <a:picLocks noChangeAspect="1"/>
          </p:cNvPicPr>
          <p:nvPr/>
        </p:nvPicPr>
        <p:blipFill>
          <a:blip r:embed="rId4"/>
          <a:stretch>
            <a:fillRect/>
          </a:stretch>
        </p:blipFill>
        <p:spPr>
          <a:xfrm>
            <a:off x="8452753" y="1204085"/>
            <a:ext cx="3116945" cy="2087628"/>
          </a:xfrm>
          <a:prstGeom prst="rect">
            <a:avLst/>
          </a:prstGeom>
        </p:spPr>
      </p:pic>
    </p:spTree>
    <p:extLst>
      <p:ext uri="{BB962C8B-B14F-4D97-AF65-F5344CB8AC3E}">
        <p14:creationId xmlns:p14="http://schemas.microsoft.com/office/powerpoint/2010/main" val="139311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63263DF-EB3C-4D37-9AF1-A5AA1BF790C9}"/>
              </a:ext>
            </a:extLst>
          </p:cNvPr>
          <p:cNvSpPr txBox="1">
            <a:spLocks/>
          </p:cNvSpPr>
          <p:nvPr/>
        </p:nvSpPr>
        <p:spPr>
          <a:xfrm>
            <a:off x="10584611" y="6383004"/>
            <a:ext cx="1300908" cy="3283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4469E1C-E4F4-40D5-86F8-3662AD305A0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Text Placeholder 3">
            <a:extLst>
              <a:ext uri="{FF2B5EF4-FFF2-40B4-BE49-F238E27FC236}">
                <a16:creationId xmlns:a16="http://schemas.microsoft.com/office/drawing/2014/main" id="{AC267E21-1EC8-BFCC-038D-DB29BDC3CB72}"/>
              </a:ext>
            </a:extLst>
          </p:cNvPr>
          <p:cNvSpPr txBox="1">
            <a:spLocks/>
          </p:cNvSpPr>
          <p:nvPr/>
        </p:nvSpPr>
        <p:spPr>
          <a:xfrm>
            <a:off x="0" y="3429000"/>
            <a:ext cx="7746698" cy="15698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5398E"/>
                </a:solidFill>
                <a:effectLst/>
                <a:uLnTx/>
                <a:uFillTx/>
                <a:latin typeface="Myriad Pro" panose="020B0503030403020204" pitchFamily="34" charset="0"/>
                <a:ea typeface="+mn-ea"/>
                <a:cs typeface="+mn-cs"/>
              </a:rPr>
              <a:t>All AHC maps are located on the portal (excluding PACS and IT services)</a:t>
            </a:r>
          </a:p>
          <a:p>
            <a:pPr marL="18288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5398E"/>
                </a:solidFill>
                <a:effectLst/>
                <a:uLnTx/>
                <a:uFillTx/>
                <a:latin typeface="Myriad Pro" panose="020B0503030403020204" pitchFamily="34" charset="0"/>
                <a:ea typeface="+mn-ea"/>
                <a:cs typeface="+mn-cs"/>
              </a:rPr>
              <a:t>Filter by entity, APQC, department, or keyword</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25398E"/>
              </a:solidFill>
              <a:effectLst/>
              <a:uLnTx/>
              <a:uFillTx/>
              <a:latin typeface="Myriad Pro" panose="020B0503030403020204" pitchFamily="34" charset="0"/>
              <a:ea typeface="+mn-ea"/>
              <a:cs typeface="+mn-cs"/>
            </a:endParaRPr>
          </a:p>
        </p:txBody>
      </p:sp>
      <p:sp>
        <p:nvSpPr>
          <p:cNvPr id="9" name="Rectangle 8">
            <a:extLst>
              <a:ext uri="{FF2B5EF4-FFF2-40B4-BE49-F238E27FC236}">
                <a16:creationId xmlns:a16="http://schemas.microsoft.com/office/drawing/2014/main" id="{D2A4D9AD-BEC3-AF1D-9A2A-AF617CCCDC8B}"/>
              </a:ext>
            </a:extLst>
          </p:cNvPr>
          <p:cNvSpPr/>
          <p:nvPr/>
        </p:nvSpPr>
        <p:spPr bwMode="auto">
          <a:xfrm>
            <a:off x="-1" y="1022556"/>
            <a:ext cx="7944384" cy="533399"/>
          </a:xfrm>
          <a:prstGeom prst="rect">
            <a:avLst/>
          </a:prstGeom>
          <a:solidFill>
            <a:srgbClr val="25398E"/>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65760" marR="0" lvl="1"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Myriad Pro" panose="020B0503030403020204" pitchFamily="34" charset="0"/>
                <a:ea typeface="ヒラギノ角ゴ Pro W3" charset="0"/>
                <a:cs typeface="ヒラギノ角ゴ Pro W3" charset="0"/>
              </a:rPr>
              <a:t>Portal Location</a:t>
            </a:r>
          </a:p>
        </p:txBody>
      </p:sp>
      <p:sp>
        <p:nvSpPr>
          <p:cNvPr id="10" name="Text Placeholder 3">
            <a:extLst>
              <a:ext uri="{FF2B5EF4-FFF2-40B4-BE49-F238E27FC236}">
                <a16:creationId xmlns:a16="http://schemas.microsoft.com/office/drawing/2014/main" id="{317E07F5-4D37-86A1-6A66-F2A6C39034BC}"/>
              </a:ext>
            </a:extLst>
          </p:cNvPr>
          <p:cNvSpPr txBox="1">
            <a:spLocks/>
          </p:cNvSpPr>
          <p:nvPr/>
        </p:nvSpPr>
        <p:spPr>
          <a:xfrm>
            <a:off x="-41742" y="4701937"/>
            <a:ext cx="11727519" cy="1634659"/>
          </a:xfrm>
          <a:prstGeom prst="rect">
            <a:avLst/>
          </a:prstGeom>
        </p:spPr>
        <p:txBody>
          <a:bodyPr/>
          <a:lstStyle>
            <a:lvl1pPr marL="342900" indent="-342900" algn="l" rtl="0" eaLnBrk="0" fontAlgn="base" hangingPunct="0">
              <a:lnSpc>
                <a:spcPct val="120000"/>
              </a:lnSpc>
              <a:spcBef>
                <a:spcPct val="20000"/>
              </a:spcBef>
              <a:spcAft>
                <a:spcPct val="0"/>
              </a:spcAft>
              <a:buChar char="•"/>
              <a:defRPr sz="24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marL="342900" marR="0" lvl="0" indent="-342900" algn="l" defTabSz="914400" rtl="0" eaLnBrk="0" fontAlgn="base" latinLnBrk="0" hangingPunct="0">
              <a:lnSpc>
                <a:spcPct val="120000"/>
              </a:lnSpc>
              <a:spcBef>
                <a:spcPts val="0"/>
              </a:spcBef>
              <a:spcAft>
                <a:spcPct val="0"/>
              </a:spcAft>
              <a:buClrTx/>
              <a:buSzTx/>
              <a:buFontTx/>
              <a:buChar char="•"/>
              <a:tabLst/>
              <a:defRPr/>
            </a:pPr>
            <a:r>
              <a:rPr kumimoji="0" lang="en-US" sz="1600" b="0" i="0" u="none" strike="noStrike" kern="0" cap="none" spc="0" normalizeH="0" baseline="0" noProof="0" dirty="0">
                <a:ln>
                  <a:noFill/>
                </a:ln>
                <a:solidFill>
                  <a:srgbClr val="25398E"/>
                </a:solidFill>
                <a:effectLst/>
                <a:uLnTx/>
                <a:uFillTx/>
                <a:latin typeface="Myriad Pro" panose="020B0503030403020204" pitchFamily="34" charset="0"/>
                <a:ea typeface="+mn-ea"/>
                <a:cs typeface="+mn-cs"/>
              </a:rPr>
              <a:t>OE advisors are working with departments to upload approved maps to the portal</a:t>
            </a:r>
          </a:p>
          <a:p>
            <a:pPr marL="342900" marR="0" lvl="0" indent="-342900" algn="l" defTabSz="914400" rtl="0" eaLnBrk="0" fontAlgn="base" latinLnBrk="0" hangingPunct="0">
              <a:lnSpc>
                <a:spcPct val="120000"/>
              </a:lnSpc>
              <a:spcBef>
                <a:spcPts val="0"/>
              </a:spcBef>
              <a:spcAft>
                <a:spcPct val="0"/>
              </a:spcAft>
              <a:buClrTx/>
              <a:buSzTx/>
              <a:buFontTx/>
              <a:buChar char="•"/>
              <a:tabLst/>
              <a:defRPr/>
            </a:pPr>
            <a:r>
              <a:rPr kumimoji="0" lang="en-US" sz="1600" b="0" i="0" u="none" strike="noStrike" kern="0" cap="none" spc="0" normalizeH="0" baseline="0" noProof="0" dirty="0">
                <a:ln>
                  <a:noFill/>
                </a:ln>
                <a:solidFill>
                  <a:srgbClr val="25398E"/>
                </a:solidFill>
                <a:effectLst/>
                <a:uLnTx/>
                <a:uFillTx/>
                <a:latin typeface="Myriad Pro" panose="020B0503030403020204" pitchFamily="34" charset="0"/>
                <a:ea typeface="+mn-ea"/>
                <a:cs typeface="+mn-cs"/>
              </a:rPr>
              <a:t>All maps will be required to have an annual review; first due date 12/31/2025</a:t>
            </a:r>
          </a:p>
          <a:p>
            <a:pPr marL="342900" marR="0" lvl="0" indent="-342900" algn="l" defTabSz="914400" rtl="0" eaLnBrk="0" fontAlgn="base" latinLnBrk="0" hangingPunct="0">
              <a:lnSpc>
                <a:spcPct val="120000"/>
              </a:lnSpc>
              <a:spcBef>
                <a:spcPts val="0"/>
              </a:spcBef>
              <a:spcAft>
                <a:spcPct val="0"/>
              </a:spcAft>
              <a:buClrTx/>
              <a:buSzTx/>
              <a:buFontTx/>
              <a:buChar char="•"/>
              <a:tabLst/>
              <a:defRPr/>
            </a:pPr>
            <a:r>
              <a:rPr kumimoji="0" lang="en-US" sz="1600" b="0" i="0" u="none" strike="noStrike" kern="0" cap="none" spc="0" normalizeH="0" baseline="0" noProof="0" dirty="0">
                <a:ln>
                  <a:noFill/>
                </a:ln>
                <a:solidFill>
                  <a:srgbClr val="25398E"/>
                </a:solidFill>
                <a:effectLst/>
                <a:uLnTx/>
                <a:uFillTx/>
                <a:latin typeface="Myriad Pro" panose="020B0503030403020204" pitchFamily="34" charset="0"/>
                <a:ea typeface="+mn-ea"/>
                <a:cs typeface="+mn-cs"/>
              </a:rPr>
              <a:t>OE advisors will notify department leaders of review due dates </a:t>
            </a:r>
          </a:p>
          <a:p>
            <a:pPr marL="342900" marR="0" lvl="0" indent="-342900" algn="l" defTabSz="914400" rtl="0" eaLnBrk="0" fontAlgn="base" latinLnBrk="0" hangingPunct="0">
              <a:lnSpc>
                <a:spcPct val="120000"/>
              </a:lnSpc>
              <a:spcBef>
                <a:spcPts val="0"/>
              </a:spcBef>
              <a:spcAft>
                <a:spcPct val="0"/>
              </a:spcAft>
              <a:buClrTx/>
              <a:buSzTx/>
              <a:buFontTx/>
              <a:buChar char="•"/>
              <a:tabLst/>
              <a:defRPr/>
            </a:pPr>
            <a:r>
              <a:rPr kumimoji="0" lang="en-US" sz="1600" b="0" i="0" u="none" strike="noStrike" kern="0" cap="none" spc="0" normalizeH="0" baseline="0" noProof="0" dirty="0">
                <a:ln>
                  <a:noFill/>
                </a:ln>
                <a:solidFill>
                  <a:srgbClr val="25398E"/>
                </a:solidFill>
                <a:effectLst/>
                <a:uLnTx/>
                <a:uFillTx/>
                <a:latin typeface="Myriad Pro" panose="020B0503030403020204" pitchFamily="34" charset="0"/>
                <a:ea typeface="+mn-ea"/>
                <a:cs typeface="+mn-cs"/>
              </a:rPr>
              <a:t>If a department needs to edit currently uploaded maps or creates a new map, please notify your OE advisor for portal upload</a:t>
            </a:r>
          </a:p>
          <a:p>
            <a:pPr marL="342900" marR="0" lvl="0" indent="-342900" algn="l" defTabSz="914400" rtl="0" eaLnBrk="0" fontAlgn="base" latinLnBrk="0" hangingPunct="0">
              <a:lnSpc>
                <a:spcPct val="120000"/>
              </a:lnSpc>
              <a:spcBef>
                <a:spcPts val="0"/>
              </a:spcBef>
              <a:spcAft>
                <a:spcPct val="0"/>
              </a:spcAft>
              <a:buClrTx/>
              <a:buSzTx/>
              <a:buFontTx/>
              <a:buChar char="•"/>
              <a:tabLst/>
              <a:defRPr/>
            </a:pPr>
            <a:endParaRPr kumimoji="0" lang="en-US" sz="1600" b="0" i="0" u="none" strike="noStrike" kern="0" cap="none" spc="0" normalizeH="0" baseline="0" noProof="0" dirty="0">
              <a:ln>
                <a:noFill/>
              </a:ln>
              <a:solidFill>
                <a:srgbClr val="25398E"/>
              </a:solidFill>
              <a:effectLst/>
              <a:uLnTx/>
              <a:uFillTx/>
              <a:latin typeface="Myriad Pro" panose="020B0503030403020204" pitchFamily="34" charset="0"/>
              <a:ea typeface="+mn-ea"/>
              <a:cs typeface="+mn-cs"/>
            </a:endParaRPr>
          </a:p>
        </p:txBody>
      </p:sp>
      <p:sp>
        <p:nvSpPr>
          <p:cNvPr id="16" name="Title 1">
            <a:extLst>
              <a:ext uri="{FF2B5EF4-FFF2-40B4-BE49-F238E27FC236}">
                <a16:creationId xmlns:a16="http://schemas.microsoft.com/office/drawing/2014/main" id="{DE761FD0-5152-49A5-1133-9B63BD4D2342}"/>
              </a:ext>
            </a:extLst>
          </p:cNvPr>
          <p:cNvSpPr>
            <a:spLocks noGrp="1"/>
          </p:cNvSpPr>
          <p:nvPr>
            <p:ph type="title"/>
          </p:nvPr>
        </p:nvSpPr>
        <p:spPr>
          <a:xfrm>
            <a:off x="0" y="18591"/>
            <a:ext cx="11353125" cy="824404"/>
          </a:xfrm>
        </p:spPr>
        <p:txBody>
          <a:bodyPr>
            <a:normAutofit/>
          </a:bodyPr>
          <a:lstStyle/>
          <a:p>
            <a:r>
              <a:rPr lang="en-US" dirty="0">
                <a:latin typeface="Myriad Pro" panose="020B0503030403020204" pitchFamily="34" charset="0"/>
                <a:cs typeface="Arial" panose="020B0604020202020204" pitchFamily="34" charset="0"/>
              </a:rPr>
              <a:t>System Process Portal is LIVE!</a:t>
            </a:r>
          </a:p>
        </p:txBody>
      </p:sp>
      <p:sp>
        <p:nvSpPr>
          <p:cNvPr id="17" name="Content Placeholder 2">
            <a:extLst>
              <a:ext uri="{FF2B5EF4-FFF2-40B4-BE49-F238E27FC236}">
                <a16:creationId xmlns:a16="http://schemas.microsoft.com/office/drawing/2014/main" id="{F136B5DB-A4B1-7E24-4573-26352F1C3180}"/>
              </a:ext>
            </a:extLst>
          </p:cNvPr>
          <p:cNvSpPr txBox="1">
            <a:spLocks/>
          </p:cNvSpPr>
          <p:nvPr/>
        </p:nvSpPr>
        <p:spPr>
          <a:xfrm>
            <a:off x="0" y="595580"/>
            <a:ext cx="12275820" cy="5965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srgbClr val="FC4C02"/>
                </a:solidFill>
                <a:effectLst/>
                <a:uLnTx/>
                <a:uFillTx/>
                <a:latin typeface="Myriad Pro" panose="020B0503030403020204" pitchFamily="34" charset="0"/>
                <a:ea typeface="+mn-ea"/>
                <a:cs typeface="+mn-cs"/>
              </a:rPr>
              <a:t>Accessible portal with all AHC Process Maps </a:t>
            </a:r>
            <a:r>
              <a:rPr kumimoji="0" lang="en-US" sz="1600" b="1" i="0" u="none" strike="noStrike" kern="1200" cap="none" spc="0" normalizeH="0" baseline="0" noProof="0" dirty="0">
                <a:ln>
                  <a:noFill/>
                </a:ln>
                <a:solidFill>
                  <a:srgbClr val="FC4C02"/>
                </a:solidFill>
                <a:effectLst/>
                <a:uLnTx/>
                <a:uFillTx/>
                <a:latin typeface="Myriad Pro" panose="020B0503030403020204" pitchFamily="34" charset="0"/>
                <a:ea typeface="+mn-ea"/>
                <a:cs typeface="+mn-cs"/>
              </a:rPr>
              <a:t>(PACS and IT have unique sites with links on portal)</a:t>
            </a:r>
            <a:endParaRPr kumimoji="0" lang="en-US" sz="2600" b="1" i="0" u="none" strike="noStrike" kern="1200" cap="none" spc="0" normalizeH="0" baseline="0" noProof="0" dirty="0">
              <a:ln>
                <a:noFill/>
              </a:ln>
              <a:solidFill>
                <a:srgbClr val="FC4C02"/>
              </a:solidFill>
              <a:effectLst/>
              <a:uLnTx/>
              <a:uFillTx/>
              <a:latin typeface="Myriad Pro" panose="020B0503030403020204" pitchFamily="34" charset="0"/>
              <a:ea typeface="+mn-ea"/>
              <a:cs typeface="+mn-cs"/>
            </a:endParaRPr>
          </a:p>
        </p:txBody>
      </p:sp>
      <p:sp>
        <p:nvSpPr>
          <p:cNvPr id="2" name="TextBox 1">
            <a:extLst>
              <a:ext uri="{FF2B5EF4-FFF2-40B4-BE49-F238E27FC236}">
                <a16:creationId xmlns:a16="http://schemas.microsoft.com/office/drawing/2014/main" id="{01FCBDD1-617A-BA4E-23AE-77F80284DDDB}"/>
              </a:ext>
            </a:extLst>
          </p:cNvPr>
          <p:cNvSpPr txBox="1"/>
          <p:nvPr/>
        </p:nvSpPr>
        <p:spPr>
          <a:xfrm>
            <a:off x="4015646" y="6255453"/>
            <a:ext cx="656896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FC4C02"/>
                </a:solidFill>
                <a:effectLst/>
                <a:uLnTx/>
                <a:uFillTx/>
                <a:latin typeface="Myriad Pro" panose="020B0503030403020204" pitchFamily="34" charset="0"/>
                <a:ea typeface="+mn-ea"/>
                <a:cs typeface="+mn-cs"/>
              </a:rPr>
              <a:t>“We extend God’s care through the ministry of physical, mental and spiritual healing.”</a:t>
            </a:r>
          </a:p>
        </p:txBody>
      </p:sp>
      <p:pic>
        <p:nvPicPr>
          <p:cNvPr id="7" name="Picture 6">
            <a:extLst>
              <a:ext uri="{FF2B5EF4-FFF2-40B4-BE49-F238E27FC236}">
                <a16:creationId xmlns:a16="http://schemas.microsoft.com/office/drawing/2014/main" id="{C37AB700-6265-AEF3-1F3B-C25D6E1FEBA6}"/>
              </a:ext>
            </a:extLst>
          </p:cNvPr>
          <p:cNvPicPr>
            <a:picLocks noChangeAspect="1"/>
          </p:cNvPicPr>
          <p:nvPr/>
        </p:nvPicPr>
        <p:blipFill>
          <a:blip r:embed="rId2"/>
          <a:stretch>
            <a:fillRect/>
          </a:stretch>
        </p:blipFill>
        <p:spPr>
          <a:xfrm>
            <a:off x="5716681" y="983459"/>
            <a:ext cx="6419808" cy="1970919"/>
          </a:xfrm>
          <a:prstGeom prst="rect">
            <a:avLst/>
          </a:prstGeom>
        </p:spPr>
      </p:pic>
      <p:sp>
        <p:nvSpPr>
          <p:cNvPr id="11" name="Rectangle 10">
            <a:extLst>
              <a:ext uri="{FF2B5EF4-FFF2-40B4-BE49-F238E27FC236}">
                <a16:creationId xmlns:a16="http://schemas.microsoft.com/office/drawing/2014/main" id="{C2B8B864-2279-7693-0766-1FE19E21D6FC}"/>
              </a:ext>
            </a:extLst>
          </p:cNvPr>
          <p:cNvSpPr/>
          <p:nvPr/>
        </p:nvSpPr>
        <p:spPr bwMode="auto">
          <a:xfrm>
            <a:off x="0" y="4198766"/>
            <a:ext cx="7944383" cy="533399"/>
          </a:xfrm>
          <a:prstGeom prst="rect">
            <a:avLst/>
          </a:prstGeom>
          <a:solidFill>
            <a:srgbClr val="25398E"/>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65760" marR="0" lvl="1"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Myriad Pro" panose="020B0503030403020204" pitchFamily="34" charset="0"/>
                <a:ea typeface="ヒラギノ角ゴ Pro W3" charset="0"/>
                <a:cs typeface="ヒラギノ角ゴ Pro W3" charset="0"/>
              </a:rPr>
              <a:t>Adding/updating maps</a:t>
            </a:r>
          </a:p>
        </p:txBody>
      </p:sp>
      <p:sp>
        <p:nvSpPr>
          <p:cNvPr id="22" name="Oval 21">
            <a:extLst>
              <a:ext uri="{FF2B5EF4-FFF2-40B4-BE49-F238E27FC236}">
                <a16:creationId xmlns:a16="http://schemas.microsoft.com/office/drawing/2014/main" id="{D1F56507-CE39-5AF3-B731-7CF249E294E8}"/>
              </a:ext>
            </a:extLst>
          </p:cNvPr>
          <p:cNvSpPr/>
          <p:nvPr/>
        </p:nvSpPr>
        <p:spPr>
          <a:xfrm>
            <a:off x="11235065" y="1555955"/>
            <a:ext cx="901424" cy="533399"/>
          </a:xfrm>
          <a:prstGeom prst="ellipse">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4F427C5-9B12-DB31-7AE3-A6C739BCA279}"/>
              </a:ext>
            </a:extLst>
          </p:cNvPr>
          <p:cNvSpPr/>
          <p:nvPr/>
        </p:nvSpPr>
        <p:spPr bwMode="auto">
          <a:xfrm>
            <a:off x="-9956" y="2895601"/>
            <a:ext cx="7944383" cy="533399"/>
          </a:xfrm>
          <a:prstGeom prst="rect">
            <a:avLst/>
          </a:prstGeom>
          <a:solidFill>
            <a:srgbClr val="25398E"/>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65760" marR="0" lvl="1"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Myriad Pro" panose="020B0503030403020204" pitchFamily="34" charset="0"/>
                <a:ea typeface="ヒラギノ角ゴ Pro W3" charset="0"/>
                <a:cs typeface="ヒラギノ角ゴ Pro W3" charset="0"/>
              </a:rPr>
              <a:t>Finding a Map</a:t>
            </a:r>
          </a:p>
        </p:txBody>
      </p:sp>
      <p:sp>
        <p:nvSpPr>
          <p:cNvPr id="5" name="Text Placeholder 3">
            <a:extLst>
              <a:ext uri="{FF2B5EF4-FFF2-40B4-BE49-F238E27FC236}">
                <a16:creationId xmlns:a16="http://schemas.microsoft.com/office/drawing/2014/main" id="{206C82B5-9DF6-8209-375E-6C54FE4CA871}"/>
              </a:ext>
            </a:extLst>
          </p:cNvPr>
          <p:cNvSpPr txBox="1">
            <a:spLocks/>
          </p:cNvSpPr>
          <p:nvPr/>
        </p:nvSpPr>
        <p:spPr>
          <a:xfrm>
            <a:off x="-9956" y="1547041"/>
            <a:ext cx="7746698" cy="15698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5398E"/>
                </a:solidFill>
                <a:effectLst/>
                <a:uLnTx/>
                <a:uFillTx/>
                <a:latin typeface="Myriad Pro" panose="020B0503030403020204" pitchFamily="34" charset="0"/>
                <a:ea typeface="+mn-ea"/>
                <a:cs typeface="+mn-cs"/>
              </a:rPr>
              <a:t>Intranet Home page on top blue bar, under “Process Portal”</a:t>
            </a:r>
          </a:p>
          <a:p>
            <a:pPr marL="18288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5398E"/>
                </a:solidFill>
                <a:effectLst/>
                <a:uLnTx/>
                <a:uFillTx/>
                <a:latin typeface="Myriad Pro" panose="020B0503030403020204" pitchFamily="34" charset="0"/>
                <a:ea typeface="+mn-ea"/>
                <a:cs typeface="+mn-cs"/>
              </a:rPr>
              <a:t>Operational Excellence Website, located on quick links</a:t>
            </a:r>
          </a:p>
          <a:p>
            <a:pPr marL="18288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5398E"/>
                </a:solidFill>
                <a:effectLst/>
                <a:uLnTx/>
                <a:uFillTx/>
                <a:latin typeface="Myriad Pro" panose="020B0503030403020204" pitchFamily="34" charset="0"/>
                <a:ea typeface="+mn-ea"/>
                <a:cs typeface="+mn-cs"/>
                <a:hlinkClick r:id="rId3"/>
              </a:rPr>
              <a:t>https://adventisthealthcare.sharepoint.com/sites/DEPT-Operational_Excellence/SitePages/Process-Portal.aspx</a:t>
            </a:r>
            <a:endParaRPr kumimoji="0" lang="en-US" sz="1600" b="0" i="0" u="none" strike="noStrike" kern="1200" cap="none" spc="0" normalizeH="0" baseline="0" noProof="0" dirty="0">
              <a:ln>
                <a:noFill/>
              </a:ln>
              <a:solidFill>
                <a:srgbClr val="25398E"/>
              </a:solidFill>
              <a:effectLst/>
              <a:uLnTx/>
              <a:uFillTx/>
              <a:latin typeface="Myriad Pro" panose="020B0503030403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25398E"/>
              </a:solidFill>
              <a:effectLst/>
              <a:uLnTx/>
              <a:uFillTx/>
              <a:latin typeface="Myriad Pro" panose="020B0503030403020204" pitchFamily="34" charset="0"/>
              <a:ea typeface="+mn-ea"/>
              <a:cs typeface="+mn-cs"/>
            </a:endParaRPr>
          </a:p>
        </p:txBody>
      </p:sp>
      <p:pic>
        <p:nvPicPr>
          <p:cNvPr id="14" name="Picture 13">
            <a:extLst>
              <a:ext uri="{FF2B5EF4-FFF2-40B4-BE49-F238E27FC236}">
                <a16:creationId xmlns:a16="http://schemas.microsoft.com/office/drawing/2014/main" id="{DE63E1B3-1239-8A15-8B39-EA79CCD02BBF}"/>
              </a:ext>
            </a:extLst>
          </p:cNvPr>
          <p:cNvPicPr>
            <a:picLocks noChangeAspect="1"/>
          </p:cNvPicPr>
          <p:nvPr/>
        </p:nvPicPr>
        <p:blipFill rotWithShape="1">
          <a:blip r:embed="rId4"/>
          <a:srcRect b="25802"/>
          <a:stretch/>
        </p:blipFill>
        <p:spPr>
          <a:xfrm>
            <a:off x="7168168" y="2864402"/>
            <a:ext cx="4878542" cy="1867763"/>
          </a:xfrm>
          <a:prstGeom prst="rect">
            <a:avLst/>
          </a:prstGeom>
        </p:spPr>
      </p:pic>
    </p:spTree>
    <p:extLst>
      <p:ext uri="{BB962C8B-B14F-4D97-AF65-F5344CB8AC3E}">
        <p14:creationId xmlns:p14="http://schemas.microsoft.com/office/powerpoint/2010/main" val="230647442"/>
      </p:ext>
    </p:extLst>
  </p:cSld>
  <p:clrMapOvr>
    <a:masterClrMapping/>
  </p:clrMapOvr>
</p:sld>
</file>

<file path=ppt/theme/theme1.xml><?xml version="1.0" encoding="utf-8"?>
<a:theme xmlns:a="http://schemas.openxmlformats.org/drawingml/2006/main" name="Office Theme">
  <a:themeElements>
    <a:clrScheme name="AHC Blu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109E6BF5E8E94BA92D9135120412C9" ma:contentTypeVersion="17" ma:contentTypeDescription="Create a new document." ma:contentTypeScope="" ma:versionID="4b3cfc55f70860f3e0d9e26f69df7bf5">
  <xsd:schema xmlns:xsd="http://www.w3.org/2001/XMLSchema" xmlns:xs="http://www.w3.org/2001/XMLSchema" xmlns:p="http://schemas.microsoft.com/office/2006/metadata/properties" xmlns:ns2="d7c8b542-caaa-45cd-83fe-835d56eb4af4" xmlns:ns3="7e269f14-bfbf-4a8a-833e-f691f25ede14" targetNamespace="http://schemas.microsoft.com/office/2006/metadata/properties" ma:root="true" ma:fieldsID="d3f714b4465233a79320c743648140b2" ns2:_="" ns3:_="">
    <xsd:import namespace="d7c8b542-caaa-45cd-83fe-835d56eb4af4"/>
    <xsd:import namespace="7e269f14-bfbf-4a8a-833e-f691f25ede14"/>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c8b542-caaa-45cd-83fe-835d56eb4a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LengthInSeconds" ma:index="14" nillable="true" ma:displayName="Length (seconds)"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b7b2ff2c-bbeb-4296-a4d2-c729f7f213f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269f14-bfbf-4a8a-833e-f691f25ede14"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d135b90-d465-4fd6-86bd-a8f3d340ba40}" ma:internalName="TaxCatchAll" ma:showField="CatchAllData" ma:web="7e269f14-bfbf-4a8a-833e-f691f25ede14">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7c8b542-caaa-45cd-83fe-835d56eb4af4">
      <Terms xmlns="http://schemas.microsoft.com/office/infopath/2007/PartnerControls"/>
    </lcf76f155ced4ddcb4097134ff3c332f>
    <TaxCatchAll xmlns="7e269f14-bfbf-4a8a-833e-f691f25ede1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81C9EC-1843-4990-AB98-011D4E7F1F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c8b542-caaa-45cd-83fe-835d56eb4af4"/>
    <ds:schemaRef ds:uri="7e269f14-bfbf-4a8a-833e-f691f25ede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8C5943-B518-45A4-9627-01ED06460DA9}">
  <ds:schemaRefs>
    <ds:schemaRef ds:uri="http://schemas.microsoft.com/office/2006/metadata/properties"/>
    <ds:schemaRef ds:uri="http://schemas.microsoft.com/office/infopath/2007/PartnerControls"/>
    <ds:schemaRef ds:uri="d7c8b542-caaa-45cd-83fe-835d56eb4af4"/>
    <ds:schemaRef ds:uri="7e269f14-bfbf-4a8a-833e-f691f25ede14"/>
  </ds:schemaRefs>
</ds:datastoreItem>
</file>

<file path=customXml/itemProps3.xml><?xml version="1.0" encoding="utf-8"?>
<ds:datastoreItem xmlns:ds="http://schemas.openxmlformats.org/officeDocument/2006/customXml" ds:itemID="{AC77A1B6-D416-4735-B066-A0FEBD2B7B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2420</TotalTime>
  <Words>1756</Words>
  <Application>Microsoft Office PowerPoint</Application>
  <PresentationFormat>Widescreen</PresentationFormat>
  <Paragraphs>169</Paragraphs>
  <Slides>16</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Aptos</vt:lpstr>
      <vt:lpstr>Arial</vt:lpstr>
      <vt:lpstr>Calibri</vt:lpstr>
      <vt:lpstr>Myriad Pro</vt:lpstr>
      <vt:lpstr>Myriad Pro Light</vt:lpstr>
      <vt:lpstr>Symbol</vt:lpstr>
      <vt:lpstr>System Font Regular</vt:lpstr>
      <vt:lpstr>Wingdings</vt:lpstr>
      <vt:lpstr>Office Theme</vt:lpstr>
      <vt:lpstr>PowerPoint Presentation</vt:lpstr>
      <vt:lpstr>Monthly Meeting</vt:lpstr>
      <vt:lpstr>AGENDA</vt:lpstr>
      <vt:lpstr>DEVOTIONAL</vt:lpstr>
      <vt:lpstr>DEVOTIONAL</vt:lpstr>
      <vt:lpstr>AHC’S LEADERSHIP SYSTEM</vt:lpstr>
      <vt:lpstr>AHC’S LEADERSHIP SYSTEM</vt:lpstr>
      <vt:lpstr>OPERATIONAL EXCELLENCE SUCCESS STORY</vt:lpstr>
      <vt:lpstr>System Process Portal is LIVE!</vt:lpstr>
      <vt:lpstr>COMMUNITY BULLETIN</vt:lpstr>
      <vt:lpstr>TEAM HIGHLIGHTS</vt:lpstr>
      <vt:lpstr>FWMC TEAM HIGHLIGHTS  7/16/24</vt:lpstr>
      <vt:lpstr>SGMC/ GEC TEAM HIGHLIGHTS 7/23/24</vt:lpstr>
      <vt:lpstr>WOMC TEAM HIGHLIGHTS July 9, 2024</vt:lpstr>
      <vt:lpstr>WE WANT TO HEAR FROM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Collier, Demetra J</cp:lastModifiedBy>
  <cp:revision>33</cp:revision>
  <dcterms:created xsi:type="dcterms:W3CDTF">2022-03-18T19:10:08Z</dcterms:created>
  <dcterms:modified xsi:type="dcterms:W3CDTF">2024-07-25T15:20:04Z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0x010100D1109E6BF5E8E94BA92D9135120412C9</vt:lpwstr>
  </property>
</Properties>
</file>