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66" r:id="rId6"/>
    <p:sldId id="273" r:id="rId7"/>
    <p:sldId id="289" r:id="rId8"/>
    <p:sldId id="290" r:id="rId9"/>
    <p:sldId id="299" r:id="rId10"/>
    <p:sldId id="293" r:id="rId11"/>
    <p:sldId id="286" r:id="rId12"/>
    <p:sldId id="309" r:id="rId13"/>
    <p:sldId id="300" r:id="rId14"/>
    <p:sldId id="301" r:id="rId15"/>
    <p:sldId id="302" r:id="rId16"/>
    <p:sldId id="303" r:id="rId17"/>
    <p:sldId id="304" r:id="rId18"/>
    <p:sldId id="305" r:id="rId19"/>
    <p:sldId id="306" r:id="rId20"/>
    <p:sldId id="307" r:id="rId21"/>
    <p:sldId id="308" r:id="rId22"/>
    <p:sldId id="287"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C02"/>
    <a:srgbClr val="253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5"/>
    <p:restoredTop sz="94694"/>
  </p:normalViewPr>
  <p:slideViewPr>
    <p:cSldViewPr snapToGrid="0" snapToObjects="1">
      <p:cViewPr varScale="1">
        <p:scale>
          <a:sx n="76" d="100"/>
          <a:sy n="76" d="100"/>
        </p:scale>
        <p:origin x="1094"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B5307-E970-9C44-AFF9-6D592EF4AEB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685AB-55B9-6144-A640-32FAB5F37E47}" type="slidenum">
              <a:rPr lang="en-US" smtClean="0"/>
              <a:t>‹#›</a:t>
            </a:fld>
            <a:endParaRPr lang="en-US"/>
          </a:p>
        </p:txBody>
      </p:sp>
    </p:spTree>
    <p:extLst>
      <p:ext uri="{BB962C8B-B14F-4D97-AF65-F5344CB8AC3E}">
        <p14:creationId xmlns:p14="http://schemas.microsoft.com/office/powerpoint/2010/main" val="8362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versities.com/news/10-students-who-overcame-massive-obstacles#:~:text=Aduei%E2%80%99s%20story%20begins%20at%20age%206%20when%20she%20was%20separate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 Amazing College Success Stories of Students Who Overcame Obstacles (universities.com)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685AB-55B9-6144-A640-32FAB5F37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226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13</a:t>
            </a:fld>
            <a:endParaRPr lang="en-US"/>
          </a:p>
        </p:txBody>
      </p:sp>
    </p:spTree>
    <p:extLst>
      <p:ext uri="{BB962C8B-B14F-4D97-AF65-F5344CB8AC3E}">
        <p14:creationId xmlns:p14="http://schemas.microsoft.com/office/powerpoint/2010/main" val="1402616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14</a:t>
            </a:fld>
            <a:endParaRPr lang="en-US"/>
          </a:p>
        </p:txBody>
      </p:sp>
    </p:spTree>
    <p:extLst>
      <p:ext uri="{BB962C8B-B14F-4D97-AF65-F5344CB8AC3E}">
        <p14:creationId xmlns:p14="http://schemas.microsoft.com/office/powerpoint/2010/main" val="201448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15</a:t>
            </a:fld>
            <a:endParaRPr lang="en-US"/>
          </a:p>
        </p:txBody>
      </p:sp>
    </p:spTree>
    <p:extLst>
      <p:ext uri="{BB962C8B-B14F-4D97-AF65-F5344CB8AC3E}">
        <p14:creationId xmlns:p14="http://schemas.microsoft.com/office/powerpoint/2010/main" val="180800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16</a:t>
            </a:fld>
            <a:endParaRPr lang="en-US"/>
          </a:p>
        </p:txBody>
      </p:sp>
    </p:spTree>
    <p:extLst>
      <p:ext uri="{BB962C8B-B14F-4D97-AF65-F5344CB8AC3E}">
        <p14:creationId xmlns:p14="http://schemas.microsoft.com/office/powerpoint/2010/main" val="56511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17</a:t>
            </a:fld>
            <a:endParaRPr lang="en-US"/>
          </a:p>
        </p:txBody>
      </p:sp>
    </p:spTree>
    <p:extLst>
      <p:ext uri="{BB962C8B-B14F-4D97-AF65-F5344CB8AC3E}">
        <p14:creationId xmlns:p14="http://schemas.microsoft.com/office/powerpoint/2010/main" val="187497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18</a:t>
            </a:fld>
            <a:endParaRPr lang="en-US"/>
          </a:p>
        </p:txBody>
      </p:sp>
    </p:spTree>
    <p:extLst>
      <p:ext uri="{BB962C8B-B14F-4D97-AF65-F5344CB8AC3E}">
        <p14:creationId xmlns:p14="http://schemas.microsoft.com/office/powerpoint/2010/main" val="351886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19</a:t>
            </a:fld>
            <a:endParaRPr lang="en-US"/>
          </a:p>
        </p:txBody>
      </p:sp>
    </p:spTree>
    <p:extLst>
      <p:ext uri="{BB962C8B-B14F-4D97-AF65-F5344CB8AC3E}">
        <p14:creationId xmlns:p14="http://schemas.microsoft.com/office/powerpoint/2010/main" val="3535093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685AB-55B9-6144-A640-32FAB5F37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4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685AB-55B9-6144-A640-32FAB5F37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89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685AB-55B9-6144-A640-32FAB5F37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50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8</a:t>
            </a:fld>
            <a:endParaRPr lang="en-US"/>
          </a:p>
        </p:txBody>
      </p:sp>
    </p:spTree>
    <p:extLst>
      <p:ext uri="{BB962C8B-B14F-4D97-AF65-F5344CB8AC3E}">
        <p14:creationId xmlns:p14="http://schemas.microsoft.com/office/powerpoint/2010/main" val="78161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9</a:t>
            </a:fld>
            <a:endParaRPr lang="en-US"/>
          </a:p>
        </p:txBody>
      </p:sp>
    </p:spTree>
    <p:extLst>
      <p:ext uri="{BB962C8B-B14F-4D97-AF65-F5344CB8AC3E}">
        <p14:creationId xmlns:p14="http://schemas.microsoft.com/office/powerpoint/2010/main" val="156011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10</a:t>
            </a:fld>
            <a:endParaRPr lang="en-US"/>
          </a:p>
        </p:txBody>
      </p:sp>
    </p:spTree>
    <p:extLst>
      <p:ext uri="{BB962C8B-B14F-4D97-AF65-F5344CB8AC3E}">
        <p14:creationId xmlns:p14="http://schemas.microsoft.com/office/powerpoint/2010/main" val="109405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11</a:t>
            </a:fld>
            <a:endParaRPr lang="en-US"/>
          </a:p>
        </p:txBody>
      </p:sp>
    </p:spTree>
    <p:extLst>
      <p:ext uri="{BB962C8B-B14F-4D97-AF65-F5344CB8AC3E}">
        <p14:creationId xmlns:p14="http://schemas.microsoft.com/office/powerpoint/2010/main" val="313825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12</a:t>
            </a:fld>
            <a:endParaRPr lang="en-US"/>
          </a:p>
        </p:txBody>
      </p:sp>
    </p:spTree>
    <p:extLst>
      <p:ext uri="{BB962C8B-B14F-4D97-AF65-F5344CB8AC3E}">
        <p14:creationId xmlns:p14="http://schemas.microsoft.com/office/powerpoint/2010/main" val="857525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BFD229-60DF-D646-A24B-06007CEA6A7F}"/>
              </a:ext>
            </a:extLst>
          </p:cNvPr>
          <p:cNvPicPr>
            <a:picLocks noChangeAspect="1"/>
          </p:cNvPicPr>
          <p:nvPr userDrawn="1"/>
        </p:nvPicPr>
        <p:blipFill>
          <a:blip r:embed="rId2"/>
          <a:srcRect/>
          <a:stretch/>
        </p:blipFill>
        <p:spPr>
          <a:xfrm>
            <a:off x="-28426" y="-13908"/>
            <a:ext cx="12231045" cy="6876644"/>
          </a:xfrm>
          <a:prstGeom prst="rect">
            <a:avLst/>
          </a:prstGeom>
        </p:spPr>
      </p:pic>
    </p:spTree>
    <p:extLst>
      <p:ext uri="{BB962C8B-B14F-4D97-AF65-F5344CB8AC3E}">
        <p14:creationId xmlns:p14="http://schemas.microsoft.com/office/powerpoint/2010/main" val="3255309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815C-F3BA-9441-B4F6-1385CA927E08}"/>
              </a:ext>
            </a:extLst>
          </p:cNvPr>
          <p:cNvSpPr>
            <a:spLocks noGrp="1"/>
          </p:cNvSpPr>
          <p:nvPr>
            <p:ph type="title"/>
          </p:nvPr>
        </p:nvSpPr>
        <p:spPr>
          <a:xfrm>
            <a:off x="459462" y="457200"/>
            <a:ext cx="3932237" cy="1517257"/>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3AE10BD-332A-CF41-86EC-7BA73C508B23}"/>
              </a:ext>
            </a:extLst>
          </p:cNvPr>
          <p:cNvSpPr>
            <a:spLocks noGrp="1"/>
          </p:cNvSpPr>
          <p:nvPr>
            <p:ph idx="1"/>
          </p:nvPr>
        </p:nvSpPr>
        <p:spPr>
          <a:xfrm>
            <a:off x="4661012" y="457201"/>
            <a:ext cx="715336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D30C142-DBDC-234B-80A3-D5FD767EF194}"/>
              </a:ext>
            </a:extLst>
          </p:cNvPr>
          <p:cNvSpPr>
            <a:spLocks noGrp="1"/>
          </p:cNvSpPr>
          <p:nvPr>
            <p:ph type="body" sz="half" idx="2"/>
          </p:nvPr>
        </p:nvSpPr>
        <p:spPr>
          <a:xfrm>
            <a:off x="459462" y="2057400"/>
            <a:ext cx="3932237" cy="3811588"/>
          </a:xfrm>
        </p:spPr>
        <p:txBody>
          <a:bodyPr/>
          <a:lstStyle>
            <a:lvl1pPr marL="0" indent="0">
              <a:buNone/>
              <a:defRPr sz="1600">
                <a:solidFill>
                  <a:srgbClr val="FC4C0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0A5AA454-9E73-7D45-89DC-58DD147A03D3}"/>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73498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09C98E4-E821-B34A-8895-792FCB2C94B9}"/>
              </a:ext>
            </a:extLst>
          </p:cNvPr>
          <p:cNvSpPr>
            <a:spLocks noGrp="1"/>
          </p:cNvSpPr>
          <p:nvPr>
            <p:ph type="pic" idx="1"/>
          </p:nvPr>
        </p:nvSpPr>
        <p:spPr>
          <a:xfrm>
            <a:off x="4669104" y="457201"/>
            <a:ext cx="713717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85694FEC-DF70-6C4E-BAA6-5A280FF66436}"/>
              </a:ext>
            </a:extLst>
          </p:cNvPr>
          <p:cNvSpPr>
            <a:spLocks noGrp="1"/>
          </p:cNvSpPr>
          <p:nvPr>
            <p:ph type="sldNum" sz="quarter" idx="12"/>
          </p:nvPr>
        </p:nvSpPr>
        <p:spPr/>
        <p:txBody>
          <a:bodyPr/>
          <a:lstStyle/>
          <a:p>
            <a:fld id="{D1861599-52FB-3C46-8B79-3212DE710A59}" type="slidenum">
              <a:rPr lang="en-US" smtClean="0"/>
              <a:t>‹#›</a:t>
            </a:fld>
            <a:endParaRPr lang="en-US"/>
          </a:p>
        </p:txBody>
      </p:sp>
      <p:sp>
        <p:nvSpPr>
          <p:cNvPr id="8" name="Title 1">
            <a:extLst>
              <a:ext uri="{FF2B5EF4-FFF2-40B4-BE49-F238E27FC236}">
                <a16:creationId xmlns:a16="http://schemas.microsoft.com/office/drawing/2014/main" id="{787A35AA-D105-E948-BBA2-C4EA0F99F659}"/>
              </a:ext>
            </a:extLst>
          </p:cNvPr>
          <p:cNvSpPr>
            <a:spLocks noGrp="1"/>
          </p:cNvSpPr>
          <p:nvPr>
            <p:ph type="title"/>
          </p:nvPr>
        </p:nvSpPr>
        <p:spPr>
          <a:xfrm>
            <a:off x="459462" y="457200"/>
            <a:ext cx="3932237" cy="1517257"/>
          </a:xfrm>
          <a:prstGeom prst="rect">
            <a:avLst/>
          </a:prstGeom>
        </p:spPr>
        <p:txBody>
          <a:bodyPr anchor="b"/>
          <a:lstStyle>
            <a:lvl1pPr>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1D8D2C4B-A193-BF43-8A1D-F08CE6DEABB0}"/>
              </a:ext>
            </a:extLst>
          </p:cNvPr>
          <p:cNvSpPr>
            <a:spLocks noGrp="1"/>
          </p:cNvSpPr>
          <p:nvPr>
            <p:ph type="body" sz="half" idx="2"/>
          </p:nvPr>
        </p:nvSpPr>
        <p:spPr>
          <a:xfrm>
            <a:off x="459462" y="2057400"/>
            <a:ext cx="3932237" cy="3811588"/>
          </a:xfrm>
        </p:spPr>
        <p:txBody>
          <a:bodyPr/>
          <a:lstStyle>
            <a:lvl1pPr marL="0" indent="0">
              <a:buNone/>
              <a:defRPr sz="1600">
                <a:solidFill>
                  <a:srgbClr val="FC4C0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5751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BFD229-60DF-D646-A24B-06007CEA6A7F}"/>
              </a:ext>
            </a:extLst>
          </p:cNvPr>
          <p:cNvPicPr>
            <a:picLocks noChangeAspect="1"/>
          </p:cNvPicPr>
          <p:nvPr userDrawn="1"/>
        </p:nvPicPr>
        <p:blipFill>
          <a:blip r:embed="rId2"/>
          <a:srcRect/>
          <a:stretch/>
        </p:blipFill>
        <p:spPr>
          <a:xfrm>
            <a:off x="-49876" y="-24403"/>
            <a:ext cx="12256075" cy="6890716"/>
          </a:xfrm>
          <a:prstGeom prst="rect">
            <a:avLst/>
          </a:prstGeom>
        </p:spPr>
      </p:pic>
    </p:spTree>
    <p:extLst>
      <p:ext uri="{BB962C8B-B14F-4D97-AF65-F5344CB8AC3E}">
        <p14:creationId xmlns:p14="http://schemas.microsoft.com/office/powerpoint/2010/main" val="3693912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91C08EB-D0A8-9FC9-A752-93BB03694469}"/>
              </a:ext>
            </a:extLst>
          </p:cNvPr>
          <p:cNvPicPr>
            <a:picLocks noChangeAspect="1"/>
          </p:cNvPicPr>
          <p:nvPr userDrawn="1"/>
        </p:nvPicPr>
        <p:blipFill>
          <a:blip r:embed="rId2"/>
          <a:stretch>
            <a:fillRect/>
          </a:stretch>
        </p:blipFill>
        <p:spPr>
          <a:xfrm>
            <a:off x="0" y="1654"/>
            <a:ext cx="12194942" cy="6856346"/>
          </a:xfrm>
          <a:prstGeom prst="rect">
            <a:avLst/>
          </a:prstGeom>
        </p:spPr>
      </p:pic>
      <p:sp>
        <p:nvSpPr>
          <p:cNvPr id="2" name="Title 1">
            <a:extLst>
              <a:ext uri="{FF2B5EF4-FFF2-40B4-BE49-F238E27FC236}">
                <a16:creationId xmlns:a16="http://schemas.microsoft.com/office/drawing/2014/main" id="{4534EDCC-1B68-774C-9968-179214F1CBAA}"/>
              </a:ext>
            </a:extLst>
          </p:cNvPr>
          <p:cNvSpPr>
            <a:spLocks noGrp="1"/>
          </p:cNvSpPr>
          <p:nvPr>
            <p:ph type="title"/>
          </p:nvPr>
        </p:nvSpPr>
        <p:spPr>
          <a:xfrm>
            <a:off x="831850" y="1084333"/>
            <a:ext cx="10515600" cy="2264336"/>
          </a:xfrm>
          <a:prstGeom prst="rect">
            <a:avLst/>
          </a:prstGeom>
        </p:spPr>
        <p:txBody>
          <a:bodyPr anchor="b"/>
          <a:lstStyle>
            <a:lvl1pPr>
              <a:defRPr sz="6000" b="1" i="0">
                <a:latin typeface="Myriad Pro Light" panose="020B04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7AFC5C-99FA-2849-BD41-800AE1EF9041}"/>
              </a:ext>
            </a:extLst>
          </p:cNvPr>
          <p:cNvSpPr>
            <a:spLocks noGrp="1"/>
          </p:cNvSpPr>
          <p:nvPr>
            <p:ph type="body" idx="1"/>
          </p:nvPr>
        </p:nvSpPr>
        <p:spPr>
          <a:xfrm>
            <a:off x="831850" y="3352322"/>
            <a:ext cx="10515600" cy="1500187"/>
          </a:xfrm>
        </p:spPr>
        <p:txBody>
          <a:bodyPr/>
          <a:lstStyle>
            <a:lvl1pPr marL="0" indent="0">
              <a:buNone/>
              <a:defRPr sz="2400" b="0" i="0">
                <a:solidFill>
                  <a:srgbClr val="FC4C02"/>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ED4EC560-9B3C-3F43-AF14-D3ACA1DD6DE0}"/>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1404845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EDCC-1B68-774C-9968-179214F1CBAA}"/>
              </a:ext>
            </a:extLst>
          </p:cNvPr>
          <p:cNvSpPr>
            <a:spLocks noGrp="1"/>
          </p:cNvSpPr>
          <p:nvPr>
            <p:ph type="title"/>
          </p:nvPr>
        </p:nvSpPr>
        <p:spPr>
          <a:xfrm>
            <a:off x="831850" y="1084333"/>
            <a:ext cx="10515600" cy="2264336"/>
          </a:xfrm>
          <a:prstGeom prst="rect">
            <a:avLst/>
          </a:prstGeom>
        </p:spPr>
        <p:txBody>
          <a:bodyPr anchor="b"/>
          <a:lstStyle>
            <a:lvl1pPr>
              <a:defRPr sz="6000" b="1" i="0">
                <a:latin typeface="Myriad Pro Light" panose="020B04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7AFC5C-99FA-2849-BD41-800AE1EF9041}"/>
              </a:ext>
            </a:extLst>
          </p:cNvPr>
          <p:cNvSpPr>
            <a:spLocks noGrp="1"/>
          </p:cNvSpPr>
          <p:nvPr>
            <p:ph type="body" idx="1"/>
          </p:nvPr>
        </p:nvSpPr>
        <p:spPr>
          <a:xfrm>
            <a:off x="831850" y="3352322"/>
            <a:ext cx="10515600" cy="1500187"/>
          </a:xfrm>
        </p:spPr>
        <p:txBody>
          <a:bodyPr/>
          <a:lstStyle>
            <a:lvl1pPr marL="0" indent="0">
              <a:buNone/>
              <a:defRPr sz="2400" b="0" i="0">
                <a:solidFill>
                  <a:srgbClr val="FC4C02"/>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ED4EC560-9B3C-3F43-AF14-D3ACA1DD6DE0}"/>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22120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86DC-E9EA-1E44-A09C-6DD67F243AF0}"/>
              </a:ext>
            </a:extLst>
          </p:cNvPr>
          <p:cNvSpPr>
            <a:spLocks noGrp="1"/>
          </p:cNvSpPr>
          <p:nvPr>
            <p:ph type="title"/>
          </p:nvPr>
        </p:nvSpPr>
        <p:spPr>
          <a:xfrm>
            <a:off x="428877" y="365126"/>
            <a:ext cx="11353125" cy="824404"/>
          </a:xfrm>
          <a:prstGeom prst="rect">
            <a:avLst/>
          </a:prstGeo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7387468-C56D-4F41-AA06-F032670952F4}"/>
              </a:ext>
            </a:extLst>
          </p:cNvPr>
          <p:cNvSpPr>
            <a:spLocks noGrp="1"/>
          </p:cNvSpPr>
          <p:nvPr>
            <p:ph idx="1"/>
          </p:nvPr>
        </p:nvSpPr>
        <p:spPr>
          <a:xfrm>
            <a:off x="428878" y="1335186"/>
            <a:ext cx="11353126" cy="4841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0343AD-41CA-5B47-AF22-6376CEAEB00F}"/>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144694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7C07-DA88-574D-A36F-D56C44D3D03B}"/>
              </a:ext>
            </a:extLst>
          </p:cNvPr>
          <p:cNvSpPr>
            <a:spLocks noGrp="1"/>
          </p:cNvSpPr>
          <p:nvPr>
            <p:ph type="title"/>
          </p:nvPr>
        </p:nvSpPr>
        <p:spPr>
          <a:xfrm>
            <a:off x="428878" y="365126"/>
            <a:ext cx="11334244" cy="824404"/>
          </a:xfrm>
          <a:prstGeom prst="rect">
            <a:avLst/>
          </a:prstGeo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52ADE738-A6AB-784E-B060-83744172EA5A}"/>
              </a:ext>
            </a:extLst>
          </p:cNvPr>
          <p:cNvSpPr>
            <a:spLocks noGrp="1"/>
          </p:cNvSpPr>
          <p:nvPr>
            <p:ph sz="half" idx="1"/>
          </p:nvPr>
        </p:nvSpPr>
        <p:spPr>
          <a:xfrm>
            <a:off x="428878" y="1327093"/>
            <a:ext cx="5181600" cy="4572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A80753-391A-274F-9E33-58BB4F7BDCE6}"/>
              </a:ext>
            </a:extLst>
          </p:cNvPr>
          <p:cNvSpPr>
            <a:spLocks noGrp="1"/>
          </p:cNvSpPr>
          <p:nvPr>
            <p:ph sz="half" idx="2"/>
          </p:nvPr>
        </p:nvSpPr>
        <p:spPr>
          <a:xfrm>
            <a:off x="6172200" y="1327093"/>
            <a:ext cx="5590922" cy="4572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E7937A4-5276-6B42-B5B6-D5F06D388085}"/>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183036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056B-CB67-FC45-AB48-815EAE5D87BE}"/>
              </a:ext>
            </a:extLst>
          </p:cNvPr>
          <p:cNvSpPr>
            <a:spLocks noGrp="1"/>
          </p:cNvSpPr>
          <p:nvPr>
            <p:ph type="title"/>
          </p:nvPr>
        </p:nvSpPr>
        <p:spPr>
          <a:xfrm>
            <a:off x="428877" y="365125"/>
            <a:ext cx="11336941" cy="823913"/>
          </a:xfrm>
          <a:prstGeom prst="rect">
            <a:avLst/>
          </a:prstGeo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BFFA1F6F-BC55-AE41-9BAF-129D1D3A8F3A}"/>
              </a:ext>
            </a:extLst>
          </p:cNvPr>
          <p:cNvSpPr>
            <a:spLocks noGrp="1"/>
          </p:cNvSpPr>
          <p:nvPr>
            <p:ph type="body" idx="1"/>
          </p:nvPr>
        </p:nvSpPr>
        <p:spPr>
          <a:xfrm>
            <a:off x="428878" y="1267164"/>
            <a:ext cx="5157787" cy="560443"/>
          </a:xfrm>
        </p:spPr>
        <p:txBody>
          <a:bodyPr anchor="b"/>
          <a:lstStyle>
            <a:lvl1pPr marL="0" indent="0">
              <a:buNone/>
              <a:defRPr sz="2400" b="1">
                <a:solidFill>
                  <a:srgbClr val="FC4C0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25C6F10-7F8A-CA49-A009-4CE84586C644}"/>
              </a:ext>
            </a:extLst>
          </p:cNvPr>
          <p:cNvSpPr>
            <a:spLocks noGrp="1"/>
          </p:cNvSpPr>
          <p:nvPr>
            <p:ph sz="half" idx="2"/>
          </p:nvPr>
        </p:nvSpPr>
        <p:spPr>
          <a:xfrm>
            <a:off x="428878" y="1906248"/>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62B9A65-4504-5545-85C3-EB27279217DE}"/>
              </a:ext>
            </a:extLst>
          </p:cNvPr>
          <p:cNvSpPr>
            <a:spLocks noGrp="1"/>
          </p:cNvSpPr>
          <p:nvPr>
            <p:ph type="body" sz="quarter" idx="3"/>
          </p:nvPr>
        </p:nvSpPr>
        <p:spPr>
          <a:xfrm>
            <a:off x="6172200" y="1267164"/>
            <a:ext cx="5590922" cy="560443"/>
          </a:xfrm>
        </p:spPr>
        <p:txBody>
          <a:bodyPr anchor="b"/>
          <a:lstStyle>
            <a:lvl1pPr marL="0" indent="0">
              <a:buNone/>
              <a:defRPr sz="2400" b="1">
                <a:solidFill>
                  <a:srgbClr val="FC4C0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F8F9E51-E7D2-AE4E-9F5B-DEF15634A0A7}"/>
              </a:ext>
            </a:extLst>
          </p:cNvPr>
          <p:cNvSpPr>
            <a:spLocks noGrp="1"/>
          </p:cNvSpPr>
          <p:nvPr>
            <p:ph sz="quarter" idx="4"/>
          </p:nvPr>
        </p:nvSpPr>
        <p:spPr>
          <a:xfrm>
            <a:off x="6172200" y="1906248"/>
            <a:ext cx="559092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51010B7-3EAD-584D-A1FB-C1EBA0D3D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571E2F5-D73E-334E-8461-02A8E91A51BD}"/>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234045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2D9B-B7BE-4446-ADB0-C23890D2C3FC}"/>
              </a:ext>
            </a:extLst>
          </p:cNvPr>
          <p:cNvSpPr>
            <a:spLocks noGrp="1"/>
          </p:cNvSpPr>
          <p:nvPr>
            <p:ph type="title"/>
          </p:nvPr>
        </p:nvSpPr>
        <p:spPr>
          <a:xfrm>
            <a:off x="428878" y="365125"/>
            <a:ext cx="10924922" cy="1325563"/>
          </a:xfrm>
          <a:prstGeom prst="rect">
            <a:avLst/>
          </a:prstGeom>
        </p:spPr>
        <p:txBody>
          <a:bodyPr anchor="t"/>
          <a:lstStyle/>
          <a:p>
            <a:r>
              <a:rPr lang="en-US" dirty="0"/>
              <a:t>Click to edit Master title style</a:t>
            </a:r>
          </a:p>
        </p:txBody>
      </p:sp>
      <p:sp>
        <p:nvSpPr>
          <p:cNvPr id="5" name="Slide Number Placeholder 4">
            <a:extLst>
              <a:ext uri="{FF2B5EF4-FFF2-40B4-BE49-F238E27FC236}">
                <a16:creationId xmlns:a16="http://schemas.microsoft.com/office/drawing/2014/main" id="{C6D8E053-11C4-0D4E-B302-50EFCA387B4A}"/>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311966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4ED51-5590-46F0-5E16-A7670EB373B4}"/>
              </a:ext>
            </a:extLst>
          </p:cNvPr>
          <p:cNvPicPr>
            <a:picLocks noChangeAspect="1"/>
          </p:cNvPicPr>
          <p:nvPr userDrawn="1"/>
        </p:nvPicPr>
        <p:blipFill>
          <a:blip r:embed="rId2"/>
          <a:stretch>
            <a:fillRect/>
          </a:stretch>
        </p:blipFill>
        <p:spPr>
          <a:xfrm>
            <a:off x="0" y="1654"/>
            <a:ext cx="12192000" cy="6854692"/>
          </a:xfrm>
          <a:prstGeom prst="rect">
            <a:avLst/>
          </a:prstGeom>
        </p:spPr>
      </p:pic>
      <p:sp>
        <p:nvSpPr>
          <p:cNvPr id="4" name="Slide Number Placeholder 3">
            <a:extLst>
              <a:ext uri="{FF2B5EF4-FFF2-40B4-BE49-F238E27FC236}">
                <a16:creationId xmlns:a16="http://schemas.microsoft.com/office/drawing/2014/main" id="{6087DB3F-28C0-7743-8DD9-678D06E3C02F}"/>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178764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87DB3F-28C0-7743-8DD9-678D06E3C02F}"/>
              </a:ext>
            </a:extLst>
          </p:cNvPr>
          <p:cNvSpPr>
            <a:spLocks noGrp="1"/>
          </p:cNvSpPr>
          <p:nvPr>
            <p:ph type="sldNum" sz="quarter" idx="12"/>
          </p:nvPr>
        </p:nvSpPr>
        <p:spPr/>
        <p:txBody>
          <a:bodyPr/>
          <a:lstStyle/>
          <a:p>
            <a:fld id="{D1861599-52FB-3C46-8B79-3212DE710A59}" type="slidenum">
              <a:rPr lang="en-US" smtClean="0"/>
              <a:t>‹#›</a:t>
            </a:fld>
            <a:endParaRPr lang="en-US"/>
          </a:p>
        </p:txBody>
      </p:sp>
      <p:pic>
        <p:nvPicPr>
          <p:cNvPr id="5" name="Picture 4">
            <a:extLst>
              <a:ext uri="{FF2B5EF4-FFF2-40B4-BE49-F238E27FC236}">
                <a16:creationId xmlns:a16="http://schemas.microsoft.com/office/drawing/2014/main" id="{1BCEA27A-501A-1A51-D9D9-15C03CB5940F}"/>
              </a:ext>
            </a:extLst>
          </p:cNvPr>
          <p:cNvPicPr>
            <a:picLocks noChangeAspect="1"/>
          </p:cNvPicPr>
          <p:nvPr userDrawn="1"/>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1299858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F32CB8-10E7-F54F-A575-D9C4FA86899C}"/>
              </a:ext>
            </a:extLst>
          </p:cNvPr>
          <p:cNvPicPr>
            <a:picLocks noChangeAspect="1"/>
          </p:cNvPicPr>
          <p:nvPr userDrawn="1"/>
        </p:nvPicPr>
        <p:blipFill>
          <a:blip r:embed="rId14"/>
          <a:srcRect/>
          <a:stretch/>
        </p:blipFill>
        <p:spPr>
          <a:xfrm>
            <a:off x="1" y="0"/>
            <a:ext cx="12197882" cy="6857998"/>
          </a:xfrm>
          <a:prstGeom prst="rect">
            <a:avLst/>
          </a:prstGeom>
        </p:spPr>
      </p:pic>
      <p:sp>
        <p:nvSpPr>
          <p:cNvPr id="2" name="Title Placeholder 1">
            <a:extLst>
              <a:ext uri="{FF2B5EF4-FFF2-40B4-BE49-F238E27FC236}">
                <a16:creationId xmlns:a16="http://schemas.microsoft.com/office/drawing/2014/main" id="{9493FEC3-5874-364F-BD29-213811B0BEE1}"/>
              </a:ext>
            </a:extLst>
          </p:cNvPr>
          <p:cNvSpPr>
            <a:spLocks noGrp="1"/>
          </p:cNvSpPr>
          <p:nvPr>
            <p:ph type="title"/>
          </p:nvPr>
        </p:nvSpPr>
        <p:spPr>
          <a:xfrm>
            <a:off x="428877" y="365125"/>
            <a:ext cx="11312665" cy="1075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CB4103-D3E0-1D4D-AAF2-CB80002EC4BE}"/>
              </a:ext>
            </a:extLst>
          </p:cNvPr>
          <p:cNvSpPr>
            <a:spLocks noGrp="1"/>
          </p:cNvSpPr>
          <p:nvPr>
            <p:ph type="body" idx="1"/>
          </p:nvPr>
        </p:nvSpPr>
        <p:spPr>
          <a:xfrm>
            <a:off x="428878" y="1825625"/>
            <a:ext cx="11312664" cy="4154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6CA8FA2-AC69-C148-996B-D0F0FF733DAC}"/>
              </a:ext>
            </a:extLst>
          </p:cNvPr>
          <p:cNvSpPr>
            <a:spLocks noGrp="1"/>
          </p:cNvSpPr>
          <p:nvPr>
            <p:ph type="sldNum" sz="quarter" idx="4"/>
          </p:nvPr>
        </p:nvSpPr>
        <p:spPr>
          <a:xfrm>
            <a:off x="5564841" y="6267338"/>
            <a:ext cx="1062318" cy="365125"/>
          </a:xfrm>
          <a:prstGeom prst="rect">
            <a:avLst/>
          </a:prstGeom>
        </p:spPr>
        <p:txBody>
          <a:bodyPr vert="horz" lIns="91440" tIns="45720" rIns="91440" bIns="45720" rtlCol="0" anchor="ctr"/>
          <a:lstStyle>
            <a:lvl1pPr algn="ctr">
              <a:defRPr sz="1050" b="0" i="0">
                <a:solidFill>
                  <a:schemeClr val="tx1">
                    <a:lumMod val="50000"/>
                    <a:lumOff val="50000"/>
                  </a:schemeClr>
                </a:solidFill>
                <a:latin typeface="Myriad Pro" panose="020B0503030403020204" pitchFamily="34" charset="0"/>
              </a:defRPr>
            </a:lvl1pPr>
          </a:lstStyle>
          <a:p>
            <a:fld id="{D1861599-52FB-3C46-8B79-3212DE710A59}" type="slidenum">
              <a:rPr lang="en-US" smtClean="0"/>
              <a:pPr/>
              <a:t>‹#›</a:t>
            </a:fld>
            <a:endParaRPr lang="en-US" dirty="0"/>
          </a:p>
        </p:txBody>
      </p:sp>
    </p:spTree>
    <p:extLst>
      <p:ext uri="{BB962C8B-B14F-4D97-AF65-F5344CB8AC3E}">
        <p14:creationId xmlns:p14="http://schemas.microsoft.com/office/powerpoint/2010/main" val="6306489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3" r:id="rId3"/>
    <p:sldLayoutId id="2147483650" r:id="rId4"/>
    <p:sldLayoutId id="2147483652" r:id="rId5"/>
    <p:sldLayoutId id="2147483653" r:id="rId6"/>
    <p:sldLayoutId id="2147483654" r:id="rId7"/>
    <p:sldLayoutId id="2147483655" r:id="rId8"/>
    <p:sldLayoutId id="2147483662" r:id="rId9"/>
    <p:sldLayoutId id="2147483656" r:id="rId10"/>
    <p:sldLayoutId id="2147483657" r:id="rId11"/>
    <p:sldLayoutId id="2147483661" r:id="rId12"/>
  </p:sldLayoutIdLst>
  <p:txStyles>
    <p:titleStyle>
      <a:lvl1pPr algn="l" defTabSz="914400" rtl="0" eaLnBrk="1" latinLnBrk="0" hangingPunct="1">
        <a:lnSpc>
          <a:spcPct val="90000"/>
        </a:lnSpc>
        <a:spcBef>
          <a:spcPct val="0"/>
        </a:spcBef>
        <a:buNone/>
        <a:defRPr sz="4400" b="1" i="0" kern="1200">
          <a:solidFill>
            <a:srgbClr val="25398E"/>
          </a:solidFill>
          <a:latin typeface="Myriad Pro Light" panose="020B04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cid:image011.png@01DB23C9.F99DAB2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mailto:OperationalExcellence@AdventistHealthCar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hra.adventisthealthcare.com/v3/0a14da07-a78c-4c2d-9be4-d3b02a20403c?S=YourBreastHealth" TargetMode="Externa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21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sp>
        <p:nvSpPr>
          <p:cNvPr id="21" name="Content Placeholder 2">
            <a:extLst>
              <a:ext uri="{FF2B5EF4-FFF2-40B4-BE49-F238E27FC236}">
                <a16:creationId xmlns:a16="http://schemas.microsoft.com/office/drawing/2014/main" id="{432636C6-03F9-AFBE-A781-1A6816BCB8A0}"/>
              </a:ext>
            </a:extLst>
          </p:cNvPr>
          <p:cNvSpPr>
            <a:spLocks noGrp="1"/>
          </p:cNvSpPr>
          <p:nvPr>
            <p:ph idx="1"/>
          </p:nvPr>
        </p:nvSpPr>
        <p:spPr>
          <a:xfrm>
            <a:off x="428877" y="1189531"/>
            <a:ext cx="11353127" cy="4606252"/>
          </a:xfrm>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Reminders:</a:t>
            </a:r>
          </a:p>
          <a:p>
            <a:pPr marL="0"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61963" marR="0" indent="-230188">
              <a:spcBef>
                <a:spcPts val="0"/>
              </a:spcBef>
              <a:spcAft>
                <a:spcPts val="0"/>
              </a:spcAft>
              <a:buFont typeface="Wingdings" panose="05000000000000000000" pitchFamily="2" charset="2"/>
              <a:buChar char="ü"/>
            </a:pPr>
            <a:r>
              <a:rPr lang="en-US" sz="1800" dirty="0">
                <a:effectLst/>
                <a:latin typeface="Aptos" panose="020B0004020202020204" pitchFamily="34" charset="0"/>
                <a:ea typeface="Aptos" panose="020B0004020202020204" pitchFamily="34" charset="0"/>
                <a:cs typeface="Aptos" panose="020B0004020202020204" pitchFamily="34" charset="0"/>
              </a:rPr>
              <a:t>11/30 Competency &amp; MTS</a:t>
            </a:r>
          </a:p>
          <a:p>
            <a:pPr marL="231775"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61963" marR="0" indent="-230188">
              <a:spcBef>
                <a:spcPts val="0"/>
              </a:spcBef>
              <a:spcAft>
                <a:spcPts val="0"/>
              </a:spcAft>
              <a:buFont typeface="Wingdings" panose="05000000000000000000" pitchFamily="2" charset="2"/>
              <a:buChar char="ü"/>
            </a:pPr>
            <a:r>
              <a:rPr lang="en-US" sz="1800" dirty="0">
                <a:effectLst/>
                <a:latin typeface="Aptos" panose="020B0004020202020204" pitchFamily="34" charset="0"/>
                <a:ea typeface="Aptos" panose="020B0004020202020204" pitchFamily="34" charset="0"/>
                <a:cs typeface="Aptos" panose="020B0004020202020204" pitchFamily="34" charset="0"/>
              </a:rPr>
              <a:t>12/1 AHC COE’s – This is critical, AHC will suspend staff for 5 days without pay and terminate anyone that does not complete within that five-day suspension. </a:t>
            </a:r>
          </a:p>
          <a:p>
            <a:pPr marL="231775"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61963" marR="0" indent="-230188">
              <a:spcBef>
                <a:spcPts val="0"/>
              </a:spcBef>
              <a:spcAft>
                <a:spcPts val="0"/>
              </a:spcAft>
              <a:buFont typeface="Wingdings" panose="05000000000000000000" pitchFamily="2" charset="2"/>
              <a:buChar char="ü"/>
            </a:pPr>
            <a:r>
              <a:rPr lang="en-US" sz="1800" dirty="0">
                <a:effectLst/>
                <a:latin typeface="Aptos" panose="020B0004020202020204" pitchFamily="34" charset="0"/>
                <a:ea typeface="Aptos" panose="020B0004020202020204" pitchFamily="34" charset="0"/>
                <a:cs typeface="Aptos" panose="020B0004020202020204" pitchFamily="34" charset="0"/>
              </a:rPr>
              <a:t>Stephanie announced there is a blood bank MTS out that blood bankers need to complete</a:t>
            </a:r>
          </a:p>
          <a:p>
            <a:pPr marL="231775"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61963" marR="0" indent="-230188">
              <a:spcBef>
                <a:spcPts val="0"/>
              </a:spcBef>
              <a:spcAft>
                <a:spcPts val="0"/>
              </a:spcAft>
              <a:buFont typeface="Wingdings" panose="05000000000000000000" pitchFamily="2" charset="2"/>
              <a:buChar char="ü"/>
            </a:pPr>
            <a:r>
              <a:rPr lang="en-US" sz="1800" dirty="0">
                <a:effectLst/>
                <a:latin typeface="Aptos" panose="020B0004020202020204" pitchFamily="34" charset="0"/>
                <a:ea typeface="Aptos" panose="020B0004020202020204" pitchFamily="34" charset="0"/>
                <a:cs typeface="Aptos" panose="020B0004020202020204" pitchFamily="34" charset="0"/>
              </a:rPr>
              <a:t>Glint Survey Results – From our internal prize tracking we had &gt;90% participation.  The final numbers will come out on 12/11.  We will be giving away prizes and having parties at all sites.  Everyone demonstrated how engaged they are and let their opinions be heard.  Results will be shared with every once they come out.</a:t>
            </a:r>
          </a:p>
          <a:p>
            <a:pPr marL="231775"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61963" marR="0" indent="-230188">
              <a:spcBef>
                <a:spcPts val="0"/>
              </a:spcBef>
              <a:spcAft>
                <a:spcPts val="0"/>
              </a:spcAft>
              <a:buFont typeface="Wingdings" panose="05000000000000000000" pitchFamily="2" charset="2"/>
              <a:buChar char="ü"/>
            </a:pPr>
            <a:r>
              <a:rPr lang="en-US" sz="1800" dirty="0">
                <a:effectLst/>
                <a:latin typeface="Aptos" panose="020B0004020202020204" pitchFamily="34" charset="0"/>
                <a:ea typeface="Aptos" panose="020B0004020202020204" pitchFamily="34" charset="0"/>
                <a:cs typeface="Aptos" panose="020B0004020202020204" pitchFamily="34" charset="0"/>
              </a:rPr>
              <a:t>PTO Change Discussion – for everyone’s minutes.—SEE NEXT SLIDE</a:t>
            </a:r>
          </a:p>
          <a:p>
            <a:pPr marL="0" indent="0">
              <a:buNone/>
            </a:pPr>
            <a:endParaRPr lang="en-US" sz="2200" dirty="0">
              <a:solidFill>
                <a:srgbClr val="25398E"/>
              </a:solidFill>
            </a:endParaRP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10</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Tree>
    <p:extLst>
      <p:ext uri="{BB962C8B-B14F-4D97-AF65-F5344CB8AC3E}">
        <p14:creationId xmlns:p14="http://schemas.microsoft.com/office/powerpoint/2010/main" val="134713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pic>
        <p:nvPicPr>
          <p:cNvPr id="4" name="Content Placeholder 3">
            <a:extLst>
              <a:ext uri="{FF2B5EF4-FFF2-40B4-BE49-F238E27FC236}">
                <a16:creationId xmlns:a16="http://schemas.microsoft.com/office/drawing/2014/main" id="{4C14E447-3218-0EB5-670C-68922EEBF63E}"/>
              </a:ext>
            </a:extLst>
          </p:cNvPr>
          <p:cNvPicPr>
            <a:picLocks noGrp="1" noChangeAspect="1"/>
          </p:cNvPicPr>
          <p:nvPr>
            <p:ph idx="1"/>
          </p:nvPr>
        </p:nvPicPr>
        <p:blipFill>
          <a:blip r:embed="rId3"/>
          <a:stretch>
            <a:fillRect/>
          </a:stretch>
        </p:blipFill>
        <p:spPr>
          <a:xfrm>
            <a:off x="2228769" y="1189038"/>
            <a:ext cx="7753511" cy="4606925"/>
          </a:xfrm>
          <a:prstGeom prst="rect">
            <a:avLst/>
          </a:prstGeom>
        </p:spPr>
      </p:pic>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11</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Tree>
    <p:extLst>
      <p:ext uri="{BB962C8B-B14F-4D97-AF65-F5344CB8AC3E}">
        <p14:creationId xmlns:p14="http://schemas.microsoft.com/office/powerpoint/2010/main" val="361360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12</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
        <p:nvSpPr>
          <p:cNvPr id="6" name="Content Placeholder 5">
            <a:extLst>
              <a:ext uri="{FF2B5EF4-FFF2-40B4-BE49-F238E27FC236}">
                <a16:creationId xmlns:a16="http://schemas.microsoft.com/office/drawing/2014/main" id="{8AA43501-922B-6960-44E2-2970F6527F10}"/>
              </a:ext>
            </a:extLst>
          </p:cNvPr>
          <p:cNvSpPr>
            <a:spLocks noGrp="1"/>
          </p:cNvSpPr>
          <p:nvPr>
            <p:ph idx="1"/>
          </p:nvPr>
        </p:nvSpPr>
        <p:spPr/>
        <p:txBody>
          <a:bodyPr/>
          <a:lstStyle/>
          <a:p>
            <a:r>
              <a:rPr lang="en-US" dirty="0">
                <a:solidFill>
                  <a:srgbClr val="FF0000"/>
                </a:solidFill>
              </a:rPr>
              <a:t>Notes</a:t>
            </a:r>
          </a:p>
          <a:p>
            <a:endParaRPr lang="en-US" dirty="0">
              <a:solidFill>
                <a:srgbClr val="FF0000"/>
              </a:solidFill>
            </a:endParaRPr>
          </a:p>
        </p:txBody>
      </p:sp>
      <p:pic>
        <p:nvPicPr>
          <p:cNvPr id="7" name="Picture 6">
            <a:extLst>
              <a:ext uri="{FF2B5EF4-FFF2-40B4-BE49-F238E27FC236}">
                <a16:creationId xmlns:a16="http://schemas.microsoft.com/office/drawing/2014/main" id="{0FE74FA4-3723-6BC0-5CFA-17E7EDB5677A}"/>
              </a:ext>
            </a:extLst>
          </p:cNvPr>
          <p:cNvPicPr>
            <a:picLocks noChangeAspect="1"/>
          </p:cNvPicPr>
          <p:nvPr/>
        </p:nvPicPr>
        <p:blipFill>
          <a:blip r:embed="rId3"/>
          <a:stretch>
            <a:fillRect/>
          </a:stretch>
        </p:blipFill>
        <p:spPr>
          <a:xfrm>
            <a:off x="2582425" y="1055077"/>
            <a:ext cx="7533395" cy="4770744"/>
          </a:xfrm>
          <a:prstGeom prst="rect">
            <a:avLst/>
          </a:prstGeom>
        </p:spPr>
      </p:pic>
    </p:spTree>
    <p:extLst>
      <p:ext uri="{BB962C8B-B14F-4D97-AF65-F5344CB8AC3E}">
        <p14:creationId xmlns:p14="http://schemas.microsoft.com/office/powerpoint/2010/main" val="676807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13</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
        <p:nvSpPr>
          <p:cNvPr id="6" name="Content Placeholder 5">
            <a:extLst>
              <a:ext uri="{FF2B5EF4-FFF2-40B4-BE49-F238E27FC236}">
                <a16:creationId xmlns:a16="http://schemas.microsoft.com/office/drawing/2014/main" id="{8AA43501-922B-6960-44E2-2970F6527F10}"/>
              </a:ext>
            </a:extLst>
          </p:cNvPr>
          <p:cNvSpPr>
            <a:spLocks noGrp="1"/>
          </p:cNvSpPr>
          <p:nvPr>
            <p:ph idx="1"/>
          </p:nvPr>
        </p:nvSpPr>
        <p:spPr/>
        <p:txBody>
          <a:bodyPr/>
          <a:lstStyle/>
          <a:p>
            <a:pPr marL="0" indent="0">
              <a:buNone/>
            </a:pPr>
            <a:endParaRPr lang="en-US" dirty="0">
              <a:solidFill>
                <a:srgbClr val="FF0000"/>
              </a:solidFill>
            </a:endParaRPr>
          </a:p>
          <a:p>
            <a:endParaRPr lang="en-US" dirty="0">
              <a:solidFill>
                <a:srgbClr val="FF0000"/>
              </a:solidFill>
            </a:endParaRPr>
          </a:p>
        </p:txBody>
      </p:sp>
      <p:pic>
        <p:nvPicPr>
          <p:cNvPr id="1026" name="Picture 2">
            <a:extLst>
              <a:ext uri="{FF2B5EF4-FFF2-40B4-BE49-F238E27FC236}">
                <a16:creationId xmlns:a16="http://schemas.microsoft.com/office/drawing/2014/main" id="{A571B69D-9872-7F6C-C865-FC3CEA5F6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778" y="1014884"/>
            <a:ext cx="5807947" cy="484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59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14</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pic>
        <p:nvPicPr>
          <p:cNvPr id="5" name="Content Placeholder 4">
            <a:extLst>
              <a:ext uri="{FF2B5EF4-FFF2-40B4-BE49-F238E27FC236}">
                <a16:creationId xmlns:a16="http://schemas.microsoft.com/office/drawing/2014/main" id="{946B69B3-2284-1B74-F0C3-039DA21F7045}"/>
              </a:ext>
            </a:extLst>
          </p:cNvPr>
          <p:cNvPicPr>
            <a:picLocks noGrp="1" noChangeAspect="1"/>
          </p:cNvPicPr>
          <p:nvPr>
            <p:ph idx="1"/>
          </p:nvPr>
        </p:nvPicPr>
        <p:blipFill>
          <a:blip r:embed="rId3"/>
          <a:stretch>
            <a:fillRect/>
          </a:stretch>
        </p:blipFill>
        <p:spPr>
          <a:xfrm>
            <a:off x="995754" y="1416819"/>
            <a:ext cx="8081199" cy="2301072"/>
          </a:xfrm>
          <a:prstGeom prst="rect">
            <a:avLst/>
          </a:prstGeom>
        </p:spPr>
      </p:pic>
      <p:pic>
        <p:nvPicPr>
          <p:cNvPr id="8" name="Picture 7">
            <a:extLst>
              <a:ext uri="{FF2B5EF4-FFF2-40B4-BE49-F238E27FC236}">
                <a16:creationId xmlns:a16="http://schemas.microsoft.com/office/drawing/2014/main" id="{1404C83F-0107-FCBD-0BE8-866DB05851E0}"/>
              </a:ext>
            </a:extLst>
          </p:cNvPr>
          <p:cNvPicPr>
            <a:picLocks noChangeAspect="1"/>
          </p:cNvPicPr>
          <p:nvPr/>
        </p:nvPicPr>
        <p:blipFill>
          <a:blip r:embed="rId4"/>
          <a:stretch>
            <a:fillRect/>
          </a:stretch>
        </p:blipFill>
        <p:spPr>
          <a:xfrm>
            <a:off x="1406769" y="3949382"/>
            <a:ext cx="7276190" cy="1809524"/>
          </a:xfrm>
          <a:prstGeom prst="rect">
            <a:avLst/>
          </a:prstGeom>
        </p:spPr>
      </p:pic>
      <p:sp>
        <p:nvSpPr>
          <p:cNvPr id="9" name="TextBox 8">
            <a:extLst>
              <a:ext uri="{FF2B5EF4-FFF2-40B4-BE49-F238E27FC236}">
                <a16:creationId xmlns:a16="http://schemas.microsoft.com/office/drawing/2014/main" id="{F889FCEA-E34B-A4C6-BED2-49B79DD55993}"/>
              </a:ext>
            </a:extLst>
          </p:cNvPr>
          <p:cNvSpPr txBox="1"/>
          <p:nvPr/>
        </p:nvSpPr>
        <p:spPr>
          <a:xfrm flipH="1">
            <a:off x="1259905" y="1189530"/>
            <a:ext cx="8366416" cy="369332"/>
          </a:xfrm>
          <a:prstGeom prst="rect">
            <a:avLst/>
          </a:prstGeom>
          <a:noFill/>
        </p:spPr>
        <p:txBody>
          <a:bodyPr wrap="square" rtlCol="0">
            <a:spAutoFit/>
          </a:bodyPr>
          <a:lstStyle/>
          <a:p>
            <a:pPr marL="0" marR="0">
              <a:spcBef>
                <a:spcPts val="0"/>
              </a:spcBef>
              <a:spcAft>
                <a:spcPts val="0"/>
              </a:spcAft>
            </a:pPr>
            <a:r>
              <a:rPr lang="en-US" sz="1800">
                <a:solidFill>
                  <a:srgbClr val="FF0000"/>
                </a:solidFill>
                <a:effectLst/>
                <a:latin typeface="Aptos" panose="020B0004020202020204" pitchFamily="34" charset="0"/>
                <a:ea typeface="Aptos" panose="020B0004020202020204" pitchFamily="34" charset="0"/>
                <a:cs typeface="Aptos" panose="020B0004020202020204" pitchFamily="34" charset="0"/>
              </a:rPr>
              <a:t>Only allowed to borrow 24 hours Maximum and cutoff date is September 30.  </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D9F9B882-8A6D-480B-43ED-0BC741129EC2}"/>
              </a:ext>
            </a:extLst>
          </p:cNvPr>
          <p:cNvSpPr txBox="1"/>
          <p:nvPr/>
        </p:nvSpPr>
        <p:spPr>
          <a:xfrm>
            <a:off x="1567543" y="3607358"/>
            <a:ext cx="7276190" cy="369332"/>
          </a:xfrm>
          <a:prstGeom prst="rect">
            <a:avLst/>
          </a:prstGeom>
          <a:noFill/>
        </p:spPr>
        <p:txBody>
          <a:bodyPr wrap="square" rtlCol="0">
            <a:spAutoFit/>
          </a:bodyPr>
          <a:lstStyle/>
          <a:p>
            <a:pPr marL="0" marR="0">
              <a:spcBef>
                <a:spcPts val="0"/>
              </a:spcBef>
              <a:spcAft>
                <a:spcPts val="0"/>
              </a:spcAft>
            </a:pP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When someone leaves</a:t>
            </a:r>
            <a:r>
              <a:rPr lang="en-US" dirty="0">
                <a:solidFill>
                  <a:srgbClr val="FF0000"/>
                </a:solidFill>
                <a:latin typeface="Aptos" panose="020B0004020202020204" pitchFamily="34" charset="0"/>
                <a:ea typeface="Aptos" panose="020B0004020202020204" pitchFamily="34" charset="0"/>
                <a:cs typeface="Aptos" panose="020B0004020202020204" pitchFamily="34" charset="0"/>
              </a:rPr>
              <a:t>, </a:t>
            </a: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they are no longer paid out.</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00273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a:xfrm>
            <a:off x="428877" y="-100484"/>
            <a:ext cx="11353125" cy="793467"/>
          </a:xfrm>
        </p:spPr>
        <p:txBody>
          <a:bodyPr/>
          <a:lstStyle/>
          <a:p>
            <a:r>
              <a:rPr lang="en-US" dirty="0">
                <a:latin typeface="Myriad Pro" panose="020B0503030403020204" pitchFamily="34" charset="0"/>
                <a:cs typeface="Arial" panose="020B0604020202020204" pitchFamily="34" charset="0"/>
              </a:rPr>
              <a:t>TEAM HIGHLIGHTS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15</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pic>
        <p:nvPicPr>
          <p:cNvPr id="5" name="Content Placeholder 4">
            <a:extLst>
              <a:ext uri="{FF2B5EF4-FFF2-40B4-BE49-F238E27FC236}">
                <a16:creationId xmlns:a16="http://schemas.microsoft.com/office/drawing/2014/main" id="{946B69B3-2284-1B74-F0C3-039DA21F7045}"/>
              </a:ext>
            </a:extLst>
          </p:cNvPr>
          <p:cNvPicPr>
            <a:picLocks noGrp="1" noChangeAspect="1"/>
          </p:cNvPicPr>
          <p:nvPr>
            <p:ph idx="1"/>
          </p:nvPr>
        </p:nvPicPr>
        <p:blipFill>
          <a:blip r:embed="rId3"/>
          <a:stretch>
            <a:fillRect/>
          </a:stretch>
        </p:blipFill>
        <p:spPr>
          <a:xfrm>
            <a:off x="2491992" y="881798"/>
            <a:ext cx="7837712" cy="2505890"/>
          </a:xfrm>
          <a:prstGeom prst="rect">
            <a:avLst/>
          </a:prstGeom>
        </p:spPr>
      </p:pic>
      <p:pic>
        <p:nvPicPr>
          <p:cNvPr id="8" name="Picture 7">
            <a:extLst>
              <a:ext uri="{FF2B5EF4-FFF2-40B4-BE49-F238E27FC236}">
                <a16:creationId xmlns:a16="http://schemas.microsoft.com/office/drawing/2014/main" id="{1404C83F-0107-FCBD-0BE8-866DB05851E0}"/>
              </a:ext>
            </a:extLst>
          </p:cNvPr>
          <p:cNvPicPr>
            <a:picLocks noChangeAspect="1"/>
          </p:cNvPicPr>
          <p:nvPr/>
        </p:nvPicPr>
        <p:blipFill>
          <a:blip r:embed="rId4"/>
          <a:stretch>
            <a:fillRect/>
          </a:stretch>
        </p:blipFill>
        <p:spPr>
          <a:xfrm>
            <a:off x="2667575" y="3690797"/>
            <a:ext cx="7662129" cy="2050305"/>
          </a:xfrm>
          <a:prstGeom prst="rect">
            <a:avLst/>
          </a:prstGeom>
        </p:spPr>
      </p:pic>
      <p:sp>
        <p:nvSpPr>
          <p:cNvPr id="9" name="TextBox 8">
            <a:extLst>
              <a:ext uri="{FF2B5EF4-FFF2-40B4-BE49-F238E27FC236}">
                <a16:creationId xmlns:a16="http://schemas.microsoft.com/office/drawing/2014/main" id="{F889FCEA-E34B-A4C6-BED2-49B79DD55993}"/>
              </a:ext>
            </a:extLst>
          </p:cNvPr>
          <p:cNvSpPr txBox="1"/>
          <p:nvPr/>
        </p:nvSpPr>
        <p:spPr>
          <a:xfrm flipH="1">
            <a:off x="995754" y="512466"/>
            <a:ext cx="8630567" cy="369332"/>
          </a:xfrm>
          <a:prstGeom prst="rect">
            <a:avLst/>
          </a:prstGeom>
          <a:noFill/>
        </p:spPr>
        <p:txBody>
          <a:bodyPr wrap="square" rtlCol="0">
            <a:spAutoFit/>
          </a:bodyPr>
          <a:lstStyle/>
          <a:p>
            <a:pPr marL="0" marR="0">
              <a:spcBef>
                <a:spcPts val="0"/>
              </a:spcBef>
              <a:spcAft>
                <a:spcPts val="0"/>
              </a:spcAft>
            </a:pP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Only allowed to borrow 24 hours Maximum and cutoff date is September 30.  </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D9F9B882-8A6D-480B-43ED-0BC741129EC2}"/>
              </a:ext>
            </a:extLst>
          </p:cNvPr>
          <p:cNvSpPr txBox="1"/>
          <p:nvPr/>
        </p:nvSpPr>
        <p:spPr>
          <a:xfrm>
            <a:off x="1256044" y="3316779"/>
            <a:ext cx="7587689" cy="369332"/>
          </a:xfrm>
          <a:prstGeom prst="rect">
            <a:avLst/>
          </a:prstGeom>
          <a:noFill/>
        </p:spPr>
        <p:txBody>
          <a:bodyPr wrap="square" rtlCol="0">
            <a:spAutoFit/>
          </a:bodyPr>
          <a:lstStyle/>
          <a:p>
            <a:pPr marL="0" marR="0">
              <a:spcBef>
                <a:spcPts val="0"/>
              </a:spcBef>
              <a:spcAft>
                <a:spcPts val="0"/>
              </a:spcAft>
            </a:pP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When someone leaves</a:t>
            </a:r>
            <a:r>
              <a:rPr lang="en-US" dirty="0">
                <a:solidFill>
                  <a:srgbClr val="FF0000"/>
                </a:solidFill>
                <a:latin typeface="Aptos" panose="020B0004020202020204" pitchFamily="34" charset="0"/>
                <a:ea typeface="Aptos" panose="020B0004020202020204" pitchFamily="34" charset="0"/>
                <a:cs typeface="Aptos" panose="020B0004020202020204" pitchFamily="34" charset="0"/>
              </a:rPr>
              <a:t>, </a:t>
            </a: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they are no longer paid out.</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3074" name="Picture 6">
            <a:extLst>
              <a:ext uri="{FF2B5EF4-FFF2-40B4-BE49-F238E27FC236}">
                <a16:creationId xmlns:a16="http://schemas.microsoft.com/office/drawing/2014/main" id="{399FD464-B413-3DD1-1A46-13281CDC8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575" y="5741102"/>
            <a:ext cx="7662129" cy="105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350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16</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
        <p:nvSpPr>
          <p:cNvPr id="6" name="Content Placeholder 5">
            <a:extLst>
              <a:ext uri="{FF2B5EF4-FFF2-40B4-BE49-F238E27FC236}">
                <a16:creationId xmlns:a16="http://schemas.microsoft.com/office/drawing/2014/main" id="{8AA43501-922B-6960-44E2-2970F6527F10}"/>
              </a:ext>
            </a:extLst>
          </p:cNvPr>
          <p:cNvSpPr>
            <a:spLocks noGrp="1"/>
          </p:cNvSpPr>
          <p:nvPr>
            <p:ph idx="1"/>
          </p:nvPr>
        </p:nvSpPr>
        <p:spPr/>
        <p:txBody>
          <a:bodyPr/>
          <a:lstStyle/>
          <a:p>
            <a:pPr marL="0" indent="0">
              <a:buNone/>
            </a:pPr>
            <a:endParaRPr lang="en-US" dirty="0">
              <a:solidFill>
                <a:srgbClr val="FF0000"/>
              </a:solidFill>
            </a:endParaRPr>
          </a:p>
          <a:p>
            <a:endParaRPr lang="en-US" dirty="0">
              <a:solidFill>
                <a:srgbClr val="FF0000"/>
              </a:solidFill>
            </a:endParaRPr>
          </a:p>
        </p:txBody>
      </p:sp>
      <p:pic>
        <p:nvPicPr>
          <p:cNvPr id="4" name="Picture 3">
            <a:extLst>
              <a:ext uri="{FF2B5EF4-FFF2-40B4-BE49-F238E27FC236}">
                <a16:creationId xmlns:a16="http://schemas.microsoft.com/office/drawing/2014/main" id="{21D29BA7-6B3E-959F-4736-E28E095B1984}"/>
              </a:ext>
            </a:extLst>
          </p:cNvPr>
          <p:cNvPicPr>
            <a:picLocks noChangeAspect="1"/>
          </p:cNvPicPr>
          <p:nvPr/>
        </p:nvPicPr>
        <p:blipFill>
          <a:blip r:embed="rId3"/>
          <a:stretch>
            <a:fillRect/>
          </a:stretch>
        </p:blipFill>
        <p:spPr>
          <a:xfrm>
            <a:off x="2519809" y="1214714"/>
            <a:ext cx="7152381" cy="4428571"/>
          </a:xfrm>
          <a:prstGeom prst="rect">
            <a:avLst/>
          </a:prstGeom>
        </p:spPr>
      </p:pic>
    </p:spTree>
    <p:extLst>
      <p:ext uri="{BB962C8B-B14F-4D97-AF65-F5344CB8AC3E}">
        <p14:creationId xmlns:p14="http://schemas.microsoft.com/office/powerpoint/2010/main" val="208861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17</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
        <p:nvSpPr>
          <p:cNvPr id="6" name="Content Placeholder 5">
            <a:extLst>
              <a:ext uri="{FF2B5EF4-FFF2-40B4-BE49-F238E27FC236}">
                <a16:creationId xmlns:a16="http://schemas.microsoft.com/office/drawing/2014/main" id="{8AA43501-922B-6960-44E2-2970F6527F10}"/>
              </a:ext>
            </a:extLst>
          </p:cNvPr>
          <p:cNvSpPr>
            <a:spLocks noGrp="1"/>
          </p:cNvSpPr>
          <p:nvPr>
            <p:ph idx="1"/>
          </p:nvPr>
        </p:nvSpPr>
        <p:spPr/>
        <p:txBody>
          <a:bodyPr/>
          <a:lstStyle/>
          <a:p>
            <a:pPr marL="0" indent="0">
              <a:buNone/>
            </a:pPr>
            <a:endParaRPr lang="en-US" dirty="0">
              <a:solidFill>
                <a:srgbClr val="FF0000"/>
              </a:solidFill>
            </a:endParaRPr>
          </a:p>
          <a:p>
            <a:endParaRPr lang="en-US" dirty="0">
              <a:solidFill>
                <a:srgbClr val="FF0000"/>
              </a:solidFill>
            </a:endParaRPr>
          </a:p>
        </p:txBody>
      </p:sp>
      <p:pic>
        <p:nvPicPr>
          <p:cNvPr id="5" name="Picture 4">
            <a:extLst>
              <a:ext uri="{FF2B5EF4-FFF2-40B4-BE49-F238E27FC236}">
                <a16:creationId xmlns:a16="http://schemas.microsoft.com/office/drawing/2014/main" id="{B87B5197-240E-264E-05A1-9D4BC74238C7}"/>
              </a:ext>
            </a:extLst>
          </p:cNvPr>
          <p:cNvPicPr>
            <a:picLocks noChangeAspect="1"/>
          </p:cNvPicPr>
          <p:nvPr/>
        </p:nvPicPr>
        <p:blipFill>
          <a:blip r:embed="rId3"/>
          <a:stretch>
            <a:fillRect/>
          </a:stretch>
        </p:blipFill>
        <p:spPr>
          <a:xfrm>
            <a:off x="522436" y="1570160"/>
            <a:ext cx="11085196" cy="3745418"/>
          </a:xfrm>
          <a:prstGeom prst="rect">
            <a:avLst/>
          </a:prstGeom>
        </p:spPr>
      </p:pic>
      <p:sp>
        <p:nvSpPr>
          <p:cNvPr id="7" name="TextBox 6">
            <a:extLst>
              <a:ext uri="{FF2B5EF4-FFF2-40B4-BE49-F238E27FC236}">
                <a16:creationId xmlns:a16="http://schemas.microsoft.com/office/drawing/2014/main" id="{34411BF9-9A9B-CD03-482B-F3528BA76342}"/>
              </a:ext>
            </a:extLst>
          </p:cNvPr>
          <p:cNvSpPr txBox="1"/>
          <p:nvPr/>
        </p:nvSpPr>
        <p:spPr>
          <a:xfrm>
            <a:off x="673241" y="994787"/>
            <a:ext cx="6662056" cy="400110"/>
          </a:xfrm>
          <a:prstGeom prst="rect">
            <a:avLst/>
          </a:prstGeom>
          <a:noFill/>
        </p:spPr>
        <p:txBody>
          <a:bodyPr wrap="square" rtlCol="0">
            <a:spAutoFit/>
          </a:bodyPr>
          <a:lstStyle/>
          <a:p>
            <a:pPr marL="0" marR="0">
              <a:spcBef>
                <a:spcPts val="0"/>
              </a:spcBef>
              <a:spcAft>
                <a:spcPts val="0"/>
              </a:spcAft>
            </a:pPr>
            <a:r>
              <a:rPr lang="en-US" sz="2000" dirty="0">
                <a:solidFill>
                  <a:srgbClr val="FF0000"/>
                </a:solidFill>
                <a:effectLst/>
                <a:latin typeface="Aptos" panose="020B0004020202020204" pitchFamily="34" charset="0"/>
                <a:ea typeface="Aptos" panose="020B0004020202020204" pitchFamily="34" charset="0"/>
                <a:cs typeface="Aptos" panose="020B0004020202020204" pitchFamily="34" charset="0"/>
              </a:rPr>
              <a:t>Negative PTO balance will be subtracted from frontload</a:t>
            </a: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81171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TEAM HIGHLIGHTS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18</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
        <p:nvSpPr>
          <p:cNvPr id="6" name="Content Placeholder 5">
            <a:extLst>
              <a:ext uri="{FF2B5EF4-FFF2-40B4-BE49-F238E27FC236}">
                <a16:creationId xmlns:a16="http://schemas.microsoft.com/office/drawing/2014/main" id="{8AA43501-922B-6960-44E2-2970F6527F10}"/>
              </a:ext>
            </a:extLst>
          </p:cNvPr>
          <p:cNvSpPr>
            <a:spLocks noGrp="1"/>
          </p:cNvSpPr>
          <p:nvPr>
            <p:ph idx="1"/>
          </p:nvPr>
        </p:nvSpPr>
        <p:spPr>
          <a:xfrm>
            <a:off x="329609" y="1047955"/>
            <a:ext cx="11452395" cy="5059378"/>
          </a:xfrm>
        </p:spPr>
        <p:txBody>
          <a:bodyPr/>
          <a:lstStyle/>
          <a:p>
            <a:pPr marL="0" indent="0">
              <a:buNone/>
            </a:pPr>
            <a:endParaRPr lang="en-US" dirty="0">
              <a:solidFill>
                <a:srgbClr val="FF0000"/>
              </a:solidFill>
            </a:endParaRPr>
          </a:p>
          <a:p>
            <a:endParaRPr lang="en-US" dirty="0">
              <a:solidFill>
                <a:srgbClr val="FF0000"/>
              </a:solidFill>
            </a:endParaRPr>
          </a:p>
        </p:txBody>
      </p:sp>
      <p:sp>
        <p:nvSpPr>
          <p:cNvPr id="4" name="Rectangle 2">
            <a:extLst>
              <a:ext uri="{FF2B5EF4-FFF2-40B4-BE49-F238E27FC236}">
                <a16:creationId xmlns:a16="http://schemas.microsoft.com/office/drawing/2014/main" id="{FE9953D2-86F6-4968-B9D7-A85CE3C81A86}"/>
              </a:ext>
            </a:extLst>
          </p:cNvPr>
          <p:cNvSpPr>
            <a:spLocks noChangeArrowheads="1"/>
          </p:cNvSpPr>
          <p:nvPr/>
        </p:nvSpPr>
        <p:spPr bwMode="auto">
          <a:xfrm>
            <a:off x="520995" y="1047954"/>
            <a:ext cx="115894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0000"/>
                </a:solidFill>
                <a:effectLst/>
                <a:latin typeface="Arial" panose="020B0604020202020204" pitchFamily="34" charset="0"/>
                <a:ea typeface="Aptos" panose="020B0004020202020204" pitchFamily="34" charset="0"/>
                <a:cs typeface="Aptos" panose="020B0004020202020204" pitchFamily="34" charset="0"/>
              </a:rPr>
              <a:t>Example</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7" name="Picture 1">
            <a:extLst>
              <a:ext uri="{FF2B5EF4-FFF2-40B4-BE49-F238E27FC236}">
                <a16:creationId xmlns:a16="http://schemas.microsoft.com/office/drawing/2014/main" id="{F7F871BE-44D8-98DA-FD51-D68FCEED082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79943" y="1047954"/>
            <a:ext cx="9016409" cy="489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cs typeface="Arial" panose="020B0604020202020204" pitchFamily="34" charset="0"/>
              </a:rPr>
              <a:t>WE WANT TO HEAR FROM YOU!</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19</a:t>
            </a:fld>
            <a:endParaRPr lang="en-US" altLang="en-US"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D688FE5-9921-3F22-6824-02B7DAFB98BB}"/>
              </a:ext>
            </a:extLst>
          </p:cNvPr>
          <p:cNvPicPr>
            <a:picLocks noChangeAspect="1"/>
          </p:cNvPicPr>
          <p:nvPr/>
        </p:nvPicPr>
        <p:blipFill>
          <a:blip r:embed="rId3"/>
          <a:stretch>
            <a:fillRect/>
          </a:stretch>
        </p:blipFill>
        <p:spPr>
          <a:xfrm>
            <a:off x="518504" y="2169889"/>
            <a:ext cx="3023878" cy="3316511"/>
          </a:xfrm>
          <a:prstGeom prst="rect">
            <a:avLst/>
          </a:prstGeom>
        </p:spPr>
      </p:pic>
      <p:sp>
        <p:nvSpPr>
          <p:cNvPr id="4" name="Speech Bubble: Oval 8">
            <a:extLst>
              <a:ext uri="{FF2B5EF4-FFF2-40B4-BE49-F238E27FC236}">
                <a16:creationId xmlns:a16="http://schemas.microsoft.com/office/drawing/2014/main" id="{5108669B-37FD-36CA-4034-DF062E48C266}"/>
              </a:ext>
            </a:extLst>
          </p:cNvPr>
          <p:cNvSpPr/>
          <p:nvPr/>
        </p:nvSpPr>
        <p:spPr bwMode="auto">
          <a:xfrm>
            <a:off x="2941272" y="1255489"/>
            <a:ext cx="3733800" cy="1828800"/>
          </a:xfrm>
          <a:prstGeom prst="wedgeEllipseCallout">
            <a:avLst>
              <a:gd name="adj1" fmla="val -50425"/>
              <a:gd name="adj2" fmla="val 35417"/>
            </a:avLst>
          </a:prstGeom>
          <a:solidFill>
            <a:schemeClr val="bg1"/>
          </a:solidFill>
          <a:ln w="28575" cap="flat" cmpd="sng" algn="ctr">
            <a:solidFill>
              <a:srgbClr val="001489"/>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lvl="0" algn="ctr" eaLnBrk="0" fontAlgn="base" hangingPunct="0">
              <a:spcBef>
                <a:spcPct val="0"/>
              </a:spcBef>
              <a:spcAft>
                <a:spcPct val="0"/>
              </a:spcAft>
              <a:defRPr/>
            </a:pPr>
            <a:r>
              <a:rPr lang="en-US" b="1" dirty="0">
                <a:solidFill>
                  <a:srgbClr val="001489"/>
                </a:solidFill>
                <a:latin typeface="Arial" charset="0"/>
                <a:ea typeface="ヒラギノ角ゴ Pro W3" charset="0"/>
                <a:cs typeface="ヒラギノ角ゴ Pro W3" charset="0"/>
              </a:rPr>
              <a:t>Do you have a great idea for performance  improvement?</a:t>
            </a:r>
          </a:p>
        </p:txBody>
      </p:sp>
      <p:sp>
        <p:nvSpPr>
          <p:cNvPr id="7" name="Text Placeholder 1">
            <a:extLst>
              <a:ext uri="{FF2B5EF4-FFF2-40B4-BE49-F238E27FC236}">
                <a16:creationId xmlns:a16="http://schemas.microsoft.com/office/drawing/2014/main" id="{8BBE078D-BC6C-7EE1-FF18-DEB8C71AF38D}"/>
              </a:ext>
            </a:extLst>
          </p:cNvPr>
          <p:cNvSpPr txBox="1">
            <a:spLocks/>
          </p:cNvSpPr>
          <p:nvPr/>
        </p:nvSpPr>
        <p:spPr bwMode="auto">
          <a:xfrm>
            <a:off x="3979995" y="3505580"/>
            <a:ext cx="7620000" cy="2190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sz="2400" b="1">
                <a:solidFill>
                  <a:srgbClr val="FC4C02"/>
                </a:solidFill>
                <a:latin typeface="+mn-lt"/>
                <a:ea typeface="+mn-ea"/>
                <a:cs typeface="+mn-cs"/>
              </a:defRPr>
            </a:lvl1pPr>
            <a:lvl2pPr marL="742950" indent="-285750" algn="l" rtl="0" eaLnBrk="0" fontAlgn="base" hangingPunct="0">
              <a:spcBef>
                <a:spcPct val="20000"/>
              </a:spcBef>
              <a:spcAft>
                <a:spcPct val="0"/>
              </a:spcAft>
              <a:buChar char="–"/>
              <a:defRPr sz="2000">
                <a:solidFill>
                  <a:srgbClr val="001489"/>
                </a:solidFill>
                <a:latin typeface="+mn-lt"/>
                <a:ea typeface="+mn-ea"/>
                <a:cs typeface="+mn-cs"/>
              </a:defRPr>
            </a:lvl2pPr>
            <a:lvl3pPr marL="1143000" indent="-228600" algn="l" rtl="0" eaLnBrk="0" fontAlgn="base" hangingPunct="0">
              <a:spcBef>
                <a:spcPct val="20000"/>
              </a:spcBef>
              <a:spcAft>
                <a:spcPct val="0"/>
              </a:spcAft>
              <a:defRPr sz="1800">
                <a:solidFill>
                  <a:srgbClr val="001489"/>
                </a:solidFill>
                <a:latin typeface="+mn-lt"/>
                <a:ea typeface="+mn-ea"/>
                <a:cs typeface="+mn-cs"/>
              </a:defRPr>
            </a:lvl3pPr>
            <a:lvl4pPr marL="1600200" indent="-228600" algn="l" rtl="0" eaLnBrk="0" fontAlgn="base" hangingPunct="0">
              <a:spcBef>
                <a:spcPct val="20000"/>
              </a:spcBef>
              <a:spcAft>
                <a:spcPct val="0"/>
              </a:spcAft>
              <a:buChar char="–"/>
              <a:defRPr sz="1600">
                <a:solidFill>
                  <a:srgbClr val="001489"/>
                </a:solidFill>
                <a:latin typeface="+mn-lt"/>
                <a:ea typeface="+mn-ea"/>
                <a:cs typeface="+mn-cs"/>
              </a:defRPr>
            </a:lvl4pPr>
            <a:lvl5pPr marL="2057400" indent="-228600" algn="l" rtl="0" eaLnBrk="0" fontAlgn="base" hangingPunct="0">
              <a:spcBef>
                <a:spcPct val="20000"/>
              </a:spcBef>
              <a:spcAft>
                <a:spcPct val="0"/>
              </a:spcAft>
              <a:buChar char="»"/>
              <a:defRPr sz="1400">
                <a:solidFill>
                  <a:srgbClr val="001489"/>
                </a:solidFill>
                <a:latin typeface="+mn-lt"/>
                <a:ea typeface="+mn-ea"/>
                <a:cs typeface="+mn-cs"/>
              </a:defRPr>
            </a:lvl5pPr>
            <a:lvl6pPr marL="2514600" indent="-228600" algn="l" rtl="0" fontAlgn="base">
              <a:spcBef>
                <a:spcPct val="20000"/>
              </a:spcBef>
              <a:spcAft>
                <a:spcPct val="0"/>
              </a:spcAft>
              <a:buChar char="»"/>
              <a:defRPr sz="2400">
                <a:solidFill>
                  <a:schemeClr val="tx1"/>
                </a:solidFill>
                <a:latin typeface="+mn-lt"/>
                <a:ea typeface="+mn-ea"/>
                <a:cs typeface="+mn-cs"/>
              </a:defRPr>
            </a:lvl6pPr>
            <a:lvl7pPr marL="2971800" indent="-228600" algn="l" rtl="0" fontAlgn="base">
              <a:spcBef>
                <a:spcPct val="20000"/>
              </a:spcBef>
              <a:spcAft>
                <a:spcPct val="0"/>
              </a:spcAft>
              <a:buChar char="»"/>
              <a:defRPr sz="2400">
                <a:solidFill>
                  <a:schemeClr val="tx1"/>
                </a:solidFill>
                <a:latin typeface="+mn-lt"/>
                <a:ea typeface="+mn-ea"/>
                <a:cs typeface="+mn-cs"/>
              </a:defRPr>
            </a:lvl7pPr>
            <a:lvl8pPr marL="3429000" indent="-228600" algn="l" rtl="0" fontAlgn="base">
              <a:spcBef>
                <a:spcPct val="20000"/>
              </a:spcBef>
              <a:spcAft>
                <a:spcPct val="0"/>
              </a:spcAft>
              <a:buChar char="»"/>
              <a:defRPr sz="2400">
                <a:solidFill>
                  <a:schemeClr val="tx1"/>
                </a:solidFill>
                <a:latin typeface="+mn-lt"/>
                <a:ea typeface="+mn-ea"/>
                <a:cs typeface="+mn-cs"/>
              </a:defRPr>
            </a:lvl8pPr>
            <a:lvl9pPr marL="3886200" indent="-228600" algn="l" rtl="0" fontAlgn="base">
              <a:spcBef>
                <a:spcPct val="20000"/>
              </a:spcBef>
              <a:spcAft>
                <a:spcPct val="0"/>
              </a:spcAft>
              <a:buChar char="»"/>
              <a:defRPr sz="2400">
                <a:solidFill>
                  <a:schemeClr val="tx1"/>
                </a:solidFill>
                <a:latin typeface="+mn-lt"/>
                <a:ea typeface="+mn-ea"/>
                <a:cs typeface="+mn-cs"/>
              </a:defRPr>
            </a:lvl9pPr>
          </a:lstStyle>
          <a:p>
            <a:pPr>
              <a:spcBef>
                <a:spcPts val="0"/>
              </a:spcBef>
              <a:spcAft>
                <a:spcPts val="0"/>
              </a:spcAft>
              <a:buFont typeface="Wingdings" panose="05000000000000000000" pitchFamily="2" charset="2"/>
              <a:buChar char=""/>
            </a:pPr>
            <a:r>
              <a:rPr lang="en-US" sz="2800" kern="0" dirty="0">
                <a:solidFill>
                  <a:srgbClr val="25398E"/>
                </a:solidFill>
                <a:latin typeface="Myriad Pro" panose="020B0503030403020204" pitchFamily="34" charset="0"/>
                <a:ea typeface="Times New Roman" panose="02020603050405020304" pitchFamily="18" charset="0"/>
              </a:rPr>
              <a:t>Talk to your manager</a:t>
            </a:r>
            <a:endParaRPr lang="en-US" sz="2800" kern="0" dirty="0">
              <a:solidFill>
                <a:srgbClr val="25398E"/>
              </a:solidFill>
              <a:latin typeface="Myriad Pro" panose="020B0503030403020204" pitchFamily="34" charset="0"/>
              <a:ea typeface="Calibri" panose="020F0502020204030204" pitchFamily="34" charset="0"/>
            </a:endParaRPr>
          </a:p>
          <a:p>
            <a:pPr>
              <a:spcBef>
                <a:spcPts val="0"/>
              </a:spcBef>
              <a:spcAft>
                <a:spcPts val="0"/>
              </a:spcAft>
              <a:buFont typeface="Wingdings" panose="05000000000000000000" pitchFamily="2" charset="2"/>
              <a:buChar char=""/>
            </a:pPr>
            <a:r>
              <a:rPr lang="en-US" sz="2800" kern="0" dirty="0">
                <a:solidFill>
                  <a:srgbClr val="25398E"/>
                </a:solidFill>
                <a:latin typeface="Myriad Pro" panose="020B0503030403020204" pitchFamily="34" charset="0"/>
                <a:ea typeface="Times New Roman" panose="02020603050405020304" pitchFamily="18" charset="0"/>
              </a:rPr>
              <a:t>Contact your entity leadership</a:t>
            </a:r>
            <a:endParaRPr lang="en-US" sz="2800" kern="0" dirty="0">
              <a:solidFill>
                <a:srgbClr val="25398E"/>
              </a:solidFill>
              <a:latin typeface="Myriad Pro" panose="020B0503030403020204" pitchFamily="34" charset="0"/>
              <a:ea typeface="Calibri" panose="020F0502020204030204" pitchFamily="34" charset="0"/>
            </a:endParaRPr>
          </a:p>
          <a:p>
            <a:pPr>
              <a:spcBef>
                <a:spcPts val="0"/>
              </a:spcBef>
              <a:spcAft>
                <a:spcPts val="0"/>
              </a:spcAft>
              <a:buFont typeface="Wingdings" panose="05000000000000000000" pitchFamily="2" charset="2"/>
              <a:buChar char=""/>
            </a:pPr>
            <a:r>
              <a:rPr lang="en-US" sz="2800" kern="0" dirty="0">
                <a:solidFill>
                  <a:srgbClr val="25398E"/>
                </a:solidFill>
                <a:latin typeface="Myriad Pro" panose="020B0503030403020204" pitchFamily="34" charset="0"/>
                <a:ea typeface="Times New Roman" panose="02020603050405020304" pitchFamily="18" charset="0"/>
              </a:rPr>
              <a:t>Write to </a:t>
            </a:r>
            <a:r>
              <a:rPr lang="en-US" sz="2800" u="sng" kern="0" dirty="0">
                <a:latin typeface="Myriad Pro" panose="020B0503030403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OE@AdventistHealthCare.com</a:t>
            </a:r>
            <a:endParaRPr lang="en-US" sz="2800" kern="0" dirty="0">
              <a:latin typeface="Myriad Pro" panose="020B0503030403020204" pitchFamily="34" charset="0"/>
              <a:ea typeface="Calibri" panose="020F0502020204030204" pitchFamily="34" charset="0"/>
            </a:endParaRPr>
          </a:p>
          <a:p>
            <a:pPr marL="0" indent="0" eaLnBrk="1" hangingPunct="1">
              <a:buNone/>
            </a:pPr>
            <a:endParaRPr lang="en-US" altLang="en-US" sz="2800" b="0" kern="0" dirty="0">
              <a:solidFill>
                <a:srgbClr val="001489"/>
              </a:solidFill>
              <a:latin typeface="Myriad Pro" panose="020B0503030403020204" pitchFamily="34" charset="0"/>
              <a:cs typeface="Arial" panose="020B0604020202020204" pitchFamily="34" charset="0"/>
            </a:endParaRPr>
          </a:p>
          <a:p>
            <a:pPr marL="0" indent="0" eaLnBrk="1" hangingPunct="1">
              <a:buNone/>
            </a:pPr>
            <a:endParaRPr lang="en-US" altLang="en-US" sz="2800" b="0" kern="0" dirty="0">
              <a:solidFill>
                <a:srgbClr val="00148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3FA552-BB19-8FCE-9789-F352C32EB498}"/>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Tree>
    <p:extLst>
      <p:ext uri="{BB962C8B-B14F-4D97-AF65-F5344CB8AC3E}">
        <p14:creationId xmlns:p14="http://schemas.microsoft.com/office/powerpoint/2010/main" val="3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xit" presetSubtype="10" fill="hold" grpId="1"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1E28-ED2B-0AF7-5553-6F4483A8BD76}"/>
              </a:ext>
            </a:extLst>
          </p:cNvPr>
          <p:cNvSpPr>
            <a:spLocks noGrp="1"/>
          </p:cNvSpPr>
          <p:nvPr>
            <p:ph type="title"/>
          </p:nvPr>
        </p:nvSpPr>
        <p:spPr/>
        <p:txBody>
          <a:bodyPr>
            <a:normAutofit/>
          </a:bodyPr>
          <a:lstStyle/>
          <a:p>
            <a:r>
              <a:rPr lang="en-US" sz="7000" spc="-150" dirty="0">
                <a:latin typeface="Myriad Pro" panose="020B0503030403020204" pitchFamily="34" charset="0"/>
              </a:rPr>
              <a:t>Monthly Meeting</a:t>
            </a:r>
          </a:p>
        </p:txBody>
      </p:sp>
      <p:sp>
        <p:nvSpPr>
          <p:cNvPr id="3" name="Text Placeholder 2">
            <a:extLst>
              <a:ext uri="{FF2B5EF4-FFF2-40B4-BE49-F238E27FC236}">
                <a16:creationId xmlns:a16="http://schemas.microsoft.com/office/drawing/2014/main" id="{146358D1-A60B-5BF3-C694-155A17589DFF}"/>
              </a:ext>
            </a:extLst>
          </p:cNvPr>
          <p:cNvSpPr>
            <a:spLocks noGrp="1"/>
          </p:cNvSpPr>
          <p:nvPr>
            <p:ph type="body" idx="1"/>
          </p:nvPr>
        </p:nvSpPr>
        <p:spPr/>
        <p:txBody>
          <a:bodyPr/>
          <a:lstStyle/>
          <a:p>
            <a:r>
              <a:rPr lang="en-US" sz="3200" dirty="0"/>
              <a:t>November 2024</a:t>
            </a:r>
          </a:p>
          <a:p>
            <a:endParaRPr lang="en-US" dirty="0"/>
          </a:p>
        </p:txBody>
      </p:sp>
      <p:sp>
        <p:nvSpPr>
          <p:cNvPr id="4" name="Text Placeholder 2">
            <a:extLst>
              <a:ext uri="{FF2B5EF4-FFF2-40B4-BE49-F238E27FC236}">
                <a16:creationId xmlns:a16="http://schemas.microsoft.com/office/drawing/2014/main" id="{4B99148D-38DB-F4B9-B74F-A5C1CC3087D1}"/>
              </a:ext>
            </a:extLst>
          </p:cNvPr>
          <p:cNvSpPr txBox="1">
            <a:spLocks/>
          </p:cNvSpPr>
          <p:nvPr/>
        </p:nvSpPr>
        <p:spPr>
          <a:xfrm>
            <a:off x="8734097" y="6316345"/>
            <a:ext cx="3069020" cy="5469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FC4C02"/>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800" dirty="0" err="1">
                <a:solidFill>
                  <a:srgbClr val="25398E"/>
                </a:solidFill>
              </a:rPr>
              <a:t>AdventistHealthcare.com</a:t>
            </a:r>
            <a:endParaRPr lang="en-US" sz="1800" dirty="0">
              <a:solidFill>
                <a:srgbClr val="25398E"/>
              </a:solidFill>
            </a:endParaRPr>
          </a:p>
          <a:p>
            <a:endParaRPr lang="en-US" dirty="0"/>
          </a:p>
        </p:txBody>
      </p:sp>
    </p:spTree>
    <p:extLst>
      <p:ext uri="{BB962C8B-B14F-4D97-AF65-F5344CB8AC3E}">
        <p14:creationId xmlns:p14="http://schemas.microsoft.com/office/powerpoint/2010/main" val="642785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4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rPr>
              <a:t>AGENDA</a:t>
            </a:r>
          </a:p>
        </p:txBody>
      </p:sp>
      <p:sp>
        <p:nvSpPr>
          <p:cNvPr id="3" name="Content Placeholder 2">
            <a:extLst>
              <a:ext uri="{FF2B5EF4-FFF2-40B4-BE49-F238E27FC236}">
                <a16:creationId xmlns:a16="http://schemas.microsoft.com/office/drawing/2014/main" id="{D1D086BD-D79F-0361-AADF-BFBC4977A18B}"/>
              </a:ext>
            </a:extLst>
          </p:cNvPr>
          <p:cNvSpPr>
            <a:spLocks noGrp="1"/>
          </p:cNvSpPr>
          <p:nvPr>
            <p:ph idx="1"/>
          </p:nvPr>
        </p:nvSpPr>
        <p:spPr/>
        <p:txBody>
          <a:bodyPr/>
          <a:lstStyle/>
          <a:p>
            <a:r>
              <a:rPr lang="en-US" dirty="0">
                <a:solidFill>
                  <a:srgbClr val="FC4C02"/>
                </a:solidFill>
              </a:rPr>
              <a:t>Devotional</a:t>
            </a:r>
          </a:p>
          <a:p>
            <a:pPr lvl="1">
              <a:spcBef>
                <a:spcPts val="600"/>
              </a:spcBef>
              <a:buFont typeface="System Font Regular"/>
              <a:buChar char="–"/>
            </a:pPr>
            <a:r>
              <a:rPr lang="en-US" sz="2000" b="1" dirty="0">
                <a:solidFill>
                  <a:srgbClr val="25398E"/>
                </a:solidFill>
              </a:rPr>
              <a:t>Excellence </a:t>
            </a:r>
            <a:r>
              <a:rPr lang="en-US" sz="2000" dirty="0">
                <a:solidFill>
                  <a:srgbClr val="25398E"/>
                </a:solidFill>
              </a:rPr>
              <a:t>Reflection</a:t>
            </a:r>
          </a:p>
          <a:p>
            <a:pPr>
              <a:spcBef>
                <a:spcPts val="1800"/>
              </a:spcBef>
            </a:pPr>
            <a:r>
              <a:rPr lang="en-US" dirty="0">
                <a:solidFill>
                  <a:srgbClr val="FC4C02"/>
                </a:solidFill>
              </a:rPr>
              <a:t>Excellence in Motion Highlight</a:t>
            </a:r>
          </a:p>
          <a:p>
            <a:pPr lvl="1">
              <a:spcBef>
                <a:spcPts val="600"/>
              </a:spcBef>
              <a:buFont typeface="System Font Regular"/>
              <a:buChar char="–"/>
            </a:pPr>
            <a:r>
              <a:rPr lang="en-US" sz="2000" dirty="0">
                <a:solidFill>
                  <a:srgbClr val="25398E"/>
                </a:solidFill>
              </a:rPr>
              <a:t>Leadership System Overview</a:t>
            </a:r>
          </a:p>
          <a:p>
            <a:pPr lvl="1">
              <a:spcBef>
                <a:spcPts val="600"/>
              </a:spcBef>
              <a:buFont typeface="System Font Regular"/>
              <a:buChar char="–"/>
            </a:pPr>
            <a:r>
              <a:rPr lang="en-US" sz="2000" dirty="0">
                <a:solidFill>
                  <a:srgbClr val="25398E"/>
                </a:solidFill>
              </a:rPr>
              <a:t>How is AHC getting </a:t>
            </a:r>
            <a:r>
              <a:rPr lang="en-US" sz="2000" b="1" dirty="0">
                <a:solidFill>
                  <a:srgbClr val="25398E"/>
                </a:solidFill>
              </a:rPr>
              <a:t>Better</a:t>
            </a:r>
          </a:p>
          <a:p>
            <a:pPr>
              <a:spcBef>
                <a:spcPts val="1800"/>
              </a:spcBef>
            </a:pPr>
            <a:r>
              <a:rPr lang="en-US" dirty="0">
                <a:solidFill>
                  <a:srgbClr val="FC4C02"/>
                </a:solidFill>
              </a:rPr>
              <a:t>Team Highlights</a:t>
            </a:r>
          </a:p>
        </p:txBody>
      </p:sp>
      <p:sp>
        <p:nvSpPr>
          <p:cNvPr id="4" name="Slide Number Placeholder 1">
            <a:extLst>
              <a:ext uri="{FF2B5EF4-FFF2-40B4-BE49-F238E27FC236}">
                <a16:creationId xmlns:a16="http://schemas.microsoft.com/office/drawing/2014/main" id="{9889FF5B-99CC-5B50-0047-7702D843F787}"/>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3</a:t>
            </a:fld>
            <a:endParaRPr lang="en-US" alt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A7C144B-99A7-C86F-21F5-086D2FB4155B}"/>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pic>
        <p:nvPicPr>
          <p:cNvPr id="11" name="Picture 10">
            <a:extLst>
              <a:ext uri="{FF2B5EF4-FFF2-40B4-BE49-F238E27FC236}">
                <a16:creationId xmlns:a16="http://schemas.microsoft.com/office/drawing/2014/main" id="{623494FB-9DA9-9A3B-6646-DD03DB7B8A10}"/>
              </a:ext>
            </a:extLst>
          </p:cNvPr>
          <p:cNvPicPr>
            <a:picLocks noChangeAspect="1"/>
          </p:cNvPicPr>
          <p:nvPr/>
        </p:nvPicPr>
        <p:blipFill>
          <a:blip r:embed="rId2"/>
          <a:stretch>
            <a:fillRect/>
          </a:stretch>
        </p:blipFill>
        <p:spPr>
          <a:xfrm>
            <a:off x="6988864" y="3274698"/>
            <a:ext cx="4896655" cy="2889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7DD48E1-1996-18AD-06B1-5A75BDBD7CDB}"/>
              </a:ext>
            </a:extLst>
          </p:cNvPr>
          <p:cNvPicPr>
            <a:picLocks noChangeAspect="1"/>
          </p:cNvPicPr>
          <p:nvPr/>
        </p:nvPicPr>
        <p:blipFill>
          <a:blip r:embed="rId3"/>
          <a:stretch>
            <a:fillRect/>
          </a:stretch>
        </p:blipFill>
        <p:spPr>
          <a:xfrm>
            <a:off x="7702800" y="365126"/>
            <a:ext cx="4182719" cy="2690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990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rPr>
              <a:t>DEVOTIONAL</a:t>
            </a:r>
          </a:p>
        </p:txBody>
      </p:sp>
      <p:sp>
        <p:nvSpPr>
          <p:cNvPr id="3" name="Content Placeholder 2">
            <a:extLst>
              <a:ext uri="{FF2B5EF4-FFF2-40B4-BE49-F238E27FC236}">
                <a16:creationId xmlns:a16="http://schemas.microsoft.com/office/drawing/2014/main" id="{D1D086BD-D79F-0361-AADF-BFBC4977A18B}"/>
              </a:ext>
            </a:extLst>
          </p:cNvPr>
          <p:cNvSpPr>
            <a:spLocks noGrp="1"/>
          </p:cNvSpPr>
          <p:nvPr>
            <p:ph idx="1"/>
          </p:nvPr>
        </p:nvSpPr>
        <p:spPr>
          <a:xfrm>
            <a:off x="428878" y="3994029"/>
            <a:ext cx="11353126" cy="1941393"/>
          </a:xfrm>
        </p:spPr>
        <p:txBody>
          <a:bodyPr>
            <a:normAutofit/>
          </a:bodyPr>
          <a:lstStyle/>
          <a:p>
            <a:pPr marL="0" indent="0">
              <a:buNone/>
            </a:pPr>
            <a:r>
              <a:rPr lang="en-US" dirty="0">
                <a:solidFill>
                  <a:srgbClr val="FC4C02"/>
                </a:solidFill>
              </a:rPr>
              <a:t>Discussion</a:t>
            </a:r>
          </a:p>
          <a:p>
            <a:r>
              <a:rPr lang="en-US" sz="2000" dirty="0">
                <a:solidFill>
                  <a:srgbClr val="25398E"/>
                </a:solidFill>
              </a:rPr>
              <a:t>How might societal expectations or stereotypes affect an individual’s ability to pursue excellence, particularly among underrepresented groups?</a:t>
            </a:r>
          </a:p>
          <a:p>
            <a:r>
              <a:rPr lang="en-US" sz="2000" dirty="0">
                <a:solidFill>
                  <a:srgbClr val="25398E"/>
                </a:solidFill>
              </a:rPr>
              <a:t>What strategies might you use </a:t>
            </a:r>
            <a:r>
              <a:rPr lang="en-US" sz="2000">
                <a:solidFill>
                  <a:srgbClr val="25398E"/>
                </a:solidFill>
              </a:rPr>
              <a:t>to help someone </a:t>
            </a:r>
            <a:r>
              <a:rPr lang="en-US" sz="2000" dirty="0">
                <a:solidFill>
                  <a:srgbClr val="25398E"/>
                </a:solidFill>
              </a:rPr>
              <a:t>who faces barriers in their personal or </a:t>
            </a:r>
            <a:r>
              <a:rPr lang="en-US" sz="2000">
                <a:solidFill>
                  <a:srgbClr val="25398E"/>
                </a:solidFill>
              </a:rPr>
              <a:t>professional journey </a:t>
            </a:r>
            <a:r>
              <a:rPr lang="en-US" sz="2000" dirty="0">
                <a:solidFill>
                  <a:srgbClr val="25398E"/>
                </a:solidFill>
              </a:rPr>
              <a:t>overcome them and achieve success?</a:t>
            </a:r>
          </a:p>
        </p:txBody>
      </p:sp>
      <p:cxnSp>
        <p:nvCxnSpPr>
          <p:cNvPr id="5" name="Straight Connector 4">
            <a:extLst>
              <a:ext uri="{FF2B5EF4-FFF2-40B4-BE49-F238E27FC236}">
                <a16:creationId xmlns:a16="http://schemas.microsoft.com/office/drawing/2014/main" id="{59A6CC2E-2023-CE2A-9CC0-B31AA0AB0E8A}"/>
              </a:ext>
            </a:extLst>
          </p:cNvPr>
          <p:cNvCxnSpPr/>
          <p:nvPr/>
        </p:nvCxnSpPr>
        <p:spPr>
          <a:xfrm>
            <a:off x="428876" y="3795624"/>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8917BF21-585F-FBCA-DDA9-9557248770A5}"/>
              </a:ext>
            </a:extLst>
          </p:cNvPr>
          <p:cNvSpPr txBox="1">
            <a:spLocks/>
          </p:cNvSpPr>
          <p:nvPr/>
        </p:nvSpPr>
        <p:spPr>
          <a:xfrm>
            <a:off x="428878" y="1302585"/>
            <a:ext cx="11353126" cy="1061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C4C02"/>
                </a:solidFill>
                <a:effectLst/>
                <a:uLnTx/>
                <a:uFillTx/>
                <a:latin typeface="Myriad Pro" panose="020B0503030403020204" pitchFamily="34" charset="0"/>
                <a:ea typeface="+mn-ea"/>
                <a:cs typeface="+mn-cs"/>
              </a:rPr>
              <a:t>EXCELLENCE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srgbClr val="00239C"/>
                </a:solidFill>
                <a:effectLst/>
                <a:uLnTx/>
                <a:uFillTx/>
                <a:latin typeface="Arial"/>
                <a:ea typeface="ヒラギノ角ゴ Pro W3"/>
                <a:cs typeface="+mn-cs"/>
              </a:rPr>
              <a:t>We do our best every day to exceed expectations.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C4C02"/>
              </a:solidFill>
              <a:effectLst/>
              <a:uLnTx/>
              <a:uFillTx/>
              <a:latin typeface="Myriad Pro" panose="020B0503030403020204" pitchFamily="34" charset="0"/>
              <a:ea typeface="+mn-ea"/>
              <a:cs typeface="+mn-cs"/>
            </a:endParaRPr>
          </a:p>
        </p:txBody>
      </p:sp>
      <p:sp>
        <p:nvSpPr>
          <p:cNvPr id="8" name="Content Placeholder 2">
            <a:extLst>
              <a:ext uri="{FF2B5EF4-FFF2-40B4-BE49-F238E27FC236}">
                <a16:creationId xmlns:a16="http://schemas.microsoft.com/office/drawing/2014/main" id="{968413CC-3488-8FE8-D2C7-C02D7050DD6B}"/>
              </a:ext>
            </a:extLst>
          </p:cNvPr>
          <p:cNvSpPr txBox="1">
            <a:spLocks/>
          </p:cNvSpPr>
          <p:nvPr/>
        </p:nvSpPr>
        <p:spPr>
          <a:xfrm>
            <a:off x="428878" y="2596557"/>
            <a:ext cx="11353126" cy="113867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C4C02"/>
                </a:solidFill>
                <a:effectLst/>
                <a:uLnTx/>
                <a:uFillTx/>
                <a:latin typeface="Myriad Pro" panose="020B0503030403020204" pitchFamily="34" charset="0"/>
                <a:ea typeface="+mn-ea"/>
                <a:cs typeface="+mn-cs"/>
              </a:rPr>
              <a:t>At Adventist HealthCare, we pursue excellence by doing our best every day to exceed expectations. We recognize that many people strive for and achieve excellence despite facing great difficulties and barriers while pursuing their goals.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C4C02"/>
              </a:solidFill>
              <a:effectLst/>
              <a:uLnTx/>
              <a:uFillTx/>
              <a:latin typeface="Myriad Pro" panose="020B0503030403020204" pitchFamily="34" charset="0"/>
              <a:ea typeface="+mn-ea"/>
              <a:cs typeface="+mn-cs"/>
            </a:endParaRPr>
          </a:p>
        </p:txBody>
      </p:sp>
      <p:cxnSp>
        <p:nvCxnSpPr>
          <p:cNvPr id="9" name="Straight Connector 8">
            <a:extLst>
              <a:ext uri="{FF2B5EF4-FFF2-40B4-BE49-F238E27FC236}">
                <a16:creationId xmlns:a16="http://schemas.microsoft.com/office/drawing/2014/main" id="{491BB680-D299-3352-3079-01B4AABFA681}"/>
              </a:ext>
            </a:extLst>
          </p:cNvPr>
          <p:cNvCxnSpPr/>
          <p:nvPr/>
        </p:nvCxnSpPr>
        <p:spPr>
          <a:xfrm>
            <a:off x="428876" y="2424022"/>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10" name="Slide Number Placeholder 1">
            <a:extLst>
              <a:ext uri="{FF2B5EF4-FFF2-40B4-BE49-F238E27FC236}">
                <a16:creationId xmlns:a16="http://schemas.microsoft.com/office/drawing/2014/main" id="{314FA1BC-14E6-34C5-C391-951CDE16AF82}"/>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C396ED7-6F3B-B9B8-BCE5-95456CF5FCD7}"/>
              </a:ext>
            </a:extLst>
          </p:cNvPr>
          <p:cNvSpPr txBox="1"/>
          <p:nvPr/>
        </p:nvSpPr>
        <p:spPr>
          <a:xfrm>
            <a:off x="4015646" y="6255453"/>
            <a:ext cx="6568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C4C02"/>
                </a:solidFill>
                <a:effectLst/>
                <a:uLnTx/>
                <a:uFillTx/>
                <a:latin typeface="Myriad Pro" panose="020B0503030403020204" pitchFamily="34" charset="0"/>
                <a:ea typeface="+mn-ea"/>
                <a:cs typeface="+mn-cs"/>
              </a:rPr>
              <a:t>“We extend God’s care through the ministry of physical, mental and spiritual healing.”</a:t>
            </a:r>
          </a:p>
        </p:txBody>
      </p:sp>
    </p:spTree>
    <p:extLst>
      <p:ext uri="{BB962C8B-B14F-4D97-AF65-F5344CB8AC3E}">
        <p14:creationId xmlns:p14="http://schemas.microsoft.com/office/powerpoint/2010/main" val="65032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rPr>
              <a:t>DEVOTIONAL</a:t>
            </a:r>
          </a:p>
        </p:txBody>
      </p:sp>
      <p:sp>
        <p:nvSpPr>
          <p:cNvPr id="3" name="Content Placeholder 2">
            <a:extLst>
              <a:ext uri="{FF2B5EF4-FFF2-40B4-BE49-F238E27FC236}">
                <a16:creationId xmlns:a16="http://schemas.microsoft.com/office/drawing/2014/main" id="{D1D086BD-D79F-0361-AADF-BFBC4977A18B}"/>
              </a:ext>
            </a:extLst>
          </p:cNvPr>
          <p:cNvSpPr>
            <a:spLocks noGrp="1"/>
          </p:cNvSpPr>
          <p:nvPr>
            <p:ph idx="1"/>
          </p:nvPr>
        </p:nvSpPr>
        <p:spPr>
          <a:xfrm>
            <a:off x="428878" y="4408090"/>
            <a:ext cx="2443718" cy="940280"/>
          </a:xfrm>
        </p:spPr>
        <p:txBody>
          <a:bodyPr/>
          <a:lstStyle/>
          <a:p>
            <a:pPr marL="0" indent="0">
              <a:buNone/>
            </a:pPr>
            <a:r>
              <a:rPr lang="en-US" dirty="0">
                <a:solidFill>
                  <a:srgbClr val="FC4C02"/>
                </a:solidFill>
              </a:rPr>
              <a:t>Prayer:</a:t>
            </a:r>
          </a:p>
        </p:txBody>
      </p:sp>
      <p:cxnSp>
        <p:nvCxnSpPr>
          <p:cNvPr id="5" name="Straight Connector 4">
            <a:extLst>
              <a:ext uri="{FF2B5EF4-FFF2-40B4-BE49-F238E27FC236}">
                <a16:creationId xmlns:a16="http://schemas.microsoft.com/office/drawing/2014/main" id="{59A6CC2E-2023-CE2A-9CC0-B31AA0AB0E8A}"/>
              </a:ext>
            </a:extLst>
          </p:cNvPr>
          <p:cNvCxnSpPr/>
          <p:nvPr/>
        </p:nvCxnSpPr>
        <p:spPr>
          <a:xfrm>
            <a:off x="428876" y="4278692"/>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8917BF21-585F-FBCA-DDA9-9557248770A5}"/>
              </a:ext>
            </a:extLst>
          </p:cNvPr>
          <p:cNvSpPr txBox="1">
            <a:spLocks/>
          </p:cNvSpPr>
          <p:nvPr/>
        </p:nvSpPr>
        <p:spPr>
          <a:xfrm>
            <a:off x="428878" y="1302585"/>
            <a:ext cx="2443718" cy="1061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C4C02"/>
                </a:solidFill>
                <a:effectLst/>
                <a:uLnTx/>
                <a:uFillTx/>
                <a:latin typeface="Myriad Pro" panose="020B0503030403020204" pitchFamily="34" charset="0"/>
                <a:ea typeface="+mn-ea"/>
                <a:cs typeface="+mn-cs"/>
              </a:rPr>
              <a:t>Quote:</a:t>
            </a:r>
          </a:p>
        </p:txBody>
      </p:sp>
      <p:sp>
        <p:nvSpPr>
          <p:cNvPr id="8" name="Content Placeholder 2">
            <a:extLst>
              <a:ext uri="{FF2B5EF4-FFF2-40B4-BE49-F238E27FC236}">
                <a16:creationId xmlns:a16="http://schemas.microsoft.com/office/drawing/2014/main" id="{968413CC-3488-8FE8-D2C7-C02D7050DD6B}"/>
              </a:ext>
            </a:extLst>
          </p:cNvPr>
          <p:cNvSpPr txBox="1">
            <a:spLocks/>
          </p:cNvSpPr>
          <p:nvPr/>
        </p:nvSpPr>
        <p:spPr>
          <a:xfrm>
            <a:off x="428879" y="2794967"/>
            <a:ext cx="2443718" cy="1138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C4C02"/>
                </a:solidFill>
                <a:effectLst/>
                <a:uLnTx/>
                <a:uFillTx/>
                <a:latin typeface="Myriad Pro" panose="020B0503030403020204" pitchFamily="34" charset="0"/>
                <a:ea typeface="+mn-ea"/>
                <a:cs typeface="+mn-cs"/>
              </a:rPr>
              <a:t>Bible Verse:</a:t>
            </a:r>
          </a:p>
        </p:txBody>
      </p:sp>
      <p:cxnSp>
        <p:nvCxnSpPr>
          <p:cNvPr id="9" name="Straight Connector 8">
            <a:extLst>
              <a:ext uri="{FF2B5EF4-FFF2-40B4-BE49-F238E27FC236}">
                <a16:creationId xmlns:a16="http://schemas.microsoft.com/office/drawing/2014/main" id="{491BB680-D299-3352-3079-01B4AABFA681}"/>
              </a:ext>
            </a:extLst>
          </p:cNvPr>
          <p:cNvCxnSpPr/>
          <p:nvPr/>
        </p:nvCxnSpPr>
        <p:spPr>
          <a:xfrm>
            <a:off x="428876" y="2674188"/>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4" name="Content Placeholder 2">
            <a:extLst>
              <a:ext uri="{FF2B5EF4-FFF2-40B4-BE49-F238E27FC236}">
                <a16:creationId xmlns:a16="http://schemas.microsoft.com/office/drawing/2014/main" id="{28941E86-2B72-DA3B-43B3-ACE6D3F61A3E}"/>
              </a:ext>
            </a:extLst>
          </p:cNvPr>
          <p:cNvSpPr txBox="1">
            <a:spLocks/>
          </p:cNvSpPr>
          <p:nvPr/>
        </p:nvSpPr>
        <p:spPr>
          <a:xfrm>
            <a:off x="3085813" y="1302585"/>
            <a:ext cx="8677309" cy="1199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5398E"/>
                </a:solidFill>
                <a:effectLst/>
                <a:uLnTx/>
                <a:uFillTx/>
                <a:latin typeface="Myriad Pro" panose="020B0503030403020204" pitchFamily="34" charset="0"/>
                <a:ea typeface="+mn-ea"/>
                <a:cs typeface="+mn-cs"/>
              </a:rPr>
              <a:t>“Success isn’t about how much money you make, it’s about the difference you make in people’s lives.”</a:t>
            </a:r>
          </a:p>
        </p:txBody>
      </p:sp>
      <p:sp>
        <p:nvSpPr>
          <p:cNvPr id="7" name="Content Placeholder 2">
            <a:extLst>
              <a:ext uri="{FF2B5EF4-FFF2-40B4-BE49-F238E27FC236}">
                <a16:creationId xmlns:a16="http://schemas.microsoft.com/office/drawing/2014/main" id="{C22167CB-118D-176D-2F0F-1F68774863E7}"/>
              </a:ext>
            </a:extLst>
          </p:cNvPr>
          <p:cNvSpPr txBox="1">
            <a:spLocks/>
          </p:cNvSpPr>
          <p:nvPr/>
        </p:nvSpPr>
        <p:spPr>
          <a:xfrm>
            <a:off x="3085815" y="2794967"/>
            <a:ext cx="8677305" cy="1259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5398E"/>
                </a:solidFill>
                <a:effectLst/>
                <a:uLnTx/>
                <a:uFillTx/>
                <a:latin typeface="Myriad Pro" panose="020B0503030403020204" pitchFamily="34" charset="0"/>
                <a:ea typeface="+mn-ea"/>
                <a:cs typeface="+mn-cs"/>
              </a:rPr>
              <a:t>“Whatever you do, work at it with all your heart, as working for the Lord, not for human masters.”</a:t>
            </a:r>
          </a:p>
        </p:txBody>
      </p:sp>
      <p:sp>
        <p:nvSpPr>
          <p:cNvPr id="10" name="Content Placeholder 2">
            <a:extLst>
              <a:ext uri="{FF2B5EF4-FFF2-40B4-BE49-F238E27FC236}">
                <a16:creationId xmlns:a16="http://schemas.microsoft.com/office/drawing/2014/main" id="{12E10A89-19B7-4535-6E86-9AE7C5A1D645}"/>
              </a:ext>
            </a:extLst>
          </p:cNvPr>
          <p:cNvSpPr txBox="1">
            <a:spLocks/>
          </p:cNvSpPr>
          <p:nvPr/>
        </p:nvSpPr>
        <p:spPr>
          <a:xfrm>
            <a:off x="3085814" y="4408089"/>
            <a:ext cx="8677306" cy="1250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5398E"/>
                </a:solidFill>
                <a:effectLst/>
                <a:uLnTx/>
                <a:uFillTx/>
                <a:latin typeface="Myriad Pro" panose="020B0503030403020204" pitchFamily="34" charset="0"/>
                <a:ea typeface="+mn-ea"/>
                <a:cs typeface="+mn-cs"/>
              </a:rPr>
              <a:t>God, help us to recognize our strengths and do our best, even when facing challenges, so that we may achieve our Mission.  Amen.</a:t>
            </a:r>
          </a:p>
        </p:txBody>
      </p:sp>
      <p:sp>
        <p:nvSpPr>
          <p:cNvPr id="11" name="Content Placeholder 2">
            <a:extLst>
              <a:ext uri="{FF2B5EF4-FFF2-40B4-BE49-F238E27FC236}">
                <a16:creationId xmlns:a16="http://schemas.microsoft.com/office/drawing/2014/main" id="{359F5530-DA0C-4C10-9528-4B9AB3588C22}"/>
              </a:ext>
            </a:extLst>
          </p:cNvPr>
          <p:cNvSpPr txBox="1">
            <a:spLocks/>
          </p:cNvSpPr>
          <p:nvPr/>
        </p:nvSpPr>
        <p:spPr>
          <a:xfrm>
            <a:off x="3085813" y="2140147"/>
            <a:ext cx="3444384" cy="474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25398E"/>
                </a:solidFill>
                <a:effectLst/>
                <a:uLnTx/>
                <a:uFillTx/>
                <a:latin typeface="Myriad Pro" panose="020B0503030403020204" pitchFamily="34" charset="0"/>
                <a:ea typeface="+mn-ea"/>
                <a:cs typeface="+mn-cs"/>
              </a:rPr>
              <a:t>Michelle Obama</a:t>
            </a:r>
          </a:p>
        </p:txBody>
      </p:sp>
      <p:sp>
        <p:nvSpPr>
          <p:cNvPr id="13" name="Content Placeholder 2">
            <a:extLst>
              <a:ext uri="{FF2B5EF4-FFF2-40B4-BE49-F238E27FC236}">
                <a16:creationId xmlns:a16="http://schemas.microsoft.com/office/drawing/2014/main" id="{B9E0FEF3-E0D2-A9AC-4E2D-A0D0280903A8}"/>
              </a:ext>
            </a:extLst>
          </p:cNvPr>
          <p:cNvSpPr txBox="1">
            <a:spLocks/>
          </p:cNvSpPr>
          <p:nvPr/>
        </p:nvSpPr>
        <p:spPr>
          <a:xfrm>
            <a:off x="3085813" y="3753286"/>
            <a:ext cx="7455666" cy="474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25398E"/>
                </a:solidFill>
                <a:effectLst/>
                <a:uLnTx/>
                <a:uFillTx/>
                <a:latin typeface="Myriad Pro" panose="020B0503030403020204" pitchFamily="34" charset="0"/>
                <a:ea typeface="+mn-ea"/>
                <a:cs typeface="+mn-cs"/>
              </a:rPr>
              <a:t>Colossians 3:23 (NIV)</a:t>
            </a:r>
          </a:p>
        </p:txBody>
      </p:sp>
      <p:sp>
        <p:nvSpPr>
          <p:cNvPr id="14" name="Slide Number Placeholder 1">
            <a:extLst>
              <a:ext uri="{FF2B5EF4-FFF2-40B4-BE49-F238E27FC236}">
                <a16:creationId xmlns:a16="http://schemas.microsoft.com/office/drawing/2014/main" id="{B8C016B2-8E56-C9D2-F29B-4808AC576247}"/>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96C73F33-6A4B-F174-EECA-F77B8E9FBDC9}"/>
              </a:ext>
            </a:extLst>
          </p:cNvPr>
          <p:cNvSpPr txBox="1"/>
          <p:nvPr/>
        </p:nvSpPr>
        <p:spPr>
          <a:xfrm>
            <a:off x="4015646" y="6255453"/>
            <a:ext cx="6568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C4C02"/>
                </a:solidFill>
                <a:effectLst/>
                <a:uLnTx/>
                <a:uFillTx/>
                <a:latin typeface="Myriad Pro" panose="020B0503030403020204" pitchFamily="34" charset="0"/>
                <a:ea typeface="+mn-ea"/>
                <a:cs typeface="+mn-cs"/>
              </a:rPr>
              <a:t>“We extend God’s care through the ministry of physical, mental and spiritual healing.”</a:t>
            </a:r>
          </a:p>
        </p:txBody>
      </p:sp>
    </p:spTree>
    <p:extLst>
      <p:ext uri="{BB962C8B-B14F-4D97-AF65-F5344CB8AC3E}">
        <p14:creationId xmlns:p14="http://schemas.microsoft.com/office/powerpoint/2010/main" val="2023369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a:latin typeface="Myriad Pro" panose="020B0503030403020204" pitchFamily="34" charset="0"/>
              </a:rPr>
              <a:t>STRATEGY SPOTLIGHT: GET BETTER</a:t>
            </a:r>
          </a:p>
        </p:txBody>
      </p:sp>
      <p:sp>
        <p:nvSpPr>
          <p:cNvPr id="6" name="Content Placeholder 2">
            <a:extLst>
              <a:ext uri="{FF2B5EF4-FFF2-40B4-BE49-F238E27FC236}">
                <a16:creationId xmlns:a16="http://schemas.microsoft.com/office/drawing/2014/main" id="{8917BF21-585F-FBCA-DDA9-9557248770A5}"/>
              </a:ext>
            </a:extLst>
          </p:cNvPr>
          <p:cNvSpPr txBox="1">
            <a:spLocks/>
          </p:cNvSpPr>
          <p:nvPr/>
        </p:nvSpPr>
        <p:spPr>
          <a:xfrm>
            <a:off x="942995" y="1348489"/>
            <a:ext cx="10021922" cy="474769"/>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C4C02"/>
                </a:solidFill>
                <a:effectLst/>
                <a:uLnTx/>
                <a:uFillTx/>
                <a:latin typeface="Myriad Pro"/>
                <a:ea typeface="+mn-ea"/>
                <a:cs typeface="+mn-cs"/>
              </a:rPr>
              <a:t>120 Day Challenge: How AHC is Consistently Performing with Excellence</a:t>
            </a:r>
            <a:endParaRPr kumimoji="0" lang="en-US" sz="2400" b="1" i="0" u="none" strike="noStrike" kern="1200" cap="none" spc="0" normalizeH="0" baseline="0" noProof="0">
              <a:ln>
                <a:noFill/>
              </a:ln>
              <a:solidFill>
                <a:srgbClr val="FC4C02"/>
              </a:solidFill>
              <a:effectLst/>
              <a:uLnTx/>
              <a:uFillTx/>
              <a:latin typeface="Myriad Pro" panose="020B0503030403020204" pitchFamily="34" charset="0"/>
              <a:ea typeface="+mn-ea"/>
              <a:cs typeface="+mn-cs"/>
            </a:endParaRPr>
          </a:p>
        </p:txBody>
      </p:sp>
      <p:sp>
        <p:nvSpPr>
          <p:cNvPr id="21" name="Content Placeholder 2">
            <a:extLst>
              <a:ext uri="{FF2B5EF4-FFF2-40B4-BE49-F238E27FC236}">
                <a16:creationId xmlns:a16="http://schemas.microsoft.com/office/drawing/2014/main" id="{432636C6-03F9-AFBE-A781-1A6816BCB8A0}"/>
              </a:ext>
            </a:extLst>
          </p:cNvPr>
          <p:cNvSpPr>
            <a:spLocks noGrp="1"/>
          </p:cNvSpPr>
          <p:nvPr>
            <p:ph idx="1"/>
          </p:nvPr>
        </p:nvSpPr>
        <p:spPr>
          <a:xfrm>
            <a:off x="299569" y="2044486"/>
            <a:ext cx="6096280" cy="3892222"/>
          </a:xfrm>
        </p:spPr>
        <p:txBody>
          <a:bodyPr vert="horz" lIns="91440" tIns="45720" rIns="91440" bIns="45720" rtlCol="0" anchor="t">
            <a:normAutofit/>
          </a:bodyPr>
          <a:lstStyle/>
          <a:p>
            <a:r>
              <a:rPr lang="en-US" sz="2000">
                <a:solidFill>
                  <a:srgbClr val="25398E"/>
                </a:solidFill>
                <a:latin typeface="Myriad Pro"/>
              </a:rPr>
              <a:t>Many AHC entities participated in an exercise to identify $8.3M worth of efficiency enhancements and cost saving opportunities throughout the organization.</a:t>
            </a:r>
            <a:endParaRPr lang="en-US"/>
          </a:p>
          <a:p>
            <a:r>
              <a:rPr lang="en-US" sz="2000">
                <a:solidFill>
                  <a:srgbClr val="25398E"/>
                </a:solidFill>
              </a:rPr>
              <a:t>Majority of savings expected to be realized in 2024. Some savings identified will carry into future years.</a:t>
            </a:r>
            <a:endParaRPr lang="en-US" sz="1600">
              <a:solidFill>
                <a:srgbClr val="25398E"/>
              </a:solidFill>
            </a:endParaRPr>
          </a:p>
          <a:p>
            <a:r>
              <a:rPr lang="en-US" sz="2000">
                <a:solidFill>
                  <a:srgbClr val="25398E"/>
                </a:solidFill>
              </a:rPr>
              <a:t>Timing of 120-day period varied by entity.  SGMC has two months remaining in their initiative.</a:t>
            </a:r>
          </a:p>
          <a:p>
            <a:r>
              <a:rPr lang="en-US" sz="2000">
                <a:solidFill>
                  <a:srgbClr val="25398E"/>
                </a:solidFill>
              </a:rPr>
              <a:t>The teams were very energized and, those that completed their “burst”, produced results greater than their targets!</a:t>
            </a: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E559227-8414-6295-9629-9384116F23AC}"/>
              </a:ext>
            </a:extLst>
          </p:cNvPr>
          <p:cNvSpPr txBox="1"/>
          <p:nvPr/>
        </p:nvSpPr>
        <p:spPr>
          <a:xfrm>
            <a:off x="4015646" y="6255453"/>
            <a:ext cx="6568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C4C02"/>
                </a:solidFill>
                <a:effectLst/>
                <a:uLnTx/>
                <a:uFillTx/>
                <a:latin typeface="Myriad Pro" panose="020B0503030403020204" pitchFamily="34" charset="0"/>
                <a:ea typeface="+mn-ea"/>
                <a:cs typeface="+mn-cs"/>
              </a:rPr>
              <a:t>“We extend God’s care through the ministry of physical, mental and spiritual healing.”</a:t>
            </a:r>
          </a:p>
        </p:txBody>
      </p:sp>
      <p:sp>
        <p:nvSpPr>
          <p:cNvPr id="5" name="TextBox 4">
            <a:extLst>
              <a:ext uri="{FF2B5EF4-FFF2-40B4-BE49-F238E27FC236}">
                <a16:creationId xmlns:a16="http://schemas.microsoft.com/office/drawing/2014/main" id="{2EA1B6E4-AE45-4423-53B2-BF0461196D96}"/>
              </a:ext>
            </a:extLst>
          </p:cNvPr>
          <p:cNvSpPr txBox="1"/>
          <p:nvPr/>
        </p:nvSpPr>
        <p:spPr>
          <a:xfrm>
            <a:off x="2992581" y="5609122"/>
            <a:ext cx="6803195"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FC4C02"/>
                </a:solidFill>
                <a:effectLst/>
                <a:uLnTx/>
                <a:uFillTx/>
                <a:latin typeface="Calibri" panose="020F0502020204030204"/>
                <a:ea typeface="+mn-ea"/>
                <a:cs typeface="+mn-cs"/>
              </a:rPr>
              <a:t>CONGRATULATIONS TO ALL TEAMS FOR OUTSTANDING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F946BBF-F86D-2EB5-D0BF-90DAB826CEB0}"/>
              </a:ext>
            </a:extLst>
          </p:cNvPr>
          <p:cNvPicPr>
            <a:picLocks noChangeAspect="1"/>
          </p:cNvPicPr>
          <p:nvPr/>
        </p:nvPicPr>
        <p:blipFill>
          <a:blip r:embed="rId3"/>
          <a:stretch>
            <a:fillRect/>
          </a:stretch>
        </p:blipFill>
        <p:spPr>
          <a:xfrm>
            <a:off x="6395849" y="2519870"/>
            <a:ext cx="5602765" cy="2203586"/>
          </a:xfrm>
          <a:prstGeom prst="rect">
            <a:avLst/>
          </a:prstGeom>
        </p:spPr>
      </p:pic>
    </p:spTree>
    <p:extLst>
      <p:ext uri="{BB962C8B-B14F-4D97-AF65-F5344CB8AC3E}">
        <p14:creationId xmlns:p14="http://schemas.microsoft.com/office/powerpoint/2010/main" val="911617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a:xfrm>
            <a:off x="251899" y="262158"/>
            <a:ext cx="11353125" cy="824404"/>
          </a:xfrm>
        </p:spPr>
        <p:txBody>
          <a:bodyPr/>
          <a:lstStyle/>
          <a:p>
            <a:r>
              <a:rPr lang="en-US" dirty="0">
                <a:latin typeface="Myriad Pro" panose="020B0503030403020204" pitchFamily="34" charset="0"/>
                <a:cs typeface="Arial" panose="020B0604020202020204" pitchFamily="34" charset="0"/>
              </a:rPr>
              <a:t>COMMUNITY BULLETIN</a:t>
            </a:r>
          </a:p>
        </p:txBody>
      </p:sp>
      <p:sp>
        <p:nvSpPr>
          <p:cNvPr id="5" name="TextBox 4">
            <a:extLst>
              <a:ext uri="{FF2B5EF4-FFF2-40B4-BE49-F238E27FC236}">
                <a16:creationId xmlns:a16="http://schemas.microsoft.com/office/drawing/2014/main" id="{38D35196-67A0-A74C-A965-60CEAEA99493}"/>
              </a:ext>
            </a:extLst>
          </p:cNvPr>
          <p:cNvSpPr txBox="1"/>
          <p:nvPr/>
        </p:nvSpPr>
        <p:spPr>
          <a:xfrm>
            <a:off x="3182462" y="6217523"/>
            <a:ext cx="71302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33CC"/>
                </a:solidFill>
                <a:effectLst/>
                <a:uLnTx/>
                <a:uFillTx/>
                <a:latin typeface="Myriad Pro" panose="020B0503030403020204" pitchFamily="34" charset="0"/>
                <a:ea typeface="+mn-ea"/>
                <a:cs typeface="+mn-cs"/>
              </a:rPr>
              <a:t>“We extend God’s care through the ministry of physical, mental and spiritual healing.”</a:t>
            </a:r>
          </a:p>
        </p:txBody>
      </p:sp>
      <p:sp>
        <p:nvSpPr>
          <p:cNvPr id="7" name="Text Placeholder 3">
            <a:extLst>
              <a:ext uri="{FF2B5EF4-FFF2-40B4-BE49-F238E27FC236}">
                <a16:creationId xmlns:a16="http://schemas.microsoft.com/office/drawing/2014/main" id="{9C9896D4-6613-DADD-927D-B1907DE2B062}"/>
              </a:ext>
            </a:extLst>
          </p:cNvPr>
          <p:cNvSpPr txBox="1">
            <a:spLocks/>
          </p:cNvSpPr>
          <p:nvPr/>
        </p:nvSpPr>
        <p:spPr>
          <a:xfrm>
            <a:off x="206829" y="1182255"/>
            <a:ext cx="5431971" cy="401400"/>
          </a:xfrm>
          <a:prstGeom prst="rect">
            <a:avLst/>
          </a:prstGeom>
        </p:spPr>
        <p:txBody>
          <a:bodyPr/>
          <a:lstStyle>
            <a:lvl1pPr marL="342900" indent="-342900" algn="l" rtl="0" eaLnBrk="0" fontAlgn="base" hangingPunct="0">
              <a:lnSpc>
                <a:spcPct val="120000"/>
              </a:lnSpc>
              <a:spcBef>
                <a:spcPct val="20000"/>
              </a:spcBef>
              <a:spcAft>
                <a:spcPct val="0"/>
              </a:spcAft>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400">
                <a:solidFill>
                  <a:schemeClr val="tx1"/>
                </a:solidFill>
                <a:latin typeface="+mn-lt"/>
                <a:ea typeface="+mn-ea"/>
                <a:cs typeface="+mn-cs"/>
              </a:defRPr>
            </a:lvl5pPr>
            <a:lvl6pPr marL="2514600" indent="-228600" algn="l" rtl="0" fontAlgn="base">
              <a:spcBef>
                <a:spcPct val="20000"/>
              </a:spcBef>
              <a:spcAft>
                <a:spcPct val="0"/>
              </a:spcAft>
              <a:buChar char="»"/>
              <a:defRPr sz="2400">
                <a:solidFill>
                  <a:schemeClr val="tx1"/>
                </a:solidFill>
                <a:latin typeface="+mn-lt"/>
                <a:ea typeface="+mn-ea"/>
                <a:cs typeface="+mn-cs"/>
              </a:defRPr>
            </a:lvl6pPr>
            <a:lvl7pPr marL="2971800" indent="-228600" algn="l" rtl="0" fontAlgn="base">
              <a:spcBef>
                <a:spcPct val="20000"/>
              </a:spcBef>
              <a:spcAft>
                <a:spcPct val="0"/>
              </a:spcAft>
              <a:buChar char="»"/>
              <a:defRPr sz="2400">
                <a:solidFill>
                  <a:schemeClr val="tx1"/>
                </a:solidFill>
                <a:latin typeface="+mn-lt"/>
                <a:ea typeface="+mn-ea"/>
                <a:cs typeface="+mn-cs"/>
              </a:defRPr>
            </a:lvl7pPr>
            <a:lvl8pPr marL="3429000" indent="-228600" algn="l" rtl="0" fontAlgn="base">
              <a:spcBef>
                <a:spcPct val="20000"/>
              </a:spcBef>
              <a:spcAft>
                <a:spcPct val="0"/>
              </a:spcAft>
              <a:buChar char="»"/>
              <a:defRPr sz="2400">
                <a:solidFill>
                  <a:schemeClr val="tx1"/>
                </a:solidFill>
                <a:latin typeface="+mn-lt"/>
                <a:ea typeface="+mn-ea"/>
                <a:cs typeface="+mn-cs"/>
              </a:defRPr>
            </a:lvl8pPr>
            <a:lvl9pPr marL="3886200" indent="-228600" algn="l" rtl="0" fontAlgn="base">
              <a:spcBef>
                <a:spcPct val="20000"/>
              </a:spcBef>
              <a:spcAft>
                <a:spcPct val="0"/>
              </a:spcAft>
              <a:buChar char="»"/>
              <a:defRPr sz="2400">
                <a:solidFill>
                  <a:schemeClr val="tx1"/>
                </a:solidFill>
                <a:latin typeface="+mn-lt"/>
                <a:ea typeface="+mn-ea"/>
                <a:cs typeface="+mn-cs"/>
              </a:defRPr>
            </a:lvl9pPr>
          </a:lstStyle>
          <a:p>
            <a:pPr marL="0" marR="0" lvl="0" indent="0" algn="l" defTabSz="914400" rtl="0" eaLnBrk="0" fontAlgn="base" latinLnBrk="0" hangingPunct="0">
              <a:lnSpc>
                <a:spcPct val="12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239C"/>
                </a:solidFill>
                <a:effectLst/>
                <a:uLnTx/>
                <a:uFillTx/>
                <a:latin typeface="Arial"/>
                <a:ea typeface="+mn-ea"/>
                <a:cs typeface="+mn-cs"/>
              </a:rPr>
              <a:t>How We Give Back to the Community</a:t>
            </a:r>
          </a:p>
        </p:txBody>
      </p:sp>
      <p:sp>
        <p:nvSpPr>
          <p:cNvPr id="3" name="TextBox 12">
            <a:extLst>
              <a:ext uri="{FF2B5EF4-FFF2-40B4-BE49-F238E27FC236}">
                <a16:creationId xmlns:a16="http://schemas.microsoft.com/office/drawing/2014/main" id="{F2EC2918-075B-A950-13C5-668557846E55}"/>
              </a:ext>
            </a:extLst>
          </p:cNvPr>
          <p:cNvSpPr txBox="1"/>
          <p:nvPr/>
        </p:nvSpPr>
        <p:spPr>
          <a:xfrm>
            <a:off x="251899" y="1682319"/>
            <a:ext cx="9071983" cy="3990836"/>
          </a:xfrm>
          <a:prstGeom prst="rect">
            <a:avLst/>
          </a:prstGeom>
          <a:noFill/>
        </p:spPr>
        <p:txBody>
          <a:bodyPr wrap="square" numCol="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dirty="0">
                <a:ln>
                  <a:noFill/>
                </a:ln>
                <a:solidFill>
                  <a:srgbClr val="FF33CC"/>
                </a:solidFill>
                <a:effectLst/>
                <a:uLnTx/>
                <a:uFillTx/>
                <a:latin typeface="Arial" panose="020B0604020202020204" pitchFamily="34" charset="0"/>
                <a:ea typeface="+mn-ea"/>
                <a:cs typeface="Arial" panose="020B0604020202020204" pitchFamily="34" charset="0"/>
              </a:rPr>
              <a:t>Breast Cancer Awareness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33CC"/>
                </a:solidFill>
                <a:effectLst/>
                <a:uLnTx/>
                <a:uFillTx/>
                <a:latin typeface="Calibri" panose="020F0502020204030204" pitchFamily="34" charset="0"/>
                <a:ea typeface="Calibri" panose="020F0502020204030204" pitchFamily="34" charset="0"/>
                <a:cs typeface="+mn-cs"/>
              </a:rPr>
              <a:t>Recognizing Breast Cancer Survivors</a:t>
            </a:r>
            <a:br>
              <a:rPr kumimoji="0" lang="en-US" sz="1600" b="1"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br>
            <a: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t>AHC’s ninth annual Breast Cancer Survivor celebration took </a:t>
            </a:r>
            <a:b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br>
            <a: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t>place on Sunday, Sept. 22. Recognizing survivors in all stages of their </a:t>
            </a:r>
            <a:b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br>
            <a: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t>cancer journey, this event offered inspiration and encouragement for </a:t>
            </a:r>
            <a:b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br>
            <a: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t>honorees and their loved ones. Featuring an 'In Your Survivor Era' theme, the evening included friendship bracelet making, rock painting, churros, an honor walk and luminary display. Participants were also invited to share their cancer journey at a story telling booth.</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33CC"/>
                </a:solidFill>
                <a:effectLst/>
                <a:uLnTx/>
                <a:uFillTx/>
                <a:latin typeface="Calibri" panose="020F0502020204030204" pitchFamily="34" charset="0"/>
                <a:ea typeface="Calibri" panose="020F0502020204030204" pitchFamily="34" charset="0"/>
                <a:cs typeface="+mn-cs"/>
              </a:rPr>
              <a:t>Party in Pink Zumba</a:t>
            </a:r>
            <a:endParaRPr kumimoji="0" lang="en-US" sz="1600" b="0" i="0" u="none" strike="noStrike" kern="1200" cap="none" spc="0" normalizeH="0" baseline="0" noProof="0" dirty="0">
              <a:ln>
                <a:noFill/>
              </a:ln>
              <a:solidFill>
                <a:srgbClr val="FF33CC"/>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5398E"/>
                </a:solidFill>
                <a:effectLst/>
                <a:uLnTx/>
                <a:uFillTx/>
                <a:latin typeface="Calibri" panose="020F0502020204030204" pitchFamily="34" charset="0"/>
                <a:ea typeface="Calibri" panose="020F0502020204030204" pitchFamily="34" charset="0"/>
                <a:cs typeface="+mn-cs"/>
              </a:rPr>
              <a:t>To celebrate Breast Cancer Awareness Month, an evening of Zumba was held at the Rio lakefront on Monday, Oct. 7. In addition to dancing, this party in pink featured resources from Adventist HealthCare Imaging, and of course fun items to light up the night! A highlight of the evening was the donated luminaries illuminating the stage, honoring breast cancer survivors.</a:t>
            </a:r>
          </a:p>
        </p:txBody>
      </p:sp>
      <p:pic>
        <p:nvPicPr>
          <p:cNvPr id="11" name="Picture 10" descr="A group of people standing in a circle&#10;&#10;Description automatically generated">
            <a:extLst>
              <a:ext uri="{FF2B5EF4-FFF2-40B4-BE49-F238E27FC236}">
                <a16:creationId xmlns:a16="http://schemas.microsoft.com/office/drawing/2014/main" id="{50A0889D-63F5-8C9E-A9CE-3AB2A5E31DFD}"/>
              </a:ext>
            </a:extLst>
          </p:cNvPr>
          <p:cNvPicPr>
            <a:picLocks noChangeAspect="1"/>
          </p:cNvPicPr>
          <p:nvPr/>
        </p:nvPicPr>
        <p:blipFill rotWithShape="1">
          <a:blip r:embed="rId3"/>
          <a:srcRect t="30278" b="9735"/>
          <a:stretch/>
        </p:blipFill>
        <p:spPr>
          <a:xfrm>
            <a:off x="6492580" y="1086562"/>
            <a:ext cx="5431971" cy="2173424"/>
          </a:xfrm>
          <a:prstGeom prst="rect">
            <a:avLst/>
          </a:prstGeom>
          <a:ln w="28575">
            <a:solidFill>
              <a:srgbClr val="CC0099"/>
            </a:solidFill>
          </a:ln>
        </p:spPr>
      </p:pic>
      <p:sp>
        <p:nvSpPr>
          <p:cNvPr id="12" name="Rectangle 11">
            <a:extLst>
              <a:ext uri="{FF2B5EF4-FFF2-40B4-BE49-F238E27FC236}">
                <a16:creationId xmlns:a16="http://schemas.microsoft.com/office/drawing/2014/main" id="{65CA214F-8F51-7BC7-70E1-62C358B3A78F}"/>
              </a:ext>
            </a:extLst>
          </p:cNvPr>
          <p:cNvSpPr/>
          <p:nvPr/>
        </p:nvSpPr>
        <p:spPr>
          <a:xfrm>
            <a:off x="9459353" y="3429000"/>
            <a:ext cx="2480748" cy="2537085"/>
          </a:xfrm>
          <a:prstGeom prst="rect">
            <a:avLst/>
          </a:prstGeom>
          <a:blipFill dpi="0" rotWithShape="1">
            <a:blip r:embed="rId4">
              <a:alphaModFix amt="20000"/>
              <a:extLst>
                <a:ext uri="{28A0092B-C50C-407E-A947-70E740481C1C}">
                  <a14:useLocalDpi xmlns:a14="http://schemas.microsoft.com/office/drawing/2010/main" val="0"/>
                </a:ext>
              </a:extLst>
            </a:blip>
            <a:srcRect/>
            <a:stretch>
              <a:fillRect/>
            </a:stretch>
          </a:blipFill>
          <a:ln w="28575">
            <a:solidFill>
              <a:srgbClr val="CC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0099"/>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Did you know AHC has a FREE and fast online breast cancer health risk assessment?</a:t>
            </a:r>
            <a:endParaRPr kumimoji="0" lang="en-US" sz="18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349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a:xfrm>
            <a:off x="428877" y="365126"/>
            <a:ext cx="11353125" cy="676284"/>
          </a:xfrm>
        </p:spPr>
        <p:txBody>
          <a:bodyPr>
            <a:normAutofit fontScale="90000"/>
          </a:bodyPr>
          <a:lstStyle/>
          <a:p>
            <a:r>
              <a:rPr lang="en-US" dirty="0">
                <a:latin typeface="Myriad Pro" panose="020B0503030403020204" pitchFamily="34" charset="0"/>
                <a:cs typeface="Arial" panose="020B0604020202020204" pitchFamily="34" charset="0"/>
              </a:rPr>
              <a:t>TEAM HIGHLIGHTS</a:t>
            </a:r>
          </a:p>
        </p:txBody>
      </p:sp>
      <p:sp>
        <p:nvSpPr>
          <p:cNvPr id="21" name="Content Placeholder 2">
            <a:extLst>
              <a:ext uri="{FF2B5EF4-FFF2-40B4-BE49-F238E27FC236}">
                <a16:creationId xmlns:a16="http://schemas.microsoft.com/office/drawing/2014/main" id="{432636C6-03F9-AFBE-A781-1A6816BCB8A0}"/>
              </a:ext>
            </a:extLst>
          </p:cNvPr>
          <p:cNvSpPr>
            <a:spLocks noGrp="1"/>
          </p:cNvSpPr>
          <p:nvPr>
            <p:ph idx="1"/>
          </p:nvPr>
        </p:nvSpPr>
        <p:spPr>
          <a:xfrm>
            <a:off x="428877" y="1189531"/>
            <a:ext cx="11353127" cy="4606252"/>
          </a:xfrm>
        </p:spPr>
        <p:txBody>
          <a:bodyPr/>
          <a:lstStyle/>
          <a:p>
            <a:pPr marL="0" marR="0" indent="0">
              <a:spcBef>
                <a:spcPts val="0"/>
              </a:spcBef>
              <a:spcAft>
                <a:spcPts val="0"/>
              </a:spcAft>
              <a:buNone/>
            </a:pPr>
            <a:r>
              <a:rPr lang="en-US" sz="1800" b="1" dirty="0">
                <a:effectLst/>
                <a:latin typeface="Aptos" panose="020B0004020202020204" pitchFamily="34" charset="0"/>
                <a:ea typeface="Aptos" panose="020B0004020202020204" pitchFamily="34" charset="0"/>
                <a:cs typeface="Aptos" panose="020B0004020202020204" pitchFamily="34" charset="0"/>
              </a:rPr>
              <a:t>FWMC and WOMC</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Review AHC slides…  RISES value of the month is Excellence.  We how we can support one another on our journey toward excellence and overcome factors that hinder our progress.  Some of those factors we may need to overcome on our journey are race, gender, orientation, other prejudices, or biases.     We must provide support and encouragement as well as lending a hand or sharing knowledge and experience.  Encouragement and acknowledgement that that struggles exists on this journey toward excellence is very important.  Be steadfast and you will achieve your goals.</a:t>
            </a:r>
          </a:p>
          <a:p>
            <a:pPr marL="0"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We review the Leadership System slide in full and discussed the importance of achieving results, how we achieve those results, and action we take when we fall short of our targets.</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FWMC achieving all metrics except for CAP DPMO.  CAP DPMO is our one area we need to finish 2024 with laser focus.  We need to improve for 2025 and get our DPMO down.</a:t>
            </a:r>
          </a:p>
          <a:p>
            <a:pPr marL="0"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indent="0">
              <a:buNone/>
            </a:pPr>
            <a:r>
              <a:rPr lang="en-US" sz="1800" dirty="0">
                <a:effectLst/>
                <a:latin typeface="Aptos" panose="020B0004020202020204" pitchFamily="34" charset="0"/>
                <a:ea typeface="Aptos" panose="020B0004020202020204" pitchFamily="34" charset="0"/>
                <a:cs typeface="Aptos" panose="020B0004020202020204" pitchFamily="34" charset="0"/>
              </a:rPr>
              <a:t>Rob discussed how big a difference the phlebotomy team is making at FWMC by collecting the blood cultures.  FWMC was really struggling and the ED Director Brittany requested our help with BC collections due to contamination.  The contamination rate has dropped dramatically, and it is help the FWMC greatly, better patient care and lower costs.  Great work team!  </a:t>
            </a:r>
          </a:p>
          <a:p>
            <a:pPr marL="0" indent="0">
              <a:buNone/>
            </a:pPr>
            <a:endParaRPr lang="en-US" sz="2200" dirty="0">
              <a:solidFill>
                <a:srgbClr val="25398E"/>
              </a:solidFill>
            </a:endParaRP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8</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Tree>
    <p:extLst>
      <p:ext uri="{BB962C8B-B14F-4D97-AF65-F5344CB8AC3E}">
        <p14:creationId xmlns:p14="http://schemas.microsoft.com/office/powerpoint/2010/main" val="2706736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a:xfrm>
            <a:off x="428877" y="365126"/>
            <a:ext cx="11353125" cy="676284"/>
          </a:xfrm>
        </p:spPr>
        <p:txBody>
          <a:bodyPr>
            <a:normAutofit fontScale="90000"/>
          </a:bodyPr>
          <a:lstStyle/>
          <a:p>
            <a:r>
              <a:rPr lang="en-US" dirty="0">
                <a:latin typeface="Myriad Pro" panose="020B0503030403020204" pitchFamily="34" charset="0"/>
                <a:cs typeface="Arial" panose="020B0604020202020204" pitchFamily="34" charset="0"/>
              </a:rPr>
              <a:t>TEAM HIGHLIGHTS</a:t>
            </a:r>
          </a:p>
        </p:txBody>
      </p:sp>
      <p:sp>
        <p:nvSpPr>
          <p:cNvPr id="21" name="Content Placeholder 2">
            <a:extLst>
              <a:ext uri="{FF2B5EF4-FFF2-40B4-BE49-F238E27FC236}">
                <a16:creationId xmlns:a16="http://schemas.microsoft.com/office/drawing/2014/main" id="{432636C6-03F9-AFBE-A781-1A6816BCB8A0}"/>
              </a:ext>
            </a:extLst>
          </p:cNvPr>
          <p:cNvSpPr>
            <a:spLocks noGrp="1"/>
          </p:cNvSpPr>
          <p:nvPr>
            <p:ph idx="1"/>
          </p:nvPr>
        </p:nvSpPr>
        <p:spPr>
          <a:xfrm>
            <a:off x="428877" y="1189531"/>
            <a:ext cx="11353127" cy="4606252"/>
          </a:xfrm>
        </p:spPr>
        <p:txBody>
          <a:bodyPr/>
          <a:lstStyle/>
          <a:p>
            <a:pPr marL="0" marR="0" indent="0">
              <a:spcBef>
                <a:spcPts val="0"/>
              </a:spcBef>
              <a:spcAft>
                <a:spcPts val="0"/>
              </a:spcAft>
              <a:buNone/>
            </a:pPr>
            <a:r>
              <a:rPr lang="en-US" sz="1800" b="1" dirty="0">
                <a:latin typeface="Aptos" panose="020B0004020202020204" pitchFamily="34" charset="0"/>
                <a:ea typeface="Aptos" panose="020B0004020202020204" pitchFamily="34" charset="0"/>
                <a:cs typeface="Aptos" panose="020B0004020202020204" pitchFamily="34" charset="0"/>
              </a:rPr>
              <a:t>SGMC and GEC</a:t>
            </a:r>
            <a:endParaRPr lang="en-US" sz="1800" b="1"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latin typeface="Aptos" panose="020B0004020202020204" pitchFamily="34" charset="0"/>
                <a:ea typeface="Times New Roman" panose="02020603050405020304" pitchFamily="18" charset="0"/>
                <a:cs typeface="Aptos" panose="020B0004020202020204" pitchFamily="34" charset="0"/>
              </a:rPr>
              <a:t>D</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iscussed excellence as part of the RISES, as we all are from different cultural backgrounds and places, understanding each other's strength is a value for all of us to work as a team and AHC leadership system.</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R="0" indent="0">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latin typeface="Aptos" panose="020B0004020202020204" pitchFamily="34" charset="0"/>
                <a:ea typeface="Times New Roman" panose="02020603050405020304" pitchFamily="18" charset="0"/>
                <a:cs typeface="Aptos" panose="020B0004020202020204" pitchFamily="34" charset="0"/>
              </a:rPr>
              <a:t>D</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iscussed lab metrics; we emphasize to work on CAP DPMO for the reminder of the year as the result from December will rollover to the new year and this will impact the target for next year. Also mentioned that the CAP DPMO target will be tighter for next year. </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R="0" indent="0">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Staff mentioned some areas we need to work as a team, like processing batching sample during shift changes. this will be addresses by Maria and Kat. </a:t>
            </a:r>
            <a:r>
              <a:rPr lang="en-US" sz="1800" dirty="0">
                <a:solidFill>
                  <a:srgbClr val="000000"/>
                </a:solidFill>
                <a:latin typeface="Aptos" panose="020B0004020202020204" pitchFamily="34" charset="0"/>
                <a:ea typeface="Times New Roman" panose="02020603050405020304" pitchFamily="18" charset="0"/>
                <a:cs typeface="Aptos" panose="020B0004020202020204" pitchFamily="34" charset="0"/>
              </a:rPr>
              <a:t>Al</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so discussed not answering phones timely, clocking in and socializing </a:t>
            </a:r>
            <a:r>
              <a:rPr lang="en-US" sz="1800" dirty="0">
                <a:solidFill>
                  <a:srgbClr val="000000"/>
                </a:solidFill>
                <a:latin typeface="Aptos" panose="020B0004020202020204" pitchFamily="34" charset="0"/>
                <a:ea typeface="Times New Roman" panose="02020603050405020304" pitchFamily="18" charset="0"/>
                <a:cs typeface="Aptos" panose="020B0004020202020204" pitchFamily="34" charset="0"/>
              </a:rPr>
              <a:t>to much. </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Hollie acknowledged that we are working on addressing some concerns with all the parties involved in the above-mentioned situations. </a:t>
            </a:r>
            <a:r>
              <a:rPr lang="en-US" sz="1800" dirty="0">
                <a:solidFill>
                  <a:srgbClr val="000000"/>
                </a:solidFill>
                <a:latin typeface="Aptos" panose="020B0004020202020204" pitchFamily="34" charset="0"/>
                <a:ea typeface="Times New Roman" panose="02020603050405020304" pitchFamily="18" charset="0"/>
                <a:cs typeface="Aptos" panose="020B0004020202020204" pitchFamily="34" charset="0"/>
              </a:rPr>
              <a:t>S</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he also mentioned the role of TIC in achieving a smooth working environment.  </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Reminder to complete MTS, competency and AHC training by the end of the month.</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sz="2200" dirty="0">
              <a:solidFill>
                <a:srgbClr val="25398E"/>
              </a:solidFill>
            </a:endParaRPr>
          </a:p>
        </p:txBody>
      </p:sp>
      <p:sp>
        <p:nvSpPr>
          <p:cNvPr id="23" name="Slide Number Placeholder 1">
            <a:extLst>
              <a:ext uri="{FF2B5EF4-FFF2-40B4-BE49-F238E27FC236}">
                <a16:creationId xmlns:a16="http://schemas.microsoft.com/office/drawing/2014/main" id="{3A9DF23F-B85C-6C2C-C623-30DF526560DC}"/>
              </a:ext>
            </a:extLst>
          </p:cNvPr>
          <p:cNvSpPr txBox="1">
            <a:spLocks/>
          </p:cNvSpPr>
          <p:nvPr/>
        </p:nvSpPr>
        <p:spPr>
          <a:xfrm>
            <a:off x="10584611" y="6383004"/>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9</a:t>
            </a:fld>
            <a:endParaRPr lang="en-US"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515B-BDCA-E7B6-E637-6C3922BCE4F6}"/>
              </a:ext>
            </a:extLst>
          </p:cNvPr>
          <p:cNvSpPr txBox="1"/>
          <p:nvPr/>
        </p:nvSpPr>
        <p:spPr>
          <a:xfrm>
            <a:off x="4015646" y="6255453"/>
            <a:ext cx="6568965" cy="307777"/>
          </a:xfrm>
          <a:prstGeom prst="rect">
            <a:avLst/>
          </a:prstGeom>
          <a:noFill/>
        </p:spPr>
        <p:txBody>
          <a:bodyPr wrap="square" rtlCol="0">
            <a:spAutoFit/>
          </a:bodyPr>
          <a:lstStyle/>
          <a:p>
            <a:pPr algn="ctr"/>
            <a:r>
              <a:rPr lang="en-US" sz="1400" i="1" dirty="0">
                <a:solidFill>
                  <a:srgbClr val="FC4C02"/>
                </a:solidFill>
                <a:latin typeface="Myriad Pro" panose="020B0503030403020204" pitchFamily="34" charset="0"/>
              </a:rPr>
              <a:t>“We extend God’s care through the ministry of physical, mental and spiritual healing.”</a:t>
            </a:r>
          </a:p>
        </p:txBody>
      </p:sp>
    </p:spTree>
    <p:extLst>
      <p:ext uri="{BB962C8B-B14F-4D97-AF65-F5344CB8AC3E}">
        <p14:creationId xmlns:p14="http://schemas.microsoft.com/office/powerpoint/2010/main" val="2847748359"/>
      </p:ext>
    </p:extLst>
  </p:cSld>
  <p:clrMapOvr>
    <a:masterClrMapping/>
  </p:clrMapOvr>
</p:sld>
</file>

<file path=ppt/theme/theme1.xml><?xml version="1.0" encoding="utf-8"?>
<a:theme xmlns:a="http://schemas.openxmlformats.org/drawingml/2006/main" name="Office Theme">
  <a:themeElements>
    <a:clrScheme name="AHC Blu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109E6BF5E8E94BA92D9135120412C9" ma:contentTypeVersion="17" ma:contentTypeDescription="Create a new document." ma:contentTypeScope="" ma:versionID="4b3cfc55f70860f3e0d9e26f69df7bf5">
  <xsd:schema xmlns:xsd="http://www.w3.org/2001/XMLSchema" xmlns:xs="http://www.w3.org/2001/XMLSchema" xmlns:p="http://schemas.microsoft.com/office/2006/metadata/properties" xmlns:ns2="d7c8b542-caaa-45cd-83fe-835d56eb4af4" xmlns:ns3="7e269f14-bfbf-4a8a-833e-f691f25ede14" targetNamespace="http://schemas.microsoft.com/office/2006/metadata/properties" ma:root="true" ma:fieldsID="d3f714b4465233a79320c743648140b2" ns2:_="" ns3:_="">
    <xsd:import namespace="d7c8b542-caaa-45cd-83fe-835d56eb4af4"/>
    <xsd:import namespace="7e269f14-bfbf-4a8a-833e-f691f25ede1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c8b542-caaa-45cd-83fe-835d56eb4a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7b2ff2c-bbeb-4296-a4d2-c729f7f213f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269f14-bfbf-4a8a-833e-f691f25ede1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135b90-d465-4fd6-86bd-a8f3d340ba40}" ma:internalName="TaxCatchAll" ma:showField="CatchAllData" ma:web="7e269f14-bfbf-4a8a-833e-f691f25ede1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c8b542-caaa-45cd-83fe-835d56eb4af4">
      <Terms xmlns="http://schemas.microsoft.com/office/infopath/2007/PartnerControls"/>
    </lcf76f155ced4ddcb4097134ff3c332f>
    <TaxCatchAll xmlns="7e269f14-bfbf-4a8a-833e-f691f25ede1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81C9EC-1843-4990-AB98-011D4E7F1F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c8b542-caaa-45cd-83fe-835d56eb4af4"/>
    <ds:schemaRef ds:uri="7e269f14-bfbf-4a8a-833e-f691f25ede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8C5943-B518-45A4-9627-01ED06460DA9}">
  <ds:schemaRefs>
    <ds:schemaRef ds:uri="http://schemas.microsoft.com/office/2006/metadata/properties"/>
    <ds:schemaRef ds:uri="http://schemas.microsoft.com/office/infopath/2007/PartnerControls"/>
    <ds:schemaRef ds:uri="d7c8b542-caaa-45cd-83fe-835d56eb4af4"/>
    <ds:schemaRef ds:uri="7e269f14-bfbf-4a8a-833e-f691f25ede14"/>
  </ds:schemaRefs>
</ds:datastoreItem>
</file>

<file path=customXml/itemProps3.xml><?xml version="1.0" encoding="utf-8"?>
<ds:datastoreItem xmlns:ds="http://schemas.openxmlformats.org/officeDocument/2006/customXml" ds:itemID="{AC77A1B6-D416-4735-B066-A0FEBD2B7B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1623</TotalTime>
  <Words>1486</Words>
  <Application>Microsoft Office PowerPoint</Application>
  <PresentationFormat>Widescreen</PresentationFormat>
  <Paragraphs>141</Paragraphs>
  <Slides>20</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Calibri</vt:lpstr>
      <vt:lpstr>Myriad Pro</vt:lpstr>
      <vt:lpstr>Myriad Pro Light</vt:lpstr>
      <vt:lpstr>Symbol</vt:lpstr>
      <vt:lpstr>System Font Regular</vt:lpstr>
      <vt:lpstr>Wingdings</vt:lpstr>
      <vt:lpstr>Office Theme</vt:lpstr>
      <vt:lpstr>PowerPoint Presentation</vt:lpstr>
      <vt:lpstr>Monthly Meeting</vt:lpstr>
      <vt:lpstr>AGENDA</vt:lpstr>
      <vt:lpstr>DEVOTIONAL</vt:lpstr>
      <vt:lpstr>DEVOTIONAL</vt:lpstr>
      <vt:lpstr>STRATEGY SPOTLIGHT: GET BETTER</vt:lpstr>
      <vt:lpstr>COMMUNITY BULLETIN</vt:lpstr>
      <vt:lpstr>TEAM HIGHLIGHTS</vt:lpstr>
      <vt:lpstr>TEAM HIGHLIGHTS</vt:lpstr>
      <vt:lpstr>TEAM HIGHLIGHTS</vt:lpstr>
      <vt:lpstr>TEAM HIGHLIGHTS</vt:lpstr>
      <vt:lpstr>TEAM HIGHLIGHTS</vt:lpstr>
      <vt:lpstr>TEAM HIGHLIGHTS</vt:lpstr>
      <vt:lpstr>TEAM HIGHLIGHTS</vt:lpstr>
      <vt:lpstr>TEAM HIGHLIGHTS</vt:lpstr>
      <vt:lpstr>TEAM HIGHLIGHTS</vt:lpstr>
      <vt:lpstr>TEAM HIGHLIGHTS</vt:lpstr>
      <vt:lpstr>TEAM HIGHLIGHTS</vt:lpstr>
      <vt:lpstr>WE WANT TO HEAR FROM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Collier, Demetra J</cp:lastModifiedBy>
  <cp:revision>33</cp:revision>
  <dcterms:created xsi:type="dcterms:W3CDTF">2022-03-18T19:10:08Z</dcterms:created>
  <dcterms:modified xsi:type="dcterms:W3CDTF">2024-11-26T22:20:36Z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0x010100D1109E6BF5E8E94BA92D9135120412C9</vt:lpwstr>
  </property>
</Properties>
</file>