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66" r:id="rId6"/>
    <p:sldId id="273" r:id="rId7"/>
    <p:sldId id="298" r:id="rId8"/>
    <p:sldId id="275" r:id="rId9"/>
    <p:sldId id="297" r:id="rId10"/>
    <p:sldId id="301" r:id="rId11"/>
    <p:sldId id="286" r:id="rId12"/>
    <p:sldId id="302" r:id="rId13"/>
    <p:sldId id="303" r:id="rId14"/>
    <p:sldId id="304"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98E"/>
    <a:srgbClr val="FC4C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94"/>
  </p:normalViewPr>
  <p:slideViewPr>
    <p:cSldViewPr snapToGrid="0" snapToObjects="1">
      <p:cViewPr varScale="1">
        <p:scale>
          <a:sx n="80" d="100"/>
          <a:sy n="80" d="100"/>
        </p:scale>
        <p:origin x="701"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B5307-E970-9C44-AFF9-6D592EF4AEB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685AB-55B9-6144-A640-32FAB5F37E47}" type="slidenum">
              <a:rPr lang="en-US" smtClean="0"/>
              <a:t>‹#›</a:t>
            </a:fld>
            <a:endParaRPr lang="en-US"/>
          </a:p>
        </p:txBody>
      </p:sp>
    </p:spTree>
    <p:extLst>
      <p:ext uri="{BB962C8B-B14F-4D97-AF65-F5344CB8AC3E}">
        <p14:creationId xmlns:p14="http://schemas.microsoft.com/office/powerpoint/2010/main" val="8362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4</a:t>
            </a:fld>
            <a:endParaRPr lang="en-US"/>
          </a:p>
        </p:txBody>
      </p:sp>
    </p:spTree>
    <p:extLst>
      <p:ext uri="{BB962C8B-B14F-4D97-AF65-F5344CB8AC3E}">
        <p14:creationId xmlns:p14="http://schemas.microsoft.com/office/powerpoint/2010/main" val="212600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5</a:t>
            </a:fld>
            <a:endParaRPr lang="en-US"/>
          </a:p>
        </p:txBody>
      </p:sp>
    </p:spTree>
    <p:extLst>
      <p:ext uri="{BB962C8B-B14F-4D97-AF65-F5344CB8AC3E}">
        <p14:creationId xmlns:p14="http://schemas.microsoft.com/office/powerpoint/2010/main" val="32544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Accomplishments were recorded in June 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685AB-55B9-6144-A640-32FAB5F37E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8</a:t>
            </a:fld>
            <a:endParaRPr lang="en-US"/>
          </a:p>
        </p:txBody>
      </p:sp>
    </p:spTree>
    <p:extLst>
      <p:ext uri="{BB962C8B-B14F-4D97-AF65-F5344CB8AC3E}">
        <p14:creationId xmlns:p14="http://schemas.microsoft.com/office/powerpoint/2010/main" val="781618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9</a:t>
            </a:fld>
            <a:endParaRPr lang="en-US"/>
          </a:p>
        </p:txBody>
      </p:sp>
    </p:spTree>
    <p:extLst>
      <p:ext uri="{BB962C8B-B14F-4D97-AF65-F5344CB8AC3E}">
        <p14:creationId xmlns:p14="http://schemas.microsoft.com/office/powerpoint/2010/main" val="222662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10</a:t>
            </a:fld>
            <a:endParaRPr lang="en-US"/>
          </a:p>
        </p:txBody>
      </p:sp>
    </p:spTree>
    <p:extLst>
      <p:ext uri="{BB962C8B-B14F-4D97-AF65-F5344CB8AC3E}">
        <p14:creationId xmlns:p14="http://schemas.microsoft.com/office/powerpoint/2010/main" val="1949967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C685AB-55B9-6144-A640-32FAB5F37E47}" type="slidenum">
              <a:rPr lang="en-US" smtClean="0"/>
              <a:t>11</a:t>
            </a:fld>
            <a:endParaRPr lang="en-US"/>
          </a:p>
        </p:txBody>
      </p:sp>
    </p:spTree>
    <p:extLst>
      <p:ext uri="{BB962C8B-B14F-4D97-AF65-F5344CB8AC3E}">
        <p14:creationId xmlns:p14="http://schemas.microsoft.com/office/powerpoint/2010/main" val="848672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BFD229-60DF-D646-A24B-06007CEA6A7F}"/>
              </a:ext>
            </a:extLst>
          </p:cNvPr>
          <p:cNvPicPr>
            <a:picLocks noChangeAspect="1"/>
          </p:cNvPicPr>
          <p:nvPr userDrawn="1"/>
        </p:nvPicPr>
        <p:blipFill>
          <a:blip r:embed="rId2"/>
          <a:srcRect/>
          <a:stretch/>
        </p:blipFill>
        <p:spPr>
          <a:xfrm>
            <a:off x="-28426" y="-13908"/>
            <a:ext cx="12231045" cy="6876644"/>
          </a:xfrm>
          <a:prstGeom prst="rect">
            <a:avLst/>
          </a:prstGeom>
        </p:spPr>
      </p:pic>
    </p:spTree>
    <p:extLst>
      <p:ext uri="{BB962C8B-B14F-4D97-AF65-F5344CB8AC3E}">
        <p14:creationId xmlns:p14="http://schemas.microsoft.com/office/powerpoint/2010/main" val="3255309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87DB3F-28C0-7743-8DD9-678D06E3C02F}"/>
              </a:ext>
            </a:extLst>
          </p:cNvPr>
          <p:cNvSpPr>
            <a:spLocks noGrp="1"/>
          </p:cNvSpPr>
          <p:nvPr>
            <p:ph type="sldNum" sz="quarter" idx="12"/>
          </p:nvPr>
        </p:nvSpPr>
        <p:spPr/>
        <p:txBody>
          <a:bodyPr/>
          <a:lstStyle/>
          <a:p>
            <a:fld id="{D1861599-52FB-3C46-8B79-3212DE710A59}" type="slidenum">
              <a:rPr lang="en-US" smtClean="0"/>
              <a:t>‹#›</a:t>
            </a:fld>
            <a:endParaRPr lang="en-US"/>
          </a:p>
        </p:txBody>
      </p:sp>
      <p:pic>
        <p:nvPicPr>
          <p:cNvPr id="5" name="Picture 4">
            <a:extLst>
              <a:ext uri="{FF2B5EF4-FFF2-40B4-BE49-F238E27FC236}">
                <a16:creationId xmlns:a16="http://schemas.microsoft.com/office/drawing/2014/main" id="{1BCEA27A-501A-1A51-D9D9-15C03CB5940F}"/>
              </a:ext>
            </a:extLst>
          </p:cNvPr>
          <p:cNvPicPr>
            <a:picLocks noChangeAspect="1"/>
          </p:cNvPicPr>
          <p:nvPr userDrawn="1"/>
        </p:nvPicPr>
        <p:blipFill>
          <a:blip r:embed="rId2"/>
          <a:stretch>
            <a:fillRect/>
          </a:stretch>
        </p:blipFill>
        <p:spPr>
          <a:xfrm>
            <a:off x="0" y="1654"/>
            <a:ext cx="12192000" cy="6854692"/>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877A5F86-1ADC-E019-B262-585D005CB91F}"/>
              </a:ext>
            </a:extLst>
          </p:cNvPr>
          <p:cNvPicPr>
            <a:picLocks noChangeAspect="1"/>
          </p:cNvPicPr>
          <p:nvPr userDrawn="1"/>
        </p:nvPicPr>
        <p:blipFill>
          <a:blip r:embed="rId3"/>
          <a:stretch>
            <a:fillRect/>
          </a:stretch>
        </p:blipFill>
        <p:spPr>
          <a:xfrm>
            <a:off x="191677" y="6187305"/>
            <a:ext cx="1910500" cy="525190"/>
          </a:xfrm>
          <a:prstGeom prst="rect">
            <a:avLst/>
          </a:prstGeom>
        </p:spPr>
      </p:pic>
    </p:spTree>
    <p:extLst>
      <p:ext uri="{BB962C8B-B14F-4D97-AF65-F5344CB8AC3E}">
        <p14:creationId xmlns:p14="http://schemas.microsoft.com/office/powerpoint/2010/main" val="99561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823014-5AB9-82A1-2600-EF488935C3BE}"/>
              </a:ext>
            </a:extLst>
          </p:cNvPr>
          <p:cNvPicPr>
            <a:picLocks noChangeAspect="1"/>
          </p:cNvPicPr>
          <p:nvPr userDrawn="1"/>
        </p:nvPicPr>
        <p:blipFill>
          <a:blip r:embed="rId2"/>
          <a:stretch>
            <a:fillRect/>
          </a:stretch>
        </p:blipFill>
        <p:spPr>
          <a:xfrm>
            <a:off x="0" y="1654"/>
            <a:ext cx="12192000" cy="6854692"/>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93E18CE6-6F08-2DEA-F9E4-5236B7120536}"/>
              </a:ext>
            </a:extLst>
          </p:cNvPr>
          <p:cNvPicPr>
            <a:picLocks noChangeAspect="1"/>
          </p:cNvPicPr>
          <p:nvPr userDrawn="1"/>
        </p:nvPicPr>
        <p:blipFill>
          <a:blip r:embed="rId3"/>
          <a:stretch>
            <a:fillRect/>
          </a:stretch>
        </p:blipFill>
        <p:spPr>
          <a:xfrm>
            <a:off x="191677" y="6187305"/>
            <a:ext cx="1910500" cy="525190"/>
          </a:xfrm>
          <a:prstGeom prst="rect">
            <a:avLst/>
          </a:prstGeom>
        </p:spPr>
      </p:pic>
      <p:sp>
        <p:nvSpPr>
          <p:cNvPr id="2" name="Title 1">
            <a:extLst>
              <a:ext uri="{FF2B5EF4-FFF2-40B4-BE49-F238E27FC236}">
                <a16:creationId xmlns:a16="http://schemas.microsoft.com/office/drawing/2014/main" id="{F55C815C-F3BA-9441-B4F6-1385CA927E08}"/>
              </a:ext>
            </a:extLst>
          </p:cNvPr>
          <p:cNvSpPr>
            <a:spLocks noGrp="1"/>
          </p:cNvSpPr>
          <p:nvPr>
            <p:ph type="title"/>
          </p:nvPr>
        </p:nvSpPr>
        <p:spPr>
          <a:xfrm>
            <a:off x="459462" y="457200"/>
            <a:ext cx="3932237" cy="1517257"/>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3AE10BD-332A-CF41-86EC-7BA73C508B23}"/>
              </a:ext>
            </a:extLst>
          </p:cNvPr>
          <p:cNvSpPr>
            <a:spLocks noGrp="1"/>
          </p:cNvSpPr>
          <p:nvPr>
            <p:ph idx="1"/>
          </p:nvPr>
        </p:nvSpPr>
        <p:spPr>
          <a:xfrm>
            <a:off x="4661012" y="457201"/>
            <a:ext cx="715336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30C142-DBDC-234B-80A3-D5FD767EF194}"/>
              </a:ext>
            </a:extLst>
          </p:cNvPr>
          <p:cNvSpPr>
            <a:spLocks noGrp="1"/>
          </p:cNvSpPr>
          <p:nvPr>
            <p:ph type="body" sz="half" idx="2"/>
          </p:nvPr>
        </p:nvSpPr>
        <p:spPr>
          <a:xfrm>
            <a:off x="459462" y="2057400"/>
            <a:ext cx="3932237" cy="3811588"/>
          </a:xfrm>
        </p:spPr>
        <p:txBody>
          <a:bodyPr/>
          <a:lstStyle>
            <a:lvl1pPr marL="0" indent="0">
              <a:buNone/>
              <a:defRPr sz="1600">
                <a:solidFill>
                  <a:srgbClr val="FC4C0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0A5AA454-9E73-7D45-89DC-58DD147A03D3}"/>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734981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25A97-715B-3285-EB15-3CB1F460D585}"/>
              </a:ext>
            </a:extLst>
          </p:cNvPr>
          <p:cNvPicPr>
            <a:picLocks noChangeAspect="1"/>
          </p:cNvPicPr>
          <p:nvPr userDrawn="1"/>
        </p:nvPicPr>
        <p:blipFill>
          <a:blip r:embed="rId2"/>
          <a:stretch>
            <a:fillRect/>
          </a:stretch>
        </p:blipFill>
        <p:spPr>
          <a:xfrm>
            <a:off x="0" y="1654"/>
            <a:ext cx="12192000" cy="6854692"/>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EF4DDD13-A7C7-52F8-DD56-63176771C51D}"/>
              </a:ext>
            </a:extLst>
          </p:cNvPr>
          <p:cNvPicPr>
            <a:picLocks noChangeAspect="1"/>
          </p:cNvPicPr>
          <p:nvPr userDrawn="1"/>
        </p:nvPicPr>
        <p:blipFill>
          <a:blip r:embed="rId3"/>
          <a:stretch>
            <a:fillRect/>
          </a:stretch>
        </p:blipFill>
        <p:spPr>
          <a:xfrm>
            <a:off x="191677" y="6187305"/>
            <a:ext cx="1910500" cy="525190"/>
          </a:xfrm>
          <a:prstGeom prst="rect">
            <a:avLst/>
          </a:prstGeom>
        </p:spPr>
      </p:pic>
      <p:sp>
        <p:nvSpPr>
          <p:cNvPr id="3" name="Picture Placeholder 2">
            <a:extLst>
              <a:ext uri="{FF2B5EF4-FFF2-40B4-BE49-F238E27FC236}">
                <a16:creationId xmlns:a16="http://schemas.microsoft.com/office/drawing/2014/main" id="{609C98E4-E821-B34A-8895-792FCB2C94B9}"/>
              </a:ext>
            </a:extLst>
          </p:cNvPr>
          <p:cNvSpPr>
            <a:spLocks noGrp="1"/>
          </p:cNvSpPr>
          <p:nvPr>
            <p:ph type="pic" idx="1"/>
          </p:nvPr>
        </p:nvSpPr>
        <p:spPr>
          <a:xfrm>
            <a:off x="4669104" y="457201"/>
            <a:ext cx="713717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85694FEC-DF70-6C4E-BAA6-5A280FF66436}"/>
              </a:ext>
            </a:extLst>
          </p:cNvPr>
          <p:cNvSpPr>
            <a:spLocks noGrp="1"/>
          </p:cNvSpPr>
          <p:nvPr>
            <p:ph type="sldNum" sz="quarter" idx="12"/>
          </p:nvPr>
        </p:nvSpPr>
        <p:spPr/>
        <p:txBody>
          <a:bodyPr/>
          <a:lstStyle/>
          <a:p>
            <a:fld id="{D1861599-52FB-3C46-8B79-3212DE710A59}" type="slidenum">
              <a:rPr lang="en-US" smtClean="0"/>
              <a:t>‹#›</a:t>
            </a:fld>
            <a:endParaRPr lang="en-US"/>
          </a:p>
        </p:txBody>
      </p:sp>
      <p:sp>
        <p:nvSpPr>
          <p:cNvPr id="8" name="Title 1">
            <a:extLst>
              <a:ext uri="{FF2B5EF4-FFF2-40B4-BE49-F238E27FC236}">
                <a16:creationId xmlns:a16="http://schemas.microsoft.com/office/drawing/2014/main" id="{787A35AA-D105-E948-BBA2-C4EA0F99F659}"/>
              </a:ext>
            </a:extLst>
          </p:cNvPr>
          <p:cNvSpPr>
            <a:spLocks noGrp="1"/>
          </p:cNvSpPr>
          <p:nvPr>
            <p:ph type="title"/>
          </p:nvPr>
        </p:nvSpPr>
        <p:spPr>
          <a:xfrm>
            <a:off x="459462" y="457200"/>
            <a:ext cx="3932237" cy="1517257"/>
          </a:xfrm>
          <a:prstGeom prst="rect">
            <a:avLst/>
          </a:prstGeom>
        </p:spPr>
        <p:txBody>
          <a:bodyPr anchor="b"/>
          <a:lstStyle>
            <a:lvl1pPr>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1D8D2C4B-A193-BF43-8A1D-F08CE6DEABB0}"/>
              </a:ext>
            </a:extLst>
          </p:cNvPr>
          <p:cNvSpPr>
            <a:spLocks noGrp="1"/>
          </p:cNvSpPr>
          <p:nvPr>
            <p:ph type="body" sz="half" idx="2"/>
          </p:nvPr>
        </p:nvSpPr>
        <p:spPr>
          <a:xfrm>
            <a:off x="459462" y="2057400"/>
            <a:ext cx="3932237" cy="3811588"/>
          </a:xfrm>
        </p:spPr>
        <p:txBody>
          <a:bodyPr/>
          <a:lstStyle>
            <a:lvl1pPr marL="0" indent="0">
              <a:buNone/>
              <a:defRPr sz="1600">
                <a:solidFill>
                  <a:srgbClr val="FC4C0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57518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2BFD229-60DF-D646-A24B-06007CEA6A7F}"/>
              </a:ext>
            </a:extLst>
          </p:cNvPr>
          <p:cNvPicPr>
            <a:picLocks noChangeAspect="1"/>
          </p:cNvPicPr>
          <p:nvPr userDrawn="1"/>
        </p:nvPicPr>
        <p:blipFill>
          <a:blip r:embed="rId2"/>
          <a:srcRect/>
          <a:stretch/>
        </p:blipFill>
        <p:spPr>
          <a:xfrm>
            <a:off x="-49876" y="-24403"/>
            <a:ext cx="12256075" cy="6890716"/>
          </a:xfrm>
          <a:prstGeom prst="rect">
            <a:avLst/>
          </a:prstGeom>
        </p:spPr>
      </p:pic>
    </p:spTree>
    <p:extLst>
      <p:ext uri="{BB962C8B-B14F-4D97-AF65-F5344CB8AC3E}">
        <p14:creationId xmlns:p14="http://schemas.microsoft.com/office/powerpoint/2010/main" val="3693912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91C08EB-D0A8-9FC9-A752-93BB03694469}"/>
              </a:ext>
            </a:extLst>
          </p:cNvPr>
          <p:cNvPicPr>
            <a:picLocks noChangeAspect="1"/>
          </p:cNvPicPr>
          <p:nvPr userDrawn="1"/>
        </p:nvPicPr>
        <p:blipFill>
          <a:blip r:embed="rId2"/>
          <a:stretch>
            <a:fillRect/>
          </a:stretch>
        </p:blipFill>
        <p:spPr>
          <a:xfrm>
            <a:off x="0" y="1654"/>
            <a:ext cx="12194942" cy="6856346"/>
          </a:xfrm>
          <a:prstGeom prst="rect">
            <a:avLst/>
          </a:prstGeom>
        </p:spPr>
      </p:pic>
      <p:sp>
        <p:nvSpPr>
          <p:cNvPr id="2" name="Title 1">
            <a:extLst>
              <a:ext uri="{FF2B5EF4-FFF2-40B4-BE49-F238E27FC236}">
                <a16:creationId xmlns:a16="http://schemas.microsoft.com/office/drawing/2014/main" id="{4534EDCC-1B68-774C-9968-179214F1CBAA}"/>
              </a:ext>
            </a:extLst>
          </p:cNvPr>
          <p:cNvSpPr>
            <a:spLocks noGrp="1"/>
          </p:cNvSpPr>
          <p:nvPr>
            <p:ph type="title"/>
          </p:nvPr>
        </p:nvSpPr>
        <p:spPr>
          <a:xfrm>
            <a:off x="831850" y="1084333"/>
            <a:ext cx="10515600" cy="2264336"/>
          </a:xfrm>
          <a:prstGeom prst="rect">
            <a:avLst/>
          </a:prstGeom>
        </p:spPr>
        <p:txBody>
          <a:bodyPr anchor="b"/>
          <a:lstStyle>
            <a:lvl1pPr>
              <a:defRPr sz="6000" b="1" i="0">
                <a:latin typeface="Myriad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7AFC5C-99FA-2849-BD41-800AE1EF9041}"/>
              </a:ext>
            </a:extLst>
          </p:cNvPr>
          <p:cNvSpPr>
            <a:spLocks noGrp="1"/>
          </p:cNvSpPr>
          <p:nvPr>
            <p:ph type="body" idx="1"/>
          </p:nvPr>
        </p:nvSpPr>
        <p:spPr>
          <a:xfrm>
            <a:off x="831850" y="3352322"/>
            <a:ext cx="10515600" cy="1500187"/>
          </a:xfrm>
        </p:spPr>
        <p:txBody>
          <a:bodyPr/>
          <a:lstStyle>
            <a:lvl1pPr marL="0" indent="0">
              <a:buNone/>
              <a:defRPr sz="2400" b="0" i="0">
                <a:solidFill>
                  <a:srgbClr val="FC4C02"/>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ED4EC560-9B3C-3F43-AF14-D3ACA1DD6DE0}"/>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404845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71FC54-32AC-CB9F-9976-F6F997D2ABE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534EDCC-1B68-774C-9968-179214F1CBAA}"/>
              </a:ext>
            </a:extLst>
          </p:cNvPr>
          <p:cNvSpPr>
            <a:spLocks noGrp="1"/>
          </p:cNvSpPr>
          <p:nvPr>
            <p:ph type="title"/>
          </p:nvPr>
        </p:nvSpPr>
        <p:spPr>
          <a:xfrm>
            <a:off x="831850" y="1084333"/>
            <a:ext cx="10515600" cy="2264336"/>
          </a:xfrm>
          <a:prstGeom prst="rect">
            <a:avLst/>
          </a:prstGeom>
        </p:spPr>
        <p:txBody>
          <a:bodyPr anchor="b"/>
          <a:lstStyle>
            <a:lvl1pPr>
              <a:defRPr sz="6000" b="1" i="0">
                <a:latin typeface="Myriad Pro Light" panose="020B04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7AFC5C-99FA-2849-BD41-800AE1EF9041}"/>
              </a:ext>
            </a:extLst>
          </p:cNvPr>
          <p:cNvSpPr>
            <a:spLocks noGrp="1"/>
          </p:cNvSpPr>
          <p:nvPr>
            <p:ph type="body" idx="1"/>
          </p:nvPr>
        </p:nvSpPr>
        <p:spPr>
          <a:xfrm>
            <a:off x="831850" y="3352322"/>
            <a:ext cx="10515600" cy="1500187"/>
          </a:xfrm>
        </p:spPr>
        <p:txBody>
          <a:bodyPr/>
          <a:lstStyle>
            <a:lvl1pPr marL="0" indent="0">
              <a:buNone/>
              <a:defRPr sz="2400" b="0" i="0">
                <a:solidFill>
                  <a:srgbClr val="FC4C02"/>
                </a:solidFill>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ED4EC560-9B3C-3F43-AF14-D3ACA1DD6DE0}"/>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2212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C5DC1-C630-CFA2-294C-E3C1933BA530}"/>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16B86DC-E9EA-1E44-A09C-6DD67F243AF0}"/>
              </a:ext>
            </a:extLst>
          </p:cNvPr>
          <p:cNvSpPr>
            <a:spLocks noGrp="1"/>
          </p:cNvSpPr>
          <p:nvPr>
            <p:ph type="title"/>
          </p:nvPr>
        </p:nvSpPr>
        <p:spPr>
          <a:xfrm>
            <a:off x="428877" y="365126"/>
            <a:ext cx="11353125" cy="824404"/>
          </a:xfrm>
          <a:prstGeom prst="rect">
            <a:avLst/>
          </a:prstGeo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7387468-C56D-4F41-AA06-F032670952F4}"/>
              </a:ext>
            </a:extLst>
          </p:cNvPr>
          <p:cNvSpPr>
            <a:spLocks noGrp="1"/>
          </p:cNvSpPr>
          <p:nvPr>
            <p:ph idx="1"/>
          </p:nvPr>
        </p:nvSpPr>
        <p:spPr>
          <a:xfrm>
            <a:off x="428878" y="1335186"/>
            <a:ext cx="11353126" cy="4841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D0343AD-41CA-5B47-AF22-6376CEAEB00F}"/>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44694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202E89-3E17-30FE-B0C3-6E7D90A8B7CE}"/>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05F7C07-DA88-574D-A36F-D56C44D3D03B}"/>
              </a:ext>
            </a:extLst>
          </p:cNvPr>
          <p:cNvSpPr>
            <a:spLocks noGrp="1"/>
          </p:cNvSpPr>
          <p:nvPr>
            <p:ph type="title"/>
          </p:nvPr>
        </p:nvSpPr>
        <p:spPr>
          <a:xfrm>
            <a:off x="428878" y="365126"/>
            <a:ext cx="11334244" cy="824404"/>
          </a:xfrm>
          <a:prstGeom prst="rect">
            <a:avLst/>
          </a:prstGeo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52ADE738-A6AB-784E-B060-83744172EA5A}"/>
              </a:ext>
            </a:extLst>
          </p:cNvPr>
          <p:cNvSpPr>
            <a:spLocks noGrp="1"/>
          </p:cNvSpPr>
          <p:nvPr>
            <p:ph sz="half" idx="1"/>
          </p:nvPr>
        </p:nvSpPr>
        <p:spPr>
          <a:xfrm>
            <a:off x="428878" y="1327093"/>
            <a:ext cx="5181600" cy="4572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A80753-391A-274F-9E33-58BB4F7BDCE6}"/>
              </a:ext>
            </a:extLst>
          </p:cNvPr>
          <p:cNvSpPr>
            <a:spLocks noGrp="1"/>
          </p:cNvSpPr>
          <p:nvPr>
            <p:ph sz="half" idx="2"/>
          </p:nvPr>
        </p:nvSpPr>
        <p:spPr>
          <a:xfrm>
            <a:off x="6172200" y="1327093"/>
            <a:ext cx="5590922" cy="4572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E7937A4-5276-6B42-B5B6-D5F06D388085}"/>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183036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056B-CB67-FC45-AB48-815EAE5D87BE}"/>
              </a:ext>
            </a:extLst>
          </p:cNvPr>
          <p:cNvSpPr>
            <a:spLocks noGrp="1"/>
          </p:cNvSpPr>
          <p:nvPr>
            <p:ph type="title"/>
          </p:nvPr>
        </p:nvSpPr>
        <p:spPr>
          <a:xfrm>
            <a:off x="428877" y="365125"/>
            <a:ext cx="11336941" cy="823913"/>
          </a:xfrm>
          <a:prstGeom prst="rect">
            <a:avLst/>
          </a:prstGeo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BFFA1F6F-BC55-AE41-9BAF-129D1D3A8F3A}"/>
              </a:ext>
            </a:extLst>
          </p:cNvPr>
          <p:cNvSpPr>
            <a:spLocks noGrp="1"/>
          </p:cNvSpPr>
          <p:nvPr>
            <p:ph type="body" idx="1"/>
          </p:nvPr>
        </p:nvSpPr>
        <p:spPr>
          <a:xfrm>
            <a:off x="428878" y="1267164"/>
            <a:ext cx="5157787" cy="560443"/>
          </a:xfrm>
        </p:spPr>
        <p:txBody>
          <a:bodyPr anchor="b"/>
          <a:lstStyle>
            <a:lvl1pPr marL="0" indent="0">
              <a:buNone/>
              <a:defRPr sz="2400" b="1">
                <a:solidFill>
                  <a:srgbClr val="FC4C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25C6F10-7F8A-CA49-A009-4CE84586C644}"/>
              </a:ext>
            </a:extLst>
          </p:cNvPr>
          <p:cNvSpPr>
            <a:spLocks noGrp="1"/>
          </p:cNvSpPr>
          <p:nvPr>
            <p:ph sz="half" idx="2"/>
          </p:nvPr>
        </p:nvSpPr>
        <p:spPr>
          <a:xfrm>
            <a:off x="428878" y="1906248"/>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62B9A65-4504-5545-85C3-EB27279217DE}"/>
              </a:ext>
            </a:extLst>
          </p:cNvPr>
          <p:cNvSpPr>
            <a:spLocks noGrp="1"/>
          </p:cNvSpPr>
          <p:nvPr>
            <p:ph type="body" sz="quarter" idx="3"/>
          </p:nvPr>
        </p:nvSpPr>
        <p:spPr>
          <a:xfrm>
            <a:off x="6172200" y="1267164"/>
            <a:ext cx="5590922" cy="560443"/>
          </a:xfrm>
        </p:spPr>
        <p:txBody>
          <a:bodyPr anchor="b"/>
          <a:lstStyle>
            <a:lvl1pPr marL="0" indent="0">
              <a:buNone/>
              <a:defRPr sz="2400" b="1">
                <a:solidFill>
                  <a:srgbClr val="FC4C0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F8F9E51-E7D2-AE4E-9F5B-DEF15634A0A7}"/>
              </a:ext>
            </a:extLst>
          </p:cNvPr>
          <p:cNvSpPr>
            <a:spLocks noGrp="1"/>
          </p:cNvSpPr>
          <p:nvPr>
            <p:ph sz="quarter" idx="4"/>
          </p:nvPr>
        </p:nvSpPr>
        <p:spPr>
          <a:xfrm>
            <a:off x="6172200" y="1906248"/>
            <a:ext cx="559092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51010B7-3EAD-584D-A1FB-C1EBA0D3D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571E2F5-D73E-334E-8461-02A8E91A51BD}"/>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234045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142A4-8BFF-0974-5111-E4365DE74CC3}"/>
              </a:ext>
            </a:extLst>
          </p:cNvPr>
          <p:cNvPicPr>
            <a:picLocks noChangeAspect="1"/>
          </p:cNvPicPr>
          <p:nvPr userDrawn="1"/>
        </p:nvPicPr>
        <p:blipFill>
          <a:blip r:embed="rId2"/>
          <a:stretch>
            <a:fillRect/>
          </a:stretch>
        </p:blipFill>
        <p:spPr>
          <a:xfrm>
            <a:off x="0" y="1654"/>
            <a:ext cx="12192000" cy="6854692"/>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08F896CD-0D93-3CC9-925D-5E0D2251063C}"/>
              </a:ext>
            </a:extLst>
          </p:cNvPr>
          <p:cNvPicPr>
            <a:picLocks noChangeAspect="1"/>
          </p:cNvPicPr>
          <p:nvPr userDrawn="1"/>
        </p:nvPicPr>
        <p:blipFill>
          <a:blip r:embed="rId3"/>
          <a:stretch>
            <a:fillRect/>
          </a:stretch>
        </p:blipFill>
        <p:spPr>
          <a:xfrm>
            <a:off x="191677" y="6187305"/>
            <a:ext cx="1910500" cy="525190"/>
          </a:xfrm>
          <a:prstGeom prst="rect">
            <a:avLst/>
          </a:prstGeom>
        </p:spPr>
      </p:pic>
      <p:sp>
        <p:nvSpPr>
          <p:cNvPr id="2" name="Title 1">
            <a:extLst>
              <a:ext uri="{FF2B5EF4-FFF2-40B4-BE49-F238E27FC236}">
                <a16:creationId xmlns:a16="http://schemas.microsoft.com/office/drawing/2014/main" id="{54262D9B-B7BE-4446-ADB0-C23890D2C3FC}"/>
              </a:ext>
            </a:extLst>
          </p:cNvPr>
          <p:cNvSpPr>
            <a:spLocks noGrp="1"/>
          </p:cNvSpPr>
          <p:nvPr>
            <p:ph type="title"/>
          </p:nvPr>
        </p:nvSpPr>
        <p:spPr>
          <a:xfrm>
            <a:off x="428878" y="365125"/>
            <a:ext cx="10924922" cy="1325563"/>
          </a:xfrm>
          <a:prstGeom prst="rect">
            <a:avLst/>
          </a:prstGeom>
        </p:spPr>
        <p:txBody>
          <a:bodyPr anchor="t"/>
          <a:lstStyle/>
          <a:p>
            <a:r>
              <a:rPr lang="en-US" dirty="0"/>
              <a:t>Click to edit Master title style</a:t>
            </a:r>
          </a:p>
        </p:txBody>
      </p:sp>
      <p:sp>
        <p:nvSpPr>
          <p:cNvPr id="5" name="Slide Number Placeholder 4">
            <a:extLst>
              <a:ext uri="{FF2B5EF4-FFF2-40B4-BE49-F238E27FC236}">
                <a16:creationId xmlns:a16="http://schemas.microsoft.com/office/drawing/2014/main" id="{C6D8E053-11C4-0D4E-B302-50EFCA387B4A}"/>
              </a:ext>
            </a:extLst>
          </p:cNvPr>
          <p:cNvSpPr>
            <a:spLocks noGrp="1"/>
          </p:cNvSpPr>
          <p:nvPr>
            <p:ph type="sldNum" sz="quarter" idx="12"/>
          </p:nvPr>
        </p:nvSpPr>
        <p:spPr/>
        <p:txBody>
          <a:bodyPr/>
          <a:lstStyle/>
          <a:p>
            <a:fld id="{D1861599-52FB-3C46-8B79-3212DE710A59}" type="slidenum">
              <a:rPr lang="en-US" smtClean="0"/>
              <a:t>‹#›</a:t>
            </a:fld>
            <a:endParaRPr lang="en-US"/>
          </a:p>
        </p:txBody>
      </p:sp>
    </p:spTree>
    <p:extLst>
      <p:ext uri="{BB962C8B-B14F-4D97-AF65-F5344CB8AC3E}">
        <p14:creationId xmlns:p14="http://schemas.microsoft.com/office/powerpoint/2010/main" val="311966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4ED51-5590-46F0-5E16-A7670EB373B4}"/>
              </a:ext>
            </a:extLst>
          </p:cNvPr>
          <p:cNvPicPr>
            <a:picLocks noChangeAspect="1"/>
          </p:cNvPicPr>
          <p:nvPr userDrawn="1"/>
        </p:nvPicPr>
        <p:blipFill>
          <a:blip r:embed="rId2"/>
          <a:stretch>
            <a:fillRect/>
          </a:stretch>
        </p:blipFill>
        <p:spPr>
          <a:xfrm>
            <a:off x="0" y="1654"/>
            <a:ext cx="12192000" cy="6854692"/>
          </a:xfrm>
          <a:prstGeom prst="rect">
            <a:avLst/>
          </a:prstGeom>
        </p:spPr>
      </p:pic>
      <p:sp>
        <p:nvSpPr>
          <p:cNvPr id="4" name="Slide Number Placeholder 3">
            <a:extLst>
              <a:ext uri="{FF2B5EF4-FFF2-40B4-BE49-F238E27FC236}">
                <a16:creationId xmlns:a16="http://schemas.microsoft.com/office/drawing/2014/main" id="{6087DB3F-28C0-7743-8DD9-678D06E3C02F}"/>
              </a:ext>
            </a:extLst>
          </p:cNvPr>
          <p:cNvSpPr>
            <a:spLocks noGrp="1"/>
          </p:cNvSpPr>
          <p:nvPr>
            <p:ph type="sldNum" sz="quarter" idx="12"/>
          </p:nvPr>
        </p:nvSpPr>
        <p:spPr/>
        <p:txBody>
          <a:bodyPr/>
          <a:lstStyle/>
          <a:p>
            <a:fld id="{D1861599-52FB-3C46-8B79-3212DE710A59}" type="slidenum">
              <a:rPr lang="en-US" smtClean="0"/>
              <a:t>‹#›</a:t>
            </a:fld>
            <a:endParaRPr lang="en-US"/>
          </a:p>
        </p:txBody>
      </p:sp>
      <p:pic>
        <p:nvPicPr>
          <p:cNvPr id="2" name="Picture 1">
            <a:extLst>
              <a:ext uri="{FF2B5EF4-FFF2-40B4-BE49-F238E27FC236}">
                <a16:creationId xmlns:a16="http://schemas.microsoft.com/office/drawing/2014/main" id="{D44C94BD-E17B-85A9-33EF-3B7AFEF7BE53}"/>
              </a:ext>
            </a:extLst>
          </p:cNvPr>
          <p:cNvPicPr>
            <a:picLocks noChangeAspect="1"/>
          </p:cNvPicPr>
          <p:nvPr userDrawn="1"/>
        </p:nvPicPr>
        <p:blipFill>
          <a:blip r:embed="rId3"/>
          <a:stretch>
            <a:fillRect/>
          </a:stretch>
        </p:blipFill>
        <p:spPr>
          <a:xfrm>
            <a:off x="0" y="1654"/>
            <a:ext cx="12192000" cy="6854692"/>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012703-8D1A-DB7D-076F-EEA8108D7EDE}"/>
              </a:ext>
            </a:extLst>
          </p:cNvPr>
          <p:cNvPicPr>
            <a:picLocks noChangeAspect="1"/>
          </p:cNvPicPr>
          <p:nvPr userDrawn="1"/>
        </p:nvPicPr>
        <p:blipFill>
          <a:blip r:embed="rId4"/>
          <a:stretch>
            <a:fillRect/>
          </a:stretch>
        </p:blipFill>
        <p:spPr>
          <a:xfrm>
            <a:off x="191677" y="6187305"/>
            <a:ext cx="1910500" cy="525190"/>
          </a:xfrm>
          <a:prstGeom prst="rect">
            <a:avLst/>
          </a:prstGeom>
        </p:spPr>
      </p:pic>
    </p:spTree>
    <p:extLst>
      <p:ext uri="{BB962C8B-B14F-4D97-AF65-F5344CB8AC3E}">
        <p14:creationId xmlns:p14="http://schemas.microsoft.com/office/powerpoint/2010/main" val="178764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87DB3F-28C0-7743-8DD9-678D06E3C02F}"/>
              </a:ext>
            </a:extLst>
          </p:cNvPr>
          <p:cNvSpPr>
            <a:spLocks noGrp="1"/>
          </p:cNvSpPr>
          <p:nvPr>
            <p:ph type="sldNum" sz="quarter" idx="12"/>
          </p:nvPr>
        </p:nvSpPr>
        <p:spPr/>
        <p:txBody>
          <a:bodyPr/>
          <a:lstStyle/>
          <a:p>
            <a:fld id="{D1861599-52FB-3C46-8B79-3212DE710A59}" type="slidenum">
              <a:rPr lang="en-US" smtClean="0"/>
              <a:t>‹#›</a:t>
            </a:fld>
            <a:endParaRPr lang="en-US"/>
          </a:p>
        </p:txBody>
      </p:sp>
      <p:pic>
        <p:nvPicPr>
          <p:cNvPr id="5" name="Picture 4">
            <a:extLst>
              <a:ext uri="{FF2B5EF4-FFF2-40B4-BE49-F238E27FC236}">
                <a16:creationId xmlns:a16="http://schemas.microsoft.com/office/drawing/2014/main" id="{1BCEA27A-501A-1A51-D9D9-15C03CB5940F}"/>
              </a:ext>
            </a:extLst>
          </p:cNvPr>
          <p:cNvPicPr>
            <a:picLocks noChangeAspect="1"/>
          </p:cNvPicPr>
          <p:nvPr userDrawn="1"/>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1299858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F32CB8-10E7-F54F-A575-D9C4FA86899C}"/>
              </a:ext>
            </a:extLst>
          </p:cNvPr>
          <p:cNvPicPr>
            <a:picLocks noChangeAspect="1"/>
          </p:cNvPicPr>
          <p:nvPr userDrawn="1"/>
        </p:nvPicPr>
        <p:blipFill>
          <a:blip r:embed="rId15"/>
          <a:srcRect/>
          <a:stretch/>
        </p:blipFill>
        <p:spPr>
          <a:xfrm>
            <a:off x="1" y="0"/>
            <a:ext cx="12197882" cy="6857998"/>
          </a:xfrm>
          <a:prstGeom prst="rect">
            <a:avLst/>
          </a:prstGeom>
        </p:spPr>
      </p:pic>
      <p:sp>
        <p:nvSpPr>
          <p:cNvPr id="2" name="Title Placeholder 1">
            <a:extLst>
              <a:ext uri="{FF2B5EF4-FFF2-40B4-BE49-F238E27FC236}">
                <a16:creationId xmlns:a16="http://schemas.microsoft.com/office/drawing/2014/main" id="{9493FEC3-5874-364F-BD29-213811B0BEE1}"/>
              </a:ext>
            </a:extLst>
          </p:cNvPr>
          <p:cNvSpPr>
            <a:spLocks noGrp="1"/>
          </p:cNvSpPr>
          <p:nvPr>
            <p:ph type="title"/>
          </p:nvPr>
        </p:nvSpPr>
        <p:spPr>
          <a:xfrm>
            <a:off x="428877" y="365125"/>
            <a:ext cx="11312665" cy="1075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CB4103-D3E0-1D4D-AAF2-CB80002EC4BE}"/>
              </a:ext>
            </a:extLst>
          </p:cNvPr>
          <p:cNvSpPr>
            <a:spLocks noGrp="1"/>
          </p:cNvSpPr>
          <p:nvPr>
            <p:ph type="body" idx="1"/>
          </p:nvPr>
        </p:nvSpPr>
        <p:spPr>
          <a:xfrm>
            <a:off x="428878" y="1825625"/>
            <a:ext cx="11312664" cy="41543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6CA8FA2-AC69-C148-996B-D0F0FF733DAC}"/>
              </a:ext>
            </a:extLst>
          </p:cNvPr>
          <p:cNvSpPr>
            <a:spLocks noGrp="1"/>
          </p:cNvSpPr>
          <p:nvPr>
            <p:ph type="sldNum" sz="quarter" idx="4"/>
          </p:nvPr>
        </p:nvSpPr>
        <p:spPr>
          <a:xfrm>
            <a:off x="5564841" y="6267338"/>
            <a:ext cx="1062318" cy="365125"/>
          </a:xfrm>
          <a:prstGeom prst="rect">
            <a:avLst/>
          </a:prstGeom>
        </p:spPr>
        <p:txBody>
          <a:bodyPr vert="horz" lIns="91440" tIns="45720" rIns="91440" bIns="45720" rtlCol="0" anchor="ctr"/>
          <a:lstStyle>
            <a:lvl1pPr algn="ctr">
              <a:defRPr sz="1050" b="0" i="0">
                <a:solidFill>
                  <a:schemeClr val="tx1">
                    <a:lumMod val="50000"/>
                    <a:lumOff val="50000"/>
                  </a:schemeClr>
                </a:solidFill>
                <a:latin typeface="Myriad Pro" panose="020B0503030403020204" pitchFamily="34" charset="0"/>
              </a:defRPr>
            </a:lvl1pPr>
          </a:lstStyle>
          <a:p>
            <a:fld id="{D1861599-52FB-3C46-8B79-3212DE710A59}" type="slidenum">
              <a:rPr lang="en-US" smtClean="0"/>
              <a:pPr/>
              <a:t>‹#›</a:t>
            </a:fld>
            <a:endParaRPr lang="en-US" dirty="0"/>
          </a:p>
        </p:txBody>
      </p:sp>
    </p:spTree>
    <p:extLst>
      <p:ext uri="{BB962C8B-B14F-4D97-AF65-F5344CB8AC3E}">
        <p14:creationId xmlns:p14="http://schemas.microsoft.com/office/powerpoint/2010/main" val="6306489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3" r:id="rId3"/>
    <p:sldLayoutId id="2147483650" r:id="rId4"/>
    <p:sldLayoutId id="2147483652" r:id="rId5"/>
    <p:sldLayoutId id="2147483653" r:id="rId6"/>
    <p:sldLayoutId id="2147483654" r:id="rId7"/>
    <p:sldLayoutId id="2147483655" r:id="rId8"/>
    <p:sldLayoutId id="2147483662" r:id="rId9"/>
    <p:sldLayoutId id="2147483664" r:id="rId10"/>
    <p:sldLayoutId id="2147483656" r:id="rId11"/>
    <p:sldLayoutId id="2147483657" r:id="rId12"/>
    <p:sldLayoutId id="2147483661" r:id="rId13"/>
  </p:sldLayoutIdLst>
  <p:txStyles>
    <p:titleStyle>
      <a:lvl1pPr algn="l" defTabSz="914400" rtl="0" eaLnBrk="1" latinLnBrk="0" hangingPunct="1">
        <a:lnSpc>
          <a:spcPct val="90000"/>
        </a:lnSpc>
        <a:spcBef>
          <a:spcPct val="0"/>
        </a:spcBef>
        <a:buNone/>
        <a:defRPr sz="4400" b="1" i="0" kern="1200">
          <a:solidFill>
            <a:srgbClr val="25398E"/>
          </a:solidFill>
          <a:latin typeface="Myriad Pro Light"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tif"/><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21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TEAM HIGHLIGHTS- Shady Grove</a:t>
            </a: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361950" y="1114425"/>
            <a:ext cx="11420054" cy="4681357"/>
          </a:xfrm>
        </p:spPr>
        <p:txBody>
          <a:bodyPr>
            <a:normAutofit fontScale="92500" lnSpcReduction="10000"/>
          </a:bodyPr>
          <a:lstStyle/>
          <a:p>
            <a:pPr marL="0" marR="0" lvl="0" indent="0">
              <a:spcBef>
                <a:spcPts val="0"/>
              </a:spcBef>
              <a:spcAft>
                <a:spcPts val="0"/>
              </a:spcAft>
              <a:buSzPts val="1000"/>
              <a:buNone/>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Discussion:</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solidFill>
                <a:srgbClr val="242424"/>
              </a:solidFill>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Drop in Lactic and results at 8am. - New initiatives discussed.</a:t>
            </a:r>
          </a:p>
          <a:p>
            <a:pPr marL="0" marR="0" lvl="0" indent="0">
              <a:spcBef>
                <a:spcPts val="0"/>
              </a:spcBef>
              <a:spcAft>
                <a:spcPts val="0"/>
              </a:spcAft>
              <a:buSzPts val="1000"/>
              <a:buNone/>
              <a:tabLst>
                <a:tab pos="457200" algn="l"/>
              </a:tabLst>
            </a:pP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The new PTO system and Plan was discussed, and staff reminded about training.</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Reminded staff of Lab Star nominations and recognition via Quest portal.</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solidFill>
                <a:srgbClr val="242424"/>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Encouraged all staff to attend the Monthly meeting to share suggestions and feedback and to be more engaged in laboratory decisions.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Properly managing breaktimes and more importantly adhering to the Attendance Policy.</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Discussion on GEC coverage for Call-outs (On-Call)</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Tech-in-Charge Authority over laboratory operations in their shift. RESPECT the position! Supervisors intervene if with pushback.</a:t>
            </a:r>
          </a:p>
          <a:p>
            <a:pPr marL="342900" marR="0" lvl="0" indent="-342900">
              <a:spcBef>
                <a:spcPts val="0"/>
              </a:spcBef>
              <a:spcAft>
                <a:spcPts val="0"/>
              </a:spcAft>
              <a:buSzPts val="1000"/>
              <a:buFont typeface="Symbol" panose="05050102010706020507" pitchFamily="18" charset="2"/>
              <a:buChar char=""/>
              <a:tabLst>
                <a:tab pos="457200" algn="l"/>
              </a:tabLst>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 Proactiveness on replenishing </a:t>
            </a:r>
            <a:r>
              <a:rPr lang="en-US" sz="2000" dirty="0" err="1">
                <a:solidFill>
                  <a:srgbClr val="242424"/>
                </a:solidFill>
                <a:effectLst/>
                <a:latin typeface="Aptos" panose="020B0004020202020204" pitchFamily="34" charset="0"/>
                <a:ea typeface="Times New Roman" panose="02020603050405020304" pitchFamily="18" charset="0"/>
                <a:cs typeface="Aptos" panose="020B0004020202020204" pitchFamily="34" charset="0"/>
              </a:rPr>
              <a:t>Atellica</a:t>
            </a:r>
            <a:r>
              <a:rPr lang="en-US" sz="2000" dirty="0">
                <a:solidFill>
                  <a:srgbClr val="242424"/>
                </a:solidFill>
                <a:effectLst/>
                <a:latin typeface="Aptos" panose="020B0004020202020204" pitchFamily="34" charset="0"/>
                <a:ea typeface="Times New Roman" panose="02020603050405020304" pitchFamily="18" charset="0"/>
                <a:cs typeface="Aptos" panose="020B0004020202020204" pitchFamily="34" charset="0"/>
              </a:rPr>
              <a:t> reagents.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sz="2200" dirty="0">
              <a:solidFill>
                <a:srgbClr val="25398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04CC1C-8790-6401-B6AB-039D3A95A98F}"/>
              </a:ext>
            </a:extLst>
          </p:cNvPr>
          <p:cNvSpPr txBox="1"/>
          <p:nvPr/>
        </p:nvSpPr>
        <p:spPr>
          <a:xfrm>
            <a:off x="4832250" y="6424356"/>
            <a:ext cx="6568965" cy="307777"/>
          </a:xfrm>
          <a:prstGeom prst="rect">
            <a:avLst/>
          </a:prstGeom>
          <a:noFill/>
        </p:spPr>
        <p:txBody>
          <a:bodyPr wrap="square" rtlCol="0">
            <a:spAutoFit/>
          </a:bodyPr>
          <a:lstStyle/>
          <a:p>
            <a:pPr algn="r"/>
            <a:r>
              <a:rPr lang="en-US" sz="1400" i="1" dirty="0">
                <a:solidFill>
                  <a:srgbClr val="25398E"/>
                </a:solidFill>
                <a:latin typeface="Arial Narrow" panose="020B0606020202030204" pitchFamily="34" charset="0"/>
              </a:rPr>
              <a:t>“We extend God’s care through the ministry of physical, mental and spiritual healing.”</a:t>
            </a:r>
          </a:p>
        </p:txBody>
      </p:sp>
      <p:sp>
        <p:nvSpPr>
          <p:cNvPr id="7" name="Slide Number Placeholder 1">
            <a:extLst>
              <a:ext uri="{FF2B5EF4-FFF2-40B4-BE49-F238E27FC236}">
                <a16:creationId xmlns:a16="http://schemas.microsoft.com/office/drawing/2014/main" id="{854F80ED-FD48-5AD6-82AE-7E59E3EFED62}"/>
              </a:ext>
            </a:extLst>
          </p:cNvPr>
          <p:cNvSpPr txBox="1">
            <a:spLocks/>
          </p:cNvSpPr>
          <p:nvPr/>
        </p:nvSpPr>
        <p:spPr>
          <a:xfrm>
            <a:off x="10584611" y="6403786"/>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898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TEAM HIGHLIGHTS- White Oak</a:t>
            </a:r>
          </a:p>
        </p:txBody>
      </p:sp>
      <p:sp>
        <p:nvSpPr>
          <p:cNvPr id="6" name="TextBox 5">
            <a:extLst>
              <a:ext uri="{FF2B5EF4-FFF2-40B4-BE49-F238E27FC236}">
                <a16:creationId xmlns:a16="http://schemas.microsoft.com/office/drawing/2014/main" id="{FC04CC1C-8790-6401-B6AB-039D3A95A98F}"/>
              </a:ext>
            </a:extLst>
          </p:cNvPr>
          <p:cNvSpPr txBox="1"/>
          <p:nvPr/>
        </p:nvSpPr>
        <p:spPr>
          <a:xfrm>
            <a:off x="4832250" y="6424356"/>
            <a:ext cx="6568965" cy="307777"/>
          </a:xfrm>
          <a:prstGeom prst="rect">
            <a:avLst/>
          </a:prstGeom>
          <a:noFill/>
        </p:spPr>
        <p:txBody>
          <a:bodyPr wrap="square" rtlCol="0">
            <a:spAutoFit/>
          </a:bodyPr>
          <a:lstStyle/>
          <a:p>
            <a:pPr algn="r"/>
            <a:r>
              <a:rPr lang="en-US" sz="1400" i="1" dirty="0">
                <a:solidFill>
                  <a:srgbClr val="25398E"/>
                </a:solidFill>
                <a:latin typeface="Arial Narrow" panose="020B0606020202030204" pitchFamily="34" charset="0"/>
              </a:rPr>
              <a:t>“We extend God’s care through the ministry of physical, mental and spiritual healing.”</a:t>
            </a:r>
          </a:p>
        </p:txBody>
      </p:sp>
      <p:sp>
        <p:nvSpPr>
          <p:cNvPr id="7" name="Slide Number Placeholder 1">
            <a:extLst>
              <a:ext uri="{FF2B5EF4-FFF2-40B4-BE49-F238E27FC236}">
                <a16:creationId xmlns:a16="http://schemas.microsoft.com/office/drawing/2014/main" id="{854F80ED-FD48-5AD6-82AE-7E59E3EFED62}"/>
              </a:ext>
            </a:extLst>
          </p:cNvPr>
          <p:cNvSpPr txBox="1">
            <a:spLocks/>
          </p:cNvSpPr>
          <p:nvPr/>
        </p:nvSpPr>
        <p:spPr>
          <a:xfrm>
            <a:off x="10584611" y="6403786"/>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BDBBC39-D1B6-3906-4924-C013BFFD3011}"/>
              </a:ext>
            </a:extLst>
          </p:cNvPr>
          <p:cNvSpPr>
            <a:spLocks noGrp="1"/>
          </p:cNvSpPr>
          <p:nvPr>
            <p:ph idx="1"/>
          </p:nvPr>
        </p:nvSpPr>
        <p:spPr>
          <a:xfrm>
            <a:off x="409998" y="1066800"/>
            <a:ext cx="11372006" cy="5110163"/>
          </a:xfrm>
        </p:spPr>
        <p:txBody>
          <a:bodyPr/>
          <a:lstStyle/>
          <a:p>
            <a:pPr marL="0" marR="0" lvl="0" indent="0">
              <a:spcBef>
                <a:spcPts val="0"/>
              </a:spcBef>
              <a:spcAft>
                <a:spcPts val="0"/>
              </a:spcAft>
              <a:buNone/>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Discussion:</a:t>
            </a:r>
          </a:p>
          <a:p>
            <a:pPr marL="342900" marR="0" lvl="0" indent="-342900">
              <a:spcBef>
                <a:spcPts val="0"/>
              </a:spcBef>
              <a:spcAft>
                <a:spcPts val="0"/>
              </a:spcAft>
              <a:buFont typeface="Aptos" panose="020B0004020202020204" pitchFamily="34" charset="0"/>
              <a:buChar char="-"/>
            </a:pPr>
            <a:endParaRPr lang="en-US" sz="2000" dirty="0">
              <a:solidFill>
                <a:schemeClr val="tx1"/>
              </a:solidFill>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Derrick asked to add staffing issues, issues with the tube station, and floors requesting supplies as issues to the “Received By 0700” graphs</a:t>
            </a:r>
          </a:p>
          <a:p>
            <a:pPr marL="342900" marR="0" lvl="0" indent="-342900">
              <a:spcBef>
                <a:spcPts val="0"/>
              </a:spcBef>
              <a:spcAft>
                <a:spcPts val="0"/>
              </a:spcAft>
              <a:buFont typeface="Aptos" panose="020B0004020202020204" pitchFamily="34" charset="0"/>
              <a:buChar char="-"/>
            </a:pP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Derrick/Paulette will train NT staff to enter tickets for tube station outages</a:t>
            </a:r>
          </a:p>
          <a:p>
            <a:pPr marL="342900" marR="0" lvl="0" indent="-342900">
              <a:spcBef>
                <a:spcPts val="0"/>
              </a:spcBef>
              <a:spcAft>
                <a:spcPts val="0"/>
              </a:spcAft>
              <a:buFont typeface="Aptos" panose="020B0004020202020204" pitchFamily="34" charset="0"/>
              <a:buChar char="-"/>
            </a:pP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Derrick/Paulette will follow up with Nursing Admin in reference to the excessive supply requests that hit processing during AM collections</a:t>
            </a:r>
          </a:p>
          <a:p>
            <a:pPr marL="342900" marR="0" lvl="0" indent="-342900">
              <a:spcBef>
                <a:spcPts val="0"/>
              </a:spcBef>
              <a:spcAft>
                <a:spcPts val="0"/>
              </a:spcAft>
              <a:buFont typeface="Aptos" panose="020B0004020202020204" pitchFamily="34" charset="0"/>
              <a:buChar char="-"/>
            </a:pP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Technical Team stated the drop in Lactic, is attributed to focus on TNIH</a:t>
            </a:r>
          </a:p>
          <a:p>
            <a:pPr marL="342900" marR="0" lvl="0" indent="-342900">
              <a:spcBef>
                <a:spcPts val="0"/>
              </a:spcBef>
              <a:spcAft>
                <a:spcPts val="0"/>
              </a:spcAft>
              <a:buFont typeface="Aptos" panose="020B0004020202020204" pitchFamily="34" charset="0"/>
              <a:buChar char="-"/>
            </a:pP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Technical Team will focus on CAP sample handling in order to make the 2025 DPMO</a:t>
            </a:r>
          </a:p>
          <a:p>
            <a:pPr marL="342900" marR="0" lvl="0" indent="-342900">
              <a:spcBef>
                <a:spcPts val="0"/>
              </a:spcBef>
              <a:spcAft>
                <a:spcPts val="0"/>
              </a:spcAft>
              <a:buFont typeface="Aptos" panose="020B0004020202020204" pitchFamily="34" charset="0"/>
              <a:buChar char="-"/>
            </a:pP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The new PTO system and Plan was discussed, and staff reminded about training and the GO LIVE scheduled for 1/16/25</a:t>
            </a:r>
          </a:p>
          <a:p>
            <a:pPr marL="342900" marR="0" lvl="0" indent="-342900">
              <a:spcBef>
                <a:spcPts val="0"/>
              </a:spcBef>
              <a:spcAft>
                <a:spcPts val="0"/>
              </a:spcAft>
              <a:buFont typeface="Aptos" panose="020B0004020202020204" pitchFamily="34" charset="0"/>
              <a:buChar char="-"/>
            </a:pP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Reminded staff of Lab Star nominations</a:t>
            </a:r>
            <a:endParaRPr lang="en-US" sz="20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3308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4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F1E28-ED2B-0AF7-5553-6F4483A8BD76}"/>
              </a:ext>
            </a:extLst>
          </p:cNvPr>
          <p:cNvSpPr>
            <a:spLocks noGrp="1"/>
          </p:cNvSpPr>
          <p:nvPr>
            <p:ph type="title"/>
          </p:nvPr>
        </p:nvSpPr>
        <p:spPr/>
        <p:txBody>
          <a:bodyPr>
            <a:normAutofit/>
          </a:bodyPr>
          <a:lstStyle/>
          <a:p>
            <a:r>
              <a:rPr lang="en-US" sz="7000" spc="-150" dirty="0">
                <a:latin typeface="Arial" panose="020B0604020202020204" pitchFamily="34" charset="0"/>
                <a:cs typeface="Arial" panose="020B0604020202020204" pitchFamily="34" charset="0"/>
              </a:rPr>
              <a:t>Monthly Meeting</a:t>
            </a:r>
          </a:p>
        </p:txBody>
      </p:sp>
      <p:sp>
        <p:nvSpPr>
          <p:cNvPr id="3" name="Text Placeholder 2">
            <a:extLst>
              <a:ext uri="{FF2B5EF4-FFF2-40B4-BE49-F238E27FC236}">
                <a16:creationId xmlns:a16="http://schemas.microsoft.com/office/drawing/2014/main" id="{146358D1-A60B-5BF3-C694-155A17589DFF}"/>
              </a:ext>
            </a:extLst>
          </p:cNvPr>
          <p:cNvSpPr>
            <a:spLocks noGrp="1"/>
          </p:cNvSpPr>
          <p:nvPr>
            <p:ph type="body" idx="1"/>
          </p:nvPr>
        </p:nvSpPr>
        <p:spPr/>
        <p:txBody>
          <a:bodyPr/>
          <a:lstStyle/>
          <a:p>
            <a:r>
              <a:rPr lang="en-US" sz="3200" dirty="0"/>
              <a:t>January 2025</a:t>
            </a:r>
          </a:p>
          <a:p>
            <a:endParaRPr lang="en-US" dirty="0"/>
          </a:p>
        </p:txBody>
      </p:sp>
      <p:sp>
        <p:nvSpPr>
          <p:cNvPr id="4" name="Text Placeholder 2">
            <a:extLst>
              <a:ext uri="{FF2B5EF4-FFF2-40B4-BE49-F238E27FC236}">
                <a16:creationId xmlns:a16="http://schemas.microsoft.com/office/drawing/2014/main" id="{4B99148D-38DB-F4B9-B74F-A5C1CC3087D1}"/>
              </a:ext>
            </a:extLst>
          </p:cNvPr>
          <p:cNvSpPr txBox="1">
            <a:spLocks/>
          </p:cNvSpPr>
          <p:nvPr/>
        </p:nvSpPr>
        <p:spPr>
          <a:xfrm>
            <a:off x="8734097" y="6441037"/>
            <a:ext cx="3069020" cy="5469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FC4C02"/>
                </a:solidFill>
                <a:latin typeface="Myriad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1800" dirty="0" err="1">
                <a:solidFill>
                  <a:srgbClr val="25398E"/>
                </a:solidFill>
              </a:rPr>
              <a:t>AdventistHealthcare.com</a:t>
            </a:r>
            <a:endParaRPr lang="en-US" sz="1800" dirty="0">
              <a:solidFill>
                <a:srgbClr val="25398E"/>
              </a:solidFill>
            </a:endParaRPr>
          </a:p>
          <a:p>
            <a:endParaRPr lang="en-US" dirty="0"/>
          </a:p>
        </p:txBody>
      </p:sp>
    </p:spTree>
    <p:extLst>
      <p:ext uri="{BB962C8B-B14F-4D97-AF65-F5344CB8AC3E}">
        <p14:creationId xmlns:p14="http://schemas.microsoft.com/office/powerpoint/2010/main" val="642785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D1D086BD-D79F-0361-AADF-BFBC4977A18B}"/>
              </a:ext>
            </a:extLst>
          </p:cNvPr>
          <p:cNvSpPr>
            <a:spLocks noGrp="1"/>
          </p:cNvSpPr>
          <p:nvPr>
            <p:ph idx="1"/>
          </p:nvPr>
        </p:nvSpPr>
        <p:spPr/>
        <p:txBody>
          <a:bodyPr/>
          <a:lstStyle/>
          <a:p>
            <a:r>
              <a:rPr lang="en-US" dirty="0">
                <a:solidFill>
                  <a:srgbClr val="FC4C02"/>
                </a:solidFill>
                <a:latin typeface="Arial" panose="020B0604020202020204" pitchFamily="34" charset="0"/>
                <a:cs typeface="Arial" panose="020B0604020202020204" pitchFamily="34" charset="0"/>
              </a:rPr>
              <a:t>Devotional</a:t>
            </a:r>
          </a:p>
          <a:p>
            <a:pPr lvl="1">
              <a:spcBef>
                <a:spcPts val="600"/>
              </a:spcBef>
              <a:buFont typeface="System Font Regular"/>
              <a:buChar char="–"/>
            </a:pPr>
            <a:r>
              <a:rPr lang="en-US" sz="2000" b="1" dirty="0">
                <a:solidFill>
                  <a:srgbClr val="25398E"/>
                </a:solidFill>
                <a:latin typeface="Arial" panose="020B0604020202020204" pitchFamily="34" charset="0"/>
                <a:cs typeface="Arial" panose="020B0604020202020204" pitchFamily="34" charset="0"/>
              </a:rPr>
              <a:t>Mission </a:t>
            </a:r>
            <a:r>
              <a:rPr lang="en-US" sz="2000" dirty="0">
                <a:solidFill>
                  <a:srgbClr val="25398E"/>
                </a:solidFill>
                <a:latin typeface="Arial" panose="020B0604020202020204" pitchFamily="34" charset="0"/>
                <a:cs typeface="Arial" panose="020B0604020202020204" pitchFamily="34" charset="0"/>
              </a:rPr>
              <a:t>Reflection</a:t>
            </a:r>
          </a:p>
          <a:p>
            <a:pPr>
              <a:spcBef>
                <a:spcPts val="2400"/>
              </a:spcBef>
            </a:pPr>
            <a:r>
              <a:rPr lang="en-US" dirty="0">
                <a:solidFill>
                  <a:srgbClr val="FC4C02"/>
                </a:solidFill>
                <a:latin typeface="Arial" panose="020B0604020202020204" pitchFamily="34" charset="0"/>
                <a:cs typeface="Arial" panose="020B0604020202020204" pitchFamily="34" charset="0"/>
              </a:rPr>
              <a:t>Excellence in Motion Highlight</a:t>
            </a:r>
          </a:p>
          <a:p>
            <a:pPr lvl="1">
              <a:spcBef>
                <a:spcPts val="600"/>
              </a:spcBef>
              <a:buFont typeface="System Font Regular"/>
              <a:buChar char="–"/>
            </a:pPr>
            <a:r>
              <a:rPr lang="en-US" sz="2000" dirty="0">
                <a:solidFill>
                  <a:srgbClr val="25398E"/>
                </a:solidFill>
                <a:latin typeface="Arial" panose="020B0604020202020204" pitchFamily="34" charset="0"/>
                <a:cs typeface="Arial" panose="020B0604020202020204" pitchFamily="34" charset="0"/>
              </a:rPr>
              <a:t>Leadership System Overview</a:t>
            </a:r>
          </a:p>
          <a:p>
            <a:pPr lvl="1">
              <a:spcBef>
                <a:spcPts val="600"/>
              </a:spcBef>
              <a:buFont typeface="System Font Regular"/>
              <a:buChar char="–"/>
            </a:pPr>
            <a:r>
              <a:rPr lang="en-US" sz="2000" dirty="0">
                <a:solidFill>
                  <a:srgbClr val="25398E"/>
                </a:solidFill>
                <a:latin typeface="Arial" panose="020B0604020202020204" pitchFamily="34" charset="0"/>
                <a:cs typeface="Arial" panose="020B0604020202020204" pitchFamily="34" charset="0"/>
              </a:rPr>
              <a:t>How is AHC getting </a:t>
            </a:r>
            <a:r>
              <a:rPr lang="en-US" sz="2000" b="1" dirty="0">
                <a:solidFill>
                  <a:srgbClr val="25398E"/>
                </a:solidFill>
                <a:latin typeface="Arial" panose="020B0604020202020204" pitchFamily="34" charset="0"/>
                <a:cs typeface="Arial" panose="020B0604020202020204" pitchFamily="34" charset="0"/>
              </a:rPr>
              <a:t>Bigger</a:t>
            </a:r>
            <a:r>
              <a:rPr lang="en-US" sz="2000" dirty="0">
                <a:solidFill>
                  <a:srgbClr val="25398E"/>
                </a:solidFill>
                <a:latin typeface="Arial" panose="020B0604020202020204" pitchFamily="34" charset="0"/>
                <a:cs typeface="Arial" panose="020B0604020202020204" pitchFamily="34" charset="0"/>
              </a:rPr>
              <a:t>?</a:t>
            </a:r>
          </a:p>
          <a:p>
            <a:pPr>
              <a:spcBef>
                <a:spcPts val="2400"/>
              </a:spcBef>
            </a:pPr>
            <a:r>
              <a:rPr lang="en-US" dirty="0">
                <a:solidFill>
                  <a:srgbClr val="FC4C02"/>
                </a:solidFill>
                <a:latin typeface="Arial" panose="020B0604020202020204" pitchFamily="34" charset="0"/>
                <a:cs typeface="Arial" panose="020B0604020202020204" pitchFamily="34" charset="0"/>
              </a:rPr>
              <a:t>Team Highlights</a:t>
            </a:r>
          </a:p>
        </p:txBody>
      </p:sp>
      <p:sp>
        <p:nvSpPr>
          <p:cNvPr id="8" name="TextBox 7">
            <a:extLst>
              <a:ext uri="{FF2B5EF4-FFF2-40B4-BE49-F238E27FC236}">
                <a16:creationId xmlns:a16="http://schemas.microsoft.com/office/drawing/2014/main" id="{D283786E-044E-BC81-2667-7B8756CF4F49}"/>
              </a:ext>
            </a:extLst>
          </p:cNvPr>
          <p:cNvSpPr txBox="1"/>
          <p:nvPr/>
        </p:nvSpPr>
        <p:spPr>
          <a:xfrm>
            <a:off x="4832250" y="6424356"/>
            <a:ext cx="6568965" cy="307777"/>
          </a:xfrm>
          <a:prstGeom prst="rect">
            <a:avLst/>
          </a:prstGeom>
          <a:noFill/>
        </p:spPr>
        <p:txBody>
          <a:bodyPr wrap="square" rtlCol="0">
            <a:spAutoFit/>
          </a:bodyPr>
          <a:lstStyle/>
          <a:p>
            <a:pPr algn="r"/>
            <a:r>
              <a:rPr lang="en-US" sz="1400" i="1" dirty="0">
                <a:solidFill>
                  <a:srgbClr val="25398E"/>
                </a:solidFill>
                <a:latin typeface="Arial Narrow" panose="020B0606020202030204" pitchFamily="34" charset="0"/>
              </a:rPr>
              <a:t>“We extend God’s care through the ministry of physical, mental and spiritual healing.”</a:t>
            </a:r>
          </a:p>
        </p:txBody>
      </p:sp>
      <p:sp>
        <p:nvSpPr>
          <p:cNvPr id="10" name="Slide Number Placeholder 1">
            <a:extLst>
              <a:ext uri="{FF2B5EF4-FFF2-40B4-BE49-F238E27FC236}">
                <a16:creationId xmlns:a16="http://schemas.microsoft.com/office/drawing/2014/main" id="{186C214D-AAB9-8F45-27A8-228E65D5600D}"/>
              </a:ext>
            </a:extLst>
          </p:cNvPr>
          <p:cNvSpPr txBox="1">
            <a:spLocks/>
          </p:cNvSpPr>
          <p:nvPr/>
        </p:nvSpPr>
        <p:spPr>
          <a:xfrm>
            <a:off x="10584611" y="6403786"/>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9917F3C8-7469-9917-509C-52736F54A269}"/>
              </a:ext>
            </a:extLst>
          </p:cNvPr>
          <p:cNvPicPr>
            <a:picLocks noChangeAspect="1"/>
          </p:cNvPicPr>
          <p:nvPr/>
        </p:nvPicPr>
        <p:blipFill>
          <a:blip r:embed="rId2"/>
          <a:stretch>
            <a:fillRect/>
          </a:stretch>
        </p:blipFill>
        <p:spPr>
          <a:xfrm>
            <a:off x="5514172" y="3858530"/>
            <a:ext cx="6193872" cy="2016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A7E952A6-47F0-C7DC-5731-AE1078050BD4}"/>
              </a:ext>
            </a:extLst>
          </p:cNvPr>
          <p:cNvPicPr>
            <a:picLocks noChangeAspect="1"/>
          </p:cNvPicPr>
          <p:nvPr/>
        </p:nvPicPr>
        <p:blipFill>
          <a:blip r:embed="rId3"/>
          <a:stretch>
            <a:fillRect/>
          </a:stretch>
        </p:blipFill>
        <p:spPr>
          <a:xfrm>
            <a:off x="8066728" y="495718"/>
            <a:ext cx="3641316" cy="2933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990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9A6CC2E-2023-CE2A-9CC0-B31AA0AB0E8A}"/>
              </a:ext>
            </a:extLst>
          </p:cNvPr>
          <p:cNvCxnSpPr/>
          <p:nvPr/>
        </p:nvCxnSpPr>
        <p:spPr>
          <a:xfrm>
            <a:off x="323268" y="3282127"/>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8917BF21-585F-FBCA-DDA9-9557248770A5}"/>
              </a:ext>
            </a:extLst>
          </p:cNvPr>
          <p:cNvSpPr txBox="1">
            <a:spLocks/>
          </p:cNvSpPr>
          <p:nvPr/>
        </p:nvSpPr>
        <p:spPr>
          <a:xfrm>
            <a:off x="319546" y="243149"/>
            <a:ext cx="11353126" cy="1061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ct val="20000"/>
              </a:spcBef>
              <a:spcAft>
                <a:spcPct val="0"/>
              </a:spcAft>
              <a:buClrTx/>
              <a:buSzTx/>
              <a:buFontTx/>
              <a:buNone/>
              <a:tabLst/>
              <a:defRPr/>
            </a:pPr>
            <a:r>
              <a:rPr lang="en-US" sz="4000" b="1" dirty="0">
                <a:solidFill>
                  <a:srgbClr val="FC4C02"/>
                </a:solidFill>
                <a:latin typeface="Arial" panose="020B0604020202020204" pitchFamily="34" charset="0"/>
                <a:cs typeface="Arial" panose="020B0604020202020204" pitchFamily="34" charset="0"/>
              </a:rPr>
              <a:t>Mission</a:t>
            </a:r>
            <a:endParaRPr lang="en-US" dirty="0">
              <a:solidFill>
                <a:srgbClr val="FC4C02"/>
              </a:solidFill>
            </a:endParaRPr>
          </a:p>
        </p:txBody>
      </p:sp>
      <p:cxnSp>
        <p:nvCxnSpPr>
          <p:cNvPr id="9" name="Straight Connector 8">
            <a:extLst>
              <a:ext uri="{FF2B5EF4-FFF2-40B4-BE49-F238E27FC236}">
                <a16:creationId xmlns:a16="http://schemas.microsoft.com/office/drawing/2014/main" id="{491BB680-D299-3352-3079-01B4AABFA681}"/>
              </a:ext>
            </a:extLst>
          </p:cNvPr>
          <p:cNvCxnSpPr/>
          <p:nvPr/>
        </p:nvCxnSpPr>
        <p:spPr>
          <a:xfrm>
            <a:off x="319546" y="1453325"/>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10" name="Slide Number Placeholder 1">
            <a:extLst>
              <a:ext uri="{FF2B5EF4-FFF2-40B4-BE49-F238E27FC236}">
                <a16:creationId xmlns:a16="http://schemas.microsoft.com/office/drawing/2014/main" id="{314FA1BC-14E6-34C5-C391-951CDE16AF82}"/>
              </a:ext>
            </a:extLst>
          </p:cNvPr>
          <p:cNvSpPr txBox="1">
            <a:spLocks/>
          </p:cNvSpPr>
          <p:nvPr/>
        </p:nvSpPr>
        <p:spPr>
          <a:xfrm>
            <a:off x="10584611" y="6455741"/>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4</a:t>
            </a:fld>
            <a:endParaRPr lang="en-US" altLang="en-US" sz="1400" dirty="0">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C1133821-B043-9A00-22E3-33DFC915138C}"/>
              </a:ext>
            </a:extLst>
          </p:cNvPr>
          <p:cNvSpPr txBox="1">
            <a:spLocks/>
          </p:cNvSpPr>
          <p:nvPr/>
        </p:nvSpPr>
        <p:spPr>
          <a:xfrm>
            <a:off x="2047462" y="6249579"/>
            <a:ext cx="9470286" cy="436656"/>
          </a:xfrm>
          <a:prstGeom prst="rect">
            <a:avLst/>
          </a:prstGeom>
        </p:spPr>
        <p:txBody>
          <a:bodyPr/>
          <a:lstStyle>
            <a:lvl1pPr algn="l" rtl="0" eaLnBrk="0" fontAlgn="base" hangingPunct="0">
              <a:spcBef>
                <a:spcPct val="0"/>
              </a:spcBef>
              <a:spcAft>
                <a:spcPct val="0"/>
              </a:spcAft>
              <a:defRPr sz="4800" b="0">
                <a:solidFill>
                  <a:schemeClr val="tx2"/>
                </a:solidFill>
                <a:latin typeface="Bahnschrift SemiBold Condensed" panose="020B0502040204020203" pitchFamily="34" charset="0"/>
                <a:ea typeface="+mj-ea"/>
                <a:cs typeface="+mj-cs"/>
              </a:defRPr>
            </a:lvl1pPr>
            <a:lvl2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2pPr>
            <a:lvl3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3pPr>
            <a:lvl4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4pPr>
            <a:lvl5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5pPr>
            <a:lvl6pPr marL="4572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6pPr>
            <a:lvl7pPr marL="9144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7pPr>
            <a:lvl8pPr marL="13716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8pPr>
            <a:lvl9pPr marL="18288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i="0" u="none" strike="noStrike" kern="0" cap="none" spc="0" normalizeH="0" baseline="0" noProof="0" dirty="0">
                <a:ln>
                  <a:noFill/>
                </a:ln>
                <a:solidFill>
                  <a:srgbClr val="25398E"/>
                </a:solidFill>
                <a:effectLst/>
                <a:uLnTx/>
                <a:uFillTx/>
              </a:rPr>
              <a:t>DEVOTIONAL</a:t>
            </a:r>
          </a:p>
        </p:txBody>
      </p:sp>
      <p:sp>
        <p:nvSpPr>
          <p:cNvPr id="11" name="Content Placeholder 2">
            <a:extLst>
              <a:ext uri="{FF2B5EF4-FFF2-40B4-BE49-F238E27FC236}">
                <a16:creationId xmlns:a16="http://schemas.microsoft.com/office/drawing/2014/main" id="{A7C433D0-EAA8-DC75-D112-A834B0CF8B7F}"/>
              </a:ext>
            </a:extLst>
          </p:cNvPr>
          <p:cNvSpPr txBox="1">
            <a:spLocks/>
          </p:cNvSpPr>
          <p:nvPr/>
        </p:nvSpPr>
        <p:spPr>
          <a:xfrm>
            <a:off x="419437" y="996820"/>
            <a:ext cx="11353126" cy="1061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2000" b="0" i="0" u="none" strike="noStrike" kern="0" cap="none" spc="0" normalizeH="0" baseline="0" noProof="0" dirty="0">
                <a:ln>
                  <a:noFill/>
                </a:ln>
                <a:solidFill>
                  <a:srgbClr val="25398E"/>
                </a:solidFill>
                <a:effectLst/>
                <a:uLnTx/>
                <a:uFillTx/>
                <a:latin typeface="Arial" panose="020B0604020202020204" pitchFamily="34" charset="0"/>
                <a:ea typeface="ヒラギノ角ゴ Pro W3"/>
                <a:cs typeface="Arial" panose="020B0604020202020204" pitchFamily="34" charset="0"/>
              </a:rPr>
              <a:t>We extend God’s care through the ministry of physical, mental, and spiritual healing.</a:t>
            </a:r>
            <a:endParaRPr lang="en-US" sz="2000" dirty="0">
              <a:solidFill>
                <a:srgbClr val="25398E"/>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3FA4C716-B09A-A59A-D347-F717BA7F0D11}"/>
              </a:ext>
            </a:extLst>
          </p:cNvPr>
          <p:cNvSpPr txBox="1">
            <a:spLocks/>
          </p:cNvSpPr>
          <p:nvPr/>
        </p:nvSpPr>
        <p:spPr>
          <a:xfrm>
            <a:off x="419437" y="1598847"/>
            <a:ext cx="11353126" cy="1138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t>At Adventist HealthCare, we have a shared mission to extend God’s care through the ministry of physical, mental and spiritual healing. Every day, we come together around this single purpose, to fulfill the promise to our patients and their families that we will do our best to provide the highest-quality, compassionate care in keeping with our values and faith foundation. </a:t>
            </a:r>
            <a:br>
              <a:rPr kumimoji="0" lang="en-US" sz="2000" b="0"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000" b="0"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t>Every day, our Mission is in motion to make a difference in our world.</a:t>
            </a:r>
          </a:p>
        </p:txBody>
      </p:sp>
      <p:sp>
        <p:nvSpPr>
          <p:cNvPr id="13" name="Content Placeholder 2">
            <a:extLst>
              <a:ext uri="{FF2B5EF4-FFF2-40B4-BE49-F238E27FC236}">
                <a16:creationId xmlns:a16="http://schemas.microsoft.com/office/drawing/2014/main" id="{8F5F7834-BA66-57D7-E2C1-164B4EF5F005}"/>
              </a:ext>
            </a:extLst>
          </p:cNvPr>
          <p:cNvSpPr>
            <a:spLocks noGrp="1"/>
          </p:cNvSpPr>
          <p:nvPr>
            <p:ph idx="1"/>
          </p:nvPr>
        </p:nvSpPr>
        <p:spPr>
          <a:xfrm>
            <a:off x="326990" y="3564943"/>
            <a:ext cx="11353126" cy="1941393"/>
          </a:xfrm>
        </p:spPr>
        <p:txBody>
          <a:bodyPr>
            <a:normAutofit/>
          </a:bodyPr>
          <a:lstStyle/>
          <a:p>
            <a:pPr marL="0" indent="0">
              <a:buNone/>
            </a:pPr>
            <a:r>
              <a:rPr lang="en-US" sz="2000" b="0" dirty="0">
                <a:solidFill>
                  <a:srgbClr val="25398E"/>
                </a:solidFill>
                <a:latin typeface="Arial" panose="020B0604020202020204" pitchFamily="34" charset="0"/>
                <a:cs typeface="Arial" panose="020B0604020202020204" pitchFamily="34" charset="0"/>
              </a:rPr>
              <a:t>Discussion Questions</a:t>
            </a:r>
          </a:p>
          <a:p>
            <a:pPr marL="342900" marR="0" lvl="0" indent="-342900">
              <a:lnSpc>
                <a:spcPct val="115000"/>
              </a:lnSpc>
              <a:spcBef>
                <a:spcPts val="0"/>
              </a:spcBef>
              <a:spcAft>
                <a:spcPts val="0"/>
              </a:spcAft>
              <a:buFont typeface="+mj-lt"/>
              <a:buAutoNum type="arabicPeriod"/>
            </a:pPr>
            <a:r>
              <a:rPr lang="en-US" sz="2000" b="0" dirty="0">
                <a:solidFill>
                  <a:srgbClr val="25398E"/>
                </a:solidFill>
                <a:effectLst/>
                <a:latin typeface="Arial" panose="020B0604020202020204" pitchFamily="34" charset="0"/>
                <a:ea typeface="Calibri" panose="020F0502020204030204" pitchFamily="34" charset="0"/>
                <a:cs typeface="Arial" panose="020B0604020202020204" pitchFamily="34" charset="0"/>
              </a:rPr>
              <a:t>How does a shared mission unify a team?</a:t>
            </a:r>
          </a:p>
          <a:p>
            <a:pPr marL="342900" marR="0" lvl="0" indent="-342900">
              <a:lnSpc>
                <a:spcPct val="115000"/>
              </a:lnSpc>
              <a:spcBef>
                <a:spcPts val="0"/>
              </a:spcBef>
              <a:spcAft>
                <a:spcPts val="0"/>
              </a:spcAft>
              <a:buFont typeface="+mj-lt"/>
              <a:buAutoNum type="arabicPeriod"/>
            </a:pPr>
            <a:r>
              <a:rPr lang="en-US" sz="2000" b="0" dirty="0">
                <a:solidFill>
                  <a:srgbClr val="25398E"/>
                </a:solidFill>
                <a:effectLst/>
                <a:latin typeface="Arial" panose="020B0604020202020204" pitchFamily="34" charset="0"/>
                <a:ea typeface="Calibri" panose="020F0502020204030204" pitchFamily="34" charset="0"/>
                <a:cs typeface="Arial" panose="020B0604020202020204" pitchFamily="34" charset="0"/>
              </a:rPr>
              <a:t>Our AHC Mission defines who we are, why we exist, and the purpose behind what we do. </a:t>
            </a:r>
            <a:br>
              <a:rPr lang="en-US" sz="2000" b="0" dirty="0">
                <a:solidFill>
                  <a:srgbClr val="25398E"/>
                </a:solidFill>
                <a:effectLst/>
                <a:latin typeface="Arial" panose="020B0604020202020204" pitchFamily="34" charset="0"/>
                <a:ea typeface="Calibri" panose="020F0502020204030204" pitchFamily="34" charset="0"/>
                <a:cs typeface="Arial" panose="020B0604020202020204" pitchFamily="34" charset="0"/>
              </a:rPr>
            </a:br>
            <a:r>
              <a:rPr lang="en-US" sz="2000" b="0" dirty="0">
                <a:solidFill>
                  <a:srgbClr val="25398E"/>
                </a:solidFill>
                <a:effectLst/>
                <a:latin typeface="Arial" panose="020B0604020202020204" pitchFamily="34" charset="0"/>
                <a:ea typeface="Calibri" panose="020F0502020204030204" pitchFamily="34" charset="0"/>
                <a:cs typeface="Arial" panose="020B0604020202020204" pitchFamily="34" charset="0"/>
              </a:rPr>
              <a:t>How does “extending God’s care” show up in you and the work that you do?</a:t>
            </a:r>
            <a:endParaRPr lang="en-US" sz="2000" b="0" dirty="0">
              <a:solidFill>
                <a:srgbClr val="25398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713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Myriad Pro" panose="020B0503030403020204" pitchFamily="34" charset="0"/>
              </a:rPr>
              <a:t>Mission </a:t>
            </a:r>
            <a:r>
              <a:rPr lang="en-US" sz="1400" b="0" i="1" dirty="0">
                <a:latin typeface="Myriad Pro" panose="020B0503030403020204" pitchFamily="34" charset="0"/>
              </a:rPr>
              <a:t>(Continued)</a:t>
            </a:r>
          </a:p>
        </p:txBody>
      </p:sp>
      <p:sp>
        <p:nvSpPr>
          <p:cNvPr id="3" name="Content Placeholder 2">
            <a:extLst>
              <a:ext uri="{FF2B5EF4-FFF2-40B4-BE49-F238E27FC236}">
                <a16:creationId xmlns:a16="http://schemas.microsoft.com/office/drawing/2014/main" id="{D1D086BD-D79F-0361-AADF-BFBC4977A18B}"/>
              </a:ext>
            </a:extLst>
          </p:cNvPr>
          <p:cNvSpPr>
            <a:spLocks noGrp="1"/>
          </p:cNvSpPr>
          <p:nvPr>
            <p:ph idx="1"/>
          </p:nvPr>
        </p:nvSpPr>
        <p:spPr>
          <a:xfrm>
            <a:off x="428878" y="4656567"/>
            <a:ext cx="2443718" cy="940280"/>
          </a:xfrm>
        </p:spPr>
        <p:txBody>
          <a:bodyPr/>
          <a:lstStyle/>
          <a:p>
            <a:pPr marL="0" indent="0">
              <a:buNone/>
            </a:pPr>
            <a:r>
              <a:rPr lang="en-US" dirty="0">
                <a:solidFill>
                  <a:srgbClr val="FC4C02"/>
                </a:solidFill>
                <a:latin typeface="Arial" panose="020B0604020202020204" pitchFamily="34" charset="0"/>
                <a:cs typeface="Arial" panose="020B0604020202020204" pitchFamily="34" charset="0"/>
              </a:rPr>
              <a:t>Prayer:</a:t>
            </a:r>
          </a:p>
        </p:txBody>
      </p:sp>
      <p:cxnSp>
        <p:nvCxnSpPr>
          <p:cNvPr id="5" name="Straight Connector 4">
            <a:extLst>
              <a:ext uri="{FF2B5EF4-FFF2-40B4-BE49-F238E27FC236}">
                <a16:creationId xmlns:a16="http://schemas.microsoft.com/office/drawing/2014/main" id="{59A6CC2E-2023-CE2A-9CC0-B31AA0AB0E8A}"/>
              </a:ext>
            </a:extLst>
          </p:cNvPr>
          <p:cNvCxnSpPr/>
          <p:nvPr/>
        </p:nvCxnSpPr>
        <p:spPr>
          <a:xfrm>
            <a:off x="428876" y="4527169"/>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8917BF21-585F-FBCA-DDA9-9557248770A5}"/>
              </a:ext>
            </a:extLst>
          </p:cNvPr>
          <p:cNvSpPr txBox="1">
            <a:spLocks/>
          </p:cNvSpPr>
          <p:nvPr/>
        </p:nvSpPr>
        <p:spPr>
          <a:xfrm>
            <a:off x="428878" y="1302585"/>
            <a:ext cx="2443718" cy="1061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C4C02"/>
                </a:solidFill>
                <a:latin typeface="Arial" panose="020B0604020202020204" pitchFamily="34" charset="0"/>
                <a:cs typeface="Arial" panose="020B0604020202020204" pitchFamily="34" charset="0"/>
              </a:rPr>
              <a:t>Quote:</a:t>
            </a:r>
          </a:p>
        </p:txBody>
      </p:sp>
      <p:sp>
        <p:nvSpPr>
          <p:cNvPr id="8" name="Content Placeholder 2">
            <a:extLst>
              <a:ext uri="{FF2B5EF4-FFF2-40B4-BE49-F238E27FC236}">
                <a16:creationId xmlns:a16="http://schemas.microsoft.com/office/drawing/2014/main" id="{968413CC-3488-8FE8-D2C7-C02D7050DD6B}"/>
              </a:ext>
            </a:extLst>
          </p:cNvPr>
          <p:cNvSpPr txBox="1">
            <a:spLocks/>
          </p:cNvSpPr>
          <p:nvPr/>
        </p:nvSpPr>
        <p:spPr>
          <a:xfrm>
            <a:off x="428879" y="3043444"/>
            <a:ext cx="2443718" cy="1138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C4C02"/>
                </a:solidFill>
                <a:latin typeface="Arial" panose="020B0604020202020204" pitchFamily="34" charset="0"/>
                <a:cs typeface="Arial" panose="020B0604020202020204" pitchFamily="34" charset="0"/>
              </a:rPr>
              <a:t>Bible Verse:</a:t>
            </a:r>
          </a:p>
        </p:txBody>
      </p:sp>
      <p:cxnSp>
        <p:nvCxnSpPr>
          <p:cNvPr id="9" name="Straight Connector 8">
            <a:extLst>
              <a:ext uri="{FF2B5EF4-FFF2-40B4-BE49-F238E27FC236}">
                <a16:creationId xmlns:a16="http://schemas.microsoft.com/office/drawing/2014/main" id="{491BB680-D299-3352-3079-01B4AABFA681}"/>
              </a:ext>
            </a:extLst>
          </p:cNvPr>
          <p:cNvCxnSpPr/>
          <p:nvPr/>
        </p:nvCxnSpPr>
        <p:spPr>
          <a:xfrm>
            <a:off x="428876" y="2922665"/>
            <a:ext cx="11356848" cy="0"/>
          </a:xfrm>
          <a:prstGeom prst="line">
            <a:avLst/>
          </a:prstGeom>
          <a:ln>
            <a:solidFill>
              <a:srgbClr val="25398E"/>
            </a:solidFill>
          </a:ln>
        </p:spPr>
        <p:style>
          <a:lnRef idx="3">
            <a:schemeClr val="accent1"/>
          </a:lnRef>
          <a:fillRef idx="0">
            <a:schemeClr val="accent1"/>
          </a:fillRef>
          <a:effectRef idx="2">
            <a:schemeClr val="accent1"/>
          </a:effectRef>
          <a:fontRef idx="minor">
            <a:schemeClr val="tx1"/>
          </a:fontRef>
        </p:style>
      </p:cxnSp>
      <p:sp>
        <p:nvSpPr>
          <p:cNvPr id="14" name="Slide Number Placeholder 1">
            <a:extLst>
              <a:ext uri="{FF2B5EF4-FFF2-40B4-BE49-F238E27FC236}">
                <a16:creationId xmlns:a16="http://schemas.microsoft.com/office/drawing/2014/main" id="{B8C016B2-8E56-C9D2-F29B-4808AC576247}"/>
              </a:ext>
            </a:extLst>
          </p:cNvPr>
          <p:cNvSpPr txBox="1">
            <a:spLocks/>
          </p:cNvSpPr>
          <p:nvPr/>
        </p:nvSpPr>
        <p:spPr>
          <a:xfrm>
            <a:off x="10584611" y="6466132"/>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4469E1C-E4F4-40D5-86F8-3662AD305A00}" type="slidenum">
              <a:rPr lang="en-US" altLang="en-US" sz="1400" smtClean="0">
                <a:latin typeface="Arial" panose="020B0604020202020204" pitchFamily="34" charset="0"/>
                <a:cs typeface="Arial" panose="020B0604020202020204" pitchFamily="34" charset="0"/>
              </a:rPr>
              <a:pPr algn="r">
                <a:defRPr/>
              </a:pPr>
              <a:t>5</a:t>
            </a:fld>
            <a:endParaRPr lang="en-US" altLang="en-US" sz="1400" dirty="0">
              <a:latin typeface="Arial" panose="020B0604020202020204" pitchFamily="34" charset="0"/>
              <a:cs typeface="Arial" panose="020B0604020202020204" pitchFamily="34" charset="0"/>
            </a:endParaRPr>
          </a:p>
        </p:txBody>
      </p:sp>
      <p:sp>
        <p:nvSpPr>
          <p:cNvPr id="16" name="Title 2">
            <a:extLst>
              <a:ext uri="{FF2B5EF4-FFF2-40B4-BE49-F238E27FC236}">
                <a16:creationId xmlns:a16="http://schemas.microsoft.com/office/drawing/2014/main" id="{FA11C584-1941-D7B8-D177-9EF26D169984}"/>
              </a:ext>
            </a:extLst>
          </p:cNvPr>
          <p:cNvSpPr txBox="1">
            <a:spLocks/>
          </p:cNvSpPr>
          <p:nvPr/>
        </p:nvSpPr>
        <p:spPr>
          <a:xfrm>
            <a:off x="2047462" y="6249579"/>
            <a:ext cx="9470286" cy="436656"/>
          </a:xfrm>
          <a:prstGeom prst="rect">
            <a:avLst/>
          </a:prstGeom>
        </p:spPr>
        <p:txBody>
          <a:bodyPr/>
          <a:lstStyle>
            <a:lvl1pPr algn="l" rtl="0" eaLnBrk="0" fontAlgn="base" hangingPunct="0">
              <a:spcBef>
                <a:spcPct val="0"/>
              </a:spcBef>
              <a:spcAft>
                <a:spcPct val="0"/>
              </a:spcAft>
              <a:defRPr sz="4800" b="0">
                <a:solidFill>
                  <a:schemeClr val="tx2"/>
                </a:solidFill>
                <a:latin typeface="Bahnschrift SemiBold Condensed" panose="020B0502040204020203" pitchFamily="34" charset="0"/>
                <a:ea typeface="+mj-ea"/>
                <a:cs typeface="+mj-cs"/>
              </a:defRPr>
            </a:lvl1pPr>
            <a:lvl2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2pPr>
            <a:lvl3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3pPr>
            <a:lvl4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4pPr>
            <a:lvl5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5pPr>
            <a:lvl6pPr marL="4572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6pPr>
            <a:lvl7pPr marL="9144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7pPr>
            <a:lvl8pPr marL="13716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8pPr>
            <a:lvl9pPr marL="18288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i="0" u="none" strike="noStrike" kern="0" cap="none" spc="0" normalizeH="0" baseline="0" noProof="0" dirty="0">
                <a:ln>
                  <a:noFill/>
                </a:ln>
                <a:solidFill>
                  <a:srgbClr val="25398E"/>
                </a:solidFill>
                <a:effectLst/>
                <a:uLnTx/>
                <a:uFillTx/>
              </a:rPr>
              <a:t>DEVOTIONAL</a:t>
            </a:r>
          </a:p>
        </p:txBody>
      </p:sp>
      <p:sp>
        <p:nvSpPr>
          <p:cNvPr id="4" name="Content Placeholder 2">
            <a:extLst>
              <a:ext uri="{FF2B5EF4-FFF2-40B4-BE49-F238E27FC236}">
                <a16:creationId xmlns:a16="http://schemas.microsoft.com/office/drawing/2014/main" id="{092E1C81-BF37-E74D-9BCF-6021439327C9}"/>
              </a:ext>
            </a:extLst>
          </p:cNvPr>
          <p:cNvSpPr txBox="1">
            <a:spLocks/>
          </p:cNvSpPr>
          <p:nvPr/>
        </p:nvSpPr>
        <p:spPr>
          <a:xfrm>
            <a:off x="2627375" y="1406083"/>
            <a:ext cx="8677309" cy="15838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800" b="0" dirty="0">
                <a:solidFill>
                  <a:srgbClr val="25398E"/>
                </a:solidFill>
                <a:effectLst/>
                <a:latin typeface="Arial" panose="020B0604020202020204" pitchFamily="34" charset="0"/>
                <a:ea typeface="Calibri" panose="020F0502020204030204" pitchFamily="34" charset="0"/>
                <a:cs typeface="Arial" panose="020B0604020202020204" pitchFamily="34" charset="0"/>
              </a:rPr>
              <a:t>If everyone is moving forward together around a shared mission and vision, then success takes care of itself.</a:t>
            </a:r>
          </a:p>
          <a:p>
            <a:pPr marL="457200" lvl="1" indent="0">
              <a:buNone/>
            </a:pPr>
            <a:endParaRPr lang="en-US" sz="2800" b="0" dirty="0">
              <a:solidFill>
                <a:srgbClr val="25398E"/>
              </a:solidFill>
              <a:effectLst/>
              <a:latin typeface="Arial" panose="020B0604020202020204" pitchFamily="34" charset="0"/>
              <a:ea typeface="Calibri" panose="020F0502020204030204" pitchFamily="34" charset="0"/>
              <a:cs typeface="Arial" panose="020B0604020202020204" pitchFamily="34" charset="0"/>
            </a:endParaRPr>
          </a:p>
          <a:p>
            <a:pPr marL="457200" lvl="1" indent="0">
              <a:buNone/>
            </a:pPr>
            <a:r>
              <a:rPr lang="en-US" sz="1900" b="0" dirty="0">
                <a:solidFill>
                  <a:srgbClr val="25398E"/>
                </a:solidFill>
                <a:effectLst/>
                <a:latin typeface="Arial" panose="020B0604020202020204" pitchFamily="34" charset="0"/>
                <a:ea typeface="Calibri" panose="020F0502020204030204" pitchFamily="34" charset="0"/>
                <a:cs typeface="Arial" panose="020B0604020202020204" pitchFamily="34" charset="0"/>
              </a:rPr>
              <a:t>Henry Ford, automotive industrialist</a:t>
            </a:r>
            <a:endParaRPr lang="en-US" sz="1900" b="0" dirty="0">
              <a:solidFill>
                <a:srgbClr val="25398E"/>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C89F617D-61FC-70AF-8DCF-8EA4B0E2B564}"/>
              </a:ext>
            </a:extLst>
          </p:cNvPr>
          <p:cNvSpPr txBox="1">
            <a:spLocks/>
          </p:cNvSpPr>
          <p:nvPr/>
        </p:nvSpPr>
        <p:spPr>
          <a:xfrm>
            <a:off x="3085815" y="2981404"/>
            <a:ext cx="8677305" cy="12593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0" fontAlgn="base" latinLnBrk="0" hangingPunct="0">
              <a:lnSpc>
                <a:spcPct val="12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25398E"/>
                </a:solidFill>
                <a:effectLst/>
                <a:uLnTx/>
                <a:uFillTx/>
                <a:latin typeface="Arial"/>
                <a:ea typeface="Calibri" panose="020F0502020204030204" pitchFamily="34" charset="0"/>
              </a:rPr>
              <a:t>Two are better than one, because there is a good reward for their labor together. </a:t>
            </a:r>
          </a:p>
          <a:p>
            <a:pPr marL="0" marR="0" lvl="0" indent="0" defTabSz="914400" rtl="0" eaLnBrk="0" fontAlgn="base" latinLnBrk="0" hangingPunct="0">
              <a:lnSpc>
                <a:spcPct val="12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25398E"/>
                </a:solidFill>
                <a:effectLst/>
                <a:uLnTx/>
                <a:uFillTx/>
                <a:latin typeface="Arial"/>
                <a:ea typeface="Calibri" panose="020F0502020204030204" pitchFamily="34" charset="0"/>
              </a:rPr>
              <a:t>Ecclesiastes 4:9, MEV</a:t>
            </a:r>
            <a:endParaRPr kumimoji="0" lang="en-US" sz="1800" b="0" i="0" u="none" strike="noStrike" kern="0" cap="none" spc="0" normalizeH="0" baseline="0" noProof="0" dirty="0">
              <a:ln>
                <a:noFill/>
              </a:ln>
              <a:solidFill>
                <a:srgbClr val="25398E"/>
              </a:solidFill>
              <a:effectLst/>
              <a:uLnTx/>
              <a:uFillTx/>
              <a:latin typeface="Arial"/>
              <a:ea typeface="ヒラギノ角ゴ Pro W3"/>
            </a:endParaRPr>
          </a:p>
        </p:txBody>
      </p:sp>
      <p:sp>
        <p:nvSpPr>
          <p:cNvPr id="10" name="Content Placeholder 2">
            <a:extLst>
              <a:ext uri="{FF2B5EF4-FFF2-40B4-BE49-F238E27FC236}">
                <a16:creationId xmlns:a16="http://schemas.microsoft.com/office/drawing/2014/main" id="{16CC777E-B9AE-AD72-91E1-9FF6B75C2DF9}"/>
              </a:ext>
            </a:extLst>
          </p:cNvPr>
          <p:cNvSpPr txBox="1">
            <a:spLocks/>
          </p:cNvSpPr>
          <p:nvPr/>
        </p:nvSpPr>
        <p:spPr>
          <a:xfrm>
            <a:off x="3085814" y="4594526"/>
            <a:ext cx="8677306" cy="1250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0" dirty="0">
                <a:solidFill>
                  <a:srgbClr val="25398E"/>
                </a:solidFill>
                <a:effectLst/>
                <a:latin typeface="Arial" panose="020B0604020202020204" pitchFamily="34" charset="0"/>
                <a:ea typeface="Calibri" panose="020F0502020204030204" pitchFamily="34" charset="0"/>
                <a:cs typeface="Arial" panose="020B0604020202020204" pitchFamily="34" charset="0"/>
              </a:rPr>
              <a:t>God, we take seriously the call you have given to extend Your care. Through our words and through the actions of our hands, may we be an instrument of Your care and compassion. Amen.</a:t>
            </a:r>
          </a:p>
        </p:txBody>
      </p:sp>
    </p:spTree>
    <p:extLst>
      <p:ext uri="{BB962C8B-B14F-4D97-AF65-F5344CB8AC3E}">
        <p14:creationId xmlns:p14="http://schemas.microsoft.com/office/powerpoint/2010/main" val="339805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C47FA4E-01ED-1540-6315-485BA6E38CF3}"/>
              </a:ext>
            </a:extLst>
          </p:cNvPr>
          <p:cNvSpPr/>
          <p:nvPr/>
        </p:nvSpPr>
        <p:spPr>
          <a:xfrm>
            <a:off x="760413" y="5179339"/>
            <a:ext cx="6090630" cy="722690"/>
          </a:xfrm>
          <a:prstGeom prst="roundRect">
            <a:avLst/>
          </a:prstGeom>
          <a:solidFill>
            <a:schemeClr val="accent1">
              <a:lumMod val="20000"/>
              <a:lumOff val="80000"/>
            </a:schemeClr>
          </a:solidFill>
          <a:ln w="9525" cap="flat" cmpd="sng" algn="ctr">
            <a:noFill/>
            <a:prstDash val="solid"/>
          </a:ln>
          <a:effectLst/>
        </p:spPr>
        <p:txBody>
          <a:bodyPr rtlCol="0" anchor="ctr"/>
          <a:lstStyle/>
          <a:p>
            <a:pPr marL="640080" marR="0" lvl="1" indent="-274320" algn="l" defTabSz="9144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US" sz="160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Look for </a:t>
            </a:r>
            <a:r>
              <a:rPr lang="en-US" sz="1600" b="1" kern="0">
                <a:solidFill>
                  <a:srgbClr val="25398E"/>
                </a:solidFill>
                <a:latin typeface="Arial" panose="020B0604020202020204" pitchFamily="34" charset="0"/>
                <a:cs typeface="Arial" panose="020B0604020202020204" pitchFamily="34" charset="0"/>
              </a:rPr>
              <a:t>our </a:t>
            </a:r>
            <a:r>
              <a:rPr kumimoji="0" lang="en-US" sz="1600" b="1" i="0" u="none" strike="noStrike" kern="0" cap="none" spc="0" normalizeH="0" baseline="0" noProof="0">
                <a:ln>
                  <a:noFill/>
                </a:ln>
                <a:solidFill>
                  <a:srgbClr val="25398E"/>
                </a:solidFill>
                <a:effectLst/>
                <a:uLnTx/>
                <a:uFillTx/>
                <a:latin typeface="Arial" panose="020B0604020202020204" pitchFamily="34" charset="0"/>
                <a:ea typeface="+mn-ea"/>
                <a:cs typeface="Arial" panose="020B0604020202020204" pitchFamily="34" charset="0"/>
              </a:rPr>
              <a:t>Vision </a:t>
            </a:r>
            <a:r>
              <a:rPr kumimoji="0" lang="en-US" sz="160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2030 </a:t>
            </a:r>
            <a:r>
              <a:rPr lang="en-US" sz="1600" b="1" kern="0" dirty="0">
                <a:solidFill>
                  <a:srgbClr val="25398E"/>
                </a:solidFill>
                <a:latin typeface="Arial" panose="020B0604020202020204" pitchFamily="34" charset="0"/>
                <a:cs typeface="Arial" panose="020B0604020202020204" pitchFamily="34" charset="0"/>
              </a:rPr>
              <a:t>Strategic Plan </a:t>
            </a:r>
            <a:r>
              <a:rPr kumimoji="0" lang="en-US" sz="160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that will be announced early January 2025! </a:t>
            </a:r>
          </a:p>
        </p:txBody>
      </p:sp>
      <p:sp>
        <p:nvSpPr>
          <p:cNvPr id="33" name="Oval 32">
            <a:extLst>
              <a:ext uri="{FF2B5EF4-FFF2-40B4-BE49-F238E27FC236}">
                <a16:creationId xmlns:a16="http://schemas.microsoft.com/office/drawing/2014/main" id="{17C0BFDB-705F-7E79-4A36-46AD105B33B8}"/>
              </a:ext>
            </a:extLst>
          </p:cNvPr>
          <p:cNvSpPr/>
          <p:nvPr/>
        </p:nvSpPr>
        <p:spPr>
          <a:xfrm>
            <a:off x="53463" y="4676070"/>
            <a:ext cx="966887" cy="951652"/>
          </a:xfrm>
          <a:prstGeom prst="ellipse">
            <a:avLst/>
          </a:prstGeom>
          <a:solidFill>
            <a:srgbClr val="25398E"/>
          </a:solidFill>
          <a:ln w="69850" cap="flat" cmpd="sng" algn="ctr">
            <a:solidFill>
              <a:srgbClr val="EFEFE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5" b="0" i="0" u="none" strike="noStrike" kern="0" cap="none" spc="0" normalizeH="0" baseline="0" noProof="0" dirty="0">
              <a:ln>
                <a:noFill/>
              </a:ln>
              <a:solidFill>
                <a:srgbClr val="FEFFFF"/>
              </a:solidFill>
              <a:effectLst/>
              <a:uLnTx/>
              <a:uFillTx/>
              <a:latin typeface="Myriad Pro" panose="020B0503030403020204"/>
              <a:ea typeface="+mn-ea"/>
              <a:cs typeface="+mn-cs"/>
            </a:endParaRPr>
          </a:p>
        </p:txBody>
      </p:sp>
      <p:sp>
        <p:nvSpPr>
          <p:cNvPr id="32" name="Rectangle 31">
            <a:extLst>
              <a:ext uri="{FF2B5EF4-FFF2-40B4-BE49-F238E27FC236}">
                <a16:creationId xmlns:a16="http://schemas.microsoft.com/office/drawing/2014/main" id="{83DFE464-31B9-A885-EE19-8491D0D44DC7}"/>
              </a:ext>
            </a:extLst>
          </p:cNvPr>
          <p:cNvSpPr/>
          <p:nvPr/>
        </p:nvSpPr>
        <p:spPr>
          <a:xfrm>
            <a:off x="0" y="-17261"/>
            <a:ext cx="12192000" cy="135439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3EB3008-55E0-DD70-72B3-8AFC4016849F}"/>
              </a:ext>
            </a:extLst>
          </p:cNvPr>
          <p:cNvSpPr txBox="1">
            <a:spLocks/>
          </p:cNvSpPr>
          <p:nvPr/>
        </p:nvSpPr>
        <p:spPr>
          <a:xfrm>
            <a:off x="2047462" y="6237053"/>
            <a:ext cx="9470286" cy="436656"/>
          </a:xfrm>
          <a:prstGeom prst="rect">
            <a:avLst/>
          </a:prstGeom>
        </p:spPr>
        <p:txBody>
          <a:bodyPr/>
          <a:lstStyle>
            <a:lvl1pPr algn="l" rtl="0" eaLnBrk="0" fontAlgn="base" hangingPunct="0">
              <a:spcBef>
                <a:spcPct val="0"/>
              </a:spcBef>
              <a:spcAft>
                <a:spcPct val="0"/>
              </a:spcAft>
              <a:defRPr sz="4800" b="0">
                <a:solidFill>
                  <a:schemeClr val="tx2"/>
                </a:solidFill>
                <a:latin typeface="Bahnschrift SemiBold Condensed" panose="020B0502040204020203" pitchFamily="34" charset="0"/>
                <a:ea typeface="+mj-ea"/>
                <a:cs typeface="+mj-cs"/>
              </a:defRPr>
            </a:lvl1pPr>
            <a:lvl2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2pPr>
            <a:lvl3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3pPr>
            <a:lvl4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4pPr>
            <a:lvl5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5pPr>
            <a:lvl6pPr marL="4572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6pPr>
            <a:lvl7pPr marL="9144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7pPr>
            <a:lvl8pPr marL="13716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8pPr>
            <a:lvl9pPr marL="18288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25398E"/>
                </a:solidFill>
                <a:effectLst/>
                <a:uLnTx/>
                <a:uFillTx/>
                <a:latin typeface="Bahnschrift SemiBold Condensed" panose="020B0502040204020203" pitchFamily="34" charset="0"/>
                <a:ea typeface="+mj-ea"/>
                <a:cs typeface="+mj-cs"/>
              </a:rPr>
              <a:t> STRATEGY SPOTLIGHT</a:t>
            </a:r>
          </a:p>
        </p:txBody>
      </p:sp>
      <p:sp>
        <p:nvSpPr>
          <p:cNvPr id="18" name="Slide Number Placeholder 1">
            <a:extLst>
              <a:ext uri="{FF2B5EF4-FFF2-40B4-BE49-F238E27FC236}">
                <a16:creationId xmlns:a16="http://schemas.microsoft.com/office/drawing/2014/main" id="{194FD641-C84F-8E7E-B98A-B76803A6569A}"/>
              </a:ext>
            </a:extLst>
          </p:cNvPr>
          <p:cNvSpPr txBox="1">
            <a:spLocks/>
          </p:cNvSpPr>
          <p:nvPr/>
        </p:nvSpPr>
        <p:spPr>
          <a:xfrm>
            <a:off x="10584611" y="6466132"/>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7B6381A-6119-FB86-F2B3-5A8DB2980B0D}"/>
              </a:ext>
            </a:extLst>
          </p:cNvPr>
          <p:cNvSpPr txBox="1"/>
          <p:nvPr/>
        </p:nvSpPr>
        <p:spPr>
          <a:xfrm>
            <a:off x="1852794" y="255161"/>
            <a:ext cx="10128494" cy="95410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t>Some Highlights of How We got Bigger </a:t>
            </a:r>
            <a:br>
              <a:rPr kumimoji="0" lang="en-US" sz="2800" b="1"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800" b="1"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t>and </a:t>
            </a:r>
            <a:r>
              <a:rPr lang="en-US" sz="2800" b="1" dirty="0">
                <a:solidFill>
                  <a:srgbClr val="25398E"/>
                </a:solidFill>
                <a:latin typeface="Arial" panose="020B0604020202020204" pitchFamily="34" charset="0"/>
                <a:ea typeface="Calibri" panose="020F0502020204030204" pitchFamily="34" charset="0"/>
                <a:cs typeface="Arial" panose="020B0604020202020204" pitchFamily="34" charset="0"/>
              </a:rPr>
              <a:t>E</a:t>
            </a:r>
            <a:r>
              <a:rPr kumimoji="0" lang="en-US" sz="2800" b="1" i="0" u="none" strike="noStrike" kern="1200" cap="none" spc="0" normalizeH="0" baseline="0" noProof="0" dirty="0" err="1">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t>xpanded</a:t>
            </a:r>
            <a:r>
              <a:rPr kumimoji="0" lang="en-US" sz="2800" b="1" i="0" u="none" strike="noStrike" kern="1200" cap="none" spc="0" normalizeH="0" baseline="0" noProof="0" dirty="0">
                <a:ln>
                  <a:noFill/>
                </a:ln>
                <a:solidFill>
                  <a:srgbClr val="25398E"/>
                </a:solidFill>
                <a:effectLst/>
                <a:uLnTx/>
                <a:uFillTx/>
                <a:latin typeface="Arial" panose="020B0604020202020204" pitchFamily="34" charset="0"/>
                <a:ea typeface="Calibri" panose="020F0502020204030204" pitchFamily="34" charset="0"/>
                <a:cs typeface="Arial" panose="020B0604020202020204" pitchFamily="34" charset="0"/>
              </a:rPr>
              <a:t> our Mission in Our Last Five-Year Cycle</a:t>
            </a:r>
            <a:endParaRPr kumimoji="0" lang="en-US" sz="2800" b="1" i="0" u="none" strike="noStrike" kern="120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2A47B9F7-DEAE-3491-A03E-4799C658E652}"/>
              </a:ext>
            </a:extLst>
          </p:cNvPr>
          <p:cNvGrpSpPr/>
          <p:nvPr/>
        </p:nvGrpSpPr>
        <p:grpSpPr>
          <a:xfrm>
            <a:off x="448539" y="180296"/>
            <a:ext cx="970787" cy="1072653"/>
            <a:chOff x="5663445" y="170933"/>
            <a:chExt cx="970787" cy="1072653"/>
          </a:xfrm>
        </p:grpSpPr>
        <p:grpSp>
          <p:nvGrpSpPr>
            <p:cNvPr id="14" name="Group 13">
              <a:extLst>
                <a:ext uri="{FF2B5EF4-FFF2-40B4-BE49-F238E27FC236}">
                  <a16:creationId xmlns:a16="http://schemas.microsoft.com/office/drawing/2014/main" id="{1A078679-6D34-B469-5332-CB81A1543ED1}"/>
                </a:ext>
              </a:extLst>
            </p:cNvPr>
            <p:cNvGrpSpPr/>
            <p:nvPr/>
          </p:nvGrpSpPr>
          <p:grpSpPr>
            <a:xfrm>
              <a:off x="5663445" y="272799"/>
              <a:ext cx="970787" cy="970787"/>
              <a:chOff x="9870860" y="1394752"/>
              <a:chExt cx="987641" cy="987641"/>
            </a:xfrm>
            <a:solidFill>
              <a:srgbClr val="25398E"/>
            </a:solidFill>
          </p:grpSpPr>
          <p:sp>
            <p:nvSpPr>
              <p:cNvPr id="17" name="Oval 16">
                <a:extLst>
                  <a:ext uri="{FF2B5EF4-FFF2-40B4-BE49-F238E27FC236}">
                    <a16:creationId xmlns:a16="http://schemas.microsoft.com/office/drawing/2014/main" id="{94BCC2EA-52CC-4A7C-0C7C-4C8848C8EA0C}"/>
                  </a:ext>
                </a:extLst>
              </p:cNvPr>
              <p:cNvSpPr/>
              <p:nvPr/>
            </p:nvSpPr>
            <p:spPr>
              <a:xfrm>
                <a:off x="9870860" y="1394752"/>
                <a:ext cx="987641" cy="9876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8774" rtl="0" eaLnBrk="1" fontAlgn="auto" latinLnBrk="0" hangingPunct="1">
                  <a:lnSpc>
                    <a:spcPct val="100000"/>
                  </a:lnSpc>
                  <a:spcBef>
                    <a:spcPts val="0"/>
                  </a:spcBef>
                  <a:spcAft>
                    <a:spcPts val="0"/>
                  </a:spcAft>
                  <a:buClrTx/>
                  <a:buSzTx/>
                  <a:buFontTx/>
                  <a:buNone/>
                  <a:tabLst/>
                  <a:defRPr/>
                </a:pPr>
                <a:endParaRPr kumimoji="0" lang="en-US" sz="1769" b="0" i="0" u="none" strike="noStrike" kern="1200" cap="none" spc="0" normalizeH="0" baseline="0" noProof="0">
                  <a:ln>
                    <a:noFill/>
                  </a:ln>
                  <a:solidFill>
                    <a:srgbClr val="FFFFFF"/>
                  </a:solidFill>
                  <a:effectLst/>
                  <a:uLnTx/>
                  <a:uFillTx/>
                  <a:latin typeface="Proxima Nova"/>
                  <a:ea typeface="+mn-ea"/>
                  <a:cs typeface="+mn-cs"/>
                </a:endParaRPr>
              </a:p>
            </p:txBody>
          </p:sp>
          <p:sp>
            <p:nvSpPr>
              <p:cNvPr id="19" name="Oval 18">
                <a:extLst>
                  <a:ext uri="{FF2B5EF4-FFF2-40B4-BE49-F238E27FC236}">
                    <a16:creationId xmlns:a16="http://schemas.microsoft.com/office/drawing/2014/main" id="{761B3590-99AD-B5A8-ECB6-A2FF8DFF9C83}"/>
                  </a:ext>
                </a:extLst>
              </p:cNvPr>
              <p:cNvSpPr/>
              <p:nvPr/>
            </p:nvSpPr>
            <p:spPr>
              <a:xfrm>
                <a:off x="9962870" y="1486762"/>
                <a:ext cx="803619" cy="80362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8774" rtl="0" eaLnBrk="1" fontAlgn="auto" latinLnBrk="0" hangingPunct="1">
                  <a:lnSpc>
                    <a:spcPct val="100000"/>
                  </a:lnSpc>
                  <a:spcBef>
                    <a:spcPts val="0"/>
                  </a:spcBef>
                  <a:spcAft>
                    <a:spcPts val="0"/>
                  </a:spcAft>
                  <a:buClrTx/>
                  <a:buSzTx/>
                  <a:buFontTx/>
                  <a:buNone/>
                  <a:tabLst/>
                  <a:defRPr/>
                </a:pPr>
                <a:endParaRPr kumimoji="0" lang="en-US" sz="1769" b="0" i="0" u="none" strike="noStrike" kern="1200" cap="none" spc="0" normalizeH="0" baseline="0" noProof="0">
                  <a:ln>
                    <a:noFill/>
                  </a:ln>
                  <a:solidFill>
                    <a:srgbClr val="FFFFFF"/>
                  </a:solidFill>
                  <a:effectLst/>
                  <a:uLnTx/>
                  <a:uFillTx/>
                  <a:latin typeface="Proxima Nova"/>
                  <a:ea typeface="+mn-ea"/>
                  <a:cs typeface="+mn-cs"/>
                </a:endParaRPr>
              </a:p>
            </p:txBody>
          </p:sp>
        </p:grpSp>
        <p:pic>
          <p:nvPicPr>
            <p:cNvPr id="15" name="Graphic 14" descr="Thumbs up sign with solid fill">
              <a:extLst>
                <a:ext uri="{FF2B5EF4-FFF2-40B4-BE49-F238E27FC236}">
                  <a16:creationId xmlns:a16="http://schemas.microsoft.com/office/drawing/2014/main" id="{B36BB489-4AEB-EA5A-39D8-C01CFADE7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5363" y="364787"/>
              <a:ext cx="706951" cy="706951"/>
            </a:xfrm>
            <a:prstGeom prst="rect">
              <a:avLst/>
            </a:prstGeom>
          </p:spPr>
        </p:pic>
        <p:sp>
          <p:nvSpPr>
            <p:cNvPr id="16" name="Rectangle 15">
              <a:extLst>
                <a:ext uri="{FF2B5EF4-FFF2-40B4-BE49-F238E27FC236}">
                  <a16:creationId xmlns:a16="http://schemas.microsoft.com/office/drawing/2014/main" id="{31C5F972-6061-4659-DF55-0DAE1A952423}"/>
                </a:ext>
              </a:extLst>
            </p:cNvPr>
            <p:cNvSpPr/>
            <p:nvPr/>
          </p:nvSpPr>
          <p:spPr>
            <a:xfrm>
              <a:off x="5795363" y="170933"/>
              <a:ext cx="715196" cy="468278"/>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FFFFFF"/>
                  </a:solidFill>
                  <a:effectLst/>
                  <a:uLnTx/>
                  <a:uFillTx/>
                  <a:latin typeface="Arial" panose="020B0604020202020204" pitchFamily="34" charset="0"/>
                  <a:ea typeface="+mn-ea"/>
                  <a:cs typeface="Arial" panose="020B0604020202020204" pitchFamily="34" charset="0"/>
                </a:rPr>
                <a:t>Bigger</a:t>
              </a:r>
            </a:p>
          </p:txBody>
        </p:sp>
      </p:grpSp>
      <p:sp>
        <p:nvSpPr>
          <p:cNvPr id="21" name="Rectangle: Rounded Corners 20">
            <a:extLst>
              <a:ext uri="{FF2B5EF4-FFF2-40B4-BE49-F238E27FC236}">
                <a16:creationId xmlns:a16="http://schemas.microsoft.com/office/drawing/2014/main" id="{F6AD85C6-260F-5432-09DE-F72ABBBFB7B2}"/>
              </a:ext>
            </a:extLst>
          </p:cNvPr>
          <p:cNvSpPr/>
          <p:nvPr/>
        </p:nvSpPr>
        <p:spPr>
          <a:xfrm>
            <a:off x="740580" y="1514061"/>
            <a:ext cx="6355816" cy="3353210"/>
          </a:xfrm>
          <a:prstGeom prst="roundRect">
            <a:avLst/>
          </a:prstGeom>
          <a:solidFill>
            <a:schemeClr val="accent1">
              <a:lumMod val="20000"/>
              <a:lumOff val="80000"/>
            </a:schemeClr>
          </a:solidFill>
          <a:ln w="9525" cap="flat" cmpd="sng" algn="ctr">
            <a:noFill/>
            <a:prstDash val="solid"/>
          </a:ln>
          <a:effectLst/>
        </p:spPr>
        <p:txBody>
          <a:bodyPr rtlCol="0" anchor="ctr"/>
          <a:lstStyle/>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Opened White Oak Medical Center and Medical Pavilion</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Acquired Fort Washington Medical Center</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Acquired Cardiac Associates</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Brought Medical Faculty Associates services in-house</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Launched White Oak Cancer Center</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Expanded Rehab and opened Sports Performance Institute</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Started construction of Shady Grove Medical Center Tower</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Grew system revenue over $237M</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Opened National Harbor Ambulatory Surgery Center</a:t>
            </a:r>
          </a:p>
          <a:p>
            <a:pPr marL="640080" marR="0" lvl="1" indent="-27432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Signed Master Service Agreements for Howard University Hospital</a:t>
            </a:r>
            <a:r>
              <a:rPr lang="en-US" sz="1450" b="1" kern="0" dirty="0">
                <a:solidFill>
                  <a:srgbClr val="25398E"/>
                </a:solidFill>
                <a:latin typeface="Arial" panose="020B0604020202020204" pitchFamily="34" charset="0"/>
                <a:cs typeface="Arial" panose="020B0604020202020204" pitchFamily="34" charset="0"/>
              </a:rPr>
              <a:t> and Howard University Faculty Practice Plan</a:t>
            </a:r>
            <a:endParaRPr kumimoji="0" lang="en-US" sz="1450" b="1" i="0" u="none" strike="noStrike" kern="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DCE72BDD-8943-595A-147C-972DE0E58653}"/>
              </a:ext>
            </a:extLst>
          </p:cNvPr>
          <p:cNvSpPr/>
          <p:nvPr/>
        </p:nvSpPr>
        <p:spPr>
          <a:xfrm>
            <a:off x="-28726" y="5158523"/>
            <a:ext cx="112997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FFF"/>
                </a:solidFill>
                <a:effectLst/>
                <a:uLnTx/>
                <a:uFillTx/>
                <a:latin typeface="Myriad Pro" panose="020B0503030403020204"/>
                <a:ea typeface="+mn-ea"/>
                <a:cs typeface="+mn-cs"/>
              </a:rPr>
              <a:t>Next Steps</a:t>
            </a:r>
            <a:endParaRPr kumimoji="0" lang="en-US" sz="1200" b="0" i="0" u="none" strike="noStrike" kern="1200" cap="none" spc="0" normalizeH="0" baseline="0" noProof="0" dirty="0">
              <a:ln>
                <a:noFill/>
              </a:ln>
              <a:solidFill>
                <a:srgbClr val="FEFFFF"/>
              </a:solidFill>
              <a:effectLst/>
              <a:uLnTx/>
              <a:uFillTx/>
              <a:latin typeface="Myriad Pro" panose="020B0503030403020204"/>
              <a:ea typeface="+mn-ea"/>
              <a:cs typeface="+mn-cs"/>
            </a:endParaRPr>
          </a:p>
        </p:txBody>
      </p:sp>
      <p:pic>
        <p:nvPicPr>
          <p:cNvPr id="24" name="Graphic 23" descr="Share with solid fill">
            <a:extLst>
              <a:ext uri="{FF2B5EF4-FFF2-40B4-BE49-F238E27FC236}">
                <a16:creationId xmlns:a16="http://schemas.microsoft.com/office/drawing/2014/main" id="{047E01D6-3945-A958-0609-287DB569C8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7818" y="4868629"/>
            <a:ext cx="351806" cy="351806"/>
          </a:xfrm>
          <a:prstGeom prst="rect">
            <a:avLst/>
          </a:prstGeom>
        </p:spPr>
      </p:pic>
      <p:sp>
        <p:nvSpPr>
          <p:cNvPr id="25" name="Oval 24">
            <a:extLst>
              <a:ext uri="{FF2B5EF4-FFF2-40B4-BE49-F238E27FC236}">
                <a16:creationId xmlns:a16="http://schemas.microsoft.com/office/drawing/2014/main" id="{98E64D4A-3820-B4B1-3523-4681C73D2110}"/>
              </a:ext>
            </a:extLst>
          </p:cNvPr>
          <p:cNvSpPr/>
          <p:nvPr/>
        </p:nvSpPr>
        <p:spPr>
          <a:xfrm>
            <a:off x="93007" y="1518097"/>
            <a:ext cx="977394" cy="961993"/>
          </a:xfrm>
          <a:prstGeom prst="ellipse">
            <a:avLst/>
          </a:prstGeom>
          <a:solidFill>
            <a:srgbClr val="25398E"/>
          </a:solidFill>
          <a:ln w="69850" cap="flat" cmpd="sng" algn="ctr">
            <a:solidFill>
              <a:srgbClr val="EDEDE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85" b="0" i="0" u="none" strike="noStrike" kern="0" cap="none" spc="0" normalizeH="0" baseline="0" noProof="0">
              <a:ln>
                <a:noFill/>
              </a:ln>
              <a:solidFill>
                <a:srgbClr val="FEFFFF"/>
              </a:solidFill>
              <a:effectLst/>
              <a:uLnTx/>
              <a:uFillTx/>
              <a:latin typeface="Myriad Pro" panose="020B0503030403020204"/>
              <a:ea typeface="+mn-ea"/>
              <a:cs typeface="+mn-cs"/>
            </a:endParaRPr>
          </a:p>
        </p:txBody>
      </p:sp>
      <p:sp>
        <p:nvSpPr>
          <p:cNvPr id="26" name="Rectangle 25">
            <a:extLst>
              <a:ext uri="{FF2B5EF4-FFF2-40B4-BE49-F238E27FC236}">
                <a16:creationId xmlns:a16="http://schemas.microsoft.com/office/drawing/2014/main" id="{CDEA07B2-FCE8-877E-942B-EDA36FC7C7E7}"/>
              </a:ext>
            </a:extLst>
          </p:cNvPr>
          <p:cNvSpPr/>
          <p:nvPr/>
        </p:nvSpPr>
        <p:spPr>
          <a:xfrm>
            <a:off x="-207217" y="2038255"/>
            <a:ext cx="156701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EFFFF"/>
                </a:solidFill>
                <a:effectLst/>
                <a:uLnTx/>
                <a:uFillTx/>
                <a:latin typeface="Myriad Pro" panose="020B0503030403020204"/>
                <a:ea typeface="+mn-ea"/>
                <a:cs typeface="+mn-cs"/>
              </a:rPr>
              <a:t>Progress</a:t>
            </a:r>
            <a:endParaRPr kumimoji="0" lang="en-US" sz="1200" b="0" i="0" u="none" strike="noStrike" kern="1200" cap="none" spc="0" normalizeH="0" baseline="0" noProof="0" dirty="0">
              <a:ln>
                <a:noFill/>
              </a:ln>
              <a:solidFill>
                <a:srgbClr val="FEFFFF"/>
              </a:solidFill>
              <a:effectLst/>
              <a:uLnTx/>
              <a:uFillTx/>
              <a:latin typeface="Myriad Pro" panose="020B0503030403020204"/>
              <a:ea typeface="+mn-ea"/>
              <a:cs typeface="+mn-cs"/>
            </a:endParaRPr>
          </a:p>
        </p:txBody>
      </p:sp>
      <p:pic>
        <p:nvPicPr>
          <p:cNvPr id="27" name="Graphic 26" descr="Building Brick Wall with solid fill">
            <a:extLst>
              <a:ext uri="{FF2B5EF4-FFF2-40B4-BE49-F238E27FC236}">
                <a16:creationId xmlns:a16="http://schemas.microsoft.com/office/drawing/2014/main" id="{17269A1C-6E13-D7C2-0704-378943A563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1617" y="1665647"/>
            <a:ext cx="462194" cy="462194"/>
          </a:xfrm>
          <a:prstGeom prst="rect">
            <a:avLst/>
          </a:prstGeom>
        </p:spPr>
      </p:pic>
      <p:pic>
        <p:nvPicPr>
          <p:cNvPr id="20" name="Picture 19">
            <a:extLst>
              <a:ext uri="{FF2B5EF4-FFF2-40B4-BE49-F238E27FC236}">
                <a16:creationId xmlns:a16="http://schemas.microsoft.com/office/drawing/2014/main" id="{A9BF1CD6-9D61-5019-5C13-2DF37A223D12}"/>
              </a:ext>
            </a:extLst>
          </p:cNvPr>
          <p:cNvPicPr>
            <a:picLocks noChangeAspect="1"/>
          </p:cNvPicPr>
          <p:nvPr/>
        </p:nvPicPr>
        <p:blipFill rotWithShape="1">
          <a:blip r:embed="rId9"/>
          <a:srcRect l="7490" r="6139" b="8968"/>
          <a:stretch/>
        </p:blipFill>
        <p:spPr>
          <a:xfrm>
            <a:off x="7540559" y="2576917"/>
            <a:ext cx="2063526" cy="1263782"/>
          </a:xfrm>
          <a:prstGeom prst="rect">
            <a:avLst/>
          </a:prstGeom>
        </p:spPr>
      </p:pic>
      <p:pic>
        <p:nvPicPr>
          <p:cNvPr id="30" name="Picture 29">
            <a:extLst>
              <a:ext uri="{FF2B5EF4-FFF2-40B4-BE49-F238E27FC236}">
                <a16:creationId xmlns:a16="http://schemas.microsoft.com/office/drawing/2014/main" id="{44871157-197A-DAA6-55E1-7BCA5EF28DC2}"/>
              </a:ext>
            </a:extLst>
          </p:cNvPr>
          <p:cNvPicPr>
            <a:picLocks noChangeAspect="1"/>
          </p:cNvPicPr>
          <p:nvPr/>
        </p:nvPicPr>
        <p:blipFill>
          <a:blip r:embed="rId10"/>
          <a:stretch>
            <a:fillRect/>
          </a:stretch>
        </p:blipFill>
        <p:spPr>
          <a:xfrm>
            <a:off x="7379131" y="1606678"/>
            <a:ext cx="2394082" cy="692663"/>
          </a:xfrm>
          <a:prstGeom prst="rect">
            <a:avLst/>
          </a:prstGeom>
        </p:spPr>
      </p:pic>
      <p:pic>
        <p:nvPicPr>
          <p:cNvPr id="34" name="Picture 33">
            <a:extLst>
              <a:ext uri="{FF2B5EF4-FFF2-40B4-BE49-F238E27FC236}">
                <a16:creationId xmlns:a16="http://schemas.microsoft.com/office/drawing/2014/main" id="{DDB6EF9A-088A-EB9B-60E7-6C73F86947A1}"/>
              </a:ext>
            </a:extLst>
          </p:cNvPr>
          <p:cNvPicPr>
            <a:picLocks noChangeAspect="1"/>
          </p:cNvPicPr>
          <p:nvPr/>
        </p:nvPicPr>
        <p:blipFill>
          <a:blip r:embed="rId11"/>
          <a:stretch>
            <a:fillRect/>
          </a:stretch>
        </p:blipFill>
        <p:spPr>
          <a:xfrm>
            <a:off x="8817406" y="4860104"/>
            <a:ext cx="1149061" cy="1217583"/>
          </a:xfrm>
          <a:prstGeom prst="rect">
            <a:avLst/>
          </a:prstGeom>
        </p:spPr>
      </p:pic>
      <p:pic>
        <p:nvPicPr>
          <p:cNvPr id="35" name="Picture 34">
            <a:extLst>
              <a:ext uri="{FF2B5EF4-FFF2-40B4-BE49-F238E27FC236}">
                <a16:creationId xmlns:a16="http://schemas.microsoft.com/office/drawing/2014/main" id="{2D77878B-0CDB-17F9-AF41-E32A5EB0C7C5}"/>
              </a:ext>
            </a:extLst>
          </p:cNvPr>
          <p:cNvPicPr>
            <a:picLocks noChangeAspect="1"/>
          </p:cNvPicPr>
          <p:nvPr/>
        </p:nvPicPr>
        <p:blipFill>
          <a:blip r:embed="rId12"/>
          <a:stretch>
            <a:fillRect/>
          </a:stretch>
        </p:blipFill>
        <p:spPr>
          <a:xfrm>
            <a:off x="7290197" y="4054482"/>
            <a:ext cx="2564240" cy="536028"/>
          </a:xfrm>
          <a:prstGeom prst="rect">
            <a:avLst/>
          </a:prstGeom>
        </p:spPr>
      </p:pic>
      <p:pic>
        <p:nvPicPr>
          <p:cNvPr id="38" name="Picture 37">
            <a:extLst>
              <a:ext uri="{FF2B5EF4-FFF2-40B4-BE49-F238E27FC236}">
                <a16:creationId xmlns:a16="http://schemas.microsoft.com/office/drawing/2014/main" id="{27A3A435-85B0-E879-E269-B4262B1CEA5F}"/>
              </a:ext>
            </a:extLst>
          </p:cNvPr>
          <p:cNvPicPr>
            <a:picLocks noChangeAspect="1"/>
          </p:cNvPicPr>
          <p:nvPr/>
        </p:nvPicPr>
        <p:blipFill rotWithShape="1">
          <a:blip r:embed="rId13"/>
          <a:srcRect b="13589"/>
          <a:stretch/>
        </p:blipFill>
        <p:spPr>
          <a:xfrm>
            <a:off x="7046345" y="4870072"/>
            <a:ext cx="1684008" cy="1198379"/>
          </a:xfrm>
          <a:prstGeom prst="rect">
            <a:avLst/>
          </a:prstGeom>
        </p:spPr>
      </p:pic>
      <p:pic>
        <p:nvPicPr>
          <p:cNvPr id="4" name="Picture 3" descr="A large building with trees and a road&#10;&#10;Description automatically generated with medium confidence">
            <a:extLst>
              <a:ext uri="{FF2B5EF4-FFF2-40B4-BE49-F238E27FC236}">
                <a16:creationId xmlns:a16="http://schemas.microsoft.com/office/drawing/2014/main" id="{2E9A405E-661A-869E-4A2D-52F911A7C9C0}"/>
              </a:ext>
            </a:extLst>
          </p:cNvPr>
          <p:cNvPicPr>
            <a:picLocks noChangeAspect="1"/>
          </p:cNvPicPr>
          <p:nvPr/>
        </p:nvPicPr>
        <p:blipFill rotWithShape="1">
          <a:blip r:embed="rId14">
            <a:extLst>
              <a:ext uri="{28A0092B-C50C-407E-A947-70E740481C1C}">
                <a14:useLocalDpi xmlns:a14="http://schemas.microsoft.com/office/drawing/2010/main" val="0"/>
              </a:ext>
            </a:extLst>
          </a:blip>
          <a:srcRect l="21945" t="15977"/>
          <a:stretch/>
        </p:blipFill>
        <p:spPr>
          <a:xfrm>
            <a:off x="9930379" y="3133931"/>
            <a:ext cx="2170977" cy="1310068"/>
          </a:xfrm>
          <a:prstGeom prst="rect">
            <a:avLst/>
          </a:prstGeom>
        </p:spPr>
      </p:pic>
      <p:pic>
        <p:nvPicPr>
          <p:cNvPr id="7" name="Picture 6" descr="A building under construction with a road and trees&#10;&#10;Description automatically generated">
            <a:extLst>
              <a:ext uri="{FF2B5EF4-FFF2-40B4-BE49-F238E27FC236}">
                <a16:creationId xmlns:a16="http://schemas.microsoft.com/office/drawing/2014/main" id="{1FEA9438-7C65-075B-1989-0CB5B8641C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09211" y="1579995"/>
            <a:ext cx="1684008" cy="1263006"/>
          </a:xfrm>
          <a:prstGeom prst="rect">
            <a:avLst/>
          </a:prstGeom>
        </p:spPr>
      </p:pic>
      <p:pic>
        <p:nvPicPr>
          <p:cNvPr id="1028" name="Picture 4" descr="Adventist HealthCare Sports Performance Institute">
            <a:extLst>
              <a:ext uri="{FF2B5EF4-FFF2-40B4-BE49-F238E27FC236}">
                <a16:creationId xmlns:a16="http://schemas.microsoft.com/office/drawing/2014/main" id="{3B3EC4C0-4DC9-3EE7-14A1-C1CA99CC35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31089" y="4842543"/>
            <a:ext cx="2095376" cy="1217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3136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1" fill="hold" grpId="0" nodeType="withEffect" p14:presetBounceEnd="75000">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14:bounceEnd="75000">
                                          <p:cBhvr additive="base">
                                            <p:cTn id="10" dur="800" fill="hold"/>
                                            <p:tgtEl>
                                              <p:spTgt spid="25"/>
                                            </p:tgtEl>
                                            <p:attrNameLst>
                                              <p:attrName>ppt_x</p:attrName>
                                            </p:attrNameLst>
                                          </p:cBhvr>
                                          <p:tavLst>
                                            <p:tav tm="0">
                                              <p:val>
                                                <p:strVal val="#ppt_x"/>
                                              </p:val>
                                            </p:tav>
                                            <p:tav tm="100000">
                                              <p:val>
                                                <p:strVal val="#ppt_x"/>
                                              </p:val>
                                            </p:tav>
                                          </p:tavLst>
                                        </p:anim>
                                        <p:anim calcmode="lin" valueType="num" p14:bounceEnd="75000">
                                          <p:cBhvr additive="base">
                                            <p:cTn id="11" dur="800" fill="hold"/>
                                            <p:tgtEl>
                                              <p:spTgt spid="25"/>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8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2" presetClass="entr" presetSubtype="1" fill="hold" grpId="0" nodeType="withEffect" p14:presetBounceEnd="75000">
                                      <p:stCondLst>
                                        <p:cond delay="200"/>
                                      </p:stCondLst>
                                      <p:childTnLst>
                                        <p:set>
                                          <p:cBhvr>
                                            <p:cTn id="16" dur="1" fill="hold">
                                              <p:stCondLst>
                                                <p:cond delay="0"/>
                                              </p:stCondLst>
                                            </p:cTn>
                                            <p:tgtEl>
                                              <p:spTgt spid="33"/>
                                            </p:tgtEl>
                                            <p:attrNameLst>
                                              <p:attrName>style.visibility</p:attrName>
                                            </p:attrNameLst>
                                          </p:cBhvr>
                                          <p:to>
                                            <p:strVal val="visible"/>
                                          </p:to>
                                        </p:set>
                                        <p:anim calcmode="lin" valueType="num" p14:bounceEnd="75000">
                                          <p:cBhvr additive="base">
                                            <p:cTn id="17" dur="800" fill="hold"/>
                                            <p:tgtEl>
                                              <p:spTgt spid="33"/>
                                            </p:tgtEl>
                                            <p:attrNameLst>
                                              <p:attrName>ppt_x</p:attrName>
                                            </p:attrNameLst>
                                          </p:cBhvr>
                                          <p:tavLst>
                                            <p:tav tm="0">
                                              <p:val>
                                                <p:strVal val="#ppt_x"/>
                                              </p:val>
                                            </p:tav>
                                            <p:tav tm="100000">
                                              <p:val>
                                                <p:strVal val="#ppt_x"/>
                                              </p:val>
                                            </p:tav>
                                          </p:tavLst>
                                        </p:anim>
                                        <p:anim calcmode="lin" valueType="num" p14:bounceEnd="75000">
                                          <p:cBhvr additive="base">
                                            <p:cTn id="18" dur="8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3" grpId="0"/>
          <p:bldP spid="25" grpId="0" animBg="1"/>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800" fill="hold"/>
                                            <p:tgtEl>
                                              <p:spTgt spid="25"/>
                                            </p:tgtEl>
                                            <p:attrNameLst>
                                              <p:attrName>ppt_x</p:attrName>
                                            </p:attrNameLst>
                                          </p:cBhvr>
                                          <p:tavLst>
                                            <p:tav tm="0">
                                              <p:val>
                                                <p:strVal val="#ppt_x"/>
                                              </p:val>
                                            </p:tav>
                                            <p:tav tm="100000">
                                              <p:val>
                                                <p:strVal val="#ppt_x"/>
                                              </p:val>
                                            </p:tav>
                                          </p:tavLst>
                                        </p:anim>
                                        <p:anim calcmode="lin" valueType="num">
                                          <p:cBhvr additive="base">
                                            <p:cTn id="11" dur="800" fill="hold"/>
                                            <p:tgtEl>
                                              <p:spTgt spid="25"/>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8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2" presetClass="entr" presetSubtype="1" fill="hold" grpId="0" nodeType="withEffect">
                                      <p:stCondLst>
                                        <p:cond delay="20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800" fill="hold"/>
                                            <p:tgtEl>
                                              <p:spTgt spid="33"/>
                                            </p:tgtEl>
                                            <p:attrNameLst>
                                              <p:attrName>ppt_x</p:attrName>
                                            </p:attrNameLst>
                                          </p:cBhvr>
                                          <p:tavLst>
                                            <p:tav tm="0">
                                              <p:val>
                                                <p:strVal val="#ppt_x"/>
                                              </p:val>
                                            </p:tav>
                                            <p:tav tm="100000">
                                              <p:val>
                                                <p:strVal val="#ppt_x"/>
                                              </p:val>
                                            </p:tav>
                                          </p:tavLst>
                                        </p:anim>
                                        <p:anim calcmode="lin" valueType="num">
                                          <p:cBhvr additive="base">
                                            <p:cTn id="18" dur="8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3" grpId="0"/>
          <p:bldP spid="25" grpId="0" animBg="1"/>
          <p:bldP spid="2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5B47DF-BC97-BE45-7E5E-648ECFF357DB}"/>
              </a:ext>
            </a:extLst>
          </p:cNvPr>
          <p:cNvSpPr/>
          <p:nvPr/>
        </p:nvSpPr>
        <p:spPr bwMode="auto">
          <a:xfrm>
            <a:off x="7511891" y="3270565"/>
            <a:ext cx="4373627" cy="2855481"/>
          </a:xfrm>
          <a:prstGeom prst="rect">
            <a:avLst/>
          </a:prstGeom>
          <a:solidFill>
            <a:sysClr val="window" lastClr="FFFFFF"/>
          </a:solidFill>
          <a:ln w="63500" cap="flat" cmpd="sng" algn="ctr">
            <a:solidFill>
              <a:srgbClr val="00239C"/>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13" name="Picture 12">
            <a:extLst>
              <a:ext uri="{FF2B5EF4-FFF2-40B4-BE49-F238E27FC236}">
                <a16:creationId xmlns:a16="http://schemas.microsoft.com/office/drawing/2014/main" id="{79ACA806-40AD-490D-6079-61D3043B7A3C}"/>
              </a:ext>
            </a:extLst>
          </p:cNvPr>
          <p:cNvPicPr>
            <a:picLocks noChangeAspect="1"/>
          </p:cNvPicPr>
          <p:nvPr/>
        </p:nvPicPr>
        <p:blipFill>
          <a:blip r:embed="rId2"/>
          <a:stretch>
            <a:fillRect/>
          </a:stretch>
        </p:blipFill>
        <p:spPr>
          <a:xfrm>
            <a:off x="7511891" y="3270565"/>
            <a:ext cx="4373628" cy="2855481"/>
          </a:xfrm>
          <a:prstGeom prst="rect">
            <a:avLst/>
          </a:prstGeom>
        </p:spPr>
      </p:pic>
      <p:sp>
        <p:nvSpPr>
          <p:cNvPr id="18" name="Text Placeholder 3">
            <a:extLst>
              <a:ext uri="{FF2B5EF4-FFF2-40B4-BE49-F238E27FC236}">
                <a16:creationId xmlns:a16="http://schemas.microsoft.com/office/drawing/2014/main" id="{B8DC217D-199B-EAC4-2833-CDB3E9A12A12}"/>
              </a:ext>
            </a:extLst>
          </p:cNvPr>
          <p:cNvSpPr txBox="1">
            <a:spLocks/>
          </p:cNvSpPr>
          <p:nvPr/>
        </p:nvSpPr>
        <p:spPr>
          <a:xfrm>
            <a:off x="229011" y="161154"/>
            <a:ext cx="6902055" cy="1020448"/>
          </a:xfrm>
          <a:prstGeom prst="rect">
            <a:avLst/>
          </a:prstGeom>
        </p:spPr>
        <p:txBody>
          <a:bodyPr/>
          <a:lstStyle>
            <a:lvl1pPr marL="342900" indent="-342900" algn="l" rtl="0" eaLnBrk="0" fontAlgn="base" hangingPunct="0">
              <a:lnSpc>
                <a:spcPct val="120000"/>
              </a:lnSpc>
              <a:spcBef>
                <a:spcPct val="20000"/>
              </a:spcBef>
              <a:spcAft>
                <a:spcPct val="0"/>
              </a:spcAft>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400">
                <a:solidFill>
                  <a:schemeClr val="tx1"/>
                </a:solidFill>
                <a:latin typeface="+mn-lt"/>
                <a:ea typeface="+mn-ea"/>
                <a:cs typeface="+mn-cs"/>
              </a:defRPr>
            </a:lvl5pPr>
            <a:lvl6pPr marL="2514600" indent="-228600" algn="l" rtl="0" fontAlgn="base">
              <a:spcBef>
                <a:spcPct val="20000"/>
              </a:spcBef>
              <a:spcAft>
                <a:spcPct val="0"/>
              </a:spcAft>
              <a:buChar char="»"/>
              <a:defRPr sz="2400">
                <a:solidFill>
                  <a:schemeClr val="tx1"/>
                </a:solidFill>
                <a:latin typeface="+mn-lt"/>
                <a:ea typeface="+mn-ea"/>
                <a:cs typeface="+mn-cs"/>
              </a:defRPr>
            </a:lvl6pPr>
            <a:lvl7pPr marL="2971800" indent="-228600" algn="l" rtl="0" fontAlgn="base">
              <a:spcBef>
                <a:spcPct val="20000"/>
              </a:spcBef>
              <a:spcAft>
                <a:spcPct val="0"/>
              </a:spcAft>
              <a:buChar char="»"/>
              <a:defRPr sz="2400">
                <a:solidFill>
                  <a:schemeClr val="tx1"/>
                </a:solidFill>
                <a:latin typeface="+mn-lt"/>
                <a:ea typeface="+mn-ea"/>
                <a:cs typeface="+mn-cs"/>
              </a:defRPr>
            </a:lvl7pPr>
            <a:lvl8pPr marL="3429000" indent="-228600" algn="l" rtl="0" fontAlgn="base">
              <a:spcBef>
                <a:spcPct val="20000"/>
              </a:spcBef>
              <a:spcAft>
                <a:spcPct val="0"/>
              </a:spcAft>
              <a:buChar char="»"/>
              <a:defRPr sz="2400">
                <a:solidFill>
                  <a:schemeClr val="tx1"/>
                </a:solidFill>
                <a:latin typeface="+mn-lt"/>
                <a:ea typeface="+mn-ea"/>
                <a:cs typeface="+mn-cs"/>
              </a:defRPr>
            </a:lvl8pPr>
            <a:lvl9pPr marL="3886200" indent="-228600" algn="l" rtl="0" fontAlgn="base">
              <a:spcBef>
                <a:spcPct val="20000"/>
              </a:spcBef>
              <a:spcAft>
                <a:spcPct val="0"/>
              </a:spcAft>
              <a:buChar char="»"/>
              <a:defRPr sz="2400">
                <a:solidFill>
                  <a:schemeClr val="tx1"/>
                </a:solidFill>
                <a:latin typeface="+mn-lt"/>
                <a:ea typeface="+mn-ea"/>
                <a:cs typeface="+mn-cs"/>
              </a:defRPr>
            </a:lvl9pPr>
          </a:lstStyle>
          <a:p>
            <a:pPr marL="0" marR="0" lvl="0" indent="0" algn="l" defTabSz="914400" rtl="0" eaLnBrk="0" fontAlgn="base" latinLnBrk="0" hangingPunct="0">
              <a:lnSpc>
                <a:spcPct val="120000"/>
              </a:lnSpc>
              <a:spcBef>
                <a:spcPct val="20000"/>
              </a:spcBef>
              <a:spcAft>
                <a:spcPct val="0"/>
              </a:spcAft>
              <a:buClrTx/>
              <a:buSzTx/>
              <a:buFontTx/>
              <a:buNone/>
              <a:tabLst/>
              <a:defRPr/>
            </a:pPr>
            <a:endParaRPr kumimoji="0" lang="en-US" sz="2400" b="1" i="0" u="none" strike="noStrike" kern="0" cap="none" spc="0" normalizeH="0" baseline="0" noProof="0" dirty="0">
              <a:ln>
                <a:noFill/>
              </a:ln>
              <a:solidFill>
                <a:srgbClr val="00239C"/>
              </a:solidFill>
              <a:effectLst/>
              <a:uLnTx/>
              <a:uFillTx/>
              <a:latin typeface="Arial"/>
              <a:ea typeface="ヒラギノ角ゴ Pro W3"/>
              <a:cs typeface="+mn-cs"/>
            </a:endParaRPr>
          </a:p>
          <a:p>
            <a:pPr marL="0" marR="0" lvl="0" indent="0" algn="l" defTabSz="914400" rtl="0" eaLnBrk="0" fontAlgn="base" latinLnBrk="0" hangingPunct="0">
              <a:lnSpc>
                <a:spcPct val="120000"/>
              </a:lnSpc>
              <a:spcBef>
                <a:spcPct val="20000"/>
              </a:spcBef>
              <a:spcAft>
                <a:spcPct val="0"/>
              </a:spcAft>
              <a:buClrTx/>
              <a:buSzTx/>
              <a:buFontTx/>
              <a:buNone/>
              <a:tabLst/>
              <a:defRPr/>
            </a:pPr>
            <a:endParaRPr kumimoji="0" lang="en-US" sz="2400" b="1" i="0" u="none" strike="noStrike" kern="0" cap="none" spc="0" normalizeH="0" baseline="0" noProof="0" dirty="0">
              <a:ln>
                <a:noFill/>
              </a:ln>
              <a:solidFill>
                <a:srgbClr val="00239C"/>
              </a:solidFill>
              <a:effectLst/>
              <a:uLnTx/>
              <a:uFillTx/>
              <a:latin typeface="Arial"/>
              <a:ea typeface="ヒラギノ角ゴ Pro W3"/>
              <a:cs typeface="+mn-cs"/>
            </a:endParaRPr>
          </a:p>
        </p:txBody>
      </p:sp>
      <p:sp>
        <p:nvSpPr>
          <p:cNvPr id="19" name="Rectangle 18">
            <a:extLst>
              <a:ext uri="{FF2B5EF4-FFF2-40B4-BE49-F238E27FC236}">
                <a16:creationId xmlns:a16="http://schemas.microsoft.com/office/drawing/2014/main" id="{06BA8EB6-8F49-19AD-87C9-B2998BEE9986}"/>
              </a:ext>
            </a:extLst>
          </p:cNvPr>
          <p:cNvSpPr/>
          <p:nvPr/>
        </p:nvSpPr>
        <p:spPr bwMode="auto">
          <a:xfrm>
            <a:off x="1" y="1117963"/>
            <a:ext cx="6197517" cy="338554"/>
          </a:xfrm>
          <a:prstGeom prst="rect">
            <a:avLst/>
          </a:prstGeom>
          <a:solidFill>
            <a:srgbClr val="00239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91440" marR="0" lvl="1"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charset="0"/>
                <a:ea typeface="ヒラギノ角ゴ Pro W3" charset="0"/>
                <a:cs typeface="ヒラギノ角ゴ Pro W3" charset="0"/>
              </a:rPr>
              <a:t>Sharing AHC Best Practices</a:t>
            </a:r>
          </a:p>
        </p:txBody>
      </p:sp>
      <p:sp>
        <p:nvSpPr>
          <p:cNvPr id="21" name="Rectangle 20">
            <a:extLst>
              <a:ext uri="{FF2B5EF4-FFF2-40B4-BE49-F238E27FC236}">
                <a16:creationId xmlns:a16="http://schemas.microsoft.com/office/drawing/2014/main" id="{CFEEB301-7B21-5028-FC40-C1F5E033422D}"/>
              </a:ext>
            </a:extLst>
          </p:cNvPr>
          <p:cNvSpPr/>
          <p:nvPr/>
        </p:nvSpPr>
        <p:spPr bwMode="auto">
          <a:xfrm>
            <a:off x="24295" y="3720977"/>
            <a:ext cx="6687844" cy="404269"/>
          </a:xfrm>
          <a:prstGeom prst="rect">
            <a:avLst/>
          </a:prstGeom>
          <a:solidFill>
            <a:srgbClr val="00239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91440" marR="0" lvl="1"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charset="0"/>
                <a:ea typeface="ヒラギノ角ゴ Pro W3" charset="0"/>
                <a:cs typeface="ヒラギノ角ゴ Pro W3" charset="0"/>
              </a:rPr>
              <a:t>How Did They Improve?</a:t>
            </a:r>
          </a:p>
        </p:txBody>
      </p:sp>
      <p:sp>
        <p:nvSpPr>
          <p:cNvPr id="5" name="Title 2">
            <a:extLst>
              <a:ext uri="{FF2B5EF4-FFF2-40B4-BE49-F238E27FC236}">
                <a16:creationId xmlns:a16="http://schemas.microsoft.com/office/drawing/2014/main" id="{5448EEC4-374A-AC1F-C1DD-F4D9A9BA4A70}"/>
              </a:ext>
            </a:extLst>
          </p:cNvPr>
          <p:cNvSpPr txBox="1">
            <a:spLocks/>
          </p:cNvSpPr>
          <p:nvPr/>
        </p:nvSpPr>
        <p:spPr>
          <a:xfrm>
            <a:off x="2047462" y="6249579"/>
            <a:ext cx="9470286" cy="436656"/>
          </a:xfrm>
          <a:prstGeom prst="rect">
            <a:avLst/>
          </a:prstGeom>
        </p:spPr>
        <p:txBody>
          <a:bodyPr/>
          <a:lstStyle>
            <a:lvl1pPr algn="l" rtl="0" eaLnBrk="0" fontAlgn="base" hangingPunct="0">
              <a:spcBef>
                <a:spcPct val="0"/>
              </a:spcBef>
              <a:spcAft>
                <a:spcPct val="0"/>
              </a:spcAft>
              <a:defRPr sz="4800" b="0">
                <a:solidFill>
                  <a:schemeClr val="tx2"/>
                </a:solidFill>
                <a:latin typeface="Bahnschrift SemiBold Condensed" panose="020B0502040204020203" pitchFamily="34" charset="0"/>
                <a:ea typeface="+mj-ea"/>
                <a:cs typeface="+mj-cs"/>
              </a:defRPr>
            </a:lvl1pPr>
            <a:lvl2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2pPr>
            <a:lvl3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3pPr>
            <a:lvl4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4pPr>
            <a:lvl5pPr algn="l" rtl="0" eaLnBrk="0" fontAlgn="base" hangingPunct="0">
              <a:spcBef>
                <a:spcPct val="0"/>
              </a:spcBef>
              <a:spcAft>
                <a:spcPct val="0"/>
              </a:spcAft>
              <a:defRPr sz="3000" b="1">
                <a:solidFill>
                  <a:srgbClr val="B50E25"/>
                </a:solidFill>
                <a:latin typeface="Arial" charset="0"/>
                <a:ea typeface="ヒラギノ角ゴ Pro W3" charset="0"/>
                <a:cs typeface="ヒラギノ角ゴ Pro W3" charset="0"/>
              </a:defRPr>
            </a:lvl5pPr>
            <a:lvl6pPr marL="4572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6pPr>
            <a:lvl7pPr marL="9144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7pPr>
            <a:lvl8pPr marL="13716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8pPr>
            <a:lvl9pPr marL="1828800" algn="l" rtl="0" fontAlgn="base">
              <a:spcBef>
                <a:spcPct val="0"/>
              </a:spcBef>
              <a:spcAft>
                <a:spcPct val="0"/>
              </a:spcAft>
              <a:defRPr sz="3000" b="1">
                <a:solidFill>
                  <a:srgbClr val="B50E25"/>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25398E"/>
                </a:solidFill>
                <a:effectLst/>
                <a:uLnTx/>
                <a:uFillTx/>
                <a:latin typeface="Bahnschrift SemiBold Condensed" panose="020B0502040204020203" pitchFamily="34" charset="0"/>
                <a:ea typeface="+mj-ea"/>
                <a:cs typeface="+mj-cs"/>
              </a:rPr>
              <a:t>OPERATIONAL EXCELLENCE SUCCESS STORY</a:t>
            </a:r>
          </a:p>
        </p:txBody>
      </p:sp>
      <p:sp>
        <p:nvSpPr>
          <p:cNvPr id="6" name="Slide Number Placeholder 1">
            <a:extLst>
              <a:ext uri="{FF2B5EF4-FFF2-40B4-BE49-F238E27FC236}">
                <a16:creationId xmlns:a16="http://schemas.microsoft.com/office/drawing/2014/main" id="{EE68E4B0-B5D7-4620-BA3C-957DAD3F6E16}"/>
              </a:ext>
            </a:extLst>
          </p:cNvPr>
          <p:cNvSpPr txBox="1">
            <a:spLocks/>
          </p:cNvSpPr>
          <p:nvPr/>
        </p:nvSpPr>
        <p:spPr>
          <a:xfrm>
            <a:off x="10584611" y="6455741"/>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 Placeholder 3">
            <a:extLst>
              <a:ext uri="{FF2B5EF4-FFF2-40B4-BE49-F238E27FC236}">
                <a16:creationId xmlns:a16="http://schemas.microsoft.com/office/drawing/2014/main" id="{5418764D-21AD-B5A1-3280-4605367BD336}"/>
              </a:ext>
            </a:extLst>
          </p:cNvPr>
          <p:cNvSpPr txBox="1">
            <a:spLocks/>
          </p:cNvSpPr>
          <p:nvPr/>
        </p:nvSpPr>
        <p:spPr>
          <a:xfrm>
            <a:off x="24295" y="1469754"/>
            <a:ext cx="7290905" cy="11372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lumOff val="50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lumOff val="50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lumOff val="50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lumOff val="50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2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239C"/>
                </a:solidFill>
                <a:effectLst/>
                <a:uLnTx/>
                <a:uFillTx/>
                <a:latin typeface="Arial"/>
                <a:ea typeface="ヒラギノ角ゴ Pro W3"/>
                <a:cs typeface="+mn-cs"/>
              </a:rPr>
              <a:t>Annual Preventive Care (APC) Visits are essential for many patients and allow providers an opportunity to evaluate their patient's health on an annual basis and be more proactive with their care. Higher completion of preventive care visits leads to increased revenue for practices ($150-$200 /patient) and increased closure of quality gaps in care ultimately affecting shared savings performance and payout. </a:t>
            </a:r>
          </a:p>
        </p:txBody>
      </p:sp>
      <p:sp>
        <p:nvSpPr>
          <p:cNvPr id="4" name="Text Placeholder 3">
            <a:extLst>
              <a:ext uri="{FF2B5EF4-FFF2-40B4-BE49-F238E27FC236}">
                <a16:creationId xmlns:a16="http://schemas.microsoft.com/office/drawing/2014/main" id="{CF08B5DF-51D4-5CE2-EBF2-B83BC80DAA5C}"/>
              </a:ext>
            </a:extLst>
          </p:cNvPr>
          <p:cNvSpPr txBox="1">
            <a:spLocks/>
          </p:cNvSpPr>
          <p:nvPr/>
        </p:nvSpPr>
        <p:spPr>
          <a:xfrm>
            <a:off x="24295" y="4125246"/>
            <a:ext cx="6400801" cy="1161792"/>
          </a:xfrm>
          <a:prstGeom prst="rect">
            <a:avLst/>
          </a:prstGeom>
        </p:spPr>
        <p:txBody>
          <a:bodyPr/>
          <a:lstStyle>
            <a:lvl1pPr marL="342900" indent="-342900" algn="l" rtl="0" eaLnBrk="0" fontAlgn="base" hangingPunct="0">
              <a:lnSpc>
                <a:spcPct val="120000"/>
              </a:lnSpc>
              <a:spcBef>
                <a:spcPct val="20000"/>
              </a:spcBef>
              <a:spcAft>
                <a:spcPct val="0"/>
              </a:spcAft>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400">
                <a:solidFill>
                  <a:schemeClr val="tx1"/>
                </a:solidFill>
                <a:latin typeface="+mn-lt"/>
                <a:ea typeface="+mn-ea"/>
                <a:cs typeface="+mn-cs"/>
              </a:defRPr>
            </a:lvl5pPr>
            <a:lvl6pPr marL="2514600" indent="-228600" algn="l" rtl="0" fontAlgn="base">
              <a:spcBef>
                <a:spcPct val="20000"/>
              </a:spcBef>
              <a:spcAft>
                <a:spcPct val="0"/>
              </a:spcAft>
              <a:buChar char="»"/>
              <a:defRPr sz="2400">
                <a:solidFill>
                  <a:schemeClr val="tx1"/>
                </a:solidFill>
                <a:latin typeface="+mn-lt"/>
                <a:ea typeface="+mn-ea"/>
                <a:cs typeface="+mn-cs"/>
              </a:defRPr>
            </a:lvl6pPr>
            <a:lvl7pPr marL="2971800" indent="-228600" algn="l" rtl="0" fontAlgn="base">
              <a:spcBef>
                <a:spcPct val="20000"/>
              </a:spcBef>
              <a:spcAft>
                <a:spcPct val="0"/>
              </a:spcAft>
              <a:buChar char="»"/>
              <a:defRPr sz="2400">
                <a:solidFill>
                  <a:schemeClr val="tx1"/>
                </a:solidFill>
                <a:latin typeface="+mn-lt"/>
                <a:ea typeface="+mn-ea"/>
                <a:cs typeface="+mn-cs"/>
              </a:defRPr>
            </a:lvl7pPr>
            <a:lvl8pPr marL="3429000" indent="-228600" algn="l" rtl="0" fontAlgn="base">
              <a:spcBef>
                <a:spcPct val="20000"/>
              </a:spcBef>
              <a:spcAft>
                <a:spcPct val="0"/>
              </a:spcAft>
              <a:buChar char="»"/>
              <a:defRPr sz="2400">
                <a:solidFill>
                  <a:schemeClr val="tx1"/>
                </a:solidFill>
                <a:latin typeface="+mn-lt"/>
                <a:ea typeface="+mn-ea"/>
                <a:cs typeface="+mn-cs"/>
              </a:defRPr>
            </a:lvl8pPr>
            <a:lvl9pPr marL="3886200" indent="-228600" algn="l" rtl="0" fontAlgn="base">
              <a:spcBef>
                <a:spcPct val="20000"/>
              </a:spcBef>
              <a:spcAft>
                <a:spcPct val="0"/>
              </a:spcAft>
              <a:buChar char="»"/>
              <a:defRPr sz="24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sz="1600" b="0" i="0" u="none" strike="noStrike" kern="0" cap="none" spc="0" normalizeH="0" baseline="0" noProof="0" dirty="0">
                <a:ln>
                  <a:noFill/>
                </a:ln>
                <a:solidFill>
                  <a:srgbClr val="00239C"/>
                </a:solidFill>
                <a:effectLst/>
                <a:uLnTx/>
                <a:uFillTx/>
                <a:latin typeface="Arial" panose="020B0604020202020204" pitchFamily="34" charset="0"/>
                <a:ea typeface="ヒラギノ角ゴ Pro W3" charset="-128"/>
                <a:cs typeface="+mn-cs"/>
              </a:rPr>
              <a:t>Implemented a new Cloud-based process in Physician Alliance Practices to streamline and improve APC visit compliance.</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sz="1600" b="0" i="0" u="none" strike="noStrike" kern="0" cap="none" spc="0" normalizeH="0" baseline="0" noProof="0" dirty="0">
                <a:ln>
                  <a:noFill/>
                </a:ln>
                <a:solidFill>
                  <a:srgbClr val="00239C"/>
                </a:solidFill>
                <a:effectLst/>
                <a:uLnTx/>
                <a:uFillTx/>
                <a:latin typeface="Arial" panose="020B0604020202020204" pitchFamily="34" charset="0"/>
                <a:ea typeface="ヒラギノ角ゴ Pro W3" charset="-128"/>
                <a:cs typeface="+mn-cs"/>
              </a:rPr>
              <a:t>Implementing Cloud-based collaborative list for APC Gaps to ensure providers could identify and prioritize those patients</a:t>
            </a:r>
          </a:p>
          <a:p>
            <a:pPr marL="0" marR="0" lvl="0" indent="0" algn="l" defTabSz="914400" rtl="0" eaLnBrk="0" fontAlgn="base" latinLnBrk="0" hangingPunct="0">
              <a:lnSpc>
                <a:spcPct val="120000"/>
              </a:lnSpc>
              <a:spcBef>
                <a:spcPts val="0"/>
              </a:spcBef>
              <a:spcAft>
                <a:spcPct val="0"/>
              </a:spcAft>
              <a:buClrTx/>
              <a:buSzTx/>
              <a:buFontTx/>
              <a:buNone/>
              <a:tabLst/>
              <a:defRPr/>
            </a:pPr>
            <a:endParaRPr kumimoji="0" lang="en-US" sz="1600" b="0" i="0" u="none" strike="noStrike" kern="0" cap="none" spc="0" normalizeH="0" baseline="0" noProof="0" dirty="0">
              <a:ln>
                <a:noFill/>
              </a:ln>
              <a:solidFill>
                <a:srgbClr val="25398E"/>
              </a:solidFill>
              <a:effectLst/>
              <a:uLnTx/>
              <a:uFillTx/>
              <a:latin typeface="Calibri" panose="020F0502020204030204"/>
              <a:ea typeface="+mn-ea"/>
              <a:cs typeface="+mn-cs"/>
            </a:endParaRPr>
          </a:p>
          <a:p>
            <a:pPr marL="0" marR="0" lvl="0" indent="0" algn="l" defTabSz="914400" rtl="0" eaLnBrk="0" fontAlgn="base" latinLnBrk="0" hangingPunct="0">
              <a:lnSpc>
                <a:spcPct val="120000"/>
              </a:lnSpc>
              <a:spcBef>
                <a:spcPts val="0"/>
              </a:spcBef>
              <a:spcAft>
                <a:spcPct val="0"/>
              </a:spcAft>
              <a:buClrTx/>
              <a:buSzTx/>
              <a:buFontTx/>
              <a:buNone/>
              <a:tabLst/>
              <a:defRPr/>
            </a:pPr>
            <a:endParaRPr kumimoji="0" lang="en-US" sz="1600" b="0" i="0" u="none" strike="noStrike" kern="0" cap="none" spc="0" normalizeH="0" baseline="0" noProof="0" dirty="0">
              <a:ln>
                <a:noFill/>
              </a:ln>
              <a:solidFill>
                <a:srgbClr val="25398E"/>
              </a:solidFill>
              <a:effectLst/>
              <a:uLnTx/>
              <a:uFillTx/>
              <a:latin typeface="Calibri" panose="020F0502020204030204"/>
              <a:ea typeface="+mn-ea"/>
              <a:cs typeface="+mn-cs"/>
            </a:endParaRPr>
          </a:p>
        </p:txBody>
      </p:sp>
      <p:sp>
        <p:nvSpPr>
          <p:cNvPr id="7" name="TextBox 9">
            <a:extLst>
              <a:ext uri="{FF2B5EF4-FFF2-40B4-BE49-F238E27FC236}">
                <a16:creationId xmlns:a16="http://schemas.microsoft.com/office/drawing/2014/main" id="{71F8E99A-49B6-D786-EE68-4AC1D2039005}"/>
              </a:ext>
            </a:extLst>
          </p:cNvPr>
          <p:cNvSpPr txBox="1"/>
          <p:nvPr/>
        </p:nvSpPr>
        <p:spPr>
          <a:xfrm>
            <a:off x="47176" y="5602826"/>
            <a:ext cx="6493164" cy="523220"/>
          </a:xfrm>
          <a:prstGeom prst="rect">
            <a:avLst/>
          </a:prstGeom>
          <a:noFill/>
          <a:ln w="38100">
            <a:solidFill>
              <a:srgbClr val="FC4C0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Exceeded World Class results for </a:t>
            </a:r>
            <a:r>
              <a:rPr kumimoji="0" lang="en-US" sz="1400" b="1" i="0" u="none" strike="noStrike" kern="1200" cap="none" spc="0" normalizeH="0" baseline="0" noProof="0" dirty="0">
                <a:ln>
                  <a:noFill/>
                </a:ln>
                <a:solidFill>
                  <a:srgbClr val="FC4C02"/>
                </a:solidFill>
                <a:effectLst/>
                <a:uLnTx/>
                <a:uFillTx/>
                <a:latin typeface="Arial" panose="020B0604020202020204" pitchFamily="34" charset="0"/>
                <a:ea typeface="+mn-ea"/>
                <a:cs typeface="Arial" panose="020B0604020202020204" pitchFamily="34" charset="0"/>
              </a:rPr>
              <a:t>8</a:t>
            </a:r>
            <a:r>
              <a:rPr kumimoji="0" lang="en-US" sz="1400" b="1" i="0" u="none" strike="noStrike" kern="120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 months and won </a:t>
            </a:r>
            <a:r>
              <a:rPr kumimoji="0" lang="en-US" sz="1400" b="1" i="0" u="none" strike="noStrike" kern="1200" cap="none" spc="0" normalizeH="0" baseline="0" noProof="0" dirty="0">
                <a:ln>
                  <a:noFill/>
                </a:ln>
                <a:solidFill>
                  <a:srgbClr val="FC4C02"/>
                </a:solidFill>
                <a:effectLst/>
                <a:uLnTx/>
                <a:uFillTx/>
                <a:latin typeface="Arial" panose="020B0604020202020204" pitchFamily="34" charset="0"/>
                <a:ea typeface="+mn-ea"/>
                <a:cs typeface="Arial" panose="020B0604020202020204" pitchFamily="34" charset="0"/>
              </a:rPr>
              <a:t>“Most Innovative Idea” </a:t>
            </a:r>
            <a:r>
              <a:rPr kumimoji="0" lang="en-US" sz="1400" b="1" i="0" u="none" strike="noStrike" kern="1200" cap="none" spc="0" normalizeH="0" baseline="0" noProof="0" dirty="0">
                <a:ln>
                  <a:noFill/>
                </a:ln>
                <a:solidFill>
                  <a:srgbClr val="25398E"/>
                </a:solidFill>
                <a:effectLst/>
                <a:uLnTx/>
                <a:uFillTx/>
                <a:latin typeface="Arial" panose="020B0604020202020204" pitchFamily="34" charset="0"/>
                <a:ea typeface="+mn-ea"/>
                <a:cs typeface="Arial" panose="020B0604020202020204" pitchFamily="34" charset="0"/>
              </a:rPr>
              <a:t>for 2024 Sharing Days!!</a:t>
            </a:r>
          </a:p>
        </p:txBody>
      </p:sp>
      <p:sp>
        <p:nvSpPr>
          <p:cNvPr id="3" name="Title 9">
            <a:extLst>
              <a:ext uri="{FF2B5EF4-FFF2-40B4-BE49-F238E27FC236}">
                <a16:creationId xmlns:a16="http://schemas.microsoft.com/office/drawing/2014/main" id="{7611E147-1729-D749-623B-C14DBBADEAD4}"/>
              </a:ext>
            </a:extLst>
          </p:cNvPr>
          <p:cNvSpPr>
            <a:spLocks noGrp="1"/>
          </p:cNvSpPr>
          <p:nvPr>
            <p:ph type="title"/>
          </p:nvPr>
        </p:nvSpPr>
        <p:spPr>
          <a:xfrm>
            <a:off x="74884" y="162922"/>
            <a:ext cx="8314079" cy="824404"/>
          </a:xfrm>
        </p:spPr>
        <p:txBody>
          <a:bodyPr>
            <a:noAutofit/>
          </a:bodyPr>
          <a:lstStyle/>
          <a:p>
            <a:r>
              <a:rPr lang="en-US" sz="3200" dirty="0">
                <a:latin typeface="Arial" panose="020B0604020202020204" pitchFamily="34" charset="0"/>
                <a:cs typeface="Arial" panose="020B0604020202020204" pitchFamily="34" charset="0"/>
              </a:rPr>
              <a:t>PE Business Analytics Annual Preventive Care Visit Rate Improvement</a:t>
            </a:r>
          </a:p>
        </p:txBody>
      </p:sp>
      <p:sp>
        <p:nvSpPr>
          <p:cNvPr id="10" name="Rectangle 9">
            <a:extLst>
              <a:ext uri="{FF2B5EF4-FFF2-40B4-BE49-F238E27FC236}">
                <a16:creationId xmlns:a16="http://schemas.microsoft.com/office/drawing/2014/main" id="{B534C876-497C-6C2E-2F96-3BBADD6D56C2}"/>
              </a:ext>
            </a:extLst>
          </p:cNvPr>
          <p:cNvSpPr/>
          <p:nvPr/>
        </p:nvSpPr>
        <p:spPr bwMode="auto">
          <a:xfrm>
            <a:off x="24295" y="5186111"/>
            <a:ext cx="5210355" cy="404269"/>
          </a:xfrm>
          <a:prstGeom prst="rect">
            <a:avLst/>
          </a:prstGeom>
          <a:solidFill>
            <a:srgbClr val="FC4C0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91440" marR="0" lvl="1"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rial" charset="0"/>
                <a:ea typeface="ヒラギノ角ゴ Pro W3" charset="0"/>
                <a:cs typeface="ヒラギノ角ゴ Pro W3" charset="0"/>
              </a:rPr>
              <a:t>Success Story Highlights:</a:t>
            </a:r>
          </a:p>
        </p:txBody>
      </p:sp>
      <p:sp>
        <p:nvSpPr>
          <p:cNvPr id="16" name="TextBox 15">
            <a:extLst>
              <a:ext uri="{FF2B5EF4-FFF2-40B4-BE49-F238E27FC236}">
                <a16:creationId xmlns:a16="http://schemas.microsoft.com/office/drawing/2014/main" id="{C3EB6B64-4347-CBED-346E-ADFBDDF5FA53}"/>
              </a:ext>
            </a:extLst>
          </p:cNvPr>
          <p:cNvSpPr txBox="1"/>
          <p:nvPr/>
        </p:nvSpPr>
        <p:spPr>
          <a:xfrm>
            <a:off x="8708104" y="2944748"/>
            <a:ext cx="1981200" cy="338554"/>
          </a:xfrm>
          <a:prstGeom prst="rect">
            <a:avLst/>
          </a:prstGeom>
          <a:solidFill>
            <a:srgbClr val="FC4C02"/>
          </a:solidFill>
        </p:spPr>
        <p:txBody>
          <a:bodyPr wrap="square" rtlCol="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128"/>
                <a:cs typeface="+mn-cs"/>
              </a:rPr>
              <a:t>How Did They Do?</a:t>
            </a:r>
          </a:p>
        </p:txBody>
      </p:sp>
      <p:pic>
        <p:nvPicPr>
          <p:cNvPr id="9" name="Picture 8" descr="A group of people posing for a photo&#10;&#10;Description automatically generated">
            <a:extLst>
              <a:ext uri="{FF2B5EF4-FFF2-40B4-BE49-F238E27FC236}">
                <a16:creationId xmlns:a16="http://schemas.microsoft.com/office/drawing/2014/main" id="{63EDAAD2-A738-D370-9716-6F5BD40E1FB0}"/>
              </a:ext>
            </a:extLst>
          </p:cNvPr>
          <p:cNvPicPr>
            <a:picLocks noChangeAspect="1"/>
          </p:cNvPicPr>
          <p:nvPr/>
        </p:nvPicPr>
        <p:blipFill rotWithShape="1">
          <a:blip r:embed="rId3"/>
          <a:srcRect l="6282" t="29045" r="1814" b="2432"/>
          <a:stretch/>
        </p:blipFill>
        <p:spPr>
          <a:xfrm>
            <a:off x="7873725" y="671378"/>
            <a:ext cx="3958886" cy="2271131"/>
          </a:xfrm>
          <a:prstGeom prst="rect">
            <a:avLst/>
          </a:prstGeom>
        </p:spPr>
      </p:pic>
    </p:spTree>
    <p:extLst>
      <p:ext uri="{BB962C8B-B14F-4D97-AF65-F5344CB8AC3E}">
        <p14:creationId xmlns:p14="http://schemas.microsoft.com/office/powerpoint/2010/main" val="4234235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TEAM HIGHLIGHTS</a:t>
            </a: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428878" y="1468799"/>
            <a:ext cx="11353126" cy="4326983"/>
          </a:xfrm>
        </p:spPr>
        <p:txBody>
          <a:bodyPr/>
          <a:lstStyle/>
          <a:p>
            <a:pPr>
              <a:buClr>
                <a:srgbClr val="FC4C02"/>
              </a:buClr>
            </a:pPr>
            <a:r>
              <a:rPr lang="en-US" dirty="0">
                <a:solidFill>
                  <a:srgbClr val="25398E"/>
                </a:solidFill>
                <a:latin typeface="Arial" panose="020B0604020202020204" pitchFamily="34" charset="0"/>
                <a:cs typeface="Arial" panose="020B0604020202020204" pitchFamily="34" charset="0"/>
              </a:rPr>
              <a:t>Discuss 6 Dashboard Graphs</a:t>
            </a:r>
          </a:p>
          <a:p>
            <a:pPr>
              <a:spcBef>
                <a:spcPts val="1800"/>
              </a:spcBef>
              <a:buClr>
                <a:srgbClr val="FC4C02"/>
              </a:buClr>
            </a:pPr>
            <a:r>
              <a:rPr lang="en-US" dirty="0">
                <a:solidFill>
                  <a:srgbClr val="25398E"/>
                </a:solidFill>
                <a:latin typeface="Arial" panose="020B0604020202020204" pitchFamily="34" charset="0"/>
                <a:cs typeface="Arial" panose="020B0604020202020204" pitchFamily="34" charset="0"/>
              </a:rPr>
              <a:t>Continue the Monthly Meeting </a:t>
            </a:r>
            <a:br>
              <a:rPr lang="en-US" dirty="0">
                <a:solidFill>
                  <a:srgbClr val="25398E"/>
                </a:solidFill>
                <a:latin typeface="Arial" panose="020B0604020202020204" pitchFamily="34" charset="0"/>
                <a:cs typeface="Arial" panose="020B0604020202020204" pitchFamily="34" charset="0"/>
              </a:rPr>
            </a:br>
            <a:r>
              <a:rPr lang="en-US" dirty="0">
                <a:solidFill>
                  <a:srgbClr val="25398E"/>
                </a:solidFill>
                <a:latin typeface="Arial" panose="020B0604020202020204" pitchFamily="34" charset="0"/>
                <a:cs typeface="Arial" panose="020B0604020202020204" pitchFamily="34" charset="0"/>
              </a:rPr>
              <a:t>discussing information for your department.</a:t>
            </a:r>
          </a:p>
          <a:p>
            <a:pPr marL="0" indent="0">
              <a:buNone/>
            </a:pPr>
            <a:endParaRPr lang="en-US" sz="2200" dirty="0">
              <a:solidFill>
                <a:srgbClr val="25398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04CC1C-8790-6401-B6AB-039D3A95A98F}"/>
              </a:ext>
            </a:extLst>
          </p:cNvPr>
          <p:cNvSpPr txBox="1"/>
          <p:nvPr/>
        </p:nvSpPr>
        <p:spPr>
          <a:xfrm>
            <a:off x="4832250" y="6424356"/>
            <a:ext cx="6568965" cy="307777"/>
          </a:xfrm>
          <a:prstGeom prst="rect">
            <a:avLst/>
          </a:prstGeom>
          <a:noFill/>
        </p:spPr>
        <p:txBody>
          <a:bodyPr wrap="square" rtlCol="0">
            <a:spAutoFit/>
          </a:bodyPr>
          <a:lstStyle/>
          <a:p>
            <a:pPr algn="r"/>
            <a:r>
              <a:rPr lang="en-US" sz="1400" i="1" dirty="0">
                <a:solidFill>
                  <a:srgbClr val="25398E"/>
                </a:solidFill>
                <a:latin typeface="Arial Narrow" panose="020B0606020202030204" pitchFamily="34" charset="0"/>
              </a:rPr>
              <a:t>“We extend God’s care through the ministry of physical, mental and spiritual healing.”</a:t>
            </a:r>
          </a:p>
        </p:txBody>
      </p:sp>
      <p:sp>
        <p:nvSpPr>
          <p:cNvPr id="7" name="Slide Number Placeholder 1">
            <a:extLst>
              <a:ext uri="{FF2B5EF4-FFF2-40B4-BE49-F238E27FC236}">
                <a16:creationId xmlns:a16="http://schemas.microsoft.com/office/drawing/2014/main" id="{854F80ED-FD48-5AD6-82AE-7E59E3EFED62}"/>
              </a:ext>
            </a:extLst>
          </p:cNvPr>
          <p:cNvSpPr txBox="1">
            <a:spLocks/>
          </p:cNvSpPr>
          <p:nvPr/>
        </p:nvSpPr>
        <p:spPr>
          <a:xfrm>
            <a:off x="10584611" y="6403786"/>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6736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FC7-CA6A-14D9-EAEF-FBE21B71C4B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TEAM HIGHLIGHTS- Fort Washington</a:t>
            </a:r>
          </a:p>
        </p:txBody>
      </p:sp>
      <p:sp>
        <p:nvSpPr>
          <p:cNvPr id="21" name="Content Placeholder 2">
            <a:extLst>
              <a:ext uri="{FF2B5EF4-FFF2-40B4-BE49-F238E27FC236}">
                <a16:creationId xmlns:a16="http://schemas.microsoft.com/office/drawing/2014/main" id="{432636C6-03F9-AFBE-A781-1A6816BCB8A0}"/>
              </a:ext>
            </a:extLst>
          </p:cNvPr>
          <p:cNvSpPr>
            <a:spLocks noGrp="1"/>
          </p:cNvSpPr>
          <p:nvPr>
            <p:ph idx="1"/>
          </p:nvPr>
        </p:nvSpPr>
        <p:spPr>
          <a:xfrm>
            <a:off x="428878" y="1468799"/>
            <a:ext cx="11353126" cy="4326983"/>
          </a:xfrm>
        </p:spPr>
        <p:txBody>
          <a:bodyPr/>
          <a:lstStyle/>
          <a:p>
            <a:pPr marL="285750" marR="0" indent="-285750">
              <a:spcBef>
                <a:spcPts val="0"/>
              </a:spcBef>
              <a:spcAft>
                <a:spcPts val="0"/>
              </a:spcAft>
            </a:pPr>
            <a:r>
              <a:rPr lang="en-US" sz="2000" dirty="0">
                <a:effectLst/>
                <a:latin typeface="Aptos" panose="020B0004020202020204" pitchFamily="34" charset="0"/>
                <a:ea typeface="Aptos" panose="020B0004020202020204" pitchFamily="34" charset="0"/>
                <a:cs typeface="Aptos" panose="020B0004020202020204" pitchFamily="34" charset="0"/>
              </a:rPr>
              <a:t>Talked about D-dimer QC.</a:t>
            </a:r>
            <a:r>
              <a:rPr lang="en-US" sz="2000" dirty="0">
                <a:latin typeface="Aptos" panose="020B0004020202020204" pitchFamily="34" charset="0"/>
                <a:ea typeface="Aptos" panose="020B0004020202020204" pitchFamily="34" charset="0"/>
                <a:cs typeface="Aptos" panose="020B0004020202020204" pitchFamily="34" charset="0"/>
              </a:rPr>
              <a:t> Seeing slight shift (running low) in level 1 QC, but QC is still within acceptable range.</a:t>
            </a:r>
            <a:r>
              <a:rPr lang="en-US" sz="2000" dirty="0">
                <a:effectLst/>
                <a:latin typeface="Aptos" panose="020B0004020202020204" pitchFamily="34" charset="0"/>
                <a:ea typeface="Aptos" panose="020B0004020202020204" pitchFamily="34" charset="0"/>
                <a:cs typeface="Aptos" panose="020B0004020202020204" pitchFamily="34" charset="0"/>
              </a:rPr>
              <a:t> Ash is investigating and working with </a:t>
            </a:r>
            <a:r>
              <a:rPr lang="en-US" sz="2000" dirty="0" err="1">
                <a:effectLst/>
                <a:latin typeface="Aptos" panose="020B0004020202020204" pitchFamily="34" charset="0"/>
                <a:ea typeface="Aptos" panose="020B0004020202020204" pitchFamily="34" charset="0"/>
                <a:cs typeface="Aptos" panose="020B0004020202020204" pitchFamily="34" charset="0"/>
              </a:rPr>
              <a:t>Stago</a:t>
            </a:r>
            <a:r>
              <a:rPr lang="en-US" sz="2000" dirty="0">
                <a:effectLst/>
                <a:latin typeface="Aptos" panose="020B0004020202020204" pitchFamily="34" charset="0"/>
                <a:ea typeface="Aptos" panose="020B0004020202020204" pitchFamily="34" charset="0"/>
                <a:cs typeface="Aptos" panose="020B0004020202020204" pitchFamily="34" charset="0"/>
              </a:rPr>
              <a:t>.</a:t>
            </a:r>
          </a:p>
          <a:p>
            <a:pPr marL="0" marR="0" indent="0">
              <a:spcBef>
                <a:spcPts val="0"/>
              </a:spcBef>
              <a:spcAft>
                <a:spcPts val="0"/>
              </a:spcAft>
              <a:buNone/>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a:spcBef>
                <a:spcPts val="0"/>
              </a:spcBef>
            </a:pPr>
            <a:r>
              <a:rPr lang="en-US" sz="2000" dirty="0">
                <a:effectLst/>
                <a:latin typeface="Aptos" panose="020B0004020202020204" pitchFamily="34" charset="0"/>
                <a:ea typeface="Aptos" panose="020B0004020202020204" pitchFamily="34" charset="0"/>
                <a:cs typeface="Aptos" panose="020B0004020202020204" pitchFamily="34" charset="0"/>
              </a:rPr>
              <a:t> New PTO policy health time vs vacation time. Employees responsible for putting in their request.</a:t>
            </a:r>
          </a:p>
          <a:p>
            <a:pPr marL="0">
              <a:spcBef>
                <a:spcPts val="0"/>
              </a:spcBef>
            </a:pPr>
            <a:endParaRPr lang="en-US" sz="2000" dirty="0">
              <a:latin typeface="Aptos" panose="020B0004020202020204" pitchFamily="34" charset="0"/>
              <a:ea typeface="Aptos" panose="020B0004020202020204" pitchFamily="34" charset="0"/>
              <a:cs typeface="Aptos" panose="020B0004020202020204" pitchFamily="34" charset="0"/>
            </a:endParaRPr>
          </a:p>
          <a:p>
            <a:pPr marL="285750" indent="-285750">
              <a:spcBef>
                <a:spcPts val="0"/>
              </a:spcBef>
            </a:pPr>
            <a:r>
              <a:rPr lang="en-US" sz="2000" dirty="0">
                <a:effectLst/>
                <a:latin typeface="Aptos" panose="020B0004020202020204" pitchFamily="34" charset="0"/>
                <a:ea typeface="Aptos" panose="020B0004020202020204" pitchFamily="34" charset="0"/>
                <a:cs typeface="Aptos" panose="020B0004020202020204" pitchFamily="34" charset="0"/>
              </a:rPr>
              <a:t>Blood bank training: Staff are encountering some uncommon issues in Blood Bank. Stephanie to set up a staff meeting to discuss. </a:t>
            </a:r>
            <a:r>
              <a:rPr lang="en-US" sz="2000" dirty="0">
                <a:latin typeface="Aptos" panose="020B0004020202020204" pitchFamily="34" charset="0"/>
                <a:ea typeface="Aptos" panose="020B0004020202020204" pitchFamily="34" charset="0"/>
                <a:cs typeface="Aptos" panose="020B0004020202020204" pitchFamily="34" charset="0"/>
              </a:rPr>
              <a:t>In addition, Stephanie assigned a case study in MTS.</a:t>
            </a:r>
            <a:r>
              <a:rPr lang="en-US" sz="2000" dirty="0">
                <a:effectLst/>
                <a:latin typeface="Aptos" panose="020B0004020202020204" pitchFamily="34" charset="0"/>
                <a:ea typeface="Aptos" panose="020B0004020202020204" pitchFamily="34" charset="0"/>
                <a:cs typeface="Aptos" panose="020B0004020202020204" pitchFamily="34" charset="0"/>
              </a:rPr>
              <a:t> </a:t>
            </a:r>
          </a:p>
          <a:p>
            <a:pPr marL="0">
              <a:spcBef>
                <a:spcPts val="0"/>
              </a:spcBef>
            </a:pP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a:spcBef>
                <a:spcPts val="0"/>
              </a:spcBef>
            </a:pPr>
            <a:r>
              <a:rPr lang="en-US" sz="2000" dirty="0">
                <a:effectLst/>
                <a:latin typeface="Aptos" panose="020B0004020202020204" pitchFamily="34" charset="0"/>
                <a:ea typeface="Aptos" panose="020B0004020202020204" pitchFamily="34" charset="0"/>
                <a:cs typeface="Aptos" panose="020B0004020202020204" pitchFamily="34" charset="0"/>
              </a:rPr>
              <a:t>Sharps containers were full inpatient rooms. Staff notified charge nurse on both day and night shift.</a:t>
            </a:r>
          </a:p>
          <a:p>
            <a:pPr marL="0">
              <a:spcBef>
                <a:spcPts val="0"/>
              </a:spcBef>
            </a:pPr>
            <a:endParaRPr lang="en-US" sz="2000" dirty="0">
              <a:latin typeface="Aptos" panose="020B0004020202020204" pitchFamily="34" charset="0"/>
              <a:ea typeface="Aptos" panose="020B0004020202020204" pitchFamily="34" charset="0"/>
              <a:cs typeface="Aptos" panose="020B0004020202020204" pitchFamily="34" charset="0"/>
            </a:endParaRPr>
          </a:p>
          <a:p>
            <a:pPr marL="0">
              <a:spcBef>
                <a:spcPts val="0"/>
              </a:spcBef>
            </a:pPr>
            <a:r>
              <a:rPr lang="en-US" sz="2000" dirty="0">
                <a:effectLst/>
                <a:latin typeface="Aptos" panose="020B0004020202020204" pitchFamily="34" charset="0"/>
                <a:ea typeface="Aptos" panose="020B0004020202020204" pitchFamily="34" charset="0"/>
                <a:cs typeface="Aptos" panose="020B0004020202020204" pitchFamily="34" charset="0"/>
              </a:rPr>
              <a:t>Showed staff how to put a ticket request in at AHC </a:t>
            </a:r>
          </a:p>
          <a:p>
            <a:pPr marL="0" indent="0">
              <a:spcBef>
                <a:spcPts val="0"/>
              </a:spcBef>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sz="2200" dirty="0">
              <a:solidFill>
                <a:srgbClr val="25398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04CC1C-8790-6401-B6AB-039D3A95A98F}"/>
              </a:ext>
            </a:extLst>
          </p:cNvPr>
          <p:cNvSpPr txBox="1"/>
          <p:nvPr/>
        </p:nvSpPr>
        <p:spPr>
          <a:xfrm>
            <a:off x="4832250" y="6424356"/>
            <a:ext cx="6568965" cy="307777"/>
          </a:xfrm>
          <a:prstGeom prst="rect">
            <a:avLst/>
          </a:prstGeom>
          <a:noFill/>
        </p:spPr>
        <p:txBody>
          <a:bodyPr wrap="square" rtlCol="0">
            <a:spAutoFit/>
          </a:bodyPr>
          <a:lstStyle/>
          <a:p>
            <a:pPr algn="r"/>
            <a:r>
              <a:rPr lang="en-US" sz="1400" i="1" dirty="0">
                <a:solidFill>
                  <a:srgbClr val="25398E"/>
                </a:solidFill>
                <a:latin typeface="Arial Narrow" panose="020B0606020202030204" pitchFamily="34" charset="0"/>
              </a:rPr>
              <a:t>“We extend God’s care through the ministry of physical, mental and spiritual healing.”</a:t>
            </a:r>
          </a:p>
        </p:txBody>
      </p:sp>
      <p:sp>
        <p:nvSpPr>
          <p:cNvPr id="7" name="Slide Number Placeholder 1">
            <a:extLst>
              <a:ext uri="{FF2B5EF4-FFF2-40B4-BE49-F238E27FC236}">
                <a16:creationId xmlns:a16="http://schemas.microsoft.com/office/drawing/2014/main" id="{854F80ED-FD48-5AD6-82AE-7E59E3EFED62}"/>
              </a:ext>
            </a:extLst>
          </p:cNvPr>
          <p:cNvSpPr txBox="1">
            <a:spLocks/>
          </p:cNvSpPr>
          <p:nvPr/>
        </p:nvSpPr>
        <p:spPr>
          <a:xfrm>
            <a:off x="10584611" y="6403786"/>
            <a:ext cx="1300908" cy="3283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469E1C-E4F4-40D5-86F8-3662AD305A0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6632165"/>
      </p:ext>
    </p:extLst>
  </p:cSld>
  <p:clrMapOvr>
    <a:masterClrMapping/>
  </p:clrMapOvr>
</p:sld>
</file>

<file path=ppt/theme/theme1.xml><?xml version="1.0" encoding="utf-8"?>
<a:theme xmlns:a="http://schemas.openxmlformats.org/drawingml/2006/main" name="Office Theme">
  <a:themeElements>
    <a:clrScheme name="AHC Blu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109E6BF5E8E94BA92D9135120412C9" ma:contentTypeVersion="17" ma:contentTypeDescription="Create a new document." ma:contentTypeScope="" ma:versionID="4b3cfc55f70860f3e0d9e26f69df7bf5">
  <xsd:schema xmlns:xsd="http://www.w3.org/2001/XMLSchema" xmlns:xs="http://www.w3.org/2001/XMLSchema" xmlns:p="http://schemas.microsoft.com/office/2006/metadata/properties" xmlns:ns2="d7c8b542-caaa-45cd-83fe-835d56eb4af4" xmlns:ns3="7e269f14-bfbf-4a8a-833e-f691f25ede14" targetNamespace="http://schemas.microsoft.com/office/2006/metadata/properties" ma:root="true" ma:fieldsID="d3f714b4465233a79320c743648140b2" ns2:_="" ns3:_="">
    <xsd:import namespace="d7c8b542-caaa-45cd-83fe-835d56eb4af4"/>
    <xsd:import namespace="7e269f14-bfbf-4a8a-833e-f691f25ede1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8b542-caaa-45cd-83fe-835d56eb4a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7b2ff2c-bbeb-4296-a4d2-c729f7f213f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269f14-bfbf-4a8a-833e-f691f25ede1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135b90-d465-4fd6-86bd-a8f3d340ba40}" ma:internalName="TaxCatchAll" ma:showField="CatchAllData" ma:web="7e269f14-bfbf-4a8a-833e-f691f25ede1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c8b542-caaa-45cd-83fe-835d56eb4af4">
      <Terms xmlns="http://schemas.microsoft.com/office/infopath/2007/PartnerControls"/>
    </lcf76f155ced4ddcb4097134ff3c332f>
    <TaxCatchAll xmlns="7e269f14-bfbf-4a8a-833e-f691f25ede14" xsi:nil="true"/>
  </documentManagement>
</p:properties>
</file>

<file path=customXml/itemProps1.xml><?xml version="1.0" encoding="utf-8"?>
<ds:datastoreItem xmlns:ds="http://schemas.openxmlformats.org/officeDocument/2006/customXml" ds:itemID="{AC77A1B6-D416-4735-B066-A0FEBD2B7BA3}">
  <ds:schemaRefs>
    <ds:schemaRef ds:uri="http://schemas.microsoft.com/sharepoint/v3/contenttype/forms"/>
  </ds:schemaRefs>
</ds:datastoreItem>
</file>

<file path=customXml/itemProps2.xml><?xml version="1.0" encoding="utf-8"?>
<ds:datastoreItem xmlns:ds="http://schemas.openxmlformats.org/officeDocument/2006/customXml" ds:itemID="{3081C9EC-1843-4990-AB98-011D4E7F1F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c8b542-caaa-45cd-83fe-835d56eb4af4"/>
    <ds:schemaRef ds:uri="7e269f14-bfbf-4a8a-833e-f691f25ede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8C5943-B518-45A4-9627-01ED06460DA9}">
  <ds:schemaRefs>
    <ds:schemaRef ds:uri="http://schemas.microsoft.com/office/2006/metadata/properties"/>
    <ds:schemaRef ds:uri="http://schemas.microsoft.com/office/infopath/2007/PartnerControls"/>
    <ds:schemaRef ds:uri="d7c8b542-caaa-45cd-83fe-835d56eb4af4"/>
    <ds:schemaRef ds:uri="7e269f14-bfbf-4a8a-833e-f691f25ede14"/>
  </ds:schemaRefs>
</ds:datastoreItem>
</file>

<file path=docProps/app.xml><?xml version="1.0" encoding="utf-8"?>
<Properties xmlns="http://schemas.openxmlformats.org/officeDocument/2006/extended-properties" xmlns:vt="http://schemas.openxmlformats.org/officeDocument/2006/docPropsVTypes">
  <Template/>
  <TotalTime>2124</TotalTime>
  <Words>1012</Words>
  <Application>Microsoft Office PowerPoint</Application>
  <PresentationFormat>Widescreen</PresentationFormat>
  <Paragraphs>124</Paragraphs>
  <Slides>12</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Aptos</vt:lpstr>
      <vt:lpstr>Arial</vt:lpstr>
      <vt:lpstr>Arial Narrow</vt:lpstr>
      <vt:lpstr>Bahnschrift SemiBold Condensed</vt:lpstr>
      <vt:lpstr>Calibri</vt:lpstr>
      <vt:lpstr>Myriad Pro</vt:lpstr>
      <vt:lpstr>Myriad Pro Light</vt:lpstr>
      <vt:lpstr>Proxima Nova</vt:lpstr>
      <vt:lpstr>Symbol</vt:lpstr>
      <vt:lpstr>System Font Regular</vt:lpstr>
      <vt:lpstr>Wingdings</vt:lpstr>
      <vt:lpstr>Office Theme</vt:lpstr>
      <vt:lpstr>PowerPoint Presentation</vt:lpstr>
      <vt:lpstr>Monthly Meeting</vt:lpstr>
      <vt:lpstr>AGENDA</vt:lpstr>
      <vt:lpstr>PowerPoint Presentation</vt:lpstr>
      <vt:lpstr>Mission (Continued)</vt:lpstr>
      <vt:lpstr>PowerPoint Presentation</vt:lpstr>
      <vt:lpstr>PE Business Analytics Annual Preventive Care Visit Rate Improvement</vt:lpstr>
      <vt:lpstr>TEAM HIGHLIGHTS</vt:lpstr>
      <vt:lpstr>TEAM HIGHLIGHTS- Fort Washington</vt:lpstr>
      <vt:lpstr>TEAM HIGHLIGHTS- Shady Grove</vt:lpstr>
      <vt:lpstr>TEAM HIGHLIGHTS- White Oak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Collier, Demetra J</cp:lastModifiedBy>
  <cp:revision>56</cp:revision>
  <dcterms:created xsi:type="dcterms:W3CDTF">2022-03-18T19:10:08Z</dcterms:created>
  <dcterms:modified xsi:type="dcterms:W3CDTF">2025-02-11T18:07:33Z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0x010100D1109E6BF5E8E94BA92D9135120412C9</vt:lpwstr>
  </property>
</Properties>
</file>