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18"/>
  </p:notesMasterIdLst>
  <p:sldIdLst>
    <p:sldId id="256" r:id="rId6"/>
    <p:sldId id="266" r:id="rId7"/>
    <p:sldId id="273" r:id="rId8"/>
    <p:sldId id="298" r:id="rId9"/>
    <p:sldId id="275" r:id="rId10"/>
    <p:sldId id="304" r:id="rId11"/>
    <p:sldId id="301" r:id="rId12"/>
    <p:sldId id="303" r:id="rId13"/>
    <p:sldId id="286" r:id="rId14"/>
    <p:sldId id="305" r:id="rId15"/>
    <p:sldId id="306"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8E"/>
    <a:srgbClr val="FC4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5"/>
    <p:restoredTop sz="94694"/>
  </p:normalViewPr>
  <p:slideViewPr>
    <p:cSldViewPr snapToGrid="0" snapToObjects="1">
      <p:cViewPr varScale="1">
        <p:scale>
          <a:sx n="56" d="100"/>
          <a:sy n="56" d="100"/>
        </p:scale>
        <p:origin x="1184"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B5307-E970-9C44-AFF9-6D592EF4AEB8}"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685AB-55B9-6144-A640-32FAB5F37E47}" type="slidenum">
              <a:rPr lang="en-US" smtClean="0"/>
              <a:t>‹#›</a:t>
            </a:fld>
            <a:endParaRPr lang="en-US"/>
          </a:p>
        </p:txBody>
      </p:sp>
    </p:spTree>
    <p:extLst>
      <p:ext uri="{BB962C8B-B14F-4D97-AF65-F5344CB8AC3E}">
        <p14:creationId xmlns:p14="http://schemas.microsoft.com/office/powerpoint/2010/main" val="83628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4</a:t>
            </a:fld>
            <a:endParaRPr lang="en-US"/>
          </a:p>
        </p:txBody>
      </p:sp>
    </p:spTree>
    <p:extLst>
      <p:ext uri="{BB962C8B-B14F-4D97-AF65-F5344CB8AC3E}">
        <p14:creationId xmlns:p14="http://schemas.microsoft.com/office/powerpoint/2010/main" val="212600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5</a:t>
            </a:fld>
            <a:endParaRPr lang="en-US"/>
          </a:p>
        </p:txBody>
      </p:sp>
    </p:spTree>
    <p:extLst>
      <p:ext uri="{BB962C8B-B14F-4D97-AF65-F5344CB8AC3E}">
        <p14:creationId xmlns:p14="http://schemas.microsoft.com/office/powerpoint/2010/main" val="32544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Accomplishments were recorded in June 2024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685AB-55B9-6144-A640-32FAB5F37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2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In a world full of change, finding calm starts with a single step. </a:t>
            </a:r>
          </a:p>
          <a:p>
            <a:pPr marL="0" indent="0">
              <a:buNone/>
            </a:pPr>
            <a:endParaRPr lang="en-US" sz="1200" dirty="0"/>
          </a:p>
          <a:p>
            <a:pPr marL="0" indent="0">
              <a:buNone/>
            </a:pPr>
            <a:r>
              <a:rPr lang="en-US" sz="1200" dirty="0"/>
              <a:t>Explore valuable resources and events offered by LifeWork Strategies during Mental Health Awareness Month as part of a Mental Health Tool Kit at </a:t>
            </a:r>
            <a:r>
              <a:rPr lang="en-US" sz="1200" b="1" dirty="0" err="1">
                <a:solidFill>
                  <a:srgbClr val="00B0F0"/>
                </a:solidFill>
              </a:rPr>
              <a:t>Team.AHC.Link</a:t>
            </a:r>
            <a:r>
              <a:rPr lang="en-US" sz="1200" b="1" dirty="0">
                <a:solidFill>
                  <a:srgbClr val="00B0F0"/>
                </a:solidFill>
              </a:rPr>
              <a:t>/LWS-</a:t>
            </a:r>
            <a:r>
              <a:rPr lang="en-US" sz="1200" b="1" dirty="0" err="1">
                <a:solidFill>
                  <a:srgbClr val="00B0F0"/>
                </a:solidFill>
              </a:rPr>
              <a:t>MentalHealth</a:t>
            </a:r>
            <a:endParaRPr lang="en-US" sz="1200" b="1" dirty="0">
              <a:solidFill>
                <a:srgbClr val="00B0F0"/>
              </a:solidFill>
            </a:endParaRPr>
          </a:p>
          <a:p>
            <a:pPr marL="0" indent="0">
              <a:buNone/>
            </a:pPr>
            <a:endParaRPr lang="en-US" sz="1200" dirty="0"/>
          </a:p>
          <a:p>
            <a:pPr marL="0" indent="0">
              <a:buNone/>
            </a:pPr>
            <a:r>
              <a:rPr lang="en-US" sz="1200" dirty="0"/>
              <a:t>… or explore any of the many options that Adventist HealthCare offers to support your total well-being.</a:t>
            </a:r>
          </a:p>
          <a:p>
            <a:endParaRPr lang="en-US" dirty="0"/>
          </a:p>
          <a:p>
            <a:pPr marL="0" marR="0">
              <a:spcBef>
                <a:spcPts val="0"/>
              </a:spcBef>
              <a:spcAft>
                <a:spcPts val="0"/>
              </a:spcAft>
            </a:pPr>
            <a:r>
              <a:rPr lang="en-US" sz="1800" i="0" dirty="0">
                <a:solidFill>
                  <a:srgbClr val="000000"/>
                </a:solidFill>
                <a:effectLst/>
                <a:latin typeface="Aptos" panose="020B0004020202020204" pitchFamily="34" charset="0"/>
                <a:ea typeface="Aptos" panose="020B0004020202020204" pitchFamily="34" charset="0"/>
                <a:cs typeface="Aptos" panose="020B0004020202020204" pitchFamily="34" charset="0"/>
              </a:rPr>
              <a:t>Adventist HealthCare’s LifeWork Strategies and the Equity, Diversity and Inclusion team are partnering for </a:t>
            </a:r>
            <a:r>
              <a:rPr lang="en-US" sz="1800" b="1" i="0" dirty="0">
                <a:solidFill>
                  <a:srgbClr val="000000"/>
                </a:solidFill>
                <a:effectLst/>
                <a:latin typeface="Aptos" panose="020B0004020202020204" pitchFamily="34" charset="0"/>
                <a:ea typeface="Aptos" panose="020B0004020202020204" pitchFamily="34" charset="0"/>
                <a:cs typeface="Aptos" panose="020B0004020202020204" pitchFamily="34" charset="0"/>
              </a:rPr>
              <a:t>Wear Green Day</a:t>
            </a:r>
            <a:r>
              <a:rPr lang="en-US" sz="1800" i="0" dirty="0">
                <a:solidFill>
                  <a:srgbClr val="000000"/>
                </a:solidFill>
                <a:effectLst/>
                <a:latin typeface="Aptos" panose="020B0004020202020204" pitchFamily="34" charset="0"/>
                <a:ea typeface="Aptos" panose="020B0004020202020204" pitchFamily="34" charset="0"/>
                <a:cs typeface="Aptos" panose="020B0004020202020204" pitchFamily="34" charset="0"/>
              </a:rPr>
              <a:t> on Thursday, May 16. To help raise mental health awareness and show support, submit a photo of yourself or your team looking </a:t>
            </a:r>
            <a:r>
              <a:rPr lang="en-US" sz="1800" b="1" i="0" dirty="0">
                <a:solidFill>
                  <a:srgbClr val="000000"/>
                </a:solidFill>
                <a:effectLst/>
                <a:latin typeface="Aptos" panose="020B0004020202020204" pitchFamily="34" charset="0"/>
                <a:ea typeface="Aptos" panose="020B0004020202020204" pitchFamily="34" charset="0"/>
                <a:cs typeface="Aptos" panose="020B0004020202020204" pitchFamily="34" charset="0"/>
              </a:rPr>
              <a:t>great in green</a:t>
            </a:r>
            <a:r>
              <a:rPr lang="en-US" sz="1800" i="0" dirty="0">
                <a:solidFill>
                  <a:srgbClr val="000000"/>
                </a:solidFill>
                <a:effectLst/>
                <a:latin typeface="Aptos" panose="020B0004020202020204" pitchFamily="34" charset="0"/>
                <a:ea typeface="Aptos" panose="020B0004020202020204" pitchFamily="34" charset="0"/>
                <a:cs typeface="Aptos" panose="020B0004020202020204" pitchFamily="34" charset="0"/>
              </a:rPr>
              <a:t> by Friday, May 17, at 3 p.m. to be entered into a prize drawing!   Check out AHC NewsBriefs for all the details!</a:t>
            </a:r>
          </a:p>
          <a:p>
            <a:pPr marL="0" marR="0">
              <a:spcBef>
                <a:spcPts val="0"/>
              </a:spcBef>
              <a:spcAft>
                <a:spcPts val="0"/>
              </a:spcAft>
            </a:pPr>
            <a:endParaRPr lang="en-US" sz="1800" i="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800" i="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685AB-55B9-6144-A640-32FAB5F37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60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9</a:t>
            </a:fld>
            <a:endParaRPr lang="en-US"/>
          </a:p>
        </p:txBody>
      </p:sp>
    </p:spTree>
    <p:extLst>
      <p:ext uri="{BB962C8B-B14F-4D97-AF65-F5344CB8AC3E}">
        <p14:creationId xmlns:p14="http://schemas.microsoft.com/office/powerpoint/2010/main" val="781618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CAEB1-F32C-79D7-4A1C-BDE661503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A7191-662D-BB06-F55F-A004B5BAB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9CC51A-9F41-48D2-04F1-CAC7D4EED8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BAB79E-FCAA-998F-0CBC-52AB2311043C}"/>
              </a:ext>
            </a:extLst>
          </p:cNvPr>
          <p:cNvSpPr>
            <a:spLocks noGrp="1"/>
          </p:cNvSpPr>
          <p:nvPr>
            <p:ph type="sldNum" sz="quarter" idx="5"/>
          </p:nvPr>
        </p:nvSpPr>
        <p:spPr/>
        <p:txBody>
          <a:bodyPr/>
          <a:lstStyle/>
          <a:p>
            <a:fld id="{15C685AB-55B9-6144-A640-32FAB5F37E47}" type="slidenum">
              <a:rPr lang="en-US" smtClean="0"/>
              <a:t>10</a:t>
            </a:fld>
            <a:endParaRPr lang="en-US"/>
          </a:p>
        </p:txBody>
      </p:sp>
    </p:spTree>
    <p:extLst>
      <p:ext uri="{BB962C8B-B14F-4D97-AF65-F5344CB8AC3E}">
        <p14:creationId xmlns:p14="http://schemas.microsoft.com/office/powerpoint/2010/main" val="387269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0399C-ECE8-A229-FF4C-A3CC8F3C6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E7880-531E-FAA7-814A-FD323008C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8BD183-E4F3-2003-513C-AEA2033698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541B3C-813E-E83A-3181-C71A2FAEAF2D}"/>
              </a:ext>
            </a:extLst>
          </p:cNvPr>
          <p:cNvSpPr>
            <a:spLocks noGrp="1"/>
          </p:cNvSpPr>
          <p:nvPr>
            <p:ph type="sldNum" sz="quarter" idx="5"/>
          </p:nvPr>
        </p:nvSpPr>
        <p:spPr/>
        <p:txBody>
          <a:bodyPr/>
          <a:lstStyle/>
          <a:p>
            <a:fld id="{15C685AB-55B9-6144-A640-32FAB5F37E47}" type="slidenum">
              <a:rPr lang="en-US" smtClean="0"/>
              <a:t>11</a:t>
            </a:fld>
            <a:endParaRPr lang="en-US"/>
          </a:p>
        </p:txBody>
      </p:sp>
    </p:spTree>
    <p:extLst>
      <p:ext uri="{BB962C8B-B14F-4D97-AF65-F5344CB8AC3E}">
        <p14:creationId xmlns:p14="http://schemas.microsoft.com/office/powerpoint/2010/main" val="2921249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BFD229-60DF-D646-A24B-06007CEA6A7F}"/>
              </a:ext>
            </a:extLst>
          </p:cNvPr>
          <p:cNvPicPr>
            <a:picLocks noChangeAspect="1"/>
          </p:cNvPicPr>
          <p:nvPr userDrawn="1"/>
        </p:nvPicPr>
        <p:blipFill>
          <a:blip r:embed="rId2"/>
          <a:srcRect/>
          <a:stretch/>
        </p:blipFill>
        <p:spPr>
          <a:xfrm>
            <a:off x="-28426" y="-13908"/>
            <a:ext cx="12231045" cy="6876644"/>
          </a:xfrm>
          <a:prstGeom prst="rect">
            <a:avLst/>
          </a:prstGeom>
        </p:spPr>
      </p:pic>
    </p:spTree>
    <p:extLst>
      <p:ext uri="{BB962C8B-B14F-4D97-AF65-F5344CB8AC3E}">
        <p14:creationId xmlns:p14="http://schemas.microsoft.com/office/powerpoint/2010/main" val="325530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87DB3F-28C0-7743-8DD9-678D06E3C02F}"/>
              </a:ext>
            </a:extLst>
          </p:cNvPr>
          <p:cNvSpPr>
            <a:spLocks noGrp="1"/>
          </p:cNvSpPr>
          <p:nvPr>
            <p:ph type="sldNum" sz="quarter" idx="12"/>
          </p:nvPr>
        </p:nvSpPr>
        <p:spPr/>
        <p:txBody>
          <a:bodyPr/>
          <a:lstStyle/>
          <a:p>
            <a:fld id="{D1861599-52FB-3C46-8B79-3212DE710A59}" type="slidenum">
              <a:rPr lang="en-US" smtClean="0"/>
              <a:t>‹#›</a:t>
            </a:fld>
            <a:endParaRPr lang="en-US"/>
          </a:p>
        </p:txBody>
      </p:sp>
      <p:pic>
        <p:nvPicPr>
          <p:cNvPr id="5" name="Picture 4">
            <a:extLst>
              <a:ext uri="{FF2B5EF4-FFF2-40B4-BE49-F238E27FC236}">
                <a16:creationId xmlns:a16="http://schemas.microsoft.com/office/drawing/2014/main" id="{1BCEA27A-501A-1A51-D9D9-15C03CB5940F}"/>
              </a:ext>
            </a:extLst>
          </p:cNvPr>
          <p:cNvPicPr>
            <a:picLocks noChangeAspect="1"/>
          </p:cNvPicPr>
          <p:nvPr userDrawn="1"/>
        </p:nvPicPr>
        <p:blipFill>
          <a:blip r:embed="rId2"/>
          <a:stretch>
            <a:fillRect/>
          </a:stretch>
        </p:blipFill>
        <p:spPr>
          <a:xfrm>
            <a:off x="0" y="1654"/>
            <a:ext cx="12192000" cy="6854692"/>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877A5F86-1ADC-E019-B262-585D005CB91F}"/>
              </a:ext>
            </a:extLst>
          </p:cNvPr>
          <p:cNvPicPr>
            <a:picLocks noChangeAspect="1"/>
          </p:cNvPicPr>
          <p:nvPr userDrawn="1"/>
        </p:nvPicPr>
        <p:blipFill>
          <a:blip r:embed="rId3"/>
          <a:stretch>
            <a:fillRect/>
          </a:stretch>
        </p:blipFill>
        <p:spPr>
          <a:xfrm>
            <a:off x="191677" y="6187305"/>
            <a:ext cx="1910500" cy="525190"/>
          </a:xfrm>
          <a:prstGeom prst="rect">
            <a:avLst/>
          </a:prstGeom>
        </p:spPr>
      </p:pic>
    </p:spTree>
    <p:extLst>
      <p:ext uri="{BB962C8B-B14F-4D97-AF65-F5344CB8AC3E}">
        <p14:creationId xmlns:p14="http://schemas.microsoft.com/office/powerpoint/2010/main" val="99561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823014-5AB9-82A1-2600-EF488935C3BE}"/>
              </a:ext>
            </a:extLst>
          </p:cNvPr>
          <p:cNvPicPr>
            <a:picLocks noChangeAspect="1"/>
          </p:cNvPicPr>
          <p:nvPr userDrawn="1"/>
        </p:nvPicPr>
        <p:blipFill>
          <a:blip r:embed="rId2"/>
          <a:stretch>
            <a:fillRect/>
          </a:stretch>
        </p:blipFill>
        <p:spPr>
          <a:xfrm>
            <a:off x="0" y="1654"/>
            <a:ext cx="12192000" cy="6854692"/>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93E18CE6-6F08-2DEA-F9E4-5236B7120536}"/>
              </a:ext>
            </a:extLst>
          </p:cNvPr>
          <p:cNvPicPr>
            <a:picLocks noChangeAspect="1"/>
          </p:cNvPicPr>
          <p:nvPr userDrawn="1"/>
        </p:nvPicPr>
        <p:blipFill>
          <a:blip r:embed="rId3"/>
          <a:stretch>
            <a:fillRect/>
          </a:stretch>
        </p:blipFill>
        <p:spPr>
          <a:xfrm>
            <a:off x="191677" y="6187305"/>
            <a:ext cx="1910500" cy="525190"/>
          </a:xfrm>
          <a:prstGeom prst="rect">
            <a:avLst/>
          </a:prstGeom>
        </p:spPr>
      </p:pic>
      <p:sp>
        <p:nvSpPr>
          <p:cNvPr id="2" name="Title 1">
            <a:extLst>
              <a:ext uri="{FF2B5EF4-FFF2-40B4-BE49-F238E27FC236}">
                <a16:creationId xmlns:a16="http://schemas.microsoft.com/office/drawing/2014/main" id="{F55C815C-F3BA-9441-B4F6-1385CA927E08}"/>
              </a:ext>
            </a:extLst>
          </p:cNvPr>
          <p:cNvSpPr>
            <a:spLocks noGrp="1"/>
          </p:cNvSpPr>
          <p:nvPr>
            <p:ph type="title"/>
          </p:nvPr>
        </p:nvSpPr>
        <p:spPr>
          <a:xfrm>
            <a:off x="459462" y="457200"/>
            <a:ext cx="3932237" cy="1517257"/>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3AE10BD-332A-CF41-86EC-7BA73C508B23}"/>
              </a:ext>
            </a:extLst>
          </p:cNvPr>
          <p:cNvSpPr>
            <a:spLocks noGrp="1"/>
          </p:cNvSpPr>
          <p:nvPr>
            <p:ph idx="1"/>
          </p:nvPr>
        </p:nvSpPr>
        <p:spPr>
          <a:xfrm>
            <a:off x="4661012" y="457201"/>
            <a:ext cx="715336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D30C142-DBDC-234B-80A3-D5FD767EF194}"/>
              </a:ext>
            </a:extLst>
          </p:cNvPr>
          <p:cNvSpPr>
            <a:spLocks noGrp="1"/>
          </p:cNvSpPr>
          <p:nvPr>
            <p:ph type="body" sz="half" idx="2"/>
          </p:nvPr>
        </p:nvSpPr>
        <p:spPr>
          <a:xfrm>
            <a:off x="459462" y="2057400"/>
            <a:ext cx="3932237" cy="3811588"/>
          </a:xfrm>
        </p:spPr>
        <p:txBody>
          <a:bodyPr/>
          <a:lstStyle>
            <a:lvl1pPr marL="0" indent="0">
              <a:buNone/>
              <a:defRPr sz="1600">
                <a:solidFill>
                  <a:srgbClr val="FC4C0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0A5AA454-9E73-7D45-89DC-58DD147A03D3}"/>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734981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F25A97-715B-3285-EB15-3CB1F460D585}"/>
              </a:ext>
            </a:extLst>
          </p:cNvPr>
          <p:cNvPicPr>
            <a:picLocks noChangeAspect="1"/>
          </p:cNvPicPr>
          <p:nvPr userDrawn="1"/>
        </p:nvPicPr>
        <p:blipFill>
          <a:blip r:embed="rId2"/>
          <a:stretch>
            <a:fillRect/>
          </a:stretch>
        </p:blipFill>
        <p:spPr>
          <a:xfrm>
            <a:off x="0" y="1654"/>
            <a:ext cx="12192000" cy="6854692"/>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EF4DDD13-A7C7-52F8-DD56-63176771C51D}"/>
              </a:ext>
            </a:extLst>
          </p:cNvPr>
          <p:cNvPicPr>
            <a:picLocks noChangeAspect="1"/>
          </p:cNvPicPr>
          <p:nvPr userDrawn="1"/>
        </p:nvPicPr>
        <p:blipFill>
          <a:blip r:embed="rId3"/>
          <a:stretch>
            <a:fillRect/>
          </a:stretch>
        </p:blipFill>
        <p:spPr>
          <a:xfrm>
            <a:off x="191677" y="6187305"/>
            <a:ext cx="1910500" cy="525190"/>
          </a:xfrm>
          <a:prstGeom prst="rect">
            <a:avLst/>
          </a:prstGeom>
        </p:spPr>
      </p:pic>
      <p:sp>
        <p:nvSpPr>
          <p:cNvPr id="3" name="Picture Placeholder 2">
            <a:extLst>
              <a:ext uri="{FF2B5EF4-FFF2-40B4-BE49-F238E27FC236}">
                <a16:creationId xmlns:a16="http://schemas.microsoft.com/office/drawing/2014/main" id="{609C98E4-E821-B34A-8895-792FCB2C94B9}"/>
              </a:ext>
            </a:extLst>
          </p:cNvPr>
          <p:cNvSpPr>
            <a:spLocks noGrp="1"/>
          </p:cNvSpPr>
          <p:nvPr>
            <p:ph type="pic" idx="1"/>
          </p:nvPr>
        </p:nvSpPr>
        <p:spPr>
          <a:xfrm>
            <a:off x="4669104" y="457201"/>
            <a:ext cx="713717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5694FEC-DF70-6C4E-BAA6-5A280FF66436}"/>
              </a:ext>
            </a:extLst>
          </p:cNvPr>
          <p:cNvSpPr>
            <a:spLocks noGrp="1"/>
          </p:cNvSpPr>
          <p:nvPr>
            <p:ph type="sldNum" sz="quarter" idx="12"/>
          </p:nvPr>
        </p:nvSpPr>
        <p:spPr/>
        <p:txBody>
          <a:bodyPr/>
          <a:lstStyle/>
          <a:p>
            <a:fld id="{D1861599-52FB-3C46-8B79-3212DE710A59}" type="slidenum">
              <a:rPr lang="en-US" smtClean="0"/>
              <a:t>‹#›</a:t>
            </a:fld>
            <a:endParaRPr lang="en-US"/>
          </a:p>
        </p:txBody>
      </p:sp>
      <p:sp>
        <p:nvSpPr>
          <p:cNvPr id="8" name="Title 1">
            <a:extLst>
              <a:ext uri="{FF2B5EF4-FFF2-40B4-BE49-F238E27FC236}">
                <a16:creationId xmlns:a16="http://schemas.microsoft.com/office/drawing/2014/main" id="{787A35AA-D105-E948-BBA2-C4EA0F99F659}"/>
              </a:ext>
            </a:extLst>
          </p:cNvPr>
          <p:cNvSpPr>
            <a:spLocks noGrp="1"/>
          </p:cNvSpPr>
          <p:nvPr>
            <p:ph type="title"/>
          </p:nvPr>
        </p:nvSpPr>
        <p:spPr>
          <a:xfrm>
            <a:off x="459462" y="457200"/>
            <a:ext cx="3932237" cy="1517257"/>
          </a:xfrm>
          <a:prstGeom prst="rect">
            <a:avLst/>
          </a:prstGeom>
        </p:spPr>
        <p:txBody>
          <a:bodyPr anchor="b"/>
          <a:lstStyle>
            <a:lvl1pPr>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1D8D2C4B-A193-BF43-8A1D-F08CE6DEABB0}"/>
              </a:ext>
            </a:extLst>
          </p:cNvPr>
          <p:cNvSpPr>
            <a:spLocks noGrp="1"/>
          </p:cNvSpPr>
          <p:nvPr>
            <p:ph type="body" sz="half" idx="2"/>
          </p:nvPr>
        </p:nvSpPr>
        <p:spPr>
          <a:xfrm>
            <a:off x="459462" y="2057400"/>
            <a:ext cx="3932237" cy="3811588"/>
          </a:xfrm>
        </p:spPr>
        <p:txBody>
          <a:bodyPr/>
          <a:lstStyle>
            <a:lvl1pPr marL="0" indent="0">
              <a:buNone/>
              <a:defRPr sz="1600">
                <a:solidFill>
                  <a:srgbClr val="FC4C0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157518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BFD229-60DF-D646-A24B-06007CEA6A7F}"/>
              </a:ext>
            </a:extLst>
          </p:cNvPr>
          <p:cNvPicPr>
            <a:picLocks noChangeAspect="1"/>
          </p:cNvPicPr>
          <p:nvPr userDrawn="1"/>
        </p:nvPicPr>
        <p:blipFill>
          <a:blip r:embed="rId2"/>
          <a:srcRect/>
          <a:stretch/>
        </p:blipFill>
        <p:spPr>
          <a:xfrm>
            <a:off x="-49876" y="-24403"/>
            <a:ext cx="12256075" cy="6890716"/>
          </a:xfrm>
          <a:prstGeom prst="rect">
            <a:avLst/>
          </a:prstGeom>
        </p:spPr>
      </p:pic>
    </p:spTree>
    <p:extLst>
      <p:ext uri="{BB962C8B-B14F-4D97-AF65-F5344CB8AC3E}">
        <p14:creationId xmlns:p14="http://schemas.microsoft.com/office/powerpoint/2010/main" val="3693912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BFD229-60DF-D646-A24B-06007CEA6A7F}"/>
              </a:ext>
            </a:extLst>
          </p:cNvPr>
          <p:cNvPicPr>
            <a:picLocks noChangeAspect="1"/>
          </p:cNvPicPr>
          <p:nvPr userDrawn="1"/>
        </p:nvPicPr>
        <p:blipFill>
          <a:blip r:embed="rId2"/>
          <a:srcRect/>
          <a:stretch/>
        </p:blipFill>
        <p:spPr>
          <a:xfrm>
            <a:off x="-28426" y="-13908"/>
            <a:ext cx="12231045" cy="6876644"/>
          </a:xfrm>
          <a:prstGeom prst="rect">
            <a:avLst/>
          </a:prstGeom>
        </p:spPr>
      </p:pic>
    </p:spTree>
    <p:extLst>
      <p:ext uri="{BB962C8B-B14F-4D97-AF65-F5344CB8AC3E}">
        <p14:creationId xmlns:p14="http://schemas.microsoft.com/office/powerpoint/2010/main" val="4231054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D91C08EB-D0A8-9FC9-A752-93BB03694469}"/>
              </a:ext>
            </a:extLst>
          </p:cNvPr>
          <p:cNvPicPr>
            <a:picLocks noChangeAspect="1"/>
          </p:cNvPicPr>
          <p:nvPr userDrawn="1"/>
        </p:nvPicPr>
        <p:blipFill>
          <a:blip r:embed="rId2"/>
          <a:stretch>
            <a:fillRect/>
          </a:stretch>
        </p:blipFill>
        <p:spPr>
          <a:xfrm>
            <a:off x="0" y="1654"/>
            <a:ext cx="12194942" cy="6856346"/>
          </a:xfrm>
          <a:prstGeom prst="rect">
            <a:avLst/>
          </a:prstGeom>
        </p:spPr>
      </p:pic>
      <p:sp>
        <p:nvSpPr>
          <p:cNvPr id="2" name="Title 1">
            <a:extLst>
              <a:ext uri="{FF2B5EF4-FFF2-40B4-BE49-F238E27FC236}">
                <a16:creationId xmlns:a16="http://schemas.microsoft.com/office/drawing/2014/main" id="{4534EDCC-1B68-774C-9968-179214F1CBAA}"/>
              </a:ext>
            </a:extLst>
          </p:cNvPr>
          <p:cNvSpPr>
            <a:spLocks noGrp="1"/>
          </p:cNvSpPr>
          <p:nvPr>
            <p:ph type="title"/>
          </p:nvPr>
        </p:nvSpPr>
        <p:spPr>
          <a:xfrm>
            <a:off x="831850" y="1084333"/>
            <a:ext cx="10515600" cy="2264336"/>
          </a:xfrm>
          <a:prstGeom prst="rect">
            <a:avLst/>
          </a:prstGeom>
        </p:spPr>
        <p:txBody>
          <a:bodyPr anchor="b"/>
          <a:lstStyle>
            <a:lvl1pPr>
              <a:defRPr sz="6000" b="1" i="0">
                <a:latin typeface="Myriad Pro Light" panose="020B04030304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97AFC5C-99FA-2849-BD41-800AE1EF9041}"/>
              </a:ext>
            </a:extLst>
          </p:cNvPr>
          <p:cNvSpPr>
            <a:spLocks noGrp="1"/>
          </p:cNvSpPr>
          <p:nvPr>
            <p:ph type="body" idx="1"/>
          </p:nvPr>
        </p:nvSpPr>
        <p:spPr>
          <a:xfrm>
            <a:off x="831850" y="3352322"/>
            <a:ext cx="10515600" cy="1500187"/>
          </a:xfrm>
        </p:spPr>
        <p:txBody>
          <a:bodyPr/>
          <a:lstStyle>
            <a:lvl1pPr marL="0" indent="0">
              <a:buNone/>
              <a:defRPr sz="2400" b="0" i="0">
                <a:solidFill>
                  <a:srgbClr val="FC4C02"/>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D4EC560-9B3C-3F43-AF14-D3ACA1DD6DE0}"/>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275235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86DC-E9EA-1E44-A09C-6DD67F243AF0}"/>
              </a:ext>
            </a:extLst>
          </p:cNvPr>
          <p:cNvSpPr>
            <a:spLocks noGrp="1"/>
          </p:cNvSpPr>
          <p:nvPr>
            <p:ph type="title"/>
          </p:nvPr>
        </p:nvSpPr>
        <p:spPr>
          <a:xfrm>
            <a:off x="428877" y="365126"/>
            <a:ext cx="11353125" cy="824404"/>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07387468-C56D-4F41-AA06-F032670952F4}"/>
              </a:ext>
            </a:extLst>
          </p:cNvPr>
          <p:cNvSpPr>
            <a:spLocks noGrp="1"/>
          </p:cNvSpPr>
          <p:nvPr>
            <p:ph idx="1"/>
          </p:nvPr>
        </p:nvSpPr>
        <p:spPr>
          <a:xfrm>
            <a:off x="428878" y="1335186"/>
            <a:ext cx="11353126" cy="4841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0343AD-41CA-5B47-AF22-6376CEAEB00F}"/>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3932335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F7C07-DA88-574D-A36F-D56C44D3D03B}"/>
              </a:ext>
            </a:extLst>
          </p:cNvPr>
          <p:cNvSpPr>
            <a:spLocks noGrp="1"/>
          </p:cNvSpPr>
          <p:nvPr>
            <p:ph type="title"/>
          </p:nvPr>
        </p:nvSpPr>
        <p:spPr>
          <a:xfrm>
            <a:off x="428878" y="365126"/>
            <a:ext cx="11334244" cy="824404"/>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52ADE738-A6AB-784E-B060-83744172EA5A}"/>
              </a:ext>
            </a:extLst>
          </p:cNvPr>
          <p:cNvSpPr>
            <a:spLocks noGrp="1"/>
          </p:cNvSpPr>
          <p:nvPr>
            <p:ph sz="half" idx="1"/>
          </p:nvPr>
        </p:nvSpPr>
        <p:spPr>
          <a:xfrm>
            <a:off x="428878" y="1327093"/>
            <a:ext cx="5181600" cy="4572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A80753-391A-274F-9E33-58BB4F7BDCE6}"/>
              </a:ext>
            </a:extLst>
          </p:cNvPr>
          <p:cNvSpPr>
            <a:spLocks noGrp="1"/>
          </p:cNvSpPr>
          <p:nvPr>
            <p:ph sz="half" idx="2"/>
          </p:nvPr>
        </p:nvSpPr>
        <p:spPr>
          <a:xfrm>
            <a:off x="6172200" y="1327093"/>
            <a:ext cx="5590922" cy="4572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E7937A4-5276-6B42-B5B6-D5F06D388085}"/>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305965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056B-CB67-FC45-AB48-815EAE5D87BE}"/>
              </a:ext>
            </a:extLst>
          </p:cNvPr>
          <p:cNvSpPr>
            <a:spLocks noGrp="1"/>
          </p:cNvSpPr>
          <p:nvPr>
            <p:ph type="title"/>
          </p:nvPr>
        </p:nvSpPr>
        <p:spPr>
          <a:xfrm>
            <a:off x="428877" y="365125"/>
            <a:ext cx="11336941" cy="823913"/>
          </a:xfrm>
          <a:prstGeom prst="rect">
            <a:avLst/>
          </a:prstGeom>
        </p:spPr>
        <p:txBody>
          <a:bodyPr anchor="t"/>
          <a:lstStyle/>
          <a:p>
            <a:r>
              <a:rPr lang="en-US" dirty="0"/>
              <a:t>Click to edit Master title style</a:t>
            </a:r>
          </a:p>
        </p:txBody>
      </p:sp>
      <p:sp>
        <p:nvSpPr>
          <p:cNvPr id="3" name="Text Placeholder 2">
            <a:extLst>
              <a:ext uri="{FF2B5EF4-FFF2-40B4-BE49-F238E27FC236}">
                <a16:creationId xmlns:a16="http://schemas.microsoft.com/office/drawing/2014/main" id="{BFFA1F6F-BC55-AE41-9BAF-129D1D3A8F3A}"/>
              </a:ext>
            </a:extLst>
          </p:cNvPr>
          <p:cNvSpPr>
            <a:spLocks noGrp="1"/>
          </p:cNvSpPr>
          <p:nvPr>
            <p:ph type="body" idx="1"/>
          </p:nvPr>
        </p:nvSpPr>
        <p:spPr>
          <a:xfrm>
            <a:off x="428878" y="1267164"/>
            <a:ext cx="5157787" cy="560443"/>
          </a:xfrm>
        </p:spPr>
        <p:txBody>
          <a:bodyPr anchor="b"/>
          <a:lstStyle>
            <a:lvl1pPr marL="0" indent="0">
              <a:buNone/>
              <a:defRPr sz="2400" b="1">
                <a:solidFill>
                  <a:srgbClr val="FC4C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25C6F10-7F8A-CA49-A009-4CE84586C644}"/>
              </a:ext>
            </a:extLst>
          </p:cNvPr>
          <p:cNvSpPr>
            <a:spLocks noGrp="1"/>
          </p:cNvSpPr>
          <p:nvPr>
            <p:ph sz="half" idx="2"/>
          </p:nvPr>
        </p:nvSpPr>
        <p:spPr>
          <a:xfrm>
            <a:off x="428878" y="1906248"/>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62B9A65-4504-5545-85C3-EB27279217DE}"/>
              </a:ext>
            </a:extLst>
          </p:cNvPr>
          <p:cNvSpPr>
            <a:spLocks noGrp="1"/>
          </p:cNvSpPr>
          <p:nvPr>
            <p:ph type="body" sz="quarter" idx="3"/>
          </p:nvPr>
        </p:nvSpPr>
        <p:spPr>
          <a:xfrm>
            <a:off x="6172200" y="1267164"/>
            <a:ext cx="5590922" cy="560443"/>
          </a:xfrm>
        </p:spPr>
        <p:txBody>
          <a:bodyPr anchor="b"/>
          <a:lstStyle>
            <a:lvl1pPr marL="0" indent="0">
              <a:buNone/>
              <a:defRPr sz="2400" b="1">
                <a:solidFill>
                  <a:srgbClr val="FC4C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F8F9E51-E7D2-AE4E-9F5B-DEF15634A0A7}"/>
              </a:ext>
            </a:extLst>
          </p:cNvPr>
          <p:cNvSpPr>
            <a:spLocks noGrp="1"/>
          </p:cNvSpPr>
          <p:nvPr>
            <p:ph sz="quarter" idx="4"/>
          </p:nvPr>
        </p:nvSpPr>
        <p:spPr>
          <a:xfrm>
            <a:off x="6172200" y="1906248"/>
            <a:ext cx="559092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51010B7-3EAD-584D-A1FB-C1EBA0D3DC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571E2F5-D73E-334E-8461-02A8E91A51BD}"/>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2887831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62D9B-B7BE-4446-ADB0-C23890D2C3FC}"/>
              </a:ext>
            </a:extLst>
          </p:cNvPr>
          <p:cNvSpPr>
            <a:spLocks noGrp="1"/>
          </p:cNvSpPr>
          <p:nvPr>
            <p:ph type="title"/>
          </p:nvPr>
        </p:nvSpPr>
        <p:spPr>
          <a:xfrm>
            <a:off x="428878" y="365125"/>
            <a:ext cx="10924922" cy="1325563"/>
          </a:xfrm>
          <a:prstGeom prst="rect">
            <a:avLst/>
          </a:prstGeom>
        </p:spPr>
        <p:txBody>
          <a:bodyPr anchor="t"/>
          <a:lstStyle/>
          <a:p>
            <a:r>
              <a:rPr lang="en-US" dirty="0"/>
              <a:t>Click to edit Master title style</a:t>
            </a:r>
          </a:p>
        </p:txBody>
      </p:sp>
      <p:sp>
        <p:nvSpPr>
          <p:cNvPr id="5" name="Slide Number Placeholder 4">
            <a:extLst>
              <a:ext uri="{FF2B5EF4-FFF2-40B4-BE49-F238E27FC236}">
                <a16:creationId xmlns:a16="http://schemas.microsoft.com/office/drawing/2014/main" id="{C6D8E053-11C4-0D4E-B302-50EFCA387B4A}"/>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40889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D91C08EB-D0A8-9FC9-A752-93BB03694469}"/>
              </a:ext>
            </a:extLst>
          </p:cNvPr>
          <p:cNvPicPr>
            <a:picLocks noChangeAspect="1"/>
          </p:cNvPicPr>
          <p:nvPr userDrawn="1"/>
        </p:nvPicPr>
        <p:blipFill>
          <a:blip r:embed="rId2"/>
          <a:stretch>
            <a:fillRect/>
          </a:stretch>
        </p:blipFill>
        <p:spPr>
          <a:xfrm>
            <a:off x="0" y="1654"/>
            <a:ext cx="12194942" cy="6856346"/>
          </a:xfrm>
          <a:prstGeom prst="rect">
            <a:avLst/>
          </a:prstGeom>
        </p:spPr>
      </p:pic>
      <p:sp>
        <p:nvSpPr>
          <p:cNvPr id="2" name="Title 1">
            <a:extLst>
              <a:ext uri="{FF2B5EF4-FFF2-40B4-BE49-F238E27FC236}">
                <a16:creationId xmlns:a16="http://schemas.microsoft.com/office/drawing/2014/main" id="{4534EDCC-1B68-774C-9968-179214F1CBAA}"/>
              </a:ext>
            </a:extLst>
          </p:cNvPr>
          <p:cNvSpPr>
            <a:spLocks noGrp="1"/>
          </p:cNvSpPr>
          <p:nvPr>
            <p:ph type="title"/>
          </p:nvPr>
        </p:nvSpPr>
        <p:spPr>
          <a:xfrm>
            <a:off x="831850" y="1084333"/>
            <a:ext cx="10515600" cy="2264336"/>
          </a:xfrm>
          <a:prstGeom prst="rect">
            <a:avLst/>
          </a:prstGeom>
        </p:spPr>
        <p:txBody>
          <a:bodyPr anchor="b"/>
          <a:lstStyle>
            <a:lvl1pPr>
              <a:defRPr sz="6000" b="1" i="0">
                <a:latin typeface="Myriad Pro Light" panose="020B04030304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97AFC5C-99FA-2849-BD41-800AE1EF9041}"/>
              </a:ext>
            </a:extLst>
          </p:cNvPr>
          <p:cNvSpPr>
            <a:spLocks noGrp="1"/>
          </p:cNvSpPr>
          <p:nvPr>
            <p:ph type="body" idx="1"/>
          </p:nvPr>
        </p:nvSpPr>
        <p:spPr>
          <a:xfrm>
            <a:off x="831850" y="3352322"/>
            <a:ext cx="10515600" cy="1500187"/>
          </a:xfrm>
        </p:spPr>
        <p:txBody>
          <a:bodyPr/>
          <a:lstStyle>
            <a:lvl1pPr marL="0" indent="0">
              <a:buNone/>
              <a:defRPr sz="2400" b="0" i="0">
                <a:solidFill>
                  <a:srgbClr val="FC4C02"/>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D4EC560-9B3C-3F43-AF14-D3ACA1DD6DE0}"/>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404845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87DB3F-28C0-7743-8DD9-678D06E3C02F}"/>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042732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815C-F3BA-9441-B4F6-1385CA927E08}"/>
              </a:ext>
            </a:extLst>
          </p:cNvPr>
          <p:cNvSpPr>
            <a:spLocks noGrp="1"/>
          </p:cNvSpPr>
          <p:nvPr>
            <p:ph type="title"/>
          </p:nvPr>
        </p:nvSpPr>
        <p:spPr>
          <a:xfrm>
            <a:off x="459462" y="457200"/>
            <a:ext cx="3932237" cy="1517257"/>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3AE10BD-332A-CF41-86EC-7BA73C508B23}"/>
              </a:ext>
            </a:extLst>
          </p:cNvPr>
          <p:cNvSpPr>
            <a:spLocks noGrp="1"/>
          </p:cNvSpPr>
          <p:nvPr>
            <p:ph idx="1"/>
          </p:nvPr>
        </p:nvSpPr>
        <p:spPr>
          <a:xfrm>
            <a:off x="4661012" y="457201"/>
            <a:ext cx="715336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D30C142-DBDC-234B-80A3-D5FD767EF194}"/>
              </a:ext>
            </a:extLst>
          </p:cNvPr>
          <p:cNvSpPr>
            <a:spLocks noGrp="1"/>
          </p:cNvSpPr>
          <p:nvPr>
            <p:ph type="body" sz="half" idx="2"/>
          </p:nvPr>
        </p:nvSpPr>
        <p:spPr>
          <a:xfrm>
            <a:off x="459462" y="2057400"/>
            <a:ext cx="3932237" cy="3811588"/>
          </a:xfrm>
        </p:spPr>
        <p:txBody>
          <a:bodyPr/>
          <a:lstStyle>
            <a:lvl1pPr marL="0" indent="0">
              <a:buNone/>
              <a:defRPr sz="1600">
                <a:solidFill>
                  <a:srgbClr val="FC4C0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0A5AA454-9E73-7D45-89DC-58DD147A03D3}"/>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4139003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09C98E4-E821-B34A-8895-792FCB2C94B9}"/>
              </a:ext>
            </a:extLst>
          </p:cNvPr>
          <p:cNvSpPr>
            <a:spLocks noGrp="1"/>
          </p:cNvSpPr>
          <p:nvPr>
            <p:ph type="pic" idx="1"/>
          </p:nvPr>
        </p:nvSpPr>
        <p:spPr>
          <a:xfrm>
            <a:off x="4669104" y="457201"/>
            <a:ext cx="713717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5694FEC-DF70-6C4E-BAA6-5A280FF66436}"/>
              </a:ext>
            </a:extLst>
          </p:cNvPr>
          <p:cNvSpPr>
            <a:spLocks noGrp="1"/>
          </p:cNvSpPr>
          <p:nvPr>
            <p:ph type="sldNum" sz="quarter" idx="12"/>
          </p:nvPr>
        </p:nvSpPr>
        <p:spPr/>
        <p:txBody>
          <a:bodyPr/>
          <a:lstStyle/>
          <a:p>
            <a:fld id="{D1861599-52FB-3C46-8B79-3212DE710A59}" type="slidenum">
              <a:rPr lang="en-US" smtClean="0"/>
              <a:t>‹#›</a:t>
            </a:fld>
            <a:endParaRPr lang="en-US"/>
          </a:p>
        </p:txBody>
      </p:sp>
      <p:sp>
        <p:nvSpPr>
          <p:cNvPr id="8" name="Title 1">
            <a:extLst>
              <a:ext uri="{FF2B5EF4-FFF2-40B4-BE49-F238E27FC236}">
                <a16:creationId xmlns:a16="http://schemas.microsoft.com/office/drawing/2014/main" id="{787A35AA-D105-E948-BBA2-C4EA0F99F659}"/>
              </a:ext>
            </a:extLst>
          </p:cNvPr>
          <p:cNvSpPr>
            <a:spLocks noGrp="1"/>
          </p:cNvSpPr>
          <p:nvPr>
            <p:ph type="title"/>
          </p:nvPr>
        </p:nvSpPr>
        <p:spPr>
          <a:xfrm>
            <a:off x="459462" y="457200"/>
            <a:ext cx="3932237" cy="1517257"/>
          </a:xfrm>
          <a:prstGeom prst="rect">
            <a:avLst/>
          </a:prstGeom>
        </p:spPr>
        <p:txBody>
          <a:bodyPr anchor="b"/>
          <a:lstStyle>
            <a:lvl1pPr>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1D8D2C4B-A193-BF43-8A1D-F08CE6DEABB0}"/>
              </a:ext>
            </a:extLst>
          </p:cNvPr>
          <p:cNvSpPr>
            <a:spLocks noGrp="1"/>
          </p:cNvSpPr>
          <p:nvPr>
            <p:ph type="body" sz="half" idx="2"/>
          </p:nvPr>
        </p:nvSpPr>
        <p:spPr>
          <a:xfrm>
            <a:off x="459462" y="2057400"/>
            <a:ext cx="3932237" cy="3811588"/>
          </a:xfrm>
        </p:spPr>
        <p:txBody>
          <a:bodyPr/>
          <a:lstStyle>
            <a:lvl1pPr marL="0" indent="0">
              <a:buNone/>
              <a:defRPr sz="1600">
                <a:solidFill>
                  <a:srgbClr val="FC4C0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976951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BFD229-60DF-D646-A24B-06007CEA6A7F}"/>
              </a:ext>
            </a:extLst>
          </p:cNvPr>
          <p:cNvPicPr>
            <a:picLocks noChangeAspect="1"/>
          </p:cNvPicPr>
          <p:nvPr userDrawn="1"/>
        </p:nvPicPr>
        <p:blipFill>
          <a:blip r:embed="rId2"/>
          <a:srcRect/>
          <a:stretch/>
        </p:blipFill>
        <p:spPr>
          <a:xfrm>
            <a:off x="-49876" y="-24403"/>
            <a:ext cx="12256075" cy="6890716"/>
          </a:xfrm>
          <a:prstGeom prst="rect">
            <a:avLst/>
          </a:prstGeom>
        </p:spPr>
      </p:pic>
    </p:spTree>
    <p:extLst>
      <p:ext uri="{BB962C8B-B14F-4D97-AF65-F5344CB8AC3E}">
        <p14:creationId xmlns:p14="http://schemas.microsoft.com/office/powerpoint/2010/main" val="1222885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95BEBC-0695-DD3B-7B68-2E039F14E97D}"/>
              </a:ext>
            </a:extLst>
          </p:cNvPr>
          <p:cNvPicPr>
            <a:picLocks noChangeAspect="1"/>
          </p:cNvPicPr>
          <p:nvPr userDrawn="1"/>
        </p:nvPicPr>
        <p:blipFill>
          <a:blip r:embed="rId2"/>
          <a:stretch>
            <a:fillRect/>
          </a:stretch>
        </p:blipFill>
        <p:spPr>
          <a:xfrm>
            <a:off x="0" y="1654"/>
            <a:ext cx="12192000" cy="6854692"/>
          </a:xfrm>
          <a:prstGeom prst="rect">
            <a:avLst/>
          </a:prstGeom>
        </p:spPr>
      </p:pic>
      <p:sp>
        <p:nvSpPr>
          <p:cNvPr id="5" name="Slide Number Placeholder 4">
            <a:extLst>
              <a:ext uri="{FF2B5EF4-FFF2-40B4-BE49-F238E27FC236}">
                <a16:creationId xmlns:a16="http://schemas.microsoft.com/office/drawing/2014/main" id="{C6D8E053-11C4-0D4E-B302-50EFCA387B4A}"/>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917765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609600" y="381000"/>
            <a:ext cx="10972800" cy="1143000"/>
          </a:xfrm>
          <a:prstGeom prst="rect">
            <a:avLst/>
          </a:prstGeom>
        </p:spPr>
        <p:txBody>
          <a:bodyPr/>
          <a:lstStyle>
            <a:lvl1pPr>
              <a:defRPr sz="2400">
                <a:solidFill>
                  <a:srgbClr val="001489"/>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9902AF1B-2527-451A-8A54-C06963A0CAA6}"/>
              </a:ext>
            </a:extLst>
          </p:cNvPr>
          <p:cNvSpPr>
            <a:spLocks noGrp="1"/>
          </p:cNvSpPr>
          <p:nvPr>
            <p:ph type="sldNum" sz="quarter" idx="11"/>
          </p:nvPr>
        </p:nvSpPr>
        <p:spPr>
          <a:xfrm>
            <a:off x="8712200" y="5867400"/>
            <a:ext cx="2844800" cy="365125"/>
          </a:xfrm>
        </p:spPr>
        <p:txBody>
          <a:bodyPr wrap="square" numCol="1" anchorCtr="0" compatLnSpc="1">
            <a:prstTxWarp prst="textNoShape">
              <a:avLst/>
            </a:prstTxWarp>
          </a:bodyPr>
          <a:lstStyle>
            <a:lvl1pPr>
              <a:defRPr/>
            </a:lvl1pPr>
          </a:lstStyle>
          <a:p>
            <a:pPr>
              <a:defRPr/>
            </a:pPr>
            <a:fld id="{24CAB83F-E55F-4D81-9894-C7F46E107947}" type="slidenum">
              <a:rPr lang="en-US" altLang="en-US"/>
              <a:pPr>
                <a:defRPr/>
              </a:pPr>
              <a:t>‹#›</a:t>
            </a:fld>
            <a:endParaRPr lang="en-US" altLang="en-US"/>
          </a:p>
        </p:txBody>
      </p:sp>
      <p:sp>
        <p:nvSpPr>
          <p:cNvPr id="5" name="Text Placeholder 3"/>
          <p:cNvSpPr>
            <a:spLocks noGrp="1"/>
          </p:cNvSpPr>
          <p:nvPr>
            <p:ph type="body" sz="quarter" idx="10"/>
          </p:nvPr>
        </p:nvSpPr>
        <p:spPr>
          <a:xfrm>
            <a:off x="685800" y="1447800"/>
            <a:ext cx="7696200" cy="4343400"/>
          </a:xfrm>
          <a:prstGeom prst="rect">
            <a:avLst/>
          </a:prstGeom>
        </p:spPr>
        <p:txBody>
          <a:bodyPr/>
          <a:lstStyle>
            <a:lvl1pPr marL="0" indent="-274320">
              <a:lnSpc>
                <a:spcPct val="100000"/>
              </a:lnSpc>
              <a:spcBef>
                <a:spcPts val="400"/>
              </a:spcBef>
              <a:buClr>
                <a:schemeClr val="tx2"/>
              </a:buClr>
              <a:defRPr>
                <a:solidFill>
                  <a:schemeClr val="tx1"/>
                </a:solidFill>
              </a:defRPr>
            </a:lvl1pPr>
            <a:lvl2pPr marL="658368" indent="-274320">
              <a:lnSpc>
                <a:spcPct val="100000"/>
              </a:lnSpc>
              <a:spcBef>
                <a:spcPts val="400"/>
              </a:spcBef>
              <a:defRPr sz="2000">
                <a:solidFill>
                  <a:schemeClr val="tx1"/>
                </a:solidFill>
              </a:defRPr>
            </a:lvl2pPr>
            <a:lvl3pPr marL="1257300" indent="-342900">
              <a:lnSpc>
                <a:spcPct val="100000"/>
              </a:lnSpc>
              <a:spcBef>
                <a:spcPts val="400"/>
              </a:spcBef>
              <a:buClr>
                <a:srgbClr val="001489"/>
              </a:buClr>
              <a:buFont typeface="Arial" panose="020B0604020202020204" pitchFamily="34" charset="0"/>
              <a:buChar char="•"/>
              <a:defRPr sz="1800">
                <a:solidFill>
                  <a:srgbClr val="001489"/>
                </a:solidFill>
              </a:defRPr>
            </a:lvl3pPr>
            <a:lvl4pPr marL="1714500" indent="-342900">
              <a:lnSpc>
                <a:spcPct val="100000"/>
              </a:lnSpc>
              <a:spcBef>
                <a:spcPts val="400"/>
              </a:spcBef>
              <a:buClr>
                <a:srgbClr val="001489"/>
              </a:buClr>
              <a:buFont typeface="Arial" panose="020B0604020202020204" pitchFamily="34" charset="0"/>
              <a:buChar char="•"/>
              <a:defRPr sz="1600">
                <a:solidFill>
                  <a:srgbClr val="001489"/>
                </a:solidFill>
              </a:defRPr>
            </a:lvl4pPr>
            <a:lvl5pPr marL="2171700" indent="-342900">
              <a:lnSpc>
                <a:spcPct val="100000"/>
              </a:lnSpc>
              <a:spcBef>
                <a:spcPts val="400"/>
              </a:spcBef>
              <a:buClr>
                <a:srgbClr val="001489"/>
              </a:buClr>
              <a:buFont typeface="Arial" panose="020B0604020202020204" pitchFamily="34" charset="0"/>
              <a:buChar char="•"/>
              <a:defRPr sz="1400">
                <a:solidFill>
                  <a:srgbClr val="00148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99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71FC54-32AC-CB9F-9976-F6F997D2ABE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4534EDCC-1B68-774C-9968-179214F1CBAA}"/>
              </a:ext>
            </a:extLst>
          </p:cNvPr>
          <p:cNvSpPr>
            <a:spLocks noGrp="1"/>
          </p:cNvSpPr>
          <p:nvPr>
            <p:ph type="title"/>
          </p:nvPr>
        </p:nvSpPr>
        <p:spPr>
          <a:xfrm>
            <a:off x="831850" y="1084333"/>
            <a:ext cx="10515600" cy="2264336"/>
          </a:xfrm>
          <a:prstGeom prst="rect">
            <a:avLst/>
          </a:prstGeom>
        </p:spPr>
        <p:txBody>
          <a:bodyPr anchor="b"/>
          <a:lstStyle>
            <a:lvl1pPr>
              <a:defRPr sz="6000" b="1" i="0">
                <a:latin typeface="Myriad Pro Light" panose="020B04030304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97AFC5C-99FA-2849-BD41-800AE1EF9041}"/>
              </a:ext>
            </a:extLst>
          </p:cNvPr>
          <p:cNvSpPr>
            <a:spLocks noGrp="1"/>
          </p:cNvSpPr>
          <p:nvPr>
            <p:ph type="body" idx="1"/>
          </p:nvPr>
        </p:nvSpPr>
        <p:spPr>
          <a:xfrm>
            <a:off x="831850" y="3352322"/>
            <a:ext cx="10515600" cy="1500187"/>
          </a:xfrm>
        </p:spPr>
        <p:txBody>
          <a:bodyPr/>
          <a:lstStyle>
            <a:lvl1pPr marL="0" indent="0">
              <a:buNone/>
              <a:defRPr sz="2400" b="0" i="0">
                <a:solidFill>
                  <a:srgbClr val="FC4C02"/>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D4EC560-9B3C-3F43-AF14-D3ACA1DD6DE0}"/>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22120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C5DC1-C630-CFA2-294C-E3C1933BA53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16B86DC-E9EA-1E44-A09C-6DD67F243AF0}"/>
              </a:ext>
            </a:extLst>
          </p:cNvPr>
          <p:cNvSpPr>
            <a:spLocks noGrp="1"/>
          </p:cNvSpPr>
          <p:nvPr>
            <p:ph type="title"/>
          </p:nvPr>
        </p:nvSpPr>
        <p:spPr>
          <a:xfrm>
            <a:off x="428877" y="365126"/>
            <a:ext cx="11353125" cy="824404"/>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07387468-C56D-4F41-AA06-F032670952F4}"/>
              </a:ext>
            </a:extLst>
          </p:cNvPr>
          <p:cNvSpPr>
            <a:spLocks noGrp="1"/>
          </p:cNvSpPr>
          <p:nvPr>
            <p:ph idx="1"/>
          </p:nvPr>
        </p:nvSpPr>
        <p:spPr>
          <a:xfrm>
            <a:off x="428878" y="1335186"/>
            <a:ext cx="11353126" cy="4841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0343AD-41CA-5B47-AF22-6376CEAEB00F}"/>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44694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202E89-3E17-30FE-B0C3-6E7D90A8B7C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05F7C07-DA88-574D-A36F-D56C44D3D03B}"/>
              </a:ext>
            </a:extLst>
          </p:cNvPr>
          <p:cNvSpPr>
            <a:spLocks noGrp="1"/>
          </p:cNvSpPr>
          <p:nvPr>
            <p:ph type="title"/>
          </p:nvPr>
        </p:nvSpPr>
        <p:spPr>
          <a:xfrm>
            <a:off x="428878" y="365126"/>
            <a:ext cx="11334244" cy="824404"/>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52ADE738-A6AB-784E-B060-83744172EA5A}"/>
              </a:ext>
            </a:extLst>
          </p:cNvPr>
          <p:cNvSpPr>
            <a:spLocks noGrp="1"/>
          </p:cNvSpPr>
          <p:nvPr>
            <p:ph sz="half" idx="1"/>
          </p:nvPr>
        </p:nvSpPr>
        <p:spPr>
          <a:xfrm>
            <a:off x="428878" y="1327093"/>
            <a:ext cx="5181600" cy="4572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A80753-391A-274F-9E33-58BB4F7BDCE6}"/>
              </a:ext>
            </a:extLst>
          </p:cNvPr>
          <p:cNvSpPr>
            <a:spLocks noGrp="1"/>
          </p:cNvSpPr>
          <p:nvPr>
            <p:ph sz="half" idx="2"/>
          </p:nvPr>
        </p:nvSpPr>
        <p:spPr>
          <a:xfrm>
            <a:off x="6172200" y="1327093"/>
            <a:ext cx="5590922" cy="4572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E7937A4-5276-6B42-B5B6-D5F06D388085}"/>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83036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056B-CB67-FC45-AB48-815EAE5D87BE}"/>
              </a:ext>
            </a:extLst>
          </p:cNvPr>
          <p:cNvSpPr>
            <a:spLocks noGrp="1"/>
          </p:cNvSpPr>
          <p:nvPr>
            <p:ph type="title"/>
          </p:nvPr>
        </p:nvSpPr>
        <p:spPr>
          <a:xfrm>
            <a:off x="428877" y="365125"/>
            <a:ext cx="11336941" cy="823913"/>
          </a:xfrm>
          <a:prstGeom prst="rect">
            <a:avLst/>
          </a:prstGeom>
        </p:spPr>
        <p:txBody>
          <a:bodyPr anchor="t"/>
          <a:lstStyle/>
          <a:p>
            <a:r>
              <a:rPr lang="en-US" dirty="0"/>
              <a:t>Click to edit Master title style</a:t>
            </a:r>
          </a:p>
        </p:txBody>
      </p:sp>
      <p:sp>
        <p:nvSpPr>
          <p:cNvPr id="3" name="Text Placeholder 2">
            <a:extLst>
              <a:ext uri="{FF2B5EF4-FFF2-40B4-BE49-F238E27FC236}">
                <a16:creationId xmlns:a16="http://schemas.microsoft.com/office/drawing/2014/main" id="{BFFA1F6F-BC55-AE41-9BAF-129D1D3A8F3A}"/>
              </a:ext>
            </a:extLst>
          </p:cNvPr>
          <p:cNvSpPr>
            <a:spLocks noGrp="1"/>
          </p:cNvSpPr>
          <p:nvPr>
            <p:ph type="body" idx="1"/>
          </p:nvPr>
        </p:nvSpPr>
        <p:spPr>
          <a:xfrm>
            <a:off x="428878" y="1267164"/>
            <a:ext cx="5157787" cy="560443"/>
          </a:xfrm>
        </p:spPr>
        <p:txBody>
          <a:bodyPr anchor="b"/>
          <a:lstStyle>
            <a:lvl1pPr marL="0" indent="0">
              <a:buNone/>
              <a:defRPr sz="2400" b="1">
                <a:solidFill>
                  <a:srgbClr val="FC4C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25C6F10-7F8A-CA49-A009-4CE84586C644}"/>
              </a:ext>
            </a:extLst>
          </p:cNvPr>
          <p:cNvSpPr>
            <a:spLocks noGrp="1"/>
          </p:cNvSpPr>
          <p:nvPr>
            <p:ph sz="half" idx="2"/>
          </p:nvPr>
        </p:nvSpPr>
        <p:spPr>
          <a:xfrm>
            <a:off x="428878" y="1906248"/>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62B9A65-4504-5545-85C3-EB27279217DE}"/>
              </a:ext>
            </a:extLst>
          </p:cNvPr>
          <p:cNvSpPr>
            <a:spLocks noGrp="1"/>
          </p:cNvSpPr>
          <p:nvPr>
            <p:ph type="body" sz="quarter" idx="3"/>
          </p:nvPr>
        </p:nvSpPr>
        <p:spPr>
          <a:xfrm>
            <a:off x="6172200" y="1267164"/>
            <a:ext cx="5590922" cy="560443"/>
          </a:xfrm>
        </p:spPr>
        <p:txBody>
          <a:bodyPr anchor="b"/>
          <a:lstStyle>
            <a:lvl1pPr marL="0" indent="0">
              <a:buNone/>
              <a:defRPr sz="2400" b="1">
                <a:solidFill>
                  <a:srgbClr val="FC4C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F8F9E51-E7D2-AE4E-9F5B-DEF15634A0A7}"/>
              </a:ext>
            </a:extLst>
          </p:cNvPr>
          <p:cNvSpPr>
            <a:spLocks noGrp="1"/>
          </p:cNvSpPr>
          <p:nvPr>
            <p:ph sz="quarter" idx="4"/>
          </p:nvPr>
        </p:nvSpPr>
        <p:spPr>
          <a:xfrm>
            <a:off x="6172200" y="1906248"/>
            <a:ext cx="559092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51010B7-3EAD-584D-A1FB-C1EBA0D3DC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571E2F5-D73E-334E-8461-02A8E91A51BD}"/>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234045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5142A4-8BFF-0974-5111-E4365DE74CC3}"/>
              </a:ext>
            </a:extLst>
          </p:cNvPr>
          <p:cNvPicPr>
            <a:picLocks noChangeAspect="1"/>
          </p:cNvPicPr>
          <p:nvPr userDrawn="1"/>
        </p:nvPicPr>
        <p:blipFill>
          <a:blip r:embed="rId2"/>
          <a:stretch>
            <a:fillRect/>
          </a:stretch>
        </p:blipFill>
        <p:spPr>
          <a:xfrm>
            <a:off x="0" y="1654"/>
            <a:ext cx="12192000" cy="6854692"/>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08F896CD-0D93-3CC9-925D-5E0D2251063C}"/>
              </a:ext>
            </a:extLst>
          </p:cNvPr>
          <p:cNvPicPr>
            <a:picLocks noChangeAspect="1"/>
          </p:cNvPicPr>
          <p:nvPr userDrawn="1"/>
        </p:nvPicPr>
        <p:blipFill>
          <a:blip r:embed="rId3"/>
          <a:stretch>
            <a:fillRect/>
          </a:stretch>
        </p:blipFill>
        <p:spPr>
          <a:xfrm>
            <a:off x="191677" y="6187305"/>
            <a:ext cx="1910500" cy="525190"/>
          </a:xfrm>
          <a:prstGeom prst="rect">
            <a:avLst/>
          </a:prstGeom>
        </p:spPr>
      </p:pic>
      <p:sp>
        <p:nvSpPr>
          <p:cNvPr id="2" name="Title 1">
            <a:extLst>
              <a:ext uri="{FF2B5EF4-FFF2-40B4-BE49-F238E27FC236}">
                <a16:creationId xmlns:a16="http://schemas.microsoft.com/office/drawing/2014/main" id="{54262D9B-B7BE-4446-ADB0-C23890D2C3FC}"/>
              </a:ext>
            </a:extLst>
          </p:cNvPr>
          <p:cNvSpPr>
            <a:spLocks noGrp="1"/>
          </p:cNvSpPr>
          <p:nvPr>
            <p:ph type="title"/>
          </p:nvPr>
        </p:nvSpPr>
        <p:spPr>
          <a:xfrm>
            <a:off x="428878" y="365125"/>
            <a:ext cx="10924922" cy="1325563"/>
          </a:xfrm>
          <a:prstGeom prst="rect">
            <a:avLst/>
          </a:prstGeom>
        </p:spPr>
        <p:txBody>
          <a:bodyPr anchor="t"/>
          <a:lstStyle/>
          <a:p>
            <a:r>
              <a:rPr lang="en-US" dirty="0"/>
              <a:t>Click to edit Master title style</a:t>
            </a:r>
          </a:p>
        </p:txBody>
      </p:sp>
      <p:sp>
        <p:nvSpPr>
          <p:cNvPr id="5" name="Slide Number Placeholder 4">
            <a:extLst>
              <a:ext uri="{FF2B5EF4-FFF2-40B4-BE49-F238E27FC236}">
                <a16:creationId xmlns:a16="http://schemas.microsoft.com/office/drawing/2014/main" id="{C6D8E053-11C4-0D4E-B302-50EFCA387B4A}"/>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311966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4ED51-5590-46F0-5E16-A7670EB373B4}"/>
              </a:ext>
            </a:extLst>
          </p:cNvPr>
          <p:cNvPicPr>
            <a:picLocks noChangeAspect="1"/>
          </p:cNvPicPr>
          <p:nvPr userDrawn="1"/>
        </p:nvPicPr>
        <p:blipFill>
          <a:blip r:embed="rId2"/>
          <a:stretch>
            <a:fillRect/>
          </a:stretch>
        </p:blipFill>
        <p:spPr>
          <a:xfrm>
            <a:off x="0" y="1654"/>
            <a:ext cx="12192000" cy="6854692"/>
          </a:xfrm>
          <a:prstGeom prst="rect">
            <a:avLst/>
          </a:prstGeom>
        </p:spPr>
      </p:pic>
      <p:sp>
        <p:nvSpPr>
          <p:cNvPr id="4" name="Slide Number Placeholder 3">
            <a:extLst>
              <a:ext uri="{FF2B5EF4-FFF2-40B4-BE49-F238E27FC236}">
                <a16:creationId xmlns:a16="http://schemas.microsoft.com/office/drawing/2014/main" id="{6087DB3F-28C0-7743-8DD9-678D06E3C02F}"/>
              </a:ext>
            </a:extLst>
          </p:cNvPr>
          <p:cNvSpPr>
            <a:spLocks noGrp="1"/>
          </p:cNvSpPr>
          <p:nvPr>
            <p:ph type="sldNum" sz="quarter" idx="12"/>
          </p:nvPr>
        </p:nvSpPr>
        <p:spPr/>
        <p:txBody>
          <a:bodyPr/>
          <a:lstStyle/>
          <a:p>
            <a:fld id="{D1861599-52FB-3C46-8B79-3212DE710A59}" type="slidenum">
              <a:rPr lang="en-US" smtClean="0"/>
              <a:t>‹#›</a:t>
            </a:fld>
            <a:endParaRPr lang="en-US"/>
          </a:p>
        </p:txBody>
      </p:sp>
      <p:pic>
        <p:nvPicPr>
          <p:cNvPr id="2" name="Picture 1">
            <a:extLst>
              <a:ext uri="{FF2B5EF4-FFF2-40B4-BE49-F238E27FC236}">
                <a16:creationId xmlns:a16="http://schemas.microsoft.com/office/drawing/2014/main" id="{D44C94BD-E17B-85A9-33EF-3B7AFEF7BE53}"/>
              </a:ext>
            </a:extLst>
          </p:cNvPr>
          <p:cNvPicPr>
            <a:picLocks noChangeAspect="1"/>
          </p:cNvPicPr>
          <p:nvPr userDrawn="1"/>
        </p:nvPicPr>
        <p:blipFill>
          <a:blip r:embed="rId3"/>
          <a:stretch>
            <a:fillRect/>
          </a:stretch>
        </p:blipFill>
        <p:spPr>
          <a:xfrm>
            <a:off x="0" y="1654"/>
            <a:ext cx="12192000" cy="6854692"/>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2012703-8D1A-DB7D-076F-EEA8108D7EDE}"/>
              </a:ext>
            </a:extLst>
          </p:cNvPr>
          <p:cNvPicPr>
            <a:picLocks noChangeAspect="1"/>
          </p:cNvPicPr>
          <p:nvPr userDrawn="1"/>
        </p:nvPicPr>
        <p:blipFill>
          <a:blip r:embed="rId4"/>
          <a:stretch>
            <a:fillRect/>
          </a:stretch>
        </p:blipFill>
        <p:spPr>
          <a:xfrm>
            <a:off x="191677" y="6187305"/>
            <a:ext cx="1910500" cy="525190"/>
          </a:xfrm>
          <a:prstGeom prst="rect">
            <a:avLst/>
          </a:prstGeom>
        </p:spPr>
      </p:pic>
    </p:spTree>
    <p:extLst>
      <p:ext uri="{BB962C8B-B14F-4D97-AF65-F5344CB8AC3E}">
        <p14:creationId xmlns:p14="http://schemas.microsoft.com/office/powerpoint/2010/main" val="178764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87DB3F-28C0-7743-8DD9-678D06E3C02F}"/>
              </a:ext>
            </a:extLst>
          </p:cNvPr>
          <p:cNvSpPr>
            <a:spLocks noGrp="1"/>
          </p:cNvSpPr>
          <p:nvPr>
            <p:ph type="sldNum" sz="quarter" idx="12"/>
          </p:nvPr>
        </p:nvSpPr>
        <p:spPr/>
        <p:txBody>
          <a:bodyPr/>
          <a:lstStyle/>
          <a:p>
            <a:fld id="{D1861599-52FB-3C46-8B79-3212DE710A59}" type="slidenum">
              <a:rPr lang="en-US" smtClean="0"/>
              <a:t>‹#›</a:t>
            </a:fld>
            <a:endParaRPr lang="en-US"/>
          </a:p>
        </p:txBody>
      </p:sp>
      <p:pic>
        <p:nvPicPr>
          <p:cNvPr id="5" name="Picture 4">
            <a:extLst>
              <a:ext uri="{FF2B5EF4-FFF2-40B4-BE49-F238E27FC236}">
                <a16:creationId xmlns:a16="http://schemas.microsoft.com/office/drawing/2014/main" id="{1BCEA27A-501A-1A51-D9D9-15C03CB5940F}"/>
              </a:ext>
            </a:extLst>
          </p:cNvPr>
          <p:cNvPicPr>
            <a:picLocks noChangeAspect="1"/>
          </p:cNvPicPr>
          <p:nvPr userDrawn="1"/>
        </p:nvPicPr>
        <p:blipFill>
          <a:blip r:embed="rId2"/>
          <a:stretch>
            <a:fillRect/>
          </a:stretch>
        </p:blipFill>
        <p:spPr>
          <a:xfrm>
            <a:off x="0" y="1654"/>
            <a:ext cx="12192000" cy="6854692"/>
          </a:xfrm>
          <a:prstGeom prst="rect">
            <a:avLst/>
          </a:prstGeom>
        </p:spPr>
      </p:pic>
    </p:spTree>
    <p:extLst>
      <p:ext uri="{BB962C8B-B14F-4D97-AF65-F5344CB8AC3E}">
        <p14:creationId xmlns:p14="http://schemas.microsoft.com/office/powerpoint/2010/main" val="129985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F32CB8-10E7-F54F-A575-D9C4FA86899C}"/>
              </a:ext>
            </a:extLst>
          </p:cNvPr>
          <p:cNvPicPr>
            <a:picLocks noChangeAspect="1"/>
          </p:cNvPicPr>
          <p:nvPr userDrawn="1"/>
        </p:nvPicPr>
        <p:blipFill>
          <a:blip r:embed="rId15"/>
          <a:srcRect/>
          <a:stretch/>
        </p:blipFill>
        <p:spPr>
          <a:xfrm>
            <a:off x="1" y="0"/>
            <a:ext cx="12197882" cy="6857998"/>
          </a:xfrm>
          <a:prstGeom prst="rect">
            <a:avLst/>
          </a:prstGeom>
        </p:spPr>
      </p:pic>
      <p:sp>
        <p:nvSpPr>
          <p:cNvPr id="2" name="Title Placeholder 1">
            <a:extLst>
              <a:ext uri="{FF2B5EF4-FFF2-40B4-BE49-F238E27FC236}">
                <a16:creationId xmlns:a16="http://schemas.microsoft.com/office/drawing/2014/main" id="{9493FEC3-5874-364F-BD29-213811B0BEE1}"/>
              </a:ext>
            </a:extLst>
          </p:cNvPr>
          <p:cNvSpPr>
            <a:spLocks noGrp="1"/>
          </p:cNvSpPr>
          <p:nvPr>
            <p:ph type="title"/>
          </p:nvPr>
        </p:nvSpPr>
        <p:spPr>
          <a:xfrm>
            <a:off x="428877" y="365125"/>
            <a:ext cx="11312665" cy="10752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1CB4103-D3E0-1D4D-AAF2-CB80002EC4BE}"/>
              </a:ext>
            </a:extLst>
          </p:cNvPr>
          <p:cNvSpPr>
            <a:spLocks noGrp="1"/>
          </p:cNvSpPr>
          <p:nvPr>
            <p:ph type="body" idx="1"/>
          </p:nvPr>
        </p:nvSpPr>
        <p:spPr>
          <a:xfrm>
            <a:off x="428878" y="1825625"/>
            <a:ext cx="11312664" cy="41543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6CA8FA2-AC69-C148-996B-D0F0FF733DAC}"/>
              </a:ext>
            </a:extLst>
          </p:cNvPr>
          <p:cNvSpPr>
            <a:spLocks noGrp="1"/>
          </p:cNvSpPr>
          <p:nvPr>
            <p:ph type="sldNum" sz="quarter" idx="4"/>
          </p:nvPr>
        </p:nvSpPr>
        <p:spPr>
          <a:xfrm>
            <a:off x="5564841" y="6267338"/>
            <a:ext cx="1062318" cy="365125"/>
          </a:xfrm>
          <a:prstGeom prst="rect">
            <a:avLst/>
          </a:prstGeom>
        </p:spPr>
        <p:txBody>
          <a:bodyPr vert="horz" lIns="91440" tIns="45720" rIns="91440" bIns="45720" rtlCol="0" anchor="ctr"/>
          <a:lstStyle>
            <a:lvl1pPr algn="ctr">
              <a:defRPr sz="1050" b="0" i="0">
                <a:solidFill>
                  <a:schemeClr val="tx1">
                    <a:lumMod val="50000"/>
                    <a:lumOff val="50000"/>
                  </a:schemeClr>
                </a:solidFill>
                <a:latin typeface="Myriad Pro" panose="020B0503030403020204" pitchFamily="34" charset="0"/>
              </a:defRPr>
            </a:lvl1pPr>
          </a:lstStyle>
          <a:p>
            <a:fld id="{D1861599-52FB-3C46-8B79-3212DE710A59}" type="slidenum">
              <a:rPr lang="en-US" smtClean="0"/>
              <a:pPr/>
              <a:t>‹#›</a:t>
            </a:fld>
            <a:endParaRPr lang="en-US" dirty="0"/>
          </a:p>
        </p:txBody>
      </p:sp>
    </p:spTree>
    <p:extLst>
      <p:ext uri="{BB962C8B-B14F-4D97-AF65-F5344CB8AC3E}">
        <p14:creationId xmlns:p14="http://schemas.microsoft.com/office/powerpoint/2010/main" val="63064890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0" r:id="rId4"/>
    <p:sldLayoutId id="2147483652" r:id="rId5"/>
    <p:sldLayoutId id="2147483653" r:id="rId6"/>
    <p:sldLayoutId id="2147483654" r:id="rId7"/>
    <p:sldLayoutId id="2147483655" r:id="rId8"/>
    <p:sldLayoutId id="2147483662" r:id="rId9"/>
    <p:sldLayoutId id="2147483664" r:id="rId10"/>
    <p:sldLayoutId id="2147483656" r:id="rId11"/>
    <p:sldLayoutId id="2147483657" r:id="rId12"/>
    <p:sldLayoutId id="2147483661" r:id="rId13"/>
  </p:sldLayoutIdLst>
  <p:txStyles>
    <p:titleStyle>
      <a:lvl1pPr algn="l" defTabSz="914400" rtl="0" eaLnBrk="1" latinLnBrk="0" hangingPunct="1">
        <a:lnSpc>
          <a:spcPct val="90000"/>
        </a:lnSpc>
        <a:spcBef>
          <a:spcPct val="0"/>
        </a:spcBef>
        <a:buNone/>
        <a:defRPr sz="4400" b="1" i="0" kern="1200">
          <a:solidFill>
            <a:srgbClr val="25398E"/>
          </a:solidFill>
          <a:latin typeface="Myriad Pro Light" panose="020B04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F32CB8-10E7-F54F-A575-D9C4FA86899C}"/>
              </a:ext>
            </a:extLst>
          </p:cNvPr>
          <p:cNvPicPr>
            <a:picLocks noChangeAspect="1"/>
          </p:cNvPicPr>
          <p:nvPr userDrawn="1"/>
        </p:nvPicPr>
        <p:blipFill>
          <a:blip r:embed="rId14"/>
          <a:srcRect/>
          <a:stretch/>
        </p:blipFill>
        <p:spPr>
          <a:xfrm>
            <a:off x="1" y="0"/>
            <a:ext cx="12197882" cy="6857998"/>
          </a:xfrm>
          <a:prstGeom prst="rect">
            <a:avLst/>
          </a:prstGeom>
        </p:spPr>
      </p:pic>
      <p:sp>
        <p:nvSpPr>
          <p:cNvPr id="2" name="Title Placeholder 1">
            <a:extLst>
              <a:ext uri="{FF2B5EF4-FFF2-40B4-BE49-F238E27FC236}">
                <a16:creationId xmlns:a16="http://schemas.microsoft.com/office/drawing/2014/main" id="{9493FEC3-5874-364F-BD29-213811B0BEE1}"/>
              </a:ext>
            </a:extLst>
          </p:cNvPr>
          <p:cNvSpPr>
            <a:spLocks noGrp="1"/>
          </p:cNvSpPr>
          <p:nvPr>
            <p:ph type="title"/>
          </p:nvPr>
        </p:nvSpPr>
        <p:spPr>
          <a:xfrm>
            <a:off x="428877" y="365125"/>
            <a:ext cx="11312665" cy="10752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1CB4103-D3E0-1D4D-AAF2-CB80002EC4BE}"/>
              </a:ext>
            </a:extLst>
          </p:cNvPr>
          <p:cNvSpPr>
            <a:spLocks noGrp="1"/>
          </p:cNvSpPr>
          <p:nvPr>
            <p:ph type="body" idx="1"/>
          </p:nvPr>
        </p:nvSpPr>
        <p:spPr>
          <a:xfrm>
            <a:off x="428878" y="1825625"/>
            <a:ext cx="11312664" cy="41543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6CA8FA2-AC69-C148-996B-D0F0FF733DAC}"/>
              </a:ext>
            </a:extLst>
          </p:cNvPr>
          <p:cNvSpPr>
            <a:spLocks noGrp="1"/>
          </p:cNvSpPr>
          <p:nvPr>
            <p:ph type="sldNum" sz="quarter" idx="4"/>
          </p:nvPr>
        </p:nvSpPr>
        <p:spPr>
          <a:xfrm>
            <a:off x="5564841" y="6267338"/>
            <a:ext cx="1062318" cy="365125"/>
          </a:xfrm>
          <a:prstGeom prst="rect">
            <a:avLst/>
          </a:prstGeom>
        </p:spPr>
        <p:txBody>
          <a:bodyPr vert="horz" lIns="91440" tIns="45720" rIns="91440" bIns="45720" rtlCol="0" anchor="ctr"/>
          <a:lstStyle>
            <a:lvl1pPr algn="ctr">
              <a:defRPr sz="1050" b="0" i="0">
                <a:solidFill>
                  <a:schemeClr val="tx1">
                    <a:lumMod val="50000"/>
                    <a:lumOff val="50000"/>
                  </a:schemeClr>
                </a:solidFill>
                <a:latin typeface="Myriad Pro" panose="020B0503030403020204" pitchFamily="34" charset="0"/>
              </a:defRPr>
            </a:lvl1pPr>
          </a:lstStyle>
          <a:p>
            <a:fld id="{D1861599-52FB-3C46-8B79-3212DE710A59}" type="slidenum">
              <a:rPr lang="en-US" smtClean="0"/>
              <a:pPr/>
              <a:t>‹#›</a:t>
            </a:fld>
            <a:endParaRPr lang="en-US" dirty="0"/>
          </a:p>
        </p:txBody>
      </p:sp>
    </p:spTree>
    <p:extLst>
      <p:ext uri="{BB962C8B-B14F-4D97-AF65-F5344CB8AC3E}">
        <p14:creationId xmlns:p14="http://schemas.microsoft.com/office/powerpoint/2010/main" val="223442712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4400" b="1" i="0" kern="1200">
          <a:solidFill>
            <a:srgbClr val="25398E"/>
          </a:solidFill>
          <a:latin typeface="Myriad Pro Light" panose="020B04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hyperlink" Target="https://adventisthealthcare.sharepoint.com/:u:/r/sites/Strategy/SitePages/Strategic-Planning-and-Alignment.aspx?csf=1&amp;web=1&amp;e=fo6nIH"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hyperlink" Target="https://team.ahc.link/Benefit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team.ahc.link/NewsBriefs" TargetMode="External"/><Relationship Id="rId5" Type="http://schemas.openxmlformats.org/officeDocument/2006/relationships/hyperlink" Target="http://www.adventisthealthcare.com/Calendar" TargetMode="External"/><Relationship Id="rId4" Type="http://schemas.openxmlformats.org/officeDocument/2006/relationships/hyperlink" Target="https://team.ahc.link/LWS-MentalHealth"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72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AE0A5-4487-E354-05C0-F75A2DFCD7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9CB769-8DD1-7D92-42FA-7D5949472CA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TEAM HIGHLIGHTS- FWMC</a:t>
            </a:r>
          </a:p>
        </p:txBody>
      </p:sp>
      <p:sp>
        <p:nvSpPr>
          <p:cNvPr id="21" name="Content Placeholder 2">
            <a:extLst>
              <a:ext uri="{FF2B5EF4-FFF2-40B4-BE49-F238E27FC236}">
                <a16:creationId xmlns:a16="http://schemas.microsoft.com/office/drawing/2014/main" id="{4C44F6F9-6E28-D7E8-3B15-9CDBC3D6699E}"/>
              </a:ext>
            </a:extLst>
          </p:cNvPr>
          <p:cNvSpPr>
            <a:spLocks noGrp="1"/>
          </p:cNvSpPr>
          <p:nvPr>
            <p:ph idx="1"/>
          </p:nvPr>
        </p:nvSpPr>
        <p:spPr>
          <a:xfrm>
            <a:off x="428878" y="1468799"/>
            <a:ext cx="11353126" cy="4326983"/>
          </a:xfrm>
        </p:spPr>
        <p:txBody>
          <a:bodyPr/>
          <a:lstStyle/>
          <a:p>
            <a:pPr marL="0" marR="0" algn="l">
              <a:buNone/>
            </a:pPr>
            <a:r>
              <a:rPr lang="en-US" sz="1800" b="0" i="0" dirty="0">
                <a:solidFill>
                  <a:srgbClr val="242424"/>
                </a:solidFill>
                <a:effectLst/>
                <a:latin typeface="inherit"/>
              </a:rPr>
              <a:t>The things that were discussed:</a:t>
            </a:r>
            <a:endParaRPr lang="en-US" sz="1800" dirty="0">
              <a:solidFill>
                <a:srgbClr val="242424"/>
              </a:solidFill>
              <a:latin typeface="Aptos" panose="020B0004020202020204" pitchFamily="34" charset="0"/>
            </a:endParaRPr>
          </a:p>
          <a:p>
            <a:pPr marL="0" marR="0" algn="l">
              <a:buNone/>
            </a:pPr>
            <a:endParaRPr lang="en-US" sz="1800" b="0" i="0" dirty="0">
              <a:solidFill>
                <a:srgbClr val="242424"/>
              </a:solidFill>
              <a:effectLst/>
              <a:latin typeface="Aptos" panose="020B0004020202020204" pitchFamily="34" charset="0"/>
            </a:endParaRPr>
          </a:p>
          <a:p>
            <a:pPr marL="0" marR="0" algn="l">
              <a:buFont typeface="Arial" panose="020B0604020202020204" pitchFamily="34" charset="0"/>
              <a:buChar char="•"/>
            </a:pPr>
            <a:r>
              <a:rPr lang="en-US" sz="1800" b="0" i="0" dirty="0">
                <a:solidFill>
                  <a:srgbClr val="242424"/>
                </a:solidFill>
                <a:effectLst/>
                <a:latin typeface="inherit"/>
              </a:rPr>
              <a:t>Training documents must be filled out correctly and reviewed thoroughly by supervisors before turning in.</a:t>
            </a:r>
            <a:endParaRPr lang="en-US" sz="1800" b="0" i="0" dirty="0">
              <a:solidFill>
                <a:srgbClr val="242424"/>
              </a:solidFill>
              <a:effectLst/>
              <a:latin typeface="Aptos" panose="020B0004020202020204" pitchFamily="34" charset="0"/>
            </a:endParaRPr>
          </a:p>
          <a:p>
            <a:pPr marL="0" marR="0" algn="l">
              <a:buFont typeface="Arial" panose="020B0604020202020204" pitchFamily="34" charset="0"/>
              <a:buChar char="•"/>
            </a:pPr>
            <a:r>
              <a:rPr lang="en-US" sz="1800" b="0" i="0" dirty="0">
                <a:solidFill>
                  <a:srgbClr val="242424"/>
                </a:solidFill>
                <a:effectLst/>
                <a:latin typeface="inherit"/>
              </a:rPr>
              <a:t>Finding ways to better communicate with staff.</a:t>
            </a:r>
            <a:endParaRPr lang="en-US" sz="1800" b="0" i="0" dirty="0">
              <a:solidFill>
                <a:srgbClr val="242424"/>
              </a:solidFill>
              <a:effectLst/>
              <a:latin typeface="Aptos" panose="020B0004020202020204" pitchFamily="34" charset="0"/>
            </a:endParaRPr>
          </a:p>
          <a:p>
            <a:pPr marL="0" marR="0" algn="l">
              <a:buFont typeface="Arial" panose="020B0604020202020204" pitchFamily="34" charset="0"/>
              <a:buChar char="•"/>
            </a:pPr>
            <a:r>
              <a:rPr lang="en-US" sz="1800" b="0" i="0" dirty="0">
                <a:solidFill>
                  <a:srgbClr val="242424"/>
                </a:solidFill>
                <a:effectLst/>
                <a:latin typeface="inherit"/>
              </a:rPr>
              <a:t>Informing staff of recognition Quest and different ways to acknowledge employees/ colleagues.</a:t>
            </a:r>
            <a:endParaRPr lang="en-US" sz="1800" b="0" i="0" dirty="0">
              <a:solidFill>
                <a:srgbClr val="242424"/>
              </a:solidFill>
              <a:effectLst/>
              <a:latin typeface="Aptos" panose="020B0004020202020204" pitchFamily="34" charset="0"/>
            </a:endParaRPr>
          </a:p>
          <a:p>
            <a:pPr marL="0" marR="0" algn="l">
              <a:buFont typeface="Arial" panose="020B0604020202020204" pitchFamily="34" charset="0"/>
              <a:buChar char="•"/>
            </a:pPr>
            <a:r>
              <a:rPr lang="en-US" sz="1800" b="0" i="0" dirty="0">
                <a:solidFill>
                  <a:srgbClr val="242424"/>
                </a:solidFill>
                <a:effectLst/>
                <a:latin typeface="inherit"/>
              </a:rPr>
              <a:t>Lab Star Award Winner was awarded, the person who won the Lab star award is Lekeaka Nkanyi</a:t>
            </a:r>
            <a:endParaRPr lang="en-US" sz="1800" b="0" i="0" dirty="0">
              <a:solidFill>
                <a:srgbClr val="242424"/>
              </a:solidFill>
              <a:effectLst/>
              <a:latin typeface="Aptos" panose="020B0004020202020204" pitchFamily="34" charset="0"/>
            </a:endParaRPr>
          </a:p>
          <a:p>
            <a:pPr marL="0" marR="0" algn="l">
              <a:buFont typeface="Arial" panose="020B0604020202020204" pitchFamily="34" charset="0"/>
              <a:buChar char="•"/>
            </a:pPr>
            <a:r>
              <a:rPr lang="en-US" sz="1800" b="0" i="0" dirty="0">
                <a:solidFill>
                  <a:srgbClr val="242424"/>
                </a:solidFill>
                <a:effectLst/>
                <a:latin typeface="inherit"/>
              </a:rPr>
              <a:t>Metrics.</a:t>
            </a:r>
            <a:endParaRPr lang="en-US" sz="1800" b="0" i="0" dirty="0">
              <a:solidFill>
                <a:srgbClr val="242424"/>
              </a:solidFill>
              <a:effectLst/>
              <a:latin typeface="Aptos" panose="020B0004020202020204" pitchFamily="34" charset="0"/>
            </a:endParaRPr>
          </a:p>
          <a:p>
            <a:pPr marL="0" marR="0" algn="l">
              <a:buFont typeface="Arial" panose="020B0604020202020204" pitchFamily="34" charset="0"/>
              <a:buChar char="•"/>
            </a:pPr>
            <a:r>
              <a:rPr lang="en-US" sz="1800" b="0" i="0" dirty="0">
                <a:solidFill>
                  <a:srgbClr val="242424"/>
                </a:solidFill>
                <a:effectLst/>
                <a:latin typeface="inherit"/>
              </a:rPr>
              <a:t>Blood culture contamination rates. </a:t>
            </a:r>
            <a:endParaRPr lang="en-US" sz="1800" b="0" i="0" dirty="0">
              <a:solidFill>
                <a:srgbClr val="242424"/>
              </a:solidFill>
              <a:effectLst/>
              <a:latin typeface="Aptos" panose="020B0004020202020204" pitchFamily="34" charset="0"/>
            </a:endParaRPr>
          </a:p>
          <a:p>
            <a:pPr marL="0" marR="0" algn="l">
              <a:buFont typeface="Arial" panose="020B0604020202020204" pitchFamily="34" charset="0"/>
              <a:buChar char="•"/>
            </a:pPr>
            <a:r>
              <a:rPr lang="en-US" sz="1800" b="0" i="0" dirty="0">
                <a:solidFill>
                  <a:srgbClr val="242424"/>
                </a:solidFill>
                <a:effectLst/>
                <a:latin typeface="inherit"/>
              </a:rPr>
              <a:t>Glint results</a:t>
            </a:r>
            <a:endParaRPr lang="en-US" sz="1800" b="0" i="0" dirty="0">
              <a:solidFill>
                <a:srgbClr val="242424"/>
              </a:solidFill>
              <a:effectLst/>
              <a:latin typeface="Aptos" panose="020B0004020202020204" pitchFamily="34" charset="0"/>
            </a:endParaRPr>
          </a:p>
          <a:p>
            <a:pPr marL="0" marR="0" algn="l">
              <a:buFont typeface="Arial" panose="020B0604020202020204" pitchFamily="34" charset="0"/>
              <a:buChar char="•"/>
            </a:pPr>
            <a:r>
              <a:rPr lang="en-US" sz="1800" b="0" i="0" dirty="0">
                <a:solidFill>
                  <a:srgbClr val="242424"/>
                </a:solidFill>
                <a:effectLst/>
                <a:latin typeface="inherit"/>
              </a:rPr>
              <a:t>Compassionate care award nomination</a:t>
            </a:r>
            <a:endParaRPr lang="en-US" sz="1800" b="0" i="0" dirty="0">
              <a:solidFill>
                <a:srgbClr val="242424"/>
              </a:solidFill>
              <a:effectLst/>
              <a:latin typeface="Aptos" panose="020B0004020202020204" pitchFamily="34" charset="0"/>
            </a:endParaRPr>
          </a:p>
          <a:p>
            <a:pPr marL="0" indent="0">
              <a:buNone/>
            </a:pPr>
            <a:endParaRPr lang="en-US" sz="2200" dirty="0">
              <a:solidFill>
                <a:srgbClr val="2539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420D4F-6D4B-9023-24BA-2D05759D6CC9}"/>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7" name="Slide Number Placeholder 1">
            <a:extLst>
              <a:ext uri="{FF2B5EF4-FFF2-40B4-BE49-F238E27FC236}">
                <a16:creationId xmlns:a16="http://schemas.microsoft.com/office/drawing/2014/main" id="{9C2E0BC4-BCE2-38FA-77F8-35F622B4F9B6}"/>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7670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F36A0-7F33-A96C-F9E9-28F658C63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314D88-3E17-036F-FE2E-443D9222248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TEAM HIGHLIGHTS- WOMC</a:t>
            </a:r>
          </a:p>
        </p:txBody>
      </p:sp>
      <p:sp>
        <p:nvSpPr>
          <p:cNvPr id="21" name="Content Placeholder 2">
            <a:extLst>
              <a:ext uri="{FF2B5EF4-FFF2-40B4-BE49-F238E27FC236}">
                <a16:creationId xmlns:a16="http://schemas.microsoft.com/office/drawing/2014/main" id="{43B3EAC0-1A3E-D0D0-7F8C-E786817B1EBB}"/>
              </a:ext>
            </a:extLst>
          </p:cNvPr>
          <p:cNvSpPr>
            <a:spLocks noGrp="1"/>
          </p:cNvSpPr>
          <p:nvPr>
            <p:ph idx="1"/>
          </p:nvPr>
        </p:nvSpPr>
        <p:spPr>
          <a:xfrm>
            <a:off x="428878" y="1468799"/>
            <a:ext cx="11353126" cy="4326983"/>
          </a:xfrm>
        </p:spPr>
        <p:txBody>
          <a:bodyPr/>
          <a:lstStyle/>
          <a:p>
            <a:pPr marL="0" marR="0" algn="l">
              <a:buNone/>
            </a:pPr>
            <a:r>
              <a:rPr lang="en-US" sz="1800" b="0" i="0" dirty="0">
                <a:solidFill>
                  <a:srgbClr val="242424"/>
                </a:solidFill>
                <a:effectLst/>
                <a:latin typeface="inherit"/>
              </a:rPr>
              <a:t>The things that were discussed:</a:t>
            </a:r>
            <a:endParaRPr lang="en-US" sz="1800" b="0" i="0" dirty="0">
              <a:solidFill>
                <a:srgbClr val="242424"/>
              </a:solidFill>
              <a:effectLst/>
              <a:latin typeface="Aptos" panose="020B0004020202020204" pitchFamily="34" charset="0"/>
            </a:endParaRPr>
          </a:p>
          <a:p>
            <a:pPr marL="0" marR="0" algn="l">
              <a:buNone/>
            </a:pPr>
            <a:r>
              <a:rPr lang="en-US" sz="1800" b="0" i="0" dirty="0">
                <a:solidFill>
                  <a:srgbClr val="242424"/>
                </a:solidFill>
                <a:effectLst/>
                <a:latin typeface="inherit"/>
              </a:rPr>
              <a:t> </a:t>
            </a:r>
            <a:endParaRPr lang="en-US" sz="1800" b="0" i="0" dirty="0">
              <a:solidFill>
                <a:srgbClr val="242424"/>
              </a:solidFill>
              <a:effectLst/>
              <a:latin typeface="Aptos" panose="020B0004020202020204" pitchFamily="34" charset="0"/>
            </a:endParaRPr>
          </a:p>
          <a:p>
            <a:pPr marL="0" marR="0" algn="l">
              <a:buFont typeface="Arial" panose="020B0604020202020204" pitchFamily="34" charset="0"/>
              <a:buChar char="•"/>
            </a:pPr>
            <a:r>
              <a:rPr lang="en-US" sz="1800" b="0" i="0" dirty="0">
                <a:solidFill>
                  <a:srgbClr val="242424"/>
                </a:solidFill>
                <a:effectLst/>
                <a:latin typeface="inherit"/>
              </a:rPr>
              <a:t>The critical call back  change is live</a:t>
            </a:r>
            <a:endParaRPr lang="en-US" sz="1800" b="0" i="0" dirty="0">
              <a:solidFill>
                <a:srgbClr val="242424"/>
              </a:solidFill>
              <a:effectLst/>
              <a:latin typeface="Aptos" panose="020B0004020202020204" pitchFamily="34" charset="0"/>
            </a:endParaRPr>
          </a:p>
          <a:p>
            <a:pPr marL="0" marR="0" algn="l">
              <a:buFont typeface="Arial" panose="020B0604020202020204" pitchFamily="34" charset="0"/>
              <a:buChar char="•"/>
            </a:pPr>
            <a:r>
              <a:rPr lang="en-US" sz="1800" b="0" i="0" dirty="0">
                <a:solidFill>
                  <a:srgbClr val="242424"/>
                </a:solidFill>
                <a:effectLst/>
                <a:latin typeface="inherit"/>
              </a:rPr>
              <a:t>Completely and correctly </a:t>
            </a:r>
            <a:r>
              <a:rPr lang="en-US" sz="1800" dirty="0">
                <a:solidFill>
                  <a:srgbClr val="242424"/>
                </a:solidFill>
                <a:latin typeface="inherit"/>
              </a:rPr>
              <a:t>fill out t</a:t>
            </a:r>
            <a:r>
              <a:rPr lang="en-US" sz="1800" b="0" i="0" dirty="0">
                <a:solidFill>
                  <a:srgbClr val="242424"/>
                </a:solidFill>
                <a:effectLst/>
                <a:latin typeface="inherit"/>
              </a:rPr>
              <a:t>raining documents. Review thoroughly by supervisors before turning in.</a:t>
            </a:r>
            <a:endParaRPr lang="en-US" sz="1800" b="0" i="0" dirty="0">
              <a:solidFill>
                <a:srgbClr val="242424"/>
              </a:solidFill>
              <a:effectLst/>
              <a:latin typeface="Aptos" panose="020B0004020202020204" pitchFamily="34" charset="0"/>
            </a:endParaRPr>
          </a:p>
          <a:p>
            <a:pPr marL="0" marR="0" algn="l">
              <a:buFont typeface="Arial" panose="020B0604020202020204" pitchFamily="34" charset="0"/>
              <a:buChar char="•"/>
            </a:pPr>
            <a:r>
              <a:rPr lang="en-US" sz="1800" dirty="0">
                <a:solidFill>
                  <a:srgbClr val="242424"/>
                </a:solidFill>
                <a:latin typeface="inherit"/>
              </a:rPr>
              <a:t>Discussed</a:t>
            </a:r>
            <a:r>
              <a:rPr lang="en-US" sz="1800" b="0" i="0" dirty="0">
                <a:solidFill>
                  <a:srgbClr val="242424"/>
                </a:solidFill>
                <a:effectLst/>
                <a:latin typeface="inherit"/>
              </a:rPr>
              <a:t> ways to better communicate with staff.</a:t>
            </a:r>
            <a:endParaRPr lang="en-US" sz="1800" b="0" i="0" dirty="0">
              <a:solidFill>
                <a:srgbClr val="242424"/>
              </a:solidFill>
              <a:effectLst/>
              <a:latin typeface="Aptos" panose="020B0004020202020204" pitchFamily="34" charset="0"/>
            </a:endParaRPr>
          </a:p>
          <a:p>
            <a:pPr marL="0" marR="0" algn="l">
              <a:buFont typeface="Arial" panose="020B0604020202020204" pitchFamily="34" charset="0"/>
              <a:buChar char="•"/>
            </a:pPr>
            <a:r>
              <a:rPr lang="en-US" sz="1800" b="0" i="0" dirty="0">
                <a:solidFill>
                  <a:srgbClr val="242424"/>
                </a:solidFill>
                <a:effectLst/>
                <a:latin typeface="inherit"/>
              </a:rPr>
              <a:t>Informed staff of recognition Quest and different ways to acknowledge employees/ colleagues.</a:t>
            </a:r>
            <a:endParaRPr lang="en-US" sz="1800" b="0" i="0" dirty="0">
              <a:solidFill>
                <a:srgbClr val="242424"/>
              </a:solidFill>
              <a:effectLst/>
              <a:latin typeface="Aptos" panose="020B0004020202020204" pitchFamily="34" charset="0"/>
            </a:endParaRPr>
          </a:p>
          <a:p>
            <a:pPr marL="0" marR="0" algn="l">
              <a:buFont typeface="Arial" panose="020B0604020202020204" pitchFamily="34" charset="0"/>
              <a:buChar char="•"/>
            </a:pPr>
            <a:r>
              <a:rPr lang="en-US" sz="1800" b="0" i="0" dirty="0">
                <a:solidFill>
                  <a:srgbClr val="242424"/>
                </a:solidFill>
                <a:effectLst/>
                <a:latin typeface="inherit"/>
              </a:rPr>
              <a:t>Lab Star Award Winner was awarded, the person who won the Lab star award is Lekeaka Nkanyi</a:t>
            </a:r>
            <a:endParaRPr lang="en-US" sz="1800" b="0" i="0" dirty="0">
              <a:solidFill>
                <a:srgbClr val="242424"/>
              </a:solidFill>
              <a:effectLst/>
              <a:latin typeface="Aptos" panose="020B0004020202020204" pitchFamily="34" charset="0"/>
            </a:endParaRPr>
          </a:p>
          <a:p>
            <a:pPr marL="0" marR="0" algn="l">
              <a:buFont typeface="Arial" panose="020B0604020202020204" pitchFamily="34" charset="0"/>
              <a:buChar char="•"/>
            </a:pPr>
            <a:r>
              <a:rPr lang="en-US" sz="1800" dirty="0">
                <a:solidFill>
                  <a:srgbClr val="242424"/>
                </a:solidFill>
                <a:latin typeface="inherit"/>
              </a:rPr>
              <a:t>Went over M</a:t>
            </a:r>
            <a:r>
              <a:rPr lang="en-US" sz="1800" b="0" i="0" dirty="0">
                <a:solidFill>
                  <a:srgbClr val="242424"/>
                </a:solidFill>
                <a:effectLst/>
                <a:latin typeface="inherit"/>
              </a:rPr>
              <a:t>etrics.</a:t>
            </a:r>
            <a:endParaRPr lang="en-US" sz="1800" b="0" i="0" dirty="0">
              <a:solidFill>
                <a:srgbClr val="242424"/>
              </a:solidFill>
              <a:effectLst/>
              <a:latin typeface="Aptos" panose="020B0004020202020204" pitchFamily="34" charset="0"/>
            </a:endParaRPr>
          </a:p>
          <a:p>
            <a:pPr marL="228600" marR="0" algn="l"/>
            <a:r>
              <a:rPr lang="en-US" sz="1800" dirty="0">
                <a:solidFill>
                  <a:srgbClr val="242424"/>
                </a:solidFill>
                <a:latin typeface="inherit"/>
              </a:rPr>
              <a:t>N</a:t>
            </a:r>
            <a:r>
              <a:rPr lang="en-US" sz="1800" b="0" i="0" dirty="0">
                <a:solidFill>
                  <a:srgbClr val="242424"/>
                </a:solidFill>
                <a:effectLst/>
                <a:latin typeface="inherit"/>
              </a:rPr>
              <a:t>ew hire Leslie Lyles also was introduced.</a:t>
            </a:r>
            <a:endParaRPr lang="en-US" sz="1800" b="0" i="0" dirty="0">
              <a:solidFill>
                <a:srgbClr val="242424"/>
              </a:solidFill>
              <a:effectLst/>
              <a:latin typeface="Aptos" panose="020B0004020202020204" pitchFamily="34" charset="0"/>
            </a:endParaRPr>
          </a:p>
          <a:p>
            <a:pPr marL="0" indent="0">
              <a:buNone/>
            </a:pPr>
            <a:endParaRPr lang="en-US" sz="2200" dirty="0">
              <a:solidFill>
                <a:srgbClr val="2539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C97EC64-C78B-34F5-4287-34CCECACEC68}"/>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7" name="Slide Number Placeholder 1">
            <a:extLst>
              <a:ext uri="{FF2B5EF4-FFF2-40B4-BE49-F238E27FC236}">
                <a16:creationId xmlns:a16="http://schemas.microsoft.com/office/drawing/2014/main" id="{AD57B5BC-62A6-B148-8EBB-E3DEFA2B673D}"/>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68167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74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1E28-ED2B-0AF7-5553-6F4483A8BD76}"/>
              </a:ext>
            </a:extLst>
          </p:cNvPr>
          <p:cNvSpPr>
            <a:spLocks noGrp="1"/>
          </p:cNvSpPr>
          <p:nvPr>
            <p:ph type="title"/>
          </p:nvPr>
        </p:nvSpPr>
        <p:spPr/>
        <p:txBody>
          <a:bodyPr>
            <a:normAutofit/>
          </a:bodyPr>
          <a:lstStyle/>
          <a:p>
            <a:r>
              <a:rPr lang="en-US" sz="7000" spc="-150" dirty="0">
                <a:latin typeface="Arial" panose="020B0604020202020204" pitchFamily="34" charset="0"/>
                <a:cs typeface="Arial" panose="020B0604020202020204" pitchFamily="34" charset="0"/>
              </a:rPr>
              <a:t>Monthly Meeting</a:t>
            </a:r>
          </a:p>
        </p:txBody>
      </p:sp>
      <p:sp>
        <p:nvSpPr>
          <p:cNvPr id="3" name="Text Placeholder 2">
            <a:extLst>
              <a:ext uri="{FF2B5EF4-FFF2-40B4-BE49-F238E27FC236}">
                <a16:creationId xmlns:a16="http://schemas.microsoft.com/office/drawing/2014/main" id="{146358D1-A60B-5BF3-C694-155A17589DFF}"/>
              </a:ext>
            </a:extLst>
          </p:cNvPr>
          <p:cNvSpPr>
            <a:spLocks noGrp="1"/>
          </p:cNvSpPr>
          <p:nvPr>
            <p:ph type="body" idx="1"/>
          </p:nvPr>
        </p:nvSpPr>
        <p:spPr/>
        <p:txBody>
          <a:bodyPr/>
          <a:lstStyle/>
          <a:p>
            <a:r>
              <a:rPr lang="en-US" sz="3200" dirty="0"/>
              <a:t>May 2025</a:t>
            </a:r>
          </a:p>
          <a:p>
            <a:endParaRPr lang="en-US" dirty="0"/>
          </a:p>
        </p:txBody>
      </p:sp>
      <p:sp>
        <p:nvSpPr>
          <p:cNvPr id="4" name="Text Placeholder 2">
            <a:extLst>
              <a:ext uri="{FF2B5EF4-FFF2-40B4-BE49-F238E27FC236}">
                <a16:creationId xmlns:a16="http://schemas.microsoft.com/office/drawing/2014/main" id="{4B99148D-38DB-F4B9-B74F-A5C1CC3087D1}"/>
              </a:ext>
            </a:extLst>
          </p:cNvPr>
          <p:cNvSpPr txBox="1">
            <a:spLocks/>
          </p:cNvSpPr>
          <p:nvPr/>
        </p:nvSpPr>
        <p:spPr>
          <a:xfrm>
            <a:off x="8734097" y="6441037"/>
            <a:ext cx="3069020" cy="5469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FC4C02"/>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yriad Pro" panose="020B05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1800" dirty="0" err="1">
                <a:solidFill>
                  <a:srgbClr val="25398E"/>
                </a:solidFill>
              </a:rPr>
              <a:t>AdventistHealthcare.com</a:t>
            </a:r>
            <a:endParaRPr lang="en-US" sz="1800" dirty="0">
              <a:solidFill>
                <a:srgbClr val="25398E"/>
              </a:solidFill>
            </a:endParaRPr>
          </a:p>
          <a:p>
            <a:endParaRPr lang="en-US" dirty="0"/>
          </a:p>
        </p:txBody>
      </p:sp>
    </p:spTree>
    <p:extLst>
      <p:ext uri="{BB962C8B-B14F-4D97-AF65-F5344CB8AC3E}">
        <p14:creationId xmlns:p14="http://schemas.microsoft.com/office/powerpoint/2010/main" val="64278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D1D086BD-D79F-0361-AADF-BFBC4977A18B}"/>
              </a:ext>
            </a:extLst>
          </p:cNvPr>
          <p:cNvSpPr>
            <a:spLocks noGrp="1"/>
          </p:cNvSpPr>
          <p:nvPr>
            <p:ph idx="1"/>
          </p:nvPr>
        </p:nvSpPr>
        <p:spPr/>
        <p:txBody>
          <a:bodyPr/>
          <a:lstStyle/>
          <a:p>
            <a:r>
              <a:rPr lang="en-US" dirty="0">
                <a:solidFill>
                  <a:srgbClr val="FC4C02"/>
                </a:solidFill>
                <a:latin typeface="Arial" panose="020B0604020202020204" pitchFamily="34" charset="0"/>
                <a:cs typeface="Arial" panose="020B0604020202020204" pitchFamily="34" charset="0"/>
              </a:rPr>
              <a:t>Devotional</a:t>
            </a:r>
          </a:p>
          <a:p>
            <a:pPr lvl="1">
              <a:spcBef>
                <a:spcPts val="600"/>
              </a:spcBef>
              <a:buFont typeface="System Font Regular"/>
              <a:buChar char="–"/>
            </a:pPr>
            <a:r>
              <a:rPr lang="en-US" sz="2000" b="1" dirty="0">
                <a:solidFill>
                  <a:srgbClr val="25398E"/>
                </a:solidFill>
                <a:latin typeface="Arial" panose="020B0604020202020204" pitchFamily="34" charset="0"/>
                <a:cs typeface="Arial" panose="020B0604020202020204" pitchFamily="34" charset="0"/>
              </a:rPr>
              <a:t>Excellence </a:t>
            </a:r>
            <a:r>
              <a:rPr lang="en-US" sz="2000" dirty="0">
                <a:solidFill>
                  <a:srgbClr val="25398E"/>
                </a:solidFill>
                <a:latin typeface="Arial" panose="020B0604020202020204" pitchFamily="34" charset="0"/>
                <a:cs typeface="Arial" panose="020B0604020202020204" pitchFamily="34" charset="0"/>
              </a:rPr>
              <a:t>Reflection</a:t>
            </a:r>
          </a:p>
          <a:p>
            <a:pPr>
              <a:spcBef>
                <a:spcPts val="2400"/>
              </a:spcBef>
            </a:pPr>
            <a:r>
              <a:rPr lang="en-US" dirty="0">
                <a:solidFill>
                  <a:srgbClr val="FC4C02"/>
                </a:solidFill>
                <a:latin typeface="Arial" panose="020B0604020202020204" pitchFamily="34" charset="0"/>
                <a:cs typeface="Arial" panose="020B0604020202020204" pitchFamily="34" charset="0"/>
              </a:rPr>
              <a:t>Excellence in Motion Highlight</a:t>
            </a:r>
          </a:p>
          <a:p>
            <a:pPr lvl="1">
              <a:spcBef>
                <a:spcPts val="600"/>
              </a:spcBef>
              <a:buFont typeface="System Font Regular"/>
              <a:buChar char="–"/>
            </a:pPr>
            <a:r>
              <a:rPr lang="en-US" sz="2000" dirty="0">
                <a:solidFill>
                  <a:srgbClr val="25398E"/>
                </a:solidFill>
                <a:latin typeface="Arial" panose="020B0604020202020204" pitchFamily="34" charset="0"/>
                <a:cs typeface="Arial" panose="020B0604020202020204" pitchFamily="34" charset="0"/>
              </a:rPr>
              <a:t>Leadership System Overview</a:t>
            </a:r>
          </a:p>
          <a:p>
            <a:pPr lvl="1">
              <a:spcBef>
                <a:spcPts val="600"/>
              </a:spcBef>
              <a:buFont typeface="System Font Regular"/>
              <a:buChar char="–"/>
            </a:pPr>
            <a:r>
              <a:rPr lang="en-US" sz="2000" dirty="0">
                <a:solidFill>
                  <a:srgbClr val="25398E"/>
                </a:solidFill>
                <a:latin typeface="Arial" panose="020B0604020202020204" pitchFamily="34" charset="0"/>
                <a:cs typeface="Arial" panose="020B0604020202020204" pitchFamily="34" charset="0"/>
              </a:rPr>
              <a:t>How is AHC getting </a:t>
            </a:r>
            <a:r>
              <a:rPr lang="en-US" sz="2000" b="1" dirty="0">
                <a:solidFill>
                  <a:srgbClr val="25398E"/>
                </a:solidFill>
                <a:latin typeface="Arial" panose="020B0604020202020204" pitchFamily="34" charset="0"/>
                <a:cs typeface="Arial" panose="020B0604020202020204" pitchFamily="34" charset="0"/>
              </a:rPr>
              <a:t>Better</a:t>
            </a:r>
            <a:r>
              <a:rPr lang="en-US" sz="2000" dirty="0">
                <a:solidFill>
                  <a:srgbClr val="25398E"/>
                </a:solidFill>
                <a:latin typeface="Arial" panose="020B0604020202020204" pitchFamily="34" charset="0"/>
                <a:cs typeface="Arial" panose="020B0604020202020204" pitchFamily="34" charset="0"/>
              </a:rPr>
              <a:t>?</a:t>
            </a:r>
          </a:p>
          <a:p>
            <a:pPr>
              <a:spcBef>
                <a:spcPts val="2400"/>
              </a:spcBef>
            </a:pPr>
            <a:r>
              <a:rPr lang="en-US" dirty="0">
                <a:solidFill>
                  <a:srgbClr val="FC4C02"/>
                </a:solidFill>
                <a:latin typeface="Arial" panose="020B0604020202020204" pitchFamily="34" charset="0"/>
                <a:cs typeface="Arial" panose="020B0604020202020204" pitchFamily="34" charset="0"/>
              </a:rPr>
              <a:t>Team Highlights</a:t>
            </a:r>
          </a:p>
        </p:txBody>
      </p:sp>
      <p:sp>
        <p:nvSpPr>
          <p:cNvPr id="8" name="TextBox 7">
            <a:extLst>
              <a:ext uri="{FF2B5EF4-FFF2-40B4-BE49-F238E27FC236}">
                <a16:creationId xmlns:a16="http://schemas.microsoft.com/office/drawing/2014/main" id="{D283786E-044E-BC81-2667-7B8756CF4F49}"/>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10" name="Slide Number Placeholder 1">
            <a:extLst>
              <a:ext uri="{FF2B5EF4-FFF2-40B4-BE49-F238E27FC236}">
                <a16:creationId xmlns:a16="http://schemas.microsoft.com/office/drawing/2014/main" id="{186C214D-AAB9-8F45-27A8-228E65D5600D}"/>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A7D8E9EB-FAA7-2B6A-DCAF-E15593FAF414}"/>
              </a:ext>
            </a:extLst>
          </p:cNvPr>
          <p:cNvPicPr>
            <a:picLocks noChangeAspect="1"/>
          </p:cNvPicPr>
          <p:nvPr/>
        </p:nvPicPr>
        <p:blipFill>
          <a:blip r:embed="rId2"/>
          <a:stretch>
            <a:fillRect/>
          </a:stretch>
        </p:blipFill>
        <p:spPr>
          <a:xfrm>
            <a:off x="8336132" y="3381266"/>
            <a:ext cx="3325201" cy="28586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5E6FAF56-CDBE-1BE0-41E5-6C7716194C4C}"/>
              </a:ext>
            </a:extLst>
          </p:cNvPr>
          <p:cNvPicPr>
            <a:picLocks noChangeAspect="1"/>
          </p:cNvPicPr>
          <p:nvPr/>
        </p:nvPicPr>
        <p:blipFill>
          <a:blip r:embed="rId3"/>
          <a:stretch>
            <a:fillRect/>
          </a:stretch>
        </p:blipFill>
        <p:spPr>
          <a:xfrm>
            <a:off x="9406213" y="412282"/>
            <a:ext cx="2255120" cy="2713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990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9A6CC2E-2023-CE2A-9CC0-B31AA0AB0E8A}"/>
              </a:ext>
            </a:extLst>
          </p:cNvPr>
          <p:cNvCxnSpPr/>
          <p:nvPr/>
        </p:nvCxnSpPr>
        <p:spPr>
          <a:xfrm>
            <a:off x="323268" y="3282127"/>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8917BF21-585F-FBCA-DDA9-9557248770A5}"/>
              </a:ext>
            </a:extLst>
          </p:cNvPr>
          <p:cNvSpPr txBox="1">
            <a:spLocks/>
          </p:cNvSpPr>
          <p:nvPr/>
        </p:nvSpPr>
        <p:spPr>
          <a:xfrm>
            <a:off x="319548" y="163911"/>
            <a:ext cx="11353126" cy="1061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20000"/>
              </a:lnSpc>
              <a:spcBef>
                <a:spcPct val="20000"/>
              </a:spcBef>
              <a:spcAft>
                <a:spcPct val="0"/>
              </a:spcAft>
              <a:buClrTx/>
              <a:buSzTx/>
              <a:buFontTx/>
              <a:buNone/>
              <a:tabLst/>
              <a:defRPr/>
            </a:pPr>
            <a:r>
              <a:rPr lang="en-US" sz="4000" b="1" dirty="0">
                <a:solidFill>
                  <a:srgbClr val="25398E"/>
                </a:solidFill>
                <a:latin typeface="Arial" panose="020B0604020202020204" pitchFamily="34" charset="0"/>
                <a:cs typeface="Arial" panose="020B0604020202020204" pitchFamily="34" charset="0"/>
              </a:rPr>
              <a:t>Excellence</a:t>
            </a:r>
            <a:endParaRPr kumimoji="0" lang="en-US" sz="3900" b="0" i="0" u="none" strike="noStrike" kern="0" cap="none" spc="0" normalizeH="0" baseline="0" noProof="0" dirty="0">
              <a:ln>
                <a:noFill/>
              </a:ln>
              <a:solidFill>
                <a:srgbClr val="25398E"/>
              </a:solidFill>
              <a:effectLst/>
              <a:uLnTx/>
              <a:uFillTx/>
              <a:latin typeface="Arial"/>
              <a:ea typeface="ヒラギノ角ゴ Pro W3"/>
            </a:endParaRPr>
          </a:p>
          <a:p>
            <a:pPr marL="0" indent="0">
              <a:buNone/>
            </a:pPr>
            <a:endParaRPr lang="en-US" dirty="0">
              <a:solidFill>
                <a:srgbClr val="25398E"/>
              </a:solidFill>
            </a:endParaRPr>
          </a:p>
        </p:txBody>
      </p:sp>
      <p:cxnSp>
        <p:nvCxnSpPr>
          <p:cNvPr id="9" name="Straight Connector 8">
            <a:extLst>
              <a:ext uri="{FF2B5EF4-FFF2-40B4-BE49-F238E27FC236}">
                <a16:creationId xmlns:a16="http://schemas.microsoft.com/office/drawing/2014/main" id="{491BB680-D299-3352-3079-01B4AABFA681}"/>
              </a:ext>
            </a:extLst>
          </p:cNvPr>
          <p:cNvCxnSpPr/>
          <p:nvPr/>
        </p:nvCxnSpPr>
        <p:spPr>
          <a:xfrm>
            <a:off x="319546" y="1453325"/>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10" name="Slide Number Placeholder 1">
            <a:extLst>
              <a:ext uri="{FF2B5EF4-FFF2-40B4-BE49-F238E27FC236}">
                <a16:creationId xmlns:a16="http://schemas.microsoft.com/office/drawing/2014/main" id="{314FA1BC-14E6-34C5-C391-951CDE16AF82}"/>
              </a:ext>
            </a:extLst>
          </p:cNvPr>
          <p:cNvSpPr txBox="1">
            <a:spLocks/>
          </p:cNvSpPr>
          <p:nvPr/>
        </p:nvSpPr>
        <p:spPr>
          <a:xfrm>
            <a:off x="10584611" y="6455741"/>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469E1C-E4F4-40D5-86F8-3662AD305A00}" type="slidenum">
              <a:rPr lang="en-US" altLang="en-US" sz="1400" smtClean="0">
                <a:latin typeface="Arial" panose="020B0604020202020204" pitchFamily="34" charset="0"/>
                <a:cs typeface="Arial" panose="020B0604020202020204" pitchFamily="34" charset="0"/>
              </a:rPr>
              <a:pPr algn="r">
                <a:defRPr/>
              </a:pPr>
              <a:t>4</a:t>
            </a:fld>
            <a:endParaRPr lang="en-US" altLang="en-US" sz="1400" dirty="0">
              <a:latin typeface="Arial" panose="020B0604020202020204" pitchFamily="34" charset="0"/>
              <a:cs typeface="Arial" panose="020B0604020202020204" pitchFamily="34" charset="0"/>
            </a:endParaRPr>
          </a:p>
        </p:txBody>
      </p:sp>
      <p:sp>
        <p:nvSpPr>
          <p:cNvPr id="7" name="Title 2">
            <a:extLst>
              <a:ext uri="{FF2B5EF4-FFF2-40B4-BE49-F238E27FC236}">
                <a16:creationId xmlns:a16="http://schemas.microsoft.com/office/drawing/2014/main" id="{C1133821-B043-9A00-22E3-33DFC915138C}"/>
              </a:ext>
            </a:extLst>
          </p:cNvPr>
          <p:cNvSpPr txBox="1">
            <a:spLocks/>
          </p:cNvSpPr>
          <p:nvPr/>
        </p:nvSpPr>
        <p:spPr>
          <a:xfrm>
            <a:off x="2047462" y="6249579"/>
            <a:ext cx="9470286" cy="436656"/>
          </a:xfrm>
          <a:prstGeom prst="rect">
            <a:avLst/>
          </a:prstGeom>
        </p:spPr>
        <p:txBody>
          <a:bodyPr/>
          <a:lstStyle>
            <a:lvl1pPr algn="l" rtl="0" eaLnBrk="0" fontAlgn="base" hangingPunct="0">
              <a:spcBef>
                <a:spcPct val="0"/>
              </a:spcBef>
              <a:spcAft>
                <a:spcPct val="0"/>
              </a:spcAft>
              <a:defRPr sz="4800" b="0">
                <a:solidFill>
                  <a:schemeClr val="tx2"/>
                </a:solidFill>
                <a:latin typeface="Bahnschrift SemiBold Condensed" panose="020B0502040204020203" pitchFamily="34" charset="0"/>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i="0" u="none" strike="noStrike" kern="0" cap="none" spc="0" normalizeH="0" baseline="0" noProof="0" dirty="0">
                <a:ln>
                  <a:noFill/>
                </a:ln>
                <a:solidFill>
                  <a:srgbClr val="25398E"/>
                </a:solidFill>
                <a:effectLst/>
                <a:uLnTx/>
                <a:uFillTx/>
              </a:rPr>
              <a:t>DEVOTIONAL</a:t>
            </a:r>
          </a:p>
        </p:txBody>
      </p:sp>
      <p:sp>
        <p:nvSpPr>
          <p:cNvPr id="11" name="Content Placeholder 2">
            <a:extLst>
              <a:ext uri="{FF2B5EF4-FFF2-40B4-BE49-F238E27FC236}">
                <a16:creationId xmlns:a16="http://schemas.microsoft.com/office/drawing/2014/main" id="{A7C433D0-EAA8-DC75-D112-A834B0CF8B7F}"/>
              </a:ext>
            </a:extLst>
          </p:cNvPr>
          <p:cNvSpPr txBox="1">
            <a:spLocks/>
          </p:cNvSpPr>
          <p:nvPr/>
        </p:nvSpPr>
        <p:spPr>
          <a:xfrm>
            <a:off x="319546" y="977250"/>
            <a:ext cx="11353126" cy="1061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25398E"/>
                </a:solidFill>
              </a:rPr>
              <a:t>We do our best every day to exceed expectations</a:t>
            </a:r>
          </a:p>
        </p:txBody>
      </p:sp>
      <p:sp>
        <p:nvSpPr>
          <p:cNvPr id="12" name="Content Placeholder 2">
            <a:extLst>
              <a:ext uri="{FF2B5EF4-FFF2-40B4-BE49-F238E27FC236}">
                <a16:creationId xmlns:a16="http://schemas.microsoft.com/office/drawing/2014/main" id="{3FA4C716-B09A-A59A-D347-F717BA7F0D11}"/>
              </a:ext>
            </a:extLst>
          </p:cNvPr>
          <p:cNvSpPr txBox="1">
            <a:spLocks/>
          </p:cNvSpPr>
          <p:nvPr/>
        </p:nvSpPr>
        <p:spPr>
          <a:xfrm>
            <a:off x="326990" y="1528235"/>
            <a:ext cx="11353126" cy="1283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25398E"/>
                </a:solidFill>
              </a:rPr>
              <a:t>At Adventist HealthCare, we pursue excellence by understanding and exceeding the expectations of our patients and team members. We create a lasting impact by consistently tailoring the services and care we provide to those we serve. We demonstrate excellence by diligently working towards our mission, regardless of the challenges we face.</a:t>
            </a:r>
          </a:p>
        </p:txBody>
      </p:sp>
      <p:sp>
        <p:nvSpPr>
          <p:cNvPr id="13" name="Content Placeholder 2">
            <a:extLst>
              <a:ext uri="{FF2B5EF4-FFF2-40B4-BE49-F238E27FC236}">
                <a16:creationId xmlns:a16="http://schemas.microsoft.com/office/drawing/2014/main" id="{8F5F7834-BA66-57D7-E2C1-164B4EF5F005}"/>
              </a:ext>
            </a:extLst>
          </p:cNvPr>
          <p:cNvSpPr>
            <a:spLocks noGrp="1"/>
          </p:cNvSpPr>
          <p:nvPr>
            <p:ph idx="1"/>
          </p:nvPr>
        </p:nvSpPr>
        <p:spPr>
          <a:xfrm>
            <a:off x="326990" y="3564942"/>
            <a:ext cx="11353126" cy="2036868"/>
          </a:xfrm>
        </p:spPr>
        <p:txBody>
          <a:bodyPr>
            <a:normAutofit fontScale="77500" lnSpcReduction="20000"/>
          </a:bodyPr>
          <a:lstStyle/>
          <a:p>
            <a:pPr marL="0" indent="0">
              <a:buNone/>
            </a:pPr>
            <a:r>
              <a:rPr lang="en-US" sz="3400" dirty="0">
                <a:solidFill>
                  <a:srgbClr val="25398E"/>
                </a:solidFill>
              </a:rPr>
              <a:t>DISCUSSION</a:t>
            </a:r>
          </a:p>
          <a:p>
            <a:pPr marL="514350" indent="-514350">
              <a:buFont typeface="+mj-lt"/>
              <a:buAutoNum type="arabicPeriod"/>
            </a:pPr>
            <a:r>
              <a:rPr lang="en-US" dirty="0">
                <a:solidFill>
                  <a:srgbClr val="25398E"/>
                </a:solidFill>
              </a:rPr>
              <a:t>Think of a time when you were treated exceptionally well. What did you appreciate about that experience? How can you apply those same things to your work at AHC?</a:t>
            </a:r>
          </a:p>
          <a:p>
            <a:pPr marL="514350" indent="-514350">
              <a:buFont typeface="+mj-lt"/>
              <a:buAutoNum type="arabicPeriod"/>
            </a:pPr>
            <a:r>
              <a:rPr lang="en-US" dirty="0">
                <a:solidFill>
                  <a:srgbClr val="25398E"/>
                </a:solidFill>
              </a:rPr>
              <a:t>What does the word exceed mean to you? How can your team exceed the expectations of your patients and other stakeholders? </a:t>
            </a:r>
          </a:p>
          <a:p>
            <a:pPr marL="514350" indent="-514350">
              <a:buFont typeface="+mj-lt"/>
              <a:buAutoNum type="arabicPeriod"/>
            </a:pPr>
            <a:r>
              <a:rPr lang="en-US" dirty="0">
                <a:solidFill>
                  <a:srgbClr val="25398E"/>
                </a:solidFill>
              </a:rPr>
              <a:t>How can your leaders inspire you to do ordinary things extraordinarily well?</a:t>
            </a:r>
          </a:p>
        </p:txBody>
      </p:sp>
    </p:spTree>
    <p:extLst>
      <p:ext uri="{BB962C8B-B14F-4D97-AF65-F5344CB8AC3E}">
        <p14:creationId xmlns:p14="http://schemas.microsoft.com/office/powerpoint/2010/main" val="2567713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Myriad Pro" panose="020B0503030403020204" pitchFamily="34" charset="0"/>
              </a:rPr>
              <a:t>Excellence </a:t>
            </a:r>
            <a:r>
              <a:rPr lang="en-US" sz="1400" b="0" i="1" dirty="0">
                <a:latin typeface="Myriad Pro" panose="020B0503030403020204" pitchFamily="34" charset="0"/>
              </a:rPr>
              <a:t>(Continued)</a:t>
            </a:r>
          </a:p>
        </p:txBody>
      </p:sp>
      <p:sp>
        <p:nvSpPr>
          <p:cNvPr id="3" name="Content Placeholder 2">
            <a:extLst>
              <a:ext uri="{FF2B5EF4-FFF2-40B4-BE49-F238E27FC236}">
                <a16:creationId xmlns:a16="http://schemas.microsoft.com/office/drawing/2014/main" id="{D1D086BD-D79F-0361-AADF-BFBC4977A18B}"/>
              </a:ext>
            </a:extLst>
          </p:cNvPr>
          <p:cNvSpPr>
            <a:spLocks noGrp="1"/>
          </p:cNvSpPr>
          <p:nvPr>
            <p:ph idx="1"/>
          </p:nvPr>
        </p:nvSpPr>
        <p:spPr>
          <a:xfrm>
            <a:off x="428878" y="4656567"/>
            <a:ext cx="2443718" cy="940280"/>
          </a:xfrm>
        </p:spPr>
        <p:txBody>
          <a:bodyPr/>
          <a:lstStyle/>
          <a:p>
            <a:pPr marL="0" indent="0">
              <a:buNone/>
            </a:pPr>
            <a:r>
              <a:rPr lang="en-US" dirty="0">
                <a:solidFill>
                  <a:srgbClr val="FC4C02"/>
                </a:solidFill>
                <a:latin typeface="Arial" panose="020B0604020202020204" pitchFamily="34" charset="0"/>
                <a:cs typeface="Arial" panose="020B0604020202020204" pitchFamily="34" charset="0"/>
              </a:rPr>
              <a:t>Prayer:</a:t>
            </a:r>
          </a:p>
        </p:txBody>
      </p:sp>
      <p:cxnSp>
        <p:nvCxnSpPr>
          <p:cNvPr id="5" name="Straight Connector 4">
            <a:extLst>
              <a:ext uri="{FF2B5EF4-FFF2-40B4-BE49-F238E27FC236}">
                <a16:creationId xmlns:a16="http://schemas.microsoft.com/office/drawing/2014/main" id="{59A6CC2E-2023-CE2A-9CC0-B31AA0AB0E8A}"/>
              </a:ext>
            </a:extLst>
          </p:cNvPr>
          <p:cNvCxnSpPr/>
          <p:nvPr/>
        </p:nvCxnSpPr>
        <p:spPr>
          <a:xfrm>
            <a:off x="428876" y="4527169"/>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8917BF21-585F-FBCA-DDA9-9557248770A5}"/>
              </a:ext>
            </a:extLst>
          </p:cNvPr>
          <p:cNvSpPr txBox="1">
            <a:spLocks/>
          </p:cNvSpPr>
          <p:nvPr/>
        </p:nvSpPr>
        <p:spPr>
          <a:xfrm>
            <a:off x="428878" y="1302585"/>
            <a:ext cx="2443718" cy="10610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C4C02"/>
                </a:solidFill>
                <a:latin typeface="Arial" panose="020B0604020202020204" pitchFamily="34" charset="0"/>
                <a:cs typeface="Arial" panose="020B0604020202020204" pitchFamily="34" charset="0"/>
              </a:rPr>
              <a:t>Quote:</a:t>
            </a:r>
          </a:p>
        </p:txBody>
      </p:sp>
      <p:sp>
        <p:nvSpPr>
          <p:cNvPr id="8" name="Content Placeholder 2">
            <a:extLst>
              <a:ext uri="{FF2B5EF4-FFF2-40B4-BE49-F238E27FC236}">
                <a16:creationId xmlns:a16="http://schemas.microsoft.com/office/drawing/2014/main" id="{968413CC-3488-8FE8-D2C7-C02D7050DD6B}"/>
              </a:ext>
            </a:extLst>
          </p:cNvPr>
          <p:cNvSpPr txBox="1">
            <a:spLocks/>
          </p:cNvSpPr>
          <p:nvPr/>
        </p:nvSpPr>
        <p:spPr>
          <a:xfrm>
            <a:off x="428879" y="3043444"/>
            <a:ext cx="2443718" cy="1138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C4C02"/>
                </a:solidFill>
                <a:latin typeface="Arial" panose="020B0604020202020204" pitchFamily="34" charset="0"/>
                <a:cs typeface="Arial" panose="020B0604020202020204" pitchFamily="34" charset="0"/>
              </a:rPr>
              <a:t>Bible Verse:</a:t>
            </a:r>
          </a:p>
        </p:txBody>
      </p:sp>
      <p:cxnSp>
        <p:nvCxnSpPr>
          <p:cNvPr id="9" name="Straight Connector 8">
            <a:extLst>
              <a:ext uri="{FF2B5EF4-FFF2-40B4-BE49-F238E27FC236}">
                <a16:creationId xmlns:a16="http://schemas.microsoft.com/office/drawing/2014/main" id="{491BB680-D299-3352-3079-01B4AABFA681}"/>
              </a:ext>
            </a:extLst>
          </p:cNvPr>
          <p:cNvCxnSpPr/>
          <p:nvPr/>
        </p:nvCxnSpPr>
        <p:spPr>
          <a:xfrm>
            <a:off x="428876" y="2922665"/>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14" name="Slide Number Placeholder 1">
            <a:extLst>
              <a:ext uri="{FF2B5EF4-FFF2-40B4-BE49-F238E27FC236}">
                <a16:creationId xmlns:a16="http://schemas.microsoft.com/office/drawing/2014/main" id="{B8C016B2-8E56-C9D2-F29B-4808AC576247}"/>
              </a:ext>
            </a:extLst>
          </p:cNvPr>
          <p:cNvSpPr txBox="1">
            <a:spLocks/>
          </p:cNvSpPr>
          <p:nvPr/>
        </p:nvSpPr>
        <p:spPr>
          <a:xfrm>
            <a:off x="10584611" y="6466132"/>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469E1C-E4F4-40D5-86F8-3662AD305A00}" type="slidenum">
              <a:rPr lang="en-US" altLang="en-US" sz="1400" smtClean="0">
                <a:latin typeface="Arial" panose="020B0604020202020204" pitchFamily="34" charset="0"/>
                <a:cs typeface="Arial" panose="020B0604020202020204" pitchFamily="34" charset="0"/>
              </a:rPr>
              <a:pPr algn="r">
                <a:defRPr/>
              </a:pPr>
              <a:t>5</a:t>
            </a:fld>
            <a:endParaRPr lang="en-US" altLang="en-US" sz="1400" dirty="0">
              <a:latin typeface="Arial" panose="020B0604020202020204" pitchFamily="34" charset="0"/>
              <a:cs typeface="Arial" panose="020B0604020202020204" pitchFamily="34" charset="0"/>
            </a:endParaRPr>
          </a:p>
        </p:txBody>
      </p:sp>
      <p:sp>
        <p:nvSpPr>
          <p:cNvPr id="16" name="Title 2">
            <a:extLst>
              <a:ext uri="{FF2B5EF4-FFF2-40B4-BE49-F238E27FC236}">
                <a16:creationId xmlns:a16="http://schemas.microsoft.com/office/drawing/2014/main" id="{FA11C584-1941-D7B8-D177-9EF26D169984}"/>
              </a:ext>
            </a:extLst>
          </p:cNvPr>
          <p:cNvSpPr txBox="1">
            <a:spLocks/>
          </p:cNvSpPr>
          <p:nvPr/>
        </p:nvSpPr>
        <p:spPr>
          <a:xfrm>
            <a:off x="2047462" y="6249579"/>
            <a:ext cx="9470286" cy="436656"/>
          </a:xfrm>
          <a:prstGeom prst="rect">
            <a:avLst/>
          </a:prstGeom>
        </p:spPr>
        <p:txBody>
          <a:bodyPr/>
          <a:lstStyle>
            <a:lvl1pPr algn="l" rtl="0" eaLnBrk="0" fontAlgn="base" hangingPunct="0">
              <a:spcBef>
                <a:spcPct val="0"/>
              </a:spcBef>
              <a:spcAft>
                <a:spcPct val="0"/>
              </a:spcAft>
              <a:defRPr sz="4800" b="0">
                <a:solidFill>
                  <a:schemeClr val="tx2"/>
                </a:solidFill>
                <a:latin typeface="Bahnschrift SemiBold Condensed" panose="020B0502040204020203" pitchFamily="34" charset="0"/>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i="0" u="none" strike="noStrike" kern="0" cap="none" spc="0" normalizeH="0" baseline="0" noProof="0" dirty="0">
                <a:ln>
                  <a:noFill/>
                </a:ln>
                <a:solidFill>
                  <a:srgbClr val="25398E"/>
                </a:solidFill>
                <a:effectLst/>
                <a:uLnTx/>
                <a:uFillTx/>
              </a:rPr>
              <a:t>DEVOTIONAL</a:t>
            </a:r>
          </a:p>
        </p:txBody>
      </p:sp>
      <p:sp>
        <p:nvSpPr>
          <p:cNvPr id="4" name="Content Placeholder 2">
            <a:extLst>
              <a:ext uri="{FF2B5EF4-FFF2-40B4-BE49-F238E27FC236}">
                <a16:creationId xmlns:a16="http://schemas.microsoft.com/office/drawing/2014/main" id="{092E1C81-BF37-E74D-9BCF-6021439327C9}"/>
              </a:ext>
            </a:extLst>
          </p:cNvPr>
          <p:cNvSpPr txBox="1">
            <a:spLocks/>
          </p:cNvSpPr>
          <p:nvPr/>
        </p:nvSpPr>
        <p:spPr>
          <a:xfrm>
            <a:off x="3085813" y="1489022"/>
            <a:ext cx="8677309" cy="1199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600" dirty="0">
                <a:solidFill>
                  <a:srgbClr val="25398E"/>
                </a:solidFill>
              </a:rPr>
              <a:t>Excellence is doing ordinary things extraordinarily well.</a:t>
            </a:r>
          </a:p>
        </p:txBody>
      </p:sp>
      <p:sp>
        <p:nvSpPr>
          <p:cNvPr id="7" name="Content Placeholder 2">
            <a:extLst>
              <a:ext uri="{FF2B5EF4-FFF2-40B4-BE49-F238E27FC236}">
                <a16:creationId xmlns:a16="http://schemas.microsoft.com/office/drawing/2014/main" id="{C89F617D-61FC-70AF-8DCF-8EA4B0E2B564}"/>
              </a:ext>
            </a:extLst>
          </p:cNvPr>
          <p:cNvSpPr txBox="1">
            <a:spLocks/>
          </p:cNvSpPr>
          <p:nvPr/>
        </p:nvSpPr>
        <p:spPr>
          <a:xfrm>
            <a:off x="3085815" y="2981404"/>
            <a:ext cx="8677305" cy="125939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600" dirty="0">
                <a:solidFill>
                  <a:srgbClr val="25398E"/>
                </a:solidFill>
              </a:rPr>
              <a:t>Work with enthusiasm, as though you were working for the Lord rather than people. </a:t>
            </a:r>
            <a:br>
              <a:rPr lang="en-US" sz="2600" dirty="0">
                <a:solidFill>
                  <a:srgbClr val="25398E"/>
                </a:solidFill>
              </a:rPr>
            </a:br>
            <a:r>
              <a:rPr lang="en-US" sz="2600" dirty="0">
                <a:solidFill>
                  <a:srgbClr val="25398E"/>
                </a:solidFill>
              </a:rPr>
              <a:t>Remember that the Lord will reward each one of us for the good we do.</a:t>
            </a:r>
          </a:p>
        </p:txBody>
      </p:sp>
      <p:sp>
        <p:nvSpPr>
          <p:cNvPr id="10" name="Content Placeholder 2">
            <a:extLst>
              <a:ext uri="{FF2B5EF4-FFF2-40B4-BE49-F238E27FC236}">
                <a16:creationId xmlns:a16="http://schemas.microsoft.com/office/drawing/2014/main" id="{16CC777E-B9AE-AD72-91E1-9FF6B75C2DF9}"/>
              </a:ext>
            </a:extLst>
          </p:cNvPr>
          <p:cNvSpPr txBox="1">
            <a:spLocks/>
          </p:cNvSpPr>
          <p:nvPr/>
        </p:nvSpPr>
        <p:spPr>
          <a:xfrm>
            <a:off x="3085814" y="4594526"/>
            <a:ext cx="8677306" cy="125076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600" dirty="0">
                <a:solidFill>
                  <a:srgbClr val="25398E"/>
                </a:solidFill>
              </a:rPr>
              <a:t>God, Thank you for your exceptional love and care of all people. In our everyday interactions, may the care and compassion we extend to our patients, their families, and each other always exceed their needs and expectations.</a:t>
            </a:r>
          </a:p>
        </p:txBody>
      </p:sp>
      <p:sp>
        <p:nvSpPr>
          <p:cNvPr id="17" name="Content Placeholder 2">
            <a:extLst>
              <a:ext uri="{FF2B5EF4-FFF2-40B4-BE49-F238E27FC236}">
                <a16:creationId xmlns:a16="http://schemas.microsoft.com/office/drawing/2014/main" id="{19AE3C88-651C-6E79-3E24-E1D1E723235E}"/>
              </a:ext>
            </a:extLst>
          </p:cNvPr>
          <p:cNvSpPr txBox="1">
            <a:spLocks/>
          </p:cNvSpPr>
          <p:nvPr/>
        </p:nvSpPr>
        <p:spPr>
          <a:xfrm>
            <a:off x="3085812" y="2140147"/>
            <a:ext cx="5703081" cy="615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200" b="1" dirty="0">
                <a:solidFill>
                  <a:srgbClr val="25398E"/>
                </a:solidFill>
              </a:rPr>
              <a:t>John W. Gardner, author, public official </a:t>
            </a:r>
          </a:p>
          <a:p>
            <a:pPr marL="0" indent="0">
              <a:spcBef>
                <a:spcPts val="600"/>
              </a:spcBef>
              <a:buNone/>
            </a:pPr>
            <a:endParaRPr lang="en-US" sz="2200" b="1" dirty="0">
              <a:solidFill>
                <a:srgbClr val="25398E"/>
              </a:solidFill>
            </a:endParaRPr>
          </a:p>
        </p:txBody>
      </p:sp>
      <p:sp>
        <p:nvSpPr>
          <p:cNvPr id="19" name="Content Placeholder 2">
            <a:extLst>
              <a:ext uri="{FF2B5EF4-FFF2-40B4-BE49-F238E27FC236}">
                <a16:creationId xmlns:a16="http://schemas.microsoft.com/office/drawing/2014/main" id="{F187462E-7E2E-ACDD-1538-C17203045CA4}"/>
              </a:ext>
            </a:extLst>
          </p:cNvPr>
          <p:cNvSpPr txBox="1">
            <a:spLocks/>
          </p:cNvSpPr>
          <p:nvPr/>
        </p:nvSpPr>
        <p:spPr>
          <a:xfrm>
            <a:off x="3082854" y="4099821"/>
            <a:ext cx="7455666" cy="474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200" b="1" dirty="0">
                <a:solidFill>
                  <a:srgbClr val="25398E"/>
                </a:solidFill>
              </a:rPr>
              <a:t>Ephesians 6:7-8, NLT</a:t>
            </a:r>
          </a:p>
        </p:txBody>
      </p:sp>
    </p:spTree>
    <p:extLst>
      <p:ext uri="{BB962C8B-B14F-4D97-AF65-F5344CB8AC3E}">
        <p14:creationId xmlns:p14="http://schemas.microsoft.com/office/powerpoint/2010/main" val="339805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3DFE464-31B9-A885-EE19-8491D0D44DC7}"/>
              </a:ext>
            </a:extLst>
          </p:cNvPr>
          <p:cNvSpPr/>
          <p:nvPr/>
        </p:nvSpPr>
        <p:spPr>
          <a:xfrm>
            <a:off x="0" y="-17261"/>
            <a:ext cx="12192000" cy="13543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53EB3008-55E0-DD70-72B3-8AFC4016849F}"/>
              </a:ext>
            </a:extLst>
          </p:cNvPr>
          <p:cNvSpPr txBox="1">
            <a:spLocks/>
          </p:cNvSpPr>
          <p:nvPr/>
        </p:nvSpPr>
        <p:spPr>
          <a:xfrm>
            <a:off x="2047462" y="6237053"/>
            <a:ext cx="9470286" cy="436656"/>
          </a:xfrm>
          <a:prstGeom prst="rect">
            <a:avLst/>
          </a:prstGeom>
        </p:spPr>
        <p:txBody>
          <a:bodyPr/>
          <a:lstStyle>
            <a:lvl1pPr algn="l" rtl="0" eaLnBrk="0" fontAlgn="base" hangingPunct="0">
              <a:spcBef>
                <a:spcPct val="0"/>
              </a:spcBef>
              <a:spcAft>
                <a:spcPct val="0"/>
              </a:spcAft>
              <a:defRPr sz="4800" b="0">
                <a:solidFill>
                  <a:schemeClr val="tx2"/>
                </a:solidFill>
                <a:latin typeface="Bahnschrift SemiBold Condensed" panose="020B0502040204020203" pitchFamily="34" charset="0"/>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25398E"/>
                </a:solidFill>
                <a:effectLst/>
                <a:uLnTx/>
                <a:uFillTx/>
                <a:latin typeface="Bahnschrift SemiBold Condensed" panose="020B0502040204020203" pitchFamily="34" charset="0"/>
                <a:ea typeface="+mj-ea"/>
                <a:cs typeface="+mj-cs"/>
              </a:rPr>
              <a:t> STRATEGY SPOTLIGHT</a:t>
            </a:r>
          </a:p>
        </p:txBody>
      </p:sp>
      <p:sp>
        <p:nvSpPr>
          <p:cNvPr id="18" name="Slide Number Placeholder 1">
            <a:extLst>
              <a:ext uri="{FF2B5EF4-FFF2-40B4-BE49-F238E27FC236}">
                <a16:creationId xmlns:a16="http://schemas.microsoft.com/office/drawing/2014/main" id="{194FD641-C84F-8E7E-B98A-B76803A6569A}"/>
              </a:ext>
            </a:extLst>
          </p:cNvPr>
          <p:cNvSpPr txBox="1">
            <a:spLocks/>
          </p:cNvSpPr>
          <p:nvPr/>
        </p:nvSpPr>
        <p:spPr>
          <a:xfrm>
            <a:off x="10584611" y="6466132"/>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47B6381A-6119-FB86-F2B3-5A8DB2980B0D}"/>
              </a:ext>
            </a:extLst>
          </p:cNvPr>
          <p:cNvSpPr txBox="1"/>
          <p:nvPr/>
        </p:nvSpPr>
        <p:spPr>
          <a:xfrm>
            <a:off x="1810654" y="61816"/>
            <a:ext cx="9470286" cy="129266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25398E"/>
                </a:solidFill>
                <a:effectLst/>
                <a:uLnTx/>
                <a:uFillTx/>
                <a:latin typeface="Arial" panose="020B0604020202020204" pitchFamily="34" charset="0"/>
                <a:ea typeface="Calibri" panose="020F0502020204030204" pitchFamily="34" charset="0"/>
                <a:cs typeface="Arial" panose="020B0604020202020204" pitchFamily="34" charset="0"/>
              </a:rPr>
              <a:t>What is </a:t>
            </a:r>
            <a:r>
              <a:rPr kumimoji="0" lang="en-US" sz="2600" b="1" i="0" u="none" strike="noStrike" kern="1200" cap="none" spc="0" normalizeH="0" baseline="0" noProof="0" dirty="0">
                <a:ln>
                  <a:noFill/>
                </a:ln>
                <a:solidFill>
                  <a:srgbClr val="EE4F23"/>
                </a:solidFill>
                <a:effectLst/>
                <a:uLnTx/>
                <a:uFillTx/>
                <a:latin typeface="Arial" panose="020B0604020202020204" pitchFamily="34" charset="0"/>
                <a:ea typeface="Calibri" panose="020F0502020204030204" pitchFamily="34" charset="0"/>
                <a:cs typeface="Arial" panose="020B0604020202020204" pitchFamily="34" charset="0"/>
              </a:rPr>
              <a:t>Post-Acute Care </a:t>
            </a:r>
            <a:r>
              <a:rPr kumimoji="0" lang="en-US" sz="2600" b="1" i="0" u="none" strike="noStrike" kern="1200" cap="none" spc="0" normalizeH="0" baseline="0" noProof="0" dirty="0">
                <a:ln>
                  <a:noFill/>
                </a:ln>
                <a:solidFill>
                  <a:srgbClr val="25398E"/>
                </a:solidFill>
                <a:effectLst/>
                <a:uLnTx/>
                <a:uFillTx/>
                <a:latin typeface="Arial" panose="020B0604020202020204" pitchFamily="34" charset="0"/>
                <a:ea typeface="Calibri" panose="020F0502020204030204" pitchFamily="34" charset="0"/>
                <a:cs typeface="Arial" panose="020B0604020202020204" pitchFamily="34" charset="0"/>
              </a:rPr>
              <a:t>doing to contribute to the expansion of our Mission and Vision as we progress with Vision 2030?</a:t>
            </a:r>
            <a:endParaRPr kumimoji="0" lang="en-US" sz="2600" b="1" i="0" u="none"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endParaRPr>
          </a:p>
        </p:txBody>
      </p:sp>
      <p:sp>
        <p:nvSpPr>
          <p:cNvPr id="39" name="Rectangle: Rounded Corners 38">
            <a:extLst>
              <a:ext uri="{FF2B5EF4-FFF2-40B4-BE49-F238E27FC236}">
                <a16:creationId xmlns:a16="http://schemas.microsoft.com/office/drawing/2014/main" id="{5C7F2A97-14BC-8C39-A090-5A30825518D1}"/>
              </a:ext>
            </a:extLst>
          </p:cNvPr>
          <p:cNvSpPr/>
          <p:nvPr/>
        </p:nvSpPr>
        <p:spPr>
          <a:xfrm>
            <a:off x="766205" y="4601131"/>
            <a:ext cx="5983488" cy="1365057"/>
          </a:xfrm>
          <a:prstGeom prst="roundRect">
            <a:avLst/>
          </a:prstGeom>
          <a:solidFill>
            <a:schemeClr val="accent1">
              <a:lumMod val="20000"/>
              <a:lumOff val="80000"/>
            </a:schemeClr>
          </a:solidFill>
          <a:ln w="9525" cap="flat" cmpd="sng" algn="ctr">
            <a:noFill/>
            <a:prstDash val="solid"/>
          </a:ln>
          <a:effectLst/>
        </p:spPr>
        <p:txBody>
          <a:bodyPr lIns="91440" tIns="45720" rIns="91440" bIns="45720" rtlCol="0" anchor="ctr"/>
          <a:lstStyle/>
          <a:p>
            <a:pPr marL="640080" marR="0" lvl="1" indent="-27432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US" sz="1400" b="1" i="0" u="none" strike="noStrike" kern="0" cap="none" spc="0" normalizeH="0" baseline="0" noProof="0" dirty="0">
                <a:ln>
                  <a:noFill/>
                </a:ln>
                <a:solidFill>
                  <a:srgbClr val="25398E"/>
                </a:solidFill>
                <a:effectLst/>
                <a:uLnTx/>
                <a:uFillTx/>
                <a:latin typeface="Arial"/>
                <a:ea typeface="+mn-ea"/>
                <a:cs typeface="Arial"/>
              </a:rPr>
              <a:t>Continue to increase capacity</a:t>
            </a:r>
          </a:p>
          <a:p>
            <a:pPr marL="640080" marR="0" lvl="1" indent="-27432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US" sz="1400" b="1" i="0" u="none" strike="noStrike" kern="0" cap="none" spc="0" normalizeH="0" baseline="0" noProof="0" dirty="0">
                <a:ln>
                  <a:noFill/>
                </a:ln>
                <a:solidFill>
                  <a:srgbClr val="25398E"/>
                </a:solidFill>
                <a:effectLst/>
                <a:uLnTx/>
                <a:uFillTx/>
                <a:latin typeface="Arial"/>
                <a:ea typeface="+mn-ea"/>
                <a:cs typeface="Arial"/>
              </a:rPr>
              <a:t>Build new relationships with community providers and other facilities</a:t>
            </a:r>
            <a:endParaRPr kumimoji="0" lang="en-US" sz="1400" b="1" i="0" u="none" strike="noStrike" kern="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endParaRPr>
          </a:p>
          <a:p>
            <a:pPr marL="640080" marR="0" lvl="1" indent="-27432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US" sz="1400" b="1" i="0" u="none" strike="noStrike" kern="0" cap="none" spc="0" normalizeH="0" baseline="0" noProof="0" dirty="0">
                <a:ln>
                  <a:noFill/>
                </a:ln>
                <a:solidFill>
                  <a:srgbClr val="25398E"/>
                </a:solidFill>
                <a:effectLst/>
                <a:uLnTx/>
                <a:uFillTx/>
                <a:latin typeface="Arial"/>
                <a:ea typeface="+mn-ea"/>
                <a:cs typeface="Arial"/>
              </a:rPr>
              <a:t>Increase brand awareness</a:t>
            </a:r>
          </a:p>
        </p:txBody>
      </p:sp>
      <p:sp>
        <p:nvSpPr>
          <p:cNvPr id="40" name="Oval 39">
            <a:extLst>
              <a:ext uri="{FF2B5EF4-FFF2-40B4-BE49-F238E27FC236}">
                <a16:creationId xmlns:a16="http://schemas.microsoft.com/office/drawing/2014/main" id="{18E35354-0047-836D-1C58-4C7256AD4F33}"/>
              </a:ext>
            </a:extLst>
          </p:cNvPr>
          <p:cNvSpPr/>
          <p:nvPr/>
        </p:nvSpPr>
        <p:spPr>
          <a:xfrm>
            <a:off x="141231" y="4339581"/>
            <a:ext cx="966887" cy="951652"/>
          </a:xfrm>
          <a:prstGeom prst="ellipse">
            <a:avLst/>
          </a:prstGeom>
          <a:solidFill>
            <a:srgbClr val="25398E"/>
          </a:solidFill>
          <a:ln w="69850" cap="flat" cmpd="sng" algn="ctr">
            <a:solidFill>
              <a:srgbClr val="EFEFE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85" b="0" i="0" u="none" strike="noStrike" kern="0" cap="none" spc="0" normalizeH="0" baseline="0" noProof="0" dirty="0">
              <a:ln>
                <a:noFill/>
              </a:ln>
              <a:solidFill>
                <a:srgbClr val="FEFFFF"/>
              </a:solidFill>
              <a:effectLst/>
              <a:uLnTx/>
              <a:uFillTx/>
              <a:latin typeface="Myriad Pro" panose="020B0503030403020204"/>
              <a:ea typeface="+mn-ea"/>
              <a:cs typeface="+mn-cs"/>
            </a:endParaRPr>
          </a:p>
        </p:txBody>
      </p:sp>
      <p:sp>
        <p:nvSpPr>
          <p:cNvPr id="41" name="Rectangle: Rounded Corners 40">
            <a:extLst>
              <a:ext uri="{FF2B5EF4-FFF2-40B4-BE49-F238E27FC236}">
                <a16:creationId xmlns:a16="http://schemas.microsoft.com/office/drawing/2014/main" id="{E5E4C0D8-0ECE-5B63-9E29-0FB803AB778B}"/>
              </a:ext>
            </a:extLst>
          </p:cNvPr>
          <p:cNvSpPr/>
          <p:nvPr/>
        </p:nvSpPr>
        <p:spPr>
          <a:xfrm>
            <a:off x="625470" y="1380851"/>
            <a:ext cx="6124223" cy="2997875"/>
          </a:xfrm>
          <a:prstGeom prst="roundRect">
            <a:avLst/>
          </a:prstGeom>
          <a:solidFill>
            <a:schemeClr val="accent1">
              <a:lumMod val="20000"/>
              <a:lumOff val="80000"/>
            </a:schemeClr>
          </a:solidFill>
          <a:ln w="9525" cap="flat" cmpd="sng" algn="ctr">
            <a:noFill/>
            <a:prstDash val="solid"/>
          </a:ln>
          <a:effectLst/>
        </p:spPr>
        <p:txBody>
          <a:bodyPr lIns="91440" tIns="45720" rIns="91440" bIns="45720" rtlCol="0" anchor="ctr"/>
          <a:lstStyle/>
          <a:p>
            <a:pPr marL="457200" marR="0" lvl="1" indent="-91440" algn="l"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0" cap="none" spc="0" normalizeH="0" baseline="0" noProof="0" dirty="0">
                <a:ln>
                  <a:noFill/>
                </a:ln>
                <a:solidFill>
                  <a:srgbClr val="25398E"/>
                </a:solidFill>
                <a:effectLst/>
                <a:uLnTx/>
                <a:uFillTx/>
                <a:latin typeface="Arial"/>
                <a:ea typeface="+mn-ea"/>
                <a:cs typeface="Arial"/>
              </a:rPr>
              <a:t>Home Health will grow by expanding its mission and establishing itself as the market leader in AHC’s primary service areas and in adjacent and emerging markets</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0" marR="0" lvl="0" indent="-9144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640080" marR="0" lvl="1" indent="-27432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1" i="1" u="sng" strike="noStrike" kern="0" cap="none" spc="0" normalizeH="0" baseline="0" noProof="0" dirty="0">
                <a:ln>
                  <a:noFill/>
                </a:ln>
                <a:solidFill>
                  <a:srgbClr val="25398E"/>
                </a:solidFill>
                <a:effectLst/>
                <a:uLnTx/>
                <a:uFillTx/>
                <a:latin typeface="Arial"/>
                <a:ea typeface="+mn-ea"/>
                <a:cs typeface="Arial"/>
              </a:rPr>
              <a:t>Focus</a:t>
            </a:r>
            <a:r>
              <a:rPr kumimoji="0" lang="en-US" sz="1200" b="0" i="0" u="sng"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1" i="1" u="sng" strike="noStrike" kern="0" cap="none" spc="0" normalizeH="0" baseline="0" noProof="0" dirty="0">
                <a:ln>
                  <a:noFill/>
                </a:ln>
                <a:solidFill>
                  <a:srgbClr val="25398E"/>
                </a:solidFill>
                <a:effectLst/>
                <a:uLnTx/>
                <a:uFillTx/>
                <a:latin typeface="Arial"/>
                <a:ea typeface="+mn-ea"/>
                <a:cs typeface="Arial"/>
              </a:rPr>
              <a:t>on Capacity </a:t>
            </a:r>
            <a:r>
              <a:rPr kumimoji="0" lang="en-US" sz="1200" b="1" i="1" u="none" strike="noStrike" kern="0" cap="none" spc="0" normalizeH="0" baseline="0" noProof="0" dirty="0">
                <a:ln>
                  <a:noFill/>
                </a:ln>
                <a:solidFill>
                  <a:srgbClr val="25398E"/>
                </a:solidFill>
                <a:effectLst/>
                <a:uLnTx/>
                <a:uFillTx/>
                <a:latin typeface="Arial"/>
                <a:ea typeface="+mn-ea"/>
                <a:cs typeface="Arial"/>
              </a:rPr>
              <a:t>– Increased clinical staffing by welcoming 48 new team members to home health in 2024 and reduced new hire turnover by 25%</a:t>
            </a:r>
          </a:p>
          <a:p>
            <a:pPr marL="640080" marR="0" lvl="1" indent="-27432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b="1" i="1" u="none" strike="noStrike" kern="0" cap="none" spc="0" normalizeH="0" baseline="0" noProof="0" dirty="0">
              <a:ln>
                <a:noFill/>
              </a:ln>
              <a:solidFill>
                <a:srgbClr val="25398E"/>
              </a:solidFill>
              <a:effectLst/>
              <a:uLnTx/>
              <a:uFillTx/>
              <a:latin typeface="Arial"/>
              <a:ea typeface="+mn-ea"/>
              <a:cs typeface="Arial"/>
            </a:endParaRP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1200" b="1" i="1" u="sng" strike="noStrike" kern="0" cap="none" spc="0" normalizeH="0" baseline="0" noProof="0" dirty="0">
                <a:ln>
                  <a:noFill/>
                </a:ln>
                <a:solidFill>
                  <a:srgbClr val="25398E"/>
                </a:solidFill>
                <a:effectLst/>
                <a:uLnTx/>
                <a:uFillTx/>
                <a:latin typeface="Arial"/>
                <a:ea typeface="+mn-ea"/>
                <a:cs typeface="Arial"/>
              </a:rPr>
              <a:t>Focus</a:t>
            </a:r>
            <a:r>
              <a:rPr kumimoji="0" lang="en-US" sz="1200" b="0" i="0" u="sng"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1" i="1" u="sng" strike="noStrike" kern="0" cap="none" spc="0" normalizeH="0" baseline="0" noProof="0" dirty="0">
                <a:ln>
                  <a:noFill/>
                </a:ln>
                <a:solidFill>
                  <a:srgbClr val="25398E"/>
                </a:solidFill>
                <a:effectLst/>
                <a:uLnTx/>
                <a:uFillTx/>
                <a:latin typeface="Arial"/>
                <a:ea typeface="+mn-ea"/>
                <a:cs typeface="Arial"/>
              </a:rPr>
              <a:t>on Efficiency </a:t>
            </a:r>
            <a:r>
              <a:rPr kumimoji="0" lang="en-US" sz="1200" b="1" i="1" u="none" strike="noStrike" kern="0" cap="none" spc="0" normalizeH="0" baseline="0" noProof="0" dirty="0">
                <a:ln>
                  <a:noFill/>
                </a:ln>
                <a:solidFill>
                  <a:srgbClr val="25398E"/>
                </a:solidFill>
                <a:effectLst/>
                <a:uLnTx/>
                <a:uFillTx/>
                <a:latin typeface="Arial"/>
                <a:ea typeface="+mn-ea"/>
                <a:cs typeface="Arial"/>
              </a:rPr>
              <a:t>– Updated pre-admission team territory assignments and reduced waste in their workflows resulting in more timely and seamless transitions of patients from the inpatient settings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1" i="1" u="sng" strike="noStrike" kern="0" cap="none" spc="0" normalizeH="0" baseline="0" noProof="0" dirty="0">
                <a:ln>
                  <a:noFill/>
                </a:ln>
                <a:solidFill>
                  <a:srgbClr val="25398E"/>
                </a:solidFill>
                <a:effectLst/>
                <a:uLnTx/>
                <a:uFillTx/>
                <a:latin typeface="Arial"/>
                <a:ea typeface="+mn-ea"/>
                <a:cs typeface="Arial"/>
              </a:rPr>
              <a:t>Focus</a:t>
            </a:r>
            <a:r>
              <a:rPr kumimoji="0" lang="en-US" sz="1200" b="0" i="0" u="sng"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1" i="1" u="sng" strike="noStrike" kern="0" cap="none" spc="0" normalizeH="0" baseline="0" noProof="0" dirty="0">
                <a:ln>
                  <a:noFill/>
                </a:ln>
                <a:solidFill>
                  <a:srgbClr val="25398E"/>
                </a:solidFill>
                <a:effectLst/>
                <a:uLnTx/>
                <a:uFillTx/>
                <a:latin typeface="Arial"/>
                <a:ea typeface="+mn-ea"/>
                <a:cs typeface="Arial"/>
              </a:rPr>
              <a:t>on Customer </a:t>
            </a:r>
            <a:r>
              <a:rPr kumimoji="0" lang="en-US" sz="1200" b="1" i="1" u="none" strike="noStrike" kern="0" cap="none" spc="0" normalizeH="0" baseline="0" noProof="0" dirty="0">
                <a:ln>
                  <a:noFill/>
                </a:ln>
                <a:solidFill>
                  <a:srgbClr val="25398E"/>
                </a:solidFill>
                <a:effectLst/>
                <a:uLnTx/>
                <a:uFillTx/>
                <a:latin typeface="Arial"/>
                <a:ea typeface="+mn-ea"/>
                <a:cs typeface="Arial"/>
              </a:rPr>
              <a:t>– Strengthened referral relationships through increased presence at daily marketplace rounds and enhanced collaboration with inpatient care navigation</a:t>
            </a:r>
          </a:p>
        </p:txBody>
      </p:sp>
      <p:sp>
        <p:nvSpPr>
          <p:cNvPr id="42" name="Rectangle 41">
            <a:extLst>
              <a:ext uri="{FF2B5EF4-FFF2-40B4-BE49-F238E27FC236}">
                <a16:creationId xmlns:a16="http://schemas.microsoft.com/office/drawing/2014/main" id="{E0A8A1A3-00D1-BC13-DCD2-7E11AFFF3C86}"/>
              </a:ext>
            </a:extLst>
          </p:cNvPr>
          <p:cNvSpPr/>
          <p:nvPr/>
        </p:nvSpPr>
        <p:spPr>
          <a:xfrm>
            <a:off x="59042" y="4799410"/>
            <a:ext cx="112997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EFFFF"/>
                </a:solidFill>
                <a:effectLst/>
                <a:uLnTx/>
                <a:uFillTx/>
                <a:latin typeface="Myriad Pro" panose="020B0503030403020204"/>
                <a:ea typeface="+mn-ea"/>
                <a:cs typeface="+mn-cs"/>
              </a:rPr>
              <a:t>Next Steps</a:t>
            </a:r>
            <a:endParaRPr kumimoji="0" lang="en-US" sz="1200" b="0" i="0" u="none" strike="noStrike" kern="1200" cap="none" spc="0" normalizeH="0" baseline="0" noProof="0" dirty="0">
              <a:ln>
                <a:noFill/>
              </a:ln>
              <a:solidFill>
                <a:srgbClr val="FEFFFF"/>
              </a:solidFill>
              <a:effectLst/>
              <a:uLnTx/>
              <a:uFillTx/>
              <a:latin typeface="Myriad Pro" panose="020B0503030403020204"/>
              <a:ea typeface="+mn-ea"/>
              <a:cs typeface="+mn-cs"/>
            </a:endParaRPr>
          </a:p>
        </p:txBody>
      </p:sp>
      <p:pic>
        <p:nvPicPr>
          <p:cNvPr id="43" name="Graphic 42" descr="Share with solid fill">
            <a:extLst>
              <a:ext uri="{FF2B5EF4-FFF2-40B4-BE49-F238E27FC236}">
                <a16:creationId xmlns:a16="http://schemas.microsoft.com/office/drawing/2014/main" id="{F4DDBF5E-75E9-1F06-AE0B-E7C59D000E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586" y="4491044"/>
            <a:ext cx="351806" cy="351806"/>
          </a:xfrm>
          <a:prstGeom prst="rect">
            <a:avLst/>
          </a:prstGeom>
        </p:spPr>
      </p:pic>
      <p:sp>
        <p:nvSpPr>
          <p:cNvPr id="44" name="Oval 43">
            <a:extLst>
              <a:ext uri="{FF2B5EF4-FFF2-40B4-BE49-F238E27FC236}">
                <a16:creationId xmlns:a16="http://schemas.microsoft.com/office/drawing/2014/main" id="{E70AF4CC-2AEE-36E9-BF24-B9905E08E060}"/>
              </a:ext>
            </a:extLst>
          </p:cNvPr>
          <p:cNvSpPr/>
          <p:nvPr/>
        </p:nvSpPr>
        <p:spPr>
          <a:xfrm>
            <a:off x="144135" y="1678716"/>
            <a:ext cx="995456" cy="1114621"/>
          </a:xfrm>
          <a:prstGeom prst="ellipse">
            <a:avLst/>
          </a:prstGeom>
          <a:solidFill>
            <a:srgbClr val="25398E"/>
          </a:solidFill>
          <a:ln w="69850" cap="flat" cmpd="sng" algn="ctr">
            <a:solidFill>
              <a:srgbClr val="EDEDE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85" b="0" i="0" u="none" strike="noStrike" kern="0" cap="none" spc="0" normalizeH="0" baseline="0" noProof="0">
              <a:ln>
                <a:noFill/>
              </a:ln>
              <a:solidFill>
                <a:srgbClr val="FEFFFF"/>
              </a:solidFill>
              <a:effectLst/>
              <a:uLnTx/>
              <a:uFillTx/>
              <a:latin typeface="Myriad Pro" panose="020B0503030403020204"/>
              <a:ea typeface="+mn-ea"/>
              <a:cs typeface="+mn-cs"/>
            </a:endParaRPr>
          </a:p>
        </p:txBody>
      </p:sp>
      <p:sp>
        <p:nvSpPr>
          <p:cNvPr id="45" name="Rectangle 44">
            <a:extLst>
              <a:ext uri="{FF2B5EF4-FFF2-40B4-BE49-F238E27FC236}">
                <a16:creationId xmlns:a16="http://schemas.microsoft.com/office/drawing/2014/main" id="{FEAAF1E6-C213-B372-1220-2728FB321EF8}"/>
              </a:ext>
            </a:extLst>
          </p:cNvPr>
          <p:cNvSpPr/>
          <p:nvPr/>
        </p:nvSpPr>
        <p:spPr>
          <a:xfrm>
            <a:off x="-147262" y="2198874"/>
            <a:ext cx="1567015"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EFFFF"/>
                </a:solidFill>
                <a:effectLst/>
                <a:uLnTx/>
                <a:uFillTx/>
                <a:latin typeface="Myriad Pro" panose="020B0503030403020204"/>
                <a:ea typeface="+mn-ea"/>
                <a:cs typeface="+mn-cs"/>
              </a:rPr>
              <a:t>Progress</a:t>
            </a:r>
            <a:endParaRPr kumimoji="0" lang="en-US" sz="1200" b="0" i="0" u="none" strike="noStrike" kern="1200" cap="none" spc="0" normalizeH="0" baseline="0" noProof="0" dirty="0">
              <a:ln>
                <a:noFill/>
              </a:ln>
              <a:solidFill>
                <a:srgbClr val="FEFFFF"/>
              </a:solidFill>
              <a:effectLst/>
              <a:uLnTx/>
              <a:uFillTx/>
              <a:latin typeface="Myriad Pro" panose="020B0503030403020204"/>
              <a:ea typeface="+mn-ea"/>
              <a:cs typeface="+mn-cs"/>
            </a:endParaRPr>
          </a:p>
        </p:txBody>
      </p:sp>
      <p:pic>
        <p:nvPicPr>
          <p:cNvPr id="46" name="Graphic 45" descr="Building Brick Wall with solid fill">
            <a:extLst>
              <a:ext uri="{FF2B5EF4-FFF2-40B4-BE49-F238E27FC236}">
                <a16:creationId xmlns:a16="http://schemas.microsoft.com/office/drawing/2014/main" id="{45AF5026-9489-7FDD-9F7E-6D42FF116E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455" y="1826265"/>
            <a:ext cx="519546" cy="535525"/>
          </a:xfrm>
          <a:prstGeom prst="rect">
            <a:avLst/>
          </a:prstGeom>
        </p:spPr>
      </p:pic>
      <p:sp>
        <p:nvSpPr>
          <p:cNvPr id="48" name="Rectangle 47">
            <a:extLst>
              <a:ext uri="{FF2B5EF4-FFF2-40B4-BE49-F238E27FC236}">
                <a16:creationId xmlns:a16="http://schemas.microsoft.com/office/drawing/2014/main" id="{B9BDC11B-3E7F-48C2-00E3-D48BE774CBE5}"/>
              </a:ext>
            </a:extLst>
          </p:cNvPr>
          <p:cNvSpPr/>
          <p:nvPr/>
        </p:nvSpPr>
        <p:spPr>
          <a:xfrm>
            <a:off x="6865384" y="1814177"/>
            <a:ext cx="5231276" cy="39631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highlight>
                <a:srgbClr val="FFFF00"/>
              </a:highlight>
              <a:uLnTx/>
              <a:uFillTx/>
              <a:latin typeface="Calibri" panose="020F0502020204030204"/>
              <a:ea typeface="Calibri"/>
              <a:cs typeface="Calibri"/>
            </a:endParaRPr>
          </a:p>
        </p:txBody>
      </p:sp>
      <p:sp>
        <p:nvSpPr>
          <p:cNvPr id="2" name="TextBox 1">
            <a:extLst>
              <a:ext uri="{FF2B5EF4-FFF2-40B4-BE49-F238E27FC236}">
                <a16:creationId xmlns:a16="http://schemas.microsoft.com/office/drawing/2014/main" id="{5DE67434-BC72-C614-7708-A9ADDB2DD79C}"/>
              </a:ext>
            </a:extLst>
          </p:cNvPr>
          <p:cNvSpPr txBox="1"/>
          <p:nvPr/>
        </p:nvSpPr>
        <p:spPr>
          <a:xfrm>
            <a:off x="2566700" y="6299465"/>
            <a:ext cx="5972962" cy="333334"/>
          </a:xfrm>
          <a:prstGeom prst="rect">
            <a:avLst/>
          </a:prstGeom>
        </p:spPr>
        <p:txBody>
          <a:bodyPr vert="horz" wrap="square" lIns="89880" tIns="0" rIns="89880" bIns="17976" rtlCol="0">
            <a:normAutofit/>
          </a:bodyPr>
          <a:lstStyle/>
          <a:p>
            <a:pPr marL="0" marR="0" lvl="0" indent="0" algn="l" defTabSz="449521"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25398E"/>
                </a:solidFill>
                <a:effectLst/>
                <a:uLnTx/>
                <a:uFillTx/>
                <a:latin typeface="Myriad Pro" panose="020B0503030403020204"/>
                <a:ea typeface="+mn-ea"/>
                <a:cs typeface="Arial" panose="020B0604020202020204" pitchFamily="34" charset="0"/>
              </a:rPr>
              <a:t>“We will be the trusted choice for exceptional care in every community we serve.”</a:t>
            </a:r>
          </a:p>
        </p:txBody>
      </p:sp>
      <p:sp>
        <p:nvSpPr>
          <p:cNvPr id="6" name="TextBox 5">
            <a:extLst>
              <a:ext uri="{FF2B5EF4-FFF2-40B4-BE49-F238E27FC236}">
                <a16:creationId xmlns:a16="http://schemas.microsoft.com/office/drawing/2014/main" id="{666995EE-9200-A953-651E-22B4AF070771}"/>
              </a:ext>
            </a:extLst>
          </p:cNvPr>
          <p:cNvSpPr txBox="1"/>
          <p:nvPr/>
        </p:nvSpPr>
        <p:spPr>
          <a:xfrm>
            <a:off x="2757948" y="6545193"/>
            <a:ext cx="5270033" cy="271845"/>
          </a:xfrm>
          <a:prstGeom prst="rect">
            <a:avLst/>
          </a:prstGeom>
        </p:spPr>
        <p:txBody>
          <a:bodyPr vert="horz" wrap="square" lIns="89880" tIns="0" rIns="89880" bIns="17976" rtlCol="0">
            <a:normAutofit/>
          </a:bodyPr>
          <a:lstStyle/>
          <a:p>
            <a:pPr marL="0" marR="0" lvl="0" indent="0" algn="ctr" defTabSz="449521"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rPr>
              <a:t>Want to learn more? Visit </a:t>
            </a:r>
            <a:r>
              <a:rPr kumimoji="0" lang="en-US" sz="1100" b="1" i="1" u="sng"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hlinkClick r:id="rId7"/>
              </a:rPr>
              <a:t>Team.AHC.Link/Strategy</a:t>
            </a:r>
            <a:endParaRPr kumimoji="0" lang="en-US" sz="1100" b="1" i="1" u="sng"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endParaRPr>
          </a:p>
        </p:txBody>
      </p:sp>
      <p:pic>
        <p:nvPicPr>
          <p:cNvPr id="4" name="Picture 3" descr="A circle with people and text&#10;&#10;Description automatically generated">
            <a:extLst>
              <a:ext uri="{FF2B5EF4-FFF2-40B4-BE49-F238E27FC236}">
                <a16:creationId xmlns:a16="http://schemas.microsoft.com/office/drawing/2014/main" id="{4B979F59-5C44-F71F-77F0-C705A38B51AB}"/>
              </a:ext>
            </a:extLst>
          </p:cNvPr>
          <p:cNvPicPr>
            <a:picLocks noChangeAspect="1"/>
          </p:cNvPicPr>
          <p:nvPr/>
        </p:nvPicPr>
        <p:blipFill>
          <a:blip r:embed="rId8"/>
          <a:stretch>
            <a:fillRect/>
          </a:stretch>
        </p:blipFill>
        <p:spPr>
          <a:xfrm>
            <a:off x="204330" y="169211"/>
            <a:ext cx="914402" cy="914402"/>
          </a:xfrm>
          <a:prstGeom prst="rect">
            <a:avLst/>
          </a:prstGeom>
        </p:spPr>
      </p:pic>
      <p:pic>
        <p:nvPicPr>
          <p:cNvPr id="10" name="Picture 9">
            <a:extLst>
              <a:ext uri="{FF2B5EF4-FFF2-40B4-BE49-F238E27FC236}">
                <a16:creationId xmlns:a16="http://schemas.microsoft.com/office/drawing/2014/main" id="{630C82BC-E31B-4A4F-53CF-9F7E5B717728}"/>
              </a:ext>
            </a:extLst>
          </p:cNvPr>
          <p:cNvPicPr>
            <a:picLocks noChangeAspect="1"/>
          </p:cNvPicPr>
          <p:nvPr/>
        </p:nvPicPr>
        <p:blipFill>
          <a:blip r:embed="rId9"/>
          <a:stretch>
            <a:fillRect/>
          </a:stretch>
        </p:blipFill>
        <p:spPr>
          <a:xfrm>
            <a:off x="6987913" y="1915645"/>
            <a:ext cx="4986218" cy="3785359"/>
          </a:xfrm>
          <a:prstGeom prst="rect">
            <a:avLst/>
          </a:prstGeom>
        </p:spPr>
      </p:pic>
    </p:spTree>
    <p:extLst>
      <p:ext uri="{BB962C8B-B14F-4D97-AF65-F5344CB8AC3E}">
        <p14:creationId xmlns:p14="http://schemas.microsoft.com/office/powerpoint/2010/main" val="15917529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2" presetClass="entr" presetSubtype="1" fill="hold" grpId="0" nodeType="withEffect" p14:presetBounceEnd="75000">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14:bounceEnd="75000">
                                          <p:cBhvr additive="base">
                                            <p:cTn id="10" dur="800" fill="hold"/>
                                            <p:tgtEl>
                                              <p:spTgt spid="44"/>
                                            </p:tgtEl>
                                            <p:attrNameLst>
                                              <p:attrName>ppt_x</p:attrName>
                                            </p:attrNameLst>
                                          </p:cBhvr>
                                          <p:tavLst>
                                            <p:tav tm="0">
                                              <p:val>
                                                <p:strVal val="#ppt_x"/>
                                              </p:val>
                                            </p:tav>
                                            <p:tav tm="100000">
                                              <p:val>
                                                <p:strVal val="#ppt_x"/>
                                              </p:val>
                                            </p:tav>
                                          </p:tavLst>
                                        </p:anim>
                                        <p:anim calcmode="lin" valueType="num" p14:bounceEnd="75000">
                                          <p:cBhvr additive="base">
                                            <p:cTn id="11" dur="800" fill="hold"/>
                                            <p:tgtEl>
                                              <p:spTgt spid="4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80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par>
                                    <p:cTn id="15" presetID="2" presetClass="entr" presetSubtype="1" fill="hold" grpId="0" nodeType="withEffect" p14:presetBounceEnd="75000">
                                      <p:stCondLst>
                                        <p:cond delay="200"/>
                                      </p:stCondLst>
                                      <p:childTnLst>
                                        <p:set>
                                          <p:cBhvr>
                                            <p:cTn id="16" dur="1" fill="hold">
                                              <p:stCondLst>
                                                <p:cond delay="0"/>
                                              </p:stCondLst>
                                            </p:cTn>
                                            <p:tgtEl>
                                              <p:spTgt spid="40"/>
                                            </p:tgtEl>
                                            <p:attrNameLst>
                                              <p:attrName>style.visibility</p:attrName>
                                            </p:attrNameLst>
                                          </p:cBhvr>
                                          <p:to>
                                            <p:strVal val="visible"/>
                                          </p:to>
                                        </p:set>
                                        <p:anim calcmode="lin" valueType="num" p14:bounceEnd="75000">
                                          <p:cBhvr additive="base">
                                            <p:cTn id="17" dur="800" fill="hold"/>
                                            <p:tgtEl>
                                              <p:spTgt spid="40"/>
                                            </p:tgtEl>
                                            <p:attrNameLst>
                                              <p:attrName>ppt_x</p:attrName>
                                            </p:attrNameLst>
                                          </p:cBhvr>
                                          <p:tavLst>
                                            <p:tav tm="0">
                                              <p:val>
                                                <p:strVal val="#ppt_x"/>
                                              </p:val>
                                            </p:tav>
                                            <p:tav tm="100000">
                                              <p:val>
                                                <p:strVal val="#ppt_x"/>
                                              </p:val>
                                            </p:tav>
                                          </p:tavLst>
                                        </p:anim>
                                        <p:anim calcmode="lin" valueType="num" p14:bounceEnd="75000">
                                          <p:cBhvr additive="base">
                                            <p:cTn id="18" dur="8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44" grpId="0" animBg="1"/>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 calcmode="lin" valueType="num">
                                          <p:cBhvr additive="base">
                                            <p:cTn id="10" dur="800" fill="hold"/>
                                            <p:tgtEl>
                                              <p:spTgt spid="44"/>
                                            </p:tgtEl>
                                            <p:attrNameLst>
                                              <p:attrName>ppt_x</p:attrName>
                                            </p:attrNameLst>
                                          </p:cBhvr>
                                          <p:tavLst>
                                            <p:tav tm="0">
                                              <p:val>
                                                <p:strVal val="#ppt_x"/>
                                              </p:val>
                                            </p:tav>
                                            <p:tav tm="100000">
                                              <p:val>
                                                <p:strVal val="#ppt_x"/>
                                              </p:val>
                                            </p:tav>
                                          </p:tavLst>
                                        </p:anim>
                                        <p:anim calcmode="lin" valueType="num">
                                          <p:cBhvr additive="base">
                                            <p:cTn id="11" dur="800" fill="hold"/>
                                            <p:tgtEl>
                                              <p:spTgt spid="4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80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par>
                                    <p:cTn id="15" presetID="2" presetClass="entr" presetSubtype="1" fill="hold" grpId="0" nodeType="withEffect">
                                      <p:stCondLst>
                                        <p:cond delay="2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800" fill="hold"/>
                                            <p:tgtEl>
                                              <p:spTgt spid="40"/>
                                            </p:tgtEl>
                                            <p:attrNameLst>
                                              <p:attrName>ppt_x</p:attrName>
                                            </p:attrNameLst>
                                          </p:cBhvr>
                                          <p:tavLst>
                                            <p:tav tm="0">
                                              <p:val>
                                                <p:strVal val="#ppt_x"/>
                                              </p:val>
                                            </p:tav>
                                            <p:tav tm="100000">
                                              <p:val>
                                                <p:strVal val="#ppt_x"/>
                                              </p:val>
                                            </p:tav>
                                          </p:tavLst>
                                        </p:anim>
                                        <p:anim calcmode="lin" valueType="num">
                                          <p:cBhvr additive="base">
                                            <p:cTn id="18" dur="8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44" grpId="0" animBg="1"/>
          <p:bldP spid="4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B8DC217D-199B-EAC4-2833-CDB3E9A12A12}"/>
              </a:ext>
            </a:extLst>
          </p:cNvPr>
          <p:cNvSpPr txBox="1">
            <a:spLocks/>
          </p:cNvSpPr>
          <p:nvPr/>
        </p:nvSpPr>
        <p:spPr>
          <a:xfrm>
            <a:off x="229011" y="161154"/>
            <a:ext cx="6902055" cy="1020448"/>
          </a:xfrm>
          <a:prstGeom prst="rect">
            <a:avLst/>
          </a:prstGeom>
        </p:spPr>
        <p:txBody>
          <a:bodyPr/>
          <a:lstStyle>
            <a:lvl1pPr marL="342900" indent="-342900" algn="l" rtl="0" eaLnBrk="0" fontAlgn="base" hangingPunct="0">
              <a:lnSpc>
                <a:spcPct val="120000"/>
              </a:lnSpc>
              <a:spcBef>
                <a:spcPct val="20000"/>
              </a:spcBef>
              <a:spcAft>
                <a:spcPct val="0"/>
              </a:spcAft>
              <a:buChar char="•"/>
              <a:defRPr sz="24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a:buFontTx/>
              <a:buNone/>
              <a:defRPr/>
            </a:pPr>
            <a:endParaRPr lang="en-US" b="1" kern="0" dirty="0">
              <a:solidFill>
                <a:srgbClr val="00239C"/>
              </a:solidFill>
              <a:latin typeface="Arial"/>
              <a:ea typeface="ヒラギノ角ゴ Pro W3"/>
            </a:endParaRPr>
          </a:p>
          <a:p>
            <a:pPr marL="0" indent="0">
              <a:buFontTx/>
              <a:buNone/>
              <a:defRPr/>
            </a:pPr>
            <a:endParaRPr lang="en-US" b="1" kern="0" dirty="0">
              <a:solidFill>
                <a:srgbClr val="00239C"/>
              </a:solidFill>
              <a:latin typeface="Arial"/>
              <a:ea typeface="ヒラギノ角ゴ Pro W3"/>
            </a:endParaRPr>
          </a:p>
        </p:txBody>
      </p:sp>
      <p:sp>
        <p:nvSpPr>
          <p:cNvPr id="19" name="Rectangle 18">
            <a:extLst>
              <a:ext uri="{FF2B5EF4-FFF2-40B4-BE49-F238E27FC236}">
                <a16:creationId xmlns:a16="http://schemas.microsoft.com/office/drawing/2014/main" id="{06BA8EB6-8F49-19AD-87C9-B2998BEE9986}"/>
              </a:ext>
            </a:extLst>
          </p:cNvPr>
          <p:cNvSpPr/>
          <p:nvPr/>
        </p:nvSpPr>
        <p:spPr bwMode="auto">
          <a:xfrm>
            <a:off x="0" y="1053007"/>
            <a:ext cx="6684264" cy="402336"/>
          </a:xfrm>
          <a:prstGeom prst="rect">
            <a:avLst/>
          </a:prstGeom>
          <a:solidFill>
            <a:srgbClr val="00239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1440" marR="0" lvl="1" indent="0"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charset="0"/>
                <a:ea typeface="ヒラギノ角ゴ Pro W3" charset="0"/>
                <a:cs typeface="ヒラギノ角ゴ Pro W3" charset="0"/>
              </a:rPr>
              <a:t>Sharing AHC Best Practices</a:t>
            </a:r>
          </a:p>
        </p:txBody>
      </p:sp>
      <p:sp>
        <p:nvSpPr>
          <p:cNvPr id="21" name="Rectangle 20">
            <a:extLst>
              <a:ext uri="{FF2B5EF4-FFF2-40B4-BE49-F238E27FC236}">
                <a16:creationId xmlns:a16="http://schemas.microsoft.com/office/drawing/2014/main" id="{CFEEB301-7B21-5028-FC40-C1F5E033422D}"/>
              </a:ext>
            </a:extLst>
          </p:cNvPr>
          <p:cNvSpPr/>
          <p:nvPr/>
        </p:nvSpPr>
        <p:spPr bwMode="auto">
          <a:xfrm>
            <a:off x="-12147" y="2528828"/>
            <a:ext cx="6687844" cy="404269"/>
          </a:xfrm>
          <a:prstGeom prst="rect">
            <a:avLst/>
          </a:prstGeom>
          <a:solidFill>
            <a:srgbClr val="00239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1440" marR="0" lvl="1" indent="0"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charset="0"/>
                <a:ea typeface="ヒラギノ角ゴ Pro W3" charset="0"/>
                <a:cs typeface="ヒラギノ角ゴ Pro W3" charset="0"/>
              </a:rPr>
              <a:t>How Did They Improve?</a:t>
            </a:r>
          </a:p>
        </p:txBody>
      </p:sp>
      <p:sp>
        <p:nvSpPr>
          <p:cNvPr id="5" name="Title 2">
            <a:extLst>
              <a:ext uri="{FF2B5EF4-FFF2-40B4-BE49-F238E27FC236}">
                <a16:creationId xmlns:a16="http://schemas.microsoft.com/office/drawing/2014/main" id="{5448EEC4-374A-AC1F-C1DD-F4D9A9BA4A70}"/>
              </a:ext>
            </a:extLst>
          </p:cNvPr>
          <p:cNvSpPr txBox="1">
            <a:spLocks/>
          </p:cNvSpPr>
          <p:nvPr/>
        </p:nvSpPr>
        <p:spPr>
          <a:xfrm>
            <a:off x="2047462" y="6249579"/>
            <a:ext cx="9470286" cy="436656"/>
          </a:xfrm>
          <a:prstGeom prst="rect">
            <a:avLst/>
          </a:prstGeom>
        </p:spPr>
        <p:txBody>
          <a:bodyPr/>
          <a:lstStyle>
            <a:lvl1pPr algn="l" rtl="0" eaLnBrk="0" fontAlgn="base" hangingPunct="0">
              <a:spcBef>
                <a:spcPct val="0"/>
              </a:spcBef>
              <a:spcAft>
                <a:spcPct val="0"/>
              </a:spcAft>
              <a:defRPr sz="4800" b="0">
                <a:solidFill>
                  <a:schemeClr val="tx2"/>
                </a:solidFill>
                <a:latin typeface="Bahnschrift SemiBold Condensed" panose="020B0502040204020203" pitchFamily="34" charset="0"/>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i="0" u="none" strike="noStrike" kern="0" cap="none" spc="0" normalizeH="0" baseline="0" noProof="0" dirty="0">
                <a:ln>
                  <a:noFill/>
                </a:ln>
                <a:solidFill>
                  <a:srgbClr val="25398E"/>
                </a:solidFill>
                <a:effectLst/>
                <a:uLnTx/>
                <a:uFillTx/>
              </a:rPr>
              <a:t>OPERATIONAL EXCELLENCE SUCCESS STORY</a:t>
            </a:r>
          </a:p>
        </p:txBody>
      </p:sp>
      <p:sp>
        <p:nvSpPr>
          <p:cNvPr id="6" name="Slide Number Placeholder 1">
            <a:extLst>
              <a:ext uri="{FF2B5EF4-FFF2-40B4-BE49-F238E27FC236}">
                <a16:creationId xmlns:a16="http://schemas.microsoft.com/office/drawing/2014/main" id="{EE68E4B0-B5D7-4620-BA3C-957DAD3F6E16}"/>
              </a:ext>
            </a:extLst>
          </p:cNvPr>
          <p:cNvSpPr txBox="1">
            <a:spLocks/>
          </p:cNvSpPr>
          <p:nvPr/>
        </p:nvSpPr>
        <p:spPr>
          <a:xfrm>
            <a:off x="10584611" y="6455741"/>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ext Placeholder 3">
            <a:extLst>
              <a:ext uri="{FF2B5EF4-FFF2-40B4-BE49-F238E27FC236}">
                <a16:creationId xmlns:a16="http://schemas.microsoft.com/office/drawing/2014/main" id="{5418764D-21AD-B5A1-3280-4605367BD336}"/>
              </a:ext>
            </a:extLst>
          </p:cNvPr>
          <p:cNvSpPr txBox="1">
            <a:spLocks/>
          </p:cNvSpPr>
          <p:nvPr/>
        </p:nvSpPr>
        <p:spPr>
          <a:xfrm>
            <a:off x="-12147" y="1456517"/>
            <a:ext cx="6687843" cy="10699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20000"/>
              </a:lnSpc>
              <a:spcBef>
                <a:spcPct val="20000"/>
              </a:spcBef>
              <a:spcAft>
                <a:spcPct val="0"/>
              </a:spcAft>
              <a:buClrTx/>
              <a:buSzTx/>
              <a:buFontTx/>
              <a:buNone/>
              <a:tabLst/>
              <a:defRPr/>
            </a:pPr>
            <a:r>
              <a:rPr kumimoji="0" lang="en-US" sz="1400" b="0" i="0" u="none" strike="noStrike" kern="0" cap="none" spc="0" normalizeH="0" baseline="0" noProof="0" dirty="0">
                <a:ln>
                  <a:noFill/>
                </a:ln>
                <a:solidFill>
                  <a:srgbClr val="00239C"/>
                </a:solidFill>
                <a:effectLst/>
                <a:uLnTx/>
                <a:uFillTx/>
                <a:latin typeface="Arial"/>
                <a:ea typeface="ヒラギノ角ゴ Pro W3"/>
              </a:rPr>
              <a:t>Data from October - December 2023 showed the median time for Pharmacy to replenish a medication to an empty bin in Pyxis machines was greater than 3.5 hours. This delay in replenishment slowed throughput in the ED, delayed discharges, and caused work inefficiencies by increasing phone call volume.</a:t>
            </a:r>
          </a:p>
        </p:txBody>
      </p:sp>
      <p:sp>
        <p:nvSpPr>
          <p:cNvPr id="4" name="Text Placeholder 3">
            <a:extLst>
              <a:ext uri="{FF2B5EF4-FFF2-40B4-BE49-F238E27FC236}">
                <a16:creationId xmlns:a16="http://schemas.microsoft.com/office/drawing/2014/main" id="{CF08B5DF-51D4-5CE2-EBF2-B83BC80DAA5C}"/>
              </a:ext>
            </a:extLst>
          </p:cNvPr>
          <p:cNvSpPr txBox="1">
            <a:spLocks/>
          </p:cNvSpPr>
          <p:nvPr/>
        </p:nvSpPr>
        <p:spPr>
          <a:xfrm>
            <a:off x="-12147" y="2933096"/>
            <a:ext cx="6687843" cy="1637767"/>
          </a:xfrm>
          <a:prstGeom prst="rect">
            <a:avLst/>
          </a:prstGeom>
        </p:spPr>
        <p:txBody>
          <a:bodyPr>
            <a:normAutofit lnSpcReduction="10000"/>
          </a:bodyPr>
          <a:lstStyle>
            <a:lvl1pPr marL="342900" indent="-342900" algn="l" rtl="0" eaLnBrk="0" fontAlgn="base" hangingPunct="0">
              <a:lnSpc>
                <a:spcPct val="120000"/>
              </a:lnSpc>
              <a:spcBef>
                <a:spcPct val="20000"/>
              </a:spcBef>
              <a:spcAft>
                <a:spcPct val="0"/>
              </a:spcAft>
              <a:buChar char="•"/>
              <a:defRPr sz="24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lnSpc>
                <a:spcPct val="100000"/>
              </a:lnSpc>
              <a:spcBef>
                <a:spcPts val="0"/>
              </a:spcBef>
              <a:defRPr/>
            </a:pPr>
            <a:r>
              <a:rPr kumimoji="0" lang="en-US" sz="1600" b="0" i="0" u="none" strike="noStrike" kern="0" cap="none" spc="0" normalizeH="0" baseline="0" noProof="0" dirty="0">
                <a:ln>
                  <a:noFill/>
                </a:ln>
                <a:solidFill>
                  <a:srgbClr val="00239C"/>
                </a:solidFill>
                <a:effectLst/>
                <a:uLnTx/>
                <a:uFillTx/>
                <a:latin typeface="Arial" panose="020B0604020202020204" pitchFamily="34" charset="0"/>
                <a:ea typeface="ヒラギノ角ゴ Pro W3" charset="-128"/>
              </a:rPr>
              <a:t>Implemented shift-specific outdate technician monthly to reduce incidences allowing front-line team members to focus their drive on other tasks</a:t>
            </a:r>
          </a:p>
          <a:p>
            <a:pPr>
              <a:lnSpc>
                <a:spcPct val="100000"/>
              </a:lnSpc>
              <a:spcBef>
                <a:spcPts val="0"/>
              </a:spcBef>
              <a:defRPr/>
            </a:pPr>
            <a:r>
              <a:rPr kumimoji="0" lang="en-US" sz="1600" b="0" i="0" u="none" strike="noStrike" kern="0" cap="none" spc="0" normalizeH="0" baseline="0" noProof="0" dirty="0">
                <a:ln>
                  <a:noFill/>
                </a:ln>
                <a:solidFill>
                  <a:srgbClr val="00239C"/>
                </a:solidFill>
                <a:effectLst/>
                <a:uLnTx/>
                <a:uFillTx/>
                <a:latin typeface="Arial" panose="020B0604020202020204" pitchFamily="34" charset="0"/>
                <a:ea typeface="ヒラギノ角ゴ Pro W3" charset="-128"/>
              </a:rPr>
              <a:t>Evaluated PAR levels for purchasing and adjust higher if warranted</a:t>
            </a:r>
          </a:p>
          <a:p>
            <a:pPr>
              <a:lnSpc>
                <a:spcPct val="100000"/>
              </a:lnSpc>
              <a:spcBef>
                <a:spcPts val="0"/>
              </a:spcBef>
              <a:defRPr/>
            </a:pPr>
            <a:r>
              <a:rPr kumimoji="0" lang="en-US" sz="1600" b="0" i="0" u="none" strike="noStrike" kern="0" cap="none" spc="0" normalizeH="0" baseline="0" noProof="0" dirty="0">
                <a:ln>
                  <a:noFill/>
                </a:ln>
                <a:solidFill>
                  <a:srgbClr val="00239C"/>
                </a:solidFill>
                <a:effectLst/>
                <a:uLnTx/>
                <a:uFillTx/>
                <a:latin typeface="Arial" panose="020B0604020202020204" pitchFamily="34" charset="0"/>
                <a:ea typeface="ヒラギノ角ゴ Pro W3" charset="-128"/>
              </a:rPr>
              <a:t>Evaluated all pre-packaged medications and have PAR levels created</a:t>
            </a:r>
          </a:p>
          <a:p>
            <a:pPr>
              <a:lnSpc>
                <a:spcPct val="100000"/>
              </a:lnSpc>
              <a:spcBef>
                <a:spcPts val="0"/>
              </a:spcBef>
              <a:defRPr/>
            </a:pPr>
            <a:r>
              <a:rPr kumimoji="0" lang="en-US" sz="1600" b="0" i="0" u="none" strike="noStrike" kern="0" cap="none" spc="0" normalizeH="0" baseline="0" noProof="0" dirty="0">
                <a:ln>
                  <a:noFill/>
                </a:ln>
                <a:solidFill>
                  <a:srgbClr val="00239C"/>
                </a:solidFill>
                <a:effectLst/>
                <a:uLnTx/>
                <a:uFillTx/>
                <a:latin typeface="Arial" panose="020B0604020202020204" pitchFamily="34" charset="0"/>
                <a:ea typeface="ヒラギノ角ゴ Pro W3" charset="-128"/>
              </a:rPr>
              <a:t>Shared data of improvements with Team to keep up momentum</a:t>
            </a:r>
            <a:endParaRPr lang="en-US" sz="1400" kern="0" dirty="0">
              <a:solidFill>
                <a:srgbClr val="25398E"/>
              </a:solidFill>
            </a:endParaRPr>
          </a:p>
        </p:txBody>
      </p:sp>
      <p:sp>
        <p:nvSpPr>
          <p:cNvPr id="7" name="TextBox 9">
            <a:extLst>
              <a:ext uri="{FF2B5EF4-FFF2-40B4-BE49-F238E27FC236}">
                <a16:creationId xmlns:a16="http://schemas.microsoft.com/office/drawing/2014/main" id="{71F8E99A-49B6-D786-EE68-4AC1D2039005}"/>
              </a:ext>
            </a:extLst>
          </p:cNvPr>
          <p:cNvSpPr txBox="1"/>
          <p:nvPr/>
        </p:nvSpPr>
        <p:spPr>
          <a:xfrm>
            <a:off x="9032" y="4975133"/>
            <a:ext cx="6663086" cy="1193252"/>
          </a:xfrm>
          <a:prstGeom prst="rect">
            <a:avLst/>
          </a:prstGeom>
          <a:noFill/>
          <a:ln w="38100">
            <a:solidFill>
              <a:srgbClr val="FC4C02"/>
            </a:solidFill>
          </a:ln>
        </p:spPr>
        <p:txBody>
          <a:bodyPr wrap="square" rtlCol="0">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25398E"/>
                </a:solidFill>
                <a:effectLst/>
                <a:uLnTx/>
                <a:uFillTx/>
                <a:latin typeface="Arial" panose="020B0604020202020204" pitchFamily="34" charset="0"/>
                <a:cs typeface="Arial" panose="020B0604020202020204" pitchFamily="34" charset="0"/>
              </a:rPr>
              <a:t>Started with a baseline of 319 median minutes and saw a dramatic change in turnaround time to refill empty medication pockets.</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25398E"/>
                </a:solidFill>
                <a:effectLst/>
                <a:uLnTx/>
                <a:uFillTx/>
                <a:latin typeface="Arial" panose="020B0604020202020204" pitchFamily="34" charset="0"/>
                <a:cs typeface="Arial" panose="020B0604020202020204" pitchFamily="34" charset="0"/>
              </a:rPr>
              <a:t>Morale has improved as result of this, and furthermore avenues have been opened to achieve goals previously thought unattainable.</a:t>
            </a:r>
          </a:p>
          <a:p>
            <a:pPr marL="285750" marR="0" lvl="0" indent="-285750"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400" b="1" i="0" u="none"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rPr>
              <a:t>Exceeded World Class results for </a:t>
            </a:r>
            <a:r>
              <a:rPr kumimoji="0" lang="en-US" sz="1400" b="1" i="0" u="none" strike="noStrike" kern="1200" cap="none" spc="0" normalizeH="0" baseline="0" noProof="0" dirty="0">
                <a:ln>
                  <a:noFill/>
                </a:ln>
                <a:solidFill>
                  <a:srgbClr val="FC4C02"/>
                </a:solidFill>
                <a:effectLst/>
                <a:uLnTx/>
                <a:uFillTx/>
                <a:latin typeface="Arial" panose="020B0604020202020204" pitchFamily="34" charset="0"/>
                <a:ea typeface="+mn-ea"/>
                <a:cs typeface="Arial" panose="020B0604020202020204" pitchFamily="34" charset="0"/>
              </a:rPr>
              <a:t>10</a:t>
            </a:r>
            <a:r>
              <a:rPr kumimoji="0" lang="en-US" sz="1400" b="1" i="0" u="none"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rPr>
              <a:t> months and won </a:t>
            </a:r>
            <a:r>
              <a:rPr kumimoji="0" lang="en-US" sz="1400" b="1" i="0" u="none" strike="noStrike" kern="1200" cap="none" spc="0" normalizeH="0" baseline="0" noProof="0" dirty="0">
                <a:ln>
                  <a:noFill/>
                </a:ln>
                <a:solidFill>
                  <a:srgbClr val="FC4C02"/>
                </a:solidFill>
                <a:effectLst/>
                <a:uLnTx/>
                <a:uFillTx/>
                <a:latin typeface="Arial" panose="020B0604020202020204" pitchFamily="34" charset="0"/>
                <a:ea typeface="+mn-ea"/>
                <a:cs typeface="Arial" panose="020B0604020202020204" pitchFamily="34" charset="0"/>
              </a:rPr>
              <a:t>“Most Likely to Break World Class Record” </a:t>
            </a:r>
            <a:r>
              <a:rPr kumimoji="0" lang="en-US" sz="1400" b="1" i="0" u="none"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rPr>
              <a:t>for 2024 Sharing Days!!</a:t>
            </a:r>
            <a:endParaRPr kumimoji="0" lang="en-US" sz="1400" b="0" i="0" u="none" strike="noStrike" kern="1200" cap="none" spc="0" normalizeH="0" baseline="0" noProof="0" dirty="0">
              <a:ln>
                <a:noFill/>
              </a:ln>
              <a:solidFill>
                <a:srgbClr val="25398E"/>
              </a:solidFill>
              <a:effectLst/>
              <a:uLnTx/>
              <a:uFillTx/>
              <a:latin typeface="Arial" panose="020B0604020202020204" pitchFamily="34" charset="0"/>
              <a:cs typeface="Arial" panose="020B0604020202020204" pitchFamily="34" charset="0"/>
            </a:endParaRPr>
          </a:p>
        </p:txBody>
      </p:sp>
      <p:sp>
        <p:nvSpPr>
          <p:cNvPr id="3" name="Title 9">
            <a:extLst>
              <a:ext uri="{FF2B5EF4-FFF2-40B4-BE49-F238E27FC236}">
                <a16:creationId xmlns:a16="http://schemas.microsoft.com/office/drawing/2014/main" id="{7611E147-1729-D749-623B-C14DBBADEAD4}"/>
              </a:ext>
            </a:extLst>
          </p:cNvPr>
          <p:cNvSpPr>
            <a:spLocks noGrp="1"/>
          </p:cNvSpPr>
          <p:nvPr>
            <p:ph type="title"/>
          </p:nvPr>
        </p:nvSpPr>
        <p:spPr>
          <a:xfrm>
            <a:off x="0" y="276004"/>
            <a:ext cx="12192000" cy="824404"/>
          </a:xfrm>
        </p:spPr>
        <p:txBody>
          <a:bodyPr>
            <a:normAutofit fontScale="90000"/>
          </a:bodyPr>
          <a:lstStyle/>
          <a:p>
            <a:r>
              <a:rPr lang="en-US" dirty="0">
                <a:solidFill>
                  <a:srgbClr val="FC4C02"/>
                </a:solidFill>
                <a:latin typeface="Arial" panose="020B0604020202020204" pitchFamily="34" charset="0"/>
                <a:cs typeface="Arial" panose="020B0604020202020204" pitchFamily="34" charset="0"/>
              </a:rPr>
              <a:t>HUH Pharmacy Pyxis Optimization Restock Time</a:t>
            </a:r>
          </a:p>
        </p:txBody>
      </p:sp>
      <p:sp>
        <p:nvSpPr>
          <p:cNvPr id="10" name="Rectangle 9">
            <a:extLst>
              <a:ext uri="{FF2B5EF4-FFF2-40B4-BE49-F238E27FC236}">
                <a16:creationId xmlns:a16="http://schemas.microsoft.com/office/drawing/2014/main" id="{B534C876-497C-6C2E-2F96-3BBADD6D56C2}"/>
              </a:ext>
            </a:extLst>
          </p:cNvPr>
          <p:cNvSpPr/>
          <p:nvPr/>
        </p:nvSpPr>
        <p:spPr bwMode="auto">
          <a:xfrm>
            <a:off x="-12146" y="4570864"/>
            <a:ext cx="6684264" cy="404269"/>
          </a:xfrm>
          <a:prstGeom prst="rect">
            <a:avLst/>
          </a:prstGeom>
          <a:solidFill>
            <a:srgbClr val="FC4C0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1440" marR="0" lvl="1" indent="0"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charset="0"/>
                <a:ea typeface="ヒラギノ角ゴ Pro W3" charset="0"/>
                <a:cs typeface="ヒラギノ角ゴ Pro W3" charset="0"/>
              </a:rPr>
              <a:t>Success Story Highlights:</a:t>
            </a:r>
          </a:p>
        </p:txBody>
      </p:sp>
      <p:grpSp>
        <p:nvGrpSpPr>
          <p:cNvPr id="25" name="Group 24">
            <a:extLst>
              <a:ext uri="{FF2B5EF4-FFF2-40B4-BE49-F238E27FC236}">
                <a16:creationId xmlns:a16="http://schemas.microsoft.com/office/drawing/2014/main" id="{491E0B76-D09A-AC40-08D0-F40B34602C8C}"/>
              </a:ext>
            </a:extLst>
          </p:cNvPr>
          <p:cNvGrpSpPr/>
          <p:nvPr/>
        </p:nvGrpSpPr>
        <p:grpSpPr>
          <a:xfrm>
            <a:off x="6978984" y="1594840"/>
            <a:ext cx="4906535" cy="3668320"/>
            <a:chOff x="7010400" y="2001125"/>
            <a:chExt cx="4709669" cy="3391675"/>
          </a:xfrm>
        </p:grpSpPr>
        <p:sp>
          <p:nvSpPr>
            <p:cNvPr id="14" name="TextBox 13">
              <a:extLst>
                <a:ext uri="{FF2B5EF4-FFF2-40B4-BE49-F238E27FC236}">
                  <a16:creationId xmlns:a16="http://schemas.microsoft.com/office/drawing/2014/main" id="{7E06EE44-922C-E688-2061-3F495B2F1778}"/>
                </a:ext>
              </a:extLst>
            </p:cNvPr>
            <p:cNvSpPr txBox="1"/>
            <p:nvPr/>
          </p:nvSpPr>
          <p:spPr>
            <a:xfrm>
              <a:off x="8369298" y="4044433"/>
              <a:ext cx="32004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C4C02"/>
                  </a:solidFill>
                  <a:effectLst/>
                  <a:uLnTx/>
                  <a:uFillTx/>
                  <a:latin typeface="Arial" panose="020B0604020202020204" pitchFamily="34" charset="0"/>
                  <a:ea typeface="+mn-ea"/>
                  <a:cs typeface="Arial" panose="020B0604020202020204" pitchFamily="34" charset="0"/>
                </a:rPr>
                <a:t>Graph with at least </a:t>
              </a:r>
              <a:br>
                <a:rPr kumimoji="0" lang="en-US" sz="2400" b="1" i="0" u="none" strike="noStrike" kern="1200" cap="none" spc="0" normalizeH="0" baseline="0" noProof="0" dirty="0">
                  <a:ln>
                    <a:noFill/>
                  </a:ln>
                  <a:solidFill>
                    <a:srgbClr val="FC4C02"/>
                  </a:solidFill>
                  <a:effectLst/>
                  <a:uLnTx/>
                  <a:uFillTx/>
                  <a:latin typeface="Arial" panose="020B0604020202020204" pitchFamily="34" charset="0"/>
                  <a:ea typeface="+mn-ea"/>
                  <a:cs typeface="Arial" panose="020B0604020202020204" pitchFamily="34" charset="0"/>
                </a:rPr>
              </a:br>
              <a:r>
                <a:rPr kumimoji="0" lang="en-US" sz="2400" b="1" i="0" u="none" strike="noStrike" kern="1200" cap="none" spc="0" normalizeH="0" baseline="0" noProof="0" dirty="0">
                  <a:ln>
                    <a:noFill/>
                  </a:ln>
                  <a:solidFill>
                    <a:srgbClr val="FC4C02"/>
                  </a:solidFill>
                  <a:effectLst/>
                  <a:uLnTx/>
                  <a:uFillTx/>
                  <a:latin typeface="Arial" panose="020B0604020202020204" pitchFamily="34" charset="0"/>
                  <a:ea typeface="+mn-ea"/>
                  <a:cs typeface="Arial" panose="020B0604020202020204" pitchFamily="34" charset="0"/>
                </a:rPr>
                <a:t>3 data points</a:t>
              </a:r>
            </a:p>
          </p:txBody>
        </p:sp>
        <p:grpSp>
          <p:nvGrpSpPr>
            <p:cNvPr id="22" name="Group 21">
              <a:extLst>
                <a:ext uri="{FF2B5EF4-FFF2-40B4-BE49-F238E27FC236}">
                  <a16:creationId xmlns:a16="http://schemas.microsoft.com/office/drawing/2014/main" id="{60C4D2FC-9F2C-22A6-EA5A-72A3D928B609}"/>
                </a:ext>
              </a:extLst>
            </p:cNvPr>
            <p:cNvGrpSpPr/>
            <p:nvPr/>
          </p:nvGrpSpPr>
          <p:grpSpPr>
            <a:xfrm>
              <a:off x="7010400" y="2001125"/>
              <a:ext cx="4709669" cy="3391675"/>
              <a:chOff x="7986268" y="2766845"/>
              <a:chExt cx="3733801" cy="2625954"/>
            </a:xfrm>
          </p:grpSpPr>
          <p:sp>
            <p:nvSpPr>
              <p:cNvPr id="15" name="Rectangle 14">
                <a:extLst>
                  <a:ext uri="{FF2B5EF4-FFF2-40B4-BE49-F238E27FC236}">
                    <a16:creationId xmlns:a16="http://schemas.microsoft.com/office/drawing/2014/main" id="{BC5B47DF-BC97-BE45-7E5E-648ECFF357DB}"/>
                  </a:ext>
                </a:extLst>
              </p:cNvPr>
              <p:cNvSpPr/>
              <p:nvPr/>
            </p:nvSpPr>
            <p:spPr bwMode="auto">
              <a:xfrm>
                <a:off x="7986268" y="3121668"/>
                <a:ext cx="3733801" cy="2271131"/>
              </a:xfrm>
              <a:prstGeom prst="rect">
                <a:avLst/>
              </a:prstGeom>
              <a:solidFill>
                <a:sysClr val="window" lastClr="FFFFFF"/>
              </a:solidFill>
              <a:ln w="63500" cap="flat" cmpd="sng" algn="ctr">
                <a:solidFill>
                  <a:srgbClr val="00239C"/>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charset="0"/>
                  <a:ea typeface="ヒラギノ角ゴ Pro W3" charset="0"/>
                  <a:cs typeface="ヒラギノ角ゴ Pro W3" charset="0"/>
                </a:endParaRPr>
              </a:p>
            </p:txBody>
          </p:sp>
          <p:sp>
            <p:nvSpPr>
              <p:cNvPr id="16" name="TextBox 15">
                <a:extLst>
                  <a:ext uri="{FF2B5EF4-FFF2-40B4-BE49-F238E27FC236}">
                    <a16:creationId xmlns:a16="http://schemas.microsoft.com/office/drawing/2014/main" id="{C3EB6B64-4347-CBED-346E-ADFBDDF5FA53}"/>
                  </a:ext>
                </a:extLst>
              </p:cNvPr>
              <p:cNvSpPr txBox="1"/>
              <p:nvPr/>
            </p:nvSpPr>
            <p:spPr>
              <a:xfrm>
                <a:off x="8873291" y="2766845"/>
                <a:ext cx="1981200" cy="338554"/>
              </a:xfrm>
              <a:prstGeom prst="rect">
                <a:avLst/>
              </a:prstGeom>
              <a:solidFill>
                <a:srgbClr val="FC4C02"/>
              </a:solidFill>
            </p:spPr>
            <p:txBody>
              <a:bodyPr wrap="square" rtlCol="0" anchor="ctr" anchorCtr="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Arial" panose="020B0604020202020204" pitchFamily="34" charset="0"/>
                    <a:ea typeface="ヒラギノ角ゴ Pro W3" charset="-128"/>
                  </a:rPr>
                  <a:t>How Did They Do?</a:t>
                </a:r>
              </a:p>
            </p:txBody>
          </p:sp>
        </p:grpSp>
        <p:pic>
          <p:nvPicPr>
            <p:cNvPr id="24" name="Picture 23">
              <a:extLst>
                <a:ext uri="{FF2B5EF4-FFF2-40B4-BE49-F238E27FC236}">
                  <a16:creationId xmlns:a16="http://schemas.microsoft.com/office/drawing/2014/main" id="{DA7F4B3B-578E-DD16-76B8-A421EEB8AF91}"/>
                </a:ext>
              </a:extLst>
            </p:cNvPr>
            <p:cNvPicPr>
              <a:picLocks noChangeAspect="1"/>
            </p:cNvPicPr>
            <p:nvPr/>
          </p:nvPicPr>
          <p:blipFill>
            <a:blip r:embed="rId2"/>
            <a:stretch>
              <a:fillRect/>
            </a:stretch>
          </p:blipFill>
          <p:spPr>
            <a:xfrm>
              <a:off x="7020488" y="2466791"/>
              <a:ext cx="4689493" cy="2926009"/>
            </a:xfrm>
            <a:prstGeom prst="rect">
              <a:avLst/>
            </a:prstGeom>
          </p:spPr>
        </p:pic>
      </p:grpSp>
    </p:spTree>
    <p:extLst>
      <p:ext uri="{BB962C8B-B14F-4D97-AF65-F5344CB8AC3E}">
        <p14:creationId xmlns:p14="http://schemas.microsoft.com/office/powerpoint/2010/main" val="4266654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rectangle with white text&#10;&#10;AI-generated content may be incorrect.">
            <a:extLst>
              <a:ext uri="{FF2B5EF4-FFF2-40B4-BE49-F238E27FC236}">
                <a16:creationId xmlns:a16="http://schemas.microsoft.com/office/drawing/2014/main" id="{F81B5EF0-F8F5-8435-14FF-DDCD136A16D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2">
            <a:extLst>
              <a:ext uri="{FF2B5EF4-FFF2-40B4-BE49-F238E27FC236}">
                <a16:creationId xmlns:a16="http://schemas.microsoft.com/office/drawing/2014/main" id="{91B79B3D-AE88-FD6A-45CB-A38144930196}"/>
              </a:ext>
            </a:extLst>
          </p:cNvPr>
          <p:cNvSpPr txBox="1">
            <a:spLocks/>
          </p:cNvSpPr>
          <p:nvPr/>
        </p:nvSpPr>
        <p:spPr>
          <a:xfrm>
            <a:off x="2047462" y="6249579"/>
            <a:ext cx="9470286" cy="436656"/>
          </a:xfrm>
          <a:prstGeom prst="rect">
            <a:avLst/>
          </a:prstGeom>
        </p:spPr>
        <p:txBody>
          <a:bodyPr/>
          <a:lstStyle>
            <a:lvl1pPr algn="l" rtl="0" eaLnBrk="0" fontAlgn="base" hangingPunct="0">
              <a:spcBef>
                <a:spcPct val="0"/>
              </a:spcBef>
              <a:spcAft>
                <a:spcPct val="0"/>
              </a:spcAft>
              <a:defRPr sz="4800" b="0">
                <a:solidFill>
                  <a:schemeClr val="tx2"/>
                </a:solidFill>
                <a:latin typeface="Bahnschrift SemiBold Condensed" panose="020B0502040204020203" pitchFamily="34" charset="0"/>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25398E"/>
                </a:solidFill>
                <a:effectLst/>
                <a:uLnTx/>
                <a:uFillTx/>
                <a:latin typeface="Bahnschrift SemiBold Condensed" panose="020B0502040204020203" pitchFamily="34" charset="0"/>
                <a:ea typeface="+mj-ea"/>
                <a:cs typeface="+mj-cs"/>
              </a:rPr>
              <a:t>SYSTEM UPDATE</a:t>
            </a:r>
          </a:p>
        </p:txBody>
      </p:sp>
      <p:sp>
        <p:nvSpPr>
          <p:cNvPr id="11" name="Slide Number Placeholder 1">
            <a:extLst>
              <a:ext uri="{FF2B5EF4-FFF2-40B4-BE49-F238E27FC236}">
                <a16:creationId xmlns:a16="http://schemas.microsoft.com/office/drawing/2014/main" id="{979698A5-0F38-34B6-EC1B-428B3F8E4D3A}"/>
              </a:ext>
            </a:extLst>
          </p:cNvPr>
          <p:cNvSpPr txBox="1">
            <a:spLocks/>
          </p:cNvSpPr>
          <p:nvPr/>
        </p:nvSpPr>
        <p:spPr>
          <a:xfrm>
            <a:off x="10584611" y="6455741"/>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485C9EA6-86C8-E018-391B-810E21AEECA7}"/>
              </a:ext>
            </a:extLst>
          </p:cNvPr>
          <p:cNvSpPr txBox="1"/>
          <p:nvPr/>
        </p:nvSpPr>
        <p:spPr>
          <a:xfrm>
            <a:off x="164892" y="1943053"/>
            <a:ext cx="11872210"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25398E"/>
                </a:solidFill>
                <a:effectLst/>
                <a:uLnTx/>
                <a:uFillTx/>
                <a:latin typeface="Calibri" panose="020F0502020204030204"/>
                <a:ea typeface="+mn-ea"/>
                <a:cs typeface="+mn-cs"/>
              </a:rPr>
              <a:t>In a world full of change, finding calm starts with a single step. </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000" b="1" i="0" u="none" strike="noStrike" kern="1200" cap="none" spc="0" normalizeH="0" baseline="0" noProof="0" dirty="0">
                <a:ln>
                  <a:noFill/>
                </a:ln>
                <a:solidFill>
                  <a:srgbClr val="FC4C02"/>
                </a:solidFill>
                <a:effectLst/>
                <a:uLnTx/>
                <a:uFillTx/>
                <a:latin typeface="Arial" panose="020B0604020202020204" pitchFamily="34" charset="0"/>
                <a:ea typeface="+mn-ea"/>
                <a:cs typeface="Arial" panose="020B0604020202020204" pitchFamily="34" charset="0"/>
              </a:rPr>
              <a:t>Need Confidential Help?  </a:t>
            </a:r>
            <a:r>
              <a:rPr kumimoji="0" lang="en-US" sz="2000" b="0" i="0" u="none"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rPr>
              <a:t>Call the EAP – 24/7 – for free support at 1-877-252-8550</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000" b="1" i="0" u="none" strike="noStrike" kern="1200" cap="none" spc="0" normalizeH="0" baseline="0" noProof="0" dirty="0">
                <a:ln>
                  <a:noFill/>
                </a:ln>
                <a:solidFill>
                  <a:srgbClr val="FC4C02"/>
                </a:solidFill>
                <a:effectLst/>
                <a:uLnTx/>
                <a:uFillTx/>
                <a:latin typeface="Arial" panose="020B0604020202020204" pitchFamily="34" charset="0"/>
                <a:ea typeface="+mn-ea"/>
                <a:cs typeface="Arial" panose="020B0604020202020204" pitchFamily="34" charset="0"/>
              </a:rPr>
              <a:t>Want to Explore Resources?  </a:t>
            </a:r>
            <a:r>
              <a:rPr kumimoji="0" lang="en-US" sz="2000" b="0" i="0" u="none"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rPr>
              <a:t>Discover your path forward at </a:t>
            </a:r>
            <a:r>
              <a:rPr kumimoji="0" lang="en-US" sz="2000" b="1" i="0" u="none" strike="noStrike" kern="1200" cap="none" spc="0" normalizeH="0" baseline="0" noProof="0" dirty="0" err="1">
                <a:ln>
                  <a:noFill/>
                </a:ln>
                <a:solidFill>
                  <a:srgbClr val="00B0F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Team.AHC.Link</a:t>
            </a:r>
            <a:r>
              <a:rPr kumimoji="0" lang="en-US" sz="2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/LWS-</a:t>
            </a:r>
            <a:r>
              <a:rPr kumimoji="0" lang="en-US" sz="2000" b="1" i="0" u="none" strike="noStrike" kern="1200" cap="none" spc="0" normalizeH="0" baseline="0" noProof="0" dirty="0" err="1">
                <a:ln>
                  <a:noFill/>
                </a:ln>
                <a:solidFill>
                  <a:srgbClr val="00B0F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MentalHealth</a:t>
            </a:r>
            <a:endParaRPr kumimoji="0" lang="en-US" sz="2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000" b="1" i="0" u="none" strike="noStrike" kern="1200" cap="none" spc="0" normalizeH="0" baseline="0" noProof="0" dirty="0">
                <a:ln>
                  <a:noFill/>
                </a:ln>
                <a:solidFill>
                  <a:srgbClr val="FC4C02"/>
                </a:solidFill>
                <a:effectLst/>
                <a:uLnTx/>
                <a:uFillTx/>
                <a:latin typeface="Arial" panose="020B0604020202020204" pitchFamily="34" charset="0"/>
                <a:ea typeface="+mn-ea"/>
                <a:cs typeface="Arial" panose="020B0604020202020204" pitchFamily="34" charset="0"/>
              </a:rPr>
              <a:t>Looking for Support Groups or Classes?  </a:t>
            </a:r>
            <a:r>
              <a:rPr kumimoji="0" lang="en-US" sz="2000" b="0" i="0" u="none"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rPr>
              <a:t>Visit </a:t>
            </a:r>
            <a:r>
              <a:rPr kumimoji="0" lang="en-US" sz="2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AdventistHealthCare.com/Calendar</a:t>
            </a:r>
            <a:endParaRPr kumimoji="0" lang="en-US" sz="2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000" b="1" i="0" u="none" strike="noStrike" kern="1200" cap="none" spc="0" normalizeH="0" baseline="0" noProof="0" dirty="0">
                <a:ln>
                  <a:noFill/>
                </a:ln>
                <a:solidFill>
                  <a:srgbClr val="FC4C02"/>
                </a:solidFill>
                <a:effectLst/>
                <a:uLnTx/>
                <a:uFillTx/>
                <a:latin typeface="Arial" panose="020B0604020202020204" pitchFamily="34" charset="0"/>
                <a:ea typeface="+mn-ea"/>
                <a:cs typeface="Arial" panose="020B0604020202020204" pitchFamily="34" charset="0"/>
              </a:rPr>
              <a:t>Want Encouragement?  </a:t>
            </a:r>
            <a:r>
              <a:rPr kumimoji="0" lang="en-US" sz="2000" b="0" i="0" u="none"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rPr>
              <a:t>Check out Wellness Wednesdays by email or at </a:t>
            </a:r>
            <a:r>
              <a:rPr kumimoji="0" lang="en-US" sz="2000" b="1" i="0" u="sng" strike="noStrike" kern="1200" cap="none" spc="0" normalizeH="0" baseline="0" noProof="0" dirty="0" err="1">
                <a:ln>
                  <a:noFill/>
                </a:ln>
                <a:solidFill>
                  <a:srgbClr val="00B0F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Team.AHC.Link</a:t>
            </a:r>
            <a:r>
              <a:rPr kumimoji="0" lang="en-US" sz="2000" b="1" i="0" u="sng"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/NewsBriefs</a:t>
            </a:r>
            <a:endParaRPr kumimoji="0" lang="en-US" sz="2000" b="1" i="0" u="sng"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000" b="1" i="0" u="none" strike="noStrike" kern="1200" cap="none" spc="0" normalizeH="0" baseline="0" noProof="0" dirty="0">
                <a:ln>
                  <a:noFill/>
                </a:ln>
                <a:solidFill>
                  <a:srgbClr val="FC4C02"/>
                </a:solidFill>
                <a:effectLst/>
                <a:uLnTx/>
                <a:uFillTx/>
                <a:latin typeface="Arial" panose="020B0604020202020204" pitchFamily="34" charset="0"/>
                <a:ea typeface="+mn-ea"/>
                <a:cs typeface="Arial" panose="020B0604020202020204" pitchFamily="34" charset="0"/>
              </a:rPr>
              <a:t>Need a Provider?  </a:t>
            </a:r>
            <a:r>
              <a:rPr kumimoji="0" lang="en-US" sz="2000" b="0" i="0" u="none"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rPr>
              <a:t>Learn options for telehealth or providers at </a:t>
            </a:r>
            <a:r>
              <a:rPr kumimoji="0" lang="en-US" sz="2000" b="1" i="0" u="none" strike="noStrike" kern="1200" cap="none" spc="0" normalizeH="0" baseline="0" noProof="0" dirty="0" err="1">
                <a:ln>
                  <a:noFill/>
                </a:ln>
                <a:solidFill>
                  <a:srgbClr val="00B0F0"/>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Team.AHC.Link</a:t>
            </a:r>
            <a:r>
              <a:rPr kumimoji="0" lang="en-US" sz="2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/Benefits</a:t>
            </a:r>
            <a:endParaRPr kumimoji="0" lang="en-US" sz="2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000" b="1" i="0" u="none" strike="noStrike" kern="1200" cap="none" spc="0" normalizeH="0" baseline="0" noProof="0" dirty="0">
                <a:ln>
                  <a:noFill/>
                </a:ln>
                <a:solidFill>
                  <a:srgbClr val="FC4C02"/>
                </a:solidFill>
                <a:effectLst/>
                <a:uLnTx/>
                <a:uFillTx/>
                <a:latin typeface="Arial" panose="020B0604020202020204" pitchFamily="34" charset="0"/>
                <a:ea typeface="+mn-ea"/>
                <a:cs typeface="Arial" panose="020B0604020202020204" pitchFamily="34" charset="0"/>
              </a:rPr>
              <a:t>Crave Spiritual Support?  </a:t>
            </a:r>
            <a:r>
              <a:rPr kumimoji="0" lang="en-US" sz="2000" b="0" i="0" u="none" strike="noStrike" kern="1200" cap="none" spc="0" normalizeH="0" baseline="0" noProof="0" dirty="0">
                <a:ln>
                  <a:noFill/>
                </a:ln>
                <a:solidFill>
                  <a:srgbClr val="25398E"/>
                </a:solidFill>
                <a:effectLst/>
                <a:uLnTx/>
                <a:uFillTx/>
                <a:latin typeface="Arial" panose="020B0604020202020204" pitchFamily="34" charset="0"/>
                <a:ea typeface="+mn-ea"/>
                <a:cs typeface="Arial" panose="020B0604020202020204" pitchFamily="34" charset="0"/>
              </a:rPr>
              <a:t>Reach out to our chaplains at 240-826-6112</a:t>
            </a:r>
          </a:p>
        </p:txBody>
      </p:sp>
      <p:pic>
        <p:nvPicPr>
          <p:cNvPr id="7" name="Picture 6" descr="A green and white calendar&#10;&#10;AI-generated content may be incorrect.">
            <a:extLst>
              <a:ext uri="{FF2B5EF4-FFF2-40B4-BE49-F238E27FC236}">
                <a16:creationId xmlns:a16="http://schemas.microsoft.com/office/drawing/2014/main" id="{18E36634-8CFC-DA8E-3AF2-ABCBE100267A}"/>
              </a:ext>
            </a:extLst>
          </p:cNvPr>
          <p:cNvPicPr>
            <a:picLocks noChangeAspect="1"/>
          </p:cNvPicPr>
          <p:nvPr/>
        </p:nvPicPr>
        <p:blipFill>
          <a:blip r:embed="rId8"/>
          <a:stretch>
            <a:fillRect/>
          </a:stretch>
        </p:blipFill>
        <p:spPr>
          <a:xfrm rot="1393127">
            <a:off x="9722835" y="41899"/>
            <a:ext cx="2468789" cy="2371394"/>
          </a:xfrm>
          <a:prstGeom prst="rect">
            <a:avLst/>
          </a:prstGeom>
        </p:spPr>
      </p:pic>
    </p:spTree>
    <p:extLst>
      <p:ext uri="{BB962C8B-B14F-4D97-AF65-F5344CB8AC3E}">
        <p14:creationId xmlns:p14="http://schemas.microsoft.com/office/powerpoint/2010/main" val="359027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TEAM HIGHLIGHTS- SGMC/GEC</a:t>
            </a:r>
          </a:p>
        </p:txBody>
      </p:sp>
      <p:sp>
        <p:nvSpPr>
          <p:cNvPr id="21" name="Content Placeholder 2">
            <a:extLst>
              <a:ext uri="{FF2B5EF4-FFF2-40B4-BE49-F238E27FC236}">
                <a16:creationId xmlns:a16="http://schemas.microsoft.com/office/drawing/2014/main" id="{432636C6-03F9-AFBE-A781-1A6816BCB8A0}"/>
              </a:ext>
            </a:extLst>
          </p:cNvPr>
          <p:cNvSpPr>
            <a:spLocks noGrp="1"/>
          </p:cNvSpPr>
          <p:nvPr>
            <p:ph idx="1"/>
          </p:nvPr>
        </p:nvSpPr>
        <p:spPr>
          <a:xfrm>
            <a:off x="428878" y="1468799"/>
            <a:ext cx="11353126" cy="4326983"/>
          </a:xfrm>
        </p:spPr>
        <p:txBody>
          <a:bodyPr/>
          <a:lstStyle/>
          <a:p>
            <a:pPr algn="l" fontAlgn="base">
              <a:buFont typeface="Arial" panose="020B0604020202020204" pitchFamily="34" charset="0"/>
              <a:buChar char="•"/>
            </a:pPr>
            <a:r>
              <a:rPr lang="en-US" sz="1800" b="0" i="0" dirty="0">
                <a:solidFill>
                  <a:srgbClr val="000000"/>
                </a:solidFill>
                <a:effectLst/>
                <a:latin typeface="Aptos" panose="020B0004020202020204" pitchFamily="34" charset="0"/>
              </a:rPr>
              <a:t>We discussed Excellence from the RISES values</a:t>
            </a:r>
          </a:p>
          <a:p>
            <a:pPr algn="l" fontAlgn="base">
              <a:buFont typeface="Arial" panose="020B0604020202020204" pitchFamily="34" charset="0"/>
              <a:buChar char="•"/>
            </a:pPr>
            <a:r>
              <a:rPr lang="en-US" sz="1800" b="0" i="0" dirty="0">
                <a:solidFill>
                  <a:srgbClr val="000000"/>
                </a:solidFill>
                <a:effectLst/>
                <a:latin typeface="Aptos" panose="020B0004020202020204" pitchFamily="34" charset="0"/>
              </a:rPr>
              <a:t>New AHC Vision discussed with the staff " We will be the trusted choice for exceptional care in every community we serve"</a:t>
            </a:r>
          </a:p>
          <a:p>
            <a:pPr algn="l" fontAlgn="base">
              <a:buFont typeface="Arial" panose="020B0604020202020204" pitchFamily="34" charset="0"/>
              <a:buChar char="•"/>
            </a:pPr>
            <a:r>
              <a:rPr lang="en-US" sz="1800" b="0" i="0" dirty="0">
                <a:solidFill>
                  <a:srgbClr val="000000"/>
                </a:solidFill>
                <a:effectLst/>
                <a:latin typeface="Aptos" panose="020B0004020202020204" pitchFamily="34" charset="0"/>
              </a:rPr>
              <a:t>Best practices from pharmacy team, shared. </a:t>
            </a:r>
          </a:p>
          <a:p>
            <a:pPr algn="l" fontAlgn="base">
              <a:buFont typeface="Arial" panose="020B0604020202020204" pitchFamily="34" charset="0"/>
              <a:buChar char="•"/>
            </a:pPr>
            <a:r>
              <a:rPr lang="en-US" sz="1800" b="0" i="0" dirty="0">
                <a:solidFill>
                  <a:srgbClr val="000000"/>
                </a:solidFill>
                <a:effectLst/>
                <a:latin typeface="Aptos" panose="020B0004020202020204" pitchFamily="34" charset="0"/>
              </a:rPr>
              <a:t>The metrics for April look good and we encouraged everyone to continue to work hard </a:t>
            </a:r>
            <a:r>
              <a:rPr lang="en-US" sz="1800" dirty="0">
                <a:solidFill>
                  <a:srgbClr val="000000"/>
                </a:solidFill>
                <a:latin typeface="Aptos" panose="020B0004020202020204" pitchFamily="34" charset="0"/>
              </a:rPr>
              <a:t>to </a:t>
            </a:r>
            <a:r>
              <a:rPr lang="en-US" sz="1800" b="0" i="0" dirty="0">
                <a:solidFill>
                  <a:srgbClr val="000000"/>
                </a:solidFill>
                <a:effectLst/>
                <a:latin typeface="Aptos" panose="020B0004020202020204" pitchFamily="34" charset="0"/>
              </a:rPr>
              <a:t>meet targets.</a:t>
            </a:r>
          </a:p>
          <a:p>
            <a:pPr algn="l" fontAlgn="base">
              <a:buFont typeface="Arial" panose="020B0604020202020204" pitchFamily="34" charset="0"/>
              <a:buChar char="•"/>
            </a:pPr>
            <a:r>
              <a:rPr lang="en-US" sz="1800" dirty="0">
                <a:solidFill>
                  <a:srgbClr val="000000"/>
                </a:solidFill>
                <a:latin typeface="Aptos" panose="020B0004020202020204" pitchFamily="34" charset="0"/>
              </a:rPr>
              <a:t>R</a:t>
            </a:r>
            <a:r>
              <a:rPr lang="en-US" sz="1800" b="0" i="0" dirty="0">
                <a:solidFill>
                  <a:srgbClr val="000000"/>
                </a:solidFill>
                <a:effectLst/>
                <a:latin typeface="Aptos" panose="020B0004020202020204" pitchFamily="34" charset="0"/>
              </a:rPr>
              <a:t>eminded staff to complete competency, MTS, empower and workday assignments.</a:t>
            </a:r>
          </a:p>
          <a:p>
            <a:pPr algn="l" fontAlgn="base">
              <a:buFont typeface="Arial" panose="020B0604020202020204" pitchFamily="34" charset="0"/>
              <a:buChar char="•"/>
            </a:pPr>
            <a:r>
              <a:rPr lang="en-US" sz="1800" b="0" i="0" dirty="0">
                <a:solidFill>
                  <a:srgbClr val="000000"/>
                </a:solidFill>
                <a:effectLst/>
                <a:latin typeface="Aptos" panose="020B0004020202020204" pitchFamily="34" charset="0"/>
              </a:rPr>
              <a:t>Discussed labeling reagents and calibrators once “in use” is a big challenging process and needs improvement. </a:t>
            </a:r>
            <a:r>
              <a:rPr lang="en-US" sz="1800" dirty="0">
                <a:solidFill>
                  <a:srgbClr val="000000"/>
                </a:solidFill>
                <a:latin typeface="Aptos" panose="020B0004020202020204" pitchFamily="34" charset="0"/>
              </a:rPr>
              <a:t>S</a:t>
            </a:r>
            <a:r>
              <a:rPr lang="en-US" sz="1800" b="0" i="0" dirty="0">
                <a:solidFill>
                  <a:srgbClr val="000000"/>
                </a:solidFill>
                <a:effectLst/>
                <a:latin typeface="Aptos" panose="020B0004020202020204" pitchFamily="34" charset="0"/>
              </a:rPr>
              <a:t>taff must work together to address this issue. </a:t>
            </a:r>
          </a:p>
          <a:p>
            <a:pPr algn="l" fontAlgn="base">
              <a:buFont typeface="Arial" panose="020B0604020202020204" pitchFamily="34" charset="0"/>
              <a:buChar char="•"/>
            </a:pPr>
            <a:r>
              <a:rPr lang="en-US" sz="1800" b="0" i="0" dirty="0">
                <a:solidFill>
                  <a:srgbClr val="000000"/>
                </a:solidFill>
                <a:effectLst/>
                <a:latin typeface="Aptos" panose="020B0004020202020204" pitchFamily="34" charset="0"/>
              </a:rPr>
              <a:t>Glint survey result is shared.</a:t>
            </a:r>
          </a:p>
          <a:p>
            <a:pPr algn="l" fontAlgn="base">
              <a:buFont typeface="Arial" panose="020B0604020202020204" pitchFamily="34" charset="0"/>
              <a:buChar char="•"/>
            </a:pPr>
            <a:r>
              <a:rPr lang="en-US" sz="1800" b="0" i="0" dirty="0">
                <a:solidFill>
                  <a:srgbClr val="000000"/>
                </a:solidFill>
                <a:effectLst/>
                <a:latin typeface="Aptos" panose="020B0004020202020204" pitchFamily="34" charset="0"/>
              </a:rPr>
              <a:t>Staff recognition ideas discussed. </a:t>
            </a:r>
          </a:p>
          <a:p>
            <a:pPr fontAlgn="base"/>
            <a:r>
              <a:rPr lang="en-US" sz="1800" b="0" i="0" dirty="0">
                <a:solidFill>
                  <a:srgbClr val="000000"/>
                </a:solidFill>
                <a:effectLst/>
                <a:latin typeface="Aptos" panose="020B0004020202020204" pitchFamily="34" charset="0"/>
              </a:rPr>
              <a:t>Lab star award winner announced, </a:t>
            </a:r>
            <a:r>
              <a:rPr lang="en-US" sz="1800" b="0" i="0" dirty="0">
                <a:solidFill>
                  <a:srgbClr val="242424"/>
                </a:solidFill>
                <a:effectLst/>
                <a:latin typeface="inherit"/>
              </a:rPr>
              <a:t>Lekeaka Nkanyi.</a:t>
            </a:r>
            <a:endParaRPr lang="en-US" sz="1800" b="0" i="0" dirty="0">
              <a:solidFill>
                <a:srgbClr val="242424"/>
              </a:solidFill>
              <a:effectLst/>
              <a:latin typeface="Aptos" panose="020B0004020202020204" pitchFamily="34" charset="0"/>
            </a:endParaRPr>
          </a:p>
          <a:p>
            <a:pPr algn="l" fontAlgn="base">
              <a:buFont typeface="Arial" panose="020B0604020202020204" pitchFamily="34" charset="0"/>
              <a:buChar char="•"/>
            </a:pPr>
            <a:endParaRPr lang="en-US" sz="1800" b="0" i="0" dirty="0">
              <a:solidFill>
                <a:srgbClr val="000000"/>
              </a:solidFill>
              <a:effectLst/>
              <a:latin typeface="Aptos" panose="020B0004020202020204" pitchFamily="34" charset="0"/>
            </a:endParaRPr>
          </a:p>
          <a:p>
            <a:pPr marL="0" indent="0">
              <a:buNone/>
            </a:pPr>
            <a:endParaRPr lang="en-US" sz="2200" dirty="0">
              <a:solidFill>
                <a:srgbClr val="2539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C04CC1C-8790-6401-B6AB-039D3A95A98F}"/>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7" name="Slide Number Placeholder 1">
            <a:extLst>
              <a:ext uri="{FF2B5EF4-FFF2-40B4-BE49-F238E27FC236}">
                <a16:creationId xmlns:a16="http://schemas.microsoft.com/office/drawing/2014/main" id="{854F80ED-FD48-5AD6-82AE-7E59E3EFED62}"/>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6736566"/>
      </p:ext>
    </p:extLst>
  </p:cSld>
  <p:clrMapOvr>
    <a:masterClrMapping/>
  </p:clrMapOvr>
</p:sld>
</file>

<file path=ppt/theme/theme1.xml><?xml version="1.0" encoding="utf-8"?>
<a:theme xmlns:a="http://schemas.openxmlformats.org/drawingml/2006/main" name="Office Theme">
  <a:themeElements>
    <a:clrScheme name="AHC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HC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09E6BF5E8E94BA92D9135120412C9" ma:contentTypeVersion="17" ma:contentTypeDescription="Create a new document." ma:contentTypeScope="" ma:versionID="4b3cfc55f70860f3e0d9e26f69df7bf5">
  <xsd:schema xmlns:xsd="http://www.w3.org/2001/XMLSchema" xmlns:xs="http://www.w3.org/2001/XMLSchema" xmlns:p="http://schemas.microsoft.com/office/2006/metadata/properties" xmlns:ns2="d7c8b542-caaa-45cd-83fe-835d56eb4af4" xmlns:ns3="7e269f14-bfbf-4a8a-833e-f691f25ede14" targetNamespace="http://schemas.microsoft.com/office/2006/metadata/properties" ma:root="true" ma:fieldsID="d3f714b4465233a79320c743648140b2" ns2:_="" ns3:_="">
    <xsd:import namespace="d7c8b542-caaa-45cd-83fe-835d56eb4af4"/>
    <xsd:import namespace="7e269f14-bfbf-4a8a-833e-f691f25ede14"/>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c8b542-caaa-45cd-83fe-835d56eb4a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7b2ff2c-bbeb-4296-a4d2-c729f7f213f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269f14-bfbf-4a8a-833e-f691f25ede1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d135b90-d465-4fd6-86bd-a8f3d340ba40}" ma:internalName="TaxCatchAll" ma:showField="CatchAllData" ma:web="7e269f14-bfbf-4a8a-833e-f691f25ede1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c8b542-caaa-45cd-83fe-835d56eb4af4">
      <Terms xmlns="http://schemas.microsoft.com/office/infopath/2007/PartnerControls"/>
    </lcf76f155ced4ddcb4097134ff3c332f>
    <TaxCatchAll xmlns="7e269f14-bfbf-4a8a-833e-f691f25ede14" xsi:nil="true"/>
  </documentManagement>
</p:properties>
</file>

<file path=customXml/itemProps1.xml><?xml version="1.0" encoding="utf-8"?>
<ds:datastoreItem xmlns:ds="http://schemas.openxmlformats.org/officeDocument/2006/customXml" ds:itemID="{3081C9EC-1843-4990-AB98-011D4E7F1F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c8b542-caaa-45cd-83fe-835d56eb4af4"/>
    <ds:schemaRef ds:uri="7e269f14-bfbf-4a8a-833e-f691f25ede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77A1B6-D416-4735-B066-A0FEBD2B7BA3}">
  <ds:schemaRefs>
    <ds:schemaRef ds:uri="http://schemas.microsoft.com/sharepoint/v3/contenttype/forms"/>
  </ds:schemaRefs>
</ds:datastoreItem>
</file>

<file path=customXml/itemProps3.xml><?xml version="1.0" encoding="utf-8"?>
<ds:datastoreItem xmlns:ds="http://schemas.openxmlformats.org/officeDocument/2006/customXml" ds:itemID="{AF8C5943-B518-45A4-9627-01ED06460DA9}">
  <ds:schemaRefs>
    <ds:schemaRef ds:uri="http://schemas.microsoft.com/office/2006/metadata/properties"/>
    <ds:schemaRef ds:uri="http://schemas.microsoft.com/office/infopath/2007/PartnerControls"/>
    <ds:schemaRef ds:uri="d7c8b542-caaa-45cd-83fe-835d56eb4af4"/>
    <ds:schemaRef ds:uri="7e269f14-bfbf-4a8a-833e-f691f25ede14"/>
  </ds:schemaRefs>
</ds:datastoreItem>
</file>

<file path=docProps/app.xml><?xml version="1.0" encoding="utf-8"?>
<Properties xmlns="http://schemas.openxmlformats.org/officeDocument/2006/extended-properties" xmlns:vt="http://schemas.openxmlformats.org/officeDocument/2006/docPropsVTypes">
  <Template/>
  <TotalTime>3065</TotalTime>
  <Words>1267</Words>
  <Application>Microsoft Office PowerPoint</Application>
  <PresentationFormat>Widescreen</PresentationFormat>
  <Paragraphs>126</Paragraphs>
  <Slides>12</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Aptos</vt:lpstr>
      <vt:lpstr>Arial</vt:lpstr>
      <vt:lpstr>Arial Narrow</vt:lpstr>
      <vt:lpstr>Bahnschrift SemiBold Condensed</vt:lpstr>
      <vt:lpstr>Calibri</vt:lpstr>
      <vt:lpstr>inherit</vt:lpstr>
      <vt:lpstr>Myriad Pro</vt:lpstr>
      <vt:lpstr>Myriad Pro Light</vt:lpstr>
      <vt:lpstr>System Font Regular</vt:lpstr>
      <vt:lpstr>Wingdings</vt:lpstr>
      <vt:lpstr>Office Theme</vt:lpstr>
      <vt:lpstr>1_Office Theme</vt:lpstr>
      <vt:lpstr>PowerPoint Presentation</vt:lpstr>
      <vt:lpstr>Monthly Meeting</vt:lpstr>
      <vt:lpstr>AGENDA</vt:lpstr>
      <vt:lpstr>PowerPoint Presentation</vt:lpstr>
      <vt:lpstr>Excellence (Continued)</vt:lpstr>
      <vt:lpstr>PowerPoint Presentation</vt:lpstr>
      <vt:lpstr>HUH Pharmacy Pyxis Optimization Restock Time</vt:lpstr>
      <vt:lpstr>PowerPoint Presentation</vt:lpstr>
      <vt:lpstr>TEAM HIGHLIGHTS- SGMC/GEC</vt:lpstr>
      <vt:lpstr>TEAM HIGHLIGHTS- FWMC</vt:lpstr>
      <vt:lpstr>TEAM HIGHLIGHTS- WOMC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Collier, Demetra J</cp:lastModifiedBy>
  <cp:revision>51</cp:revision>
  <dcterms:created xsi:type="dcterms:W3CDTF">2022-03-18T19:10:08Z</dcterms:created>
  <dcterms:modified xsi:type="dcterms:W3CDTF">2025-05-30T13:03:26Z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0x010100D1109E6BF5E8E94BA92D9135120412C9</vt:lpwstr>
  </property>
</Properties>
</file>