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19"/>
  </p:notesMasterIdLst>
  <p:sldIdLst>
    <p:sldId id="256" r:id="rId6"/>
    <p:sldId id="266" r:id="rId7"/>
    <p:sldId id="273" r:id="rId8"/>
    <p:sldId id="298" r:id="rId9"/>
    <p:sldId id="275" r:id="rId10"/>
    <p:sldId id="306" r:id="rId11"/>
    <p:sldId id="307" r:id="rId12"/>
    <p:sldId id="305" r:id="rId13"/>
    <p:sldId id="301" r:id="rId14"/>
    <p:sldId id="286" r:id="rId15"/>
    <p:sldId id="308" r:id="rId16"/>
    <p:sldId id="309"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8E"/>
    <a:srgbClr val="FC4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5"/>
    <p:restoredTop sz="94694"/>
  </p:normalViewPr>
  <p:slideViewPr>
    <p:cSldViewPr snapToGrid="0" snapToObjects="1">
      <p:cViewPr varScale="1">
        <p:scale>
          <a:sx n="101" d="100"/>
          <a:sy n="101" d="100"/>
        </p:scale>
        <p:origin x="1188"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B5307-E970-9C44-AFF9-6D592EF4AEB8}"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685AB-55B9-6144-A640-32FAB5F37E47}" type="slidenum">
              <a:rPr lang="en-US" smtClean="0"/>
              <a:t>‹#›</a:t>
            </a:fld>
            <a:endParaRPr lang="en-US"/>
          </a:p>
        </p:txBody>
      </p:sp>
    </p:spTree>
    <p:extLst>
      <p:ext uri="{BB962C8B-B14F-4D97-AF65-F5344CB8AC3E}">
        <p14:creationId xmlns:p14="http://schemas.microsoft.com/office/powerpoint/2010/main" val="83628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dventisthealthcare.sharepoint.com/teams/MyHR/SitePages/Required-Learning.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4</a:t>
            </a:fld>
            <a:endParaRPr lang="en-US"/>
          </a:p>
        </p:txBody>
      </p:sp>
    </p:spTree>
    <p:extLst>
      <p:ext uri="{BB962C8B-B14F-4D97-AF65-F5344CB8AC3E}">
        <p14:creationId xmlns:p14="http://schemas.microsoft.com/office/powerpoint/2010/main" val="212600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5</a:t>
            </a:fld>
            <a:endParaRPr lang="en-US"/>
          </a:p>
        </p:txBody>
      </p:sp>
    </p:spTree>
    <p:extLst>
      <p:ext uri="{BB962C8B-B14F-4D97-AF65-F5344CB8AC3E}">
        <p14:creationId xmlns:p14="http://schemas.microsoft.com/office/powerpoint/2010/main" val="32544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Accomplishments were recorded in June 2024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685AB-55B9-6144-A640-32FAB5F37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2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Arial" panose="020B0604020202020204" pitchFamily="34" charset="0"/>
                <a:ea typeface="Calibri" panose="020F0502020204030204" pitchFamily="34" charset="0"/>
              </a:rPr>
              <a:t>Previous Stand Strong Workplace Violence Prevention webinars have been highly attended and discussed topics such as AHC’s strengthened contraband and security policy as well as our incident response, UKG Pay Codes and workplace violence trends in our region and throughout the U.S. </a:t>
            </a:r>
          </a:p>
          <a:p>
            <a:endParaRPr lang="en-US" sz="1200" dirty="0">
              <a:solidFill>
                <a:srgbClr val="000000"/>
              </a:solidFill>
              <a:effectLst/>
              <a:latin typeface="Arial" panose="020B0604020202020204" pitchFamily="34" charset="0"/>
              <a:ea typeface="Calibri" panose="020F0502020204030204" pitchFamily="34" charset="0"/>
            </a:endParaRPr>
          </a:p>
          <a:p>
            <a:r>
              <a:rPr lang="en-US" sz="1200" dirty="0">
                <a:solidFill>
                  <a:srgbClr val="000000"/>
                </a:solidFill>
                <a:effectLst/>
                <a:latin typeface="Arial" panose="020B0604020202020204" pitchFamily="34" charset="0"/>
                <a:ea typeface="Calibri" panose="020F0502020204030204" pitchFamily="34" charset="0"/>
              </a:rPr>
              <a:t>During this year’s webinar, a range of Workplace Violence topics will be discussed – including Code Bronze, Code Green, What to do after an event if you are a peer or a leader, the importance of reporting and support resources.</a:t>
            </a:r>
          </a:p>
          <a:p>
            <a:endParaRPr lang="en-US" sz="1200" dirty="0">
              <a:solidFill>
                <a:srgbClr val="000000"/>
              </a:solidFill>
              <a:effectLst/>
              <a:latin typeface="Arial" panose="020B0604020202020204" pitchFamily="34" charset="0"/>
              <a:ea typeface="Calibri" panose="020F0502020204030204" pitchFamily="34" charset="0"/>
            </a:endParaRPr>
          </a:p>
          <a:p>
            <a:r>
              <a:rPr lang="en-US" sz="1200" dirty="0">
                <a:solidFill>
                  <a:srgbClr val="000000"/>
                </a:solidFill>
                <a:effectLst/>
                <a:latin typeface="Arial" panose="020B0604020202020204" pitchFamily="34" charset="0"/>
                <a:ea typeface="Calibri" panose="020F0502020204030204" pitchFamily="34" charset="0"/>
              </a:rPr>
              <a:t>Check your Outlook for invitations for the Stand Strong webinar that will be held in October and mark your calendar now for which session you would like to attend.</a:t>
            </a:r>
          </a:p>
          <a:p>
            <a:endParaRPr lang="en-US" sz="1200" dirty="0">
              <a:solidFill>
                <a:srgbClr val="000000"/>
              </a:solidFill>
              <a:effectLst/>
              <a:latin typeface="Arial" panose="020B0604020202020204" pitchFamily="34" charset="0"/>
            </a:endParaRPr>
          </a:p>
          <a:p>
            <a:r>
              <a:rPr lang="en-US" sz="1200" dirty="0">
                <a:solidFill>
                  <a:srgbClr val="000000"/>
                </a:solidFill>
                <a:effectLst/>
                <a:latin typeface="Arial" panose="020B0604020202020204" pitchFamily="34" charset="0"/>
              </a:rPr>
              <a:t>Find resources at </a:t>
            </a:r>
            <a:r>
              <a:rPr lang="en-US" sz="1200" b="1" dirty="0" err="1">
                <a:solidFill>
                  <a:srgbClr val="000000"/>
                </a:solidFill>
                <a:effectLst/>
                <a:latin typeface="Arial" panose="020B0604020202020204" pitchFamily="34" charset="0"/>
              </a:rPr>
              <a:t>Team.AHC.Link</a:t>
            </a:r>
            <a:r>
              <a:rPr lang="en-US" sz="1200" b="1" dirty="0">
                <a:solidFill>
                  <a:srgbClr val="000000"/>
                </a:solidFill>
                <a:effectLst/>
                <a:latin typeface="Arial" panose="020B0604020202020204" pitchFamily="34" charset="0"/>
              </a:rPr>
              <a:t>/</a:t>
            </a:r>
            <a:r>
              <a:rPr lang="en-US" sz="1200" b="1" dirty="0" err="1">
                <a:solidFill>
                  <a:srgbClr val="000000"/>
                </a:solidFill>
                <a:effectLst/>
                <a:latin typeface="Arial" panose="020B0604020202020204" pitchFamily="34" charset="0"/>
              </a:rPr>
              <a:t>StopWorkplaceViolence</a:t>
            </a:r>
            <a:endParaRPr lang="en-US" sz="1200" b="1"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Calibri" panose="020F0502020204030204" pitchFamily="34" charset="0"/>
              </a:rPr>
              <a:t>And, as always, please don’t hesitate to reach out to Occupational Health at 301-315-3399</a:t>
            </a:r>
            <a:r>
              <a:rPr lang="en-US" sz="1200">
                <a:solidFill>
                  <a:srgbClr val="000000"/>
                </a:solidFill>
                <a:effectLst/>
                <a:latin typeface="Arial" panose="020B0604020202020204" pitchFamily="34" charset="0"/>
                <a:ea typeface="Calibri" panose="020F0502020204030204" pitchFamily="34" charset="0"/>
              </a:rPr>
              <a:t>, our Forensic Medical Unit (FMU) at 240-826-6225, our </a:t>
            </a:r>
            <a:r>
              <a:rPr lang="en-US" sz="1200" dirty="0">
                <a:solidFill>
                  <a:srgbClr val="000000"/>
                </a:solidFill>
                <a:effectLst/>
                <a:latin typeface="Arial" panose="020B0604020202020204" pitchFamily="34" charset="0"/>
                <a:ea typeface="Calibri" panose="020F0502020204030204" pitchFamily="34" charset="0"/>
              </a:rPr>
              <a:t>Employee Assistance Program (EAP) </a:t>
            </a:r>
            <a:r>
              <a:rPr lang="en-US" sz="1200">
                <a:solidFill>
                  <a:srgbClr val="000000"/>
                </a:solidFill>
                <a:effectLst/>
                <a:latin typeface="Arial" panose="020B0604020202020204" pitchFamily="34" charset="0"/>
                <a:ea typeface="Calibri" panose="020F0502020204030204" pitchFamily="34" charset="0"/>
              </a:rPr>
              <a:t>at 1-877-252-8550 and </a:t>
            </a:r>
            <a:r>
              <a:rPr lang="en-US" sz="1200" dirty="0">
                <a:solidFill>
                  <a:srgbClr val="000000"/>
                </a:solidFill>
                <a:effectLst/>
                <a:latin typeface="Arial" panose="020B0604020202020204" pitchFamily="34" charset="0"/>
                <a:ea typeface="Calibri" panose="020F0502020204030204" pitchFamily="34" charset="0"/>
              </a:rPr>
              <a:t>Spiritual Care </a:t>
            </a:r>
            <a:r>
              <a:rPr lang="en-US" sz="1200">
                <a:solidFill>
                  <a:srgbClr val="000000"/>
                </a:solidFill>
                <a:effectLst/>
                <a:latin typeface="Arial" panose="020B0604020202020204" pitchFamily="34" charset="0"/>
                <a:ea typeface="Calibri" panose="020F0502020204030204" pitchFamily="34" charset="0"/>
              </a:rPr>
              <a:t>at 240-826-6112. </a:t>
            </a:r>
            <a:r>
              <a:rPr lang="en-US" sz="1200" dirty="0">
                <a:solidFill>
                  <a:srgbClr val="000000"/>
                </a:solidFill>
                <a:effectLst/>
                <a:latin typeface="Arial" panose="020B0604020202020204" pitchFamily="34" charset="0"/>
                <a:ea typeface="Calibri" panose="020F0502020204030204" pitchFamily="34" charset="0"/>
              </a:rPr>
              <a:t>We are committed to supporting your physical, mental and spiritual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685AB-55B9-6144-A640-32FAB5F37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76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Required Learning</a:t>
            </a:r>
            <a:endParaRPr lang="en-US" dirty="0"/>
          </a:p>
          <a:p>
            <a:pPr marL="0" marR="0">
              <a:spcBef>
                <a:spcPts val="0"/>
              </a:spcBef>
              <a:spcAft>
                <a:spcPts val="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Alternative:</a:t>
            </a:r>
          </a:p>
          <a:p>
            <a:pPr marL="0" marR="0">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Leaders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(with direct reports)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From the Learning Homepage, run a report to assess your team members compliance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Follow up with Human Resources to ensure compliance in alignment with AHC Policy 2.20</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685AB-55B9-6144-A640-32FAB5F37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70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10</a:t>
            </a:fld>
            <a:endParaRPr lang="en-US"/>
          </a:p>
        </p:txBody>
      </p:sp>
    </p:spTree>
    <p:extLst>
      <p:ext uri="{BB962C8B-B14F-4D97-AF65-F5344CB8AC3E}">
        <p14:creationId xmlns:p14="http://schemas.microsoft.com/office/powerpoint/2010/main" val="78161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28EDA-D020-F1FA-0CFB-62B9BFDEA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68547-98EB-B879-7FDA-DB85044E4F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83E3C-9B9D-B8AD-6A20-BEC0D87C52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1E697B-179C-8D87-482C-A403DC4DF044}"/>
              </a:ext>
            </a:extLst>
          </p:cNvPr>
          <p:cNvSpPr>
            <a:spLocks noGrp="1"/>
          </p:cNvSpPr>
          <p:nvPr>
            <p:ph type="sldNum" sz="quarter" idx="5"/>
          </p:nvPr>
        </p:nvSpPr>
        <p:spPr/>
        <p:txBody>
          <a:bodyPr/>
          <a:lstStyle/>
          <a:p>
            <a:fld id="{15C685AB-55B9-6144-A640-32FAB5F37E47}" type="slidenum">
              <a:rPr lang="en-US" smtClean="0"/>
              <a:t>11</a:t>
            </a:fld>
            <a:endParaRPr lang="en-US"/>
          </a:p>
        </p:txBody>
      </p:sp>
    </p:spTree>
    <p:extLst>
      <p:ext uri="{BB962C8B-B14F-4D97-AF65-F5344CB8AC3E}">
        <p14:creationId xmlns:p14="http://schemas.microsoft.com/office/powerpoint/2010/main" val="3948974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0F7C0-A957-6FAA-5E05-B24410702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B58C3-CB97-F9CF-279A-95D72D12C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A909C4-B01C-E70C-0178-42859CADB8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4B4535-2133-9D31-F335-08F7A77CA183}"/>
              </a:ext>
            </a:extLst>
          </p:cNvPr>
          <p:cNvSpPr>
            <a:spLocks noGrp="1"/>
          </p:cNvSpPr>
          <p:nvPr>
            <p:ph type="sldNum" sz="quarter" idx="5"/>
          </p:nvPr>
        </p:nvSpPr>
        <p:spPr/>
        <p:txBody>
          <a:bodyPr/>
          <a:lstStyle/>
          <a:p>
            <a:fld id="{15C685AB-55B9-6144-A640-32FAB5F37E47}" type="slidenum">
              <a:rPr lang="en-US" smtClean="0"/>
              <a:t>12</a:t>
            </a:fld>
            <a:endParaRPr lang="en-US"/>
          </a:p>
        </p:txBody>
      </p:sp>
    </p:spTree>
    <p:extLst>
      <p:ext uri="{BB962C8B-B14F-4D97-AF65-F5344CB8AC3E}">
        <p14:creationId xmlns:p14="http://schemas.microsoft.com/office/powerpoint/2010/main" val="561477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BFD229-60DF-D646-A24B-06007CEA6A7F}"/>
              </a:ext>
            </a:extLst>
          </p:cNvPr>
          <p:cNvPicPr>
            <a:picLocks noChangeAspect="1"/>
          </p:cNvPicPr>
          <p:nvPr userDrawn="1"/>
        </p:nvPicPr>
        <p:blipFill>
          <a:blip r:embed="rId2"/>
          <a:srcRect/>
          <a:stretch/>
        </p:blipFill>
        <p:spPr>
          <a:xfrm>
            <a:off x="-28426" y="-13908"/>
            <a:ext cx="12231045" cy="6876644"/>
          </a:xfrm>
          <a:prstGeom prst="rect">
            <a:avLst/>
          </a:prstGeom>
        </p:spPr>
      </p:pic>
    </p:spTree>
    <p:extLst>
      <p:ext uri="{BB962C8B-B14F-4D97-AF65-F5344CB8AC3E}">
        <p14:creationId xmlns:p14="http://schemas.microsoft.com/office/powerpoint/2010/main" val="325530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87DB3F-28C0-7743-8DD9-678D06E3C02F}"/>
              </a:ext>
            </a:extLst>
          </p:cNvPr>
          <p:cNvSpPr>
            <a:spLocks noGrp="1"/>
          </p:cNvSpPr>
          <p:nvPr>
            <p:ph type="sldNum" sz="quarter" idx="12"/>
          </p:nvPr>
        </p:nvSpPr>
        <p:spPr/>
        <p:txBody>
          <a:bodyPr/>
          <a:lstStyle/>
          <a:p>
            <a:fld id="{D1861599-52FB-3C46-8B79-3212DE710A59}" type="slidenum">
              <a:rPr lang="en-US" smtClean="0"/>
              <a:t>‹#›</a:t>
            </a:fld>
            <a:endParaRPr lang="en-US"/>
          </a:p>
        </p:txBody>
      </p:sp>
      <p:pic>
        <p:nvPicPr>
          <p:cNvPr id="5" name="Picture 4">
            <a:extLst>
              <a:ext uri="{FF2B5EF4-FFF2-40B4-BE49-F238E27FC236}">
                <a16:creationId xmlns:a16="http://schemas.microsoft.com/office/drawing/2014/main" id="{1BCEA27A-501A-1A51-D9D9-15C03CB5940F}"/>
              </a:ext>
            </a:extLst>
          </p:cNvPr>
          <p:cNvPicPr>
            <a:picLocks noChangeAspect="1"/>
          </p:cNvPicPr>
          <p:nvPr userDrawn="1"/>
        </p:nvPicPr>
        <p:blipFill>
          <a:blip r:embed="rId2"/>
          <a:stretch>
            <a:fillRect/>
          </a:stretch>
        </p:blipFill>
        <p:spPr>
          <a:xfrm>
            <a:off x="0" y="1654"/>
            <a:ext cx="12192000" cy="6854692"/>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877A5F86-1ADC-E019-B262-585D005CB91F}"/>
              </a:ext>
            </a:extLst>
          </p:cNvPr>
          <p:cNvPicPr>
            <a:picLocks noChangeAspect="1"/>
          </p:cNvPicPr>
          <p:nvPr userDrawn="1"/>
        </p:nvPicPr>
        <p:blipFill>
          <a:blip r:embed="rId3"/>
          <a:stretch>
            <a:fillRect/>
          </a:stretch>
        </p:blipFill>
        <p:spPr>
          <a:xfrm>
            <a:off x="191677" y="6187305"/>
            <a:ext cx="1910500" cy="525190"/>
          </a:xfrm>
          <a:prstGeom prst="rect">
            <a:avLst/>
          </a:prstGeom>
        </p:spPr>
      </p:pic>
    </p:spTree>
    <p:extLst>
      <p:ext uri="{BB962C8B-B14F-4D97-AF65-F5344CB8AC3E}">
        <p14:creationId xmlns:p14="http://schemas.microsoft.com/office/powerpoint/2010/main" val="99561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823014-5AB9-82A1-2600-EF488935C3BE}"/>
              </a:ext>
            </a:extLst>
          </p:cNvPr>
          <p:cNvPicPr>
            <a:picLocks noChangeAspect="1"/>
          </p:cNvPicPr>
          <p:nvPr userDrawn="1"/>
        </p:nvPicPr>
        <p:blipFill>
          <a:blip r:embed="rId2"/>
          <a:stretch>
            <a:fillRect/>
          </a:stretch>
        </p:blipFill>
        <p:spPr>
          <a:xfrm>
            <a:off x="0" y="1654"/>
            <a:ext cx="12192000" cy="6854692"/>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93E18CE6-6F08-2DEA-F9E4-5236B7120536}"/>
              </a:ext>
            </a:extLst>
          </p:cNvPr>
          <p:cNvPicPr>
            <a:picLocks noChangeAspect="1"/>
          </p:cNvPicPr>
          <p:nvPr userDrawn="1"/>
        </p:nvPicPr>
        <p:blipFill>
          <a:blip r:embed="rId3"/>
          <a:stretch>
            <a:fillRect/>
          </a:stretch>
        </p:blipFill>
        <p:spPr>
          <a:xfrm>
            <a:off x="191677" y="6187305"/>
            <a:ext cx="1910500" cy="525190"/>
          </a:xfrm>
          <a:prstGeom prst="rect">
            <a:avLst/>
          </a:prstGeom>
        </p:spPr>
      </p:pic>
      <p:sp>
        <p:nvSpPr>
          <p:cNvPr id="2" name="Title 1">
            <a:extLst>
              <a:ext uri="{FF2B5EF4-FFF2-40B4-BE49-F238E27FC236}">
                <a16:creationId xmlns:a16="http://schemas.microsoft.com/office/drawing/2014/main" id="{F55C815C-F3BA-9441-B4F6-1385CA927E08}"/>
              </a:ext>
            </a:extLst>
          </p:cNvPr>
          <p:cNvSpPr>
            <a:spLocks noGrp="1"/>
          </p:cNvSpPr>
          <p:nvPr>
            <p:ph type="title"/>
          </p:nvPr>
        </p:nvSpPr>
        <p:spPr>
          <a:xfrm>
            <a:off x="459462" y="457200"/>
            <a:ext cx="3932237" cy="151725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3AE10BD-332A-CF41-86EC-7BA73C508B23}"/>
              </a:ext>
            </a:extLst>
          </p:cNvPr>
          <p:cNvSpPr>
            <a:spLocks noGrp="1"/>
          </p:cNvSpPr>
          <p:nvPr>
            <p:ph idx="1"/>
          </p:nvPr>
        </p:nvSpPr>
        <p:spPr>
          <a:xfrm>
            <a:off x="4661012" y="457201"/>
            <a:ext cx="715336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D30C142-DBDC-234B-80A3-D5FD767EF194}"/>
              </a:ext>
            </a:extLst>
          </p:cNvPr>
          <p:cNvSpPr>
            <a:spLocks noGrp="1"/>
          </p:cNvSpPr>
          <p:nvPr>
            <p:ph type="body" sz="half" idx="2"/>
          </p:nvPr>
        </p:nvSpPr>
        <p:spPr>
          <a:xfrm>
            <a:off x="459462" y="2057400"/>
            <a:ext cx="3932237" cy="3811588"/>
          </a:xfrm>
        </p:spPr>
        <p:txBody>
          <a:bodyPr/>
          <a:lstStyle>
            <a:lvl1pPr marL="0" indent="0">
              <a:buNone/>
              <a:defRPr sz="1600">
                <a:solidFill>
                  <a:srgbClr val="FC4C0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0A5AA454-9E73-7D45-89DC-58DD147A03D3}"/>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734981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F25A97-715B-3285-EB15-3CB1F460D585}"/>
              </a:ext>
            </a:extLst>
          </p:cNvPr>
          <p:cNvPicPr>
            <a:picLocks noChangeAspect="1"/>
          </p:cNvPicPr>
          <p:nvPr userDrawn="1"/>
        </p:nvPicPr>
        <p:blipFill>
          <a:blip r:embed="rId2"/>
          <a:stretch>
            <a:fillRect/>
          </a:stretch>
        </p:blipFill>
        <p:spPr>
          <a:xfrm>
            <a:off x="0" y="1654"/>
            <a:ext cx="12192000" cy="6854692"/>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EF4DDD13-A7C7-52F8-DD56-63176771C51D}"/>
              </a:ext>
            </a:extLst>
          </p:cNvPr>
          <p:cNvPicPr>
            <a:picLocks noChangeAspect="1"/>
          </p:cNvPicPr>
          <p:nvPr userDrawn="1"/>
        </p:nvPicPr>
        <p:blipFill>
          <a:blip r:embed="rId3"/>
          <a:stretch>
            <a:fillRect/>
          </a:stretch>
        </p:blipFill>
        <p:spPr>
          <a:xfrm>
            <a:off x="191677" y="6187305"/>
            <a:ext cx="1910500" cy="525190"/>
          </a:xfrm>
          <a:prstGeom prst="rect">
            <a:avLst/>
          </a:prstGeom>
        </p:spPr>
      </p:pic>
      <p:sp>
        <p:nvSpPr>
          <p:cNvPr id="3" name="Picture Placeholder 2">
            <a:extLst>
              <a:ext uri="{FF2B5EF4-FFF2-40B4-BE49-F238E27FC236}">
                <a16:creationId xmlns:a16="http://schemas.microsoft.com/office/drawing/2014/main" id="{609C98E4-E821-B34A-8895-792FCB2C94B9}"/>
              </a:ext>
            </a:extLst>
          </p:cNvPr>
          <p:cNvSpPr>
            <a:spLocks noGrp="1"/>
          </p:cNvSpPr>
          <p:nvPr>
            <p:ph type="pic" idx="1"/>
          </p:nvPr>
        </p:nvSpPr>
        <p:spPr>
          <a:xfrm>
            <a:off x="4669104" y="457201"/>
            <a:ext cx="713717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5694FEC-DF70-6C4E-BAA6-5A280FF66436}"/>
              </a:ext>
            </a:extLst>
          </p:cNvPr>
          <p:cNvSpPr>
            <a:spLocks noGrp="1"/>
          </p:cNvSpPr>
          <p:nvPr>
            <p:ph type="sldNum" sz="quarter" idx="12"/>
          </p:nvPr>
        </p:nvSpPr>
        <p:spPr/>
        <p:txBody>
          <a:bodyPr/>
          <a:lstStyle/>
          <a:p>
            <a:fld id="{D1861599-52FB-3C46-8B79-3212DE710A59}" type="slidenum">
              <a:rPr lang="en-US" smtClean="0"/>
              <a:t>‹#›</a:t>
            </a:fld>
            <a:endParaRPr lang="en-US"/>
          </a:p>
        </p:txBody>
      </p:sp>
      <p:sp>
        <p:nvSpPr>
          <p:cNvPr id="8" name="Title 1">
            <a:extLst>
              <a:ext uri="{FF2B5EF4-FFF2-40B4-BE49-F238E27FC236}">
                <a16:creationId xmlns:a16="http://schemas.microsoft.com/office/drawing/2014/main" id="{787A35AA-D105-E948-BBA2-C4EA0F99F659}"/>
              </a:ext>
            </a:extLst>
          </p:cNvPr>
          <p:cNvSpPr>
            <a:spLocks noGrp="1"/>
          </p:cNvSpPr>
          <p:nvPr>
            <p:ph type="title"/>
          </p:nvPr>
        </p:nvSpPr>
        <p:spPr>
          <a:xfrm>
            <a:off x="459462" y="457200"/>
            <a:ext cx="3932237" cy="1517257"/>
          </a:xfrm>
          <a:prstGeom prst="rect">
            <a:avLst/>
          </a:prstGeom>
        </p:spPr>
        <p:txBody>
          <a:bodyPr anchor="b"/>
          <a:lstStyle>
            <a:lvl1pPr>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1D8D2C4B-A193-BF43-8A1D-F08CE6DEABB0}"/>
              </a:ext>
            </a:extLst>
          </p:cNvPr>
          <p:cNvSpPr>
            <a:spLocks noGrp="1"/>
          </p:cNvSpPr>
          <p:nvPr>
            <p:ph type="body" sz="half" idx="2"/>
          </p:nvPr>
        </p:nvSpPr>
        <p:spPr>
          <a:xfrm>
            <a:off x="459462" y="2057400"/>
            <a:ext cx="3932237" cy="3811588"/>
          </a:xfrm>
        </p:spPr>
        <p:txBody>
          <a:bodyPr/>
          <a:lstStyle>
            <a:lvl1pPr marL="0" indent="0">
              <a:buNone/>
              <a:defRPr sz="1600">
                <a:solidFill>
                  <a:srgbClr val="FC4C0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157518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BFD229-60DF-D646-A24B-06007CEA6A7F}"/>
              </a:ext>
            </a:extLst>
          </p:cNvPr>
          <p:cNvPicPr>
            <a:picLocks noChangeAspect="1"/>
          </p:cNvPicPr>
          <p:nvPr userDrawn="1"/>
        </p:nvPicPr>
        <p:blipFill>
          <a:blip r:embed="rId2"/>
          <a:srcRect/>
          <a:stretch/>
        </p:blipFill>
        <p:spPr>
          <a:xfrm>
            <a:off x="-49876" y="-24403"/>
            <a:ext cx="12256075" cy="6890716"/>
          </a:xfrm>
          <a:prstGeom prst="rect">
            <a:avLst/>
          </a:prstGeom>
        </p:spPr>
      </p:pic>
    </p:spTree>
    <p:extLst>
      <p:ext uri="{BB962C8B-B14F-4D97-AF65-F5344CB8AC3E}">
        <p14:creationId xmlns:p14="http://schemas.microsoft.com/office/powerpoint/2010/main" val="3693912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876800" y="3429000"/>
            <a:ext cx="6477000" cy="914400"/>
          </a:xfrm>
          <a:prstGeom prst="rect">
            <a:avLst/>
          </a:prstGeom>
        </p:spPr>
        <p:txBody>
          <a:bodyPr/>
          <a:lstStyle>
            <a:lvl1pPr algn="ctr">
              <a:buNone/>
              <a:defRPr sz="4000" b="1" baseline="0">
                <a:solidFill>
                  <a:schemeClr val="bg1"/>
                </a:solidFill>
                <a:latin typeface="+mj-lt"/>
              </a:defRPr>
            </a:lvl1pPr>
          </a:lstStyle>
          <a:p>
            <a:pPr lvl="0"/>
            <a:r>
              <a:rPr lang="en-US" dirty="0"/>
              <a:t>Monthly Meeting</a:t>
            </a:r>
          </a:p>
          <a:p>
            <a:pPr lvl="0"/>
            <a:endParaRPr lang="en-US" dirty="0"/>
          </a:p>
        </p:txBody>
      </p:sp>
      <p:sp>
        <p:nvSpPr>
          <p:cNvPr id="3" name="Text Placeholder 3">
            <a:extLst>
              <a:ext uri="{FF2B5EF4-FFF2-40B4-BE49-F238E27FC236}">
                <a16:creationId xmlns:a16="http://schemas.microsoft.com/office/drawing/2014/main" id="{D7327254-3302-4596-9106-EFE1CA2CCFB0}"/>
              </a:ext>
            </a:extLst>
          </p:cNvPr>
          <p:cNvSpPr>
            <a:spLocks noGrp="1"/>
          </p:cNvSpPr>
          <p:nvPr>
            <p:ph type="body" sz="quarter" idx="11" hasCustomPrompt="1"/>
          </p:nvPr>
        </p:nvSpPr>
        <p:spPr>
          <a:xfrm>
            <a:off x="4876800" y="4343400"/>
            <a:ext cx="6477000" cy="914400"/>
          </a:xfrm>
          <a:prstGeom prst="rect">
            <a:avLst/>
          </a:prstGeom>
        </p:spPr>
        <p:txBody>
          <a:bodyPr/>
          <a:lstStyle>
            <a:lvl1pPr algn="ctr">
              <a:buNone/>
              <a:defRPr sz="2800" b="1" baseline="0">
                <a:solidFill>
                  <a:schemeClr val="bg1"/>
                </a:solidFill>
                <a:latin typeface="+mj-lt"/>
              </a:defRPr>
            </a:lvl1pPr>
          </a:lstStyle>
          <a:p>
            <a:pPr lvl="0"/>
            <a:r>
              <a:rPr lang="en-US" dirty="0"/>
              <a:t>Month Year</a:t>
            </a:r>
          </a:p>
        </p:txBody>
      </p:sp>
    </p:spTree>
    <p:extLst>
      <p:ext uri="{BB962C8B-B14F-4D97-AF65-F5344CB8AC3E}">
        <p14:creationId xmlns:p14="http://schemas.microsoft.com/office/powerpoint/2010/main" val="3961845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EVOTION: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1"/>
          <p:cNvSpPr>
            <a:spLocks noGrp="1"/>
          </p:cNvSpPr>
          <p:nvPr>
            <p:ph type="sldNum" sz="quarter" idx="13"/>
          </p:nvPr>
        </p:nvSpPr>
        <p:spPr>
          <a:xfrm>
            <a:off x="8991600" y="5867400"/>
            <a:ext cx="2844800" cy="365125"/>
          </a:xfrm>
        </p:spPr>
        <p:txBody>
          <a:bodyPr wrap="square" numCol="1" anchorCtr="0" compatLnSpc="1">
            <a:prstTxWarp prst="textNoShape">
              <a:avLst/>
            </a:prstTxWarp>
          </a:bodyPr>
          <a:lstStyle>
            <a:lvl1pPr>
              <a:defRPr>
                <a:solidFill>
                  <a:schemeClr val="bg1"/>
                </a:solidFill>
              </a:defRPr>
            </a:lvl1pPr>
          </a:lstStyle>
          <a:p>
            <a:pPr>
              <a:defRPr/>
            </a:pPr>
            <a:fld id="{74469E1C-E4F4-40D5-86F8-3662AD305A00}" type="slidenum">
              <a:rPr lang="en-US" altLang="en-US" smtClean="0"/>
              <a:pPr>
                <a:defRPr/>
              </a:pPr>
              <a:t>‹#›</a:t>
            </a:fld>
            <a:endParaRPr lang="en-US" altLang="en-US"/>
          </a:p>
        </p:txBody>
      </p:sp>
      <p:sp>
        <p:nvSpPr>
          <p:cNvPr id="8" name="Title 1"/>
          <p:cNvSpPr>
            <a:spLocks noGrp="1"/>
          </p:cNvSpPr>
          <p:nvPr>
            <p:ph type="title" hasCustomPrompt="1"/>
          </p:nvPr>
        </p:nvSpPr>
        <p:spPr>
          <a:xfrm>
            <a:off x="359937" y="228600"/>
            <a:ext cx="11472126" cy="685800"/>
          </a:xfrm>
          <a:prstGeom prst="rect">
            <a:avLst/>
          </a:prstGeom>
        </p:spPr>
        <p:txBody>
          <a:bodyPr/>
          <a:lstStyle>
            <a:lvl1pPr>
              <a:defRPr sz="4800" b="0">
                <a:solidFill>
                  <a:schemeClr val="tx2"/>
                </a:solidFill>
                <a:latin typeface="Bahnschrift SemiBold Condensed" panose="020B0502040204020203" pitchFamily="34" charset="0"/>
              </a:defRPr>
            </a:lvl1pPr>
          </a:lstStyle>
          <a:p>
            <a:r>
              <a:rPr lang="en-US" dirty="0"/>
              <a:t>DEVOTION</a:t>
            </a:r>
          </a:p>
        </p:txBody>
      </p:sp>
      <p:sp>
        <p:nvSpPr>
          <p:cNvPr id="3" name="Text Placeholder 2">
            <a:extLst>
              <a:ext uri="{FF2B5EF4-FFF2-40B4-BE49-F238E27FC236}">
                <a16:creationId xmlns:a16="http://schemas.microsoft.com/office/drawing/2014/main" id="{F291A9FB-D1B5-483E-8268-31BC79B2CB24}"/>
              </a:ext>
            </a:extLst>
          </p:cNvPr>
          <p:cNvSpPr>
            <a:spLocks noGrp="1"/>
          </p:cNvSpPr>
          <p:nvPr>
            <p:ph type="body" sz="quarter" idx="14" hasCustomPrompt="1"/>
          </p:nvPr>
        </p:nvSpPr>
        <p:spPr>
          <a:xfrm>
            <a:off x="358140" y="914400"/>
            <a:ext cx="11475720" cy="856784"/>
          </a:xfrm>
          <a:prstGeom prst="rect">
            <a:avLst/>
          </a:prstGeom>
        </p:spPr>
        <p:txBody>
          <a:bodyPr/>
          <a:lstStyle>
            <a:lvl1pPr marL="0" indent="0" algn="ctr">
              <a:buNone/>
              <a:defRPr/>
            </a:lvl1pPr>
          </a:lstStyle>
          <a:p>
            <a:pPr lvl="0"/>
            <a:r>
              <a:rPr lang="en-US" dirty="0"/>
              <a:t>TBD</a:t>
            </a:r>
          </a:p>
        </p:txBody>
      </p:sp>
      <p:sp>
        <p:nvSpPr>
          <p:cNvPr id="9" name="Text Placeholder 2">
            <a:extLst>
              <a:ext uri="{FF2B5EF4-FFF2-40B4-BE49-F238E27FC236}">
                <a16:creationId xmlns:a16="http://schemas.microsoft.com/office/drawing/2014/main" id="{FAC5D5B6-E652-40B5-B3B2-F1353900CDEC}"/>
              </a:ext>
            </a:extLst>
          </p:cNvPr>
          <p:cNvSpPr>
            <a:spLocks noGrp="1"/>
          </p:cNvSpPr>
          <p:nvPr>
            <p:ph type="body" sz="quarter" idx="15" hasCustomPrompt="1"/>
          </p:nvPr>
        </p:nvSpPr>
        <p:spPr>
          <a:xfrm>
            <a:off x="358140" y="2362200"/>
            <a:ext cx="11475720" cy="990600"/>
          </a:xfrm>
          <a:prstGeom prst="rect">
            <a:avLst/>
          </a:prstGeom>
        </p:spPr>
        <p:txBody>
          <a:bodyPr/>
          <a:lstStyle>
            <a:lvl1pPr marL="0" indent="0" algn="ctr">
              <a:buNone/>
              <a:defRPr>
                <a:solidFill>
                  <a:schemeClr val="bg1"/>
                </a:solidFill>
              </a:defRPr>
            </a:lvl1pPr>
          </a:lstStyle>
          <a:p>
            <a:pPr lvl="0"/>
            <a:r>
              <a:rPr lang="en-US" dirty="0"/>
              <a:t>TBD</a:t>
            </a:r>
          </a:p>
        </p:txBody>
      </p:sp>
      <p:sp>
        <p:nvSpPr>
          <p:cNvPr id="6" name="Text Placeholder 5">
            <a:extLst>
              <a:ext uri="{FF2B5EF4-FFF2-40B4-BE49-F238E27FC236}">
                <a16:creationId xmlns:a16="http://schemas.microsoft.com/office/drawing/2014/main" id="{A7B8C7E2-F28D-4079-9784-47E52ABDE992}"/>
              </a:ext>
            </a:extLst>
          </p:cNvPr>
          <p:cNvSpPr>
            <a:spLocks noGrp="1"/>
          </p:cNvSpPr>
          <p:nvPr>
            <p:ph type="body" sz="quarter" idx="17" hasCustomPrompt="1"/>
          </p:nvPr>
        </p:nvSpPr>
        <p:spPr>
          <a:xfrm>
            <a:off x="359937" y="3904784"/>
            <a:ext cx="11472127" cy="1734015"/>
          </a:xfrm>
          <a:prstGeom prst="rect">
            <a:avLst/>
          </a:prstGeom>
        </p:spPr>
        <p:txBody>
          <a:bodyPr numCol="1" spcCol="0"/>
          <a:lstStyle>
            <a:lvl1pPr marL="0" indent="0">
              <a:buNone/>
              <a:defRPr sz="2000" b="1">
                <a:solidFill>
                  <a:schemeClr val="tx2"/>
                </a:solidFill>
              </a:defRPr>
            </a:lvl1pPr>
            <a:lvl2pPr marL="468630" indent="-285750">
              <a:buFont typeface="Arial" panose="020B0604020202020204" pitchFamily="34" charset="0"/>
              <a:buChar char="•"/>
              <a:defRPr sz="1600"/>
            </a:lvl2pPr>
          </a:lstStyle>
          <a:p>
            <a:pPr lvl="0"/>
            <a:r>
              <a:rPr lang="en-US" dirty="0"/>
              <a:t>Discussion:</a:t>
            </a:r>
          </a:p>
          <a:p>
            <a:pPr lvl="1"/>
            <a:r>
              <a:rPr lang="en-US" dirty="0"/>
              <a:t>TBD</a:t>
            </a:r>
          </a:p>
          <a:p>
            <a:pPr lvl="1"/>
            <a:r>
              <a:rPr lang="en-US" dirty="0"/>
              <a:t>TBD</a:t>
            </a:r>
          </a:p>
          <a:p>
            <a:pPr lvl="1"/>
            <a:r>
              <a:rPr lang="en-US" dirty="0"/>
              <a:t>TBD</a:t>
            </a:r>
          </a:p>
          <a:p>
            <a:pPr lvl="1"/>
            <a:r>
              <a:rPr lang="en-US" dirty="0"/>
              <a:t>TBD</a:t>
            </a:r>
          </a:p>
          <a:p>
            <a:pPr lvl="1"/>
            <a:endParaRPr lang="en-US" dirty="0"/>
          </a:p>
        </p:txBody>
      </p:sp>
    </p:spTree>
    <p:extLst>
      <p:ext uri="{BB962C8B-B14F-4D97-AF65-F5344CB8AC3E}">
        <p14:creationId xmlns:p14="http://schemas.microsoft.com/office/powerpoint/2010/main" val="1882035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EVOTION: Quote, Verse &amp; Pray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1"/>
          <p:cNvSpPr>
            <a:spLocks noGrp="1"/>
          </p:cNvSpPr>
          <p:nvPr>
            <p:ph type="sldNum" sz="quarter" idx="13"/>
          </p:nvPr>
        </p:nvSpPr>
        <p:spPr>
          <a:xfrm>
            <a:off x="8991600" y="5867400"/>
            <a:ext cx="2844800" cy="365125"/>
          </a:xfrm>
        </p:spPr>
        <p:txBody>
          <a:bodyPr wrap="square" numCol="1" anchorCtr="0" compatLnSpc="1">
            <a:prstTxWarp prst="textNoShape">
              <a:avLst/>
            </a:prstTxWarp>
          </a:bodyPr>
          <a:lstStyle>
            <a:lvl1pPr>
              <a:defRPr>
                <a:solidFill>
                  <a:schemeClr val="bg1"/>
                </a:solidFill>
              </a:defRPr>
            </a:lvl1pPr>
          </a:lstStyle>
          <a:p>
            <a:pPr>
              <a:defRPr/>
            </a:pPr>
            <a:fld id="{74469E1C-E4F4-40D5-86F8-3662AD305A00}" type="slidenum">
              <a:rPr lang="en-US" altLang="en-US" smtClean="0"/>
              <a:pPr>
                <a:defRPr/>
              </a:pPr>
              <a:t>‹#›</a:t>
            </a:fld>
            <a:endParaRPr lang="en-US" altLang="en-US"/>
          </a:p>
        </p:txBody>
      </p:sp>
      <p:sp>
        <p:nvSpPr>
          <p:cNvPr id="8" name="Title 1"/>
          <p:cNvSpPr>
            <a:spLocks noGrp="1"/>
          </p:cNvSpPr>
          <p:nvPr>
            <p:ph type="title" hasCustomPrompt="1"/>
          </p:nvPr>
        </p:nvSpPr>
        <p:spPr>
          <a:xfrm>
            <a:off x="358140" y="228600"/>
            <a:ext cx="11475720" cy="685800"/>
          </a:xfrm>
          <a:prstGeom prst="rect">
            <a:avLst/>
          </a:prstGeom>
        </p:spPr>
        <p:txBody>
          <a:bodyPr/>
          <a:lstStyle>
            <a:lvl1pPr>
              <a:defRPr sz="4800" b="0">
                <a:solidFill>
                  <a:schemeClr val="tx2"/>
                </a:solidFill>
                <a:latin typeface="Bahnschrift SemiBold Condensed" panose="020B0502040204020203" pitchFamily="34" charset="0"/>
              </a:defRPr>
            </a:lvl1pPr>
          </a:lstStyle>
          <a:p>
            <a:r>
              <a:rPr lang="en-US" dirty="0"/>
              <a:t>DEVOTION</a:t>
            </a:r>
          </a:p>
        </p:txBody>
      </p:sp>
      <p:sp>
        <p:nvSpPr>
          <p:cNvPr id="6" name="Text Placeholder 5">
            <a:extLst>
              <a:ext uri="{FF2B5EF4-FFF2-40B4-BE49-F238E27FC236}">
                <a16:creationId xmlns:a16="http://schemas.microsoft.com/office/drawing/2014/main" id="{72E67A7D-02A7-415F-9919-9D68E4BCDEAA}"/>
              </a:ext>
            </a:extLst>
          </p:cNvPr>
          <p:cNvSpPr>
            <a:spLocks noGrp="1"/>
          </p:cNvSpPr>
          <p:nvPr>
            <p:ph type="body" sz="quarter" idx="14" hasCustomPrompt="1"/>
          </p:nvPr>
        </p:nvSpPr>
        <p:spPr>
          <a:xfrm>
            <a:off x="358140" y="1371600"/>
            <a:ext cx="11475720" cy="762000"/>
          </a:xfrm>
          <a:prstGeom prst="rect">
            <a:avLst/>
          </a:prstGeom>
        </p:spPr>
        <p:txBody>
          <a:bodyPr/>
          <a:lstStyle>
            <a:lvl1pPr marL="0" indent="0" algn="ctr">
              <a:buNone/>
              <a:defRPr sz="2000" b="0" i="1">
                <a:solidFill>
                  <a:schemeClr val="tx1"/>
                </a:solidFill>
              </a:defRPr>
            </a:lvl1pPr>
            <a:lvl2pPr marL="457200" indent="0" algn="r">
              <a:buNone/>
              <a:defRPr sz="1800" b="1"/>
            </a:lvl2pPr>
            <a:lvl3pPr marL="1143000" marR="0" indent="-228600" algn="ctr" defTabSz="914400" rtl="0" eaLnBrk="0" fontAlgn="base" latinLnBrk="0" hangingPunct="0">
              <a:lnSpc>
                <a:spcPct val="100000"/>
              </a:lnSpc>
              <a:spcBef>
                <a:spcPct val="20000"/>
              </a:spcBef>
              <a:spcAft>
                <a:spcPct val="0"/>
              </a:spcAft>
              <a:buClrTx/>
              <a:buSzTx/>
              <a:buFontTx/>
              <a:buNone/>
              <a:tabLst/>
              <a:defRPr/>
            </a:lvl3pPr>
            <a:lvl4pPr marL="1371600" indent="0" algn="ctr">
              <a:buNone/>
              <a:defRPr/>
            </a:lvl4pPr>
            <a:lvl5pPr marL="1828800" indent="0" algn="ctr">
              <a:buNone/>
              <a:defRPr/>
            </a:lvl5pPr>
          </a:lstStyle>
          <a:p>
            <a:pPr lvl="0"/>
            <a:r>
              <a:rPr lang="en-US" dirty="0"/>
              <a:t>[Insert Quote Here] </a:t>
            </a:r>
          </a:p>
          <a:p>
            <a:pPr lvl="1"/>
            <a:r>
              <a:rPr lang="en-US" dirty="0"/>
              <a:t>- [Insert Name Here]</a:t>
            </a:r>
          </a:p>
        </p:txBody>
      </p:sp>
      <p:sp>
        <p:nvSpPr>
          <p:cNvPr id="7" name="TextBox 6">
            <a:extLst>
              <a:ext uri="{FF2B5EF4-FFF2-40B4-BE49-F238E27FC236}">
                <a16:creationId xmlns:a16="http://schemas.microsoft.com/office/drawing/2014/main" id="{4C0FDF57-5C33-4077-A5DD-3B2D31E029D0}"/>
              </a:ext>
            </a:extLst>
          </p:cNvPr>
          <p:cNvSpPr txBox="1"/>
          <p:nvPr userDrawn="1"/>
        </p:nvSpPr>
        <p:spPr>
          <a:xfrm>
            <a:off x="358140" y="914400"/>
            <a:ext cx="11475720" cy="461665"/>
          </a:xfrm>
          <a:prstGeom prst="rect">
            <a:avLst/>
          </a:prstGeom>
          <a:noFill/>
        </p:spPr>
        <p:txBody>
          <a:bodyPr wrap="square" rtlCol="0">
            <a:spAutoFit/>
          </a:bodyPr>
          <a:lstStyle/>
          <a:p>
            <a:pPr algn="ctr"/>
            <a:r>
              <a:rPr lang="en-US" b="1" dirty="0">
                <a:solidFill>
                  <a:schemeClr val="tx2"/>
                </a:solidFill>
              </a:rPr>
              <a:t>Quote:</a:t>
            </a:r>
          </a:p>
        </p:txBody>
      </p:sp>
      <p:sp>
        <p:nvSpPr>
          <p:cNvPr id="9" name="Text Placeholder 5">
            <a:extLst>
              <a:ext uri="{FF2B5EF4-FFF2-40B4-BE49-F238E27FC236}">
                <a16:creationId xmlns:a16="http://schemas.microsoft.com/office/drawing/2014/main" id="{54F6A973-7FF2-456F-B1D2-FE7CF4FAC2A3}"/>
              </a:ext>
            </a:extLst>
          </p:cNvPr>
          <p:cNvSpPr>
            <a:spLocks noGrp="1"/>
          </p:cNvSpPr>
          <p:nvPr>
            <p:ph type="body" sz="quarter" idx="15" hasCustomPrompt="1"/>
          </p:nvPr>
        </p:nvSpPr>
        <p:spPr>
          <a:xfrm>
            <a:off x="358140" y="2971800"/>
            <a:ext cx="11475720" cy="762000"/>
          </a:xfrm>
          <a:prstGeom prst="rect">
            <a:avLst/>
          </a:prstGeom>
        </p:spPr>
        <p:txBody>
          <a:bodyPr/>
          <a:lstStyle>
            <a:lvl1pPr marL="0" indent="0" algn="ctr">
              <a:buNone/>
              <a:defRPr sz="2000" b="0" i="1">
                <a:solidFill>
                  <a:schemeClr val="tx1"/>
                </a:solidFill>
              </a:defRPr>
            </a:lvl1pPr>
            <a:lvl2pPr marL="457200" indent="0" algn="r">
              <a:buNone/>
              <a:defRPr sz="1800" b="1"/>
            </a:lvl2pPr>
            <a:lvl3pPr marL="1143000" marR="0" indent="-228600" algn="ctr" defTabSz="914400" rtl="0" eaLnBrk="0" fontAlgn="base" latinLnBrk="0" hangingPunct="0">
              <a:lnSpc>
                <a:spcPct val="100000"/>
              </a:lnSpc>
              <a:spcBef>
                <a:spcPct val="20000"/>
              </a:spcBef>
              <a:spcAft>
                <a:spcPct val="0"/>
              </a:spcAft>
              <a:buClrTx/>
              <a:buSzTx/>
              <a:buFontTx/>
              <a:buNone/>
              <a:tabLst/>
              <a:defRPr/>
            </a:lvl3pPr>
            <a:lvl4pPr marL="1371600" indent="0" algn="ctr">
              <a:buNone/>
              <a:defRPr/>
            </a:lvl4pPr>
            <a:lvl5pPr marL="1828800" indent="0" algn="ctr">
              <a:buNone/>
              <a:defRPr/>
            </a:lvl5pPr>
          </a:lstStyle>
          <a:p>
            <a:pPr lvl="0"/>
            <a:r>
              <a:rPr lang="en-US" dirty="0"/>
              <a:t>[Insert Bible Verse Here] </a:t>
            </a:r>
          </a:p>
          <a:p>
            <a:pPr lvl="1"/>
            <a:r>
              <a:rPr lang="en-US" dirty="0"/>
              <a:t>- [Insert Chapter, Verse, Translation Here]</a:t>
            </a:r>
          </a:p>
        </p:txBody>
      </p:sp>
      <p:sp>
        <p:nvSpPr>
          <p:cNvPr id="10" name="TextBox 9">
            <a:extLst>
              <a:ext uri="{FF2B5EF4-FFF2-40B4-BE49-F238E27FC236}">
                <a16:creationId xmlns:a16="http://schemas.microsoft.com/office/drawing/2014/main" id="{968AD2D9-411E-4AF8-BFE7-5B52610E55A5}"/>
              </a:ext>
            </a:extLst>
          </p:cNvPr>
          <p:cNvSpPr txBox="1"/>
          <p:nvPr userDrawn="1"/>
        </p:nvSpPr>
        <p:spPr>
          <a:xfrm>
            <a:off x="358140" y="2514600"/>
            <a:ext cx="11475720" cy="461665"/>
          </a:xfrm>
          <a:prstGeom prst="rect">
            <a:avLst/>
          </a:prstGeom>
          <a:noFill/>
        </p:spPr>
        <p:txBody>
          <a:bodyPr wrap="square" rtlCol="0">
            <a:spAutoFit/>
          </a:bodyPr>
          <a:lstStyle/>
          <a:p>
            <a:pPr algn="ctr"/>
            <a:r>
              <a:rPr lang="en-US" b="1" dirty="0">
                <a:solidFill>
                  <a:schemeClr val="tx2"/>
                </a:solidFill>
              </a:rPr>
              <a:t>Bible Verse:</a:t>
            </a:r>
          </a:p>
        </p:txBody>
      </p:sp>
      <p:sp>
        <p:nvSpPr>
          <p:cNvPr id="11" name="Text Placeholder 5">
            <a:extLst>
              <a:ext uri="{FF2B5EF4-FFF2-40B4-BE49-F238E27FC236}">
                <a16:creationId xmlns:a16="http://schemas.microsoft.com/office/drawing/2014/main" id="{EDE2D8F5-2E27-4587-8FBF-FA3D9C0CDE90}"/>
              </a:ext>
            </a:extLst>
          </p:cNvPr>
          <p:cNvSpPr>
            <a:spLocks noGrp="1"/>
          </p:cNvSpPr>
          <p:nvPr>
            <p:ph type="body" sz="quarter" idx="16" hasCustomPrompt="1"/>
          </p:nvPr>
        </p:nvSpPr>
        <p:spPr>
          <a:xfrm>
            <a:off x="358140" y="4648200"/>
            <a:ext cx="11475720" cy="914400"/>
          </a:xfrm>
          <a:prstGeom prst="rect">
            <a:avLst/>
          </a:prstGeom>
        </p:spPr>
        <p:txBody>
          <a:bodyPr/>
          <a:lstStyle>
            <a:lvl1pPr marL="0" indent="0" algn="ctr">
              <a:buNone/>
              <a:defRPr sz="2000" b="0" i="1">
                <a:solidFill>
                  <a:schemeClr val="tx1"/>
                </a:solidFill>
              </a:defRPr>
            </a:lvl1pPr>
            <a:lvl2pPr marL="457200" indent="0" algn="r">
              <a:buNone/>
              <a:defRPr sz="1800" b="1"/>
            </a:lvl2pPr>
            <a:lvl3pPr marL="1143000" marR="0" indent="-228600" algn="ctr" defTabSz="914400" rtl="0" eaLnBrk="0" fontAlgn="base" latinLnBrk="0" hangingPunct="0">
              <a:lnSpc>
                <a:spcPct val="100000"/>
              </a:lnSpc>
              <a:spcBef>
                <a:spcPct val="20000"/>
              </a:spcBef>
              <a:spcAft>
                <a:spcPct val="0"/>
              </a:spcAft>
              <a:buClrTx/>
              <a:buSzTx/>
              <a:buFontTx/>
              <a:buNone/>
              <a:tabLst/>
              <a:defRPr/>
            </a:lvl3pPr>
            <a:lvl4pPr marL="1371600" indent="0" algn="ctr">
              <a:buNone/>
              <a:defRPr/>
            </a:lvl4pPr>
            <a:lvl5pPr marL="1828800" indent="0" algn="ctr">
              <a:buNone/>
              <a:defRPr/>
            </a:lvl5pPr>
          </a:lstStyle>
          <a:p>
            <a:pPr lvl="0"/>
            <a:r>
              <a:rPr lang="en-US" dirty="0"/>
              <a:t>[Insert Prayer Here] </a:t>
            </a:r>
          </a:p>
        </p:txBody>
      </p:sp>
      <p:sp>
        <p:nvSpPr>
          <p:cNvPr id="12" name="TextBox 11">
            <a:extLst>
              <a:ext uri="{FF2B5EF4-FFF2-40B4-BE49-F238E27FC236}">
                <a16:creationId xmlns:a16="http://schemas.microsoft.com/office/drawing/2014/main" id="{B81DABB4-2E50-432F-B46F-575EEBA00AC0}"/>
              </a:ext>
            </a:extLst>
          </p:cNvPr>
          <p:cNvSpPr txBox="1"/>
          <p:nvPr userDrawn="1"/>
        </p:nvSpPr>
        <p:spPr>
          <a:xfrm>
            <a:off x="358140" y="4191000"/>
            <a:ext cx="11475720" cy="461665"/>
          </a:xfrm>
          <a:prstGeom prst="rect">
            <a:avLst/>
          </a:prstGeom>
          <a:noFill/>
        </p:spPr>
        <p:txBody>
          <a:bodyPr wrap="square" rtlCol="0">
            <a:spAutoFit/>
          </a:bodyPr>
          <a:lstStyle/>
          <a:p>
            <a:pPr algn="ctr"/>
            <a:r>
              <a:rPr lang="en-US" b="1" dirty="0">
                <a:solidFill>
                  <a:schemeClr val="tx2"/>
                </a:solidFill>
              </a:rPr>
              <a:t>Prayer</a:t>
            </a:r>
          </a:p>
        </p:txBody>
      </p:sp>
    </p:spTree>
    <p:extLst>
      <p:ext uri="{BB962C8B-B14F-4D97-AF65-F5344CB8AC3E}">
        <p14:creationId xmlns:p14="http://schemas.microsoft.com/office/powerpoint/2010/main" val="266235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ot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1"/>
          <p:cNvSpPr>
            <a:spLocks noGrp="1"/>
          </p:cNvSpPr>
          <p:nvPr>
            <p:ph type="sldNum" sz="quarter" idx="13"/>
          </p:nvPr>
        </p:nvSpPr>
        <p:spPr>
          <a:xfrm>
            <a:off x="8991600" y="5867400"/>
            <a:ext cx="2844800" cy="365125"/>
          </a:xfrm>
        </p:spPr>
        <p:txBody>
          <a:bodyPr wrap="square" numCol="1" anchorCtr="0" compatLnSpc="1">
            <a:prstTxWarp prst="textNoShape">
              <a:avLst/>
            </a:prstTxWarp>
          </a:bodyPr>
          <a:lstStyle>
            <a:lvl1pPr>
              <a:defRPr>
                <a:solidFill>
                  <a:schemeClr val="bg1"/>
                </a:solidFill>
              </a:defRPr>
            </a:lvl1pPr>
          </a:lstStyle>
          <a:p>
            <a:pPr>
              <a:defRPr/>
            </a:pPr>
            <a:fld id="{74469E1C-E4F4-40D5-86F8-3662AD305A00}" type="slidenum">
              <a:rPr lang="en-US" altLang="en-US" smtClean="0"/>
              <a:pPr>
                <a:defRPr/>
              </a:pPr>
              <a:t>‹#›</a:t>
            </a:fld>
            <a:endParaRPr lang="en-US" altLang="en-US"/>
          </a:p>
        </p:txBody>
      </p:sp>
      <p:sp>
        <p:nvSpPr>
          <p:cNvPr id="8" name="Title 1"/>
          <p:cNvSpPr>
            <a:spLocks noGrp="1"/>
          </p:cNvSpPr>
          <p:nvPr>
            <p:ph type="title" hasCustomPrompt="1"/>
          </p:nvPr>
        </p:nvSpPr>
        <p:spPr>
          <a:xfrm>
            <a:off x="381000" y="228600"/>
            <a:ext cx="11455400" cy="914400"/>
          </a:xfrm>
          <a:prstGeom prst="rect">
            <a:avLst/>
          </a:prstGeom>
        </p:spPr>
        <p:txBody>
          <a:bodyPr/>
          <a:lstStyle>
            <a:lvl1pPr>
              <a:defRPr sz="4800" b="0">
                <a:solidFill>
                  <a:schemeClr val="tx2"/>
                </a:solidFill>
                <a:latin typeface="Bahnschrift SemiBold Condensed" panose="020B0502040204020203" pitchFamily="34" charset="0"/>
              </a:defRPr>
            </a:lvl1pPr>
          </a:lstStyle>
          <a:p>
            <a:r>
              <a:rPr lang="en-US" dirty="0"/>
              <a:t>HEADER</a:t>
            </a:r>
          </a:p>
        </p:txBody>
      </p:sp>
      <p:sp>
        <p:nvSpPr>
          <p:cNvPr id="9" name="Text Placeholder 8">
            <a:extLst>
              <a:ext uri="{FF2B5EF4-FFF2-40B4-BE49-F238E27FC236}">
                <a16:creationId xmlns:a16="http://schemas.microsoft.com/office/drawing/2014/main" id="{1DF9419F-96E4-42F6-8EF3-591904A12F72}"/>
              </a:ext>
            </a:extLst>
          </p:cNvPr>
          <p:cNvSpPr>
            <a:spLocks noGrp="1"/>
          </p:cNvSpPr>
          <p:nvPr>
            <p:ph type="body" sz="quarter" idx="14" hasCustomPrompt="1"/>
          </p:nvPr>
        </p:nvSpPr>
        <p:spPr>
          <a:xfrm>
            <a:off x="381000" y="1295401"/>
            <a:ext cx="11455400" cy="4443759"/>
          </a:xfrm>
          <a:prstGeom prst="rect">
            <a:avLst/>
          </a:prstGeom>
        </p:spPr>
        <p:txBody>
          <a:bodyPr/>
          <a:lstStyle>
            <a:lvl1pPr>
              <a:defRPr>
                <a:solidFill>
                  <a:schemeClr val="tx2"/>
                </a:solidFill>
              </a:defRPr>
            </a:lvl1pPr>
          </a:lstStyle>
          <a:p>
            <a:pPr marL="457200" indent="-365760">
              <a:buFont typeface="Arial" panose="020B0604020202020204" pitchFamily="34" charset="0"/>
              <a:buChar char="•"/>
            </a:pPr>
            <a:r>
              <a:rPr lang="en-US" sz="2400" b="1" kern="0" dirty="0">
                <a:latin typeface="+mn-lt"/>
              </a:rPr>
              <a:t>Bullet Point 1</a:t>
            </a:r>
          </a:p>
          <a:p>
            <a:pPr marL="914400" lvl="1" indent="-365760">
              <a:buClr>
                <a:schemeClr val="tx1"/>
              </a:buClr>
              <a:buFont typeface="Arial" panose="020B0604020202020204" pitchFamily="34" charset="0"/>
              <a:buChar char="–"/>
            </a:pPr>
            <a:r>
              <a:rPr lang="en-US" sz="1800" b="0" kern="0" dirty="0">
                <a:solidFill>
                  <a:schemeClr val="tx1"/>
                </a:solidFill>
                <a:latin typeface="+mn-lt"/>
              </a:rPr>
              <a:t>Sub-Bullet Point</a:t>
            </a:r>
          </a:p>
          <a:p>
            <a:pPr marL="914400" lvl="1" indent="-365760">
              <a:buClr>
                <a:schemeClr val="tx1"/>
              </a:buClr>
              <a:buFont typeface="Arial" panose="020B0604020202020204" pitchFamily="34" charset="0"/>
              <a:buChar char="–"/>
            </a:pPr>
            <a:endParaRPr lang="en-US" sz="1800" b="0" kern="0" dirty="0">
              <a:solidFill>
                <a:schemeClr val="tx1"/>
              </a:solidFill>
              <a:latin typeface="+mn-lt"/>
            </a:endParaRPr>
          </a:p>
          <a:p>
            <a:pPr marL="457200" indent="-365760">
              <a:spcBef>
                <a:spcPts val="600"/>
              </a:spcBef>
              <a:buFont typeface="Arial" panose="020B0604020202020204" pitchFamily="34" charset="0"/>
              <a:buChar char="•"/>
            </a:pPr>
            <a:r>
              <a:rPr lang="en-US" sz="2400" b="1" kern="0" dirty="0">
                <a:latin typeface="+mn-lt"/>
              </a:rPr>
              <a:t>Bullet Point 1</a:t>
            </a:r>
          </a:p>
          <a:p>
            <a:pPr marL="914400" lvl="1" indent="-365760">
              <a:buClr>
                <a:schemeClr val="tx1"/>
              </a:buClr>
              <a:buFont typeface="Arial" panose="020B0604020202020204" pitchFamily="34" charset="0"/>
              <a:buChar char="–"/>
            </a:pPr>
            <a:r>
              <a:rPr lang="en-US" sz="1800" b="0" kern="0" dirty="0">
                <a:solidFill>
                  <a:schemeClr val="tx1"/>
                </a:solidFill>
                <a:latin typeface="+mn-lt"/>
              </a:rPr>
              <a:t>Sub-Bullet Point</a:t>
            </a:r>
          </a:p>
          <a:p>
            <a:pPr marL="914400" lvl="1" indent="-365760">
              <a:buClr>
                <a:schemeClr val="tx1"/>
              </a:buClr>
              <a:buFont typeface="Arial" panose="020B0604020202020204" pitchFamily="34" charset="0"/>
              <a:buChar char="–"/>
            </a:pPr>
            <a:endParaRPr lang="en-US" sz="1800" b="0" kern="0" dirty="0">
              <a:solidFill>
                <a:schemeClr val="tx1"/>
              </a:solidFill>
              <a:latin typeface="+mn-lt"/>
            </a:endParaRPr>
          </a:p>
          <a:p>
            <a:pPr marL="457200" indent="-365760">
              <a:spcBef>
                <a:spcPts val="600"/>
              </a:spcBef>
              <a:buFont typeface="Arial" panose="020B0604020202020204" pitchFamily="34" charset="0"/>
              <a:buChar char="•"/>
            </a:pPr>
            <a:r>
              <a:rPr lang="en-US" sz="2400" b="1" kern="0" dirty="0">
                <a:latin typeface="+mn-lt"/>
              </a:rPr>
              <a:t>Bullet Point 1</a:t>
            </a:r>
          </a:p>
          <a:p>
            <a:pPr marL="914400" lvl="1" indent="-365760">
              <a:buClr>
                <a:schemeClr val="tx1"/>
              </a:buClr>
              <a:buFont typeface="Arial" panose="020B0604020202020204" pitchFamily="34" charset="0"/>
              <a:buChar char="–"/>
            </a:pPr>
            <a:r>
              <a:rPr lang="en-US" sz="1800" b="0" kern="0" dirty="0">
                <a:solidFill>
                  <a:schemeClr val="tx1"/>
                </a:solidFill>
                <a:latin typeface="+mn-lt"/>
              </a:rPr>
              <a:t>Sub-Bullet Point</a:t>
            </a:r>
          </a:p>
          <a:p>
            <a:pPr marL="914400" lvl="1" indent="-365760">
              <a:buClr>
                <a:schemeClr val="tx1"/>
              </a:buClr>
              <a:buFont typeface="Arial" panose="020B0604020202020204" pitchFamily="34" charset="0"/>
              <a:buChar char="–"/>
            </a:pPr>
            <a:endParaRPr lang="en-US" sz="1800" b="0" kern="0" dirty="0">
              <a:solidFill>
                <a:schemeClr val="tx1"/>
              </a:solidFill>
              <a:latin typeface="+mn-lt"/>
            </a:endParaRPr>
          </a:p>
        </p:txBody>
      </p:sp>
      <p:cxnSp>
        <p:nvCxnSpPr>
          <p:cNvPr id="10" name="Straight Connector 9">
            <a:extLst>
              <a:ext uri="{FF2B5EF4-FFF2-40B4-BE49-F238E27FC236}">
                <a16:creationId xmlns:a16="http://schemas.microsoft.com/office/drawing/2014/main" id="{5C6F9017-8273-48E9-9B85-A9A8B40997A6}"/>
              </a:ext>
            </a:extLst>
          </p:cNvPr>
          <p:cNvCxnSpPr/>
          <p:nvPr userDrawn="1"/>
        </p:nvCxnSpPr>
        <p:spPr bwMode="auto">
          <a:xfrm>
            <a:off x="0" y="1143000"/>
            <a:ext cx="12192000" cy="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70307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Slide (Blue Page #)">
    <p:bg>
      <p:bgPr>
        <a:solidFill>
          <a:schemeClr val="bg1"/>
        </a:solidFill>
        <a:effectLst/>
      </p:bgPr>
    </p:bg>
    <p:spTree>
      <p:nvGrpSpPr>
        <p:cNvPr id="1" name=""/>
        <p:cNvGrpSpPr/>
        <p:nvPr/>
      </p:nvGrpSpPr>
      <p:grpSpPr>
        <a:xfrm>
          <a:off x="0" y="0"/>
          <a:ext cx="0" cy="0"/>
          <a:chOff x="0" y="0"/>
          <a:chExt cx="0" cy="0"/>
        </a:xfrm>
      </p:grpSpPr>
      <p:sp>
        <p:nvSpPr>
          <p:cNvPr id="4" name="Slide Number Placeholder 1"/>
          <p:cNvSpPr>
            <a:spLocks noGrp="1"/>
          </p:cNvSpPr>
          <p:nvPr>
            <p:ph type="sldNum" sz="quarter" idx="13"/>
          </p:nvPr>
        </p:nvSpPr>
        <p:spPr>
          <a:xfrm>
            <a:off x="8991600" y="6264275"/>
            <a:ext cx="2844800" cy="365125"/>
          </a:xfrm>
        </p:spPr>
        <p:txBody>
          <a:bodyPr wrap="square" numCol="1" anchorCtr="0" compatLnSpc="1">
            <a:prstTxWarp prst="textNoShape">
              <a:avLst/>
            </a:prstTxWarp>
          </a:bodyPr>
          <a:lstStyle>
            <a:lvl1pPr>
              <a:defRPr>
                <a:solidFill>
                  <a:schemeClr val="tx1"/>
                </a:solidFill>
              </a:defRPr>
            </a:lvl1pPr>
          </a:lstStyle>
          <a:p>
            <a:pPr>
              <a:defRPr/>
            </a:pPr>
            <a:fld id="{74469E1C-E4F4-40D5-86F8-3662AD305A00}" type="slidenum">
              <a:rPr lang="en-US" altLang="en-US" smtClean="0"/>
              <a:pPr>
                <a:defRPr/>
              </a:pPr>
              <a:t>‹#›</a:t>
            </a:fld>
            <a:endParaRPr lang="en-US" altLang="en-US" dirty="0"/>
          </a:p>
        </p:txBody>
      </p:sp>
      <p:sp>
        <p:nvSpPr>
          <p:cNvPr id="6" name="Title 1">
            <a:extLst>
              <a:ext uri="{FF2B5EF4-FFF2-40B4-BE49-F238E27FC236}">
                <a16:creationId xmlns:a16="http://schemas.microsoft.com/office/drawing/2014/main" id="{C3B1782B-B863-4D2A-AAF9-2B77F188B1B1}"/>
              </a:ext>
            </a:extLst>
          </p:cNvPr>
          <p:cNvSpPr>
            <a:spLocks noGrp="1"/>
          </p:cNvSpPr>
          <p:nvPr>
            <p:ph type="title" hasCustomPrompt="1"/>
          </p:nvPr>
        </p:nvSpPr>
        <p:spPr>
          <a:xfrm>
            <a:off x="381000" y="228600"/>
            <a:ext cx="11455400" cy="914400"/>
          </a:xfrm>
          <a:prstGeom prst="rect">
            <a:avLst/>
          </a:prstGeom>
        </p:spPr>
        <p:txBody>
          <a:bodyPr/>
          <a:lstStyle>
            <a:lvl1pPr>
              <a:defRPr sz="4800" b="0">
                <a:solidFill>
                  <a:schemeClr val="tx2"/>
                </a:solidFill>
                <a:latin typeface="Bahnschrift SemiBold Condensed" panose="020B0502040204020203" pitchFamily="34" charset="0"/>
              </a:defRPr>
            </a:lvl1pPr>
          </a:lstStyle>
          <a:p>
            <a:r>
              <a:rPr lang="en-US" dirty="0"/>
              <a:t>HEADER</a:t>
            </a:r>
          </a:p>
        </p:txBody>
      </p:sp>
      <p:cxnSp>
        <p:nvCxnSpPr>
          <p:cNvPr id="7" name="Straight Connector 6">
            <a:extLst>
              <a:ext uri="{FF2B5EF4-FFF2-40B4-BE49-F238E27FC236}">
                <a16:creationId xmlns:a16="http://schemas.microsoft.com/office/drawing/2014/main" id="{1D916243-A914-44C9-A98B-97193543F3A6}"/>
              </a:ext>
            </a:extLst>
          </p:cNvPr>
          <p:cNvCxnSpPr/>
          <p:nvPr userDrawn="1"/>
        </p:nvCxnSpPr>
        <p:spPr bwMode="auto">
          <a:xfrm>
            <a:off x="0" y="1143000"/>
            <a:ext cx="12192000" cy="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858736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C5DC1-C630-CFA2-294C-E3C1933BA53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16B86DC-E9EA-1E44-A09C-6DD67F243AF0}"/>
              </a:ext>
            </a:extLst>
          </p:cNvPr>
          <p:cNvSpPr>
            <a:spLocks noGrp="1"/>
          </p:cNvSpPr>
          <p:nvPr>
            <p:ph type="title"/>
          </p:nvPr>
        </p:nvSpPr>
        <p:spPr>
          <a:xfrm>
            <a:off x="428877" y="365126"/>
            <a:ext cx="11353125" cy="824404"/>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07387468-C56D-4F41-AA06-F032670952F4}"/>
              </a:ext>
            </a:extLst>
          </p:cNvPr>
          <p:cNvSpPr>
            <a:spLocks noGrp="1"/>
          </p:cNvSpPr>
          <p:nvPr>
            <p:ph idx="1"/>
          </p:nvPr>
        </p:nvSpPr>
        <p:spPr>
          <a:xfrm>
            <a:off x="428878" y="1335186"/>
            <a:ext cx="11353126" cy="4841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0343AD-41CA-5B47-AF22-6376CEAEB00F}"/>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36901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D91C08EB-D0A8-9FC9-A752-93BB03694469}"/>
              </a:ext>
            </a:extLst>
          </p:cNvPr>
          <p:cNvPicPr>
            <a:picLocks noChangeAspect="1"/>
          </p:cNvPicPr>
          <p:nvPr userDrawn="1"/>
        </p:nvPicPr>
        <p:blipFill>
          <a:blip r:embed="rId2"/>
          <a:stretch>
            <a:fillRect/>
          </a:stretch>
        </p:blipFill>
        <p:spPr>
          <a:xfrm>
            <a:off x="0" y="1654"/>
            <a:ext cx="12194942" cy="6856346"/>
          </a:xfrm>
          <a:prstGeom prst="rect">
            <a:avLst/>
          </a:prstGeom>
        </p:spPr>
      </p:pic>
      <p:sp>
        <p:nvSpPr>
          <p:cNvPr id="2" name="Title 1">
            <a:extLst>
              <a:ext uri="{FF2B5EF4-FFF2-40B4-BE49-F238E27FC236}">
                <a16:creationId xmlns:a16="http://schemas.microsoft.com/office/drawing/2014/main" id="{4534EDCC-1B68-774C-9968-179214F1CBAA}"/>
              </a:ext>
            </a:extLst>
          </p:cNvPr>
          <p:cNvSpPr>
            <a:spLocks noGrp="1"/>
          </p:cNvSpPr>
          <p:nvPr>
            <p:ph type="title"/>
          </p:nvPr>
        </p:nvSpPr>
        <p:spPr>
          <a:xfrm>
            <a:off x="831850" y="1084333"/>
            <a:ext cx="10515600" cy="2264336"/>
          </a:xfrm>
          <a:prstGeom prst="rect">
            <a:avLst/>
          </a:prstGeom>
        </p:spPr>
        <p:txBody>
          <a:bodyPr anchor="b"/>
          <a:lstStyle>
            <a:lvl1pPr>
              <a:defRPr sz="6000" b="1" i="0">
                <a:latin typeface="Myriad Pro Light" panose="020B04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97AFC5C-99FA-2849-BD41-800AE1EF9041}"/>
              </a:ext>
            </a:extLst>
          </p:cNvPr>
          <p:cNvSpPr>
            <a:spLocks noGrp="1"/>
          </p:cNvSpPr>
          <p:nvPr>
            <p:ph type="body" idx="1"/>
          </p:nvPr>
        </p:nvSpPr>
        <p:spPr>
          <a:xfrm>
            <a:off x="831850" y="3352322"/>
            <a:ext cx="10515600" cy="1500187"/>
          </a:xfrm>
        </p:spPr>
        <p:txBody>
          <a:bodyPr/>
          <a:lstStyle>
            <a:lvl1pPr marL="0" indent="0">
              <a:buNone/>
              <a:defRPr sz="2400" b="0" i="0">
                <a:solidFill>
                  <a:srgbClr val="FC4C02"/>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D4EC560-9B3C-3F43-AF14-D3ACA1DD6DE0}"/>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40484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71FC54-32AC-CB9F-9976-F6F997D2ABE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4534EDCC-1B68-774C-9968-179214F1CBAA}"/>
              </a:ext>
            </a:extLst>
          </p:cNvPr>
          <p:cNvSpPr>
            <a:spLocks noGrp="1"/>
          </p:cNvSpPr>
          <p:nvPr>
            <p:ph type="title"/>
          </p:nvPr>
        </p:nvSpPr>
        <p:spPr>
          <a:xfrm>
            <a:off x="831850" y="1084333"/>
            <a:ext cx="10515600" cy="2264336"/>
          </a:xfrm>
          <a:prstGeom prst="rect">
            <a:avLst/>
          </a:prstGeom>
        </p:spPr>
        <p:txBody>
          <a:bodyPr anchor="b"/>
          <a:lstStyle>
            <a:lvl1pPr>
              <a:defRPr sz="6000" b="1" i="0">
                <a:latin typeface="Myriad Pro Light" panose="020B04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97AFC5C-99FA-2849-BD41-800AE1EF9041}"/>
              </a:ext>
            </a:extLst>
          </p:cNvPr>
          <p:cNvSpPr>
            <a:spLocks noGrp="1"/>
          </p:cNvSpPr>
          <p:nvPr>
            <p:ph type="body" idx="1"/>
          </p:nvPr>
        </p:nvSpPr>
        <p:spPr>
          <a:xfrm>
            <a:off x="831850" y="3352322"/>
            <a:ext cx="10515600" cy="1500187"/>
          </a:xfrm>
        </p:spPr>
        <p:txBody>
          <a:bodyPr/>
          <a:lstStyle>
            <a:lvl1pPr marL="0" indent="0">
              <a:buNone/>
              <a:defRPr sz="2400" b="0" i="0">
                <a:solidFill>
                  <a:srgbClr val="FC4C02"/>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D4EC560-9B3C-3F43-AF14-D3ACA1DD6DE0}"/>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22120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C5DC1-C630-CFA2-294C-E3C1933BA53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16B86DC-E9EA-1E44-A09C-6DD67F243AF0}"/>
              </a:ext>
            </a:extLst>
          </p:cNvPr>
          <p:cNvSpPr>
            <a:spLocks noGrp="1"/>
          </p:cNvSpPr>
          <p:nvPr>
            <p:ph type="title"/>
          </p:nvPr>
        </p:nvSpPr>
        <p:spPr>
          <a:xfrm>
            <a:off x="428877" y="365126"/>
            <a:ext cx="11353125" cy="824404"/>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07387468-C56D-4F41-AA06-F032670952F4}"/>
              </a:ext>
            </a:extLst>
          </p:cNvPr>
          <p:cNvSpPr>
            <a:spLocks noGrp="1"/>
          </p:cNvSpPr>
          <p:nvPr>
            <p:ph idx="1"/>
          </p:nvPr>
        </p:nvSpPr>
        <p:spPr>
          <a:xfrm>
            <a:off x="428878" y="1335186"/>
            <a:ext cx="11353126" cy="4841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0343AD-41CA-5B47-AF22-6376CEAEB00F}"/>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44694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202E89-3E17-30FE-B0C3-6E7D90A8B7C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05F7C07-DA88-574D-A36F-D56C44D3D03B}"/>
              </a:ext>
            </a:extLst>
          </p:cNvPr>
          <p:cNvSpPr>
            <a:spLocks noGrp="1"/>
          </p:cNvSpPr>
          <p:nvPr>
            <p:ph type="title"/>
          </p:nvPr>
        </p:nvSpPr>
        <p:spPr>
          <a:xfrm>
            <a:off x="428878" y="365126"/>
            <a:ext cx="11334244" cy="824404"/>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52ADE738-A6AB-784E-B060-83744172EA5A}"/>
              </a:ext>
            </a:extLst>
          </p:cNvPr>
          <p:cNvSpPr>
            <a:spLocks noGrp="1"/>
          </p:cNvSpPr>
          <p:nvPr>
            <p:ph sz="half" idx="1"/>
          </p:nvPr>
        </p:nvSpPr>
        <p:spPr>
          <a:xfrm>
            <a:off x="428878" y="1327093"/>
            <a:ext cx="5181600" cy="4572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A80753-391A-274F-9E33-58BB4F7BDCE6}"/>
              </a:ext>
            </a:extLst>
          </p:cNvPr>
          <p:cNvSpPr>
            <a:spLocks noGrp="1"/>
          </p:cNvSpPr>
          <p:nvPr>
            <p:ph sz="half" idx="2"/>
          </p:nvPr>
        </p:nvSpPr>
        <p:spPr>
          <a:xfrm>
            <a:off x="6172200" y="1327093"/>
            <a:ext cx="5590922" cy="4572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E7937A4-5276-6B42-B5B6-D5F06D388085}"/>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83036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056B-CB67-FC45-AB48-815EAE5D87BE}"/>
              </a:ext>
            </a:extLst>
          </p:cNvPr>
          <p:cNvSpPr>
            <a:spLocks noGrp="1"/>
          </p:cNvSpPr>
          <p:nvPr>
            <p:ph type="title"/>
          </p:nvPr>
        </p:nvSpPr>
        <p:spPr>
          <a:xfrm>
            <a:off x="428877" y="365125"/>
            <a:ext cx="11336941" cy="823913"/>
          </a:xfrm>
          <a:prstGeom prst="rect">
            <a:avLst/>
          </a:prstGeom>
        </p:spPr>
        <p:txBody>
          <a:bodyPr anchor="t"/>
          <a:lstStyle/>
          <a:p>
            <a:r>
              <a:rPr lang="en-US" dirty="0"/>
              <a:t>Click to edit Master title style</a:t>
            </a:r>
          </a:p>
        </p:txBody>
      </p:sp>
      <p:sp>
        <p:nvSpPr>
          <p:cNvPr id="3" name="Text Placeholder 2">
            <a:extLst>
              <a:ext uri="{FF2B5EF4-FFF2-40B4-BE49-F238E27FC236}">
                <a16:creationId xmlns:a16="http://schemas.microsoft.com/office/drawing/2014/main" id="{BFFA1F6F-BC55-AE41-9BAF-129D1D3A8F3A}"/>
              </a:ext>
            </a:extLst>
          </p:cNvPr>
          <p:cNvSpPr>
            <a:spLocks noGrp="1"/>
          </p:cNvSpPr>
          <p:nvPr>
            <p:ph type="body" idx="1"/>
          </p:nvPr>
        </p:nvSpPr>
        <p:spPr>
          <a:xfrm>
            <a:off x="428878" y="1267164"/>
            <a:ext cx="5157787" cy="560443"/>
          </a:xfrm>
        </p:spPr>
        <p:txBody>
          <a:bodyPr anchor="b"/>
          <a:lstStyle>
            <a:lvl1pPr marL="0" indent="0">
              <a:buNone/>
              <a:defRPr sz="2400" b="1">
                <a:solidFill>
                  <a:srgbClr val="FC4C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25C6F10-7F8A-CA49-A009-4CE84586C644}"/>
              </a:ext>
            </a:extLst>
          </p:cNvPr>
          <p:cNvSpPr>
            <a:spLocks noGrp="1"/>
          </p:cNvSpPr>
          <p:nvPr>
            <p:ph sz="half" idx="2"/>
          </p:nvPr>
        </p:nvSpPr>
        <p:spPr>
          <a:xfrm>
            <a:off x="428878" y="1906248"/>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62B9A65-4504-5545-85C3-EB27279217DE}"/>
              </a:ext>
            </a:extLst>
          </p:cNvPr>
          <p:cNvSpPr>
            <a:spLocks noGrp="1"/>
          </p:cNvSpPr>
          <p:nvPr>
            <p:ph type="body" sz="quarter" idx="3"/>
          </p:nvPr>
        </p:nvSpPr>
        <p:spPr>
          <a:xfrm>
            <a:off x="6172200" y="1267164"/>
            <a:ext cx="5590922" cy="560443"/>
          </a:xfrm>
        </p:spPr>
        <p:txBody>
          <a:bodyPr anchor="b"/>
          <a:lstStyle>
            <a:lvl1pPr marL="0" indent="0">
              <a:buNone/>
              <a:defRPr sz="2400" b="1">
                <a:solidFill>
                  <a:srgbClr val="FC4C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F8F9E51-E7D2-AE4E-9F5B-DEF15634A0A7}"/>
              </a:ext>
            </a:extLst>
          </p:cNvPr>
          <p:cNvSpPr>
            <a:spLocks noGrp="1"/>
          </p:cNvSpPr>
          <p:nvPr>
            <p:ph sz="quarter" idx="4"/>
          </p:nvPr>
        </p:nvSpPr>
        <p:spPr>
          <a:xfrm>
            <a:off x="6172200" y="1906248"/>
            <a:ext cx="559092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51010B7-3EAD-584D-A1FB-C1EBA0D3DC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571E2F5-D73E-334E-8461-02A8E91A51BD}"/>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234045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5142A4-8BFF-0974-5111-E4365DE74CC3}"/>
              </a:ext>
            </a:extLst>
          </p:cNvPr>
          <p:cNvPicPr>
            <a:picLocks noChangeAspect="1"/>
          </p:cNvPicPr>
          <p:nvPr userDrawn="1"/>
        </p:nvPicPr>
        <p:blipFill>
          <a:blip r:embed="rId2"/>
          <a:stretch>
            <a:fillRect/>
          </a:stretch>
        </p:blipFill>
        <p:spPr>
          <a:xfrm>
            <a:off x="0" y="1654"/>
            <a:ext cx="12192000" cy="6854692"/>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08F896CD-0D93-3CC9-925D-5E0D2251063C}"/>
              </a:ext>
            </a:extLst>
          </p:cNvPr>
          <p:cNvPicPr>
            <a:picLocks noChangeAspect="1"/>
          </p:cNvPicPr>
          <p:nvPr userDrawn="1"/>
        </p:nvPicPr>
        <p:blipFill>
          <a:blip r:embed="rId3"/>
          <a:stretch>
            <a:fillRect/>
          </a:stretch>
        </p:blipFill>
        <p:spPr>
          <a:xfrm>
            <a:off x="191677" y="6187305"/>
            <a:ext cx="1910500" cy="525190"/>
          </a:xfrm>
          <a:prstGeom prst="rect">
            <a:avLst/>
          </a:prstGeom>
        </p:spPr>
      </p:pic>
      <p:sp>
        <p:nvSpPr>
          <p:cNvPr id="2" name="Title 1">
            <a:extLst>
              <a:ext uri="{FF2B5EF4-FFF2-40B4-BE49-F238E27FC236}">
                <a16:creationId xmlns:a16="http://schemas.microsoft.com/office/drawing/2014/main" id="{54262D9B-B7BE-4446-ADB0-C23890D2C3FC}"/>
              </a:ext>
            </a:extLst>
          </p:cNvPr>
          <p:cNvSpPr>
            <a:spLocks noGrp="1"/>
          </p:cNvSpPr>
          <p:nvPr>
            <p:ph type="title"/>
          </p:nvPr>
        </p:nvSpPr>
        <p:spPr>
          <a:xfrm>
            <a:off x="428878" y="365125"/>
            <a:ext cx="10924922" cy="1325563"/>
          </a:xfrm>
          <a:prstGeom prst="rect">
            <a:avLst/>
          </a:prstGeom>
        </p:spPr>
        <p:txBody>
          <a:bodyPr anchor="t"/>
          <a:lstStyle/>
          <a:p>
            <a:r>
              <a:rPr lang="en-US" dirty="0"/>
              <a:t>Click to edit Master title style</a:t>
            </a:r>
          </a:p>
        </p:txBody>
      </p:sp>
      <p:sp>
        <p:nvSpPr>
          <p:cNvPr id="5" name="Slide Number Placeholder 4">
            <a:extLst>
              <a:ext uri="{FF2B5EF4-FFF2-40B4-BE49-F238E27FC236}">
                <a16:creationId xmlns:a16="http://schemas.microsoft.com/office/drawing/2014/main" id="{C6D8E053-11C4-0D4E-B302-50EFCA387B4A}"/>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31196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4ED51-5590-46F0-5E16-A7670EB373B4}"/>
              </a:ext>
            </a:extLst>
          </p:cNvPr>
          <p:cNvPicPr>
            <a:picLocks noChangeAspect="1"/>
          </p:cNvPicPr>
          <p:nvPr userDrawn="1"/>
        </p:nvPicPr>
        <p:blipFill>
          <a:blip r:embed="rId2"/>
          <a:stretch>
            <a:fillRect/>
          </a:stretch>
        </p:blipFill>
        <p:spPr>
          <a:xfrm>
            <a:off x="0" y="1654"/>
            <a:ext cx="12192000" cy="6854692"/>
          </a:xfrm>
          <a:prstGeom prst="rect">
            <a:avLst/>
          </a:prstGeom>
        </p:spPr>
      </p:pic>
      <p:sp>
        <p:nvSpPr>
          <p:cNvPr id="4" name="Slide Number Placeholder 3">
            <a:extLst>
              <a:ext uri="{FF2B5EF4-FFF2-40B4-BE49-F238E27FC236}">
                <a16:creationId xmlns:a16="http://schemas.microsoft.com/office/drawing/2014/main" id="{6087DB3F-28C0-7743-8DD9-678D06E3C02F}"/>
              </a:ext>
            </a:extLst>
          </p:cNvPr>
          <p:cNvSpPr>
            <a:spLocks noGrp="1"/>
          </p:cNvSpPr>
          <p:nvPr>
            <p:ph type="sldNum" sz="quarter" idx="12"/>
          </p:nvPr>
        </p:nvSpPr>
        <p:spPr/>
        <p:txBody>
          <a:bodyPr/>
          <a:lstStyle/>
          <a:p>
            <a:fld id="{D1861599-52FB-3C46-8B79-3212DE710A59}" type="slidenum">
              <a:rPr lang="en-US" smtClean="0"/>
              <a:t>‹#›</a:t>
            </a:fld>
            <a:endParaRPr lang="en-US"/>
          </a:p>
        </p:txBody>
      </p:sp>
      <p:pic>
        <p:nvPicPr>
          <p:cNvPr id="2" name="Picture 1">
            <a:extLst>
              <a:ext uri="{FF2B5EF4-FFF2-40B4-BE49-F238E27FC236}">
                <a16:creationId xmlns:a16="http://schemas.microsoft.com/office/drawing/2014/main" id="{D44C94BD-E17B-85A9-33EF-3B7AFEF7BE53}"/>
              </a:ext>
            </a:extLst>
          </p:cNvPr>
          <p:cNvPicPr>
            <a:picLocks noChangeAspect="1"/>
          </p:cNvPicPr>
          <p:nvPr userDrawn="1"/>
        </p:nvPicPr>
        <p:blipFill>
          <a:blip r:embed="rId3"/>
          <a:stretch>
            <a:fillRect/>
          </a:stretch>
        </p:blipFill>
        <p:spPr>
          <a:xfrm>
            <a:off x="0" y="1654"/>
            <a:ext cx="12192000" cy="6854692"/>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2012703-8D1A-DB7D-076F-EEA8108D7EDE}"/>
              </a:ext>
            </a:extLst>
          </p:cNvPr>
          <p:cNvPicPr>
            <a:picLocks noChangeAspect="1"/>
          </p:cNvPicPr>
          <p:nvPr userDrawn="1"/>
        </p:nvPicPr>
        <p:blipFill>
          <a:blip r:embed="rId4"/>
          <a:stretch>
            <a:fillRect/>
          </a:stretch>
        </p:blipFill>
        <p:spPr>
          <a:xfrm>
            <a:off x="191677" y="6187305"/>
            <a:ext cx="1910500" cy="525190"/>
          </a:xfrm>
          <a:prstGeom prst="rect">
            <a:avLst/>
          </a:prstGeom>
        </p:spPr>
      </p:pic>
    </p:spTree>
    <p:extLst>
      <p:ext uri="{BB962C8B-B14F-4D97-AF65-F5344CB8AC3E}">
        <p14:creationId xmlns:p14="http://schemas.microsoft.com/office/powerpoint/2010/main" val="178764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87DB3F-28C0-7743-8DD9-678D06E3C02F}"/>
              </a:ext>
            </a:extLst>
          </p:cNvPr>
          <p:cNvSpPr>
            <a:spLocks noGrp="1"/>
          </p:cNvSpPr>
          <p:nvPr>
            <p:ph type="sldNum" sz="quarter" idx="12"/>
          </p:nvPr>
        </p:nvSpPr>
        <p:spPr/>
        <p:txBody>
          <a:bodyPr/>
          <a:lstStyle/>
          <a:p>
            <a:fld id="{D1861599-52FB-3C46-8B79-3212DE710A59}" type="slidenum">
              <a:rPr lang="en-US" smtClean="0"/>
              <a:t>‹#›</a:t>
            </a:fld>
            <a:endParaRPr lang="en-US"/>
          </a:p>
        </p:txBody>
      </p:sp>
      <p:pic>
        <p:nvPicPr>
          <p:cNvPr id="5" name="Picture 4">
            <a:extLst>
              <a:ext uri="{FF2B5EF4-FFF2-40B4-BE49-F238E27FC236}">
                <a16:creationId xmlns:a16="http://schemas.microsoft.com/office/drawing/2014/main" id="{1BCEA27A-501A-1A51-D9D9-15C03CB5940F}"/>
              </a:ext>
            </a:extLst>
          </p:cNvPr>
          <p:cNvPicPr>
            <a:picLocks noChangeAspect="1"/>
          </p:cNvPicPr>
          <p:nvPr userDrawn="1"/>
        </p:nvPicPr>
        <p:blipFill>
          <a:blip r:embed="rId2"/>
          <a:stretch>
            <a:fillRect/>
          </a:stretch>
        </p:blipFill>
        <p:spPr>
          <a:xfrm>
            <a:off x="0" y="1654"/>
            <a:ext cx="12192000" cy="6854692"/>
          </a:xfrm>
          <a:prstGeom prst="rect">
            <a:avLst/>
          </a:prstGeom>
        </p:spPr>
      </p:pic>
    </p:spTree>
    <p:extLst>
      <p:ext uri="{BB962C8B-B14F-4D97-AF65-F5344CB8AC3E}">
        <p14:creationId xmlns:p14="http://schemas.microsoft.com/office/powerpoint/2010/main" val="129985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F32CB8-10E7-F54F-A575-D9C4FA86899C}"/>
              </a:ext>
            </a:extLst>
          </p:cNvPr>
          <p:cNvPicPr>
            <a:picLocks noChangeAspect="1"/>
          </p:cNvPicPr>
          <p:nvPr userDrawn="1"/>
        </p:nvPicPr>
        <p:blipFill>
          <a:blip r:embed="rId15"/>
          <a:srcRect/>
          <a:stretch/>
        </p:blipFill>
        <p:spPr>
          <a:xfrm>
            <a:off x="1" y="0"/>
            <a:ext cx="12197882" cy="6857998"/>
          </a:xfrm>
          <a:prstGeom prst="rect">
            <a:avLst/>
          </a:prstGeom>
        </p:spPr>
      </p:pic>
      <p:sp>
        <p:nvSpPr>
          <p:cNvPr id="2" name="Title Placeholder 1">
            <a:extLst>
              <a:ext uri="{FF2B5EF4-FFF2-40B4-BE49-F238E27FC236}">
                <a16:creationId xmlns:a16="http://schemas.microsoft.com/office/drawing/2014/main" id="{9493FEC3-5874-364F-BD29-213811B0BEE1}"/>
              </a:ext>
            </a:extLst>
          </p:cNvPr>
          <p:cNvSpPr>
            <a:spLocks noGrp="1"/>
          </p:cNvSpPr>
          <p:nvPr>
            <p:ph type="title"/>
          </p:nvPr>
        </p:nvSpPr>
        <p:spPr>
          <a:xfrm>
            <a:off x="428877" y="365125"/>
            <a:ext cx="11312665" cy="10752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1CB4103-D3E0-1D4D-AAF2-CB80002EC4BE}"/>
              </a:ext>
            </a:extLst>
          </p:cNvPr>
          <p:cNvSpPr>
            <a:spLocks noGrp="1"/>
          </p:cNvSpPr>
          <p:nvPr>
            <p:ph type="body" idx="1"/>
          </p:nvPr>
        </p:nvSpPr>
        <p:spPr>
          <a:xfrm>
            <a:off x="428878" y="1825625"/>
            <a:ext cx="11312664" cy="41543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6CA8FA2-AC69-C148-996B-D0F0FF733DAC}"/>
              </a:ext>
            </a:extLst>
          </p:cNvPr>
          <p:cNvSpPr>
            <a:spLocks noGrp="1"/>
          </p:cNvSpPr>
          <p:nvPr>
            <p:ph type="sldNum" sz="quarter" idx="4"/>
          </p:nvPr>
        </p:nvSpPr>
        <p:spPr>
          <a:xfrm>
            <a:off x="5564841" y="6267338"/>
            <a:ext cx="1062318" cy="365125"/>
          </a:xfrm>
          <a:prstGeom prst="rect">
            <a:avLst/>
          </a:prstGeom>
        </p:spPr>
        <p:txBody>
          <a:bodyPr vert="horz" lIns="91440" tIns="45720" rIns="91440" bIns="45720" rtlCol="0" anchor="ctr"/>
          <a:lstStyle>
            <a:lvl1pPr algn="ctr">
              <a:defRPr sz="1050" b="0" i="0">
                <a:solidFill>
                  <a:schemeClr val="tx1">
                    <a:lumMod val="50000"/>
                    <a:lumOff val="50000"/>
                  </a:schemeClr>
                </a:solidFill>
                <a:latin typeface="Myriad Pro" panose="020B0503030403020204" pitchFamily="34" charset="0"/>
              </a:defRPr>
            </a:lvl1pPr>
          </a:lstStyle>
          <a:p>
            <a:fld id="{D1861599-52FB-3C46-8B79-3212DE710A59}" type="slidenum">
              <a:rPr lang="en-US" smtClean="0"/>
              <a:pPr/>
              <a:t>‹#›</a:t>
            </a:fld>
            <a:endParaRPr lang="en-US" dirty="0"/>
          </a:p>
        </p:txBody>
      </p:sp>
    </p:spTree>
    <p:extLst>
      <p:ext uri="{BB962C8B-B14F-4D97-AF65-F5344CB8AC3E}">
        <p14:creationId xmlns:p14="http://schemas.microsoft.com/office/powerpoint/2010/main" val="6306489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0" r:id="rId4"/>
    <p:sldLayoutId id="2147483652" r:id="rId5"/>
    <p:sldLayoutId id="2147483653" r:id="rId6"/>
    <p:sldLayoutId id="2147483654" r:id="rId7"/>
    <p:sldLayoutId id="2147483655" r:id="rId8"/>
    <p:sldLayoutId id="2147483662" r:id="rId9"/>
    <p:sldLayoutId id="2147483664" r:id="rId10"/>
    <p:sldLayoutId id="2147483656" r:id="rId11"/>
    <p:sldLayoutId id="2147483657" r:id="rId12"/>
    <p:sldLayoutId id="2147483661" r:id="rId13"/>
  </p:sldLayoutIdLst>
  <p:txStyles>
    <p:titleStyle>
      <a:lvl1pPr algn="l" defTabSz="914400" rtl="0" eaLnBrk="1" latinLnBrk="0" hangingPunct="1">
        <a:lnSpc>
          <a:spcPct val="90000"/>
        </a:lnSpc>
        <a:spcBef>
          <a:spcPct val="0"/>
        </a:spcBef>
        <a:buNone/>
        <a:defRPr sz="4400" b="1" i="0" kern="1200">
          <a:solidFill>
            <a:srgbClr val="25398E"/>
          </a:solidFill>
          <a:latin typeface="Myriad Pro Light" panose="020B04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991600" y="5867400"/>
            <a:ext cx="2844800" cy="365125"/>
          </a:xfrm>
          <a:prstGeom prst="rect">
            <a:avLst/>
          </a:prstGeom>
        </p:spPr>
        <p:txBody>
          <a:bodyPr vert="horz" lIns="91440" tIns="45720" rIns="91440" bIns="45720" rtlCol="0" anchor="ctr"/>
          <a:lstStyle>
            <a:lvl1pPr algn="r">
              <a:defRPr sz="1200" b="1">
                <a:solidFill>
                  <a:schemeClr val="bg1"/>
                </a:solidFill>
              </a:defRPr>
            </a:lvl1pPr>
          </a:lstStyle>
          <a:p>
            <a:pPr>
              <a:defRPr/>
            </a:pPr>
            <a:r>
              <a:rPr lang="en-US"/>
              <a:t>1</a:t>
            </a:r>
          </a:p>
        </p:txBody>
      </p:sp>
    </p:spTree>
    <p:extLst>
      <p:ext uri="{BB962C8B-B14F-4D97-AF65-F5344CB8AC3E}">
        <p14:creationId xmlns:p14="http://schemas.microsoft.com/office/powerpoint/2010/main" val="4443276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hf hdr="0" ftr="0" dt="0"/>
  <p:txStyles>
    <p:titleStyle>
      <a:lvl1pPr algn="l" rtl="0" eaLnBrk="0" fontAlgn="base" hangingPunct="0">
        <a:spcBef>
          <a:spcPct val="0"/>
        </a:spcBef>
        <a:spcAft>
          <a:spcPct val="0"/>
        </a:spcAft>
        <a:defRPr sz="3000" b="1">
          <a:solidFill>
            <a:srgbClr val="B50E25"/>
          </a:solidFill>
          <a:latin typeface="+mj-lt"/>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p:titleStyle>
    <p:bodyStyle>
      <a:lvl1pPr marL="342900" indent="-342900" algn="l" rtl="0" eaLnBrk="0" fontAlgn="base" hangingPunct="0">
        <a:lnSpc>
          <a:spcPct val="120000"/>
        </a:lnSpc>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hyperlink" Target="https://adventisthealthcare.sharepoint.com/:u:/r/sites/Strategy/SitePages/Strategic-Planning-and-Alignment.aspx?csf=1&amp;web=1&amp;e=fo6nIH"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hyperlink" Target="https://adventisthealthcare-ism.ivanticloud.com/Default.aspx"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team.ahc.link/RequiredLearning" TargetMode="External"/><Relationship Id="rId5" Type="http://schemas.openxmlformats.org/officeDocument/2006/relationships/image" Target="../media/image27.jp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7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WOMC Laboratory TEAM HIGHLIGHTS</a:t>
            </a:r>
          </a:p>
        </p:txBody>
      </p:sp>
      <p:sp>
        <p:nvSpPr>
          <p:cNvPr id="21" name="Content Placeholder 2">
            <a:extLst>
              <a:ext uri="{FF2B5EF4-FFF2-40B4-BE49-F238E27FC236}">
                <a16:creationId xmlns:a16="http://schemas.microsoft.com/office/drawing/2014/main" id="{432636C6-03F9-AFBE-A781-1A6816BCB8A0}"/>
              </a:ext>
            </a:extLst>
          </p:cNvPr>
          <p:cNvSpPr>
            <a:spLocks noGrp="1"/>
          </p:cNvSpPr>
          <p:nvPr>
            <p:ph idx="1"/>
          </p:nvPr>
        </p:nvSpPr>
        <p:spPr>
          <a:xfrm>
            <a:off x="428877" y="1886622"/>
            <a:ext cx="11353127" cy="3909160"/>
          </a:xfrm>
        </p:spPr>
        <p:txBody>
          <a:bodyPr>
            <a:normAutofit fontScale="62500" lnSpcReduction="20000"/>
          </a:bodyPr>
          <a:lstStyle/>
          <a:p>
            <a:pPr marL="342900" marR="0" lvl="0" indent="-342900">
              <a:buFont typeface="Symbol" panose="05050102010706020507" pitchFamily="18" charset="2"/>
              <a:buChar char=""/>
            </a:pPr>
            <a:r>
              <a:rPr lang="en-US" sz="2800" dirty="0">
                <a:solidFill>
                  <a:schemeClr val="tx1"/>
                </a:solidFill>
                <a:effectLst/>
                <a:latin typeface="Aptos" panose="020B0004020202020204" pitchFamily="34" charset="0"/>
                <a:ea typeface="Times New Roman" panose="02020603050405020304" pitchFamily="18" charset="0"/>
                <a:cs typeface="Aptos" panose="020B0004020202020204" pitchFamily="34" charset="0"/>
              </a:rPr>
              <a:t>Quest Compliance training</a:t>
            </a:r>
            <a:endParaRPr lang="en-US" sz="28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800" dirty="0">
                <a:solidFill>
                  <a:schemeClr val="tx1"/>
                </a:solidFill>
                <a:effectLst/>
                <a:latin typeface="Aptos" panose="020B0004020202020204" pitchFamily="34" charset="0"/>
                <a:ea typeface="Times New Roman" panose="02020603050405020304" pitchFamily="18" charset="0"/>
                <a:cs typeface="Aptos" panose="020B0004020202020204" pitchFamily="34" charset="0"/>
              </a:rPr>
              <a:t>QuantiFERON labs due 9/30/2025</a:t>
            </a:r>
            <a:endParaRPr lang="en-US" sz="28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800" dirty="0">
                <a:solidFill>
                  <a:schemeClr val="tx1"/>
                </a:solidFill>
                <a:effectLst/>
                <a:latin typeface="Aptos" panose="020B0004020202020204" pitchFamily="34" charset="0"/>
                <a:ea typeface="Times New Roman" panose="02020603050405020304" pitchFamily="18" charset="0"/>
                <a:cs typeface="Aptos" panose="020B0004020202020204" pitchFamily="34" charset="0"/>
              </a:rPr>
              <a:t>Flu shot season is in place please get shots by 11/1</a:t>
            </a:r>
            <a:endParaRPr lang="en-US" sz="28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800" dirty="0">
                <a:solidFill>
                  <a:schemeClr val="tx1"/>
                </a:solidFill>
                <a:effectLst/>
                <a:latin typeface="Aptos" panose="020B0004020202020204" pitchFamily="34" charset="0"/>
                <a:ea typeface="Times New Roman" panose="02020603050405020304" pitchFamily="18" charset="0"/>
                <a:cs typeface="Aptos" panose="020B0004020202020204" pitchFamily="34" charset="0"/>
              </a:rPr>
              <a:t>Lab Star Award and nomination – Lab Star is to recognize and say thank you, it has nothing to do with favoritism. This award was requested by staff from the Glint survey.</a:t>
            </a:r>
            <a:endParaRPr lang="en-US" sz="28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800" dirty="0">
                <a:solidFill>
                  <a:schemeClr val="tx1"/>
                </a:solidFill>
                <a:effectLst/>
                <a:latin typeface="Aptos" panose="020B0004020202020204" pitchFamily="34" charset="0"/>
                <a:ea typeface="Times New Roman" panose="02020603050405020304" pitchFamily="18" charset="0"/>
                <a:cs typeface="Aptos" panose="020B0004020202020204" pitchFamily="34" charset="0"/>
              </a:rPr>
              <a:t>Recognition Quest</a:t>
            </a:r>
            <a:endParaRPr lang="en-US" sz="28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800" dirty="0">
                <a:solidFill>
                  <a:schemeClr val="tx1"/>
                </a:solidFill>
                <a:effectLst/>
                <a:latin typeface="Aptos" panose="020B0004020202020204" pitchFamily="34" charset="0"/>
                <a:ea typeface="Times New Roman" panose="02020603050405020304" pitchFamily="18" charset="0"/>
                <a:cs typeface="Aptos" panose="020B0004020202020204" pitchFamily="34" charset="0"/>
              </a:rPr>
              <a:t>MTS and Competency </a:t>
            </a:r>
            <a:endParaRPr lang="en-US" sz="28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800" dirty="0">
                <a:solidFill>
                  <a:schemeClr val="tx1"/>
                </a:solidFill>
                <a:effectLst/>
                <a:latin typeface="Aptos" panose="020B0004020202020204" pitchFamily="34" charset="0"/>
                <a:ea typeface="Times New Roman" panose="02020603050405020304" pitchFamily="18" charset="0"/>
                <a:cs typeface="Aptos" panose="020B0004020202020204" pitchFamily="34" charset="0"/>
              </a:rPr>
              <a:t>CAP Survey review and failures – a lot of them are attributed to the Testing Personnel and their mishandling of the samples before, during and after testing</a:t>
            </a:r>
            <a:endParaRPr lang="en-US" sz="28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800" dirty="0">
                <a:solidFill>
                  <a:schemeClr val="tx1"/>
                </a:solidFill>
                <a:effectLst/>
                <a:latin typeface="Aptos" panose="020B0004020202020204" pitchFamily="34" charset="0"/>
                <a:ea typeface="Times New Roman" panose="02020603050405020304" pitchFamily="18" charset="0"/>
                <a:cs typeface="Aptos" panose="020B0004020202020204" pitchFamily="34" charset="0"/>
              </a:rPr>
              <a:t>Reminded night shift Technical/Non-Technical that they need to do an effective shift hand off</a:t>
            </a:r>
            <a:endParaRPr lang="en-US" sz="28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800" dirty="0">
                <a:solidFill>
                  <a:schemeClr val="tx1"/>
                </a:solidFill>
                <a:effectLst/>
                <a:latin typeface="Aptos" panose="020B0004020202020204" pitchFamily="34" charset="0"/>
                <a:ea typeface="Times New Roman" panose="02020603050405020304" pitchFamily="18" charset="0"/>
                <a:cs typeface="Aptos" panose="020B0004020202020204" pitchFamily="34" charset="0"/>
              </a:rPr>
              <a:t>Tube station was attributed as reason for labs not being received by 7a, Phlebotomy Supervisors said they will keep a tally of when the tube station goes down</a:t>
            </a:r>
            <a:endParaRPr lang="en-US" sz="28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2800" dirty="0">
                <a:effectLst/>
                <a:latin typeface="Aptos" panose="020B0004020202020204" pitchFamily="34" charset="0"/>
                <a:ea typeface="Aptos" panose="020B0004020202020204" pitchFamily="34" charset="0"/>
                <a:cs typeface="Aptos" panose="020B0004020202020204" pitchFamily="34" charset="0"/>
              </a:rPr>
              <a:t> </a:t>
            </a:r>
          </a:p>
          <a:p>
            <a:pPr marL="0" indent="0">
              <a:buClr>
                <a:srgbClr val="FC4C02"/>
              </a:buClr>
              <a:buNone/>
            </a:pPr>
            <a:endParaRPr lang="en-US" dirty="0">
              <a:solidFill>
                <a:srgbClr val="25398E"/>
              </a:solidFill>
              <a:latin typeface="Arial" panose="020B0604020202020204" pitchFamily="34" charset="0"/>
              <a:cs typeface="Arial" panose="020B0604020202020204" pitchFamily="34" charset="0"/>
            </a:endParaRPr>
          </a:p>
          <a:p>
            <a:pPr marL="0" indent="0">
              <a:buNone/>
            </a:pPr>
            <a:endParaRPr lang="en-US" sz="2200" dirty="0">
              <a:solidFill>
                <a:srgbClr val="2539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C04CC1C-8790-6401-B6AB-039D3A95A98F}"/>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7" name="Slide Number Placeholder 1">
            <a:extLst>
              <a:ext uri="{FF2B5EF4-FFF2-40B4-BE49-F238E27FC236}">
                <a16:creationId xmlns:a16="http://schemas.microsoft.com/office/drawing/2014/main" id="{854F80ED-FD48-5AD6-82AE-7E59E3EFED62}"/>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8E7D65B0-2216-87CA-C336-35F21D146568}"/>
              </a:ext>
            </a:extLst>
          </p:cNvPr>
          <p:cNvSpPr txBox="1"/>
          <p:nvPr/>
        </p:nvSpPr>
        <p:spPr>
          <a:xfrm>
            <a:off x="428878" y="1062218"/>
            <a:ext cx="7567941" cy="369332"/>
          </a:xfrm>
          <a:prstGeom prst="rect">
            <a:avLst/>
          </a:prstGeom>
          <a:noFill/>
        </p:spPr>
        <p:txBody>
          <a:bodyPr wrap="square" rtlCol="0">
            <a:spAutoFit/>
          </a:bodyPr>
          <a:lstStyle/>
          <a:p>
            <a:r>
              <a:rPr lang="en-US" dirty="0"/>
              <a:t>The following topics were discussed in the WOMC monthly staff meeting:</a:t>
            </a:r>
          </a:p>
        </p:txBody>
      </p:sp>
    </p:spTree>
    <p:extLst>
      <p:ext uri="{BB962C8B-B14F-4D97-AF65-F5344CB8AC3E}">
        <p14:creationId xmlns:p14="http://schemas.microsoft.com/office/powerpoint/2010/main" val="270673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1ECE2-3D4D-4602-D0D4-6F408D4DE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6B524-89D5-C10B-D673-B1A1ACA6083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SGMC Laboratory TEAM HIGHLIGHTS</a:t>
            </a:r>
          </a:p>
        </p:txBody>
      </p:sp>
      <p:sp>
        <p:nvSpPr>
          <p:cNvPr id="21" name="Content Placeholder 2">
            <a:extLst>
              <a:ext uri="{FF2B5EF4-FFF2-40B4-BE49-F238E27FC236}">
                <a16:creationId xmlns:a16="http://schemas.microsoft.com/office/drawing/2014/main" id="{5F0394E6-AEC5-C0F7-62F5-4DE37DF5BF8E}"/>
              </a:ext>
            </a:extLst>
          </p:cNvPr>
          <p:cNvSpPr>
            <a:spLocks noGrp="1"/>
          </p:cNvSpPr>
          <p:nvPr>
            <p:ph idx="1"/>
          </p:nvPr>
        </p:nvSpPr>
        <p:spPr>
          <a:xfrm>
            <a:off x="333375" y="1647825"/>
            <a:ext cx="11448629" cy="4147957"/>
          </a:xfrm>
        </p:spPr>
        <p:txBody>
          <a:bodyPr>
            <a:normAutofit fontScale="25000" lnSpcReduction="20000"/>
          </a:bodyPr>
          <a:lstStyle/>
          <a:p>
            <a:pPr marL="342900" marR="0" lvl="0" indent="-342900">
              <a:buSzPts val="1000"/>
              <a:buFont typeface="Symbol" panose="05050102010706020507" pitchFamily="18" charset="2"/>
              <a:buChar char=""/>
              <a:tabLst>
                <a:tab pos="457200" algn="l"/>
              </a:tabLst>
            </a:pPr>
            <a:r>
              <a:rPr lang="en-US" sz="5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AHC mission/vision discussed.</a:t>
            </a:r>
            <a:endParaRPr lang="en-US" sz="56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5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Metrics for August discussed and we are in a good track. KEEP UP THE GOOD WORK!</a:t>
            </a:r>
            <a:endParaRPr lang="en-US" sz="56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5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Glint survey discussion regarding feedback and comments</a:t>
            </a:r>
            <a:endParaRPr lang="en-US" sz="56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5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RISES values: Integrity </a:t>
            </a:r>
            <a:endParaRPr lang="en-US" sz="56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5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WOMC/GEC Workload increased – </a:t>
            </a:r>
            <a:r>
              <a:rPr lang="en-US" sz="5600" dirty="0">
                <a:solidFill>
                  <a:srgbClr val="000000"/>
                </a:solidFill>
                <a:latin typeface="Aptos" panose="020B0004020202020204" pitchFamily="34" charset="0"/>
                <a:ea typeface="Times New Roman" panose="02020603050405020304" pitchFamily="18" charset="0"/>
                <a:cs typeface="Aptos" panose="020B0004020202020204" pitchFamily="34" charset="0"/>
              </a:rPr>
              <a:t>looking into </a:t>
            </a:r>
            <a:r>
              <a:rPr lang="en-US" sz="5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what we can do for staffing for these changes</a:t>
            </a:r>
            <a:endParaRPr lang="en-US" sz="56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5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UHC / Health Insurance changes - Please inform Rob/Hollie/Jonathan/Meaza of issues and concerns regarding some inaccessibility of benefits</a:t>
            </a:r>
            <a:endParaRPr lang="en-US" sz="56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5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Butterfly set issue for Phlebotomist - Will find alternative product that is more use friendly</a:t>
            </a:r>
            <a:endParaRPr lang="en-US" sz="56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5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Critical values - hospitalists/doctors/departments not taking it - escalated to Dr. Roy</a:t>
            </a:r>
            <a:endParaRPr lang="en-US" sz="56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5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Outpatient staffing - changes to come.</a:t>
            </a:r>
            <a:endParaRPr lang="en-US" sz="56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5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How to process properly mislabeled samples.</a:t>
            </a:r>
            <a:endParaRPr lang="en-US" sz="56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5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MTS/Empower/</a:t>
            </a:r>
            <a:r>
              <a:rPr lang="en-US" sz="5600" dirty="0" err="1">
                <a:solidFill>
                  <a:srgbClr val="000000"/>
                </a:solidFill>
                <a:effectLst/>
                <a:latin typeface="Aptos" panose="020B0004020202020204" pitchFamily="34" charset="0"/>
                <a:ea typeface="Times New Roman" panose="02020603050405020304" pitchFamily="18" charset="0"/>
                <a:cs typeface="Aptos" panose="020B0004020202020204" pitchFamily="34" charset="0"/>
              </a:rPr>
              <a:t>WorkDay</a:t>
            </a:r>
            <a:r>
              <a:rPr lang="en-US" sz="5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/Compliance Training 2025</a:t>
            </a:r>
            <a:endParaRPr lang="en-US" sz="56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5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Flu vaccine deadline: November 4, 2025</a:t>
            </a:r>
            <a:endParaRPr lang="en-US" sz="56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5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Competency November 30, 2025</a:t>
            </a:r>
            <a:endParaRPr lang="en-US" sz="56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5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TB test - October 10, 2025</a:t>
            </a:r>
            <a:endParaRPr lang="en-US" sz="56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endParaRPr lang="en-US" sz="28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2800" dirty="0">
                <a:effectLst/>
                <a:latin typeface="Aptos" panose="020B0004020202020204" pitchFamily="34" charset="0"/>
                <a:ea typeface="Aptos" panose="020B0004020202020204" pitchFamily="34" charset="0"/>
                <a:cs typeface="Aptos" panose="020B0004020202020204" pitchFamily="34" charset="0"/>
              </a:rPr>
              <a:t> </a:t>
            </a:r>
          </a:p>
          <a:p>
            <a:pPr marL="0" indent="0">
              <a:buClr>
                <a:srgbClr val="FC4C02"/>
              </a:buClr>
              <a:buNone/>
            </a:pPr>
            <a:endParaRPr lang="en-US" dirty="0">
              <a:solidFill>
                <a:srgbClr val="25398E"/>
              </a:solidFill>
              <a:latin typeface="Arial" panose="020B0604020202020204" pitchFamily="34" charset="0"/>
              <a:cs typeface="Arial" panose="020B0604020202020204" pitchFamily="34" charset="0"/>
            </a:endParaRPr>
          </a:p>
          <a:p>
            <a:pPr marL="0" indent="0">
              <a:buNone/>
            </a:pPr>
            <a:endParaRPr lang="en-US" sz="2200" dirty="0">
              <a:solidFill>
                <a:srgbClr val="2539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75DBCD0-0640-5225-0BEA-6B3E49CC1A07}"/>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7" name="Slide Number Placeholder 1">
            <a:extLst>
              <a:ext uri="{FF2B5EF4-FFF2-40B4-BE49-F238E27FC236}">
                <a16:creationId xmlns:a16="http://schemas.microsoft.com/office/drawing/2014/main" id="{738F1479-0043-BD63-6220-4CA65CA452D8}"/>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43331AB5-E492-560D-B3CD-D8A6FED4704D}"/>
              </a:ext>
            </a:extLst>
          </p:cNvPr>
          <p:cNvSpPr txBox="1"/>
          <p:nvPr/>
        </p:nvSpPr>
        <p:spPr>
          <a:xfrm>
            <a:off x="428878" y="1062218"/>
            <a:ext cx="8448422" cy="369332"/>
          </a:xfrm>
          <a:prstGeom prst="rect">
            <a:avLst/>
          </a:prstGeom>
          <a:noFill/>
        </p:spPr>
        <p:txBody>
          <a:bodyPr wrap="square" rtlCol="0">
            <a:spAutoFit/>
          </a:bodyPr>
          <a:lstStyle/>
          <a:p>
            <a:r>
              <a:rPr lang="en-US" dirty="0"/>
              <a:t>The following topics were discussed in the SGMC monthly staff meeting on Sept 23rd:</a:t>
            </a:r>
          </a:p>
        </p:txBody>
      </p:sp>
    </p:spTree>
    <p:extLst>
      <p:ext uri="{BB962C8B-B14F-4D97-AF65-F5344CB8AC3E}">
        <p14:creationId xmlns:p14="http://schemas.microsoft.com/office/powerpoint/2010/main" val="57458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E8C3B-4198-4800-2074-8C2618559D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2202BB-54B2-95F1-D37B-54C8F6EC57A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FWMC Laboratory TEAM HIGHLIGHTS</a:t>
            </a:r>
          </a:p>
        </p:txBody>
      </p:sp>
      <p:sp>
        <p:nvSpPr>
          <p:cNvPr id="21" name="Content Placeholder 2">
            <a:extLst>
              <a:ext uri="{FF2B5EF4-FFF2-40B4-BE49-F238E27FC236}">
                <a16:creationId xmlns:a16="http://schemas.microsoft.com/office/drawing/2014/main" id="{72BBE2CA-BDB5-5E57-E1E5-BD2921CF54D0}"/>
              </a:ext>
            </a:extLst>
          </p:cNvPr>
          <p:cNvSpPr>
            <a:spLocks noGrp="1"/>
          </p:cNvSpPr>
          <p:nvPr>
            <p:ph idx="1"/>
          </p:nvPr>
        </p:nvSpPr>
        <p:spPr>
          <a:xfrm>
            <a:off x="333375" y="1647825"/>
            <a:ext cx="11448629" cy="4147957"/>
          </a:xfrm>
        </p:spPr>
        <p:txBody>
          <a:bodyPr>
            <a:normAutofit fontScale="32500" lnSpcReduction="20000"/>
          </a:bodyPr>
          <a:lstStyle/>
          <a:p>
            <a:pPr marL="0" marR="0">
              <a:buNone/>
            </a:pPr>
            <a:r>
              <a:rPr lang="en-US" sz="6000" dirty="0">
                <a:effectLst/>
                <a:latin typeface="Aptos" panose="020B0004020202020204" pitchFamily="34" charset="0"/>
                <a:ea typeface="Aptos" panose="020B0004020202020204" pitchFamily="34" charset="0"/>
                <a:cs typeface="Aptos" panose="020B0004020202020204" pitchFamily="34" charset="0"/>
              </a:rPr>
              <a:t> </a:t>
            </a:r>
          </a:p>
          <a:p>
            <a:r>
              <a:rPr lang="en-US" sz="6000" dirty="0">
                <a:effectLst/>
                <a:latin typeface="Aptos" panose="020B0004020202020204" pitchFamily="34" charset="0"/>
                <a:ea typeface="Aptos" panose="020B0004020202020204" pitchFamily="34" charset="0"/>
                <a:cs typeface="Aptos" panose="020B0004020202020204" pitchFamily="34" charset="0"/>
              </a:rPr>
              <a:t>Working on effective communication between the team. Use your chain of command but we are still willing to help and listen.</a:t>
            </a:r>
          </a:p>
          <a:p>
            <a:r>
              <a:rPr lang="en-US" sz="6000" dirty="0">
                <a:effectLst/>
                <a:latin typeface="Aptos" panose="020B0004020202020204" pitchFamily="34" charset="0"/>
                <a:ea typeface="Aptos" panose="020B0004020202020204" pitchFamily="34" charset="0"/>
                <a:cs typeface="Aptos" panose="020B0004020202020204" pitchFamily="34" charset="0"/>
              </a:rPr>
              <a:t>Discussion of Katrice in the process of training on doing counts at FWMC.</a:t>
            </a:r>
          </a:p>
          <a:p>
            <a:r>
              <a:rPr lang="en-US" sz="6000" dirty="0">
                <a:effectLst/>
                <a:latin typeface="Aptos" panose="020B0004020202020204" pitchFamily="34" charset="0"/>
                <a:ea typeface="Aptos" panose="020B0004020202020204" pitchFamily="34" charset="0"/>
                <a:cs typeface="Aptos" panose="020B0004020202020204" pitchFamily="34" charset="0"/>
              </a:rPr>
              <a:t>Vanessa invited staff to participate in events such as community fair on the weekend of 09/20/2025.</a:t>
            </a:r>
          </a:p>
          <a:p>
            <a:r>
              <a:rPr lang="en-US" sz="6000" dirty="0">
                <a:effectLst/>
                <a:latin typeface="Aptos" panose="020B0004020202020204" pitchFamily="34" charset="0"/>
                <a:ea typeface="Aptos" panose="020B0004020202020204" pitchFamily="34" charset="0"/>
                <a:cs typeface="Aptos" panose="020B0004020202020204" pitchFamily="34" charset="0"/>
              </a:rPr>
              <a:t>Diana concerned about turn around time in the blood bank. They’ve been busy- Rob is investigating workload in blood banks.</a:t>
            </a:r>
          </a:p>
          <a:p>
            <a:r>
              <a:rPr lang="en-US" sz="6000" dirty="0">
                <a:effectLst/>
                <a:latin typeface="Aptos" panose="020B0004020202020204" pitchFamily="34" charset="0"/>
                <a:ea typeface="Aptos" panose="020B0004020202020204" pitchFamily="34" charset="0"/>
                <a:cs typeface="Aptos" panose="020B0004020202020204" pitchFamily="34" charset="0"/>
              </a:rPr>
              <a:t>Cynthia mentioned Cap inspection window, make sure you cross your t’s and dot your “</a:t>
            </a:r>
            <a:r>
              <a:rPr lang="en-US" sz="6000" dirty="0" err="1">
                <a:effectLst/>
                <a:latin typeface="Aptos" panose="020B0004020202020204" pitchFamily="34" charset="0"/>
                <a:ea typeface="Aptos" panose="020B0004020202020204" pitchFamily="34" charset="0"/>
                <a:cs typeface="Aptos" panose="020B0004020202020204" pitchFamily="34" charset="0"/>
              </a:rPr>
              <a:t>i”s</a:t>
            </a:r>
            <a:r>
              <a:rPr lang="en-US" sz="6000" dirty="0">
                <a:effectLst/>
                <a:latin typeface="Aptos" panose="020B0004020202020204" pitchFamily="34" charset="0"/>
                <a:ea typeface="Aptos" panose="020B0004020202020204" pitchFamily="34" charset="0"/>
                <a:cs typeface="Aptos" panose="020B0004020202020204" pitchFamily="34" charset="0"/>
              </a:rPr>
              <a:t>.</a:t>
            </a:r>
            <a:endParaRPr lang="en-US" sz="6000" dirty="0">
              <a:latin typeface="Aptos" panose="020B0004020202020204" pitchFamily="34" charset="0"/>
              <a:ea typeface="Aptos" panose="020B0004020202020204" pitchFamily="34" charset="0"/>
              <a:cs typeface="Aptos" panose="020B0004020202020204" pitchFamily="34" charset="0"/>
            </a:endParaRPr>
          </a:p>
          <a:p>
            <a:r>
              <a:rPr lang="en-US" sz="6000" dirty="0">
                <a:effectLst/>
                <a:latin typeface="Aptos" panose="020B0004020202020204" pitchFamily="34" charset="0"/>
                <a:ea typeface="Aptos" panose="020B0004020202020204" pitchFamily="34" charset="0"/>
                <a:cs typeface="Aptos" panose="020B0004020202020204" pitchFamily="34" charset="0"/>
              </a:rPr>
              <a:t>Rob discussed United Healthcare insurance concerns and still fighting for proper insurance coverage </a:t>
            </a:r>
          </a:p>
          <a:p>
            <a:pPr marL="0" marR="0">
              <a:buNone/>
            </a:pPr>
            <a:r>
              <a:rPr lang="en-US" sz="60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buFont typeface="Symbol" panose="05050102010706020507" pitchFamily="18" charset="2"/>
              <a:buChar char=""/>
            </a:pPr>
            <a:endParaRPr lang="en-US" sz="28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2800" dirty="0">
                <a:effectLst/>
                <a:latin typeface="Aptos" panose="020B0004020202020204" pitchFamily="34" charset="0"/>
                <a:ea typeface="Aptos" panose="020B0004020202020204" pitchFamily="34" charset="0"/>
                <a:cs typeface="Aptos" panose="020B0004020202020204" pitchFamily="34" charset="0"/>
              </a:rPr>
              <a:t> </a:t>
            </a:r>
          </a:p>
          <a:p>
            <a:pPr marL="0" indent="0">
              <a:buClr>
                <a:srgbClr val="FC4C02"/>
              </a:buClr>
              <a:buNone/>
            </a:pPr>
            <a:endParaRPr lang="en-US" dirty="0">
              <a:solidFill>
                <a:srgbClr val="25398E"/>
              </a:solidFill>
              <a:latin typeface="Arial" panose="020B0604020202020204" pitchFamily="34" charset="0"/>
              <a:cs typeface="Arial" panose="020B0604020202020204" pitchFamily="34" charset="0"/>
            </a:endParaRPr>
          </a:p>
          <a:p>
            <a:pPr marL="0" indent="0">
              <a:buNone/>
            </a:pPr>
            <a:endParaRPr lang="en-US" sz="2200" dirty="0">
              <a:solidFill>
                <a:srgbClr val="2539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507D0DE-B19E-F6D3-D26E-37D8D3AA3AF1}"/>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7" name="Slide Number Placeholder 1">
            <a:extLst>
              <a:ext uri="{FF2B5EF4-FFF2-40B4-BE49-F238E27FC236}">
                <a16:creationId xmlns:a16="http://schemas.microsoft.com/office/drawing/2014/main" id="{87B88D5E-1B07-7DBA-92B5-4A2C0A544708}"/>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A128CAE7-C641-602E-D8EC-666E4484F19C}"/>
              </a:ext>
            </a:extLst>
          </p:cNvPr>
          <p:cNvSpPr txBox="1"/>
          <p:nvPr/>
        </p:nvSpPr>
        <p:spPr>
          <a:xfrm>
            <a:off x="428878" y="1062218"/>
            <a:ext cx="8448422" cy="369332"/>
          </a:xfrm>
          <a:prstGeom prst="rect">
            <a:avLst/>
          </a:prstGeom>
          <a:noFill/>
        </p:spPr>
        <p:txBody>
          <a:bodyPr wrap="square" rtlCol="0">
            <a:spAutoFit/>
          </a:bodyPr>
          <a:lstStyle/>
          <a:p>
            <a:r>
              <a:rPr lang="en-US" dirty="0"/>
              <a:t>The following topics were discussed in the SGMC monthly staff meeting on Sept 16th:</a:t>
            </a:r>
          </a:p>
        </p:txBody>
      </p:sp>
    </p:spTree>
    <p:extLst>
      <p:ext uri="{BB962C8B-B14F-4D97-AF65-F5344CB8AC3E}">
        <p14:creationId xmlns:p14="http://schemas.microsoft.com/office/powerpoint/2010/main" val="377178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74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1E28-ED2B-0AF7-5553-6F4483A8BD76}"/>
              </a:ext>
            </a:extLst>
          </p:cNvPr>
          <p:cNvSpPr>
            <a:spLocks noGrp="1"/>
          </p:cNvSpPr>
          <p:nvPr>
            <p:ph type="title"/>
          </p:nvPr>
        </p:nvSpPr>
        <p:spPr/>
        <p:txBody>
          <a:bodyPr>
            <a:normAutofit/>
          </a:bodyPr>
          <a:lstStyle/>
          <a:p>
            <a:r>
              <a:rPr lang="en-US" sz="7000" spc="-150" dirty="0">
                <a:latin typeface="Arial" panose="020B0604020202020204" pitchFamily="34" charset="0"/>
                <a:cs typeface="Arial" panose="020B0604020202020204" pitchFamily="34" charset="0"/>
              </a:rPr>
              <a:t>Monthly Meeting</a:t>
            </a:r>
          </a:p>
        </p:txBody>
      </p:sp>
      <p:sp>
        <p:nvSpPr>
          <p:cNvPr id="3" name="Text Placeholder 2">
            <a:extLst>
              <a:ext uri="{FF2B5EF4-FFF2-40B4-BE49-F238E27FC236}">
                <a16:creationId xmlns:a16="http://schemas.microsoft.com/office/drawing/2014/main" id="{146358D1-A60B-5BF3-C694-155A17589DFF}"/>
              </a:ext>
            </a:extLst>
          </p:cNvPr>
          <p:cNvSpPr>
            <a:spLocks noGrp="1"/>
          </p:cNvSpPr>
          <p:nvPr>
            <p:ph type="body" idx="1"/>
          </p:nvPr>
        </p:nvSpPr>
        <p:spPr/>
        <p:txBody>
          <a:bodyPr/>
          <a:lstStyle/>
          <a:p>
            <a:r>
              <a:rPr lang="en-US" sz="3200" dirty="0"/>
              <a:t>September 2025</a:t>
            </a:r>
          </a:p>
          <a:p>
            <a:endParaRPr lang="en-US" dirty="0"/>
          </a:p>
        </p:txBody>
      </p:sp>
      <p:sp>
        <p:nvSpPr>
          <p:cNvPr id="4" name="Text Placeholder 2">
            <a:extLst>
              <a:ext uri="{FF2B5EF4-FFF2-40B4-BE49-F238E27FC236}">
                <a16:creationId xmlns:a16="http://schemas.microsoft.com/office/drawing/2014/main" id="{4B99148D-38DB-F4B9-B74F-A5C1CC3087D1}"/>
              </a:ext>
            </a:extLst>
          </p:cNvPr>
          <p:cNvSpPr txBox="1">
            <a:spLocks/>
          </p:cNvSpPr>
          <p:nvPr/>
        </p:nvSpPr>
        <p:spPr>
          <a:xfrm>
            <a:off x="8734097" y="6441037"/>
            <a:ext cx="3069020" cy="546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FC4C02"/>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yriad Pro" panose="020B05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1800" dirty="0" err="1">
                <a:solidFill>
                  <a:srgbClr val="25398E"/>
                </a:solidFill>
              </a:rPr>
              <a:t>AdventistHealthcare.com</a:t>
            </a:r>
            <a:endParaRPr lang="en-US" sz="1800" dirty="0">
              <a:solidFill>
                <a:srgbClr val="25398E"/>
              </a:solidFill>
            </a:endParaRPr>
          </a:p>
          <a:p>
            <a:endParaRPr lang="en-US" dirty="0"/>
          </a:p>
        </p:txBody>
      </p:sp>
    </p:spTree>
    <p:extLst>
      <p:ext uri="{BB962C8B-B14F-4D97-AF65-F5344CB8AC3E}">
        <p14:creationId xmlns:p14="http://schemas.microsoft.com/office/powerpoint/2010/main" val="64278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D1D086BD-D79F-0361-AADF-BFBC4977A18B}"/>
              </a:ext>
            </a:extLst>
          </p:cNvPr>
          <p:cNvSpPr>
            <a:spLocks noGrp="1"/>
          </p:cNvSpPr>
          <p:nvPr>
            <p:ph idx="1"/>
          </p:nvPr>
        </p:nvSpPr>
        <p:spPr/>
        <p:txBody>
          <a:bodyPr/>
          <a:lstStyle/>
          <a:p>
            <a:r>
              <a:rPr lang="en-US" dirty="0">
                <a:solidFill>
                  <a:srgbClr val="FC4C02"/>
                </a:solidFill>
                <a:latin typeface="Arial" panose="020B0604020202020204" pitchFamily="34" charset="0"/>
                <a:cs typeface="Arial" panose="020B0604020202020204" pitchFamily="34" charset="0"/>
              </a:rPr>
              <a:t>Devotional</a:t>
            </a:r>
          </a:p>
          <a:p>
            <a:pPr lvl="1">
              <a:spcBef>
                <a:spcPts val="600"/>
              </a:spcBef>
              <a:buFont typeface="System Font Regular"/>
              <a:buChar char="–"/>
            </a:pPr>
            <a:r>
              <a:rPr lang="en-US" sz="2000" b="1" dirty="0">
                <a:solidFill>
                  <a:srgbClr val="25398E"/>
                </a:solidFill>
                <a:latin typeface="Arial" panose="020B0604020202020204" pitchFamily="34" charset="0"/>
                <a:cs typeface="Arial" panose="020B0604020202020204" pitchFamily="34" charset="0"/>
              </a:rPr>
              <a:t>Integrity </a:t>
            </a:r>
            <a:r>
              <a:rPr lang="en-US" sz="2000" dirty="0">
                <a:solidFill>
                  <a:srgbClr val="25398E"/>
                </a:solidFill>
                <a:latin typeface="Arial" panose="020B0604020202020204" pitchFamily="34" charset="0"/>
                <a:cs typeface="Arial" panose="020B0604020202020204" pitchFamily="34" charset="0"/>
              </a:rPr>
              <a:t>Reflection</a:t>
            </a:r>
          </a:p>
          <a:p>
            <a:pPr>
              <a:spcBef>
                <a:spcPts val="2400"/>
              </a:spcBef>
            </a:pPr>
            <a:r>
              <a:rPr lang="en-US" dirty="0">
                <a:solidFill>
                  <a:srgbClr val="FC4C02"/>
                </a:solidFill>
                <a:latin typeface="Arial" panose="020B0604020202020204" pitchFamily="34" charset="0"/>
                <a:cs typeface="Arial" panose="020B0604020202020204" pitchFamily="34" charset="0"/>
              </a:rPr>
              <a:t>Excellence in Motion Highlight</a:t>
            </a:r>
          </a:p>
          <a:p>
            <a:pPr lvl="1">
              <a:spcBef>
                <a:spcPts val="600"/>
              </a:spcBef>
              <a:buFont typeface="System Font Regular"/>
              <a:buChar char="–"/>
            </a:pPr>
            <a:r>
              <a:rPr lang="en-US" sz="2000" dirty="0">
                <a:solidFill>
                  <a:srgbClr val="25398E"/>
                </a:solidFill>
                <a:latin typeface="Arial" panose="020B0604020202020204" pitchFamily="34" charset="0"/>
                <a:cs typeface="Arial" panose="020B0604020202020204" pitchFamily="34" charset="0"/>
              </a:rPr>
              <a:t>Leadership System Overview</a:t>
            </a:r>
          </a:p>
          <a:p>
            <a:pPr lvl="1">
              <a:spcBef>
                <a:spcPts val="600"/>
              </a:spcBef>
              <a:buFont typeface="System Font Regular"/>
              <a:buChar char="–"/>
            </a:pPr>
            <a:r>
              <a:rPr lang="en-US" sz="2000" dirty="0">
                <a:solidFill>
                  <a:srgbClr val="25398E"/>
                </a:solidFill>
                <a:latin typeface="Arial" panose="020B0604020202020204" pitchFamily="34" charset="0"/>
                <a:cs typeface="Arial" panose="020B0604020202020204" pitchFamily="34" charset="0"/>
              </a:rPr>
              <a:t>How is AHC getting </a:t>
            </a:r>
            <a:r>
              <a:rPr lang="en-US" sz="2000" b="1" dirty="0">
                <a:solidFill>
                  <a:srgbClr val="25398E"/>
                </a:solidFill>
                <a:latin typeface="Arial" panose="020B0604020202020204" pitchFamily="34" charset="0"/>
                <a:cs typeface="Arial" panose="020B0604020202020204" pitchFamily="34" charset="0"/>
              </a:rPr>
              <a:t>Better</a:t>
            </a:r>
          </a:p>
          <a:p>
            <a:pPr>
              <a:spcBef>
                <a:spcPts val="2400"/>
              </a:spcBef>
            </a:pPr>
            <a:r>
              <a:rPr lang="en-US" dirty="0">
                <a:solidFill>
                  <a:srgbClr val="FC4C02"/>
                </a:solidFill>
                <a:latin typeface="Arial" panose="020B0604020202020204" pitchFamily="34" charset="0"/>
                <a:cs typeface="Arial" panose="020B0604020202020204" pitchFamily="34" charset="0"/>
              </a:rPr>
              <a:t>Team Highlights</a:t>
            </a:r>
          </a:p>
        </p:txBody>
      </p:sp>
      <p:sp>
        <p:nvSpPr>
          <p:cNvPr id="8" name="TextBox 7">
            <a:extLst>
              <a:ext uri="{FF2B5EF4-FFF2-40B4-BE49-F238E27FC236}">
                <a16:creationId xmlns:a16="http://schemas.microsoft.com/office/drawing/2014/main" id="{D283786E-044E-BC81-2667-7B8756CF4F49}"/>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10" name="Slide Number Placeholder 1">
            <a:extLst>
              <a:ext uri="{FF2B5EF4-FFF2-40B4-BE49-F238E27FC236}">
                <a16:creationId xmlns:a16="http://schemas.microsoft.com/office/drawing/2014/main" id="{186C214D-AAB9-8F45-27A8-228E65D5600D}"/>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FCC65EBA-D856-5166-7606-A860C804DAB7}"/>
              </a:ext>
            </a:extLst>
          </p:cNvPr>
          <p:cNvPicPr>
            <a:picLocks noChangeAspect="1"/>
          </p:cNvPicPr>
          <p:nvPr/>
        </p:nvPicPr>
        <p:blipFill>
          <a:blip r:embed="rId2"/>
          <a:stretch>
            <a:fillRect/>
          </a:stretch>
        </p:blipFill>
        <p:spPr>
          <a:xfrm>
            <a:off x="7088864" y="3928956"/>
            <a:ext cx="4703802" cy="2098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14E997A9-0850-820A-18E7-C1BE7EB1BC55}"/>
              </a:ext>
            </a:extLst>
          </p:cNvPr>
          <p:cNvPicPr>
            <a:picLocks noChangeAspect="1"/>
          </p:cNvPicPr>
          <p:nvPr/>
        </p:nvPicPr>
        <p:blipFill>
          <a:blip r:embed="rId3"/>
          <a:srcRect l="2381"/>
          <a:stretch/>
        </p:blipFill>
        <p:spPr>
          <a:xfrm>
            <a:off x="9016088" y="1189530"/>
            <a:ext cx="2771245" cy="1733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990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9A6CC2E-2023-CE2A-9CC0-B31AA0AB0E8A}"/>
              </a:ext>
            </a:extLst>
          </p:cNvPr>
          <p:cNvCxnSpPr/>
          <p:nvPr/>
        </p:nvCxnSpPr>
        <p:spPr>
          <a:xfrm>
            <a:off x="323268" y="3282127"/>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8917BF21-585F-FBCA-DDA9-9557248770A5}"/>
              </a:ext>
            </a:extLst>
          </p:cNvPr>
          <p:cNvSpPr txBox="1">
            <a:spLocks/>
          </p:cNvSpPr>
          <p:nvPr/>
        </p:nvSpPr>
        <p:spPr>
          <a:xfrm>
            <a:off x="319546" y="163911"/>
            <a:ext cx="11353126" cy="1061048"/>
          </a:xfrm>
          <a:prstGeom prst="rect">
            <a:avLst/>
          </a:prstGeom>
        </p:spPr>
        <p:txBody>
          <a:bodyPr vert="horz" lIns="91440" tIns="45720" rIns="91440" bIns="45720" rtlCol="0">
            <a:normAutofit/>
          </a:bodyPr>
          <a:lstStyle>
            <a:defPPr>
              <a:defRPr lang="en-US"/>
            </a:defPPr>
            <a:lvl1pPr marR="0" lvl="0" indent="0" algn="ctr" eaLnBrk="0" fontAlgn="base" hangingPunct="0">
              <a:lnSpc>
                <a:spcPct val="120000"/>
              </a:lnSpc>
              <a:spcBef>
                <a:spcPct val="20000"/>
              </a:spcBef>
              <a:spcAft>
                <a:spcPct val="0"/>
              </a:spcAft>
              <a:buClrTx/>
              <a:buSzTx/>
              <a:buFontTx/>
              <a:buNone/>
              <a:tabLst/>
              <a:defRPr sz="3900" b="0" i="0" kern="0">
                <a:solidFill>
                  <a:srgbClr val="FC4C02"/>
                </a:solidFill>
                <a:latin typeface="Arial"/>
                <a:ea typeface="ヒラギノ角ゴ Pro W3"/>
              </a:defRPr>
            </a:lvl1pPr>
            <a:lvl2pPr marL="685800" indent="-228600">
              <a:lnSpc>
                <a:spcPct val="90000"/>
              </a:lnSpc>
              <a:spcBef>
                <a:spcPts val="500"/>
              </a:spcBef>
              <a:buFont typeface="Arial" panose="020B0604020202020204" pitchFamily="34" charset="0"/>
              <a:buChar char="•"/>
              <a:defRPr sz="2400" b="0" i="0">
                <a:solidFill>
                  <a:schemeClr val="tx1">
                    <a:lumMod val="50000"/>
                    <a:lumOff val="50000"/>
                  </a:schemeClr>
                </a:solidFill>
                <a:latin typeface="Myriad Pro" panose="020B0503030403020204" pitchFamily="34" charset="0"/>
              </a:defRPr>
            </a:lvl2pPr>
            <a:lvl3pPr marL="1143000" indent="-228600">
              <a:lnSpc>
                <a:spcPct val="90000"/>
              </a:lnSpc>
              <a:spcBef>
                <a:spcPts val="500"/>
              </a:spcBef>
              <a:buFont typeface="Arial" panose="020B0604020202020204" pitchFamily="34" charset="0"/>
              <a:buChar char="•"/>
              <a:defRPr sz="2000" b="0" i="0">
                <a:solidFill>
                  <a:schemeClr val="tx1">
                    <a:lumMod val="50000"/>
                    <a:lumOff val="50000"/>
                  </a:schemeClr>
                </a:solidFill>
                <a:latin typeface="Myriad Pro" panose="020B0503030403020204" pitchFamily="34" charset="0"/>
              </a:defRPr>
            </a:lvl3pPr>
            <a:lvl4pPr marL="1600200" indent="-228600">
              <a:lnSpc>
                <a:spcPct val="90000"/>
              </a:lnSpc>
              <a:spcBef>
                <a:spcPts val="500"/>
              </a:spcBef>
              <a:buFont typeface="Arial" panose="020B0604020202020204" pitchFamily="34" charset="0"/>
              <a:buChar char="•"/>
              <a:defRPr b="0" i="0">
                <a:solidFill>
                  <a:schemeClr val="tx1">
                    <a:lumMod val="50000"/>
                    <a:lumOff val="50000"/>
                  </a:schemeClr>
                </a:solidFill>
                <a:latin typeface="Myriad Pro" panose="020B0503030403020204" pitchFamily="34" charset="0"/>
              </a:defRPr>
            </a:lvl4pPr>
            <a:lvl5pPr marL="2057400" indent="-228600">
              <a:lnSpc>
                <a:spcPct val="90000"/>
              </a:lnSpc>
              <a:spcBef>
                <a:spcPts val="500"/>
              </a:spcBef>
              <a:buFont typeface="Arial" panose="020B0604020202020204" pitchFamily="34" charset="0"/>
              <a:buChar char="•"/>
              <a:defRPr b="0" i="0">
                <a:solidFill>
                  <a:schemeClr val="tx1">
                    <a:lumMod val="50000"/>
                    <a:lumOff val="50000"/>
                  </a:schemeClr>
                </a:solidFill>
                <a:latin typeface="Myriad Pro" panose="020B0503030403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rgbClr val="25398E"/>
                </a:solidFill>
              </a:rPr>
              <a:t>Integrity</a:t>
            </a:r>
          </a:p>
          <a:p>
            <a:endParaRPr lang="en-US" dirty="0">
              <a:solidFill>
                <a:srgbClr val="25398E"/>
              </a:solidFill>
            </a:endParaRPr>
          </a:p>
        </p:txBody>
      </p:sp>
      <p:cxnSp>
        <p:nvCxnSpPr>
          <p:cNvPr id="9" name="Straight Connector 8">
            <a:extLst>
              <a:ext uri="{FF2B5EF4-FFF2-40B4-BE49-F238E27FC236}">
                <a16:creationId xmlns:a16="http://schemas.microsoft.com/office/drawing/2014/main" id="{491BB680-D299-3352-3079-01B4AABFA681}"/>
              </a:ext>
            </a:extLst>
          </p:cNvPr>
          <p:cNvCxnSpPr/>
          <p:nvPr/>
        </p:nvCxnSpPr>
        <p:spPr>
          <a:xfrm>
            <a:off x="319546" y="1453325"/>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10" name="Slide Number Placeholder 1">
            <a:extLst>
              <a:ext uri="{FF2B5EF4-FFF2-40B4-BE49-F238E27FC236}">
                <a16:creationId xmlns:a16="http://schemas.microsoft.com/office/drawing/2014/main" id="{314FA1BC-14E6-34C5-C391-951CDE16AF82}"/>
              </a:ext>
            </a:extLst>
          </p:cNvPr>
          <p:cNvSpPr txBox="1">
            <a:spLocks/>
          </p:cNvSpPr>
          <p:nvPr/>
        </p:nvSpPr>
        <p:spPr>
          <a:xfrm>
            <a:off x="10584611" y="6455741"/>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4</a:t>
            </a:fld>
            <a:endParaRPr lang="en-US" altLang="en-US" sz="1400" dirty="0">
              <a:latin typeface="Arial" panose="020B0604020202020204" pitchFamily="34" charset="0"/>
              <a:cs typeface="Arial" panose="020B0604020202020204" pitchFamily="34" charset="0"/>
            </a:endParaRPr>
          </a:p>
        </p:txBody>
      </p:sp>
      <p:sp>
        <p:nvSpPr>
          <p:cNvPr id="7" name="Title 2">
            <a:extLst>
              <a:ext uri="{FF2B5EF4-FFF2-40B4-BE49-F238E27FC236}">
                <a16:creationId xmlns:a16="http://schemas.microsoft.com/office/drawing/2014/main" id="{C1133821-B043-9A00-22E3-33DFC915138C}"/>
              </a:ext>
            </a:extLst>
          </p:cNvPr>
          <p:cNvSpPr txBox="1">
            <a:spLocks/>
          </p:cNvSpPr>
          <p:nvPr/>
        </p:nvSpPr>
        <p:spPr>
          <a:xfrm>
            <a:off x="2047462" y="6249579"/>
            <a:ext cx="9470286" cy="436656"/>
          </a:xfrm>
          <a:prstGeom prst="rect">
            <a:avLst/>
          </a:prstGeom>
        </p:spPr>
        <p:txBody>
          <a:bodyPr/>
          <a:lstStyle>
            <a:lvl1pPr algn="l" rtl="0" eaLnBrk="0" fontAlgn="base" hangingPunct="0">
              <a:spcBef>
                <a:spcPct val="0"/>
              </a:spcBef>
              <a:spcAft>
                <a:spcPct val="0"/>
              </a:spcAft>
              <a:defRPr sz="4800" b="0">
                <a:solidFill>
                  <a:schemeClr val="tx2"/>
                </a:solidFill>
                <a:latin typeface="Bahnschrift SemiBold Condensed" panose="020B0502040204020203" pitchFamily="34" charset="0"/>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i="0" u="none" strike="noStrike" kern="0" cap="none" spc="0" normalizeH="0" baseline="0" noProof="0" dirty="0">
                <a:ln>
                  <a:noFill/>
                </a:ln>
                <a:solidFill>
                  <a:srgbClr val="25398E"/>
                </a:solidFill>
                <a:effectLst/>
                <a:uLnTx/>
                <a:uFillTx/>
              </a:rPr>
              <a:t>DEVOTIONAL</a:t>
            </a:r>
          </a:p>
        </p:txBody>
      </p:sp>
      <p:sp>
        <p:nvSpPr>
          <p:cNvPr id="11" name="Content Placeholder 2">
            <a:extLst>
              <a:ext uri="{FF2B5EF4-FFF2-40B4-BE49-F238E27FC236}">
                <a16:creationId xmlns:a16="http://schemas.microsoft.com/office/drawing/2014/main" id="{A7C433D0-EAA8-DC75-D112-A834B0CF8B7F}"/>
              </a:ext>
            </a:extLst>
          </p:cNvPr>
          <p:cNvSpPr txBox="1">
            <a:spLocks/>
          </p:cNvSpPr>
          <p:nvPr/>
        </p:nvSpPr>
        <p:spPr>
          <a:xfrm>
            <a:off x="419437" y="987363"/>
            <a:ext cx="11353126" cy="1061048"/>
          </a:xfrm>
          <a:prstGeom prst="rect">
            <a:avLst/>
          </a:prstGeom>
        </p:spPr>
        <p:txBody>
          <a:bodyPr vert="horz" lIns="91440" tIns="45720" rIns="91440" bIns="45720" rtlCol="0">
            <a:normAutofit/>
          </a:bodyPr>
          <a:lstStyle>
            <a:defPPr>
              <a:defRPr lang="en-US"/>
            </a:defPPr>
            <a:lvl1pPr marR="0" lvl="0" indent="0" algn="ctr" eaLnBrk="0" fontAlgn="base" hangingPunct="0">
              <a:lnSpc>
                <a:spcPct val="120000"/>
              </a:lnSpc>
              <a:spcBef>
                <a:spcPct val="20000"/>
              </a:spcBef>
              <a:spcAft>
                <a:spcPct val="0"/>
              </a:spcAft>
              <a:buClrTx/>
              <a:buSzTx/>
              <a:buFontTx/>
              <a:buNone/>
              <a:tabLst/>
              <a:defRPr sz="3900" b="0" i="0" kern="0">
                <a:solidFill>
                  <a:srgbClr val="FC4C02"/>
                </a:solidFill>
                <a:latin typeface="Arial"/>
                <a:ea typeface="ヒラギノ角ゴ Pro W3"/>
              </a:defRPr>
            </a:lvl1pPr>
            <a:lvl2pPr marL="685800" indent="-228600">
              <a:lnSpc>
                <a:spcPct val="90000"/>
              </a:lnSpc>
              <a:spcBef>
                <a:spcPts val="500"/>
              </a:spcBef>
              <a:buFont typeface="Arial" panose="020B0604020202020204" pitchFamily="34" charset="0"/>
              <a:buChar char="•"/>
              <a:defRPr sz="2400" b="0" i="0">
                <a:solidFill>
                  <a:schemeClr val="tx1">
                    <a:lumMod val="50000"/>
                    <a:lumOff val="50000"/>
                  </a:schemeClr>
                </a:solidFill>
                <a:latin typeface="Myriad Pro" panose="020B0503030403020204" pitchFamily="34" charset="0"/>
              </a:defRPr>
            </a:lvl2pPr>
            <a:lvl3pPr marL="1143000" indent="-228600">
              <a:lnSpc>
                <a:spcPct val="90000"/>
              </a:lnSpc>
              <a:spcBef>
                <a:spcPts val="500"/>
              </a:spcBef>
              <a:buFont typeface="Arial" panose="020B0604020202020204" pitchFamily="34" charset="0"/>
              <a:buChar char="•"/>
              <a:defRPr sz="2000" b="0" i="0">
                <a:solidFill>
                  <a:schemeClr val="tx1">
                    <a:lumMod val="50000"/>
                    <a:lumOff val="50000"/>
                  </a:schemeClr>
                </a:solidFill>
                <a:latin typeface="Myriad Pro" panose="020B0503030403020204" pitchFamily="34" charset="0"/>
              </a:defRPr>
            </a:lvl3pPr>
            <a:lvl4pPr marL="1600200" indent="-228600">
              <a:lnSpc>
                <a:spcPct val="90000"/>
              </a:lnSpc>
              <a:spcBef>
                <a:spcPts val="500"/>
              </a:spcBef>
              <a:buFont typeface="Arial" panose="020B0604020202020204" pitchFamily="34" charset="0"/>
              <a:buChar char="•"/>
              <a:defRPr b="0" i="0">
                <a:solidFill>
                  <a:schemeClr val="tx1">
                    <a:lumMod val="50000"/>
                    <a:lumOff val="50000"/>
                  </a:schemeClr>
                </a:solidFill>
                <a:latin typeface="Myriad Pro" panose="020B0503030403020204" pitchFamily="34" charset="0"/>
              </a:defRPr>
            </a:lvl4pPr>
            <a:lvl5pPr marL="2057400" indent="-228600">
              <a:lnSpc>
                <a:spcPct val="90000"/>
              </a:lnSpc>
              <a:spcBef>
                <a:spcPts val="500"/>
              </a:spcBef>
              <a:buFont typeface="Arial" panose="020B0604020202020204" pitchFamily="34" charset="0"/>
              <a:buChar char="•"/>
              <a:defRPr b="0" i="0">
                <a:solidFill>
                  <a:schemeClr val="tx1">
                    <a:lumMod val="50000"/>
                    <a:lumOff val="50000"/>
                  </a:schemeClr>
                </a:solidFill>
                <a:latin typeface="Myriad Pro" panose="020B0503030403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2000" dirty="0">
                <a:solidFill>
                  <a:srgbClr val="25398E"/>
                </a:solidFill>
              </a:rPr>
              <a:t>We are conscientious and trustworthy in everything we do.</a:t>
            </a:r>
          </a:p>
        </p:txBody>
      </p:sp>
      <p:sp>
        <p:nvSpPr>
          <p:cNvPr id="12" name="Content Placeholder 2">
            <a:extLst>
              <a:ext uri="{FF2B5EF4-FFF2-40B4-BE49-F238E27FC236}">
                <a16:creationId xmlns:a16="http://schemas.microsoft.com/office/drawing/2014/main" id="{3FA4C716-B09A-A59A-D347-F717BA7F0D11}"/>
              </a:ext>
            </a:extLst>
          </p:cNvPr>
          <p:cNvSpPr txBox="1">
            <a:spLocks/>
          </p:cNvSpPr>
          <p:nvPr/>
        </p:nvSpPr>
        <p:spPr>
          <a:xfrm>
            <a:off x="319546" y="2143454"/>
            <a:ext cx="11353126" cy="1138673"/>
          </a:xfrm>
          <a:prstGeom prst="rect">
            <a:avLst/>
          </a:prstGeom>
        </p:spPr>
        <p:txBody>
          <a:bodyPr vert="horz" lIns="91440" tIns="45720" rIns="91440" bIns="45720" rtlCol="0">
            <a:noAutofit/>
          </a:bodyPr>
          <a:lstStyle>
            <a:defPPr>
              <a:defRPr lang="en-US"/>
            </a:defPPr>
            <a:lvl1pPr marR="0" lvl="0" indent="0" algn="ctr" eaLnBrk="0" fontAlgn="base" hangingPunct="0">
              <a:lnSpc>
                <a:spcPct val="120000"/>
              </a:lnSpc>
              <a:spcBef>
                <a:spcPct val="20000"/>
              </a:spcBef>
              <a:spcAft>
                <a:spcPct val="0"/>
              </a:spcAft>
              <a:buClrTx/>
              <a:buSzTx/>
              <a:buFontTx/>
              <a:buNone/>
              <a:tabLst/>
              <a:defRPr sz="3900" b="0" i="0" kern="0">
                <a:solidFill>
                  <a:srgbClr val="FC4C02"/>
                </a:solidFill>
                <a:latin typeface="Arial"/>
                <a:ea typeface="ヒラギノ角ゴ Pro W3"/>
              </a:defRPr>
            </a:lvl1pPr>
            <a:lvl2pPr marL="685800" indent="-228600">
              <a:lnSpc>
                <a:spcPct val="90000"/>
              </a:lnSpc>
              <a:spcBef>
                <a:spcPts val="500"/>
              </a:spcBef>
              <a:buFont typeface="Arial" panose="020B0604020202020204" pitchFamily="34" charset="0"/>
              <a:buChar char="•"/>
              <a:defRPr sz="2400" b="0" i="0">
                <a:solidFill>
                  <a:schemeClr val="tx1">
                    <a:lumMod val="50000"/>
                    <a:lumOff val="50000"/>
                  </a:schemeClr>
                </a:solidFill>
                <a:latin typeface="Myriad Pro" panose="020B0503030403020204" pitchFamily="34" charset="0"/>
              </a:defRPr>
            </a:lvl2pPr>
            <a:lvl3pPr marL="1143000" indent="-228600">
              <a:lnSpc>
                <a:spcPct val="90000"/>
              </a:lnSpc>
              <a:spcBef>
                <a:spcPts val="500"/>
              </a:spcBef>
              <a:buFont typeface="Arial" panose="020B0604020202020204" pitchFamily="34" charset="0"/>
              <a:buChar char="•"/>
              <a:defRPr sz="2000" b="0" i="0">
                <a:solidFill>
                  <a:schemeClr val="tx1">
                    <a:lumMod val="50000"/>
                    <a:lumOff val="50000"/>
                  </a:schemeClr>
                </a:solidFill>
                <a:latin typeface="Myriad Pro" panose="020B0503030403020204" pitchFamily="34" charset="0"/>
              </a:defRPr>
            </a:lvl3pPr>
            <a:lvl4pPr marL="1600200" indent="-228600">
              <a:lnSpc>
                <a:spcPct val="90000"/>
              </a:lnSpc>
              <a:spcBef>
                <a:spcPts val="500"/>
              </a:spcBef>
              <a:buFont typeface="Arial" panose="020B0604020202020204" pitchFamily="34" charset="0"/>
              <a:buChar char="•"/>
              <a:defRPr b="0" i="0">
                <a:solidFill>
                  <a:schemeClr val="tx1">
                    <a:lumMod val="50000"/>
                    <a:lumOff val="50000"/>
                  </a:schemeClr>
                </a:solidFill>
                <a:latin typeface="Myriad Pro" panose="020B0503030403020204" pitchFamily="34" charset="0"/>
              </a:defRPr>
            </a:lvl4pPr>
            <a:lvl5pPr marL="2057400" indent="-228600">
              <a:lnSpc>
                <a:spcPct val="90000"/>
              </a:lnSpc>
              <a:spcBef>
                <a:spcPts val="500"/>
              </a:spcBef>
              <a:buFont typeface="Arial" panose="020B0604020202020204" pitchFamily="34" charset="0"/>
              <a:buChar char="•"/>
              <a:defRPr b="0" i="0">
                <a:solidFill>
                  <a:schemeClr val="tx1">
                    <a:lumMod val="50000"/>
                    <a:lumOff val="50000"/>
                  </a:schemeClr>
                </a:solidFill>
                <a:latin typeface="Myriad Pro" panose="020B0503030403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2000" dirty="0">
                <a:solidFill>
                  <a:srgbClr val="25398E"/>
                </a:solidFill>
              </a:rPr>
              <a:t>Integrity is shaped in the quiet moments—when we choose honesty, extend respect, and do what’s right. These decisions may go unnoticed by many, but our patients and colleagues will feel their impact. The difference is real, and it matters.</a:t>
            </a:r>
          </a:p>
        </p:txBody>
      </p:sp>
      <p:sp>
        <p:nvSpPr>
          <p:cNvPr id="13" name="Content Placeholder 2">
            <a:extLst>
              <a:ext uri="{FF2B5EF4-FFF2-40B4-BE49-F238E27FC236}">
                <a16:creationId xmlns:a16="http://schemas.microsoft.com/office/drawing/2014/main" id="{8F5F7834-BA66-57D7-E2C1-164B4EF5F005}"/>
              </a:ext>
            </a:extLst>
          </p:cNvPr>
          <p:cNvSpPr>
            <a:spLocks noGrp="1"/>
          </p:cNvSpPr>
          <p:nvPr>
            <p:ph idx="1"/>
          </p:nvPr>
        </p:nvSpPr>
        <p:spPr>
          <a:xfrm>
            <a:off x="326990" y="3564943"/>
            <a:ext cx="11353126" cy="1941393"/>
          </a:xfrm>
        </p:spPr>
        <p:txBody>
          <a:bodyPr vert="horz" lIns="91440" tIns="45720" rIns="91440" bIns="45720" rtlCol="0">
            <a:noAutofit/>
          </a:bodyPr>
          <a:lstStyle/>
          <a:p>
            <a:pPr marL="0" indent="0" eaLnBrk="0" fontAlgn="base" hangingPunct="0">
              <a:lnSpc>
                <a:spcPct val="120000"/>
              </a:lnSpc>
              <a:spcBef>
                <a:spcPct val="20000"/>
              </a:spcBef>
              <a:spcAft>
                <a:spcPct val="0"/>
              </a:spcAft>
              <a:buNone/>
            </a:pPr>
            <a:r>
              <a:rPr lang="en-US" sz="2000" b="1" kern="0" dirty="0">
                <a:solidFill>
                  <a:srgbClr val="25398E"/>
                </a:solidFill>
                <a:latin typeface="Arial"/>
                <a:ea typeface="ヒラギノ角ゴ Pro W3"/>
              </a:rPr>
              <a:t>DISCUSSION</a:t>
            </a:r>
          </a:p>
          <a:p>
            <a:pPr marL="0" indent="0" eaLnBrk="0" fontAlgn="base" hangingPunct="0">
              <a:lnSpc>
                <a:spcPct val="120000"/>
              </a:lnSpc>
              <a:spcBef>
                <a:spcPct val="20000"/>
              </a:spcBef>
              <a:spcAft>
                <a:spcPct val="0"/>
              </a:spcAft>
              <a:buNone/>
            </a:pPr>
            <a:r>
              <a:rPr lang="en-US" sz="2000" kern="0" dirty="0">
                <a:solidFill>
                  <a:srgbClr val="25398E"/>
                </a:solidFill>
                <a:latin typeface="Arial"/>
                <a:ea typeface="ヒラギノ角ゴ Pro W3"/>
              </a:rPr>
              <a:t>What are some examples of integrity in your workplace?</a:t>
            </a:r>
          </a:p>
          <a:p>
            <a:pPr marL="0" indent="0" eaLnBrk="0" fontAlgn="base" hangingPunct="0">
              <a:lnSpc>
                <a:spcPct val="120000"/>
              </a:lnSpc>
              <a:spcBef>
                <a:spcPct val="20000"/>
              </a:spcBef>
              <a:spcAft>
                <a:spcPct val="0"/>
              </a:spcAft>
              <a:buNone/>
            </a:pPr>
            <a:r>
              <a:rPr lang="en-US" sz="2000" kern="0" dirty="0">
                <a:solidFill>
                  <a:srgbClr val="25398E"/>
                </a:solidFill>
                <a:latin typeface="Arial"/>
                <a:ea typeface="ヒラギノ角ゴ Pro W3"/>
              </a:rPr>
              <a:t>What are some common obstacles to living with integrity?</a:t>
            </a:r>
          </a:p>
          <a:p>
            <a:pPr marL="0" indent="0" eaLnBrk="0" fontAlgn="base" hangingPunct="0">
              <a:lnSpc>
                <a:spcPct val="120000"/>
              </a:lnSpc>
              <a:spcBef>
                <a:spcPct val="20000"/>
              </a:spcBef>
              <a:spcAft>
                <a:spcPct val="0"/>
              </a:spcAft>
              <a:buNone/>
            </a:pPr>
            <a:r>
              <a:rPr lang="en-US" sz="2000" kern="0" dirty="0">
                <a:solidFill>
                  <a:srgbClr val="25398E"/>
                </a:solidFill>
                <a:latin typeface="Arial"/>
                <a:ea typeface="ヒラギノ角ゴ Pro W3"/>
              </a:rPr>
              <a:t>How can we support each other in growing in integrity?</a:t>
            </a:r>
          </a:p>
        </p:txBody>
      </p:sp>
    </p:spTree>
    <p:extLst>
      <p:ext uri="{BB962C8B-B14F-4D97-AF65-F5344CB8AC3E}">
        <p14:creationId xmlns:p14="http://schemas.microsoft.com/office/powerpoint/2010/main" val="2567713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Myriad Pro" panose="020B0503030403020204" pitchFamily="34" charset="0"/>
              </a:rPr>
              <a:t>Integrity </a:t>
            </a:r>
            <a:r>
              <a:rPr lang="en-US" sz="1400" b="0" i="1" dirty="0">
                <a:latin typeface="Myriad Pro" panose="020B0503030403020204" pitchFamily="34" charset="0"/>
              </a:rPr>
              <a:t>(Continued)</a:t>
            </a:r>
          </a:p>
        </p:txBody>
      </p:sp>
      <p:sp>
        <p:nvSpPr>
          <p:cNvPr id="3" name="Content Placeholder 2">
            <a:extLst>
              <a:ext uri="{FF2B5EF4-FFF2-40B4-BE49-F238E27FC236}">
                <a16:creationId xmlns:a16="http://schemas.microsoft.com/office/drawing/2014/main" id="{D1D086BD-D79F-0361-AADF-BFBC4977A18B}"/>
              </a:ext>
            </a:extLst>
          </p:cNvPr>
          <p:cNvSpPr>
            <a:spLocks noGrp="1"/>
          </p:cNvSpPr>
          <p:nvPr>
            <p:ph idx="1"/>
          </p:nvPr>
        </p:nvSpPr>
        <p:spPr>
          <a:xfrm>
            <a:off x="428878" y="4656567"/>
            <a:ext cx="2443718" cy="940280"/>
          </a:xfrm>
        </p:spPr>
        <p:txBody>
          <a:bodyPr/>
          <a:lstStyle/>
          <a:p>
            <a:pPr marL="0" indent="0">
              <a:buNone/>
            </a:pPr>
            <a:r>
              <a:rPr lang="en-US" dirty="0">
                <a:solidFill>
                  <a:srgbClr val="FC4C02"/>
                </a:solidFill>
                <a:latin typeface="Arial" panose="020B0604020202020204" pitchFamily="34" charset="0"/>
                <a:cs typeface="Arial" panose="020B0604020202020204" pitchFamily="34" charset="0"/>
              </a:rPr>
              <a:t>Prayer:</a:t>
            </a:r>
          </a:p>
        </p:txBody>
      </p:sp>
      <p:cxnSp>
        <p:nvCxnSpPr>
          <p:cNvPr id="5" name="Straight Connector 4">
            <a:extLst>
              <a:ext uri="{FF2B5EF4-FFF2-40B4-BE49-F238E27FC236}">
                <a16:creationId xmlns:a16="http://schemas.microsoft.com/office/drawing/2014/main" id="{59A6CC2E-2023-CE2A-9CC0-B31AA0AB0E8A}"/>
              </a:ext>
            </a:extLst>
          </p:cNvPr>
          <p:cNvCxnSpPr/>
          <p:nvPr/>
        </p:nvCxnSpPr>
        <p:spPr>
          <a:xfrm>
            <a:off x="428876" y="4527169"/>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8917BF21-585F-FBCA-DDA9-9557248770A5}"/>
              </a:ext>
            </a:extLst>
          </p:cNvPr>
          <p:cNvSpPr txBox="1">
            <a:spLocks/>
          </p:cNvSpPr>
          <p:nvPr/>
        </p:nvSpPr>
        <p:spPr>
          <a:xfrm>
            <a:off x="428878" y="1302585"/>
            <a:ext cx="2443718" cy="10610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C4C02"/>
                </a:solidFill>
                <a:latin typeface="Arial" panose="020B0604020202020204" pitchFamily="34" charset="0"/>
                <a:cs typeface="Arial" panose="020B0604020202020204" pitchFamily="34" charset="0"/>
              </a:rPr>
              <a:t>Quote:</a:t>
            </a:r>
          </a:p>
        </p:txBody>
      </p:sp>
      <p:sp>
        <p:nvSpPr>
          <p:cNvPr id="8" name="Content Placeholder 2">
            <a:extLst>
              <a:ext uri="{FF2B5EF4-FFF2-40B4-BE49-F238E27FC236}">
                <a16:creationId xmlns:a16="http://schemas.microsoft.com/office/drawing/2014/main" id="{968413CC-3488-8FE8-D2C7-C02D7050DD6B}"/>
              </a:ext>
            </a:extLst>
          </p:cNvPr>
          <p:cNvSpPr txBox="1">
            <a:spLocks/>
          </p:cNvSpPr>
          <p:nvPr/>
        </p:nvSpPr>
        <p:spPr>
          <a:xfrm>
            <a:off x="428879" y="3043444"/>
            <a:ext cx="2443718" cy="1138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C4C02"/>
                </a:solidFill>
                <a:latin typeface="Arial" panose="020B0604020202020204" pitchFamily="34" charset="0"/>
                <a:cs typeface="Arial" panose="020B0604020202020204" pitchFamily="34" charset="0"/>
              </a:rPr>
              <a:t>Bible Verse:</a:t>
            </a:r>
          </a:p>
        </p:txBody>
      </p:sp>
      <p:cxnSp>
        <p:nvCxnSpPr>
          <p:cNvPr id="9" name="Straight Connector 8">
            <a:extLst>
              <a:ext uri="{FF2B5EF4-FFF2-40B4-BE49-F238E27FC236}">
                <a16:creationId xmlns:a16="http://schemas.microsoft.com/office/drawing/2014/main" id="{491BB680-D299-3352-3079-01B4AABFA681}"/>
              </a:ext>
            </a:extLst>
          </p:cNvPr>
          <p:cNvCxnSpPr/>
          <p:nvPr/>
        </p:nvCxnSpPr>
        <p:spPr>
          <a:xfrm>
            <a:off x="428876" y="2922665"/>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14" name="Slide Number Placeholder 1">
            <a:extLst>
              <a:ext uri="{FF2B5EF4-FFF2-40B4-BE49-F238E27FC236}">
                <a16:creationId xmlns:a16="http://schemas.microsoft.com/office/drawing/2014/main" id="{B8C016B2-8E56-C9D2-F29B-4808AC576247}"/>
              </a:ext>
            </a:extLst>
          </p:cNvPr>
          <p:cNvSpPr txBox="1">
            <a:spLocks/>
          </p:cNvSpPr>
          <p:nvPr/>
        </p:nvSpPr>
        <p:spPr>
          <a:xfrm>
            <a:off x="10584611" y="6466132"/>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5</a:t>
            </a:fld>
            <a:endParaRPr lang="en-US" altLang="en-US" sz="1400" dirty="0">
              <a:latin typeface="Arial" panose="020B0604020202020204" pitchFamily="34" charset="0"/>
              <a:cs typeface="Arial" panose="020B0604020202020204" pitchFamily="34" charset="0"/>
            </a:endParaRPr>
          </a:p>
        </p:txBody>
      </p:sp>
      <p:sp>
        <p:nvSpPr>
          <p:cNvPr id="16" name="Title 2">
            <a:extLst>
              <a:ext uri="{FF2B5EF4-FFF2-40B4-BE49-F238E27FC236}">
                <a16:creationId xmlns:a16="http://schemas.microsoft.com/office/drawing/2014/main" id="{FA11C584-1941-D7B8-D177-9EF26D169984}"/>
              </a:ext>
            </a:extLst>
          </p:cNvPr>
          <p:cNvSpPr txBox="1">
            <a:spLocks/>
          </p:cNvSpPr>
          <p:nvPr/>
        </p:nvSpPr>
        <p:spPr>
          <a:xfrm>
            <a:off x="2047462" y="6249579"/>
            <a:ext cx="9470286" cy="436656"/>
          </a:xfrm>
          <a:prstGeom prst="rect">
            <a:avLst/>
          </a:prstGeom>
        </p:spPr>
        <p:txBody>
          <a:bodyPr/>
          <a:lstStyle>
            <a:lvl1pPr algn="l" rtl="0" eaLnBrk="0" fontAlgn="base" hangingPunct="0">
              <a:spcBef>
                <a:spcPct val="0"/>
              </a:spcBef>
              <a:spcAft>
                <a:spcPct val="0"/>
              </a:spcAft>
              <a:defRPr sz="4800" b="0">
                <a:solidFill>
                  <a:schemeClr val="tx2"/>
                </a:solidFill>
                <a:latin typeface="Bahnschrift SemiBold Condensed" panose="020B0502040204020203" pitchFamily="34" charset="0"/>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i="0" u="none" strike="noStrike" kern="0" cap="none" spc="0" normalizeH="0" baseline="0" noProof="0" dirty="0">
                <a:ln>
                  <a:noFill/>
                </a:ln>
                <a:solidFill>
                  <a:srgbClr val="25398E"/>
                </a:solidFill>
                <a:effectLst/>
                <a:uLnTx/>
                <a:uFillTx/>
              </a:rPr>
              <a:t>DEVOTIONAL</a:t>
            </a:r>
          </a:p>
        </p:txBody>
      </p:sp>
      <p:sp>
        <p:nvSpPr>
          <p:cNvPr id="4" name="Content Placeholder 2">
            <a:extLst>
              <a:ext uri="{FF2B5EF4-FFF2-40B4-BE49-F238E27FC236}">
                <a16:creationId xmlns:a16="http://schemas.microsoft.com/office/drawing/2014/main" id="{092E1C81-BF37-E74D-9BCF-6021439327C9}"/>
              </a:ext>
            </a:extLst>
          </p:cNvPr>
          <p:cNvSpPr txBox="1">
            <a:spLocks/>
          </p:cNvSpPr>
          <p:nvPr/>
        </p:nvSpPr>
        <p:spPr>
          <a:xfrm>
            <a:off x="3085813" y="1489022"/>
            <a:ext cx="8677309" cy="1199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39C"/>
                </a:solidFill>
                <a:effectLst/>
                <a:uLnTx/>
                <a:uFillTx/>
                <a:latin typeface="Arial" panose="020B0604020202020204" pitchFamily="34" charset="0"/>
                <a:ea typeface="Calibri" panose="020F0502020204030204" pitchFamily="34" charset="0"/>
                <a:cs typeface="Arial" panose="020B0604020202020204" pitchFamily="34" charset="0"/>
              </a:rPr>
              <a:t>Integrity is making sure that the things you say </a:t>
            </a:r>
            <a:br>
              <a:rPr kumimoji="0" lang="en-US" sz="2400" b="0" i="0" u="none" strike="noStrike" kern="0" cap="none" spc="0" normalizeH="0" baseline="0" noProof="0" dirty="0">
                <a:ln>
                  <a:noFill/>
                </a:ln>
                <a:solidFill>
                  <a:srgbClr val="00239C"/>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2400" b="0" i="0" u="none" strike="noStrike" kern="0" cap="none" spc="0" normalizeH="0" baseline="0" noProof="0" dirty="0">
                <a:ln>
                  <a:noFill/>
                </a:ln>
                <a:solidFill>
                  <a:srgbClr val="00239C"/>
                </a:solidFill>
                <a:effectLst/>
                <a:uLnTx/>
                <a:uFillTx/>
                <a:latin typeface="Arial" panose="020B0604020202020204" pitchFamily="34" charset="0"/>
                <a:ea typeface="Calibri" panose="020F0502020204030204" pitchFamily="34" charset="0"/>
                <a:cs typeface="Arial" panose="020B0604020202020204" pitchFamily="34" charset="0"/>
              </a:rPr>
              <a:t>and the things you do are in alignment.  </a:t>
            </a:r>
          </a:p>
        </p:txBody>
      </p:sp>
      <p:sp>
        <p:nvSpPr>
          <p:cNvPr id="7" name="Content Placeholder 2">
            <a:extLst>
              <a:ext uri="{FF2B5EF4-FFF2-40B4-BE49-F238E27FC236}">
                <a16:creationId xmlns:a16="http://schemas.microsoft.com/office/drawing/2014/main" id="{C89F617D-61FC-70AF-8DCF-8EA4B0E2B564}"/>
              </a:ext>
            </a:extLst>
          </p:cNvPr>
          <p:cNvSpPr txBox="1">
            <a:spLocks/>
          </p:cNvSpPr>
          <p:nvPr/>
        </p:nvSpPr>
        <p:spPr>
          <a:xfrm>
            <a:off x="3085815" y="2981404"/>
            <a:ext cx="8677305" cy="1259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kumimoji="0" lang="en-US" sz="2400" b="0" i="0" u="none" strike="noStrike" kern="0" cap="none" spc="0" normalizeH="0" baseline="0" noProof="0" dirty="0">
                <a:ln>
                  <a:noFill/>
                </a:ln>
                <a:solidFill>
                  <a:srgbClr val="00239C"/>
                </a:solidFill>
                <a:effectLst/>
                <a:uLnTx/>
                <a:uFillTx/>
                <a:latin typeface="Arial" panose="020B0604020202020204" pitchFamily="34" charset="0"/>
                <a:ea typeface="Calibri" panose="020F0502020204030204" pitchFamily="34" charset="0"/>
                <a:cs typeface="Arial" panose="020B0604020202020204" pitchFamily="34" charset="0"/>
              </a:rPr>
              <a:t>Our purpose is to do what is right, not only in the sight of the Lord, but also in the sight of others.</a:t>
            </a:r>
            <a:endParaRPr lang="en-US" sz="2600" dirty="0">
              <a:solidFill>
                <a:srgbClr val="25398E"/>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6CC777E-B9AE-AD72-91E1-9FF6B75C2DF9}"/>
              </a:ext>
            </a:extLst>
          </p:cNvPr>
          <p:cNvSpPr txBox="1">
            <a:spLocks/>
          </p:cNvSpPr>
          <p:nvPr/>
        </p:nvSpPr>
        <p:spPr>
          <a:xfrm>
            <a:off x="3085814" y="4594526"/>
            <a:ext cx="8677306" cy="12507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600" dirty="0">
                <a:solidFill>
                  <a:srgbClr val="25398E"/>
                </a:solidFill>
                <a:latin typeface="Arial" panose="020B0604020202020204" pitchFamily="34" charset="0"/>
                <a:cs typeface="Arial" panose="020B0604020202020204" pitchFamily="34" charset="0"/>
              </a:rPr>
              <a:t>God, as we extend Your care, may all our patients, their families, and team members, feel Your touch of compassion through our words and actions. Amen.</a:t>
            </a:r>
          </a:p>
        </p:txBody>
      </p:sp>
      <p:sp>
        <p:nvSpPr>
          <p:cNvPr id="17" name="Content Placeholder 2">
            <a:extLst>
              <a:ext uri="{FF2B5EF4-FFF2-40B4-BE49-F238E27FC236}">
                <a16:creationId xmlns:a16="http://schemas.microsoft.com/office/drawing/2014/main" id="{19AE3C88-651C-6E79-3E24-E1D1E723235E}"/>
              </a:ext>
            </a:extLst>
          </p:cNvPr>
          <p:cNvSpPr txBox="1">
            <a:spLocks/>
          </p:cNvSpPr>
          <p:nvPr/>
        </p:nvSpPr>
        <p:spPr>
          <a:xfrm>
            <a:off x="3085815" y="2284291"/>
            <a:ext cx="3794822" cy="474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200" b="1" dirty="0">
                <a:solidFill>
                  <a:srgbClr val="25398E"/>
                </a:solidFill>
              </a:rPr>
              <a:t>[Katrina Mayer, writer]</a:t>
            </a:r>
          </a:p>
        </p:txBody>
      </p:sp>
      <p:sp>
        <p:nvSpPr>
          <p:cNvPr id="19" name="Content Placeholder 2">
            <a:extLst>
              <a:ext uri="{FF2B5EF4-FFF2-40B4-BE49-F238E27FC236}">
                <a16:creationId xmlns:a16="http://schemas.microsoft.com/office/drawing/2014/main" id="{F187462E-7E2E-ACDD-1538-C17203045CA4}"/>
              </a:ext>
            </a:extLst>
          </p:cNvPr>
          <p:cNvSpPr txBox="1">
            <a:spLocks/>
          </p:cNvSpPr>
          <p:nvPr/>
        </p:nvSpPr>
        <p:spPr>
          <a:xfrm>
            <a:off x="3085815" y="3869496"/>
            <a:ext cx="7455666" cy="474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200" b="1" dirty="0">
                <a:solidFill>
                  <a:srgbClr val="25398E"/>
                </a:solidFill>
              </a:rPr>
              <a:t>[2 Corinthians 8:21, GNT]</a:t>
            </a:r>
          </a:p>
        </p:txBody>
      </p:sp>
    </p:spTree>
    <p:extLst>
      <p:ext uri="{BB962C8B-B14F-4D97-AF65-F5344CB8AC3E}">
        <p14:creationId xmlns:p14="http://schemas.microsoft.com/office/powerpoint/2010/main" val="339805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3DFE464-31B9-A885-EE19-8491D0D44DC7}"/>
              </a:ext>
            </a:extLst>
          </p:cNvPr>
          <p:cNvSpPr/>
          <p:nvPr/>
        </p:nvSpPr>
        <p:spPr>
          <a:xfrm>
            <a:off x="0" y="-17261"/>
            <a:ext cx="12192000" cy="13543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3EB3008-55E0-DD70-72B3-8AFC4016849F}"/>
              </a:ext>
            </a:extLst>
          </p:cNvPr>
          <p:cNvSpPr txBox="1">
            <a:spLocks/>
          </p:cNvSpPr>
          <p:nvPr/>
        </p:nvSpPr>
        <p:spPr>
          <a:xfrm>
            <a:off x="2047462" y="6237053"/>
            <a:ext cx="9470286" cy="436656"/>
          </a:xfrm>
          <a:prstGeom prst="rect">
            <a:avLst/>
          </a:prstGeom>
        </p:spPr>
        <p:txBody>
          <a:bodyPr/>
          <a:lstStyle>
            <a:lvl1pPr algn="l" rtl="0" eaLnBrk="0" fontAlgn="base" hangingPunct="0">
              <a:spcBef>
                <a:spcPct val="0"/>
              </a:spcBef>
              <a:spcAft>
                <a:spcPct val="0"/>
              </a:spcAft>
              <a:defRPr sz="4800" b="0">
                <a:solidFill>
                  <a:schemeClr val="tx2"/>
                </a:solidFill>
                <a:latin typeface="Bahnschrift SemiBold Condensed" panose="020B0502040204020203" pitchFamily="34" charset="0"/>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25398E"/>
                </a:solidFill>
                <a:effectLst/>
                <a:uLnTx/>
                <a:uFillTx/>
                <a:latin typeface="Bahnschrift SemiBold Condensed" panose="020B0502040204020203" pitchFamily="34" charset="0"/>
                <a:ea typeface="+mj-ea"/>
                <a:cs typeface="+mj-cs"/>
              </a:rPr>
              <a:t> STRATEGY SPOTLIGHT</a:t>
            </a:r>
          </a:p>
        </p:txBody>
      </p:sp>
      <p:sp>
        <p:nvSpPr>
          <p:cNvPr id="18" name="Slide Number Placeholder 1">
            <a:extLst>
              <a:ext uri="{FF2B5EF4-FFF2-40B4-BE49-F238E27FC236}">
                <a16:creationId xmlns:a16="http://schemas.microsoft.com/office/drawing/2014/main" id="{194FD641-C84F-8E7E-B98A-B76803A6569A}"/>
              </a:ext>
            </a:extLst>
          </p:cNvPr>
          <p:cNvSpPr txBox="1">
            <a:spLocks/>
          </p:cNvSpPr>
          <p:nvPr/>
        </p:nvSpPr>
        <p:spPr>
          <a:xfrm>
            <a:off x="10584611" y="6466132"/>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47B6381A-6119-FB86-F2B3-5A8DB2980B0D}"/>
              </a:ext>
            </a:extLst>
          </p:cNvPr>
          <p:cNvSpPr txBox="1"/>
          <p:nvPr/>
        </p:nvSpPr>
        <p:spPr>
          <a:xfrm>
            <a:off x="2050887" y="119884"/>
            <a:ext cx="9470286" cy="89255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25398E"/>
                </a:solidFill>
                <a:effectLst/>
                <a:uLnTx/>
                <a:uFillTx/>
                <a:latin typeface="Arial" panose="020B0604020202020204" pitchFamily="34" charset="0"/>
                <a:ea typeface="Calibri" panose="020F0502020204030204" pitchFamily="34" charset="0"/>
                <a:cs typeface="Arial" panose="020B0604020202020204" pitchFamily="34" charset="0"/>
              </a:rPr>
              <a:t>What is </a:t>
            </a:r>
            <a:r>
              <a:rPr lang="en-US" sz="2600" b="1" dirty="0">
                <a:solidFill>
                  <a:srgbClr val="EE4F23"/>
                </a:solidFill>
                <a:latin typeface="Arial" panose="020B0604020202020204" pitchFamily="34" charset="0"/>
                <a:ea typeface="Calibri" panose="020F0502020204030204" pitchFamily="34" charset="0"/>
                <a:cs typeface="Arial" panose="020B0604020202020204" pitchFamily="34" charset="0"/>
              </a:rPr>
              <a:t>Shady Grove Medical Center</a:t>
            </a:r>
            <a:r>
              <a:rPr kumimoji="0" lang="en-US" sz="2600" b="1" i="0" u="none" strike="noStrike" kern="1200" cap="none" spc="0" normalizeH="0" baseline="0" noProof="0" dirty="0">
                <a:ln>
                  <a:noFill/>
                </a:ln>
                <a:solidFill>
                  <a:srgbClr val="EE4F2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600" b="1" i="0" u="none" strike="noStrike" kern="1200" cap="none" spc="0" normalizeH="0" baseline="0" noProof="0" dirty="0">
                <a:ln>
                  <a:noFill/>
                </a:ln>
                <a:solidFill>
                  <a:srgbClr val="25398E"/>
                </a:solidFill>
                <a:effectLst/>
                <a:uLnTx/>
                <a:uFillTx/>
                <a:latin typeface="Arial" panose="020B0604020202020204" pitchFamily="34" charset="0"/>
                <a:ea typeface="Calibri" panose="020F0502020204030204" pitchFamily="34" charset="0"/>
                <a:cs typeface="Arial" panose="020B0604020202020204" pitchFamily="34" charset="0"/>
              </a:rPr>
              <a:t>doing </a:t>
            </a:r>
            <a:r>
              <a:rPr kumimoji="0" lang="en-US" sz="2600" b="1" i="0" u="none" strike="noStrike" kern="1200" cap="none" spc="0" normalizeH="0" baseline="0" noProof="0">
                <a:ln>
                  <a:noFill/>
                </a:ln>
                <a:solidFill>
                  <a:srgbClr val="25398E"/>
                </a:solidFill>
                <a:effectLst/>
                <a:uLnTx/>
                <a:uFillTx/>
                <a:latin typeface="Arial" panose="020B0604020202020204" pitchFamily="34" charset="0"/>
                <a:ea typeface="Calibri" panose="020F0502020204030204" pitchFamily="34" charset="0"/>
                <a:cs typeface="Arial" panose="020B0604020202020204" pitchFamily="34" charset="0"/>
              </a:rPr>
              <a:t>to Achieve consistent excellence as a High Reliability Organization?</a:t>
            </a:r>
            <a:endParaRPr kumimoji="0" lang="en-US" sz="2600" b="1" i="0" u="none"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endParaRPr>
          </a:p>
        </p:txBody>
      </p:sp>
      <p:sp>
        <p:nvSpPr>
          <p:cNvPr id="39" name="Rectangle: Rounded Corners 38">
            <a:extLst>
              <a:ext uri="{FF2B5EF4-FFF2-40B4-BE49-F238E27FC236}">
                <a16:creationId xmlns:a16="http://schemas.microsoft.com/office/drawing/2014/main" id="{5C7F2A97-14BC-8C39-A090-5A30825518D1}"/>
              </a:ext>
            </a:extLst>
          </p:cNvPr>
          <p:cNvSpPr/>
          <p:nvPr/>
        </p:nvSpPr>
        <p:spPr>
          <a:xfrm>
            <a:off x="1003013" y="4238858"/>
            <a:ext cx="5542784" cy="1527460"/>
          </a:xfrm>
          <a:prstGeom prst="roundRect">
            <a:avLst/>
          </a:prstGeom>
          <a:solidFill>
            <a:schemeClr val="accent1">
              <a:lumMod val="20000"/>
              <a:lumOff val="80000"/>
            </a:schemeClr>
          </a:solidFill>
          <a:ln w="9525" cap="flat" cmpd="sng" algn="ctr">
            <a:noFill/>
            <a:prstDash val="solid"/>
          </a:ln>
          <a:effectLst/>
        </p:spPr>
        <p:txBody>
          <a:bodyPr lIns="91440" tIns="45720" rIns="91440" bIns="45720" rtlCol="0" anchor="ctr"/>
          <a:lstStyle/>
          <a:p>
            <a:pPr marL="640080" marR="0" lvl="1" indent="-27432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1300" i="0" u="none" strike="noStrike" kern="0" cap="none" spc="0" normalizeH="0" baseline="0" noProof="0" dirty="0">
                <a:ln>
                  <a:noFill/>
                </a:ln>
                <a:solidFill>
                  <a:srgbClr val="25398E"/>
                </a:solidFill>
                <a:effectLst/>
                <a:uLnTx/>
                <a:uFillTx/>
                <a:latin typeface="Arial"/>
                <a:ea typeface="+mn-ea"/>
                <a:cs typeface="Arial"/>
              </a:rPr>
              <a:t>Develop </a:t>
            </a:r>
            <a:r>
              <a:rPr kumimoji="0" lang="en-US" sz="1300" b="1" i="0" u="none" strike="noStrike" kern="0" cap="none" spc="0" normalizeH="0" baseline="0" noProof="0" dirty="0">
                <a:ln>
                  <a:noFill/>
                </a:ln>
                <a:solidFill>
                  <a:srgbClr val="25398E"/>
                </a:solidFill>
                <a:effectLst/>
                <a:uLnTx/>
                <a:uFillTx/>
                <a:latin typeface="Arial"/>
                <a:ea typeface="+mn-ea"/>
                <a:cs typeface="Arial"/>
              </a:rPr>
              <a:t>remote patient monitoring capabilities </a:t>
            </a:r>
            <a:r>
              <a:rPr kumimoji="0" lang="en-US" sz="1300" i="0" u="none" strike="noStrike" kern="0" cap="none" spc="0" normalizeH="0" baseline="0" noProof="0" dirty="0">
                <a:ln>
                  <a:noFill/>
                </a:ln>
                <a:solidFill>
                  <a:srgbClr val="25398E"/>
                </a:solidFill>
                <a:effectLst/>
                <a:uLnTx/>
                <a:uFillTx/>
                <a:latin typeface="Arial"/>
                <a:ea typeface="+mn-ea"/>
                <a:cs typeface="Arial"/>
              </a:rPr>
              <a:t>to support patients at home and further reduce readmissions</a:t>
            </a:r>
          </a:p>
          <a:p>
            <a:pPr marL="640080" marR="0" lvl="1" indent="-27432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1300" i="0" u="none" strike="noStrike" kern="0" cap="none" spc="0" normalizeH="0" baseline="0" noProof="0" dirty="0">
                <a:ln>
                  <a:noFill/>
                </a:ln>
                <a:solidFill>
                  <a:srgbClr val="25398E"/>
                </a:solidFill>
                <a:effectLst/>
                <a:uLnTx/>
                <a:uFillTx/>
                <a:latin typeface="Arial"/>
                <a:ea typeface="+mn-ea"/>
                <a:cs typeface="Arial"/>
              </a:rPr>
              <a:t>Incorporate </a:t>
            </a:r>
            <a:r>
              <a:rPr kumimoji="0" lang="en-US" sz="1300" b="1" i="0" u="none" strike="noStrike" kern="0" cap="none" spc="0" normalizeH="0" baseline="0" noProof="0" dirty="0">
                <a:ln>
                  <a:noFill/>
                </a:ln>
                <a:solidFill>
                  <a:srgbClr val="25398E"/>
                </a:solidFill>
                <a:effectLst/>
                <a:uLnTx/>
                <a:uFillTx/>
                <a:latin typeface="Arial"/>
                <a:ea typeface="+mn-ea"/>
                <a:cs typeface="Arial"/>
              </a:rPr>
              <a:t>Hospice team members into high-risk readmissions reviews</a:t>
            </a:r>
          </a:p>
          <a:p>
            <a:pPr marL="640080" marR="0" lvl="1" indent="-27432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lang="en-US" sz="1300" b="1" kern="0" dirty="0">
                <a:solidFill>
                  <a:srgbClr val="25398E"/>
                </a:solidFill>
                <a:latin typeface="Arial"/>
                <a:cs typeface="Arial"/>
              </a:rPr>
              <a:t>Optimize Case Mix Index </a:t>
            </a:r>
            <a:r>
              <a:rPr lang="en-US" sz="1300" kern="0" dirty="0">
                <a:solidFill>
                  <a:srgbClr val="25398E"/>
                </a:solidFill>
                <a:latin typeface="Arial"/>
                <a:cs typeface="Arial"/>
              </a:rPr>
              <a:t>to ensure patient risk for adverse events and readmissions is captured correctly </a:t>
            </a:r>
            <a:endParaRPr kumimoji="0" lang="en-US" sz="1300" i="0" u="none" strike="noStrike" kern="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endParaRPr>
          </a:p>
        </p:txBody>
      </p:sp>
      <p:sp>
        <p:nvSpPr>
          <p:cNvPr id="40" name="Oval 39">
            <a:extLst>
              <a:ext uri="{FF2B5EF4-FFF2-40B4-BE49-F238E27FC236}">
                <a16:creationId xmlns:a16="http://schemas.microsoft.com/office/drawing/2014/main" id="{18E35354-0047-836D-1C58-4C7256AD4F33}"/>
              </a:ext>
            </a:extLst>
          </p:cNvPr>
          <p:cNvSpPr/>
          <p:nvPr/>
        </p:nvSpPr>
        <p:spPr>
          <a:xfrm>
            <a:off x="337176" y="3910371"/>
            <a:ext cx="966887" cy="951652"/>
          </a:xfrm>
          <a:prstGeom prst="ellipse">
            <a:avLst/>
          </a:prstGeom>
          <a:solidFill>
            <a:srgbClr val="25398E"/>
          </a:solidFill>
          <a:ln w="69850" cap="flat" cmpd="sng" algn="ctr">
            <a:solidFill>
              <a:srgbClr val="EFEFE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85" b="0" i="0" u="none" strike="noStrike" kern="0" cap="none" spc="0" normalizeH="0" baseline="0" noProof="0" dirty="0">
              <a:ln>
                <a:noFill/>
              </a:ln>
              <a:solidFill>
                <a:srgbClr val="FEFFFF"/>
              </a:solidFill>
              <a:effectLst/>
              <a:uLnTx/>
              <a:uFillTx/>
              <a:latin typeface="Myriad Pro" panose="020B0503030403020204"/>
              <a:ea typeface="+mn-ea"/>
              <a:cs typeface="+mn-cs"/>
            </a:endParaRPr>
          </a:p>
        </p:txBody>
      </p:sp>
      <p:sp>
        <p:nvSpPr>
          <p:cNvPr id="41" name="Rectangle: Rounded Corners 40">
            <a:extLst>
              <a:ext uri="{FF2B5EF4-FFF2-40B4-BE49-F238E27FC236}">
                <a16:creationId xmlns:a16="http://schemas.microsoft.com/office/drawing/2014/main" id="{E5E4C0D8-0ECE-5B63-9E29-0FB803AB778B}"/>
              </a:ext>
            </a:extLst>
          </p:cNvPr>
          <p:cNvSpPr/>
          <p:nvPr/>
        </p:nvSpPr>
        <p:spPr>
          <a:xfrm>
            <a:off x="1002555" y="1521615"/>
            <a:ext cx="5532010" cy="2380048"/>
          </a:xfrm>
          <a:prstGeom prst="roundRect">
            <a:avLst/>
          </a:prstGeom>
          <a:solidFill>
            <a:schemeClr val="accent1">
              <a:lumMod val="20000"/>
              <a:lumOff val="80000"/>
            </a:schemeClr>
          </a:solidFill>
          <a:ln w="9525" cap="flat" cmpd="sng" algn="ctr">
            <a:noFill/>
            <a:prstDash val="solid"/>
          </a:ln>
          <a:effectLst/>
        </p:spPr>
        <p:txBody>
          <a:bodyPr lIns="91440" tIns="45720" rIns="91440" bIns="45720" rtlCol="0" anchor="ctr"/>
          <a:lstStyle/>
          <a:p>
            <a:pPr marL="365760" marR="0" lvl="1" algn="l" defTabSz="914400" rtl="0" eaLnBrk="1" fontAlgn="auto" latinLnBrk="0" hangingPunct="1">
              <a:lnSpc>
                <a:spcPct val="100000"/>
              </a:lnSpc>
              <a:spcBef>
                <a:spcPts val="0"/>
              </a:spcBef>
              <a:spcAft>
                <a:spcPts val="0"/>
              </a:spcAft>
              <a:buClrTx/>
              <a:buSzTx/>
              <a:tabLst/>
              <a:defRPr/>
            </a:pPr>
            <a:endParaRPr kumimoji="0" lang="en-US" sz="1300" strike="noStrike" kern="0" cap="none" spc="0" normalizeH="0" baseline="0" noProof="0" dirty="0">
              <a:ln>
                <a:noFill/>
              </a:ln>
              <a:solidFill>
                <a:srgbClr val="25398E"/>
              </a:solidFill>
              <a:effectLst/>
              <a:uLnTx/>
              <a:uFillTx/>
              <a:latin typeface="Arial" panose="020B0604020202020204" pitchFamily="34" charset="0"/>
              <a:ea typeface="Calibri"/>
              <a:cs typeface="Arial" panose="020B0604020202020204" pitchFamily="34" charset="0"/>
            </a:endParaRPr>
          </a:p>
          <a:p>
            <a:pPr marL="365760" marR="0" lvl="1" algn="l" defTabSz="914400" rtl="0" eaLnBrk="1" fontAlgn="auto" latinLnBrk="0" hangingPunct="1">
              <a:lnSpc>
                <a:spcPct val="100000"/>
              </a:lnSpc>
              <a:spcBef>
                <a:spcPts val="0"/>
              </a:spcBef>
              <a:spcAft>
                <a:spcPts val="0"/>
              </a:spcAft>
              <a:buClrTx/>
              <a:buSzTx/>
              <a:tabLst/>
              <a:defRPr/>
            </a:pPr>
            <a:r>
              <a:rPr kumimoji="0" lang="en-US" sz="1300" strike="noStrike" kern="0" cap="none" spc="0" normalizeH="0" baseline="0" noProof="0" dirty="0">
                <a:ln>
                  <a:noFill/>
                </a:ln>
                <a:solidFill>
                  <a:srgbClr val="25398E"/>
                </a:solidFill>
                <a:effectLst/>
                <a:uLnTx/>
                <a:uFillTx/>
                <a:latin typeface="Arial" panose="020B0604020202020204" pitchFamily="34" charset="0"/>
                <a:ea typeface="Calibri"/>
                <a:cs typeface="Arial" panose="020B0604020202020204" pitchFamily="34" charset="0"/>
              </a:rPr>
              <a:t>SGMC is aiming for Excellence as a </a:t>
            </a:r>
            <a:r>
              <a:rPr kumimoji="0" lang="en-US" sz="1300" strike="noStrike" kern="0" cap="none" spc="0" normalizeH="0" baseline="0" noProof="0" dirty="0" err="1">
                <a:ln>
                  <a:noFill/>
                </a:ln>
                <a:solidFill>
                  <a:srgbClr val="25398E"/>
                </a:solidFill>
                <a:effectLst/>
                <a:uLnTx/>
                <a:uFillTx/>
                <a:latin typeface="Arial" panose="020B0604020202020204" pitchFamily="34" charset="0"/>
                <a:ea typeface="Calibri"/>
                <a:cs typeface="Arial" panose="020B0604020202020204" pitchFamily="34" charset="0"/>
              </a:rPr>
              <a:t>HRO</a:t>
            </a:r>
            <a:r>
              <a:rPr kumimoji="0" lang="en-US" sz="1300" strike="noStrike" kern="0" cap="none" spc="0" normalizeH="0" baseline="0" noProof="0" dirty="0">
                <a:ln>
                  <a:noFill/>
                </a:ln>
                <a:solidFill>
                  <a:srgbClr val="25398E"/>
                </a:solidFill>
                <a:effectLst/>
                <a:uLnTx/>
                <a:uFillTx/>
                <a:latin typeface="Arial" panose="020B0604020202020204" pitchFamily="34" charset="0"/>
                <a:ea typeface="Calibri"/>
                <a:cs typeface="Arial" panose="020B0604020202020204" pitchFamily="34" charset="0"/>
              </a:rPr>
              <a:t> through </a:t>
            </a:r>
            <a:r>
              <a:rPr kumimoji="0" lang="en-US" sz="1300" b="1" strike="noStrike" kern="0" cap="none" spc="0" normalizeH="0" baseline="0" noProof="0" dirty="0">
                <a:ln>
                  <a:noFill/>
                </a:ln>
                <a:solidFill>
                  <a:srgbClr val="25398E"/>
                </a:solidFill>
                <a:effectLst/>
                <a:uLnTx/>
                <a:uFillTx/>
                <a:latin typeface="Arial" panose="020B0604020202020204" pitchFamily="34" charset="0"/>
                <a:ea typeface="Calibri"/>
                <a:cs typeface="Arial" panose="020B0604020202020204" pitchFamily="34" charset="0"/>
              </a:rPr>
              <a:t>collaboration with physicians and clinical teams:</a:t>
            </a:r>
          </a:p>
          <a:p>
            <a:pPr marL="640080" lvl="1" indent="-274320">
              <a:buFont typeface="Wingdings" panose="05000000000000000000" pitchFamily="2" charset="2"/>
              <a:buChar char="ü"/>
              <a:defRPr/>
            </a:pPr>
            <a:r>
              <a:rPr lang="en-US" sz="1300" dirty="0">
                <a:solidFill>
                  <a:srgbClr val="25398E"/>
                </a:solidFill>
                <a:latin typeface="Arial" panose="020B0604020202020204" pitchFamily="34" charset="0"/>
                <a:cs typeface="Arial" panose="020B0604020202020204" pitchFamily="34" charset="0"/>
              </a:rPr>
              <a:t>T</a:t>
            </a:r>
            <a:r>
              <a:rPr lang="en-US" sz="1300" b="0" i="0" u="none" strike="noStrike" dirty="0">
                <a:solidFill>
                  <a:srgbClr val="25398E"/>
                </a:solidFill>
                <a:effectLst/>
                <a:latin typeface="Arial" panose="020B0604020202020204" pitchFamily="34" charset="0"/>
                <a:cs typeface="Arial" panose="020B0604020202020204" pitchFamily="34" charset="0"/>
              </a:rPr>
              <a:t>hrough the </a:t>
            </a:r>
            <a:r>
              <a:rPr lang="en-US" sz="1300" b="1" i="0" u="none" strike="noStrike" dirty="0">
                <a:solidFill>
                  <a:srgbClr val="25398E"/>
                </a:solidFill>
                <a:effectLst/>
                <a:latin typeface="Arial" panose="020B0604020202020204" pitchFamily="34" charset="0"/>
                <a:cs typeface="Arial" panose="020B0604020202020204" pitchFamily="34" charset="0"/>
              </a:rPr>
              <a:t>Complication Improvement Committee </a:t>
            </a:r>
            <a:r>
              <a:rPr lang="en-US" sz="1300" b="0" i="0" u="none" strike="noStrike" dirty="0">
                <a:solidFill>
                  <a:srgbClr val="25398E"/>
                </a:solidFill>
                <a:effectLst/>
                <a:latin typeface="Arial" panose="020B0604020202020204" pitchFamily="34" charset="0"/>
                <a:cs typeface="Arial" panose="020B0604020202020204" pitchFamily="34" charset="0"/>
              </a:rPr>
              <a:t>to identify, review, and work to resolve potential Maryland Hospital Acquired Conditions and Patient Safety Indicators</a:t>
            </a:r>
          </a:p>
          <a:p>
            <a:pPr marL="640080" lvl="1" indent="-274320">
              <a:buFont typeface="Wingdings" panose="05000000000000000000" pitchFamily="2" charset="2"/>
              <a:buChar char="ü"/>
              <a:defRPr/>
            </a:pPr>
            <a:r>
              <a:rPr lang="en-US" sz="1300" b="1" dirty="0">
                <a:solidFill>
                  <a:srgbClr val="25398E"/>
                </a:solidFill>
                <a:latin typeface="Arial" panose="020B0604020202020204" pitchFamily="34" charset="0"/>
                <a:cs typeface="Arial" panose="020B0604020202020204" pitchFamily="34" charset="0"/>
              </a:rPr>
              <a:t>Expansion of the Hospice program </a:t>
            </a:r>
            <a:r>
              <a:rPr lang="en-US" sz="1300" dirty="0">
                <a:solidFill>
                  <a:srgbClr val="25398E"/>
                </a:solidFill>
                <a:latin typeface="Arial" panose="020B0604020202020204" pitchFamily="34" charset="0"/>
                <a:cs typeface="Arial" panose="020B0604020202020204" pitchFamily="34" charset="0"/>
              </a:rPr>
              <a:t>to provide the ideal level of care for eligible patients and to improve all-cause mortality</a:t>
            </a:r>
          </a:p>
          <a:p>
            <a:pPr marL="640080" lvl="1" indent="-274320">
              <a:buFont typeface="Wingdings" panose="05000000000000000000" pitchFamily="2" charset="2"/>
              <a:buChar char="ü"/>
              <a:defRPr/>
            </a:pPr>
            <a:r>
              <a:rPr lang="en-US" sz="1300" b="0" i="0" u="none" strike="noStrike" dirty="0">
                <a:solidFill>
                  <a:srgbClr val="25398E"/>
                </a:solidFill>
                <a:effectLst/>
                <a:latin typeface="Arial" panose="020B0604020202020204" pitchFamily="34" charset="0"/>
                <a:cs typeface="Arial" panose="020B0604020202020204" pitchFamily="34" charset="0"/>
              </a:rPr>
              <a:t>Implementation of a </a:t>
            </a:r>
            <a:r>
              <a:rPr lang="en-US" sz="1300" b="1" i="0" u="none" strike="noStrike" dirty="0">
                <a:solidFill>
                  <a:srgbClr val="25398E"/>
                </a:solidFill>
                <a:effectLst/>
                <a:latin typeface="Arial" panose="020B0604020202020204" pitchFamily="34" charset="0"/>
                <a:cs typeface="Arial" panose="020B0604020202020204" pitchFamily="34" charset="0"/>
              </a:rPr>
              <a:t>High-Risk Discharge Clinic and U-Turn Processes </a:t>
            </a:r>
            <a:r>
              <a:rPr lang="en-US" sz="1300" b="0" i="0" u="none" strike="noStrike" dirty="0">
                <a:solidFill>
                  <a:srgbClr val="25398E"/>
                </a:solidFill>
                <a:effectLst/>
                <a:latin typeface="Arial" panose="020B0604020202020204" pitchFamily="34" charset="0"/>
                <a:cs typeface="Arial" panose="020B0604020202020204" pitchFamily="34" charset="0"/>
              </a:rPr>
              <a:t>for ED and Behavioral Health patients to reduce readmissions</a:t>
            </a:r>
          </a:p>
          <a:p>
            <a:pPr marL="640080" lvl="1" indent="-274320">
              <a:buFont typeface="Wingdings" panose="05000000000000000000" pitchFamily="2" charset="2"/>
              <a:buChar char="ü"/>
              <a:defRPr/>
            </a:pPr>
            <a:endParaRPr kumimoji="0" lang="en-US" sz="1300" b="0" strike="noStrike" kern="0" cap="none" spc="0" normalizeH="0" baseline="0" noProof="0" dirty="0">
              <a:ln>
                <a:noFill/>
              </a:ln>
              <a:solidFill>
                <a:srgbClr val="25398E"/>
              </a:solidFill>
              <a:effectLst/>
              <a:uLnTx/>
              <a:uFillTx/>
              <a:latin typeface="Arial" panose="020B0604020202020204" pitchFamily="34" charset="0"/>
              <a:ea typeface="Calibri"/>
              <a:cs typeface="Arial" panose="020B0604020202020204" pitchFamily="34" charset="0"/>
            </a:endParaRPr>
          </a:p>
        </p:txBody>
      </p:sp>
      <p:sp>
        <p:nvSpPr>
          <p:cNvPr id="42" name="Rectangle 41">
            <a:extLst>
              <a:ext uri="{FF2B5EF4-FFF2-40B4-BE49-F238E27FC236}">
                <a16:creationId xmlns:a16="http://schemas.microsoft.com/office/drawing/2014/main" id="{E0A8A1A3-00D1-BC13-DCD2-7E11AFFF3C86}"/>
              </a:ext>
            </a:extLst>
          </p:cNvPr>
          <p:cNvSpPr/>
          <p:nvPr/>
        </p:nvSpPr>
        <p:spPr>
          <a:xfrm>
            <a:off x="254987" y="4370200"/>
            <a:ext cx="112997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EFFFF"/>
                </a:solidFill>
                <a:effectLst/>
                <a:uLnTx/>
                <a:uFillTx/>
                <a:latin typeface="Myriad Pro" panose="020B0503030403020204"/>
                <a:ea typeface="+mn-ea"/>
                <a:cs typeface="+mn-cs"/>
              </a:rPr>
              <a:t>Next Steps</a:t>
            </a:r>
            <a:endParaRPr kumimoji="0" lang="en-US" sz="1200" b="0" i="0" u="none" strike="noStrike" kern="1200" cap="none" spc="0" normalizeH="0" baseline="0" noProof="0" dirty="0">
              <a:ln>
                <a:noFill/>
              </a:ln>
              <a:solidFill>
                <a:srgbClr val="FEFFFF"/>
              </a:solidFill>
              <a:effectLst/>
              <a:uLnTx/>
              <a:uFillTx/>
              <a:latin typeface="Myriad Pro" panose="020B0503030403020204"/>
              <a:ea typeface="+mn-ea"/>
              <a:cs typeface="+mn-cs"/>
            </a:endParaRPr>
          </a:p>
        </p:txBody>
      </p:sp>
      <p:pic>
        <p:nvPicPr>
          <p:cNvPr id="43" name="Graphic 42" descr="Share with solid fill">
            <a:extLst>
              <a:ext uri="{FF2B5EF4-FFF2-40B4-BE49-F238E27FC236}">
                <a16:creationId xmlns:a16="http://schemas.microsoft.com/office/drawing/2014/main" id="{F4DDBF5E-75E9-1F06-AE0B-E7C59D000E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531" y="4061834"/>
            <a:ext cx="351806" cy="351806"/>
          </a:xfrm>
          <a:prstGeom prst="rect">
            <a:avLst/>
          </a:prstGeom>
        </p:spPr>
      </p:pic>
      <p:sp>
        <p:nvSpPr>
          <p:cNvPr id="44" name="Oval 43">
            <a:extLst>
              <a:ext uri="{FF2B5EF4-FFF2-40B4-BE49-F238E27FC236}">
                <a16:creationId xmlns:a16="http://schemas.microsoft.com/office/drawing/2014/main" id="{E70AF4CC-2AEE-36E9-BF24-B9905E08E060}"/>
              </a:ext>
            </a:extLst>
          </p:cNvPr>
          <p:cNvSpPr/>
          <p:nvPr/>
        </p:nvSpPr>
        <p:spPr>
          <a:xfrm>
            <a:off x="404799" y="1678716"/>
            <a:ext cx="977394" cy="961993"/>
          </a:xfrm>
          <a:prstGeom prst="ellipse">
            <a:avLst/>
          </a:prstGeom>
          <a:solidFill>
            <a:srgbClr val="25398E"/>
          </a:solidFill>
          <a:ln w="69850" cap="flat" cmpd="sng" algn="ctr">
            <a:solidFill>
              <a:srgbClr val="EDEDE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85" b="0" i="0" u="none" strike="noStrike" kern="0" cap="none" spc="0" normalizeH="0" baseline="0" noProof="0">
              <a:ln>
                <a:noFill/>
              </a:ln>
              <a:solidFill>
                <a:srgbClr val="FEFFFF"/>
              </a:solidFill>
              <a:effectLst/>
              <a:uLnTx/>
              <a:uFillTx/>
              <a:latin typeface="Myriad Pro" panose="020B0503030403020204"/>
              <a:ea typeface="+mn-ea"/>
              <a:cs typeface="+mn-cs"/>
            </a:endParaRPr>
          </a:p>
        </p:txBody>
      </p:sp>
      <p:sp>
        <p:nvSpPr>
          <p:cNvPr id="45" name="Rectangle 44">
            <a:extLst>
              <a:ext uri="{FF2B5EF4-FFF2-40B4-BE49-F238E27FC236}">
                <a16:creationId xmlns:a16="http://schemas.microsoft.com/office/drawing/2014/main" id="{FEAAF1E6-C213-B372-1220-2728FB321EF8}"/>
              </a:ext>
            </a:extLst>
          </p:cNvPr>
          <p:cNvSpPr/>
          <p:nvPr/>
        </p:nvSpPr>
        <p:spPr>
          <a:xfrm>
            <a:off x="95340" y="2198874"/>
            <a:ext cx="15670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EFFFF"/>
                </a:solidFill>
                <a:effectLst/>
                <a:uLnTx/>
                <a:uFillTx/>
                <a:latin typeface="Myriad Pro" panose="020B0503030403020204"/>
                <a:ea typeface="+mn-ea"/>
                <a:cs typeface="+mn-cs"/>
              </a:rPr>
              <a:t>Progress</a:t>
            </a:r>
            <a:endParaRPr kumimoji="0" lang="en-US" sz="1200" b="0" i="0" u="none" strike="noStrike" kern="1200" cap="none" spc="0" normalizeH="0" baseline="0" noProof="0" dirty="0">
              <a:ln>
                <a:noFill/>
              </a:ln>
              <a:solidFill>
                <a:srgbClr val="FEFFFF"/>
              </a:solidFill>
              <a:effectLst/>
              <a:uLnTx/>
              <a:uFillTx/>
              <a:latin typeface="Myriad Pro" panose="020B0503030403020204"/>
              <a:ea typeface="+mn-ea"/>
              <a:cs typeface="+mn-cs"/>
            </a:endParaRPr>
          </a:p>
        </p:txBody>
      </p:sp>
      <p:pic>
        <p:nvPicPr>
          <p:cNvPr id="46" name="Graphic 45" descr="Building Brick Wall with solid fill">
            <a:extLst>
              <a:ext uri="{FF2B5EF4-FFF2-40B4-BE49-F238E27FC236}">
                <a16:creationId xmlns:a16="http://schemas.microsoft.com/office/drawing/2014/main" id="{45AF5026-9489-7FDD-9F7E-6D42FF116E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3409" y="1826266"/>
            <a:ext cx="462194" cy="462194"/>
          </a:xfrm>
          <a:prstGeom prst="rect">
            <a:avLst/>
          </a:prstGeom>
        </p:spPr>
      </p:pic>
      <p:sp>
        <p:nvSpPr>
          <p:cNvPr id="2" name="TextBox 1">
            <a:extLst>
              <a:ext uri="{FF2B5EF4-FFF2-40B4-BE49-F238E27FC236}">
                <a16:creationId xmlns:a16="http://schemas.microsoft.com/office/drawing/2014/main" id="{5DE67434-BC72-C614-7708-A9ADDB2DD79C}"/>
              </a:ext>
            </a:extLst>
          </p:cNvPr>
          <p:cNvSpPr txBox="1"/>
          <p:nvPr/>
        </p:nvSpPr>
        <p:spPr>
          <a:xfrm>
            <a:off x="2566700" y="6299465"/>
            <a:ext cx="5972962" cy="333334"/>
          </a:xfrm>
          <a:prstGeom prst="rect">
            <a:avLst/>
          </a:prstGeom>
        </p:spPr>
        <p:txBody>
          <a:bodyPr vert="horz" wrap="square" lIns="89880" tIns="0" rIns="89880" bIns="17976" rtlCol="0">
            <a:normAutofit/>
          </a:bodyPr>
          <a:lstStyle/>
          <a:p>
            <a:pPr marL="0" marR="0" lvl="0" indent="0" algn="l" defTabSz="449521"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25398E"/>
                </a:solidFill>
                <a:effectLst/>
                <a:uLnTx/>
                <a:uFillTx/>
                <a:latin typeface="Myriad Pro" panose="020B0503030403020204"/>
                <a:ea typeface="+mn-ea"/>
                <a:cs typeface="Arial" panose="020B0604020202020204" pitchFamily="34" charset="0"/>
              </a:rPr>
              <a:t>“We will be the trusted choice for exceptional care in every community we serve.”</a:t>
            </a:r>
          </a:p>
        </p:txBody>
      </p:sp>
      <p:sp>
        <p:nvSpPr>
          <p:cNvPr id="6" name="TextBox 5">
            <a:extLst>
              <a:ext uri="{FF2B5EF4-FFF2-40B4-BE49-F238E27FC236}">
                <a16:creationId xmlns:a16="http://schemas.microsoft.com/office/drawing/2014/main" id="{666995EE-9200-A953-651E-22B4AF070771}"/>
              </a:ext>
            </a:extLst>
          </p:cNvPr>
          <p:cNvSpPr txBox="1"/>
          <p:nvPr/>
        </p:nvSpPr>
        <p:spPr>
          <a:xfrm>
            <a:off x="2757948" y="6545193"/>
            <a:ext cx="5270033" cy="271845"/>
          </a:xfrm>
          <a:prstGeom prst="rect">
            <a:avLst/>
          </a:prstGeom>
        </p:spPr>
        <p:txBody>
          <a:bodyPr vert="horz" wrap="square" lIns="89880" tIns="0" rIns="89880" bIns="17976" rtlCol="0">
            <a:normAutofit/>
          </a:bodyPr>
          <a:lstStyle/>
          <a:p>
            <a:pPr marL="0" marR="0" lvl="0" indent="0" algn="ctr" defTabSz="449521"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rPr>
              <a:t>Want to learn more? Visit </a:t>
            </a:r>
            <a:r>
              <a:rPr kumimoji="0" lang="en-US" sz="1100" b="1" i="1" u="sng"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hlinkClick r:id="rId7"/>
              </a:rPr>
              <a:t>Team.AHC.Link/Strategy</a:t>
            </a:r>
            <a:endParaRPr kumimoji="0" lang="en-US" sz="1100" b="1" i="1" u="sng"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endParaRPr>
          </a:p>
        </p:txBody>
      </p:sp>
      <p:pic>
        <p:nvPicPr>
          <p:cNvPr id="1026" name="Picture 2" descr="A blue and white star with a thumb up&#10;&#10;Description automatically generated">
            <a:extLst>
              <a:ext uri="{FF2B5EF4-FFF2-40B4-BE49-F238E27FC236}">
                <a16:creationId xmlns:a16="http://schemas.microsoft.com/office/drawing/2014/main" id="{608336F0-3D55-4FD1-EC7B-3F9CBAC8B2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799" y="102797"/>
            <a:ext cx="1090331" cy="10903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ECAB6B6-8A9F-DB8F-DFC4-4D1279418945}"/>
              </a:ext>
            </a:extLst>
          </p:cNvPr>
          <p:cNvPicPr>
            <a:picLocks noChangeAspect="1"/>
          </p:cNvPicPr>
          <p:nvPr/>
        </p:nvPicPr>
        <p:blipFill>
          <a:blip r:embed="rId9"/>
          <a:stretch>
            <a:fillRect/>
          </a:stretch>
        </p:blipFill>
        <p:spPr>
          <a:xfrm>
            <a:off x="6913711" y="1582862"/>
            <a:ext cx="2359721" cy="2318801"/>
          </a:xfrm>
          <a:prstGeom prst="rect">
            <a:avLst/>
          </a:prstGeom>
        </p:spPr>
      </p:pic>
      <p:pic>
        <p:nvPicPr>
          <p:cNvPr id="8" name="Picture 7">
            <a:extLst>
              <a:ext uri="{FF2B5EF4-FFF2-40B4-BE49-F238E27FC236}">
                <a16:creationId xmlns:a16="http://schemas.microsoft.com/office/drawing/2014/main" id="{494F7772-63D9-DC10-1B16-0890D32CE74B}"/>
              </a:ext>
            </a:extLst>
          </p:cNvPr>
          <p:cNvPicPr>
            <a:picLocks noChangeAspect="1"/>
          </p:cNvPicPr>
          <p:nvPr/>
        </p:nvPicPr>
        <p:blipFill>
          <a:blip r:embed="rId10"/>
          <a:stretch>
            <a:fillRect/>
          </a:stretch>
        </p:blipFill>
        <p:spPr>
          <a:xfrm>
            <a:off x="9487387" y="3628866"/>
            <a:ext cx="2422049" cy="2380048"/>
          </a:xfrm>
          <a:prstGeom prst="rect">
            <a:avLst/>
          </a:prstGeom>
        </p:spPr>
      </p:pic>
    </p:spTree>
    <p:extLst>
      <p:ext uri="{BB962C8B-B14F-4D97-AF65-F5344CB8AC3E}">
        <p14:creationId xmlns:p14="http://schemas.microsoft.com/office/powerpoint/2010/main" val="15917529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2" presetClass="entr" presetSubtype="1" fill="hold" grpId="0" nodeType="withEffect" p14:presetBounceEnd="75000">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14:bounceEnd="75000">
                                          <p:cBhvr additive="base">
                                            <p:cTn id="10" dur="800" fill="hold"/>
                                            <p:tgtEl>
                                              <p:spTgt spid="44"/>
                                            </p:tgtEl>
                                            <p:attrNameLst>
                                              <p:attrName>ppt_x</p:attrName>
                                            </p:attrNameLst>
                                          </p:cBhvr>
                                          <p:tavLst>
                                            <p:tav tm="0">
                                              <p:val>
                                                <p:strVal val="#ppt_x"/>
                                              </p:val>
                                            </p:tav>
                                            <p:tav tm="100000">
                                              <p:val>
                                                <p:strVal val="#ppt_x"/>
                                              </p:val>
                                            </p:tav>
                                          </p:tavLst>
                                        </p:anim>
                                        <p:anim calcmode="lin" valueType="num" p14:bounceEnd="75000">
                                          <p:cBhvr additive="base">
                                            <p:cTn id="11" dur="800" fill="hold"/>
                                            <p:tgtEl>
                                              <p:spTgt spid="4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80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2" presetClass="entr" presetSubtype="1" fill="hold" grpId="0" nodeType="withEffect" p14:presetBounceEnd="75000">
                                      <p:stCondLst>
                                        <p:cond delay="200"/>
                                      </p:stCondLst>
                                      <p:childTnLst>
                                        <p:set>
                                          <p:cBhvr>
                                            <p:cTn id="16" dur="1" fill="hold">
                                              <p:stCondLst>
                                                <p:cond delay="0"/>
                                              </p:stCondLst>
                                            </p:cTn>
                                            <p:tgtEl>
                                              <p:spTgt spid="40"/>
                                            </p:tgtEl>
                                            <p:attrNameLst>
                                              <p:attrName>style.visibility</p:attrName>
                                            </p:attrNameLst>
                                          </p:cBhvr>
                                          <p:to>
                                            <p:strVal val="visible"/>
                                          </p:to>
                                        </p:set>
                                        <p:anim calcmode="lin" valueType="num" p14:bounceEnd="75000">
                                          <p:cBhvr additive="base">
                                            <p:cTn id="17" dur="800" fill="hold"/>
                                            <p:tgtEl>
                                              <p:spTgt spid="40"/>
                                            </p:tgtEl>
                                            <p:attrNameLst>
                                              <p:attrName>ppt_x</p:attrName>
                                            </p:attrNameLst>
                                          </p:cBhvr>
                                          <p:tavLst>
                                            <p:tav tm="0">
                                              <p:val>
                                                <p:strVal val="#ppt_x"/>
                                              </p:val>
                                            </p:tav>
                                            <p:tav tm="100000">
                                              <p:val>
                                                <p:strVal val="#ppt_x"/>
                                              </p:val>
                                            </p:tav>
                                          </p:tavLst>
                                        </p:anim>
                                        <p:anim calcmode="lin" valueType="num" p14:bounceEnd="75000">
                                          <p:cBhvr additive="base">
                                            <p:cTn id="18" dur="8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44" grpId="0" animBg="1"/>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additive="base">
                                            <p:cTn id="10" dur="800" fill="hold"/>
                                            <p:tgtEl>
                                              <p:spTgt spid="44"/>
                                            </p:tgtEl>
                                            <p:attrNameLst>
                                              <p:attrName>ppt_x</p:attrName>
                                            </p:attrNameLst>
                                          </p:cBhvr>
                                          <p:tavLst>
                                            <p:tav tm="0">
                                              <p:val>
                                                <p:strVal val="#ppt_x"/>
                                              </p:val>
                                            </p:tav>
                                            <p:tav tm="100000">
                                              <p:val>
                                                <p:strVal val="#ppt_x"/>
                                              </p:val>
                                            </p:tav>
                                          </p:tavLst>
                                        </p:anim>
                                        <p:anim calcmode="lin" valueType="num">
                                          <p:cBhvr additive="base">
                                            <p:cTn id="11" dur="800" fill="hold"/>
                                            <p:tgtEl>
                                              <p:spTgt spid="4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80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2" presetClass="entr" presetSubtype="1" fill="hold" grpId="0" nodeType="withEffect">
                                      <p:stCondLst>
                                        <p:cond delay="2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800" fill="hold"/>
                                            <p:tgtEl>
                                              <p:spTgt spid="40"/>
                                            </p:tgtEl>
                                            <p:attrNameLst>
                                              <p:attrName>ppt_x</p:attrName>
                                            </p:attrNameLst>
                                          </p:cBhvr>
                                          <p:tavLst>
                                            <p:tav tm="0">
                                              <p:val>
                                                <p:strVal val="#ppt_x"/>
                                              </p:val>
                                            </p:tav>
                                            <p:tav tm="100000">
                                              <p:val>
                                                <p:strVal val="#ppt_x"/>
                                              </p:val>
                                            </p:tav>
                                          </p:tavLst>
                                        </p:anim>
                                        <p:anim calcmode="lin" valueType="num">
                                          <p:cBhvr additive="base">
                                            <p:cTn id="18" dur="8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44" grpId="0" animBg="1"/>
          <p:bldP spid="4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C5B47DF-BC97-BE45-7E5E-648ECFF357DB}"/>
              </a:ext>
            </a:extLst>
          </p:cNvPr>
          <p:cNvSpPr/>
          <p:nvPr/>
        </p:nvSpPr>
        <p:spPr bwMode="auto">
          <a:xfrm>
            <a:off x="7391400" y="3121668"/>
            <a:ext cx="4328669" cy="3030058"/>
          </a:xfrm>
          <a:prstGeom prst="rect">
            <a:avLst/>
          </a:prstGeom>
          <a:solidFill>
            <a:sysClr val="window" lastClr="FFFFFF"/>
          </a:solidFill>
          <a:ln w="63500" cap="flat" cmpd="sng" algn="ctr">
            <a:solidFill>
              <a:srgbClr val="00239C"/>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ヒラギノ角ゴ Pro W3" charset="0"/>
              <a:cs typeface="ヒラギノ角ゴ Pro W3" charset="0"/>
            </a:endParaRPr>
          </a:p>
        </p:txBody>
      </p:sp>
      <p:sp>
        <p:nvSpPr>
          <p:cNvPr id="18" name="Text Placeholder 3">
            <a:extLst>
              <a:ext uri="{FF2B5EF4-FFF2-40B4-BE49-F238E27FC236}">
                <a16:creationId xmlns:a16="http://schemas.microsoft.com/office/drawing/2014/main" id="{B8DC217D-199B-EAC4-2833-CDB3E9A12A12}"/>
              </a:ext>
            </a:extLst>
          </p:cNvPr>
          <p:cNvSpPr txBox="1">
            <a:spLocks/>
          </p:cNvSpPr>
          <p:nvPr/>
        </p:nvSpPr>
        <p:spPr>
          <a:xfrm>
            <a:off x="229011" y="161154"/>
            <a:ext cx="6902055" cy="1020448"/>
          </a:xfrm>
          <a:prstGeom prst="rect">
            <a:avLst/>
          </a:prstGeom>
        </p:spPr>
        <p:txBody>
          <a:bodyPr/>
          <a:lstStyle>
            <a:lvl1pPr marL="342900" indent="-342900" algn="l" rtl="0" eaLnBrk="0" fontAlgn="base" hangingPunct="0">
              <a:lnSpc>
                <a:spcPct val="120000"/>
              </a:lnSpc>
              <a:spcBef>
                <a:spcPct val="20000"/>
              </a:spcBef>
              <a:spcAft>
                <a:spcPct val="0"/>
              </a:spcAft>
              <a:buChar char="•"/>
              <a:defRPr sz="24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marR="0" lvl="0" indent="0" algn="l" defTabSz="914400" rtl="0" eaLnBrk="0" fontAlgn="base" latinLnBrk="0" hangingPunct="0">
              <a:lnSpc>
                <a:spcPct val="12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rgbClr val="00239C"/>
              </a:solidFill>
              <a:effectLst/>
              <a:uLnTx/>
              <a:uFillTx/>
              <a:latin typeface="Arial"/>
              <a:ea typeface="ヒラギノ角ゴ Pro W3"/>
            </a:endParaRPr>
          </a:p>
          <a:p>
            <a:pPr marL="0" marR="0" lvl="0" indent="0" algn="l" defTabSz="914400" rtl="0" eaLnBrk="0" fontAlgn="base" latinLnBrk="0" hangingPunct="0">
              <a:lnSpc>
                <a:spcPct val="12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rgbClr val="00239C"/>
              </a:solidFill>
              <a:effectLst/>
              <a:uLnTx/>
              <a:uFillTx/>
              <a:latin typeface="Arial"/>
              <a:ea typeface="ヒラギノ角ゴ Pro W3"/>
            </a:endParaRPr>
          </a:p>
        </p:txBody>
      </p:sp>
      <p:sp>
        <p:nvSpPr>
          <p:cNvPr id="19" name="Rectangle 18">
            <a:extLst>
              <a:ext uri="{FF2B5EF4-FFF2-40B4-BE49-F238E27FC236}">
                <a16:creationId xmlns:a16="http://schemas.microsoft.com/office/drawing/2014/main" id="{06BA8EB6-8F49-19AD-87C9-B2998BEE9986}"/>
              </a:ext>
            </a:extLst>
          </p:cNvPr>
          <p:cNvSpPr/>
          <p:nvPr/>
        </p:nvSpPr>
        <p:spPr bwMode="auto">
          <a:xfrm>
            <a:off x="-15240" y="980239"/>
            <a:ext cx="6663549" cy="338554"/>
          </a:xfrm>
          <a:prstGeom prst="rect">
            <a:avLst/>
          </a:prstGeom>
          <a:solidFill>
            <a:srgbClr val="00239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1440" marR="0" lvl="1"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charset="0"/>
                <a:ea typeface="ヒラギノ角ゴ Pro W3" charset="0"/>
                <a:cs typeface="ヒラギノ角ゴ Pro W3" charset="0"/>
              </a:rPr>
              <a:t>Sharing AHC Best Practices</a:t>
            </a:r>
          </a:p>
        </p:txBody>
      </p:sp>
      <p:sp>
        <p:nvSpPr>
          <p:cNvPr id="21" name="Rectangle 20">
            <a:extLst>
              <a:ext uri="{FF2B5EF4-FFF2-40B4-BE49-F238E27FC236}">
                <a16:creationId xmlns:a16="http://schemas.microsoft.com/office/drawing/2014/main" id="{CFEEB301-7B21-5028-FC40-C1F5E033422D}"/>
              </a:ext>
            </a:extLst>
          </p:cNvPr>
          <p:cNvSpPr/>
          <p:nvPr/>
        </p:nvSpPr>
        <p:spPr bwMode="auto">
          <a:xfrm>
            <a:off x="0" y="2690215"/>
            <a:ext cx="6687844" cy="404269"/>
          </a:xfrm>
          <a:prstGeom prst="rect">
            <a:avLst/>
          </a:prstGeom>
          <a:solidFill>
            <a:srgbClr val="00239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1440" marR="0" lvl="1"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charset="0"/>
                <a:ea typeface="ヒラギノ角ゴ Pro W3" charset="0"/>
                <a:cs typeface="ヒラギノ角ゴ Pro W3" charset="0"/>
              </a:rPr>
              <a:t>How Did They Improve?</a:t>
            </a:r>
          </a:p>
        </p:txBody>
      </p:sp>
      <p:sp>
        <p:nvSpPr>
          <p:cNvPr id="5" name="Title 2">
            <a:extLst>
              <a:ext uri="{FF2B5EF4-FFF2-40B4-BE49-F238E27FC236}">
                <a16:creationId xmlns:a16="http://schemas.microsoft.com/office/drawing/2014/main" id="{5448EEC4-374A-AC1F-C1DD-F4D9A9BA4A70}"/>
              </a:ext>
            </a:extLst>
          </p:cNvPr>
          <p:cNvSpPr txBox="1">
            <a:spLocks/>
          </p:cNvSpPr>
          <p:nvPr/>
        </p:nvSpPr>
        <p:spPr>
          <a:xfrm>
            <a:off x="2047462" y="6249579"/>
            <a:ext cx="9470286" cy="436656"/>
          </a:xfrm>
          <a:prstGeom prst="rect">
            <a:avLst/>
          </a:prstGeom>
        </p:spPr>
        <p:txBody>
          <a:bodyPr/>
          <a:lstStyle>
            <a:lvl1pPr algn="l" rtl="0" eaLnBrk="0" fontAlgn="base" hangingPunct="0">
              <a:spcBef>
                <a:spcPct val="0"/>
              </a:spcBef>
              <a:spcAft>
                <a:spcPct val="0"/>
              </a:spcAft>
              <a:defRPr sz="4800" b="0">
                <a:solidFill>
                  <a:schemeClr val="tx2"/>
                </a:solidFill>
                <a:latin typeface="Bahnschrift SemiBold Condensed" panose="020B0502040204020203" pitchFamily="34" charset="0"/>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25398E"/>
                </a:solidFill>
                <a:effectLst/>
                <a:uLnTx/>
                <a:uFillTx/>
                <a:latin typeface="Bahnschrift SemiBold Condensed" panose="020B0502040204020203" pitchFamily="34" charset="0"/>
                <a:ea typeface="ヒラギノ角ゴ Pro W3"/>
              </a:rPr>
              <a:t>OPERATIONAL EXCELLENCE SUCCESS STORY</a:t>
            </a:r>
          </a:p>
        </p:txBody>
      </p:sp>
      <p:sp>
        <p:nvSpPr>
          <p:cNvPr id="6" name="Slide Number Placeholder 1">
            <a:extLst>
              <a:ext uri="{FF2B5EF4-FFF2-40B4-BE49-F238E27FC236}">
                <a16:creationId xmlns:a16="http://schemas.microsoft.com/office/drawing/2014/main" id="{EE68E4B0-B5D7-4620-BA3C-957DAD3F6E16}"/>
              </a:ext>
            </a:extLst>
          </p:cNvPr>
          <p:cNvSpPr txBox="1">
            <a:spLocks/>
          </p:cNvSpPr>
          <p:nvPr/>
        </p:nvSpPr>
        <p:spPr>
          <a:xfrm>
            <a:off x="10584611" y="6455741"/>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endParaRPr>
          </a:p>
        </p:txBody>
      </p:sp>
      <p:sp>
        <p:nvSpPr>
          <p:cNvPr id="2" name="Text Placeholder 3">
            <a:extLst>
              <a:ext uri="{FF2B5EF4-FFF2-40B4-BE49-F238E27FC236}">
                <a16:creationId xmlns:a16="http://schemas.microsoft.com/office/drawing/2014/main" id="{5418764D-21AD-B5A1-3280-4605367BD336}"/>
              </a:ext>
            </a:extLst>
          </p:cNvPr>
          <p:cNvSpPr txBox="1">
            <a:spLocks/>
          </p:cNvSpPr>
          <p:nvPr/>
        </p:nvSpPr>
        <p:spPr>
          <a:xfrm>
            <a:off x="0" y="1335190"/>
            <a:ext cx="6687843" cy="11372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20000"/>
              </a:lnSpc>
              <a:spcBef>
                <a:spcPct val="20000"/>
              </a:spcBef>
              <a:spcAft>
                <a:spcPct val="0"/>
              </a:spcAft>
              <a:buClrTx/>
              <a:buSzTx/>
              <a:buFontTx/>
              <a:buNone/>
              <a:tabLst/>
              <a:defRPr/>
            </a:pPr>
            <a:r>
              <a:rPr kumimoji="0" lang="en-US" sz="1400" b="0" i="0" u="none" strike="noStrike" kern="0" cap="none" spc="0" normalizeH="0" baseline="0" noProof="0" dirty="0">
                <a:ln>
                  <a:noFill/>
                </a:ln>
                <a:solidFill>
                  <a:srgbClr val="00239C"/>
                </a:solidFill>
                <a:effectLst/>
                <a:uLnTx/>
                <a:uFillTx/>
                <a:latin typeface="Arial"/>
                <a:ea typeface="ヒラギノ角ゴ Pro W3"/>
              </a:rPr>
              <a:t>Discovery during an Accounts Receivable review uncovered a decrease in timely Notice of Admission (NOA) submissions. This delay led to an increase in penalties accrued. Quarter 1 2024 showed an average 20-day submission delay for outstanding NOAs. Regulations require a submission within 5 days from start of care visit. The total estimated penalties from 2023 to 2024 is up to $15,000.</a:t>
            </a:r>
          </a:p>
        </p:txBody>
      </p:sp>
      <p:sp>
        <p:nvSpPr>
          <p:cNvPr id="4" name="Text Placeholder 3">
            <a:extLst>
              <a:ext uri="{FF2B5EF4-FFF2-40B4-BE49-F238E27FC236}">
                <a16:creationId xmlns:a16="http://schemas.microsoft.com/office/drawing/2014/main" id="{CF08B5DF-51D4-5CE2-EBF2-B83BC80DAA5C}"/>
              </a:ext>
            </a:extLst>
          </p:cNvPr>
          <p:cNvSpPr txBox="1">
            <a:spLocks/>
          </p:cNvSpPr>
          <p:nvPr/>
        </p:nvSpPr>
        <p:spPr>
          <a:xfrm>
            <a:off x="-5196" y="3100459"/>
            <a:ext cx="6663549" cy="1611034"/>
          </a:xfrm>
          <a:prstGeom prst="rect">
            <a:avLst/>
          </a:prstGeom>
        </p:spPr>
        <p:txBody>
          <a:bodyPr/>
          <a:lstStyle>
            <a:lvl1pPr marL="342900" indent="-342900" algn="l" rtl="0" eaLnBrk="0" fontAlgn="base" hangingPunct="0">
              <a:lnSpc>
                <a:spcPct val="120000"/>
              </a:lnSpc>
              <a:spcBef>
                <a:spcPct val="20000"/>
              </a:spcBef>
              <a:spcAft>
                <a:spcPct val="0"/>
              </a:spcAft>
              <a:buChar char="•"/>
              <a:defRPr sz="24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n-US" sz="1400" b="0" i="0" u="none" strike="noStrike" kern="0" cap="none" spc="0" normalizeH="0" baseline="0" noProof="0" dirty="0">
                <a:ln>
                  <a:noFill/>
                </a:ln>
                <a:solidFill>
                  <a:srgbClr val="00239C"/>
                </a:solidFill>
                <a:effectLst/>
                <a:uLnTx/>
                <a:uFillTx/>
                <a:latin typeface="Arial" panose="020B0604020202020204" pitchFamily="34" charset="0"/>
                <a:ea typeface="ヒラギノ角ゴ Pro W3" charset="-128"/>
              </a:rPr>
              <a:t>Updated the regulations for the PECOS enrollment process</a:t>
            </a: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n-US" sz="1400" b="0" i="0" u="none" strike="noStrike" kern="0" cap="none" spc="0" normalizeH="0" baseline="0" noProof="0" dirty="0">
                <a:ln>
                  <a:noFill/>
                </a:ln>
                <a:solidFill>
                  <a:srgbClr val="00239C"/>
                </a:solidFill>
                <a:effectLst/>
                <a:uLnTx/>
                <a:uFillTx/>
                <a:latin typeface="Arial" panose="020B0604020202020204" pitchFamily="34" charset="0"/>
                <a:ea typeface="ヒラギノ角ゴ Pro W3" charset="-128"/>
              </a:rPr>
              <a:t>Mapped process for non-billable or updated claim to avoid incorrect NOA</a:t>
            </a: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n-US" sz="1400" b="0" i="0" u="none" strike="noStrike" kern="0" cap="none" spc="0" normalizeH="0" baseline="0" noProof="0" dirty="0">
                <a:ln>
                  <a:noFill/>
                </a:ln>
                <a:solidFill>
                  <a:srgbClr val="00239C"/>
                </a:solidFill>
                <a:effectLst/>
                <a:uLnTx/>
                <a:uFillTx/>
                <a:latin typeface="Arial" panose="020B0604020202020204" pitchFamily="34" charset="0"/>
                <a:ea typeface="ヒラギノ角ゴ Pro W3" charset="-128"/>
              </a:rPr>
              <a:t>Corrected and updated the HCHB system for incorrectly displayed NOAs</a:t>
            </a: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n-US" sz="1400" b="0" i="0" u="none" strike="noStrike" kern="0" cap="none" spc="0" normalizeH="0" baseline="0" noProof="0" dirty="0">
                <a:ln>
                  <a:noFill/>
                </a:ln>
                <a:solidFill>
                  <a:srgbClr val="00239C"/>
                </a:solidFill>
                <a:effectLst/>
                <a:uLnTx/>
                <a:uFillTx/>
                <a:latin typeface="Arial" panose="020B0604020202020204" pitchFamily="34" charset="0"/>
                <a:ea typeface="ヒラギノ角ゴ Pro W3" charset="-128"/>
              </a:rPr>
              <a:t>Educated team on PECOS enrollment, correction process, and billing process</a:t>
            </a: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n-US" sz="1400" b="0" i="0" u="none" strike="noStrike" kern="0" cap="none" spc="0" normalizeH="0" baseline="0" noProof="0" dirty="0">
                <a:ln>
                  <a:noFill/>
                </a:ln>
                <a:solidFill>
                  <a:srgbClr val="00239C"/>
                </a:solidFill>
                <a:effectLst/>
                <a:uLnTx/>
                <a:uFillTx/>
                <a:latin typeface="Arial" panose="020B0604020202020204" pitchFamily="34" charset="0"/>
                <a:ea typeface="ヒラギノ角ゴ Pro W3" charset="-128"/>
              </a:rPr>
              <a:t>Created unique Teams channel for open, live communication</a:t>
            </a:r>
          </a:p>
          <a:p>
            <a:pPr marL="0" marR="0" lvl="0" indent="0" algn="l" defTabSz="914400" rtl="0" eaLnBrk="0" fontAlgn="base" latinLnBrk="0" hangingPunct="0">
              <a:lnSpc>
                <a:spcPct val="120000"/>
              </a:lnSpc>
              <a:spcBef>
                <a:spcPts val="0"/>
              </a:spcBef>
              <a:spcAft>
                <a:spcPct val="0"/>
              </a:spcAft>
              <a:buClrTx/>
              <a:buSzTx/>
              <a:buFontTx/>
              <a:buNone/>
              <a:tabLst/>
              <a:defRPr/>
            </a:pPr>
            <a:endParaRPr kumimoji="0" lang="en-US" sz="1400" b="0" i="0" u="none" strike="noStrike" kern="0" cap="none" spc="0" normalizeH="0" baseline="0" noProof="0" dirty="0">
              <a:ln>
                <a:noFill/>
              </a:ln>
              <a:solidFill>
                <a:srgbClr val="25398E"/>
              </a:solidFill>
              <a:effectLst/>
              <a:uLnTx/>
              <a:uFillTx/>
              <a:latin typeface="Arial"/>
              <a:ea typeface="ヒラギノ角ゴ Pro W3"/>
            </a:endParaRPr>
          </a:p>
          <a:p>
            <a:pPr marL="0" marR="0" lvl="0" indent="0" algn="l" defTabSz="914400" rtl="0" eaLnBrk="0" fontAlgn="base" latinLnBrk="0" hangingPunct="0">
              <a:lnSpc>
                <a:spcPct val="120000"/>
              </a:lnSpc>
              <a:spcBef>
                <a:spcPts val="0"/>
              </a:spcBef>
              <a:spcAft>
                <a:spcPct val="0"/>
              </a:spcAft>
              <a:buClrTx/>
              <a:buSzTx/>
              <a:buFontTx/>
              <a:buNone/>
              <a:tabLst/>
              <a:defRPr/>
            </a:pPr>
            <a:endParaRPr kumimoji="0" lang="en-US" sz="1400" b="0" i="0" u="none" strike="noStrike" kern="0" cap="none" spc="0" normalizeH="0" baseline="0" noProof="0" dirty="0">
              <a:ln>
                <a:noFill/>
              </a:ln>
              <a:solidFill>
                <a:srgbClr val="25398E"/>
              </a:solidFill>
              <a:effectLst/>
              <a:uLnTx/>
              <a:uFillTx/>
              <a:latin typeface="Arial"/>
              <a:ea typeface="ヒラギノ角ゴ Pro W3"/>
            </a:endParaRPr>
          </a:p>
        </p:txBody>
      </p:sp>
      <p:sp>
        <p:nvSpPr>
          <p:cNvPr id="7" name="TextBox 9">
            <a:extLst>
              <a:ext uri="{FF2B5EF4-FFF2-40B4-BE49-F238E27FC236}">
                <a16:creationId xmlns:a16="http://schemas.microsoft.com/office/drawing/2014/main" id="{71F8E99A-49B6-D786-EE68-4AC1D2039005}"/>
              </a:ext>
            </a:extLst>
          </p:cNvPr>
          <p:cNvSpPr txBox="1"/>
          <p:nvPr/>
        </p:nvSpPr>
        <p:spPr>
          <a:xfrm>
            <a:off x="1433" y="4687490"/>
            <a:ext cx="6663550" cy="1323439"/>
          </a:xfrm>
          <a:prstGeom prst="rect">
            <a:avLst/>
          </a:prstGeom>
          <a:noFill/>
          <a:ln w="38100">
            <a:solidFill>
              <a:srgbClr val="FC4C02"/>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25398E"/>
                </a:solidFill>
                <a:effectLst/>
                <a:uLnTx/>
                <a:uFillTx/>
                <a:latin typeface="Arial" panose="020B0604020202020204" pitchFamily="34" charset="0"/>
                <a:ea typeface="ヒラギノ角ゴ Pro W3"/>
                <a:cs typeface="Arial" panose="020B0604020202020204" pitchFamily="34" charset="0"/>
              </a:rPr>
              <a:t>Expanded knowledge on NOA console. Improved timely submission of NOA to reduce denials. </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25398E"/>
                </a:solidFill>
                <a:effectLst/>
                <a:uLnTx/>
                <a:uFillTx/>
                <a:latin typeface="Arial" panose="020B0604020202020204" pitchFamily="34" charset="0"/>
                <a:ea typeface="ヒラギノ角ゴ Pro W3"/>
                <a:cs typeface="Arial" panose="020B0604020202020204" pitchFamily="34" charset="0"/>
              </a:rPr>
              <a:t>Baseline for NOA submission was 85% and is now maintaining target and often world class performance.</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25398E"/>
                </a:solidFill>
                <a:effectLst/>
                <a:uLnTx/>
                <a:uFillTx/>
                <a:latin typeface="Arial" panose="020B0604020202020204" pitchFamily="34" charset="0"/>
                <a:ea typeface="ヒラギノ角ゴ Pro W3"/>
                <a:cs typeface="Arial" panose="020B0604020202020204" pitchFamily="34" charset="0"/>
              </a:rPr>
              <a:t>Write Off percentage went from over 28% to 0.2% for July 2025</a:t>
            </a:r>
          </a:p>
        </p:txBody>
      </p:sp>
      <p:sp>
        <p:nvSpPr>
          <p:cNvPr id="3" name="Title 9">
            <a:extLst>
              <a:ext uri="{FF2B5EF4-FFF2-40B4-BE49-F238E27FC236}">
                <a16:creationId xmlns:a16="http://schemas.microsoft.com/office/drawing/2014/main" id="{7611E147-1729-D749-623B-C14DBBADEAD4}"/>
              </a:ext>
            </a:extLst>
          </p:cNvPr>
          <p:cNvSpPr>
            <a:spLocks noGrp="1"/>
          </p:cNvSpPr>
          <p:nvPr>
            <p:ph type="title"/>
          </p:nvPr>
        </p:nvSpPr>
        <p:spPr>
          <a:xfrm>
            <a:off x="0" y="53257"/>
            <a:ext cx="11353125" cy="824404"/>
          </a:xfrm>
        </p:spPr>
        <p:txBody>
          <a:bodyPr>
            <a:normAutofit fontScale="90000"/>
          </a:bodyPr>
          <a:lstStyle/>
          <a:p>
            <a:r>
              <a:rPr lang="en-US" dirty="0">
                <a:solidFill>
                  <a:srgbClr val="FC4C02"/>
                </a:solidFill>
                <a:latin typeface="Arial" panose="020B0604020202020204" pitchFamily="34" charset="0"/>
                <a:cs typeface="Arial" panose="020B0604020202020204" pitchFamily="34" charset="0"/>
              </a:rPr>
              <a:t>PACS Reimbursement Improve Timely Submission for Notice of Admission (NOA)</a:t>
            </a:r>
          </a:p>
        </p:txBody>
      </p:sp>
      <p:sp>
        <p:nvSpPr>
          <p:cNvPr id="10" name="Rectangle 9">
            <a:extLst>
              <a:ext uri="{FF2B5EF4-FFF2-40B4-BE49-F238E27FC236}">
                <a16:creationId xmlns:a16="http://schemas.microsoft.com/office/drawing/2014/main" id="{B534C876-497C-6C2E-2F96-3BBADD6D56C2}"/>
              </a:ext>
            </a:extLst>
          </p:cNvPr>
          <p:cNvSpPr/>
          <p:nvPr/>
        </p:nvSpPr>
        <p:spPr bwMode="auto">
          <a:xfrm>
            <a:off x="-6376" y="4276971"/>
            <a:ext cx="6687844" cy="404269"/>
          </a:xfrm>
          <a:prstGeom prst="rect">
            <a:avLst/>
          </a:prstGeom>
          <a:solidFill>
            <a:srgbClr val="FC4C0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1440" marR="0" lvl="1"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charset="0"/>
                <a:ea typeface="ヒラギノ角ゴ Pro W3" charset="0"/>
                <a:cs typeface="ヒラギノ角ゴ Pro W3" charset="0"/>
              </a:rPr>
              <a:t>Success Story Highlights:</a:t>
            </a:r>
          </a:p>
        </p:txBody>
      </p:sp>
      <p:sp>
        <p:nvSpPr>
          <p:cNvPr id="11" name="Rectangle 10">
            <a:extLst>
              <a:ext uri="{FF2B5EF4-FFF2-40B4-BE49-F238E27FC236}">
                <a16:creationId xmlns:a16="http://schemas.microsoft.com/office/drawing/2014/main" id="{97EB24F8-F1D0-FB06-BE46-E9EDF41F2D41}"/>
              </a:ext>
            </a:extLst>
          </p:cNvPr>
          <p:cNvSpPr/>
          <p:nvPr/>
        </p:nvSpPr>
        <p:spPr>
          <a:xfrm>
            <a:off x="7616115" y="843246"/>
            <a:ext cx="3737010" cy="1168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ヒラギノ角ゴ Pro W3"/>
                <a:cs typeface="+mn-cs"/>
              </a:rPr>
              <a:t>	Project Leader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ヒラギノ角ゴ Pro W3"/>
              </a:rPr>
              <a:t>	Austin Henderson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ヒラギノ角ゴ Pro W3"/>
                <a:cs typeface="+mn-cs"/>
              </a:rPr>
              <a:t>	Reimbursement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ヒラギノ角ゴ Pro W3"/>
                <a:cs typeface="+mn-cs"/>
              </a:rPr>
              <a:t>	Supervisor</a:t>
            </a:r>
          </a:p>
        </p:txBody>
      </p:sp>
      <p:sp>
        <p:nvSpPr>
          <p:cNvPr id="14" name="TextBox 13">
            <a:extLst>
              <a:ext uri="{FF2B5EF4-FFF2-40B4-BE49-F238E27FC236}">
                <a16:creationId xmlns:a16="http://schemas.microsoft.com/office/drawing/2014/main" id="{7E06EE44-922C-E688-2061-3F495B2F1778}"/>
              </a:ext>
            </a:extLst>
          </p:cNvPr>
          <p:cNvSpPr txBox="1"/>
          <p:nvPr/>
        </p:nvSpPr>
        <p:spPr>
          <a:xfrm>
            <a:off x="8369298" y="4044433"/>
            <a:ext cx="32004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C4C02"/>
                </a:solidFill>
                <a:effectLst/>
                <a:uLnTx/>
                <a:uFillTx/>
                <a:latin typeface="Arial" panose="020B0604020202020204" pitchFamily="34" charset="0"/>
                <a:ea typeface="ヒラギノ角ゴ Pro W3"/>
                <a:cs typeface="Arial" panose="020B0604020202020204" pitchFamily="34" charset="0"/>
              </a:rPr>
              <a:t>Graph with at least </a:t>
            </a:r>
            <a:br>
              <a:rPr kumimoji="0" lang="en-US" sz="2400" b="1" i="0" u="none" strike="noStrike" kern="1200" cap="none" spc="0" normalizeH="0" baseline="0" noProof="0" dirty="0">
                <a:ln>
                  <a:noFill/>
                </a:ln>
                <a:solidFill>
                  <a:srgbClr val="FC4C02"/>
                </a:solidFill>
                <a:effectLst/>
                <a:uLnTx/>
                <a:uFillTx/>
                <a:latin typeface="Arial" panose="020B0604020202020204" pitchFamily="34" charset="0"/>
                <a:ea typeface="ヒラギノ角ゴ Pro W3"/>
                <a:cs typeface="Arial" panose="020B0604020202020204" pitchFamily="34" charset="0"/>
              </a:rPr>
            </a:br>
            <a:r>
              <a:rPr kumimoji="0" lang="en-US" sz="2400" b="1" i="0" u="none" strike="noStrike" kern="1200" cap="none" spc="0" normalizeH="0" baseline="0" noProof="0" dirty="0">
                <a:ln>
                  <a:noFill/>
                </a:ln>
                <a:solidFill>
                  <a:srgbClr val="FC4C02"/>
                </a:solidFill>
                <a:effectLst/>
                <a:uLnTx/>
                <a:uFillTx/>
                <a:latin typeface="Arial" panose="020B0604020202020204" pitchFamily="34" charset="0"/>
                <a:ea typeface="ヒラギノ角ゴ Pro W3"/>
                <a:cs typeface="Arial" panose="020B0604020202020204" pitchFamily="34" charset="0"/>
              </a:rPr>
              <a:t>3 data points</a:t>
            </a:r>
          </a:p>
        </p:txBody>
      </p:sp>
      <p:sp>
        <p:nvSpPr>
          <p:cNvPr id="16" name="TextBox 15">
            <a:extLst>
              <a:ext uri="{FF2B5EF4-FFF2-40B4-BE49-F238E27FC236}">
                <a16:creationId xmlns:a16="http://schemas.microsoft.com/office/drawing/2014/main" id="{C3EB6B64-4347-CBED-346E-ADFBDDF5FA53}"/>
              </a:ext>
            </a:extLst>
          </p:cNvPr>
          <p:cNvSpPr txBox="1"/>
          <p:nvPr/>
        </p:nvSpPr>
        <p:spPr>
          <a:xfrm>
            <a:off x="8679434" y="2845518"/>
            <a:ext cx="1981200" cy="338554"/>
          </a:xfrm>
          <a:prstGeom prst="rect">
            <a:avLst/>
          </a:prstGeom>
          <a:solidFill>
            <a:srgbClr val="FC4C02"/>
          </a:solidFill>
        </p:spPr>
        <p:txBody>
          <a:bodyPr wrap="square" rtlCol="0" anchor="ctr"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ヒラギノ角ゴ Pro W3" charset="-128"/>
              </a:rPr>
              <a:t>How Did They Do?</a:t>
            </a:r>
          </a:p>
        </p:txBody>
      </p:sp>
      <p:pic>
        <p:nvPicPr>
          <p:cNvPr id="13" name="Picture 12">
            <a:extLst>
              <a:ext uri="{FF2B5EF4-FFF2-40B4-BE49-F238E27FC236}">
                <a16:creationId xmlns:a16="http://schemas.microsoft.com/office/drawing/2014/main" id="{D5932141-0251-A848-84D0-417FE9915C57}"/>
              </a:ext>
            </a:extLst>
          </p:cNvPr>
          <p:cNvPicPr>
            <a:picLocks noChangeAspect="1"/>
          </p:cNvPicPr>
          <p:nvPr/>
        </p:nvPicPr>
        <p:blipFill>
          <a:blip r:embed="rId2"/>
          <a:stretch>
            <a:fillRect/>
          </a:stretch>
        </p:blipFill>
        <p:spPr>
          <a:xfrm>
            <a:off x="7540589" y="3209582"/>
            <a:ext cx="4030289" cy="2761873"/>
          </a:xfrm>
          <a:prstGeom prst="rect">
            <a:avLst/>
          </a:prstGeom>
        </p:spPr>
      </p:pic>
      <p:pic>
        <p:nvPicPr>
          <p:cNvPr id="20" name="Picture 19" descr="A person wearing glasses and a blue shirt&#10;&#10;AI-generated content may be incorrect.">
            <a:extLst>
              <a:ext uri="{FF2B5EF4-FFF2-40B4-BE49-F238E27FC236}">
                <a16:creationId xmlns:a16="http://schemas.microsoft.com/office/drawing/2014/main" id="{37C4D426-1D6B-0018-7B0A-60E2967341D2}"/>
              </a:ext>
            </a:extLst>
          </p:cNvPr>
          <p:cNvPicPr>
            <a:picLocks noChangeAspect="1"/>
          </p:cNvPicPr>
          <p:nvPr/>
        </p:nvPicPr>
        <p:blipFill>
          <a:blip r:embed="rId3"/>
          <a:stretch>
            <a:fillRect/>
          </a:stretch>
        </p:blipFill>
        <p:spPr>
          <a:xfrm>
            <a:off x="8001000" y="835854"/>
            <a:ext cx="953355" cy="1188404"/>
          </a:xfrm>
          <a:prstGeom prst="rect">
            <a:avLst/>
          </a:prstGeom>
        </p:spPr>
      </p:pic>
    </p:spTree>
    <p:extLst>
      <p:ext uri="{BB962C8B-B14F-4D97-AF65-F5344CB8AC3E}">
        <p14:creationId xmlns:p14="http://schemas.microsoft.com/office/powerpoint/2010/main" val="216174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1B79B3D-AE88-FD6A-45CB-A38144930196}"/>
              </a:ext>
            </a:extLst>
          </p:cNvPr>
          <p:cNvSpPr txBox="1">
            <a:spLocks/>
          </p:cNvSpPr>
          <p:nvPr/>
        </p:nvSpPr>
        <p:spPr>
          <a:xfrm>
            <a:off x="2047462" y="6249579"/>
            <a:ext cx="9470286" cy="436656"/>
          </a:xfrm>
          <a:prstGeom prst="rect">
            <a:avLst/>
          </a:prstGeom>
        </p:spPr>
        <p:txBody>
          <a:bodyPr/>
          <a:lstStyle>
            <a:lvl1pPr algn="l" rtl="0" eaLnBrk="0" fontAlgn="base" hangingPunct="0">
              <a:spcBef>
                <a:spcPct val="0"/>
              </a:spcBef>
              <a:spcAft>
                <a:spcPct val="0"/>
              </a:spcAft>
              <a:defRPr sz="4800" b="0">
                <a:solidFill>
                  <a:schemeClr val="tx2"/>
                </a:solidFill>
                <a:latin typeface="Bahnschrift SemiBold Condensed" panose="020B0502040204020203" pitchFamily="34" charset="0"/>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25398E"/>
                </a:solidFill>
                <a:effectLst/>
                <a:uLnTx/>
                <a:uFillTx/>
                <a:latin typeface="Bahnschrift SemiBold Condensed" panose="020B0502040204020203" pitchFamily="34" charset="0"/>
                <a:ea typeface="+mj-ea"/>
                <a:cs typeface="+mj-cs"/>
              </a:rPr>
              <a:t>SYSTEM UPDATE</a:t>
            </a:r>
          </a:p>
        </p:txBody>
      </p:sp>
      <p:sp>
        <p:nvSpPr>
          <p:cNvPr id="11" name="Slide Number Placeholder 1">
            <a:extLst>
              <a:ext uri="{FF2B5EF4-FFF2-40B4-BE49-F238E27FC236}">
                <a16:creationId xmlns:a16="http://schemas.microsoft.com/office/drawing/2014/main" id="{979698A5-0F38-34B6-EC1B-428B3F8E4D3A}"/>
              </a:ext>
            </a:extLst>
          </p:cNvPr>
          <p:cNvSpPr txBox="1">
            <a:spLocks/>
          </p:cNvSpPr>
          <p:nvPr/>
        </p:nvSpPr>
        <p:spPr>
          <a:xfrm>
            <a:off x="10584611" y="6455741"/>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descr="A group of people standing in front of a black background&#10;&#10;AI-generated content may be incorrect.">
            <a:extLst>
              <a:ext uri="{FF2B5EF4-FFF2-40B4-BE49-F238E27FC236}">
                <a16:creationId xmlns:a16="http://schemas.microsoft.com/office/drawing/2014/main" id="{B7B782E6-06A1-EBD9-99FC-9A308E6C8712}"/>
              </a:ext>
            </a:extLst>
          </p:cNvPr>
          <p:cNvPicPr>
            <a:picLocks noChangeAspect="1"/>
          </p:cNvPicPr>
          <p:nvPr/>
        </p:nvPicPr>
        <p:blipFill>
          <a:blip r:embed="rId3"/>
          <a:stretch>
            <a:fillRect/>
          </a:stretch>
        </p:blipFill>
        <p:spPr>
          <a:xfrm>
            <a:off x="0" y="-200025"/>
            <a:ext cx="12192000" cy="6858000"/>
          </a:xfrm>
          <a:prstGeom prst="rect">
            <a:avLst/>
          </a:prstGeom>
        </p:spPr>
      </p:pic>
    </p:spTree>
    <p:extLst>
      <p:ext uri="{BB962C8B-B14F-4D97-AF65-F5344CB8AC3E}">
        <p14:creationId xmlns:p14="http://schemas.microsoft.com/office/powerpoint/2010/main" val="155235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B9CD29-E739-D500-6BB0-EAD308ACBE8D}"/>
              </a:ext>
            </a:extLst>
          </p:cNvPr>
          <p:cNvSpPr/>
          <p:nvPr/>
        </p:nvSpPr>
        <p:spPr>
          <a:xfrm>
            <a:off x="8548307" y="-10887"/>
            <a:ext cx="3759307" cy="686888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2">
            <a:extLst>
              <a:ext uri="{FF2B5EF4-FFF2-40B4-BE49-F238E27FC236}">
                <a16:creationId xmlns:a16="http://schemas.microsoft.com/office/drawing/2014/main" id="{91B79B3D-AE88-FD6A-45CB-A38144930196}"/>
              </a:ext>
            </a:extLst>
          </p:cNvPr>
          <p:cNvSpPr txBox="1">
            <a:spLocks/>
          </p:cNvSpPr>
          <p:nvPr/>
        </p:nvSpPr>
        <p:spPr>
          <a:xfrm>
            <a:off x="2047462" y="6249579"/>
            <a:ext cx="9470286" cy="436656"/>
          </a:xfrm>
          <a:prstGeom prst="rect">
            <a:avLst/>
          </a:prstGeom>
        </p:spPr>
        <p:txBody>
          <a:bodyPr/>
          <a:lstStyle>
            <a:lvl1pPr algn="l" rtl="0" eaLnBrk="0" fontAlgn="base" hangingPunct="0">
              <a:spcBef>
                <a:spcPct val="0"/>
              </a:spcBef>
              <a:spcAft>
                <a:spcPct val="0"/>
              </a:spcAft>
              <a:defRPr sz="4800" b="0">
                <a:solidFill>
                  <a:schemeClr val="tx2"/>
                </a:solidFill>
                <a:latin typeface="Bahnschrift SemiBold Condensed" panose="020B0502040204020203" pitchFamily="34" charset="0"/>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25398E"/>
                </a:solidFill>
                <a:effectLst/>
                <a:uLnTx/>
                <a:uFillTx/>
                <a:latin typeface="Bahnschrift SemiBold Condensed" panose="020B0502040204020203" pitchFamily="34" charset="0"/>
                <a:ea typeface="+mj-ea"/>
                <a:cs typeface="+mj-cs"/>
              </a:rPr>
              <a:t>SYSTEM UPDATE</a:t>
            </a:r>
          </a:p>
        </p:txBody>
      </p:sp>
      <p:sp>
        <p:nvSpPr>
          <p:cNvPr id="11" name="Slide Number Placeholder 1">
            <a:extLst>
              <a:ext uri="{FF2B5EF4-FFF2-40B4-BE49-F238E27FC236}">
                <a16:creationId xmlns:a16="http://schemas.microsoft.com/office/drawing/2014/main" id="{979698A5-0F38-34B6-EC1B-428B3F8E4D3A}"/>
              </a:ext>
            </a:extLst>
          </p:cNvPr>
          <p:cNvSpPr txBox="1">
            <a:spLocks/>
          </p:cNvSpPr>
          <p:nvPr/>
        </p:nvSpPr>
        <p:spPr>
          <a:xfrm>
            <a:off x="10584611" y="6455741"/>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9">
            <a:extLst>
              <a:ext uri="{FF2B5EF4-FFF2-40B4-BE49-F238E27FC236}">
                <a16:creationId xmlns:a16="http://schemas.microsoft.com/office/drawing/2014/main" id="{17FABB67-B31B-BF8C-65AF-1ABC2875EDA0}"/>
              </a:ext>
            </a:extLst>
          </p:cNvPr>
          <p:cNvSpPr txBox="1"/>
          <p:nvPr/>
        </p:nvSpPr>
        <p:spPr>
          <a:xfrm>
            <a:off x="3534534" y="442226"/>
            <a:ext cx="5307608" cy="8309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rPr>
              <a:t>Time to Learn!</a:t>
            </a:r>
          </a:p>
        </p:txBody>
      </p:sp>
      <p:sp>
        <p:nvSpPr>
          <p:cNvPr id="4" name="TextBox 8">
            <a:extLst>
              <a:ext uri="{FF2B5EF4-FFF2-40B4-BE49-F238E27FC236}">
                <a16:creationId xmlns:a16="http://schemas.microsoft.com/office/drawing/2014/main" id="{C6D42AC4-8AFF-D61B-1C46-724BACF52402}"/>
              </a:ext>
            </a:extLst>
          </p:cNvPr>
          <p:cNvSpPr txBox="1"/>
          <p:nvPr/>
        </p:nvSpPr>
        <p:spPr>
          <a:xfrm>
            <a:off x="202539" y="2141410"/>
            <a:ext cx="8182787" cy="23596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2000" b="1" i="0" u="none" strike="noStrike" kern="1200" cap="none" spc="0" normalizeH="0" baseline="0" noProof="0" dirty="0">
                <a:ln>
                  <a:noFill/>
                </a:ln>
                <a:solidFill>
                  <a:srgbClr val="FC4C02"/>
                </a:solidFill>
                <a:effectLst/>
                <a:uLnTx/>
                <a:uFillTx/>
                <a:latin typeface="Arial" panose="020B0604020202020204" pitchFamily="34" charset="0"/>
                <a:ea typeface="+mn-ea"/>
                <a:cs typeface="Arial" panose="020B0604020202020204" pitchFamily="34" charset="0"/>
              </a:rPr>
              <a:t>Incumbent Team Members</a:t>
            </a:r>
            <a:r>
              <a:rPr kumimoji="0" lang="en-US" sz="1800" b="1" i="0" u="none" strike="noStrike" kern="1200" cap="none" spc="0" normalizeH="0" baseline="0" noProof="0" dirty="0">
                <a:ln>
                  <a:noFill/>
                </a:ln>
                <a:solidFill>
                  <a:srgbClr val="00239C"/>
                </a:solidFill>
                <a:effectLst/>
                <a:uLnTx/>
                <a:uFillTx/>
                <a:latin typeface="Arial" panose="020B0604020202020204" pitchFamily="34" charset="0"/>
                <a:ea typeface="+mn-ea"/>
                <a:cs typeface="Arial" panose="020B0604020202020204" pitchFamily="34" charset="0"/>
              </a:rPr>
              <a:t> – </a:t>
            </a:r>
            <a:r>
              <a:rPr kumimoji="0" lang="en-US" sz="1800" b="0" i="0" u="none" strike="noStrike" kern="1200" cap="none" spc="0" normalizeH="0" baseline="0" noProof="0" dirty="0">
                <a:ln>
                  <a:noFill/>
                </a:ln>
                <a:solidFill>
                  <a:srgbClr val="00239C"/>
                </a:solidFill>
                <a:effectLst/>
                <a:uLnTx/>
                <a:uFillTx/>
                <a:latin typeface="Arial" panose="020B0604020202020204" pitchFamily="34" charset="0"/>
                <a:ea typeface="+mn-ea"/>
                <a:cs typeface="Arial" panose="020B0604020202020204" pitchFamily="34" charset="0"/>
              </a:rPr>
              <a:t>Assignments are due Dec. 1.</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000" b="1" i="0" u="none" strike="noStrike" kern="1200" cap="none" spc="0" normalizeH="0" baseline="0" noProof="0" dirty="0">
                <a:ln>
                  <a:noFill/>
                </a:ln>
                <a:solidFill>
                  <a:srgbClr val="FC4C02"/>
                </a:solidFill>
                <a:effectLst/>
                <a:uLnTx/>
                <a:uFillTx/>
                <a:latin typeface="Arial" panose="020B0604020202020204" pitchFamily="34" charset="0"/>
                <a:ea typeface="+mn-ea"/>
                <a:cs typeface="Arial" panose="020B0604020202020204" pitchFamily="34" charset="0"/>
              </a:rPr>
              <a:t>New Team Members </a:t>
            </a:r>
            <a:r>
              <a:rPr kumimoji="0" lang="en-US" sz="1800" b="1" i="0" u="none" strike="noStrike" kern="1200" cap="none" spc="0" normalizeH="0" baseline="0" noProof="0" dirty="0">
                <a:ln>
                  <a:noFill/>
                </a:ln>
                <a:solidFill>
                  <a:srgbClr val="00239C"/>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00239C"/>
                </a:solidFill>
                <a:effectLst/>
                <a:uLnTx/>
                <a:uFillTx/>
                <a:latin typeface="Arial" panose="020B0604020202020204" pitchFamily="34" charset="0"/>
                <a:ea typeface="+mn-ea"/>
                <a:cs typeface="Arial" panose="020B0604020202020204" pitchFamily="34" charset="0"/>
              </a:rPr>
              <a:t>A</a:t>
            </a:r>
            <a:r>
              <a:rPr kumimoji="0" lang="en-US" sz="1800" b="0" i="0" u="none" strike="noStrike" kern="1200" cap="none" spc="0" normalizeH="0" baseline="0" noProof="0" dirty="0" err="1">
                <a:ln>
                  <a:noFill/>
                </a:ln>
                <a:solidFill>
                  <a:srgbClr val="00239C"/>
                </a:solidFill>
                <a:effectLst/>
                <a:uLnTx/>
                <a:uFillTx/>
                <a:latin typeface="Arial" panose="020B0604020202020204" pitchFamily="34" charset="0"/>
                <a:ea typeface="+mn-ea"/>
                <a:cs typeface="Arial" panose="020B0604020202020204" pitchFamily="34" charset="0"/>
              </a:rPr>
              <a:t>ssignments</a:t>
            </a:r>
            <a:r>
              <a:rPr kumimoji="0" lang="en-US" sz="1800" b="0" i="0" u="none" strike="noStrike" kern="1200" cap="none" spc="0" normalizeH="0" baseline="0" noProof="0" dirty="0">
                <a:ln>
                  <a:noFill/>
                </a:ln>
                <a:solidFill>
                  <a:srgbClr val="00239C"/>
                </a:solidFill>
                <a:effectLst/>
                <a:uLnTx/>
                <a:uFillTx/>
                <a:latin typeface="Arial" panose="020B0604020202020204" pitchFamily="34" charset="0"/>
                <a:ea typeface="+mn-ea"/>
                <a:cs typeface="Arial" panose="020B0604020202020204" pitchFamily="34" charset="0"/>
              </a:rPr>
              <a:t> are due within 90 days of hire date. Check your Workday Inbox and “Required for You” in your Learning App.</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000" b="1" i="0" u="none" strike="noStrike" kern="1200" cap="none" spc="0" normalizeH="0" baseline="0" noProof="0" dirty="0">
                <a:ln>
                  <a:noFill/>
                </a:ln>
                <a:solidFill>
                  <a:srgbClr val="FC4C02"/>
                </a:solidFill>
                <a:effectLst/>
                <a:uLnTx/>
                <a:uFillTx/>
                <a:latin typeface="Arial" panose="020B0604020202020204" pitchFamily="34" charset="0"/>
                <a:ea typeface="+mn-ea"/>
                <a:cs typeface="Arial" panose="020B0604020202020204" pitchFamily="34" charset="0"/>
              </a:rPr>
              <a:t>Leaders </a:t>
            </a:r>
            <a:r>
              <a:rPr kumimoji="0" lang="en-US" sz="1800" b="1" i="0" u="none" strike="noStrike" kern="1200" cap="none" spc="0" normalizeH="0" baseline="0" noProof="0" dirty="0">
                <a:ln>
                  <a:noFill/>
                </a:ln>
                <a:solidFill>
                  <a:srgbClr val="00239C"/>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00239C"/>
                </a:solidFill>
                <a:effectLst/>
                <a:uLnTx/>
                <a:uFillTx/>
                <a:latin typeface="Arial" panose="020B0604020202020204" pitchFamily="34" charset="0"/>
                <a:ea typeface="+mn-ea"/>
                <a:cs typeface="Arial" panose="020B0604020202020204" pitchFamily="34" charset="0"/>
              </a:rPr>
              <a:t>Assess your direct reports’ compliance from the Learning Homepage and work with Human Resources to align with AHC Policy 2.20.</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239C"/>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DA16D801-E163-FBF2-79A8-3843AA1F543D}"/>
              </a:ext>
            </a:extLst>
          </p:cNvPr>
          <p:cNvSpPr/>
          <p:nvPr/>
        </p:nvSpPr>
        <p:spPr>
          <a:xfrm>
            <a:off x="9295554" y="1844599"/>
            <a:ext cx="2411172" cy="4175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AAB4766-786C-46DA-C57F-51E41FDC8AB0}"/>
              </a:ext>
            </a:extLst>
          </p:cNvPr>
          <p:cNvPicPr>
            <a:picLocks noChangeAspect="1"/>
          </p:cNvPicPr>
          <p:nvPr/>
        </p:nvPicPr>
        <p:blipFill rotWithShape="1">
          <a:blip r:embed="rId3"/>
          <a:srcRect r="28324"/>
          <a:stretch/>
        </p:blipFill>
        <p:spPr>
          <a:xfrm>
            <a:off x="9328127" y="3337356"/>
            <a:ext cx="1903150" cy="2682503"/>
          </a:xfrm>
          <a:prstGeom prst="rect">
            <a:avLst/>
          </a:prstGeom>
        </p:spPr>
      </p:pic>
      <p:pic>
        <p:nvPicPr>
          <p:cNvPr id="6" name="Picture 5" descr="Logo, icon&#10;&#10;Description automatically generated">
            <a:extLst>
              <a:ext uri="{FF2B5EF4-FFF2-40B4-BE49-F238E27FC236}">
                <a16:creationId xmlns:a16="http://schemas.microsoft.com/office/drawing/2014/main" id="{C658B85D-BA15-6B71-14EB-C22978E239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2524" y="487551"/>
            <a:ext cx="1908151" cy="740345"/>
          </a:xfrm>
          <a:prstGeom prst="rect">
            <a:avLst/>
          </a:prstGeom>
        </p:spPr>
      </p:pic>
      <p:sp>
        <p:nvSpPr>
          <p:cNvPr id="7" name="Rectangle: Rounded Corners 6">
            <a:extLst>
              <a:ext uri="{FF2B5EF4-FFF2-40B4-BE49-F238E27FC236}">
                <a16:creationId xmlns:a16="http://schemas.microsoft.com/office/drawing/2014/main" id="{495E4E81-6142-B891-37DD-9C7594C55E11}"/>
              </a:ext>
            </a:extLst>
          </p:cNvPr>
          <p:cNvSpPr/>
          <p:nvPr/>
        </p:nvSpPr>
        <p:spPr>
          <a:xfrm>
            <a:off x="9473885" y="5186243"/>
            <a:ext cx="1061264" cy="382487"/>
          </a:xfrm>
          <a:prstGeom prst="roundRect">
            <a:avLst/>
          </a:prstGeom>
          <a:noFill/>
          <a:ln w="38100">
            <a:solidFill>
              <a:srgbClr val="FC4C0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Arrow: Down 7">
            <a:extLst>
              <a:ext uri="{FF2B5EF4-FFF2-40B4-BE49-F238E27FC236}">
                <a16:creationId xmlns:a16="http://schemas.microsoft.com/office/drawing/2014/main" id="{43E02A14-F16A-5EA3-7A57-65AA777098FF}"/>
              </a:ext>
            </a:extLst>
          </p:cNvPr>
          <p:cNvSpPr/>
          <p:nvPr/>
        </p:nvSpPr>
        <p:spPr>
          <a:xfrm rot="5400000">
            <a:off x="10927053" y="5017087"/>
            <a:ext cx="455285" cy="720192"/>
          </a:xfrm>
          <a:prstGeom prst="downArrow">
            <a:avLst/>
          </a:prstGeom>
          <a:solidFill>
            <a:srgbClr val="FC4C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3D4FF45-E662-A280-04C1-BE17DAED3974}"/>
              </a:ext>
            </a:extLst>
          </p:cNvPr>
          <p:cNvSpPr txBox="1"/>
          <p:nvPr/>
        </p:nvSpPr>
        <p:spPr>
          <a:xfrm>
            <a:off x="9275623" y="1377359"/>
            <a:ext cx="2411172" cy="1954381"/>
          </a:xfrm>
          <a:prstGeom prst="rect">
            <a:avLst/>
          </a:prstGeom>
          <a:solidFill>
            <a:srgbClr val="FC4C02"/>
          </a:solidFill>
        </p:spPr>
        <p:txBody>
          <a:bodyPr wrap="square" tIns="182880" rIns="274320" bIns="13716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 to Workday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Learning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Required for You</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Leaders: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Click “Links”  </a:t>
            </a:r>
          </a:p>
        </p:txBody>
      </p:sp>
      <p:pic>
        <p:nvPicPr>
          <p:cNvPr id="15" name="Picture 14" descr="A white square with blue and orange text&#10;&#10;Description automatically generated">
            <a:extLst>
              <a:ext uri="{FF2B5EF4-FFF2-40B4-BE49-F238E27FC236}">
                <a16:creationId xmlns:a16="http://schemas.microsoft.com/office/drawing/2014/main" id="{7EAC77E6-0FA9-7F73-38C5-4D67DC2F442E}"/>
              </a:ext>
            </a:extLst>
          </p:cNvPr>
          <p:cNvPicPr>
            <a:picLocks noChangeAspect="1"/>
          </p:cNvPicPr>
          <p:nvPr/>
        </p:nvPicPr>
        <p:blipFill>
          <a:blip r:embed="rId5"/>
          <a:stretch>
            <a:fillRect/>
          </a:stretch>
        </p:blipFill>
        <p:spPr>
          <a:xfrm>
            <a:off x="202539" y="69305"/>
            <a:ext cx="1547172" cy="1547172"/>
          </a:xfrm>
          <a:prstGeom prst="rect">
            <a:avLst/>
          </a:prstGeom>
        </p:spPr>
      </p:pic>
      <p:sp>
        <p:nvSpPr>
          <p:cNvPr id="24" name="TextBox 23">
            <a:extLst>
              <a:ext uri="{FF2B5EF4-FFF2-40B4-BE49-F238E27FC236}">
                <a16:creationId xmlns:a16="http://schemas.microsoft.com/office/drawing/2014/main" id="{A6BFA93C-62EC-5B34-1841-CDBD2475F1BC}"/>
              </a:ext>
            </a:extLst>
          </p:cNvPr>
          <p:cNvSpPr txBox="1"/>
          <p:nvPr/>
        </p:nvSpPr>
        <p:spPr>
          <a:xfrm>
            <a:off x="304570" y="4573309"/>
            <a:ext cx="7978724" cy="1446550"/>
          </a:xfrm>
          <a:prstGeom prst="rect">
            <a:avLst/>
          </a:prstGeom>
          <a:solidFill>
            <a:srgbClr val="25398E"/>
          </a:solidFill>
        </p:spPr>
        <p:txBody>
          <a:bodyPr wrap="square" lIns="274320" tIns="182880" bIns="18288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Have Questions?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See the FAQs on </a:t>
            </a:r>
            <a:r>
              <a:rPr kumimoji="0" lang="en-US" sz="1800" b="1" i="0" u="none" strike="noStrike" kern="1200" cap="none" spc="0" normalizeH="0" baseline="0" noProof="0" dirty="0" err="1">
                <a:ln>
                  <a:noFill/>
                </a:ln>
                <a:solidFill>
                  <a:srgbClr val="00B0F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Team.AHC.Link</a:t>
            </a: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a:t>
            </a:r>
            <a:r>
              <a:rPr kumimoji="0" lang="en-US" sz="1800" b="1" i="0" u="none" strike="noStrike" kern="1200" cap="none" spc="0" normalizeH="0" baseline="0" noProof="0" dirty="0" err="1">
                <a:ln>
                  <a:noFill/>
                </a:ln>
                <a:solidFill>
                  <a:srgbClr val="00B0F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RequiredLearning</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C4C0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Still Need Help? </a:t>
            </a: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Submit al</a:t>
            </a: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Aptos" panose="020B0004020202020204" pitchFamily="34" charset="0"/>
                <a:cs typeface="Arial" panose="020B0604020202020204" pitchFamily="34" charset="0"/>
              </a:rPr>
              <a:t>l technical/access issues, assignment questions</a:t>
            </a:r>
            <a:b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Aptos" panose="020B0004020202020204" pitchFamily="34" charset="0"/>
                <a:cs typeface="Arial" panose="020B0604020202020204" pitchFamily="34" charset="0"/>
              </a:rPr>
            </a:b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Aptos" panose="020B0004020202020204" pitchFamily="34" charset="0"/>
                <a:cs typeface="Arial" panose="020B0604020202020204" pitchFamily="34" charset="0"/>
              </a:rPr>
              <a:t> or requests for Learning support in </a:t>
            </a:r>
            <a:r>
              <a:rPr kumimoji="0" lang="en-US" sz="1600" b="0" i="0" u="sng" strike="noStrike" kern="1200" cap="none" spc="0" normalizeH="0" baseline="0" noProof="0" dirty="0">
                <a:ln>
                  <a:noFill/>
                </a:ln>
                <a:solidFill>
                  <a:srgbClr val="FFFFFF"/>
                </a:solidFill>
                <a:effectLst/>
                <a:uLnTx/>
                <a:uFillTx/>
                <a:latin typeface="Arial" panose="020B0604020202020204" pitchFamily="34" charset="0"/>
                <a:ea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Ivanti</a:t>
            </a: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Aptos" panose="020B0004020202020204" pitchFamily="34" charset="0"/>
                <a:cs typeface="Arial" panose="020B0604020202020204" pitchFamily="34" charset="0"/>
              </a:rPr>
              <a:t>, our IT Ticketing System platform. </a:t>
            </a:r>
          </a:p>
        </p:txBody>
      </p:sp>
      <p:pic>
        <p:nvPicPr>
          <p:cNvPr id="14" name="Picture 13" descr="A white square with blue and orange border&#10;&#10;AI-generated content may be incorrect.">
            <a:extLst>
              <a:ext uri="{FF2B5EF4-FFF2-40B4-BE49-F238E27FC236}">
                <a16:creationId xmlns:a16="http://schemas.microsoft.com/office/drawing/2014/main" id="{41D5B0F7-B2DD-E1E7-3769-8999B7DF1C8D}"/>
              </a:ext>
            </a:extLst>
          </p:cNvPr>
          <p:cNvPicPr>
            <a:picLocks noChangeAspect="1"/>
          </p:cNvPicPr>
          <p:nvPr/>
        </p:nvPicPr>
        <p:blipFill>
          <a:blip r:embed="rId8"/>
          <a:stretch>
            <a:fillRect/>
          </a:stretch>
        </p:blipFill>
        <p:spPr>
          <a:xfrm>
            <a:off x="1849111" y="71198"/>
            <a:ext cx="1547173" cy="1547173"/>
          </a:xfrm>
          <a:prstGeom prst="rect">
            <a:avLst/>
          </a:prstGeom>
        </p:spPr>
      </p:pic>
    </p:spTree>
    <p:extLst>
      <p:ext uri="{BB962C8B-B14F-4D97-AF65-F5344CB8AC3E}">
        <p14:creationId xmlns:p14="http://schemas.microsoft.com/office/powerpoint/2010/main" val="4281830620"/>
      </p:ext>
    </p:extLst>
  </p:cSld>
  <p:clrMapOvr>
    <a:masterClrMapping/>
  </p:clrMapOvr>
</p:sld>
</file>

<file path=ppt/theme/theme1.xml><?xml version="1.0" encoding="utf-8"?>
<a:theme xmlns:a="http://schemas.openxmlformats.org/drawingml/2006/main" name="Office Theme">
  <a:themeElements>
    <a:clrScheme name="AHC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AHC 2020 Full Brand Colors">
      <a:dk1>
        <a:srgbClr val="00239C"/>
      </a:dk1>
      <a:lt1>
        <a:sysClr val="window" lastClr="FFFFFF"/>
      </a:lt1>
      <a:dk2>
        <a:srgbClr val="FC4C02"/>
      </a:dk2>
      <a:lt2>
        <a:srgbClr val="E7E6E6"/>
      </a:lt2>
      <a:accent1>
        <a:srgbClr val="00A3E0"/>
      </a:accent1>
      <a:accent2>
        <a:srgbClr val="FF8200"/>
      </a:accent2>
      <a:accent3>
        <a:srgbClr val="F26924"/>
      </a:accent3>
      <a:accent4>
        <a:srgbClr val="FBBE9F"/>
      </a:accent4>
      <a:accent5>
        <a:srgbClr val="003DA5"/>
      </a:accent5>
      <a:accent6>
        <a:srgbClr val="FFB81C"/>
      </a:accent6>
      <a:hlink>
        <a:srgbClr val="00A3E0"/>
      </a:hlink>
      <a:folHlink>
        <a:srgbClr val="99D6EA"/>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c8b542-caaa-45cd-83fe-835d56eb4af4">
      <Terms xmlns="http://schemas.microsoft.com/office/infopath/2007/PartnerControls"/>
    </lcf76f155ced4ddcb4097134ff3c332f>
    <TaxCatchAll xmlns="7e269f14-bfbf-4a8a-833e-f691f25ede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109E6BF5E8E94BA92D9135120412C9" ma:contentTypeVersion="17" ma:contentTypeDescription="Create a new document." ma:contentTypeScope="" ma:versionID="4b3cfc55f70860f3e0d9e26f69df7bf5">
  <xsd:schema xmlns:xsd="http://www.w3.org/2001/XMLSchema" xmlns:xs="http://www.w3.org/2001/XMLSchema" xmlns:p="http://schemas.microsoft.com/office/2006/metadata/properties" xmlns:ns2="d7c8b542-caaa-45cd-83fe-835d56eb4af4" xmlns:ns3="7e269f14-bfbf-4a8a-833e-f691f25ede14" targetNamespace="http://schemas.microsoft.com/office/2006/metadata/properties" ma:root="true" ma:fieldsID="d3f714b4465233a79320c743648140b2" ns2:_="" ns3:_="">
    <xsd:import namespace="d7c8b542-caaa-45cd-83fe-835d56eb4af4"/>
    <xsd:import namespace="7e269f14-bfbf-4a8a-833e-f691f25ede14"/>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8b542-caaa-45cd-83fe-835d56eb4a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7b2ff2c-bbeb-4296-a4d2-c729f7f213f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269f14-bfbf-4a8a-833e-f691f25ede1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d135b90-d465-4fd6-86bd-a8f3d340ba40}" ma:internalName="TaxCatchAll" ma:showField="CatchAllData" ma:web="7e269f14-bfbf-4a8a-833e-f691f25ede1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77A1B6-D416-4735-B066-A0FEBD2B7BA3}">
  <ds:schemaRefs>
    <ds:schemaRef ds:uri="http://schemas.microsoft.com/sharepoint/v3/contenttype/forms"/>
  </ds:schemaRefs>
</ds:datastoreItem>
</file>

<file path=customXml/itemProps2.xml><?xml version="1.0" encoding="utf-8"?>
<ds:datastoreItem xmlns:ds="http://schemas.openxmlformats.org/officeDocument/2006/customXml" ds:itemID="{AF8C5943-B518-45A4-9627-01ED06460DA9}">
  <ds:schemaRefs>
    <ds:schemaRef ds:uri="http://schemas.microsoft.com/office/2006/metadata/properties"/>
    <ds:schemaRef ds:uri="http://schemas.microsoft.com/office/infopath/2007/PartnerControls"/>
    <ds:schemaRef ds:uri="d7c8b542-caaa-45cd-83fe-835d56eb4af4"/>
    <ds:schemaRef ds:uri="7e269f14-bfbf-4a8a-833e-f691f25ede14"/>
  </ds:schemaRefs>
</ds:datastoreItem>
</file>

<file path=customXml/itemProps3.xml><?xml version="1.0" encoding="utf-8"?>
<ds:datastoreItem xmlns:ds="http://schemas.openxmlformats.org/officeDocument/2006/customXml" ds:itemID="{3081C9EC-1843-4990-AB98-011D4E7F1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c8b542-caaa-45cd-83fe-835d56eb4af4"/>
    <ds:schemaRef ds:uri="7e269f14-bfbf-4a8a-833e-f691f25ede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1949</TotalTime>
  <Words>1497</Words>
  <Application>Microsoft Office PowerPoint</Application>
  <PresentationFormat>Widescreen</PresentationFormat>
  <Paragraphs>158</Paragraphs>
  <Slides>13</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Aptos</vt:lpstr>
      <vt:lpstr>Arial</vt:lpstr>
      <vt:lpstr>Arial Narrow</vt:lpstr>
      <vt:lpstr>Bahnschrift SemiBold Condensed</vt:lpstr>
      <vt:lpstr>Calibri</vt:lpstr>
      <vt:lpstr>Myriad Pro</vt:lpstr>
      <vt:lpstr>Myriad Pro Light</vt:lpstr>
      <vt:lpstr>Symbol</vt:lpstr>
      <vt:lpstr>System Font Regular</vt:lpstr>
      <vt:lpstr>Wingdings</vt:lpstr>
      <vt:lpstr>Office Theme</vt:lpstr>
      <vt:lpstr>Blank Presentation</vt:lpstr>
      <vt:lpstr>PowerPoint Presentation</vt:lpstr>
      <vt:lpstr>Monthly Meeting</vt:lpstr>
      <vt:lpstr>AGENDA</vt:lpstr>
      <vt:lpstr>PowerPoint Presentation</vt:lpstr>
      <vt:lpstr>Integrity (Continued)</vt:lpstr>
      <vt:lpstr>PowerPoint Presentation</vt:lpstr>
      <vt:lpstr>PACS Reimbursement Improve Timely Submission for Notice of Admission (NOA)</vt:lpstr>
      <vt:lpstr>PowerPoint Presentation</vt:lpstr>
      <vt:lpstr>PowerPoint Presentation</vt:lpstr>
      <vt:lpstr>WOMC Laboratory TEAM HIGHLIGHTS</vt:lpstr>
      <vt:lpstr>SGMC Laboratory TEAM HIGHLIGHTS</vt:lpstr>
      <vt:lpstr>FWMC Laboratory TEAM HIGHLIGHTS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Collier, Demetra J</cp:lastModifiedBy>
  <cp:revision>49</cp:revision>
  <dcterms:created xsi:type="dcterms:W3CDTF">2022-03-18T19:10:08Z</dcterms:created>
  <dcterms:modified xsi:type="dcterms:W3CDTF">2025-09-25T17:06:14Z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0x010100D1109E6BF5E8E94BA92D9135120412C9</vt:lpwstr>
  </property>
</Properties>
</file>