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66" r:id="rId6"/>
    <p:sldId id="301" r:id="rId7"/>
    <p:sldId id="298" r:id="rId8"/>
    <p:sldId id="275" r:id="rId9"/>
    <p:sldId id="307" r:id="rId10"/>
    <p:sldId id="305" r:id="rId11"/>
    <p:sldId id="309" r:id="rId12"/>
    <p:sldId id="308" r:id="rId13"/>
    <p:sldId id="310" r:id="rId14"/>
    <p:sldId id="31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8E"/>
    <a:srgbClr val="FC4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94"/>
  </p:normalViewPr>
  <p:slideViewPr>
    <p:cSldViewPr snapToGrid="0" snapToObjects="1">
      <p:cViewPr varScale="1">
        <p:scale>
          <a:sx n="75" d="100"/>
          <a:sy n="75" d="100"/>
        </p:scale>
        <p:origin x="1123"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B5307-E970-9C44-AFF9-6D592EF4AEB8}"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85AB-55B9-6144-A640-32FAB5F37E47}" type="slidenum">
              <a:rPr lang="en-US" smtClean="0"/>
              <a:t>‹#›</a:t>
            </a:fld>
            <a:endParaRPr lang="en-US"/>
          </a:p>
        </p:txBody>
      </p:sp>
    </p:spTree>
    <p:extLst>
      <p:ext uri="{BB962C8B-B14F-4D97-AF65-F5344CB8AC3E}">
        <p14:creationId xmlns:p14="http://schemas.microsoft.com/office/powerpoint/2010/main" val="836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4</a:t>
            </a:fld>
            <a:endParaRPr lang="en-US"/>
          </a:p>
        </p:txBody>
      </p:sp>
    </p:spTree>
    <p:extLst>
      <p:ext uri="{BB962C8B-B14F-4D97-AF65-F5344CB8AC3E}">
        <p14:creationId xmlns:p14="http://schemas.microsoft.com/office/powerpoint/2010/main" val="21260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5</a:t>
            </a:fld>
            <a:endParaRPr lang="en-US"/>
          </a:p>
        </p:txBody>
      </p:sp>
    </p:spTree>
    <p:extLst>
      <p:ext uri="{BB962C8B-B14F-4D97-AF65-F5344CB8AC3E}">
        <p14:creationId xmlns:p14="http://schemas.microsoft.com/office/powerpoint/2010/main" val="3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Accomplishments were recorded in June 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7</a:t>
            </a:fld>
            <a:endParaRPr lang="en-US"/>
          </a:p>
        </p:txBody>
      </p:sp>
    </p:spTree>
    <p:extLst>
      <p:ext uri="{BB962C8B-B14F-4D97-AF65-F5344CB8AC3E}">
        <p14:creationId xmlns:p14="http://schemas.microsoft.com/office/powerpoint/2010/main" val="78161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2B78-60FA-BFD0-012F-3D400DFA1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94162-E064-D9B6-83C0-6295E4A48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848B8-F4C7-6147-4EF9-03716BD32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62B05A-2006-BA54-75CB-957318DEDE85}"/>
              </a:ext>
            </a:extLst>
          </p:cNvPr>
          <p:cNvSpPr>
            <a:spLocks noGrp="1"/>
          </p:cNvSpPr>
          <p:nvPr>
            <p:ph type="sldNum" sz="quarter" idx="5"/>
          </p:nvPr>
        </p:nvSpPr>
        <p:spPr/>
        <p:txBody>
          <a:bodyPr/>
          <a:lstStyle/>
          <a:p>
            <a:fld id="{15C685AB-55B9-6144-A640-32FAB5F37E47}" type="slidenum">
              <a:rPr lang="en-US" smtClean="0"/>
              <a:t>8</a:t>
            </a:fld>
            <a:endParaRPr lang="en-US"/>
          </a:p>
        </p:txBody>
      </p:sp>
    </p:spTree>
    <p:extLst>
      <p:ext uri="{BB962C8B-B14F-4D97-AF65-F5344CB8AC3E}">
        <p14:creationId xmlns:p14="http://schemas.microsoft.com/office/powerpoint/2010/main" val="289049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1680-762F-F30A-5AA5-2C58E84A5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C221C-0C4B-7CB5-BBE0-4C4976479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FEEC0-8894-33F3-A4A1-3CE1548CCF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803418-6FAB-3F05-6F1B-14497130E34A}"/>
              </a:ext>
            </a:extLst>
          </p:cNvPr>
          <p:cNvSpPr>
            <a:spLocks noGrp="1"/>
          </p:cNvSpPr>
          <p:nvPr>
            <p:ph type="sldNum" sz="quarter" idx="5"/>
          </p:nvPr>
        </p:nvSpPr>
        <p:spPr/>
        <p:txBody>
          <a:bodyPr/>
          <a:lstStyle/>
          <a:p>
            <a:fld id="{15C685AB-55B9-6144-A640-32FAB5F37E47}" type="slidenum">
              <a:rPr lang="en-US" smtClean="0"/>
              <a:t>9</a:t>
            </a:fld>
            <a:endParaRPr lang="en-US"/>
          </a:p>
        </p:txBody>
      </p:sp>
    </p:spTree>
    <p:extLst>
      <p:ext uri="{BB962C8B-B14F-4D97-AF65-F5344CB8AC3E}">
        <p14:creationId xmlns:p14="http://schemas.microsoft.com/office/powerpoint/2010/main" val="257790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91B23-85BA-C5FE-A6F8-4043977CC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E1FFE-A649-9224-6128-AF211A639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F5185-CB6E-ED2C-7F2A-F2C14328DD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0657FC-C02F-5F78-AFA9-E6ED822315A5}"/>
              </a:ext>
            </a:extLst>
          </p:cNvPr>
          <p:cNvSpPr>
            <a:spLocks noGrp="1"/>
          </p:cNvSpPr>
          <p:nvPr>
            <p:ph type="sldNum" sz="quarter" idx="5"/>
          </p:nvPr>
        </p:nvSpPr>
        <p:spPr/>
        <p:txBody>
          <a:bodyPr/>
          <a:lstStyle/>
          <a:p>
            <a:fld id="{15C685AB-55B9-6144-A640-32FAB5F37E47}" type="slidenum">
              <a:rPr lang="en-US" smtClean="0"/>
              <a:t>10</a:t>
            </a:fld>
            <a:endParaRPr lang="en-US"/>
          </a:p>
        </p:txBody>
      </p:sp>
    </p:spTree>
    <p:extLst>
      <p:ext uri="{BB962C8B-B14F-4D97-AF65-F5344CB8AC3E}">
        <p14:creationId xmlns:p14="http://schemas.microsoft.com/office/powerpoint/2010/main" val="50987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24E7-9D32-92F6-26EE-076F04AA4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3582-6E99-67B8-9FCC-D1DE403FD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0B3D6-4840-344C-EDC6-61CF431D1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96D2E-D3E5-0615-840B-A3B5D70BAB0D}"/>
              </a:ext>
            </a:extLst>
          </p:cNvPr>
          <p:cNvSpPr>
            <a:spLocks noGrp="1"/>
          </p:cNvSpPr>
          <p:nvPr>
            <p:ph type="sldNum" sz="quarter" idx="5"/>
          </p:nvPr>
        </p:nvSpPr>
        <p:spPr/>
        <p:txBody>
          <a:bodyPr/>
          <a:lstStyle/>
          <a:p>
            <a:fld id="{15C685AB-55B9-6144-A640-32FAB5F37E47}" type="slidenum">
              <a:rPr lang="en-US" smtClean="0"/>
              <a:t>11</a:t>
            </a:fld>
            <a:endParaRPr lang="en-US"/>
          </a:p>
        </p:txBody>
      </p:sp>
    </p:spTree>
    <p:extLst>
      <p:ext uri="{BB962C8B-B14F-4D97-AF65-F5344CB8AC3E}">
        <p14:creationId xmlns:p14="http://schemas.microsoft.com/office/powerpoint/2010/main" val="190028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32553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877A5F86-1ADC-E019-B262-585D005CB91F}"/>
              </a:ext>
            </a:extLst>
          </p:cNvPr>
          <p:cNvPicPr>
            <a:picLocks noChangeAspect="1"/>
          </p:cNvPicPr>
          <p:nvPr userDrawn="1"/>
        </p:nvPicPr>
        <p:blipFill>
          <a:blip r:embed="rId3"/>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9956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23014-5AB9-82A1-2600-EF488935C3BE}"/>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93E18CE6-6F08-2DEA-F9E4-5236B7120536}"/>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73498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25A97-715B-3285-EB15-3CB1F460D585}"/>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EF4DDD13-A7C7-52F8-DD56-63176771C51D}"/>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5751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369391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484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1FC54-32AC-CB9F-9976-F6F997D2ABE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212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C5DC1-C630-CFA2-294C-E3C1933BA53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469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02E89-3E17-30FE-B0C3-6E7D90A8B7C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8303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340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142A4-8BFF-0974-5111-E4365DE74CC3}"/>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08F896CD-0D93-3CC9-925D-5E0D2251063C}"/>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1196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4ED51-5590-46F0-5E16-A7670EB373B4}"/>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2" name="Picture 1">
            <a:extLst>
              <a:ext uri="{FF2B5EF4-FFF2-40B4-BE49-F238E27FC236}">
                <a16:creationId xmlns:a16="http://schemas.microsoft.com/office/drawing/2014/main" id="{D44C94BD-E17B-85A9-33EF-3B7AFEF7BE53}"/>
              </a:ext>
            </a:extLst>
          </p:cNvPr>
          <p:cNvPicPr>
            <a:picLocks noChangeAspect="1"/>
          </p:cNvPicPr>
          <p:nvPr userDrawn="1"/>
        </p:nvPicPr>
        <p:blipFill>
          <a:blip r:embed="rId3"/>
          <a:stretch>
            <a:fillRect/>
          </a:stretch>
        </p:blipFill>
        <p:spPr>
          <a:xfrm>
            <a:off x="0" y="1654"/>
            <a:ext cx="12192000" cy="6854692"/>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012703-8D1A-DB7D-076F-EEA8108D7EDE}"/>
              </a:ext>
            </a:extLst>
          </p:cNvPr>
          <p:cNvPicPr>
            <a:picLocks noChangeAspect="1"/>
          </p:cNvPicPr>
          <p:nvPr userDrawn="1"/>
        </p:nvPicPr>
        <p:blipFill>
          <a:blip r:embed="rId4"/>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1787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129985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5"/>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6306489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52" r:id="rId5"/>
    <p:sldLayoutId id="2147483653" r:id="rId6"/>
    <p:sldLayoutId id="2147483654" r:id="rId7"/>
    <p:sldLayoutId id="2147483655" r:id="rId8"/>
    <p:sldLayoutId id="2147483662" r:id="rId9"/>
    <p:sldLayoutId id="2147483664"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adventisthealthcare.sharepoint.com/:u:/r/sites/Strategy/SitePages/Strategic-Planning-and-Alignment.aspx?csf=1&amp;web=1&amp;e=fo6nIH"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8.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8145-3132-7523-9D33-CBAC64151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698B1-9745-985C-1A5F-CC6112FA917E}"/>
              </a:ext>
            </a:extLst>
          </p:cNvPr>
          <p:cNvSpPr>
            <a:spLocks noGrp="1"/>
          </p:cNvSpPr>
          <p:nvPr>
            <p:ph type="title"/>
          </p:nvPr>
        </p:nvSpPr>
        <p:spPr>
          <a:xfrm>
            <a:off x="532394" y="365126"/>
            <a:ext cx="11353125" cy="824404"/>
          </a:xfrm>
        </p:spPr>
        <p:txBody>
          <a:bodyPr>
            <a:normAutofit fontScale="90000"/>
          </a:bodyPr>
          <a:lstStyle/>
          <a:p>
            <a:r>
              <a:rPr lang="en-US" dirty="0">
                <a:latin typeface="Arial" panose="020B0604020202020204" pitchFamily="34" charset="0"/>
                <a:cs typeface="Arial" panose="020B0604020202020204" pitchFamily="34" charset="0"/>
              </a:rPr>
              <a:t>TEAM HIGHLIGHTS- WOMC </a:t>
            </a:r>
            <a:br>
              <a:rPr lang="en-US"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December 9, 2025</a:t>
            </a:r>
          </a:p>
        </p:txBody>
      </p:sp>
      <p:sp>
        <p:nvSpPr>
          <p:cNvPr id="21" name="Content Placeholder 2">
            <a:extLst>
              <a:ext uri="{FF2B5EF4-FFF2-40B4-BE49-F238E27FC236}">
                <a16:creationId xmlns:a16="http://schemas.microsoft.com/office/drawing/2014/main" id="{5F53A86F-DFB6-39EC-D0C9-4845D9749DEE}"/>
              </a:ext>
            </a:extLst>
          </p:cNvPr>
          <p:cNvSpPr>
            <a:spLocks noGrp="1"/>
          </p:cNvSpPr>
          <p:nvPr>
            <p:ph idx="1"/>
          </p:nvPr>
        </p:nvSpPr>
        <p:spPr>
          <a:xfrm>
            <a:off x="428878" y="1468799"/>
            <a:ext cx="11353126" cy="4326983"/>
          </a:xfrm>
        </p:spPr>
        <p:txBody>
          <a:bodyPr>
            <a:normAutofit fontScale="92500" lnSpcReduction="20000"/>
          </a:bodyPr>
          <a:lstStyle/>
          <a:p>
            <a:pPr>
              <a:buClr>
                <a:srgbClr val="FC4C02"/>
              </a:buClr>
            </a:pPr>
            <a:r>
              <a:rPr lang="en-US" b="1" dirty="0">
                <a:solidFill>
                  <a:srgbClr val="25398E"/>
                </a:solidFill>
                <a:latin typeface="Arial" panose="020B0604020202020204" pitchFamily="34" charset="0"/>
                <a:cs typeface="Arial" panose="020B0604020202020204" pitchFamily="34" charset="0"/>
              </a:rPr>
              <a:t>Discuss 6 Dashboard Graphs</a:t>
            </a:r>
          </a:p>
          <a:p>
            <a:pPr>
              <a:buClr>
                <a:srgbClr val="FC4C02"/>
              </a:buClr>
            </a:pPr>
            <a:r>
              <a:rPr lang="en-US" sz="2200" b="1" dirty="0">
                <a:solidFill>
                  <a:srgbClr val="25398E"/>
                </a:solidFill>
                <a:latin typeface="Arial" panose="020B0604020202020204" pitchFamily="34" charset="0"/>
                <a:cs typeface="Arial" panose="020B0604020202020204" pitchFamily="34" charset="0"/>
              </a:rPr>
              <a:t>Employee Engagement: </a:t>
            </a:r>
            <a:r>
              <a:rPr lang="en-US" sz="2200" dirty="0">
                <a:solidFill>
                  <a:srgbClr val="25398E"/>
                </a:solidFill>
                <a:latin typeface="Arial" panose="020B0604020202020204" pitchFamily="34" charset="0"/>
                <a:cs typeface="Arial" panose="020B0604020202020204" pitchFamily="34" charset="0"/>
              </a:rPr>
              <a:t>Staff were encouraged to join the Employee Engagement Team to assist with initiatives such as Lab Week, birthday celebrations, GLINT events, and other activities. It was emphasized that employee engagement is beneficial to the laboratory, and that meaningful changes can only be made when employees actively share feedback and voice their concerns.</a:t>
            </a:r>
          </a:p>
          <a:p>
            <a:pPr>
              <a:buClr>
                <a:srgbClr val="FC4C02"/>
              </a:buClr>
            </a:pPr>
            <a:r>
              <a:rPr lang="en-US" sz="2200" b="1" dirty="0">
                <a:solidFill>
                  <a:srgbClr val="25398E"/>
                </a:solidFill>
                <a:latin typeface="Arial" panose="020B0604020202020204" pitchFamily="34" charset="0"/>
                <a:cs typeface="Arial" panose="020B0604020202020204" pitchFamily="34" charset="0"/>
              </a:rPr>
              <a:t>Staffing: </a:t>
            </a:r>
            <a:r>
              <a:rPr lang="en-US" sz="2200" dirty="0">
                <a:solidFill>
                  <a:srgbClr val="25398E"/>
                </a:solidFill>
                <a:latin typeface="Arial" panose="020B0604020202020204" pitchFamily="34" charset="0"/>
                <a:cs typeface="Arial" panose="020B0604020202020204" pitchFamily="34" charset="0"/>
              </a:rPr>
              <a:t>Approval was granted for a full-time evening shift technical position, along with the addition of phlebotomists to the Emergency Department.</a:t>
            </a:r>
          </a:p>
          <a:p>
            <a:pPr>
              <a:buClr>
                <a:srgbClr val="FC4C02"/>
              </a:buClr>
            </a:pPr>
            <a:r>
              <a:rPr lang="en-US" sz="2200" b="1" dirty="0">
                <a:solidFill>
                  <a:srgbClr val="25398E"/>
                </a:solidFill>
                <a:latin typeface="Arial" panose="020B0604020202020204" pitchFamily="34" charset="0"/>
                <a:cs typeface="Arial" panose="020B0604020202020204" pitchFamily="34" charset="0"/>
              </a:rPr>
              <a:t>Communication: </a:t>
            </a:r>
            <a:r>
              <a:rPr lang="en-US" sz="2200" dirty="0">
                <a:solidFill>
                  <a:srgbClr val="25398E"/>
                </a:solidFill>
                <a:latin typeface="Arial" panose="020B0604020202020204" pitchFamily="34" charset="0"/>
                <a:cs typeface="Arial" panose="020B0604020202020204" pitchFamily="34" charset="0"/>
              </a:rPr>
              <a:t>Staff were encouraged to communicate their staffing needs so adjustments can be made, including reallocating personnel as necessary to help accommodate staffing shortages.</a:t>
            </a:r>
          </a:p>
          <a:p>
            <a:pPr>
              <a:buClr>
                <a:srgbClr val="FC4C02"/>
              </a:buClr>
            </a:pPr>
            <a:r>
              <a:rPr lang="en-US" sz="2200" b="1" dirty="0">
                <a:solidFill>
                  <a:srgbClr val="25398E"/>
                </a:solidFill>
                <a:latin typeface="Arial" panose="020B0604020202020204" pitchFamily="34" charset="0"/>
                <a:cs typeface="Arial" panose="020B0604020202020204" pitchFamily="34" charset="0"/>
              </a:rPr>
              <a:t>Accountability: </a:t>
            </a:r>
            <a:r>
              <a:rPr lang="en-US" sz="2200" dirty="0">
                <a:solidFill>
                  <a:srgbClr val="25398E"/>
                </a:solidFill>
                <a:latin typeface="Arial" panose="020B0604020202020204" pitchFamily="34" charset="0"/>
                <a:cs typeface="Arial" panose="020B0604020202020204" pitchFamily="34" charset="0"/>
              </a:rPr>
              <a:t>Staff were reminded of their responsibility for their assigned work areas and the importance of maintaining cleanliness and organization. Additionally, staff should be able to account for all specimens received within their respective areas.</a:t>
            </a:r>
          </a:p>
          <a:p>
            <a:pPr marL="0" indent="0">
              <a:buNone/>
            </a:pPr>
            <a:r>
              <a:rPr lang="en-US" sz="2200" dirty="0">
                <a:solidFill>
                  <a:srgbClr val="25398E"/>
                </a:solidFill>
                <a:latin typeface="Arial" panose="020B0604020202020204" pitchFamily="34" charset="0"/>
                <a:cs typeface="Arial" panose="020B0604020202020204" pitchFamily="34" charset="0"/>
              </a:rPr>
              <a:t>Continued on next slide</a:t>
            </a:r>
          </a:p>
        </p:txBody>
      </p:sp>
      <p:sp>
        <p:nvSpPr>
          <p:cNvPr id="6" name="TextBox 5">
            <a:extLst>
              <a:ext uri="{FF2B5EF4-FFF2-40B4-BE49-F238E27FC236}">
                <a16:creationId xmlns:a16="http://schemas.microsoft.com/office/drawing/2014/main" id="{A7FF9AED-5B61-2144-D7C8-533847026B88}"/>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4ECD7EF5-C9CC-C556-738E-D981B18F94AE}"/>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201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044A-096F-7F88-2E64-31BE6D07B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40B1C-674F-DD05-FCBB-DEBF7C8F8A36}"/>
              </a:ext>
            </a:extLst>
          </p:cNvPr>
          <p:cNvSpPr>
            <a:spLocks noGrp="1"/>
          </p:cNvSpPr>
          <p:nvPr>
            <p:ph type="title"/>
          </p:nvPr>
        </p:nvSpPr>
        <p:spPr>
          <a:xfrm>
            <a:off x="532394" y="365126"/>
            <a:ext cx="11353125" cy="824404"/>
          </a:xfrm>
        </p:spPr>
        <p:txBody>
          <a:bodyPr>
            <a:normAutofit fontScale="90000"/>
          </a:bodyPr>
          <a:lstStyle/>
          <a:p>
            <a:r>
              <a:rPr lang="en-US" dirty="0">
                <a:latin typeface="Arial" panose="020B0604020202020204" pitchFamily="34" charset="0"/>
                <a:cs typeface="Arial" panose="020B0604020202020204" pitchFamily="34" charset="0"/>
              </a:rPr>
              <a:t>TEAM HIGHLIGHTS- WOMC continued </a:t>
            </a:r>
            <a:br>
              <a:rPr lang="en-US"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December 9, 2025</a:t>
            </a:r>
          </a:p>
        </p:txBody>
      </p:sp>
      <p:sp>
        <p:nvSpPr>
          <p:cNvPr id="21" name="Content Placeholder 2">
            <a:extLst>
              <a:ext uri="{FF2B5EF4-FFF2-40B4-BE49-F238E27FC236}">
                <a16:creationId xmlns:a16="http://schemas.microsoft.com/office/drawing/2014/main" id="{6CDB03AA-E2F8-32E9-B724-87EE4F556E8F}"/>
              </a:ext>
            </a:extLst>
          </p:cNvPr>
          <p:cNvSpPr>
            <a:spLocks noGrp="1"/>
          </p:cNvSpPr>
          <p:nvPr>
            <p:ph idx="1"/>
          </p:nvPr>
        </p:nvSpPr>
        <p:spPr>
          <a:xfrm>
            <a:off x="428878" y="1468799"/>
            <a:ext cx="11353126" cy="4326983"/>
          </a:xfrm>
        </p:spPr>
        <p:txBody>
          <a:bodyPr>
            <a:normAutofit/>
          </a:bodyPr>
          <a:lstStyle/>
          <a:p>
            <a:pPr>
              <a:buClr>
                <a:srgbClr val="FC4C02"/>
              </a:buClr>
            </a:pPr>
            <a:r>
              <a:rPr lang="en-US" b="1" dirty="0">
                <a:solidFill>
                  <a:srgbClr val="25398E"/>
                </a:solidFill>
                <a:latin typeface="Arial" panose="020B0604020202020204" pitchFamily="34" charset="0"/>
                <a:cs typeface="Arial" panose="020B0604020202020204" pitchFamily="34" charset="0"/>
              </a:rPr>
              <a:t>Discuss 6 Dashboard Graphs</a:t>
            </a:r>
          </a:p>
          <a:p>
            <a:pPr>
              <a:buClr>
                <a:srgbClr val="FC4C02"/>
              </a:buClr>
            </a:pPr>
            <a:r>
              <a:rPr lang="en-US" sz="2200" b="1" dirty="0">
                <a:solidFill>
                  <a:srgbClr val="25398E"/>
                </a:solidFill>
                <a:latin typeface="Arial" panose="020B0604020202020204" pitchFamily="34" charset="0"/>
                <a:cs typeface="Arial" panose="020B0604020202020204" pitchFamily="34" charset="0"/>
              </a:rPr>
              <a:t>Tracking: </a:t>
            </a:r>
            <a:r>
              <a:rPr lang="en-US" sz="2200" dirty="0">
                <a:solidFill>
                  <a:srgbClr val="25398E"/>
                </a:solidFill>
                <a:latin typeface="Arial" panose="020B0604020202020204" pitchFamily="34" charset="0"/>
                <a:cs typeface="Arial" panose="020B0604020202020204" pitchFamily="34" charset="0"/>
              </a:rPr>
              <a:t>Non-technical supervisors have been monitoring butterfly needle usage. Phlebotomists were encouraged to use professional judgment when selecting butterfly needles and to document the circumstances and rationale for their use.</a:t>
            </a:r>
          </a:p>
          <a:p>
            <a:pPr>
              <a:buClr>
                <a:srgbClr val="FC4C02"/>
              </a:buClr>
            </a:pPr>
            <a:r>
              <a:rPr lang="en-US" sz="2200" b="1" dirty="0">
                <a:solidFill>
                  <a:srgbClr val="25398E"/>
                </a:solidFill>
                <a:latin typeface="Arial" panose="020B0604020202020204" pitchFamily="34" charset="0"/>
                <a:cs typeface="Arial" panose="020B0604020202020204" pitchFamily="34" charset="0"/>
              </a:rPr>
              <a:t>Optimization: </a:t>
            </a:r>
            <a:r>
              <a:rPr lang="en-US" sz="2200" dirty="0">
                <a:solidFill>
                  <a:srgbClr val="25398E"/>
                </a:solidFill>
                <a:latin typeface="Arial" panose="020B0604020202020204" pitchFamily="34" charset="0"/>
                <a:cs typeface="Arial" panose="020B0604020202020204" pitchFamily="34" charset="0"/>
              </a:rPr>
              <a:t>The Quest Optimization Team will be visiting to evaluate laboratory and phlebotomy processes to ensure best practices are being followed and that staffing levels and supplies are appropriately optimized.</a:t>
            </a:r>
          </a:p>
          <a:p>
            <a:pPr>
              <a:buClr>
                <a:srgbClr val="FC4C02"/>
              </a:buClr>
            </a:pPr>
            <a:r>
              <a:rPr lang="en-US" sz="2200" b="1" dirty="0">
                <a:solidFill>
                  <a:srgbClr val="25398E"/>
                </a:solidFill>
                <a:latin typeface="Arial" panose="020B0604020202020204" pitchFamily="34" charset="0"/>
                <a:cs typeface="Arial" panose="020B0604020202020204" pitchFamily="34" charset="0"/>
              </a:rPr>
              <a:t>Reminders: </a:t>
            </a:r>
            <a:r>
              <a:rPr lang="en-US" sz="2200" dirty="0">
                <a:solidFill>
                  <a:srgbClr val="25398E"/>
                </a:solidFill>
                <a:latin typeface="Arial" panose="020B0604020202020204" pitchFamily="34" charset="0"/>
                <a:cs typeface="Arial" panose="020B0604020202020204" pitchFamily="34" charset="0"/>
              </a:rPr>
              <a:t>Staff were reminded that self-evaluations are due by January 5, 2026. The laboratory holiday meal is scheduled for December 10, 2025. The quarterly network downtime will occur from December 9, 2025, into December 10, 2025. Staff were also encouraged to use Recognition Quest to acknowledge and recognize one another.</a:t>
            </a: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C6DDFC1-E376-6C7A-399E-20FFC534EDDC}"/>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AA3447E7-82AB-B253-55C2-C039DA61057A}"/>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658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E28-ED2B-0AF7-5553-6F4483A8BD76}"/>
              </a:ext>
            </a:extLst>
          </p:cNvPr>
          <p:cNvSpPr>
            <a:spLocks noGrp="1"/>
          </p:cNvSpPr>
          <p:nvPr>
            <p:ph type="title"/>
          </p:nvPr>
        </p:nvSpPr>
        <p:spPr/>
        <p:txBody>
          <a:bodyPr>
            <a:normAutofit/>
          </a:bodyPr>
          <a:lstStyle/>
          <a:p>
            <a:r>
              <a:rPr lang="en-US" sz="7000" spc="-150" dirty="0">
                <a:latin typeface="Arial" panose="020B0604020202020204" pitchFamily="34" charset="0"/>
                <a:cs typeface="Arial" panose="020B0604020202020204" pitchFamily="34" charset="0"/>
              </a:rPr>
              <a:t>Monthly Meeting</a:t>
            </a:r>
          </a:p>
        </p:txBody>
      </p:sp>
      <p:sp>
        <p:nvSpPr>
          <p:cNvPr id="3" name="Text Placeholder 2">
            <a:extLst>
              <a:ext uri="{FF2B5EF4-FFF2-40B4-BE49-F238E27FC236}">
                <a16:creationId xmlns:a16="http://schemas.microsoft.com/office/drawing/2014/main" id="{146358D1-A60B-5BF3-C694-155A17589DFF}"/>
              </a:ext>
            </a:extLst>
          </p:cNvPr>
          <p:cNvSpPr>
            <a:spLocks noGrp="1"/>
          </p:cNvSpPr>
          <p:nvPr>
            <p:ph type="body" idx="1"/>
          </p:nvPr>
        </p:nvSpPr>
        <p:spPr/>
        <p:txBody>
          <a:bodyPr/>
          <a:lstStyle/>
          <a:p>
            <a:r>
              <a:rPr lang="en-US" sz="3200" dirty="0"/>
              <a:t>December 2025</a:t>
            </a:r>
          </a:p>
          <a:p>
            <a:endParaRPr lang="en-US" dirty="0"/>
          </a:p>
        </p:txBody>
      </p:sp>
      <p:sp>
        <p:nvSpPr>
          <p:cNvPr id="4" name="Text Placeholder 2">
            <a:extLst>
              <a:ext uri="{FF2B5EF4-FFF2-40B4-BE49-F238E27FC236}">
                <a16:creationId xmlns:a16="http://schemas.microsoft.com/office/drawing/2014/main" id="{4B99148D-38DB-F4B9-B74F-A5C1CC3087D1}"/>
              </a:ext>
            </a:extLst>
          </p:cNvPr>
          <p:cNvSpPr txBox="1">
            <a:spLocks/>
          </p:cNvSpPr>
          <p:nvPr/>
        </p:nvSpPr>
        <p:spPr>
          <a:xfrm>
            <a:off x="8734097" y="6441037"/>
            <a:ext cx="3069020" cy="54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C4C02"/>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800" dirty="0" err="1">
                <a:solidFill>
                  <a:srgbClr val="25398E"/>
                </a:solidFill>
              </a:rPr>
              <a:t>AdventistHealthcare.com</a:t>
            </a:r>
            <a:endParaRPr lang="en-US" sz="1800" dirty="0">
              <a:solidFill>
                <a:srgbClr val="25398E"/>
              </a:solidFill>
            </a:endParaRPr>
          </a:p>
          <a:p>
            <a:endParaRPr lang="en-US" dirty="0"/>
          </a:p>
        </p:txBody>
      </p:sp>
    </p:spTree>
    <p:extLst>
      <p:ext uri="{BB962C8B-B14F-4D97-AF65-F5344CB8AC3E}">
        <p14:creationId xmlns:p14="http://schemas.microsoft.com/office/powerpoint/2010/main" val="6427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p:txBody>
          <a:bodyPr/>
          <a:lstStyle/>
          <a:p>
            <a:r>
              <a:rPr lang="en-US" dirty="0">
                <a:solidFill>
                  <a:srgbClr val="FC4C02"/>
                </a:solidFill>
                <a:latin typeface="Arial" panose="020B0604020202020204" pitchFamily="34" charset="0"/>
                <a:cs typeface="Arial" panose="020B0604020202020204" pitchFamily="34" charset="0"/>
              </a:rPr>
              <a:t>Devotional</a:t>
            </a:r>
          </a:p>
          <a:p>
            <a:pPr lvl="1">
              <a:spcBef>
                <a:spcPts val="600"/>
              </a:spcBef>
              <a:buFont typeface="System Font Regular"/>
              <a:buChar char="–"/>
            </a:pPr>
            <a:r>
              <a:rPr lang="en-US" sz="2000" b="1" dirty="0">
                <a:solidFill>
                  <a:srgbClr val="25398E"/>
                </a:solidFill>
                <a:latin typeface="Arial" panose="020B0604020202020204" pitchFamily="34" charset="0"/>
                <a:cs typeface="Arial" panose="020B0604020202020204" pitchFamily="34" charset="0"/>
              </a:rPr>
              <a:t>Stewardship </a:t>
            </a:r>
            <a:r>
              <a:rPr lang="en-US" sz="2000" dirty="0">
                <a:solidFill>
                  <a:srgbClr val="25398E"/>
                </a:solidFill>
                <a:latin typeface="Arial" panose="020B0604020202020204" pitchFamily="34" charset="0"/>
                <a:cs typeface="Arial" panose="020B0604020202020204" pitchFamily="34" charset="0"/>
              </a:rPr>
              <a:t>Reflection</a:t>
            </a:r>
          </a:p>
          <a:p>
            <a:pPr>
              <a:spcBef>
                <a:spcPts val="2400"/>
              </a:spcBef>
            </a:pPr>
            <a:r>
              <a:rPr lang="en-US" dirty="0">
                <a:solidFill>
                  <a:srgbClr val="FC4C02"/>
                </a:solidFill>
                <a:latin typeface="Arial" panose="020B0604020202020204" pitchFamily="34" charset="0"/>
                <a:cs typeface="Arial" panose="020B0604020202020204" pitchFamily="34" charset="0"/>
              </a:rPr>
              <a:t>Excellence in Motion Highlight</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The AHC Way Overview</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How is AHC getting </a:t>
            </a:r>
            <a:r>
              <a:rPr lang="en-US" sz="2000" b="1" dirty="0">
                <a:solidFill>
                  <a:srgbClr val="25398E"/>
                </a:solidFill>
                <a:latin typeface="Arial" panose="020B0604020202020204" pitchFamily="34" charset="0"/>
                <a:cs typeface="Arial" panose="020B0604020202020204" pitchFamily="34" charset="0"/>
              </a:rPr>
              <a:t>Better</a:t>
            </a:r>
          </a:p>
          <a:p>
            <a:pPr>
              <a:spcBef>
                <a:spcPts val="2400"/>
              </a:spcBef>
            </a:pPr>
            <a:r>
              <a:rPr lang="en-US" dirty="0">
                <a:solidFill>
                  <a:srgbClr val="FC4C02"/>
                </a:solidFill>
                <a:latin typeface="Arial" panose="020B0604020202020204" pitchFamily="34" charset="0"/>
                <a:cs typeface="Arial" panose="020B0604020202020204" pitchFamily="34" charset="0"/>
              </a:rPr>
              <a:t>Team Highlights</a:t>
            </a:r>
          </a:p>
        </p:txBody>
      </p:sp>
      <p:sp>
        <p:nvSpPr>
          <p:cNvPr id="8" name="TextBox 7">
            <a:extLst>
              <a:ext uri="{FF2B5EF4-FFF2-40B4-BE49-F238E27FC236}">
                <a16:creationId xmlns:a16="http://schemas.microsoft.com/office/drawing/2014/main" id="{D283786E-044E-BC81-2667-7B8756CF4F4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10" name="Slide Number Placeholder 1">
            <a:extLst>
              <a:ext uri="{FF2B5EF4-FFF2-40B4-BE49-F238E27FC236}">
                <a16:creationId xmlns:a16="http://schemas.microsoft.com/office/drawing/2014/main" id="{186C214D-AAB9-8F45-27A8-228E65D5600D}"/>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F11660-B952-4BFD-3FC7-EAE4D1A7203C}"/>
              </a:ext>
            </a:extLst>
          </p:cNvPr>
          <p:cNvPicPr>
            <a:picLocks noChangeAspect="1"/>
          </p:cNvPicPr>
          <p:nvPr/>
        </p:nvPicPr>
        <p:blipFill>
          <a:blip r:embed="rId2"/>
          <a:stretch>
            <a:fillRect/>
          </a:stretch>
        </p:blipFill>
        <p:spPr>
          <a:xfrm>
            <a:off x="7976103" y="3827643"/>
            <a:ext cx="3637230" cy="201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A008F2E0-787D-1AD1-745A-B1A38907A23D}"/>
              </a:ext>
            </a:extLst>
          </p:cNvPr>
          <p:cNvPicPr>
            <a:picLocks noChangeAspect="1"/>
          </p:cNvPicPr>
          <p:nvPr/>
        </p:nvPicPr>
        <p:blipFill>
          <a:blip r:embed="rId3"/>
          <a:stretch>
            <a:fillRect/>
          </a:stretch>
        </p:blipFill>
        <p:spPr>
          <a:xfrm>
            <a:off x="9760704" y="1210100"/>
            <a:ext cx="1852630" cy="1964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824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A6CC2E-2023-CE2A-9CC0-B31AA0AB0E8A}"/>
              </a:ext>
            </a:extLst>
          </p:cNvPr>
          <p:cNvCxnSpPr/>
          <p:nvPr/>
        </p:nvCxnSpPr>
        <p:spPr>
          <a:xfrm>
            <a:off x="323268" y="3282127"/>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319548" y="179558"/>
            <a:ext cx="11353126" cy="1061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20000"/>
              </a:lnSpc>
              <a:spcBef>
                <a:spcPct val="20000"/>
              </a:spcBef>
              <a:spcAft>
                <a:spcPct val="0"/>
              </a:spcAft>
              <a:buClrTx/>
              <a:buSzTx/>
              <a:buFontTx/>
              <a:buNone/>
              <a:tabLst/>
              <a:defRPr/>
            </a:pPr>
            <a:r>
              <a:rPr lang="en-US" sz="3900" b="1" kern="0" dirty="0">
                <a:solidFill>
                  <a:srgbClr val="25398E"/>
                </a:solidFill>
                <a:latin typeface="Arial"/>
                <a:ea typeface="ヒラギノ角ゴ Pro W3"/>
              </a:rPr>
              <a:t>Stewardship</a:t>
            </a:r>
            <a:endParaRPr kumimoji="0" lang="en-US" sz="3900" b="1" i="0" u="none" strike="noStrike" kern="0" cap="none" spc="0" normalizeH="0" baseline="0" noProof="0" dirty="0">
              <a:ln>
                <a:noFill/>
              </a:ln>
              <a:solidFill>
                <a:srgbClr val="25398E"/>
              </a:solidFill>
              <a:effectLst/>
              <a:uLnTx/>
              <a:uFillTx/>
              <a:latin typeface="Arial"/>
              <a:ea typeface="ヒラギノ角ゴ Pro W3"/>
            </a:endParaRPr>
          </a:p>
          <a:p>
            <a:pPr marL="0" indent="0">
              <a:buNone/>
            </a:pPr>
            <a:endParaRPr lang="en-US" dirty="0">
              <a:solidFill>
                <a:srgbClr val="FC4C02"/>
              </a:solidFill>
            </a:endParaRP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319546" y="145332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0" name="Slide Number Placeholder 1">
            <a:extLst>
              <a:ext uri="{FF2B5EF4-FFF2-40B4-BE49-F238E27FC236}">
                <a16:creationId xmlns:a16="http://schemas.microsoft.com/office/drawing/2014/main" id="{314FA1BC-14E6-34C5-C391-951CDE16AF82}"/>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4</a:t>
            </a:fld>
            <a:endParaRPr lang="en-US" altLang="en-US" sz="1400" dirty="0">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C1133821-B043-9A00-22E3-33DFC915138C}"/>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11" name="Content Placeholder 2">
            <a:extLst>
              <a:ext uri="{FF2B5EF4-FFF2-40B4-BE49-F238E27FC236}">
                <a16:creationId xmlns:a16="http://schemas.microsoft.com/office/drawing/2014/main" id="{A7C433D0-EAA8-DC75-D112-A834B0CF8B7F}"/>
              </a:ext>
            </a:extLst>
          </p:cNvPr>
          <p:cNvSpPr txBox="1">
            <a:spLocks/>
          </p:cNvSpPr>
          <p:nvPr/>
        </p:nvSpPr>
        <p:spPr>
          <a:xfrm>
            <a:off x="419437" y="877867"/>
            <a:ext cx="11353126" cy="1061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5398E"/>
                </a:solidFill>
              </a:rPr>
              <a:t>We take ownership to efficiently and effectively extend God’s care. </a:t>
            </a:r>
          </a:p>
        </p:txBody>
      </p:sp>
      <p:sp>
        <p:nvSpPr>
          <p:cNvPr id="12" name="Content Placeholder 2">
            <a:extLst>
              <a:ext uri="{FF2B5EF4-FFF2-40B4-BE49-F238E27FC236}">
                <a16:creationId xmlns:a16="http://schemas.microsoft.com/office/drawing/2014/main" id="{3FA4C716-B09A-A59A-D347-F717BA7F0D11}"/>
              </a:ext>
            </a:extLst>
          </p:cNvPr>
          <p:cNvSpPr txBox="1">
            <a:spLocks/>
          </p:cNvSpPr>
          <p:nvPr/>
        </p:nvSpPr>
        <p:spPr>
          <a:xfrm>
            <a:off x="419437" y="1998977"/>
            <a:ext cx="11353126" cy="15768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solidFill>
                  <a:srgbClr val="25398E"/>
                </a:solidFill>
              </a:rPr>
              <a:t>At Adventist HealthCare, stewardship means taking care of and protecting what is worth preserving. </a:t>
            </a:r>
            <a:br>
              <a:rPr lang="en-US" sz="2400" dirty="0">
                <a:solidFill>
                  <a:srgbClr val="25398E"/>
                </a:solidFill>
              </a:rPr>
            </a:br>
            <a:r>
              <a:rPr lang="en-US" sz="2400" dirty="0">
                <a:solidFill>
                  <a:srgbClr val="25398E"/>
                </a:solidFill>
              </a:rPr>
              <a:t>For us, that’s the sacred act of extending God’s care to our patients, families, and community. Our Value of Stewardship calls us to take ownership and deliver care efficiently, effectively, and with </a:t>
            </a:r>
            <a:br>
              <a:rPr lang="en-US" sz="2400" dirty="0">
                <a:solidFill>
                  <a:srgbClr val="25398E"/>
                </a:solidFill>
              </a:rPr>
            </a:br>
            <a:r>
              <a:rPr lang="en-US" sz="2400" dirty="0">
                <a:solidFill>
                  <a:srgbClr val="25398E"/>
                </a:solidFill>
              </a:rPr>
              <a:t>unwavering excellence.</a:t>
            </a:r>
          </a:p>
        </p:txBody>
      </p:sp>
      <p:sp>
        <p:nvSpPr>
          <p:cNvPr id="13" name="Content Placeholder 2">
            <a:extLst>
              <a:ext uri="{FF2B5EF4-FFF2-40B4-BE49-F238E27FC236}">
                <a16:creationId xmlns:a16="http://schemas.microsoft.com/office/drawing/2014/main" id="{8F5F7834-BA66-57D7-E2C1-164B4EF5F005}"/>
              </a:ext>
            </a:extLst>
          </p:cNvPr>
          <p:cNvSpPr>
            <a:spLocks noGrp="1"/>
          </p:cNvSpPr>
          <p:nvPr>
            <p:ph idx="1"/>
          </p:nvPr>
        </p:nvSpPr>
        <p:spPr>
          <a:xfrm>
            <a:off x="326990" y="3564943"/>
            <a:ext cx="11353126" cy="1941393"/>
          </a:xfrm>
        </p:spPr>
        <p:txBody>
          <a:bodyPr>
            <a:normAutofit lnSpcReduction="10000"/>
          </a:bodyPr>
          <a:lstStyle/>
          <a:p>
            <a:pPr marL="0" indent="0">
              <a:buNone/>
            </a:pPr>
            <a:r>
              <a:rPr lang="en-US" dirty="0">
                <a:solidFill>
                  <a:srgbClr val="25398E"/>
                </a:solidFill>
              </a:rPr>
              <a:t>Discussion</a:t>
            </a:r>
          </a:p>
          <a:p>
            <a:pPr marL="457200" indent="-457200">
              <a:lnSpc>
                <a:spcPct val="100000"/>
              </a:lnSpc>
              <a:spcBef>
                <a:spcPts val="0"/>
              </a:spcBef>
              <a:buFont typeface="+mj-lt"/>
              <a:buAutoNum type="arabicPeriod"/>
            </a:pPr>
            <a:r>
              <a:rPr lang="en-US" sz="2000" dirty="0">
                <a:solidFill>
                  <a:srgbClr val="25398E"/>
                </a:solidFill>
              </a:rPr>
              <a:t>Stewardship means the careful and responsible management of someone or something entrusted into one’s care. How does stewardship apply to the work you do?</a:t>
            </a:r>
          </a:p>
          <a:p>
            <a:pPr marL="457200" indent="-457200">
              <a:lnSpc>
                <a:spcPct val="100000"/>
              </a:lnSpc>
              <a:spcBef>
                <a:spcPts val="0"/>
              </a:spcBef>
              <a:buFont typeface="+mj-lt"/>
              <a:buAutoNum type="arabicPeriod"/>
            </a:pPr>
            <a:r>
              <a:rPr lang="en-US" sz="2000" dirty="0">
                <a:solidFill>
                  <a:srgbClr val="25398E"/>
                </a:solidFill>
              </a:rPr>
              <a:t>If stewardship also means protecting something considered worth caring for, what is worth caring for in your department?</a:t>
            </a:r>
          </a:p>
          <a:p>
            <a:pPr marL="457200" indent="-457200">
              <a:lnSpc>
                <a:spcPct val="100000"/>
              </a:lnSpc>
              <a:spcBef>
                <a:spcPts val="0"/>
              </a:spcBef>
              <a:buFont typeface="+mj-lt"/>
              <a:buAutoNum type="arabicPeriod"/>
            </a:pPr>
            <a:r>
              <a:rPr lang="en-US" sz="2000" dirty="0">
                <a:solidFill>
                  <a:srgbClr val="25398E"/>
                </a:solidFill>
              </a:rPr>
              <a:t>What can you do to help create a culture of stewardship at Adventist HealthCare?</a:t>
            </a:r>
            <a:endParaRPr lang="en-US" sz="1800" dirty="0">
              <a:solidFill>
                <a:srgbClr val="25398E"/>
              </a:solidFill>
            </a:endParaRPr>
          </a:p>
        </p:txBody>
      </p:sp>
    </p:spTree>
    <p:extLst>
      <p:ext uri="{BB962C8B-B14F-4D97-AF65-F5344CB8AC3E}">
        <p14:creationId xmlns:p14="http://schemas.microsoft.com/office/powerpoint/2010/main" val="25677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Stewardship</a:t>
            </a:r>
            <a:r>
              <a:rPr lang="en-US" sz="1400" b="0" i="1" dirty="0">
                <a:latin typeface="Myriad Pro" panose="020B0503030403020204" pitchFamily="34" charset="0"/>
              </a:rPr>
              <a:t>(Continued)</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4656567"/>
            <a:ext cx="2443718" cy="940280"/>
          </a:xfrm>
        </p:spPr>
        <p:txBody>
          <a:bodyPr/>
          <a:lstStyle/>
          <a:p>
            <a:pPr marL="0" indent="0">
              <a:buNone/>
            </a:pPr>
            <a:r>
              <a:rPr lang="en-US" dirty="0">
                <a:solidFill>
                  <a:srgbClr val="FC4C02"/>
                </a:solidFill>
                <a:latin typeface="Arial" panose="020B0604020202020204" pitchFamily="34" charset="0"/>
                <a:cs typeface="Arial" panose="020B0604020202020204" pitchFamily="34" charset="0"/>
              </a:rPr>
              <a:t>Prayer: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4527169"/>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2443718" cy="106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Quote:</a:t>
            </a: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9" y="3043444"/>
            <a:ext cx="2443718"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Bible Verse:</a:t>
            </a: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92266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4" name="Slide Number Placeholder 1">
            <a:extLst>
              <a:ext uri="{FF2B5EF4-FFF2-40B4-BE49-F238E27FC236}">
                <a16:creationId xmlns:a16="http://schemas.microsoft.com/office/drawing/2014/main" id="{B8C016B2-8E56-C9D2-F29B-4808AC576247}"/>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5</a:t>
            </a:fld>
            <a:endParaRPr lang="en-US" altLang="en-US" sz="14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FA11C584-1941-D7B8-D177-9EF26D169984}"/>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4" name="Content Placeholder 2">
            <a:extLst>
              <a:ext uri="{FF2B5EF4-FFF2-40B4-BE49-F238E27FC236}">
                <a16:creationId xmlns:a16="http://schemas.microsoft.com/office/drawing/2014/main" id="{092E1C81-BF37-E74D-9BCF-6021439327C9}"/>
              </a:ext>
            </a:extLst>
          </p:cNvPr>
          <p:cNvSpPr txBox="1">
            <a:spLocks/>
          </p:cNvSpPr>
          <p:nvPr/>
        </p:nvSpPr>
        <p:spPr>
          <a:xfrm>
            <a:off x="3085811" y="1102786"/>
            <a:ext cx="8677309" cy="11990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2400" dirty="0">
                <a:solidFill>
                  <a:srgbClr val="25398E"/>
                </a:solidFill>
              </a:rPr>
              <a:t>Stewardship is about service to something greater, about choosing service over self-interest. It begins with a willingness to be deeply accountable for a body larger than yourself – for a team, an organization, a community.</a:t>
            </a:r>
          </a:p>
        </p:txBody>
      </p:sp>
      <p:sp>
        <p:nvSpPr>
          <p:cNvPr id="7" name="Content Placeholder 2">
            <a:extLst>
              <a:ext uri="{FF2B5EF4-FFF2-40B4-BE49-F238E27FC236}">
                <a16:creationId xmlns:a16="http://schemas.microsoft.com/office/drawing/2014/main" id="{C89F617D-61FC-70AF-8DCF-8EA4B0E2B564}"/>
              </a:ext>
            </a:extLst>
          </p:cNvPr>
          <p:cNvSpPr txBox="1">
            <a:spLocks/>
          </p:cNvSpPr>
          <p:nvPr/>
        </p:nvSpPr>
        <p:spPr>
          <a:xfrm>
            <a:off x="3085815" y="2981404"/>
            <a:ext cx="8677305" cy="1259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25398E"/>
                </a:solidFill>
              </a:rPr>
              <a:t>Choose a good reputation over great riches; being held in high esteem is better than silver or gold. </a:t>
            </a:r>
          </a:p>
        </p:txBody>
      </p:sp>
      <p:sp>
        <p:nvSpPr>
          <p:cNvPr id="10" name="Content Placeholder 2">
            <a:extLst>
              <a:ext uri="{FF2B5EF4-FFF2-40B4-BE49-F238E27FC236}">
                <a16:creationId xmlns:a16="http://schemas.microsoft.com/office/drawing/2014/main" id="{16CC777E-B9AE-AD72-91E1-9FF6B75C2DF9}"/>
              </a:ext>
            </a:extLst>
          </p:cNvPr>
          <p:cNvSpPr txBox="1">
            <a:spLocks/>
          </p:cNvSpPr>
          <p:nvPr/>
        </p:nvSpPr>
        <p:spPr>
          <a:xfrm>
            <a:off x="3108418" y="4567867"/>
            <a:ext cx="8677306" cy="12507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solidFill>
                  <a:srgbClr val="25398E"/>
                </a:solidFill>
              </a:rPr>
              <a:t>God, today we commit ourselves to being good stewards of what you have given us. Help us to be grateful, accountable, generous and willing to give back with increase. Enable us to make stewardship a way of life. Amen.</a:t>
            </a:r>
          </a:p>
        </p:txBody>
      </p:sp>
      <p:sp>
        <p:nvSpPr>
          <p:cNvPr id="17" name="Content Placeholder 2">
            <a:extLst>
              <a:ext uri="{FF2B5EF4-FFF2-40B4-BE49-F238E27FC236}">
                <a16:creationId xmlns:a16="http://schemas.microsoft.com/office/drawing/2014/main" id="{19AE3C88-651C-6E79-3E24-E1D1E723235E}"/>
              </a:ext>
            </a:extLst>
          </p:cNvPr>
          <p:cNvSpPr txBox="1">
            <a:spLocks/>
          </p:cNvSpPr>
          <p:nvPr/>
        </p:nvSpPr>
        <p:spPr>
          <a:xfrm>
            <a:off x="3085815" y="2429987"/>
            <a:ext cx="6447484"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a:solidFill>
                  <a:srgbClr val="25398E"/>
                </a:solidFill>
              </a:rPr>
              <a:t>[</a:t>
            </a:r>
            <a:r>
              <a:rPr lang="en-US" sz="1800" b="1" dirty="0">
                <a:solidFill>
                  <a:srgbClr val="25398E"/>
                </a:solidFill>
              </a:rPr>
              <a:t>Jesse Lyn Stoner, Author and Organizational Consultant</a:t>
            </a:r>
            <a:r>
              <a:rPr lang="en-US" sz="1600" b="1" dirty="0">
                <a:solidFill>
                  <a:srgbClr val="25398E"/>
                </a:solidFill>
              </a:rPr>
              <a:t>]</a:t>
            </a:r>
          </a:p>
        </p:txBody>
      </p:sp>
      <p:sp>
        <p:nvSpPr>
          <p:cNvPr id="19" name="Content Placeholder 2">
            <a:extLst>
              <a:ext uri="{FF2B5EF4-FFF2-40B4-BE49-F238E27FC236}">
                <a16:creationId xmlns:a16="http://schemas.microsoft.com/office/drawing/2014/main" id="{F187462E-7E2E-ACDD-1538-C17203045CA4}"/>
              </a:ext>
            </a:extLst>
          </p:cNvPr>
          <p:cNvSpPr txBox="1">
            <a:spLocks/>
          </p:cNvSpPr>
          <p:nvPr/>
        </p:nvSpPr>
        <p:spPr>
          <a:xfrm>
            <a:off x="3085813" y="3753286"/>
            <a:ext cx="2581656"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dirty="0">
                <a:solidFill>
                  <a:srgbClr val="25398E"/>
                </a:solidFill>
              </a:rPr>
              <a:t>[Proverbs 22:1, NLT]</a:t>
            </a:r>
          </a:p>
        </p:txBody>
      </p:sp>
    </p:spTree>
    <p:extLst>
      <p:ext uri="{BB962C8B-B14F-4D97-AF65-F5344CB8AC3E}">
        <p14:creationId xmlns:p14="http://schemas.microsoft.com/office/powerpoint/2010/main" val="33980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ED2AABD-0869-9CCE-0F8D-6480A73CE713}"/>
              </a:ext>
            </a:extLst>
          </p:cNvPr>
          <p:cNvSpPr/>
          <p:nvPr/>
        </p:nvSpPr>
        <p:spPr>
          <a:xfrm>
            <a:off x="968086" y="1314123"/>
            <a:ext cx="5612637" cy="1167561"/>
          </a:xfrm>
          <a:prstGeom prst="roundRect">
            <a:avLst/>
          </a:prstGeom>
          <a:solidFill>
            <a:schemeClr val="accent1">
              <a:lumMod val="20000"/>
              <a:lumOff val="80000"/>
            </a:schemeClr>
          </a:solidFill>
          <a:ln w="9525" cap="flat" cmpd="sng" algn="ctr">
            <a:noFill/>
            <a:prstDash val="solid"/>
          </a:ln>
          <a:effectLst>
            <a:outerShdw blurRad="50800" dist="38100" dir="2700000" algn="tl" rotWithShape="0">
              <a:prstClr val="black">
                <a:alpha val="40000"/>
              </a:prstClr>
            </a:outerShdw>
          </a:effectLst>
        </p:spPr>
        <p:txBody>
          <a:bodyPr lIns="91440" tIns="45720" rIns="91440" bIns="45720" rtlCol="0" anchor="ctr"/>
          <a:lstStyle/>
          <a:p>
            <a:pPr marL="365760" marR="0" lvl="1" algn="l" defTabSz="914400" rtl="0" eaLnBrk="1" fontAlgn="auto" latinLnBrk="0" hangingPunct="1">
              <a:lnSpc>
                <a:spcPct val="100000"/>
              </a:lnSpc>
              <a:spcBef>
                <a:spcPts val="0"/>
              </a:spcBef>
              <a:spcAft>
                <a:spcPts val="0"/>
              </a:spcAft>
              <a:buClrTx/>
              <a:buSzTx/>
              <a:tabLst/>
              <a:defRPr/>
            </a:pPr>
            <a:r>
              <a:rPr kumimoji="0" lang="en-US" sz="1300" strike="noStrike" kern="0" cap="none" spc="0" normalizeH="0" baseline="0" noProof="0" dirty="0">
                <a:ln>
                  <a:noFill/>
                </a:ln>
                <a:solidFill>
                  <a:srgbClr val="25398E"/>
                </a:solidFill>
                <a:effectLst/>
                <a:uLnTx/>
                <a:uFillTx/>
                <a:latin typeface="Arial"/>
                <a:ea typeface="Calibri"/>
                <a:cs typeface="Arial"/>
              </a:rPr>
              <a:t>Physician Enterprise reduced </a:t>
            </a:r>
            <a:r>
              <a:rPr kumimoji="0" lang="en-US" sz="1300" b="1" strike="noStrike" kern="0" cap="none" spc="0" normalizeH="0" baseline="0" noProof="0" dirty="0">
                <a:ln>
                  <a:noFill/>
                </a:ln>
                <a:solidFill>
                  <a:srgbClr val="25398E"/>
                </a:solidFill>
                <a:effectLst/>
                <a:uLnTx/>
                <a:uFillTx/>
                <a:latin typeface="Arial"/>
                <a:ea typeface="Calibri"/>
                <a:cs typeface="Arial"/>
              </a:rPr>
              <a:t>turnover</a:t>
            </a:r>
            <a:r>
              <a:rPr lang="en-US" sz="1300" b="1" kern="0" dirty="0">
                <a:solidFill>
                  <a:srgbClr val="25398E"/>
                </a:solidFill>
                <a:latin typeface="Arial"/>
                <a:ea typeface="Calibri"/>
                <a:cs typeface="Arial"/>
              </a:rPr>
              <a:t> </a:t>
            </a:r>
            <a:r>
              <a:rPr lang="en-US" sz="1300" kern="0" dirty="0">
                <a:solidFill>
                  <a:srgbClr val="25398E"/>
                </a:solidFill>
                <a:latin typeface="Arial"/>
                <a:ea typeface="Calibri"/>
                <a:cs typeface="Arial"/>
              </a:rPr>
              <a:t>at</a:t>
            </a:r>
            <a:r>
              <a:rPr lang="en-US" sz="1300" b="1" kern="0" dirty="0">
                <a:solidFill>
                  <a:srgbClr val="25398E"/>
                </a:solidFill>
                <a:latin typeface="Arial"/>
                <a:ea typeface="Calibri"/>
                <a:cs typeface="Arial"/>
              </a:rPr>
              <a:t> Cardiac Associates </a:t>
            </a:r>
            <a:r>
              <a:rPr kumimoji="0" lang="en-US" sz="1300" strike="noStrike" kern="0" cap="none" spc="0" normalizeH="0" baseline="0" noProof="0" dirty="0">
                <a:ln>
                  <a:noFill/>
                </a:ln>
                <a:solidFill>
                  <a:srgbClr val="25398E"/>
                </a:solidFill>
                <a:effectLst/>
                <a:uLnTx/>
                <a:uFillTx/>
                <a:latin typeface="Arial"/>
                <a:ea typeface="Calibri"/>
                <a:cs typeface="Arial"/>
              </a:rPr>
              <a:t>from </a:t>
            </a:r>
            <a:r>
              <a:rPr kumimoji="0" lang="en-US" sz="1300" b="1" strike="noStrike" kern="0" cap="none" spc="0" normalizeH="0" baseline="0" noProof="0" dirty="0">
                <a:ln>
                  <a:noFill/>
                </a:ln>
                <a:solidFill>
                  <a:srgbClr val="25398E"/>
                </a:solidFill>
                <a:effectLst/>
                <a:uLnTx/>
                <a:uFillTx/>
                <a:latin typeface="Arial"/>
                <a:ea typeface="Calibri"/>
                <a:cs typeface="Arial"/>
              </a:rPr>
              <a:t>25% to 13% </a:t>
            </a:r>
            <a:r>
              <a:rPr kumimoji="0" lang="en-US" sz="1300" strike="noStrike" kern="0" cap="none" spc="0" normalizeH="0" baseline="0" noProof="0" dirty="0">
                <a:ln>
                  <a:noFill/>
                </a:ln>
                <a:solidFill>
                  <a:srgbClr val="25398E"/>
                </a:solidFill>
                <a:effectLst/>
                <a:uLnTx/>
                <a:uFillTx/>
                <a:latin typeface="Arial"/>
                <a:ea typeface="Calibri"/>
                <a:cs typeface="Arial"/>
              </a:rPr>
              <a:t>by implementing a comprehensive retention strategy focused on employee engagement and role clarity.</a:t>
            </a:r>
            <a:endParaRPr kumimoji="0" lang="en-US" sz="1000" strike="noStrike" kern="0" cap="none" spc="0" normalizeH="0" baseline="0" noProof="0" dirty="0">
              <a:ln>
                <a:noFill/>
              </a:ln>
              <a:solidFill>
                <a:srgbClr val="25398E"/>
              </a:solidFill>
              <a:effectLst/>
              <a:uLnTx/>
              <a:uFillTx/>
              <a:latin typeface="Calibri" panose="020F0502020204030204"/>
              <a:ea typeface="Calibri"/>
              <a:cs typeface="Calibri"/>
            </a:endParaRPr>
          </a:p>
        </p:txBody>
      </p:sp>
      <p:sp>
        <p:nvSpPr>
          <p:cNvPr id="32" name="Rectangle 31">
            <a:extLst>
              <a:ext uri="{FF2B5EF4-FFF2-40B4-BE49-F238E27FC236}">
                <a16:creationId xmlns:a16="http://schemas.microsoft.com/office/drawing/2014/main" id="{83DFE464-31B9-A885-EE19-8491D0D44DC7}"/>
              </a:ext>
            </a:extLst>
          </p:cNvPr>
          <p:cNvSpPr/>
          <p:nvPr/>
        </p:nvSpPr>
        <p:spPr>
          <a:xfrm>
            <a:off x="0" y="-17261"/>
            <a:ext cx="12192000" cy="13543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3EB3008-55E0-DD70-72B3-8AFC4016849F}"/>
              </a:ext>
            </a:extLst>
          </p:cNvPr>
          <p:cNvSpPr txBox="1">
            <a:spLocks/>
          </p:cNvSpPr>
          <p:nvPr/>
        </p:nvSpPr>
        <p:spPr>
          <a:xfrm>
            <a:off x="2047462" y="6237053"/>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 STRATEGY SPOTLIGHT</a:t>
            </a:r>
          </a:p>
        </p:txBody>
      </p:sp>
      <p:sp>
        <p:nvSpPr>
          <p:cNvPr id="18" name="Slide Number Placeholder 1">
            <a:extLst>
              <a:ext uri="{FF2B5EF4-FFF2-40B4-BE49-F238E27FC236}">
                <a16:creationId xmlns:a16="http://schemas.microsoft.com/office/drawing/2014/main" id="{194FD641-C84F-8E7E-B98A-B76803A6569A}"/>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7B6381A-6119-FB86-F2B3-5A8DB2980B0D}"/>
              </a:ext>
            </a:extLst>
          </p:cNvPr>
          <p:cNvSpPr txBox="1"/>
          <p:nvPr/>
        </p:nvSpPr>
        <p:spPr>
          <a:xfrm>
            <a:off x="2757948" y="172059"/>
            <a:ext cx="9470286" cy="8925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What is </a:t>
            </a:r>
            <a:r>
              <a:rPr lang="en-US" sz="2600" b="1" dirty="0">
                <a:solidFill>
                  <a:srgbClr val="EE4F23"/>
                </a:solidFill>
                <a:latin typeface="Arial" panose="020B0604020202020204" pitchFamily="34" charset="0"/>
                <a:ea typeface="Calibri" panose="020F0502020204030204" pitchFamily="34" charset="0"/>
                <a:cs typeface="Arial" panose="020B0604020202020204" pitchFamily="34" charset="0"/>
              </a:rPr>
              <a:t>Physician Enterprise</a:t>
            </a:r>
            <a:r>
              <a:rPr kumimoji="0" lang="en-US" sz="2600" b="1" i="0" u="none" strike="noStrike" kern="1200" cap="none" spc="0" normalizeH="0" baseline="0" noProof="0" dirty="0">
                <a:ln>
                  <a:noFill/>
                </a:ln>
                <a:solidFill>
                  <a:srgbClr val="EE4F2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doing to Be a Top workplace for people to work and grow</a:t>
            </a:r>
            <a:r>
              <a:rPr lang="en-US" sz="2600" b="1" dirty="0">
                <a:solidFill>
                  <a:srgbClr val="25398E"/>
                </a:solidFill>
                <a:latin typeface="Arial" panose="020B0604020202020204" pitchFamily="34" charset="0"/>
                <a:ea typeface="Calibri" panose="020F0502020204030204" pitchFamily="34" charset="0"/>
                <a:cs typeface="Arial" panose="020B0604020202020204" pitchFamily="34" charset="0"/>
              </a:rPr>
              <a:t>?</a:t>
            </a:r>
            <a:endPar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5C7F2A97-14BC-8C39-A090-5A30825518D1}"/>
              </a:ext>
            </a:extLst>
          </p:cNvPr>
          <p:cNvSpPr/>
          <p:nvPr/>
        </p:nvSpPr>
        <p:spPr>
          <a:xfrm>
            <a:off x="1113129" y="5013552"/>
            <a:ext cx="5542784" cy="886502"/>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400" b="1" kern="0" dirty="0">
                <a:solidFill>
                  <a:srgbClr val="25398E"/>
                </a:solidFill>
                <a:latin typeface="Arial"/>
                <a:cs typeface="Arial"/>
              </a:rPr>
              <a:t>Implement Success across all Practices</a:t>
            </a:r>
            <a:endParaRPr kumimoji="0" lang="en-US" sz="1400" b="1" i="0" u="none" strike="noStrike" kern="0" cap="none" spc="0" normalizeH="0" baseline="0" noProof="0" dirty="0">
              <a:ln>
                <a:noFill/>
              </a:ln>
              <a:solidFill>
                <a:srgbClr val="25398E"/>
              </a:solidFill>
              <a:effectLst/>
              <a:uLnTx/>
              <a:uFillTx/>
              <a:latin typeface="Arial"/>
              <a:ea typeface="+mn-ea"/>
              <a:cs typeface="Arial"/>
            </a:endParaRPr>
          </a:p>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25398E"/>
                </a:solidFill>
                <a:effectLst/>
                <a:uLnTx/>
                <a:uFillTx/>
                <a:latin typeface="Arial"/>
                <a:ea typeface="+mn-ea"/>
                <a:cs typeface="Arial"/>
              </a:rPr>
              <a:t>Develop a Continues Engagement Program</a:t>
            </a:r>
            <a:endParaRPr kumimoji="0" lang="en-US" sz="1400" b="1" i="0" u="none" strike="noStrike" kern="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sp>
        <p:nvSpPr>
          <p:cNvPr id="40" name="Oval 39">
            <a:extLst>
              <a:ext uri="{FF2B5EF4-FFF2-40B4-BE49-F238E27FC236}">
                <a16:creationId xmlns:a16="http://schemas.microsoft.com/office/drawing/2014/main" id="{18E35354-0047-836D-1C58-4C7256AD4F33}"/>
              </a:ext>
            </a:extLst>
          </p:cNvPr>
          <p:cNvSpPr/>
          <p:nvPr/>
        </p:nvSpPr>
        <p:spPr>
          <a:xfrm>
            <a:off x="337176" y="4940083"/>
            <a:ext cx="966887" cy="951652"/>
          </a:xfrm>
          <a:prstGeom prst="ellipse">
            <a:avLst/>
          </a:prstGeom>
          <a:solidFill>
            <a:srgbClr val="25398E"/>
          </a:solidFill>
          <a:ln w="69850" cap="flat" cmpd="sng" algn="ctr">
            <a:solidFill>
              <a:srgbClr val="EFEFE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dirty="0">
              <a:ln>
                <a:noFill/>
              </a:ln>
              <a:solidFill>
                <a:srgbClr val="FEFFFF"/>
              </a:solidFill>
              <a:effectLst/>
              <a:uLnTx/>
              <a:uFillTx/>
              <a:latin typeface="Myriad Pro" panose="020B0503030403020204"/>
              <a:ea typeface="+mn-ea"/>
              <a:cs typeface="+mn-cs"/>
            </a:endParaRPr>
          </a:p>
        </p:txBody>
      </p:sp>
      <p:sp>
        <p:nvSpPr>
          <p:cNvPr id="41" name="Rectangle: Rounded Corners 40">
            <a:extLst>
              <a:ext uri="{FF2B5EF4-FFF2-40B4-BE49-F238E27FC236}">
                <a16:creationId xmlns:a16="http://schemas.microsoft.com/office/drawing/2014/main" id="{E5E4C0D8-0ECE-5B63-9E29-0FB803AB778B}"/>
              </a:ext>
            </a:extLst>
          </p:cNvPr>
          <p:cNvSpPr/>
          <p:nvPr/>
        </p:nvSpPr>
        <p:spPr>
          <a:xfrm>
            <a:off x="973717" y="2544096"/>
            <a:ext cx="5532010" cy="2449001"/>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Calibri"/>
                <a:cs typeface="Arial"/>
              </a:rPr>
              <a:t>Stay &amp; Exit Interviews: </a:t>
            </a:r>
            <a:r>
              <a:rPr kumimoji="0" lang="en-US" sz="1200" i="1" strike="noStrike" kern="0" cap="none" spc="0" normalizeH="0" baseline="0" noProof="0" dirty="0">
                <a:ln>
                  <a:noFill/>
                </a:ln>
                <a:solidFill>
                  <a:srgbClr val="25398E"/>
                </a:solidFill>
                <a:effectLst/>
                <a:uLnTx/>
                <a:uFillTx/>
                <a:latin typeface="Arial"/>
                <a:ea typeface="Calibri"/>
                <a:cs typeface="Arial"/>
              </a:rPr>
              <a:t>Implemented structured interviews to understand why employees stay or leave and used insights to address pain points proactively. </a:t>
            </a:r>
          </a:p>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Calibri"/>
                <a:cs typeface="Arial"/>
              </a:rPr>
              <a:t>Compensation Adjustments: </a:t>
            </a:r>
            <a:r>
              <a:rPr kumimoji="0" lang="en-US" sz="1200" i="1" strike="noStrike" kern="0" cap="none" spc="0" normalizeH="0" baseline="0" noProof="0" dirty="0">
                <a:ln>
                  <a:noFill/>
                </a:ln>
                <a:solidFill>
                  <a:srgbClr val="25398E"/>
                </a:solidFill>
                <a:effectLst/>
                <a:uLnTx/>
                <a:uFillTx/>
                <a:latin typeface="Arial"/>
                <a:ea typeface="Calibri"/>
                <a:cs typeface="Arial"/>
              </a:rPr>
              <a:t>Conducted market analysis and made competitive pay adjustments to align with industry benchmarks and retain top talent. </a:t>
            </a:r>
          </a:p>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Calibri"/>
                <a:cs typeface="Arial"/>
              </a:rPr>
              <a:t>Mandatory 30/60/90-Day Manager Check-ins: </a:t>
            </a:r>
            <a:r>
              <a:rPr kumimoji="0" lang="en-US" sz="1200" i="1" strike="noStrike" kern="0" cap="none" spc="0" normalizeH="0" baseline="0" noProof="0" dirty="0">
                <a:ln>
                  <a:noFill/>
                </a:ln>
                <a:solidFill>
                  <a:srgbClr val="25398E"/>
                </a:solidFill>
                <a:effectLst/>
                <a:uLnTx/>
                <a:uFillTx/>
                <a:latin typeface="Arial"/>
                <a:ea typeface="Calibri"/>
                <a:cs typeface="Arial"/>
              </a:rPr>
              <a:t>Required managers to meet with new hires at 30, 60, and 90 days to strengthen relationships and resolve onboarding challenges early. </a:t>
            </a:r>
          </a:p>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Calibri"/>
                <a:cs typeface="Arial"/>
              </a:rPr>
              <a:t>Post-Interview </a:t>
            </a:r>
            <a:r>
              <a:rPr kumimoji="0" lang="en-US" sz="1200" i="1" strike="noStrike" kern="0" cap="none" spc="0" normalizeH="0" baseline="0" noProof="0" dirty="0">
                <a:ln>
                  <a:noFill/>
                </a:ln>
                <a:solidFill>
                  <a:srgbClr val="25398E"/>
                </a:solidFill>
                <a:effectLst/>
                <a:uLnTx/>
                <a:uFillTx/>
                <a:latin typeface="Arial"/>
                <a:ea typeface="Calibri"/>
                <a:cs typeface="Arial"/>
              </a:rPr>
              <a:t>Job Shadows: Introduced job shadowing after interviews to ensure role clarity and reduce mismatched expectations.</a:t>
            </a:r>
            <a:endParaRPr kumimoji="0" lang="en-US" sz="1000" b="0" i="1" strike="noStrike" kern="0" cap="none" spc="0" normalizeH="0" baseline="0" noProof="0" dirty="0">
              <a:ln>
                <a:noFill/>
              </a:ln>
              <a:solidFill>
                <a:srgbClr val="25398E"/>
              </a:solidFill>
              <a:effectLst/>
              <a:uLnTx/>
              <a:uFillTx/>
              <a:latin typeface="Calibri" panose="020F0502020204030204"/>
              <a:ea typeface="Calibri"/>
              <a:cs typeface="Calibri"/>
            </a:endParaRPr>
          </a:p>
          <a:p>
            <a:pPr marL="822960" lvl="2">
              <a:defRPr/>
            </a:pPr>
            <a:endParaRPr kumimoji="0" lang="en-US" sz="1000" b="0" i="1" strike="noStrike" kern="0" cap="none" spc="0" normalizeH="0" baseline="0" noProof="0" dirty="0">
              <a:ln>
                <a:noFill/>
              </a:ln>
              <a:solidFill>
                <a:srgbClr val="25398E"/>
              </a:solidFill>
              <a:effectLst/>
              <a:uLnTx/>
              <a:uFillTx/>
              <a:latin typeface="Calibri" panose="020F0502020204030204"/>
              <a:ea typeface="Calibri"/>
              <a:cs typeface="Calibri"/>
            </a:endParaRPr>
          </a:p>
        </p:txBody>
      </p:sp>
      <p:sp>
        <p:nvSpPr>
          <p:cNvPr id="42" name="Rectangle 41">
            <a:extLst>
              <a:ext uri="{FF2B5EF4-FFF2-40B4-BE49-F238E27FC236}">
                <a16:creationId xmlns:a16="http://schemas.microsoft.com/office/drawing/2014/main" id="{E0A8A1A3-00D1-BC13-DCD2-7E11AFFF3C86}"/>
              </a:ext>
            </a:extLst>
          </p:cNvPr>
          <p:cNvSpPr/>
          <p:nvPr/>
        </p:nvSpPr>
        <p:spPr>
          <a:xfrm>
            <a:off x="272448" y="5473352"/>
            <a:ext cx="112997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Next Steps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3" name="Graphic 42" descr="Share with solid fill">
            <a:extLst>
              <a:ext uri="{FF2B5EF4-FFF2-40B4-BE49-F238E27FC236}">
                <a16:creationId xmlns:a16="http://schemas.microsoft.com/office/drawing/2014/main" id="{F4DDBF5E-75E9-1F06-AE0B-E7C59D000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531" y="5091546"/>
            <a:ext cx="351806" cy="351806"/>
          </a:xfrm>
          <a:prstGeom prst="rect">
            <a:avLst/>
          </a:prstGeom>
        </p:spPr>
      </p:pic>
      <p:sp>
        <p:nvSpPr>
          <p:cNvPr id="44" name="Oval 43">
            <a:extLst>
              <a:ext uri="{FF2B5EF4-FFF2-40B4-BE49-F238E27FC236}">
                <a16:creationId xmlns:a16="http://schemas.microsoft.com/office/drawing/2014/main" id="{E70AF4CC-2AEE-36E9-BF24-B9905E08E060}"/>
              </a:ext>
            </a:extLst>
          </p:cNvPr>
          <p:cNvSpPr/>
          <p:nvPr/>
        </p:nvSpPr>
        <p:spPr>
          <a:xfrm>
            <a:off x="339798" y="2882099"/>
            <a:ext cx="977394" cy="961993"/>
          </a:xfrm>
          <a:prstGeom prst="ellipse">
            <a:avLst/>
          </a:prstGeom>
          <a:solidFill>
            <a:srgbClr val="25398E"/>
          </a:solidFill>
          <a:ln w="69850" cap="flat" cmpd="sng" algn="ctr">
            <a:solidFill>
              <a:srgbClr val="EDEDE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a:ln>
                <a:noFill/>
              </a:ln>
              <a:solidFill>
                <a:srgbClr val="FEFFFF"/>
              </a:solidFill>
              <a:effectLst/>
              <a:uLnTx/>
              <a:uFillTx/>
              <a:latin typeface="Myriad Pro" panose="020B0503030403020204"/>
              <a:ea typeface="+mn-ea"/>
              <a:cs typeface="+mn-cs"/>
            </a:endParaRPr>
          </a:p>
        </p:txBody>
      </p:sp>
      <p:sp>
        <p:nvSpPr>
          <p:cNvPr id="45" name="Rectangle 44">
            <a:extLst>
              <a:ext uri="{FF2B5EF4-FFF2-40B4-BE49-F238E27FC236}">
                <a16:creationId xmlns:a16="http://schemas.microsoft.com/office/drawing/2014/main" id="{FEAAF1E6-C213-B372-1220-2728FB321EF8}"/>
              </a:ext>
            </a:extLst>
          </p:cNvPr>
          <p:cNvSpPr/>
          <p:nvPr/>
        </p:nvSpPr>
        <p:spPr>
          <a:xfrm>
            <a:off x="16439" y="3400178"/>
            <a:ext cx="15670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Progress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6" name="Graphic 45" descr="Building Brick Wall with solid fill">
            <a:extLst>
              <a:ext uri="{FF2B5EF4-FFF2-40B4-BE49-F238E27FC236}">
                <a16:creationId xmlns:a16="http://schemas.microsoft.com/office/drawing/2014/main" id="{45AF5026-9489-7FDD-9F7E-6D42FF116E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408" y="3029649"/>
            <a:ext cx="462194" cy="462194"/>
          </a:xfrm>
          <a:prstGeom prst="rect">
            <a:avLst/>
          </a:prstGeom>
        </p:spPr>
      </p:pic>
      <p:pic>
        <p:nvPicPr>
          <p:cNvPr id="15" name="Picture 14" descr="A blue and white star with a thumb up&#10;&#10;Description automatically generated">
            <a:extLst>
              <a:ext uri="{FF2B5EF4-FFF2-40B4-BE49-F238E27FC236}">
                <a16:creationId xmlns:a16="http://schemas.microsoft.com/office/drawing/2014/main" id="{5DCEC859-FF59-2573-4952-66E9210832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40" y="89366"/>
            <a:ext cx="1116920" cy="1116920"/>
          </a:xfrm>
          <a:prstGeom prst="rect">
            <a:avLst/>
          </a:prstGeom>
        </p:spPr>
      </p:pic>
      <p:sp>
        <p:nvSpPr>
          <p:cNvPr id="2" name="TextBox 1">
            <a:extLst>
              <a:ext uri="{FF2B5EF4-FFF2-40B4-BE49-F238E27FC236}">
                <a16:creationId xmlns:a16="http://schemas.microsoft.com/office/drawing/2014/main" id="{5DE67434-BC72-C614-7708-A9ADDB2DD79C}"/>
              </a:ext>
            </a:extLst>
          </p:cNvPr>
          <p:cNvSpPr txBox="1"/>
          <p:nvPr/>
        </p:nvSpPr>
        <p:spPr>
          <a:xfrm>
            <a:off x="2566700" y="6299465"/>
            <a:ext cx="5972962" cy="333334"/>
          </a:xfrm>
          <a:prstGeom prst="rect">
            <a:avLst/>
          </a:prstGeom>
        </p:spPr>
        <p:txBody>
          <a:bodyPr vert="horz" wrap="square" lIns="89880" tIns="0" rIns="89880" bIns="17976" rtlCol="0">
            <a:normAutofit/>
          </a:bodyPr>
          <a:lstStyle/>
          <a:p>
            <a:pPr marL="0" marR="0" lvl="0" indent="0" algn="l" defTabSz="449521"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5398E"/>
                </a:solidFill>
                <a:effectLst/>
                <a:uLnTx/>
                <a:uFillTx/>
                <a:latin typeface="Myriad Pro" panose="020B0503030403020204"/>
                <a:ea typeface="+mn-ea"/>
                <a:cs typeface="Arial" panose="020B0604020202020204" pitchFamily="34" charset="0"/>
              </a:rPr>
              <a:t>“We will be the trusted choice for exceptional care in every community we serve.”</a:t>
            </a:r>
          </a:p>
        </p:txBody>
      </p:sp>
      <p:sp>
        <p:nvSpPr>
          <p:cNvPr id="6" name="TextBox 5">
            <a:extLst>
              <a:ext uri="{FF2B5EF4-FFF2-40B4-BE49-F238E27FC236}">
                <a16:creationId xmlns:a16="http://schemas.microsoft.com/office/drawing/2014/main" id="{666995EE-9200-A953-651E-22B4AF070771}"/>
              </a:ext>
            </a:extLst>
          </p:cNvPr>
          <p:cNvSpPr txBox="1"/>
          <p:nvPr/>
        </p:nvSpPr>
        <p:spPr>
          <a:xfrm>
            <a:off x="2757948" y="6545193"/>
            <a:ext cx="5270033" cy="271845"/>
          </a:xfrm>
          <a:prstGeom prst="rect">
            <a:avLst/>
          </a:prstGeom>
        </p:spPr>
        <p:txBody>
          <a:bodyPr vert="horz" wrap="square" lIns="89880" tIns="0" rIns="89880" bIns="17976" rtlCol="0">
            <a:normAutofit/>
          </a:bodyPr>
          <a:lstStyle/>
          <a:p>
            <a:pPr marL="0" marR="0" lvl="0" indent="0" algn="ctr" defTabSz="449521"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Want to learn more? Visit </a:t>
            </a:r>
            <a:r>
              <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hlinkClick r:id="rId8"/>
              </a:rPr>
              <a:t>Team.AHC.Link/Strategy</a:t>
            </a:r>
            <a:endPar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7219143F-F5CC-454A-83D4-C95B011A3491}"/>
              </a:ext>
            </a:extLst>
          </p:cNvPr>
          <p:cNvPicPr>
            <a:picLocks noChangeAspect="1"/>
          </p:cNvPicPr>
          <p:nvPr/>
        </p:nvPicPr>
        <p:blipFill>
          <a:blip r:embed="rId9"/>
          <a:stretch>
            <a:fillRect/>
          </a:stretch>
        </p:blipFill>
        <p:spPr>
          <a:xfrm>
            <a:off x="1304063" y="104364"/>
            <a:ext cx="1116920" cy="1116920"/>
          </a:xfrm>
          <a:prstGeom prst="rect">
            <a:avLst/>
          </a:prstGeom>
        </p:spPr>
      </p:pic>
      <p:sp>
        <p:nvSpPr>
          <p:cNvPr id="9" name="Oval 8">
            <a:extLst>
              <a:ext uri="{FF2B5EF4-FFF2-40B4-BE49-F238E27FC236}">
                <a16:creationId xmlns:a16="http://schemas.microsoft.com/office/drawing/2014/main" id="{2F80F843-27F3-815B-D592-F40063AC4CD5}"/>
              </a:ext>
            </a:extLst>
          </p:cNvPr>
          <p:cNvSpPr/>
          <p:nvPr/>
        </p:nvSpPr>
        <p:spPr>
          <a:xfrm>
            <a:off x="339798" y="1416894"/>
            <a:ext cx="977394" cy="961993"/>
          </a:xfrm>
          <a:prstGeom prst="ellipse">
            <a:avLst/>
          </a:prstGeom>
          <a:solidFill>
            <a:srgbClr val="25398E"/>
          </a:solidFill>
          <a:ln w="69850" cap="flat" cmpd="sng" algn="ctr">
            <a:solidFill>
              <a:srgbClr val="EDEDE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dirty="0">
              <a:ln>
                <a:noFill/>
              </a:ln>
              <a:solidFill>
                <a:srgbClr val="FEFFFF"/>
              </a:solidFill>
              <a:effectLst/>
              <a:uLnTx/>
              <a:uFillTx/>
              <a:latin typeface="Myriad Pro" panose="020B0503030403020204"/>
              <a:ea typeface="+mn-ea"/>
              <a:cs typeface="+mn-cs"/>
            </a:endParaRPr>
          </a:p>
        </p:txBody>
      </p:sp>
      <p:pic>
        <p:nvPicPr>
          <p:cNvPr id="10" name="Graphic 9" descr="Lightbulb and gear with solid fill">
            <a:extLst>
              <a:ext uri="{FF2B5EF4-FFF2-40B4-BE49-F238E27FC236}">
                <a16:creationId xmlns:a16="http://schemas.microsoft.com/office/drawing/2014/main" id="{987BDB0E-4434-38B9-40EE-4D4ED09E56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8878" y="1496009"/>
            <a:ext cx="542925" cy="542925"/>
          </a:xfrm>
          <a:prstGeom prst="rect">
            <a:avLst/>
          </a:prstGeom>
        </p:spPr>
      </p:pic>
      <p:sp>
        <p:nvSpPr>
          <p:cNvPr id="11" name="Rectangle 10">
            <a:extLst>
              <a:ext uri="{FF2B5EF4-FFF2-40B4-BE49-F238E27FC236}">
                <a16:creationId xmlns:a16="http://schemas.microsoft.com/office/drawing/2014/main" id="{D3330842-AF1B-1668-C9DD-1E4285261727}"/>
              </a:ext>
            </a:extLst>
          </p:cNvPr>
          <p:cNvSpPr/>
          <p:nvPr/>
        </p:nvSpPr>
        <p:spPr>
          <a:xfrm>
            <a:off x="44987" y="2007663"/>
            <a:ext cx="15670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Initiative</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14" name="Picture 13" descr="A graph with lines and numbers">
            <a:extLst>
              <a:ext uri="{FF2B5EF4-FFF2-40B4-BE49-F238E27FC236}">
                <a16:creationId xmlns:a16="http://schemas.microsoft.com/office/drawing/2014/main" id="{F105B31D-AC05-6C87-0528-874E7C47DC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00563" y="1444971"/>
            <a:ext cx="5746450" cy="4098906"/>
          </a:xfrm>
          <a:prstGeom prst="rect">
            <a:avLst/>
          </a:prstGeom>
        </p:spPr>
      </p:pic>
      <p:sp>
        <p:nvSpPr>
          <p:cNvPr id="23" name="Up Arrow 96">
            <a:extLst>
              <a:ext uri="{FF2B5EF4-FFF2-40B4-BE49-F238E27FC236}">
                <a16:creationId xmlns:a16="http://schemas.microsoft.com/office/drawing/2014/main" id="{62749941-9A55-4F56-30C2-7F95D631A7F1}"/>
              </a:ext>
            </a:extLst>
          </p:cNvPr>
          <p:cNvSpPr/>
          <p:nvPr/>
        </p:nvSpPr>
        <p:spPr>
          <a:xfrm rot="10800000">
            <a:off x="11445521" y="2115924"/>
            <a:ext cx="562048" cy="731520"/>
          </a:xfrm>
          <a:prstGeom prst="upArrow">
            <a:avLst/>
          </a:prstGeom>
          <a:solidFill>
            <a:srgbClr val="7030A0"/>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TextBox 23">
            <a:extLst>
              <a:ext uri="{FF2B5EF4-FFF2-40B4-BE49-F238E27FC236}">
                <a16:creationId xmlns:a16="http://schemas.microsoft.com/office/drawing/2014/main" id="{99A07446-AA7F-E260-3530-347429B22E03}"/>
              </a:ext>
            </a:extLst>
          </p:cNvPr>
          <p:cNvSpPr txBox="1"/>
          <p:nvPr/>
        </p:nvSpPr>
        <p:spPr>
          <a:xfrm>
            <a:off x="10665678" y="2115923"/>
            <a:ext cx="569387" cy="276999"/>
          </a:xfrm>
          <a:prstGeom prst="rect">
            <a:avLst/>
          </a:prstGeom>
          <a:noFill/>
        </p:spPr>
        <p:txBody>
          <a:bodyPr wrap="none" rtlCol="0">
            <a:spAutoFit/>
          </a:bodyPr>
          <a:lstStyle/>
          <a:p>
            <a:r>
              <a:rPr lang="en-US" sz="1200" dirty="0"/>
              <a:t>n = 97</a:t>
            </a:r>
          </a:p>
        </p:txBody>
      </p:sp>
    </p:spTree>
    <p:extLst>
      <p:ext uri="{BB962C8B-B14F-4D97-AF65-F5344CB8AC3E}">
        <p14:creationId xmlns:p14="http://schemas.microsoft.com/office/powerpoint/2010/main" val="15917529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5000">
                                          <p:cBhvr additive="base">
                                            <p:cTn id="7" dur="800" fill="hold"/>
                                            <p:tgtEl>
                                              <p:spTgt spid="9"/>
                                            </p:tgtEl>
                                            <p:attrNameLst>
                                              <p:attrName>ppt_x</p:attrName>
                                            </p:attrNameLst>
                                          </p:cBhvr>
                                          <p:tavLst>
                                            <p:tav tm="0">
                                              <p:val>
                                                <p:strVal val="#ppt_x"/>
                                              </p:val>
                                            </p:tav>
                                            <p:tav tm="100000">
                                              <p:val>
                                                <p:strVal val="#ppt_x"/>
                                              </p:val>
                                            </p:tav>
                                          </p:tavLst>
                                        </p:anim>
                                        <p:anim calcmode="lin" valueType="num" p14:bounceEnd="75000">
                                          <p:cBhvr additive="base">
                                            <p:cTn id="8" dur="800" fill="hold"/>
                                            <p:tgtEl>
                                              <p:spTgt spid="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800" fill="hold"/>
                                            <p:tgtEl>
                                              <p:spTgt spid="9"/>
                                            </p:tgtEl>
                                            <p:attrNameLst>
                                              <p:attrName>ppt_x</p:attrName>
                                            </p:attrNameLst>
                                          </p:cBhvr>
                                          <p:tavLst>
                                            <p:tav tm="0">
                                              <p:val>
                                                <p:strVal val="#ppt_x"/>
                                              </p:val>
                                            </p:tav>
                                            <p:tav tm="100000">
                                              <p:val>
                                                <p:strVal val="#ppt_x"/>
                                              </p:val>
                                            </p:tav>
                                          </p:tavLst>
                                        </p:anim>
                                        <p:anim calcmode="lin" valueType="num">
                                          <p:cBhvr additive="base">
                                            <p:cTn id="8" dur="800" fill="hold"/>
                                            <p:tgtEl>
                                              <p:spTgt spid="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normAutofit/>
          </a:bodyPr>
          <a:lstStyle/>
          <a:p>
            <a:pPr>
              <a:buClr>
                <a:srgbClr val="FC4C02"/>
              </a:buClr>
            </a:pPr>
            <a:r>
              <a:rPr lang="en-US" b="1" dirty="0">
                <a:solidFill>
                  <a:srgbClr val="25398E"/>
                </a:solidFill>
                <a:latin typeface="Arial" panose="020B0604020202020204" pitchFamily="34" charset="0"/>
                <a:cs typeface="Arial" panose="020B0604020202020204" pitchFamily="34" charset="0"/>
              </a:rPr>
              <a:t>Discuss 6 Dashboard Graphs</a:t>
            </a:r>
          </a:p>
          <a:p>
            <a:pPr>
              <a:spcBef>
                <a:spcPts val="1800"/>
              </a:spcBef>
              <a:buClr>
                <a:srgbClr val="FC4C02"/>
              </a:buClr>
            </a:pPr>
            <a:r>
              <a:rPr lang="en-US" b="1" dirty="0">
                <a:solidFill>
                  <a:srgbClr val="25398E"/>
                </a:solidFill>
                <a:latin typeface="Arial" panose="020B0604020202020204" pitchFamily="34" charset="0"/>
                <a:cs typeface="Arial" panose="020B0604020202020204" pitchFamily="34" charset="0"/>
              </a:rPr>
              <a:t>Continue the Monthly Meeting </a:t>
            </a:r>
            <a:r>
              <a:rPr lang="en-US" dirty="0">
                <a:solidFill>
                  <a:srgbClr val="25398E"/>
                </a:solidFill>
                <a:latin typeface="Arial" panose="020B0604020202020204" pitchFamily="34" charset="0"/>
                <a:cs typeface="Arial" panose="020B0604020202020204" pitchFamily="34" charset="0"/>
              </a:rPr>
              <a:t>discussing information for your department.</a:t>
            </a:r>
          </a:p>
          <a:p>
            <a:pPr>
              <a:buClr>
                <a:srgbClr val="FC4C02"/>
              </a:buClr>
            </a:pPr>
            <a:r>
              <a:rPr lang="en-US" b="1" dirty="0">
                <a:solidFill>
                  <a:srgbClr val="25398E"/>
                </a:solidFill>
                <a:latin typeface="Arial" panose="020B0604020202020204" pitchFamily="34" charset="0"/>
                <a:cs typeface="Arial" panose="020B0604020202020204" pitchFamily="34" charset="0"/>
              </a:rPr>
              <a:t>Discuss one or two process vulnerabilities or RL event themes</a:t>
            </a:r>
            <a:r>
              <a:rPr lang="en-US" dirty="0">
                <a:solidFill>
                  <a:srgbClr val="25398E"/>
                </a:solidFill>
                <a:latin typeface="Arial" panose="020B0604020202020204" pitchFamily="34" charset="0"/>
                <a:cs typeface="Arial" panose="020B0604020202020204" pitchFamily="34" charset="0"/>
              </a:rPr>
              <a:t> (including good catches and near misses) identified in your department this month.</a:t>
            </a:r>
            <a:br>
              <a:rPr lang="en-US" dirty="0">
                <a:solidFill>
                  <a:srgbClr val="25398E"/>
                </a:solidFill>
                <a:latin typeface="Arial" panose="020B0604020202020204" pitchFamily="34" charset="0"/>
                <a:cs typeface="Arial" panose="020B0604020202020204" pitchFamily="34" charset="0"/>
              </a:rPr>
            </a:br>
            <a:r>
              <a:rPr lang="en-US" i="1" dirty="0">
                <a:solidFill>
                  <a:srgbClr val="25398E"/>
                </a:solidFill>
                <a:latin typeface="Arial" panose="020B0604020202020204" pitchFamily="34" charset="0"/>
                <a:cs typeface="Arial" panose="020B0604020202020204" pitchFamily="34" charset="0"/>
              </a:rPr>
              <a:t>Non-clinical examples may include delays in ancillary services, billing issues, or incorrect registration information.</a:t>
            </a:r>
            <a:endParaRPr lang="en-US"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04CC1C-8790-6401-B6AB-039D3A95A98F}"/>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854F80ED-FD48-5AD6-82AE-7E59E3EFED62}"/>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96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C1A76-3383-C428-4F0C-A97FDB425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F2984-4FAF-17BE-5D04-B7C41A5711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 FWMC</a:t>
            </a:r>
          </a:p>
        </p:txBody>
      </p:sp>
      <p:sp>
        <p:nvSpPr>
          <p:cNvPr id="21" name="Content Placeholder 2">
            <a:extLst>
              <a:ext uri="{FF2B5EF4-FFF2-40B4-BE49-F238E27FC236}">
                <a16:creationId xmlns:a16="http://schemas.microsoft.com/office/drawing/2014/main" id="{0B248544-A50A-2772-DAEE-B34C0ED52E1E}"/>
              </a:ext>
            </a:extLst>
          </p:cNvPr>
          <p:cNvSpPr>
            <a:spLocks noGrp="1"/>
          </p:cNvSpPr>
          <p:nvPr>
            <p:ph idx="1"/>
          </p:nvPr>
        </p:nvSpPr>
        <p:spPr>
          <a:xfrm>
            <a:off x="428878" y="1320799"/>
            <a:ext cx="11353126" cy="4474983"/>
          </a:xfrm>
        </p:spPr>
        <p:txBody>
          <a:bodyPr>
            <a:normAutofit fontScale="92500" lnSpcReduction="20000"/>
          </a:bodyPr>
          <a:lstStyle/>
          <a:p>
            <a:pPr>
              <a:buClr>
                <a:srgbClr val="FC4C02"/>
              </a:buClr>
            </a:pPr>
            <a:r>
              <a:rPr lang="en-US" b="1" dirty="0">
                <a:solidFill>
                  <a:srgbClr val="25398E"/>
                </a:solidFill>
                <a:latin typeface="Arial" panose="020B0604020202020204" pitchFamily="34" charset="0"/>
                <a:cs typeface="Arial" panose="020B0604020202020204" pitchFamily="34" charset="0"/>
              </a:rPr>
              <a:t>Discuss 6 Dashboard Graphs- </a:t>
            </a:r>
            <a:r>
              <a:rPr lang="en-US" dirty="0">
                <a:solidFill>
                  <a:srgbClr val="25398E"/>
                </a:solidFill>
                <a:latin typeface="Arial" panose="020B0604020202020204" pitchFamily="34" charset="0"/>
                <a:cs typeface="Arial" panose="020B0604020202020204" pitchFamily="34" charset="0"/>
              </a:rPr>
              <a:t>Drilled down on Troponin TAT. We are within 5% of target. Supervisors to review and follow up on outliers with staff.</a:t>
            </a:r>
          </a:p>
          <a:p>
            <a:pPr>
              <a:buClr>
                <a:srgbClr val="FC4C02"/>
              </a:buClr>
            </a:pPr>
            <a:endParaRPr lang="en-US" sz="1000" dirty="0">
              <a:solidFill>
                <a:srgbClr val="25398E"/>
              </a:solidFill>
              <a:latin typeface="Arial" panose="020B0604020202020204" pitchFamily="34" charset="0"/>
              <a:cs typeface="Arial" panose="020B0604020202020204" pitchFamily="34" charset="0"/>
            </a:endParaRPr>
          </a:p>
          <a:p>
            <a:pPr>
              <a:buClr>
                <a:srgbClr val="FC4C02"/>
              </a:buClr>
            </a:pPr>
            <a:r>
              <a:rPr lang="en-US" b="1" dirty="0">
                <a:solidFill>
                  <a:srgbClr val="25398E"/>
                </a:solidFill>
                <a:latin typeface="Arial" panose="020B0604020202020204" pitchFamily="34" charset="0"/>
                <a:cs typeface="Arial" panose="020B0604020202020204" pitchFamily="34" charset="0"/>
              </a:rPr>
              <a:t>Discussed Glint survey. </a:t>
            </a:r>
            <a:r>
              <a:rPr lang="en-US" dirty="0">
                <a:solidFill>
                  <a:srgbClr val="25398E"/>
                </a:solidFill>
                <a:latin typeface="Arial" panose="020B0604020202020204" pitchFamily="34" charset="0"/>
                <a:cs typeface="Arial" panose="020B0604020202020204" pitchFamily="34" charset="0"/>
              </a:rPr>
              <a:t>Although staff participation was down 2% from last time, we still had great participation. Supervisors will review results and follow up with their teams.</a:t>
            </a:r>
          </a:p>
          <a:p>
            <a:pPr marL="0" indent="0">
              <a:buClr>
                <a:srgbClr val="FC4C02"/>
              </a:buClr>
              <a:buNone/>
            </a:pPr>
            <a:endParaRPr lang="en-US" dirty="0">
              <a:solidFill>
                <a:srgbClr val="25398E"/>
              </a:solidFill>
              <a:latin typeface="Arial" panose="020B0604020202020204" pitchFamily="34" charset="0"/>
              <a:cs typeface="Arial" panose="020B0604020202020204" pitchFamily="34" charset="0"/>
            </a:endParaRPr>
          </a:p>
          <a:p>
            <a:pPr>
              <a:buClr>
                <a:srgbClr val="FC4C02"/>
              </a:buClr>
            </a:pPr>
            <a:r>
              <a:rPr lang="en-US" dirty="0">
                <a:solidFill>
                  <a:srgbClr val="25398E"/>
                </a:solidFill>
                <a:latin typeface="Arial" panose="020B0604020202020204" pitchFamily="34" charset="0"/>
                <a:cs typeface="Arial" panose="020B0604020202020204" pitchFamily="34" charset="0"/>
              </a:rPr>
              <a:t>Mentioned that we are now in the CAP inspection window</a:t>
            </a:r>
          </a:p>
          <a:p>
            <a:pPr marL="0" indent="0">
              <a:buClr>
                <a:srgbClr val="FC4C02"/>
              </a:buClr>
              <a:buNone/>
            </a:pPr>
            <a:endParaRPr lang="en-US" dirty="0">
              <a:solidFill>
                <a:srgbClr val="25398E"/>
              </a:solidFill>
              <a:latin typeface="Arial" panose="020B0604020202020204" pitchFamily="34" charset="0"/>
              <a:cs typeface="Arial" panose="020B0604020202020204" pitchFamily="34" charset="0"/>
            </a:endParaRPr>
          </a:p>
          <a:p>
            <a:pPr>
              <a:buClr>
                <a:srgbClr val="FC4C02"/>
              </a:buClr>
            </a:pPr>
            <a:r>
              <a:rPr lang="en-US" b="1" dirty="0">
                <a:solidFill>
                  <a:srgbClr val="25398E"/>
                </a:solidFill>
                <a:latin typeface="Arial" panose="020B0604020202020204" pitchFamily="34" charset="0"/>
                <a:cs typeface="Arial" panose="020B0604020202020204" pitchFamily="34" charset="0"/>
              </a:rPr>
              <a:t>Process vulnerability: </a:t>
            </a:r>
            <a:r>
              <a:rPr lang="en-US" dirty="0">
                <a:solidFill>
                  <a:srgbClr val="25398E"/>
                </a:solidFill>
                <a:latin typeface="Arial" panose="020B0604020202020204" pitchFamily="34" charset="0"/>
                <a:cs typeface="Arial" panose="020B0604020202020204" pitchFamily="34" charset="0"/>
              </a:rPr>
              <a:t>Staffing concerns; weekend staff issues with tracking samples and following up on problem logs; tracking butterfly utilization.</a:t>
            </a:r>
          </a:p>
          <a:p>
            <a:pPr>
              <a:buClr>
                <a:srgbClr val="FC4C02"/>
              </a:buClr>
            </a:pPr>
            <a:endParaRPr lang="en-US" b="1" dirty="0">
              <a:solidFill>
                <a:srgbClr val="25398E"/>
              </a:solidFill>
              <a:latin typeface="Arial" panose="020B0604020202020204" pitchFamily="34" charset="0"/>
              <a:cs typeface="Arial" panose="020B0604020202020204" pitchFamily="34" charset="0"/>
            </a:endParaRPr>
          </a:p>
          <a:p>
            <a:pPr>
              <a:buClr>
                <a:srgbClr val="FC4C02"/>
              </a:buClr>
            </a:pPr>
            <a:endParaRPr lang="en-US" b="1"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A2CAD67-CEF2-CCF9-F2C1-1815C2697FB5}"/>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926591C4-95BD-5076-8CDE-3A0768FD0F1B}"/>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665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7ACA-6AA4-4981-5118-E503B226E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2A86F-C35B-0179-5B7D-0DA887318E2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TEAM HIGHLIGHTS—SGMC </a:t>
            </a:r>
            <a:br>
              <a:rPr lang="en-US"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Dec. 23, 2025</a:t>
            </a:r>
          </a:p>
        </p:txBody>
      </p:sp>
      <p:sp>
        <p:nvSpPr>
          <p:cNvPr id="21" name="Content Placeholder 2">
            <a:extLst>
              <a:ext uri="{FF2B5EF4-FFF2-40B4-BE49-F238E27FC236}">
                <a16:creationId xmlns:a16="http://schemas.microsoft.com/office/drawing/2014/main" id="{0F74294B-A08A-EFFA-D9AC-D9CFE6B1B53B}"/>
              </a:ext>
            </a:extLst>
          </p:cNvPr>
          <p:cNvSpPr>
            <a:spLocks noGrp="1"/>
          </p:cNvSpPr>
          <p:nvPr>
            <p:ph idx="1"/>
          </p:nvPr>
        </p:nvSpPr>
        <p:spPr>
          <a:xfrm>
            <a:off x="428878" y="1468799"/>
            <a:ext cx="11353126" cy="4326983"/>
          </a:xfrm>
        </p:spPr>
        <p:txBody>
          <a:bodyPr>
            <a:normAutofit/>
          </a:bodyPr>
          <a:lstStyle/>
          <a:p>
            <a:pPr>
              <a:buClr>
                <a:srgbClr val="FC4C02"/>
              </a:buClr>
            </a:pPr>
            <a:r>
              <a:rPr lang="en-US" dirty="0">
                <a:solidFill>
                  <a:srgbClr val="25398E"/>
                </a:solidFill>
                <a:latin typeface="Arial" panose="020B0604020202020204" pitchFamily="34" charset="0"/>
                <a:cs typeface="Arial" panose="020B0604020202020204" pitchFamily="34" charset="0"/>
              </a:rPr>
              <a:t>Discuss 6 Dashboard Graphs</a:t>
            </a:r>
          </a:p>
          <a:p>
            <a:pPr>
              <a:buClr>
                <a:srgbClr val="FC4C02"/>
              </a:buClr>
            </a:pPr>
            <a:endParaRPr lang="en-US" sz="800" dirty="0">
              <a:solidFill>
                <a:srgbClr val="25398E"/>
              </a:solidFill>
              <a:latin typeface="Arial" panose="020B0604020202020204" pitchFamily="34" charset="0"/>
              <a:cs typeface="Arial" panose="020B0604020202020204" pitchFamily="34" charset="0"/>
            </a:endParaRPr>
          </a:p>
          <a:p>
            <a:pPr>
              <a:buClr>
                <a:srgbClr val="FC4C02"/>
              </a:buClr>
            </a:pPr>
            <a:r>
              <a:rPr lang="en-US" dirty="0">
                <a:solidFill>
                  <a:srgbClr val="25398E"/>
                </a:solidFill>
                <a:latin typeface="Arial" panose="020B0604020202020204" pitchFamily="34" charset="0"/>
                <a:cs typeface="Arial" panose="020B0604020202020204" pitchFamily="34" charset="0"/>
              </a:rPr>
              <a:t>Discussed AHC mission and vision</a:t>
            </a:r>
          </a:p>
          <a:p>
            <a:pPr marL="0" indent="0">
              <a:buClr>
                <a:srgbClr val="FC4C02"/>
              </a:buClr>
              <a:buNone/>
            </a:pPr>
            <a:endParaRPr lang="en-US" sz="800" dirty="0">
              <a:solidFill>
                <a:srgbClr val="25398E"/>
              </a:solidFill>
              <a:latin typeface="Arial" panose="020B0604020202020204" pitchFamily="34" charset="0"/>
              <a:cs typeface="Arial" panose="020B0604020202020204" pitchFamily="34" charset="0"/>
            </a:endParaRPr>
          </a:p>
          <a:p>
            <a:pPr>
              <a:buClr>
                <a:srgbClr val="FC4C02"/>
              </a:buClr>
            </a:pPr>
            <a:r>
              <a:rPr lang="en-US" dirty="0">
                <a:solidFill>
                  <a:srgbClr val="25398E"/>
                </a:solidFill>
                <a:latin typeface="Arial" panose="020B0604020202020204" pitchFamily="34" charset="0"/>
                <a:cs typeface="Arial" panose="020B0604020202020204" pitchFamily="34" charset="0"/>
              </a:rPr>
              <a:t>Discussed Rises Value: Stewardship</a:t>
            </a:r>
          </a:p>
          <a:p>
            <a:pPr>
              <a:buClr>
                <a:srgbClr val="FC4C02"/>
              </a:buClr>
            </a:pPr>
            <a:endParaRPr lang="en-US" sz="800" dirty="0">
              <a:solidFill>
                <a:srgbClr val="25398E"/>
              </a:solidFill>
              <a:latin typeface="Arial" panose="020B0604020202020204" pitchFamily="34" charset="0"/>
              <a:cs typeface="Arial" panose="020B0604020202020204" pitchFamily="34" charset="0"/>
            </a:endParaRPr>
          </a:p>
          <a:p>
            <a:pPr>
              <a:buClr>
                <a:srgbClr val="FC4C02"/>
              </a:buClr>
            </a:pPr>
            <a:r>
              <a:rPr lang="en-US" dirty="0">
                <a:solidFill>
                  <a:srgbClr val="25398E"/>
                </a:solidFill>
                <a:latin typeface="Arial" panose="020B0604020202020204" pitchFamily="34" charset="0"/>
                <a:cs typeface="Arial" panose="020B0604020202020204" pitchFamily="34" charset="0"/>
              </a:rPr>
              <a:t>Process vulnerability: AM Accessions- Processing staff mentioned that on weekends, some of the newer processors are not accustomed to, or quick, receiving morning draw specimens, resulting in failing to meet received by 0700 metric. The supervisors, K. Dam and S. Sitikhu to follow up.</a:t>
            </a:r>
          </a:p>
          <a:p>
            <a:pPr>
              <a:buClr>
                <a:srgbClr val="FC4C02"/>
              </a:buClr>
            </a:pPr>
            <a:endParaRPr lang="en-US" b="1" dirty="0">
              <a:solidFill>
                <a:srgbClr val="25398E"/>
              </a:solidFill>
              <a:latin typeface="Arial" panose="020B0604020202020204" pitchFamily="34" charset="0"/>
              <a:cs typeface="Arial" panose="020B0604020202020204" pitchFamily="34" charset="0"/>
            </a:endParaRPr>
          </a:p>
          <a:p>
            <a:pPr>
              <a:buClr>
                <a:srgbClr val="FC4C02"/>
              </a:buClr>
            </a:pPr>
            <a:endParaRPr lang="en-US" b="1"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99C70D-6FAC-556A-91BC-5EAF8CD44BF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FE28DD5F-9C1E-6EF2-856F-FB823F858138}"/>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8721882"/>
      </p:ext>
    </p:extLst>
  </p:cSld>
  <p:clrMapOvr>
    <a:masterClrMapping/>
  </p:clrMapOvr>
</p:sld>
</file>

<file path=ppt/theme/theme1.xml><?xml version="1.0" encoding="utf-8"?>
<a:theme xmlns:a="http://schemas.openxmlformats.org/drawingml/2006/main" name="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09E6BF5E8E94BA92D9135120412C9" ma:contentTypeVersion="17" ma:contentTypeDescription="Create a new document." ma:contentTypeScope="" ma:versionID="4b3cfc55f70860f3e0d9e26f69df7bf5">
  <xsd:schema xmlns:xsd="http://www.w3.org/2001/XMLSchema" xmlns:xs="http://www.w3.org/2001/XMLSchema" xmlns:p="http://schemas.microsoft.com/office/2006/metadata/properties" xmlns:ns2="d7c8b542-caaa-45cd-83fe-835d56eb4af4" xmlns:ns3="7e269f14-bfbf-4a8a-833e-f691f25ede14" targetNamespace="http://schemas.microsoft.com/office/2006/metadata/properties" ma:root="true" ma:fieldsID="d3f714b4465233a79320c743648140b2" ns2:_="" ns3:_="">
    <xsd:import namespace="d7c8b542-caaa-45cd-83fe-835d56eb4af4"/>
    <xsd:import namespace="7e269f14-bfbf-4a8a-833e-f691f25ede1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8b542-caaa-45cd-83fe-835d56eb4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7b2ff2c-bbeb-4296-a4d2-c729f7f213f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69f14-bfbf-4a8a-833e-f691f25ede1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135b90-d465-4fd6-86bd-a8f3d340ba40}" ma:internalName="TaxCatchAll" ma:showField="CatchAllData" ma:web="7e269f14-bfbf-4a8a-833e-f691f25ede1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8b542-caaa-45cd-83fe-835d56eb4af4">
      <Terms xmlns="http://schemas.microsoft.com/office/infopath/2007/PartnerControls"/>
    </lcf76f155ced4ddcb4097134ff3c332f>
    <TaxCatchAll xmlns="7e269f14-bfbf-4a8a-833e-f691f25ede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1C9EC-1843-4990-AB98-011D4E7F1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8b542-caaa-45cd-83fe-835d56eb4af4"/>
    <ds:schemaRef ds:uri="7e269f14-bfbf-4a8a-833e-f691f25ed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C5943-B518-45A4-9627-01ED06460DA9}">
  <ds:schemaRefs>
    <ds:schemaRef ds:uri="http://schemas.microsoft.com/office/2006/metadata/properties"/>
    <ds:schemaRef ds:uri="http://schemas.microsoft.com/office/infopath/2007/PartnerControls"/>
    <ds:schemaRef ds:uri="d7c8b542-caaa-45cd-83fe-835d56eb4af4"/>
    <ds:schemaRef ds:uri="7e269f14-bfbf-4a8a-833e-f691f25ede14"/>
  </ds:schemaRefs>
</ds:datastoreItem>
</file>

<file path=customXml/itemProps3.xml><?xml version="1.0" encoding="utf-8"?>
<ds:datastoreItem xmlns:ds="http://schemas.openxmlformats.org/officeDocument/2006/customXml" ds:itemID="{AC77A1B6-D416-4735-B066-A0FEBD2B7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1968</TotalTime>
  <Words>1137</Words>
  <Application>Microsoft Office PowerPoint</Application>
  <PresentationFormat>Widescreen</PresentationFormat>
  <Paragraphs>101</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Narrow</vt:lpstr>
      <vt:lpstr>Bahnschrift SemiBold Condensed</vt:lpstr>
      <vt:lpstr>Calibri</vt:lpstr>
      <vt:lpstr>Myriad Pro</vt:lpstr>
      <vt:lpstr>Myriad Pro Light</vt:lpstr>
      <vt:lpstr>System Font Regular</vt:lpstr>
      <vt:lpstr>Wingdings</vt:lpstr>
      <vt:lpstr>Office Theme</vt:lpstr>
      <vt:lpstr>PowerPoint Presentation</vt:lpstr>
      <vt:lpstr>Monthly Meeting</vt:lpstr>
      <vt:lpstr>AGENDA</vt:lpstr>
      <vt:lpstr>PowerPoint Presentation</vt:lpstr>
      <vt:lpstr>Stewardship(Continued)</vt:lpstr>
      <vt:lpstr>PowerPoint Presentation</vt:lpstr>
      <vt:lpstr>TEAM HIGHLIGHTS</vt:lpstr>
      <vt:lpstr>TEAM HIGHLIGHTS- FWMC</vt:lpstr>
      <vt:lpstr>TEAM HIGHLIGHTS—SGMC  Dec. 23, 2025</vt:lpstr>
      <vt:lpstr>TEAM HIGHLIGHTS- WOMC  December 9, 2025</vt:lpstr>
      <vt:lpstr>TEAM HIGHLIGHTS- WOMC continued  December 9,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Collier, Demetra J</cp:lastModifiedBy>
  <cp:revision>51</cp:revision>
  <dcterms:created xsi:type="dcterms:W3CDTF">2022-03-18T19:10:08Z</dcterms:created>
  <dcterms:modified xsi:type="dcterms:W3CDTF">2026-01-16T14:12:38Z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0x010100D1109E6BF5E8E94BA92D9135120412C9</vt:lpwstr>
  </property>
</Properties>
</file>