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81" r:id="rId2"/>
    <p:sldId id="278" r:id="rId3"/>
    <p:sldId id="302" r:id="rId4"/>
    <p:sldId id="308" r:id="rId5"/>
    <p:sldId id="311" r:id="rId6"/>
    <p:sldId id="314" r:id="rId7"/>
    <p:sldId id="312" r:id="rId8"/>
    <p:sldId id="313" r:id="rId9"/>
    <p:sldId id="315" r:id="rId10"/>
    <p:sldId id="316" r:id="rId11"/>
    <p:sldId id="317" r:id="rId12"/>
    <p:sldId id="318" r:id="rId13"/>
    <p:sldId id="310" r:id="rId14"/>
    <p:sldId id="284"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
          <p15:clr>
            <a:srgbClr val="A4A3A4"/>
          </p15:clr>
        </p15:guide>
        <p15:guide id="2" orient="horz" pos="3836">
          <p15:clr>
            <a:srgbClr val="A4A3A4"/>
          </p15:clr>
        </p15:guide>
        <p15:guide id="3" orient="horz" pos="2387">
          <p15:clr>
            <a:srgbClr val="A4A3A4"/>
          </p15:clr>
        </p15:guide>
        <p15:guide id="4" orient="horz" pos="4107">
          <p15:clr>
            <a:srgbClr val="A4A3A4"/>
          </p15:clr>
        </p15:guide>
        <p15:guide id="5" orient="horz" pos="868">
          <p15:clr>
            <a:srgbClr val="A4A3A4"/>
          </p15:clr>
        </p15:guide>
        <p15:guide id="6" orient="horz" pos="621">
          <p15:clr>
            <a:srgbClr val="A4A3A4"/>
          </p15:clr>
        </p15:guide>
        <p15:guide id="7" orient="horz" pos="3550">
          <p15:clr>
            <a:srgbClr val="A4A3A4"/>
          </p15:clr>
        </p15:guide>
        <p15:guide id="8" pos="2880">
          <p15:clr>
            <a:srgbClr val="A4A3A4"/>
          </p15:clr>
        </p15:guide>
        <p15:guide id="9" pos="288">
          <p15:clr>
            <a:srgbClr val="A4A3A4"/>
          </p15:clr>
        </p15:guide>
        <p15:guide id="10" pos="5471">
          <p15:clr>
            <a:srgbClr val="A4A3A4"/>
          </p15:clr>
        </p15:guide>
        <p15:guide id="11" pos="2824">
          <p15:clr>
            <a:srgbClr val="A4A3A4"/>
          </p15:clr>
        </p15:guide>
        <p15:guide id="12" pos="2936">
          <p15:clr>
            <a:srgbClr val="A4A3A4"/>
          </p15:clr>
        </p15:guide>
        <p15:guide id="13" pos="4172">
          <p15:clr>
            <a:srgbClr val="A4A3A4"/>
          </p15:clr>
        </p15:guide>
        <p15:guide id="14" pos="15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057"/>
    <a:srgbClr val="BFE4FF"/>
    <a:srgbClr val="40B0FF"/>
    <a:srgbClr val="D0E2C1"/>
    <a:srgbClr val="A1C484"/>
    <a:srgbClr val="F3D1B8"/>
    <a:srgbClr val="E8A270"/>
    <a:srgbClr val="F8E8B5"/>
    <a:srgbClr val="F1D16A"/>
    <a:srgbClr val="A68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33" autoAdjust="0"/>
    <p:restoredTop sz="94660"/>
  </p:normalViewPr>
  <p:slideViewPr>
    <p:cSldViewPr snapToGrid="0" snapToObjects="1" showGuides="1">
      <p:cViewPr varScale="1">
        <p:scale>
          <a:sx n="83" d="100"/>
          <a:sy n="83" d="100"/>
        </p:scale>
        <p:origin x="336" y="77"/>
      </p:cViewPr>
      <p:guideLst>
        <p:guide orient="horz" pos="261"/>
        <p:guide orient="horz" pos="3836"/>
        <p:guide orient="horz" pos="2387"/>
        <p:guide orient="horz" pos="4107"/>
        <p:guide orient="horz" pos="868"/>
        <p:guide orient="horz" pos="621"/>
        <p:guide orient="horz" pos="3550"/>
        <p:guide pos="2880"/>
        <p:guide pos="288"/>
        <p:guide pos="5471"/>
        <p:guide pos="2824"/>
        <p:guide pos="2936"/>
        <p:guide pos="4172"/>
        <p:guide pos="158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t>9/4/2018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5524500"/>
            <a:ext cx="6426200" cy="13462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t>‹#›</a:t>
            </a:fld>
            <a:endParaRPr lang="en-US"/>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211745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4075594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7115870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smtClean="0"/>
              <a:t>Click to add text</a:t>
            </a:r>
            <a:endParaRPr lang="en-CA"/>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2430170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517867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917736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638454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2pPr>
              <a:defRPr/>
            </a:lvl2pPr>
            <a:lvl3pPr>
              <a:defRPr/>
            </a:lvl3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irstLevel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1pPr marL="0" indent="0">
              <a:lnSpc>
                <a:spcPct val="100000"/>
              </a:lnSpc>
              <a:spcAft>
                <a:spcPts val="1800"/>
              </a:spcAft>
              <a:buNone/>
              <a:defRPr/>
            </a:lvl1pPr>
            <a:lvl2pPr marL="279400" indent="-250825">
              <a:buFont typeface="Arial" pitchFamily="34" charset="0"/>
              <a:buChar char="•"/>
              <a:defRPr/>
            </a:lvl2pPr>
            <a:lvl3pPr marL="515938" indent="-250825">
              <a:buFont typeface="BentonSansF Book" pitchFamily="50" charset="0"/>
              <a:buChar char="–"/>
              <a:defRPr/>
            </a:lvl3pPr>
            <a:lvl4pPr marL="801688" indent="-250825">
              <a:buFont typeface="Arial" pitchFamily="34" charset="0"/>
              <a:buChar char="•"/>
              <a:defRPr/>
            </a:lvl4pPr>
            <a:lvl5pPr marL="1085850" indent="-250825">
              <a:buFont typeface="BentonSansF Book" pitchFamily="50" charset="0"/>
              <a:buChar char="–"/>
              <a:defRPr/>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65484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81125"/>
            <a:ext cx="4025899" cy="4719638"/>
          </a:xfr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9" name="Content Placeholder 9"/>
          <p:cNvSpPr>
            <a:spLocks noGrp="1"/>
          </p:cNvSpPr>
          <p:nvPr>
            <p:ph sz="quarter" idx="13" hasCustomPrompt="1"/>
          </p:nvPr>
        </p:nvSpPr>
        <p:spPr>
          <a:xfrm>
            <a:off x="4659314" y="1381125"/>
            <a:ext cx="4025899" cy="4719638"/>
          </a:xfrm>
          <a:prstGeom prst="roundRect">
            <a:avLst>
              <a:gd name="adj" fmla="val 1970"/>
            </a:avLst>
          </a:prstGeo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62026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75283"/>
            <a:ext cx="4025899" cy="4725480"/>
          </a:xfr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7" name="Content Placeholder 9"/>
          <p:cNvSpPr>
            <a:spLocks noGrp="1"/>
          </p:cNvSpPr>
          <p:nvPr>
            <p:ph sz="quarter" idx="13" hasCustomPrompt="1"/>
          </p:nvPr>
        </p:nvSpPr>
        <p:spPr>
          <a:xfrm>
            <a:off x="4659314" y="1375283"/>
            <a:ext cx="4025899" cy="4725480"/>
          </a:xfrm>
          <a:prstGeom prst="roundRect">
            <a:avLst>
              <a:gd name="adj" fmla="val 2505"/>
            </a:avLst>
          </a:prstGeo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027385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9"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ransition Gree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Tree>
    <p:extLst>
      <p:ext uri="{BB962C8B-B14F-4D97-AF65-F5344CB8AC3E}">
        <p14:creationId xmlns:p14="http://schemas.microsoft.com/office/powerpoint/2010/main" val="38198244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ransition Orange">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40309747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ransition Red">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39611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0933"/>
            <a:ext cx="8228012" cy="795867"/>
          </a:xfrm>
          <a:prstGeom prst="rect">
            <a:avLst/>
          </a:prstGeom>
        </p:spPr>
        <p:txBody>
          <a:bodyPr vert="horz" lIns="0" tIns="0" rIns="0" bIns="0" rtlCol="0" anchor="b" anchorCtr="0">
            <a:noAutofit/>
          </a:bodyPr>
          <a:lstStyle/>
          <a:p>
            <a:r>
              <a:rPr lang="en-CA" smtClean="0"/>
              <a:t>Click to add text</a:t>
            </a:r>
            <a:endParaRPr lang="en-US"/>
          </a:p>
        </p:txBody>
      </p:sp>
      <p:sp>
        <p:nvSpPr>
          <p:cNvPr id="3" name="Text Placeholder 2"/>
          <p:cNvSpPr>
            <a:spLocks noGrp="1"/>
          </p:cNvSpPr>
          <p:nvPr>
            <p:ph type="body" idx="1"/>
          </p:nvPr>
        </p:nvSpPr>
        <p:spPr>
          <a:xfrm>
            <a:off x="457201" y="1381125"/>
            <a:ext cx="8228012" cy="4719638"/>
          </a:xfrm>
          <a:prstGeom prst="rect">
            <a:avLst/>
          </a:prstGeom>
        </p:spPr>
        <p:txBody>
          <a:bodyPr vert="horz" lIns="0" tIns="0" rIns="0" bIns="0" rtlCol="0">
            <a:normAutofit/>
          </a:body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endParaRPr lang="en-US" smtClean="0"/>
          </a:p>
        </p:txBody>
      </p:sp>
      <p:sp>
        <p:nvSpPr>
          <p:cNvPr id="6" name="Slide Number Placeholder 5"/>
          <p:cNvSpPr>
            <a:spLocks noGrp="1"/>
          </p:cNvSpPr>
          <p:nvPr>
            <p:ph type="sldNum" sz="quarter" idx="4"/>
          </p:nvPr>
        </p:nvSpPr>
        <p:spPr>
          <a:xfrm>
            <a:off x="8348380" y="6318251"/>
            <a:ext cx="336833" cy="329756"/>
          </a:xfrm>
          <a:prstGeom prst="rect">
            <a:avLst/>
          </a:prstGeom>
        </p:spPr>
        <p:txBody>
          <a:bodyPr vert="horz" lIns="0" tIns="0" rIns="0" bIns="0" rtlCol="0" anchor="ctr"/>
          <a:lstStyle>
            <a:lvl1pPr algn="r">
              <a:defRPr sz="800" b="1" i="0">
                <a:solidFill>
                  <a:schemeClr val="accent6"/>
                </a:solidFill>
              </a:defRPr>
            </a:lvl1pPr>
          </a:lstStyle>
          <a:p>
            <a:fld id="{5BD36294-2849-48A8-8531-5354CF3095D2}" type="slidenum">
              <a:rPr lang="en-US" smtClean="0"/>
              <a:t>‹#›</a:t>
            </a:fld>
            <a:endParaRPr lang="en-US"/>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9" r:id="rId3"/>
    <p:sldLayoutId id="2147483680" r:id="rId4"/>
    <p:sldLayoutId id="2147483681" r:id="rId5"/>
    <p:sldLayoutId id="2147483682" r:id="rId6"/>
    <p:sldLayoutId id="2147483674" r:id="rId7"/>
    <p:sldLayoutId id="2147483694" r:id="rId8"/>
    <p:sldLayoutId id="2147483695" r:id="rId9"/>
    <p:sldLayoutId id="2147483673" r:id="rId10"/>
    <p:sldLayoutId id="2147483678" r:id="rId11"/>
    <p:sldLayoutId id="2147483677" r:id="rId12"/>
    <p:sldLayoutId id="2147483684" r:id="rId13"/>
    <p:sldLayoutId id="2147483689" r:id="rId14"/>
    <p:sldLayoutId id="2147483691" r:id="rId15"/>
    <p:sldLayoutId id="2147483692" r:id="rId16"/>
    <p:sldLayoutId id="2147483693" r:id="rId17"/>
  </p:sldLayoutIdLst>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800" b="0" kern="1200">
          <a:solidFill>
            <a:schemeClr val="tx2"/>
          </a:solidFill>
          <a:latin typeface="Calibri" pitchFamily="34" charset="0"/>
          <a:ea typeface="+mj-ea"/>
          <a:cs typeface="Calibri" pitchFamily="34" charset="0"/>
        </a:defRPr>
      </a:lvl1pPr>
    </p:titleStyle>
    <p:bodyStyle>
      <a:lvl1pPr marL="342900" indent="-342900" algn="l" defTabSz="914400" rtl="0" eaLnBrk="1" latinLnBrk="0" hangingPunct="1">
        <a:lnSpc>
          <a:spcPct val="100000"/>
        </a:lnSpc>
        <a:spcBef>
          <a:spcPct val="0"/>
        </a:spcBef>
        <a:spcAft>
          <a:spcPts val="1000"/>
        </a:spcAft>
        <a:buClr>
          <a:schemeClr val="accent4"/>
        </a:buClr>
        <a:buFont typeface="Arial" pitchFamily="34" charset="0"/>
        <a:buChar char="•"/>
        <a:defRPr sz="2400" b="0" kern="1200">
          <a:solidFill>
            <a:schemeClr val="tx1"/>
          </a:solidFill>
          <a:latin typeface="Calibri" pitchFamily="34" charset="0"/>
          <a:ea typeface="+mn-ea"/>
          <a:cs typeface="Calibri" pitchFamily="34" charset="0"/>
        </a:defRPr>
      </a:lvl1pPr>
      <a:lvl2pPr marL="468000" indent="-252000" algn="l" defTabSz="914400" rtl="0" eaLnBrk="1" latinLnBrk="0" hangingPunct="1">
        <a:lnSpc>
          <a:spcPct val="100000"/>
        </a:lnSpc>
        <a:spcBef>
          <a:spcPct val="0"/>
        </a:spcBef>
        <a:spcAft>
          <a:spcPts val="1200"/>
        </a:spcAft>
        <a:buClr>
          <a:schemeClr val="accent4"/>
        </a:buClr>
        <a:buFont typeface="BentonSansF Book" pitchFamily="50" charset="0"/>
        <a:buChar char="–"/>
        <a:defRPr sz="2000" kern="1200">
          <a:solidFill>
            <a:schemeClr val="tx1"/>
          </a:solidFill>
          <a:latin typeface="Calibri" pitchFamily="34" charset="0"/>
          <a:ea typeface="+mn-ea"/>
          <a:cs typeface="Calibri" pitchFamily="34" charset="0"/>
        </a:defRPr>
      </a:lvl2pPr>
      <a:lvl3pPr marL="720000" indent="-252000" algn="l" defTabSz="914400" rtl="0" eaLnBrk="1" latinLnBrk="0" hangingPunct="1">
        <a:lnSpc>
          <a:spcPct val="100000"/>
        </a:lnSpc>
        <a:spcBef>
          <a:spcPct val="0"/>
        </a:spcBef>
        <a:spcAft>
          <a:spcPts val="1400"/>
        </a:spcAft>
        <a:buClr>
          <a:schemeClr val="accent4"/>
        </a:buClr>
        <a:buSzTx/>
        <a:buFont typeface="Arial" pitchFamily="34" charset="0"/>
        <a:buChar char="•"/>
        <a:defRPr sz="1800" kern="1200" baseline="0">
          <a:solidFill>
            <a:schemeClr val="tx1"/>
          </a:solidFill>
          <a:latin typeface="Calibri" pitchFamily="34" charset="0"/>
          <a:ea typeface="+mn-ea"/>
          <a:cs typeface="Calibri" pitchFamily="34" charset="0"/>
        </a:defRPr>
      </a:lvl3pPr>
      <a:lvl4pPr marL="972000" indent="-252000" algn="l" defTabSz="914400" rtl="0" eaLnBrk="1" latinLnBrk="0" hangingPunct="1">
        <a:lnSpc>
          <a:spcPct val="100000"/>
        </a:lnSpc>
        <a:spcBef>
          <a:spcPct val="0"/>
        </a:spcBef>
        <a:spcAft>
          <a:spcPts val="1600"/>
        </a:spcAft>
        <a:buClr>
          <a:schemeClr val="accent4"/>
        </a:buClr>
        <a:buSzTx/>
        <a:buFont typeface="BentonSansF Book" pitchFamily="50" charset="0"/>
        <a:buChar char="–"/>
        <a:defRPr sz="1600" kern="1200" baseline="0">
          <a:solidFill>
            <a:schemeClr val="tx1"/>
          </a:solidFill>
          <a:latin typeface="Calibri" pitchFamily="34" charset="0"/>
          <a:ea typeface="+mn-ea"/>
          <a:cs typeface="Calibri" pitchFamily="34" charset="0"/>
        </a:defRPr>
      </a:lvl4pPr>
      <a:lvl5pPr marL="1224000" indent="-252000" algn="l" defTabSz="914400" rtl="0" eaLnBrk="1" latinLnBrk="0" hangingPunct="1">
        <a:lnSpc>
          <a:spcPct val="100000"/>
        </a:lnSpc>
        <a:spcBef>
          <a:spcPct val="0"/>
        </a:spcBef>
        <a:spcAft>
          <a:spcPts val="1600"/>
        </a:spcAft>
        <a:buClr>
          <a:schemeClr val="accent4"/>
        </a:buClr>
        <a:buSzTx/>
        <a:buFont typeface="Arial" pitchFamily="34" charset="0"/>
        <a:buChar char="•"/>
        <a:defRPr sz="14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Dignity Health Standards of Conduct and HIPAA Compliance</a:t>
            </a:r>
            <a:endParaRPr lang="en-CA" dirty="0"/>
          </a:p>
        </p:txBody>
      </p:sp>
      <p:sp>
        <p:nvSpPr>
          <p:cNvPr id="7" name="Text Placeholder 6"/>
          <p:cNvSpPr>
            <a:spLocks noGrp="1"/>
          </p:cNvSpPr>
          <p:nvPr>
            <p:ph type="body" sz="quarter" idx="10"/>
          </p:nvPr>
        </p:nvSpPr>
        <p:spPr/>
        <p:txBody>
          <a:bodyPr/>
          <a:lstStyle/>
          <a:p>
            <a:r>
              <a:rPr lang="en-CA" dirty="0" smtClean="0"/>
              <a:t>Kurt </a:t>
            </a:r>
            <a:r>
              <a:rPr lang="en-CA" dirty="0" err="1" smtClean="0"/>
              <a:t>Strubeck</a:t>
            </a:r>
            <a:r>
              <a:rPr lang="en-CA" dirty="0" smtClean="0"/>
              <a:t>	</a:t>
            </a:r>
          </a:p>
          <a:p>
            <a:r>
              <a:rPr lang="en-CA" dirty="0" smtClean="0"/>
              <a:t>Phlebotomy Supervisor Marian Regional Medical Center</a:t>
            </a:r>
          </a:p>
        </p:txBody>
      </p:sp>
    </p:spTree>
    <p:extLst>
      <p:ext uri="{BB962C8B-B14F-4D97-AF65-F5344CB8AC3E}">
        <p14:creationId xmlns:p14="http://schemas.microsoft.com/office/powerpoint/2010/main" val="2566036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10</a:t>
            </a:fld>
            <a:endParaRPr lang="en-US"/>
          </a:p>
        </p:txBody>
      </p:sp>
      <p:sp>
        <p:nvSpPr>
          <p:cNvPr id="3" name="Content Placeholder 2"/>
          <p:cNvSpPr>
            <a:spLocks noGrp="1"/>
          </p:cNvSpPr>
          <p:nvPr>
            <p:ph sz="quarter" idx="12"/>
          </p:nvPr>
        </p:nvSpPr>
        <p:spPr>
          <a:xfrm>
            <a:off x="457201" y="1313895"/>
            <a:ext cx="8228012" cy="4786868"/>
          </a:xfrm>
        </p:spPr>
        <p:txBody>
          <a:bodyPr>
            <a:noAutofit/>
          </a:bodyPr>
          <a:lstStyle/>
          <a:p>
            <a:r>
              <a:rPr lang="en-US" sz="2000" dirty="0" smtClean="0"/>
              <a:t>Employees may access PHI only when necessary to perform their job related duties.</a:t>
            </a:r>
          </a:p>
          <a:p>
            <a:r>
              <a:rPr lang="en-US" sz="2000" dirty="0" smtClean="0"/>
              <a:t>If an employee accesses or discloses PHI without a patient’s written authorization or without a job-related reason for doing so, the employee violates Dignity Health policy and HIPAA.</a:t>
            </a:r>
          </a:p>
          <a:p>
            <a:r>
              <a:rPr lang="en-US" sz="2000" dirty="0" smtClean="0"/>
              <a:t>Inappropriate Use and/or Disclosure </a:t>
            </a:r>
            <a:r>
              <a:rPr lang="en-US" sz="2000" dirty="0"/>
              <a:t>of Protected PHI </a:t>
            </a:r>
            <a:r>
              <a:rPr lang="en-US" sz="2000" dirty="0" smtClean="0"/>
              <a:t>will </a:t>
            </a:r>
            <a:r>
              <a:rPr lang="en-US" sz="2000" dirty="0"/>
              <a:t>lead to </a:t>
            </a:r>
            <a:r>
              <a:rPr lang="en-US" sz="2000" dirty="0" smtClean="0"/>
              <a:t>termination and investigation </a:t>
            </a:r>
            <a:r>
              <a:rPr lang="en-US" sz="2000" dirty="0"/>
              <a:t>by State and/or Federal prosecutors.</a:t>
            </a:r>
          </a:p>
          <a:p>
            <a:r>
              <a:rPr lang="en-US" sz="2000" dirty="0" smtClean="0"/>
              <a:t>Inappropriate Use is defined as an internal breech and occurs simply by accessing PHI without need to know - “just out of curiosity”.  </a:t>
            </a:r>
          </a:p>
          <a:p>
            <a:r>
              <a:rPr lang="en-US" sz="2000" dirty="0" smtClean="0"/>
              <a:t>Inappropriate Disclosure of PHI occurs when </a:t>
            </a:r>
            <a:r>
              <a:rPr lang="en-US" sz="2000" dirty="0"/>
              <a:t>protected information is</a:t>
            </a:r>
            <a:r>
              <a:rPr lang="en-US" sz="2000" dirty="0" smtClean="0"/>
              <a:t>: Lost, stolen, or improperly disposed, hacked, communicated, faxed or sent to others who have no official need to receive it.</a:t>
            </a:r>
            <a:endParaRPr lang="en-US" sz="2000" dirty="0"/>
          </a:p>
          <a:p>
            <a:r>
              <a:rPr lang="en-US" sz="2000" dirty="0" smtClean="0"/>
              <a:t>Audits Happen.</a:t>
            </a:r>
            <a:endParaRPr lang="en-US" sz="2000" dirty="0"/>
          </a:p>
        </p:txBody>
      </p:sp>
      <p:sp>
        <p:nvSpPr>
          <p:cNvPr id="4" name="Title 3"/>
          <p:cNvSpPr>
            <a:spLocks noGrp="1"/>
          </p:cNvSpPr>
          <p:nvPr>
            <p:ph type="title"/>
          </p:nvPr>
        </p:nvSpPr>
        <p:spPr/>
        <p:txBody>
          <a:bodyPr/>
          <a:lstStyle/>
          <a:p>
            <a:pPr algn="ctr"/>
            <a:r>
              <a:rPr lang="en-US" sz="5400" dirty="0" smtClean="0"/>
              <a:t>Access to PHI</a:t>
            </a:r>
            <a:endParaRPr lang="en-US" sz="5400" dirty="0"/>
          </a:p>
        </p:txBody>
      </p:sp>
    </p:spTree>
    <p:extLst>
      <p:ext uri="{BB962C8B-B14F-4D97-AF65-F5344CB8AC3E}">
        <p14:creationId xmlns:p14="http://schemas.microsoft.com/office/powerpoint/2010/main" val="1626903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11</a:t>
            </a:fld>
            <a:endParaRPr lang="en-US"/>
          </a:p>
        </p:txBody>
      </p:sp>
      <p:sp>
        <p:nvSpPr>
          <p:cNvPr id="9" name="Content Placeholder 8"/>
          <p:cNvSpPr>
            <a:spLocks noGrp="1"/>
          </p:cNvSpPr>
          <p:nvPr>
            <p:ph sz="quarter" idx="12"/>
          </p:nvPr>
        </p:nvSpPr>
        <p:spPr>
          <a:xfrm>
            <a:off x="457201" y="1279481"/>
            <a:ext cx="8228012" cy="1887855"/>
          </a:xfrm>
        </p:spPr>
        <p:txBody>
          <a:bodyPr/>
          <a:lstStyle/>
          <a:p>
            <a:endParaRPr lang="en-US" dirty="0" smtClean="0"/>
          </a:p>
          <a:p>
            <a:pPr algn="ctr"/>
            <a:r>
              <a:rPr lang="en-US" sz="2800" dirty="0" smtClean="0"/>
              <a:t>If you witness a HIPAA violation, you must report it!</a:t>
            </a:r>
          </a:p>
          <a:p>
            <a:endParaRPr lang="en-US" dirty="0"/>
          </a:p>
        </p:txBody>
      </p:sp>
      <p:sp>
        <p:nvSpPr>
          <p:cNvPr id="8" name="Title 7"/>
          <p:cNvSpPr>
            <a:spLocks noGrp="1"/>
          </p:cNvSpPr>
          <p:nvPr>
            <p:ph type="title"/>
          </p:nvPr>
        </p:nvSpPr>
        <p:spPr/>
        <p:txBody>
          <a:bodyPr/>
          <a:lstStyle/>
          <a:p>
            <a:pPr algn="ctr"/>
            <a:r>
              <a:rPr lang="en-US" sz="4400" dirty="0" smtClean="0"/>
              <a:t>Reporting HIPAA</a:t>
            </a:r>
            <a:endParaRPr lang="en-US" sz="4400" dirty="0"/>
          </a:p>
        </p:txBody>
      </p:sp>
      <p:pic>
        <p:nvPicPr>
          <p:cNvPr id="1026" name="Picture 2" descr="C:\Users\kstrubeck\AppData\Local\Microsoft\Windows\Temporary Internet Files\Content.IE5\6C45B1ZB\Italian_traffic_signs_-_fermarsi_e_dare_precedenza_-_stop.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123" y="4325792"/>
            <a:ext cx="182880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strubeck\AppData\Local\Microsoft\Windows\Temporary Internet Files\Content.IE5\28O19KM6\policeman-23796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453" y="2524125"/>
            <a:ext cx="3413760" cy="3794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strubeck\AppData\Local\Microsoft\Windows\Temporary Internet Files\Content.IE5\6C45B1ZB\GAVEW[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2445048"/>
            <a:ext cx="200025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05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12</a:t>
            </a:fld>
            <a:endParaRPr lang="en-US"/>
          </a:p>
        </p:txBody>
      </p:sp>
      <p:sp>
        <p:nvSpPr>
          <p:cNvPr id="3" name="Content Placeholder 2"/>
          <p:cNvSpPr>
            <a:spLocks noGrp="1"/>
          </p:cNvSpPr>
          <p:nvPr>
            <p:ph sz="quarter" idx="12"/>
          </p:nvPr>
        </p:nvSpPr>
        <p:spPr>
          <a:xfrm>
            <a:off x="660655" y="1258358"/>
            <a:ext cx="8228012" cy="4719638"/>
          </a:xfrm>
        </p:spPr>
        <p:txBody>
          <a:bodyPr>
            <a:normAutofit fontScale="92500" lnSpcReduction="20000"/>
          </a:bodyPr>
          <a:lstStyle/>
          <a:p>
            <a:pPr marL="342900" indent="-342900">
              <a:buFont typeface="Arial" panose="020B0604020202020204" pitchFamily="34" charset="0"/>
              <a:buChar char="•"/>
            </a:pPr>
            <a:r>
              <a:rPr lang="en-US" dirty="0" smtClean="0"/>
              <a:t>PHI must never be shared on social media</a:t>
            </a:r>
          </a:p>
          <a:p>
            <a:pPr marL="342900" indent="-342900">
              <a:buFont typeface="Arial" panose="020B0604020202020204" pitchFamily="34" charset="0"/>
              <a:buChar char="•"/>
            </a:pPr>
            <a:r>
              <a:rPr lang="en-US" dirty="0" smtClean="0"/>
              <a:t>71% of all internet users visit social media sites, the potential for exposure to PHI is very great.</a:t>
            </a:r>
          </a:p>
          <a:p>
            <a:pPr marL="342900" indent="-342900">
              <a:buFont typeface="Arial" panose="020B0604020202020204" pitchFamily="34" charset="0"/>
              <a:buChar char="•"/>
            </a:pPr>
            <a:r>
              <a:rPr lang="en-US" dirty="0" smtClean="0"/>
              <a:t>Private groups are not excluded from HIPAA.</a:t>
            </a:r>
          </a:p>
          <a:p>
            <a:pPr marL="342900" indent="-342900">
              <a:buFont typeface="Arial" panose="020B0604020202020204" pitchFamily="34" charset="0"/>
              <a:buChar char="•"/>
            </a:pPr>
            <a:r>
              <a:rPr lang="en-US" dirty="0" smtClean="0"/>
              <a:t>Common social media violations include</a:t>
            </a:r>
          </a:p>
          <a:p>
            <a:pPr marL="622300" lvl="1" indent="-342900"/>
            <a:r>
              <a:rPr lang="en-US" dirty="0" smtClean="0"/>
              <a:t>Posting of images and videos of patients without written consent</a:t>
            </a:r>
          </a:p>
          <a:p>
            <a:pPr marL="622300" lvl="1" indent="-342900"/>
            <a:r>
              <a:rPr lang="en-US" dirty="0" smtClean="0"/>
              <a:t>Posting gossip about patients</a:t>
            </a:r>
          </a:p>
          <a:p>
            <a:pPr marL="622300" lvl="1" indent="-342900"/>
            <a:r>
              <a:rPr lang="en-US" dirty="0" smtClean="0"/>
              <a:t>Posting any information that could allow an individual to be identified</a:t>
            </a:r>
          </a:p>
          <a:p>
            <a:pPr marL="622300" lvl="1" indent="-342900"/>
            <a:r>
              <a:rPr lang="en-US" dirty="0" smtClean="0"/>
              <a:t>Sharing photographs or images taken inside a healthcare facility in which patients or PHI are visible.</a:t>
            </a:r>
          </a:p>
          <a:p>
            <a:pPr marL="622300" lvl="1" indent="-342900"/>
            <a:r>
              <a:rPr lang="en-US" dirty="0" smtClean="0"/>
              <a:t>Sharing photos, videos, or text on social media platforms within a private group</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a:p>
        </p:txBody>
      </p:sp>
      <p:sp>
        <p:nvSpPr>
          <p:cNvPr id="4" name="Title 3"/>
          <p:cNvSpPr>
            <a:spLocks noGrp="1"/>
          </p:cNvSpPr>
          <p:nvPr>
            <p:ph type="title"/>
          </p:nvPr>
        </p:nvSpPr>
        <p:spPr/>
        <p:txBody>
          <a:bodyPr/>
          <a:lstStyle/>
          <a:p>
            <a:pPr algn="ctr"/>
            <a:r>
              <a:rPr lang="en-US" sz="4800" dirty="0" smtClean="0"/>
              <a:t>Social Media</a:t>
            </a:r>
            <a:endParaRPr lang="en-US" sz="4800" dirty="0"/>
          </a:p>
        </p:txBody>
      </p:sp>
      <p:pic>
        <p:nvPicPr>
          <p:cNvPr id="1027" name="Picture 3" descr="C:\Users\kstrubeck\AppData\Local\Microsoft\Windows\Temporary Internet Files\Content.IE5\28O19KM6\Facebook_ic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222" y="13103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strubeck\AppData\Local\Microsoft\Windows\Temporary Internet Files\Content.IE5\6C45B1ZB\instagra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251" y="132554"/>
            <a:ext cx="1267968" cy="9509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strubeck\AppData\Local\Microsoft\Windows\Temporary Internet Files\Content.IE5\28O19KM6\twitter-ios-ic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2731" y="5697378"/>
            <a:ext cx="1072896" cy="10728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strubeck\AppData\Local\Microsoft\Windows\Temporary Internet Files\Content.IE5\6C45B1ZB\No_sig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654" y="132554"/>
            <a:ext cx="990476" cy="9904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1212" y="135605"/>
            <a:ext cx="9874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C:\Users\kstrubeck\AppData\Local\Microsoft\Windows\Temporary Internet Files\Content.IE5\6C45B1ZB\no_camera_sign[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1601" y="5651878"/>
            <a:ext cx="1118396" cy="111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72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13</a:t>
            </a:fld>
            <a:endParaRPr lang="en-US"/>
          </a:p>
        </p:txBody>
      </p:sp>
      <p:sp>
        <p:nvSpPr>
          <p:cNvPr id="3" name="Content Placeholder 2"/>
          <p:cNvSpPr>
            <a:spLocks noGrp="1"/>
          </p:cNvSpPr>
          <p:nvPr>
            <p:ph sz="quarter" idx="12"/>
          </p:nvPr>
        </p:nvSpPr>
        <p:spPr/>
        <p:txBody>
          <a:bodyPr>
            <a:normAutofit/>
          </a:bodyPr>
          <a:lstStyle/>
          <a:p>
            <a:r>
              <a:rPr lang="en-US" sz="1600" dirty="0"/>
              <a:t>In a world that can leave people isolated, Dignity Health is helping to unleash the healing power of humanity. An act of humanity can be an act of heroism, big or small. In contrast, kindness is more personal, but equally powerful. It’s an act in which one person creates a connection with another, which strengthens them both. And these human connections can work wonders for the human </a:t>
            </a:r>
            <a:r>
              <a:rPr lang="en-US" sz="1600" dirty="0" smtClean="0"/>
              <a:t>spirit</a:t>
            </a:r>
          </a:p>
          <a:p>
            <a:r>
              <a:rPr lang="en-US" sz="1600" dirty="0" smtClean="0"/>
              <a:t>Respectful care boosts your immune system.</a:t>
            </a:r>
          </a:p>
          <a:p>
            <a:r>
              <a:rPr lang="en-US" sz="1600" dirty="0" smtClean="0"/>
              <a:t>Human connection decreases blood pressure.</a:t>
            </a:r>
          </a:p>
          <a:p>
            <a:r>
              <a:rPr lang="en-US" sz="1600" dirty="0" smtClean="0"/>
              <a:t>Stress is a disease healed by human connection.</a:t>
            </a:r>
          </a:p>
          <a:p>
            <a:r>
              <a:rPr lang="en-US" sz="1600" dirty="0" smtClean="0"/>
              <a:t>Caring for people is at the heart of what we do, how can we be great at it if we can’t treat each other with </a:t>
            </a:r>
            <a:r>
              <a:rPr lang="en-US" sz="1600" dirty="0" err="1" smtClean="0"/>
              <a:t>humankindness</a:t>
            </a:r>
            <a:r>
              <a:rPr lang="en-US" sz="1600" dirty="0" smtClean="0"/>
              <a:t>?  </a:t>
            </a:r>
            <a:endParaRPr lang="en-US" sz="1600" dirty="0"/>
          </a:p>
          <a:p>
            <a:r>
              <a:rPr lang="en-US" sz="1600" dirty="0" smtClean="0"/>
              <a:t>We cannot begin to understand </a:t>
            </a:r>
            <a:r>
              <a:rPr lang="en-US" sz="1600" dirty="0" err="1" smtClean="0"/>
              <a:t>humankindness</a:t>
            </a:r>
            <a:r>
              <a:rPr lang="en-US" sz="1600" dirty="0" smtClean="0"/>
              <a:t> if we do not display it to each other, we must view every encounter with someone, no matter who they are, as  an opportunity for </a:t>
            </a:r>
            <a:r>
              <a:rPr lang="en-US" sz="1600" dirty="0" err="1" smtClean="0"/>
              <a:t>humankindness</a:t>
            </a:r>
            <a:r>
              <a:rPr lang="en-US" sz="1600" dirty="0" smtClean="0"/>
              <a:t>.</a:t>
            </a:r>
          </a:p>
          <a:p>
            <a:r>
              <a:rPr lang="en-US" sz="1600" dirty="0" smtClean="0"/>
              <a:t>Unleash the </a:t>
            </a:r>
            <a:r>
              <a:rPr lang="en-US" sz="1600" dirty="0" err="1" smtClean="0"/>
              <a:t>humankindness</a:t>
            </a:r>
            <a:r>
              <a:rPr lang="en-US" sz="1600" dirty="0" smtClean="0"/>
              <a:t> in you!</a:t>
            </a:r>
            <a:endParaRPr lang="en-US" sz="1600" dirty="0"/>
          </a:p>
        </p:txBody>
      </p:sp>
      <p:sp>
        <p:nvSpPr>
          <p:cNvPr id="4" name="Title 3"/>
          <p:cNvSpPr>
            <a:spLocks noGrp="1"/>
          </p:cNvSpPr>
          <p:nvPr>
            <p:ph type="title"/>
          </p:nvPr>
        </p:nvSpPr>
        <p:spPr/>
        <p:txBody>
          <a:bodyPr/>
          <a:lstStyle/>
          <a:p>
            <a:pPr algn="ctr"/>
            <a:r>
              <a:rPr lang="en-US" dirty="0" err="1" smtClean="0"/>
              <a:t>Humankindness</a:t>
            </a:r>
            <a:endParaRPr lang="en-US" dirty="0"/>
          </a:p>
        </p:txBody>
      </p:sp>
      <p:pic>
        <p:nvPicPr>
          <p:cNvPr id="1026" name="Picture 2" descr="C:\Users\kstrubeck\AppData\Local\Microsoft\Windows\Temporary Internet Files\Content.IE5\6C45B1ZB\BeeKin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269" y="4976446"/>
            <a:ext cx="2153920" cy="188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22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mtClean="0"/>
              <a:t>Thank You</a:t>
            </a:r>
            <a:endParaRPr lang="en-CA"/>
          </a:p>
        </p:txBody>
      </p:sp>
    </p:spTree>
    <p:extLst>
      <p:ext uri="{BB962C8B-B14F-4D97-AF65-F5344CB8AC3E}">
        <p14:creationId xmlns:p14="http://schemas.microsoft.com/office/powerpoint/2010/main" val="267722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a:t>
            </a:fld>
            <a:endParaRPr lang="en-US"/>
          </a:p>
        </p:txBody>
      </p:sp>
      <p:sp>
        <p:nvSpPr>
          <p:cNvPr id="5" name="Content Placeholder 4"/>
          <p:cNvSpPr>
            <a:spLocks noGrp="1"/>
          </p:cNvSpPr>
          <p:nvPr>
            <p:ph sz="quarter" idx="12"/>
          </p:nvPr>
        </p:nvSpPr>
        <p:spPr/>
        <p:txBody>
          <a:bodyPr>
            <a:normAutofit/>
          </a:bodyPr>
          <a:lstStyle/>
          <a:p>
            <a:pPr marL="216000" lvl="1" indent="0">
              <a:buNone/>
            </a:pPr>
            <a:r>
              <a:rPr lang="en-CA" b="1" dirty="0" smtClean="0"/>
              <a:t>Employee Responsibility</a:t>
            </a:r>
          </a:p>
          <a:p>
            <a:pPr lvl="1"/>
            <a:r>
              <a:rPr lang="en-CA" sz="1800" dirty="0" smtClean="0"/>
              <a:t>Dignity Health’s commitment to the Standards of Conduct is dependent upon the commitment of each Dignity Health employee.</a:t>
            </a:r>
          </a:p>
          <a:p>
            <a:pPr lvl="1"/>
            <a:r>
              <a:rPr lang="en-US" sz="1800" dirty="0"/>
              <a:t>Dignity Health does not exist separately from its employees and can only function through its </a:t>
            </a:r>
            <a:r>
              <a:rPr lang="en-US" sz="1800" dirty="0" smtClean="0"/>
              <a:t>employees</a:t>
            </a:r>
          </a:p>
          <a:p>
            <a:pPr lvl="1"/>
            <a:r>
              <a:rPr lang="en-US" sz="1800" dirty="0"/>
              <a:t>Take responsibility for his/her own </a:t>
            </a:r>
            <a:r>
              <a:rPr lang="en-US" sz="1800" dirty="0" smtClean="0"/>
              <a:t>actions</a:t>
            </a:r>
            <a:endParaRPr lang="en-US" sz="1800" dirty="0"/>
          </a:p>
          <a:p>
            <a:pPr lvl="1"/>
            <a:r>
              <a:rPr lang="en-US" sz="1800" dirty="0" smtClean="0"/>
              <a:t>Know </a:t>
            </a:r>
            <a:r>
              <a:rPr lang="en-US" sz="1800" dirty="0"/>
              <a:t>and comply with applicable laws and rules, including applicable Federal health care program requirements, the Dignity Health Standards of Conduct and Dignity Health policies and procedures as they apply to his/her particular job </a:t>
            </a:r>
            <a:r>
              <a:rPr lang="en-US" sz="1800" dirty="0" smtClean="0"/>
              <a:t>responsibilities</a:t>
            </a:r>
            <a:endParaRPr lang="en-CA" sz="1800" dirty="0"/>
          </a:p>
          <a:p>
            <a:pPr lvl="1"/>
            <a:r>
              <a:rPr lang="en-US" sz="1800" dirty="0"/>
              <a:t>Refrain from </a:t>
            </a:r>
            <a:r>
              <a:rPr lang="en-US" sz="1800" dirty="0" smtClean="0"/>
              <a:t>involvement </a:t>
            </a:r>
            <a:r>
              <a:rPr lang="en-US" sz="1800" dirty="0"/>
              <a:t>in illegal, unethical or other improper </a:t>
            </a:r>
            <a:r>
              <a:rPr lang="en-US" sz="1800" dirty="0" smtClean="0"/>
              <a:t>acts</a:t>
            </a:r>
          </a:p>
          <a:p>
            <a:pPr lvl="1"/>
            <a:r>
              <a:rPr lang="en-US" sz="1800" dirty="0"/>
              <a:t>Promptly report any potential or suspected violation of the Dignity Health Standards of Conduct, Dignity Health policy or applicable laws or regulations</a:t>
            </a:r>
            <a:endParaRPr lang="en-US" sz="1800" dirty="0" smtClean="0"/>
          </a:p>
        </p:txBody>
      </p:sp>
      <p:sp>
        <p:nvSpPr>
          <p:cNvPr id="4" name="Title 3"/>
          <p:cNvSpPr>
            <a:spLocks noGrp="1"/>
          </p:cNvSpPr>
          <p:nvPr>
            <p:ph type="title"/>
          </p:nvPr>
        </p:nvSpPr>
        <p:spPr/>
        <p:txBody>
          <a:bodyPr/>
          <a:lstStyle/>
          <a:p>
            <a:pPr algn="ctr"/>
            <a:r>
              <a:rPr lang="en-CA" dirty="0" smtClean="0"/>
              <a:t>Standards of Conduct</a:t>
            </a:r>
            <a:endParaRPr lang="en-CA" dirty="0"/>
          </a:p>
        </p:txBody>
      </p:sp>
      <p:pic>
        <p:nvPicPr>
          <p:cNvPr id="1027" name="Picture 3" descr="C:\Users\kstrubeck\AppData\Local\Microsoft\Windows\Temporary Internet Files\Content.IE5\6C45B1ZB\rules[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8780" y="5907914"/>
            <a:ext cx="1219200" cy="82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5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3</a:t>
            </a:fld>
            <a:endParaRPr lang="en-US"/>
          </a:p>
        </p:txBody>
      </p:sp>
      <p:sp>
        <p:nvSpPr>
          <p:cNvPr id="4" name="Title 3"/>
          <p:cNvSpPr>
            <a:spLocks noGrp="1"/>
          </p:cNvSpPr>
          <p:nvPr>
            <p:ph type="title"/>
          </p:nvPr>
        </p:nvSpPr>
        <p:spPr/>
        <p:txBody>
          <a:bodyPr/>
          <a:lstStyle/>
          <a:p>
            <a:pPr algn="ctr"/>
            <a:r>
              <a:rPr lang="en-US" dirty="0" smtClean="0"/>
              <a:t>Professionalism and Respect</a:t>
            </a:r>
            <a:endParaRPr lang="en-US" dirty="0"/>
          </a:p>
        </p:txBody>
      </p:sp>
      <p:sp>
        <p:nvSpPr>
          <p:cNvPr id="3" name="Content Placeholder 2"/>
          <p:cNvSpPr>
            <a:spLocks noGrp="1"/>
          </p:cNvSpPr>
          <p:nvPr>
            <p:ph sz="quarter" idx="12"/>
          </p:nvPr>
        </p:nvSpPr>
        <p:spPr>
          <a:xfrm>
            <a:off x="457201" y="1196622"/>
            <a:ext cx="8228012" cy="4904141"/>
          </a:xfrm>
        </p:spPr>
        <p:txBody>
          <a:bodyPr>
            <a:noAutofit/>
          </a:bodyPr>
          <a:lstStyle/>
          <a:p>
            <a:r>
              <a:rPr lang="en-US" sz="1300" b="1" dirty="0" smtClean="0"/>
              <a:t>Honesty/Integrity</a:t>
            </a:r>
            <a:r>
              <a:rPr lang="en-US" sz="1300" dirty="0" smtClean="0"/>
              <a:t>-consistent regard for the highest standards of behavior.  Honesty and integrity imply being fair, being truthful, keeping one’s word, meeting commitments, and being forthright in interactions with patients and staff</a:t>
            </a:r>
          </a:p>
          <a:p>
            <a:r>
              <a:rPr lang="en-US" sz="1300" b="1" dirty="0" smtClean="0"/>
              <a:t>Reliability/Responsibilit</a:t>
            </a:r>
            <a:r>
              <a:rPr lang="en-US" sz="1300" dirty="0" smtClean="0"/>
              <a:t>y-Being accountable to other, this must happen on a number of levels.  Inherent in responsibility is reliability in completing duties and fulfilling commitments.  Acceptance of errors.</a:t>
            </a:r>
          </a:p>
          <a:p>
            <a:r>
              <a:rPr lang="en-US" sz="1300" b="1" dirty="0" smtClean="0"/>
              <a:t>Respect for Others</a:t>
            </a:r>
            <a:r>
              <a:rPr lang="en-US" sz="1300" dirty="0" smtClean="0"/>
              <a:t>-The essence of humanism, expanding to all aspects of contact, patient, family member, co-worker. Treat all persons with respect and regard for their individual worth and dignity.  One must be fair and nondiscriminatory toward others.</a:t>
            </a:r>
          </a:p>
          <a:p>
            <a:r>
              <a:rPr lang="en-US" sz="1300" b="1" dirty="0" smtClean="0"/>
              <a:t>Compassion/Empathy-</a:t>
            </a:r>
            <a:r>
              <a:rPr lang="en-US" sz="1300" dirty="0" smtClean="0"/>
              <a:t>Crucial to the act of helping others.  One must listen attentively and respond humanely to the concerns of others.  Appropriate empathy for and assisting with relief of stress and anxiety should be part of the daily practice in helping others</a:t>
            </a:r>
          </a:p>
          <a:p>
            <a:r>
              <a:rPr lang="en-US" sz="1300" b="1" dirty="0" smtClean="0"/>
              <a:t>Self-Improvement-</a:t>
            </a:r>
            <a:r>
              <a:rPr lang="en-US" sz="1300" dirty="0" smtClean="0"/>
              <a:t>commitment to providing the highest quality of care through continued learning. Seek to learn from errors and aspire to excellence through self-evaluation and acceptance of the critiques of others.</a:t>
            </a:r>
          </a:p>
          <a:p>
            <a:r>
              <a:rPr lang="en-US" sz="1300" b="1" dirty="0" smtClean="0"/>
              <a:t>Self-Awareness/Knowledge of Limits- </a:t>
            </a:r>
            <a:r>
              <a:rPr lang="en-US" sz="1300" dirty="0" smtClean="0"/>
              <a:t>Recognition</a:t>
            </a:r>
            <a:r>
              <a:rPr lang="en-US" sz="1300" b="1" dirty="0" smtClean="0"/>
              <a:t> </a:t>
            </a:r>
            <a:r>
              <a:rPr lang="en-US" sz="1300" dirty="0" smtClean="0"/>
              <a:t>of the need for guidance and supervision when face with new or complex responsibilities.  One must also be insightful about the impact their actions have on others and be cognizant of appropriate professional boundaries.</a:t>
            </a:r>
          </a:p>
          <a:p>
            <a:r>
              <a:rPr lang="en-US" sz="1300" b="1" dirty="0" smtClean="0"/>
              <a:t>Communication/Collaboration- </a:t>
            </a:r>
            <a:r>
              <a:rPr lang="en-US" sz="1300" dirty="0" smtClean="0"/>
              <a:t>Critical in providing the best care to patients.  One must work cooperatively and communicate effectively with all co-workers and patients and their families.</a:t>
            </a:r>
          </a:p>
          <a:p>
            <a:r>
              <a:rPr lang="en-US" sz="1300" b="1" dirty="0" smtClean="0"/>
              <a:t>Altruism/Advocacy- </a:t>
            </a:r>
            <a:r>
              <a:rPr lang="en-US" sz="1300" dirty="0" smtClean="0"/>
              <a:t>Refers to unselfish regard for and devotion to the welfare of others and is a key element of professionalism.  Self-interest or the interests of other parties should never interfere with work.</a:t>
            </a:r>
          </a:p>
        </p:txBody>
      </p:sp>
      <p:pic>
        <p:nvPicPr>
          <p:cNvPr id="2050" name="Picture 2" descr="C:\Users\kstrubeck\AppData\Local\Microsoft\Windows\Temporary Internet Files\Content.IE5\S2FBM0OS\succes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8168" y="36622"/>
            <a:ext cx="1708699" cy="1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089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4</a:t>
            </a:fld>
            <a:endParaRPr lang="en-US"/>
          </a:p>
        </p:txBody>
      </p:sp>
      <p:sp>
        <p:nvSpPr>
          <p:cNvPr id="3" name="Content Placeholder 2"/>
          <p:cNvSpPr>
            <a:spLocks noGrp="1"/>
          </p:cNvSpPr>
          <p:nvPr>
            <p:ph sz="quarter" idx="12"/>
          </p:nvPr>
        </p:nvSpPr>
        <p:spPr/>
        <p:txBody>
          <a:bodyPr/>
          <a:lstStyle/>
          <a:p>
            <a:r>
              <a:rPr lang="en-US" dirty="0" smtClean="0"/>
              <a:t>Creates drama that negatively impacts productivity and fosters a detrimental effect on accuracy and quality.</a:t>
            </a:r>
          </a:p>
          <a:p>
            <a:r>
              <a:rPr lang="en-US" dirty="0" smtClean="0"/>
              <a:t>Drama will dissect a team’s unity and become the focus of their work activities and priorities.</a:t>
            </a:r>
          </a:p>
          <a:p>
            <a:r>
              <a:rPr lang="en-US" dirty="0" smtClean="0"/>
              <a:t>Drama results in employees “taking their eye off the ball” and this induces costly mistakes.</a:t>
            </a:r>
          </a:p>
          <a:p>
            <a:r>
              <a:rPr lang="en-US" dirty="0" smtClean="0"/>
              <a:t>Drama and gossip reduce everything good you are trying to build.</a:t>
            </a:r>
          </a:p>
          <a:p>
            <a:pPr marL="0" indent="0">
              <a:buNone/>
            </a:pPr>
            <a:endParaRPr lang="en-US" dirty="0"/>
          </a:p>
        </p:txBody>
      </p:sp>
      <p:sp>
        <p:nvSpPr>
          <p:cNvPr id="4" name="Title 3"/>
          <p:cNvSpPr>
            <a:spLocks noGrp="1"/>
          </p:cNvSpPr>
          <p:nvPr>
            <p:ph type="title"/>
          </p:nvPr>
        </p:nvSpPr>
        <p:spPr/>
        <p:txBody>
          <a:bodyPr/>
          <a:lstStyle/>
          <a:p>
            <a:pPr algn="ctr"/>
            <a:r>
              <a:rPr lang="en-US" dirty="0" smtClean="0"/>
              <a:t>Gossip in the Workplace</a:t>
            </a:r>
            <a:endParaRPr lang="en-US" dirty="0"/>
          </a:p>
        </p:txBody>
      </p:sp>
      <p:pic>
        <p:nvPicPr>
          <p:cNvPr id="3074" name="Picture 2" descr="C:\Users\kstrubeck\AppData\Local\Microsoft\Windows\Temporary Internet Files\Content.IE5\EG5L97U2\rumor2[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541" y="4743465"/>
            <a:ext cx="1966912"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4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5</a:t>
            </a:fld>
            <a:endParaRPr lang="en-US"/>
          </a:p>
        </p:txBody>
      </p:sp>
      <p:sp>
        <p:nvSpPr>
          <p:cNvPr id="3" name="Content Placeholder 2"/>
          <p:cNvSpPr>
            <a:spLocks noGrp="1"/>
          </p:cNvSpPr>
          <p:nvPr>
            <p:ph sz="quarter" idx="12"/>
          </p:nvPr>
        </p:nvSpPr>
        <p:spPr>
          <a:xfrm>
            <a:off x="457201" y="1205635"/>
            <a:ext cx="8228012" cy="5010438"/>
          </a:xfrm>
        </p:spPr>
        <p:txBody>
          <a:bodyPr>
            <a:normAutofit/>
          </a:bodyPr>
          <a:lstStyle/>
          <a:p>
            <a:pPr marL="0" indent="0">
              <a:buNone/>
            </a:pPr>
            <a:r>
              <a:rPr lang="en-US" sz="1600" b="1" u="sng" dirty="0" smtClean="0"/>
              <a:t>Players</a:t>
            </a:r>
          </a:p>
          <a:p>
            <a:pPr marL="0" indent="0">
              <a:buNone/>
            </a:pPr>
            <a:r>
              <a:rPr lang="en-US" sz="1600" dirty="0" smtClean="0"/>
              <a:t>● </a:t>
            </a:r>
            <a:r>
              <a:rPr lang="en-US" sz="1400" dirty="0"/>
              <a:t>The Victim – The person who is treated or accepts the role of being vulnerable</a:t>
            </a:r>
          </a:p>
          <a:p>
            <a:pPr marL="0" indent="0">
              <a:buNone/>
            </a:pPr>
            <a:r>
              <a:rPr lang="en-US" sz="1400" dirty="0"/>
              <a:t>Victim’s Moto – “I’m Blameless”             Victim’s Need – Love</a:t>
            </a:r>
          </a:p>
          <a:p>
            <a:pPr marL="0" indent="0">
              <a:buNone/>
            </a:pPr>
            <a:r>
              <a:rPr lang="en-US" sz="1400" dirty="0"/>
              <a:t>● The Persecutor – The person who pressures, coerces, or persecutes the Victim</a:t>
            </a:r>
          </a:p>
          <a:p>
            <a:pPr marL="0" indent="0">
              <a:buNone/>
            </a:pPr>
            <a:r>
              <a:rPr lang="en-US" sz="1400" dirty="0"/>
              <a:t>Persecutor’s Moto – “I’m Right”              Persecutor’s Need – Power</a:t>
            </a:r>
          </a:p>
          <a:p>
            <a:pPr marL="0" indent="0">
              <a:buNone/>
            </a:pPr>
            <a:r>
              <a:rPr lang="en-US" sz="1400" dirty="0"/>
              <a:t>● The Rescuer – The person who intervenes; ostensibly wishing to help the situation or underdog</a:t>
            </a:r>
          </a:p>
          <a:p>
            <a:pPr marL="0" indent="0">
              <a:buNone/>
            </a:pPr>
            <a:r>
              <a:rPr lang="en-US" sz="1400" dirty="0"/>
              <a:t>Rescuer’s Moto – “I’m Good”                   Rescuer’s Need – Acceptance</a:t>
            </a:r>
          </a:p>
          <a:p>
            <a:pPr marL="0" indent="0">
              <a:buNone/>
            </a:pPr>
            <a:r>
              <a:rPr lang="en-US" sz="1600" b="1" u="sng" dirty="0" err="1" smtClean="0"/>
              <a:t>Scenerio</a:t>
            </a:r>
            <a:endParaRPr lang="en-US" sz="1600" b="1" u="sng" dirty="0" smtClean="0"/>
          </a:p>
          <a:p>
            <a:pPr marL="0" indent="0">
              <a:buNone/>
            </a:pPr>
            <a:r>
              <a:rPr lang="en-US" sz="1400" dirty="0" smtClean="0"/>
              <a:t>Players will engage in a game of con and hook hoping for</a:t>
            </a:r>
          </a:p>
          <a:p>
            <a:pPr marL="0" indent="0">
              <a:buNone/>
            </a:pPr>
            <a:r>
              <a:rPr lang="en-US" sz="1400" dirty="0" smtClean="0"/>
              <a:t>the final payoff.  Moves will continue as the drama</a:t>
            </a:r>
          </a:p>
          <a:p>
            <a:pPr marL="0" indent="0">
              <a:buNone/>
            </a:pPr>
            <a:r>
              <a:rPr lang="en-US" sz="1400" dirty="0" smtClean="0"/>
              <a:t>Progresses</a:t>
            </a:r>
          </a:p>
          <a:p>
            <a:pPr marL="0" indent="0">
              <a:buNone/>
            </a:pPr>
            <a:r>
              <a:rPr lang="en-US" sz="1600" b="1" u="sng" dirty="0" smtClean="0"/>
              <a:t>Goal</a:t>
            </a:r>
          </a:p>
          <a:p>
            <a:pPr marL="0" indent="0">
              <a:buNone/>
            </a:pPr>
            <a:r>
              <a:rPr lang="en-US" sz="1400" dirty="0" smtClean="0"/>
              <a:t>To get unspoken psychological wishes and needs met in a manner they</a:t>
            </a:r>
          </a:p>
          <a:p>
            <a:pPr marL="0" indent="0">
              <a:buNone/>
            </a:pPr>
            <a:r>
              <a:rPr lang="en-US" sz="1400" dirty="0" smtClean="0"/>
              <a:t>feel justified, without having to acknowledge the broader harm done during the process.</a:t>
            </a:r>
          </a:p>
        </p:txBody>
      </p:sp>
      <p:sp>
        <p:nvSpPr>
          <p:cNvPr id="4" name="Title 3"/>
          <p:cNvSpPr>
            <a:spLocks noGrp="1"/>
          </p:cNvSpPr>
          <p:nvPr>
            <p:ph type="title"/>
          </p:nvPr>
        </p:nvSpPr>
        <p:spPr/>
        <p:txBody>
          <a:bodyPr/>
          <a:lstStyle/>
          <a:p>
            <a:pPr algn="ctr"/>
            <a:r>
              <a:rPr lang="en-US" dirty="0" smtClean="0"/>
              <a:t>Drama Pyramid Game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823" y="3232727"/>
            <a:ext cx="2789814" cy="251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26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sz="8800" dirty="0" smtClean="0"/>
              <a:t>H.I.P.A.A</a:t>
            </a:r>
            <a:endParaRPr lang="en-US" sz="9600" dirty="0"/>
          </a:p>
        </p:txBody>
      </p:sp>
      <p:sp>
        <p:nvSpPr>
          <p:cNvPr id="14" name="Text Placeholder 13"/>
          <p:cNvSpPr>
            <a:spLocks noGrp="1"/>
          </p:cNvSpPr>
          <p:nvPr>
            <p:ph type="body" sz="quarter" idx="10"/>
          </p:nvPr>
        </p:nvSpPr>
        <p:spPr>
          <a:xfrm>
            <a:off x="352425" y="3200400"/>
            <a:ext cx="4114800" cy="1233311"/>
          </a:xfrm>
        </p:spPr>
        <p:txBody>
          <a:bodyPr/>
          <a:lstStyle/>
          <a:p>
            <a:r>
              <a:rPr lang="en-US" dirty="0" smtClean="0"/>
              <a:t>Health Insurance Portability and Accountability Act</a:t>
            </a:r>
          </a:p>
          <a:p>
            <a:r>
              <a:rPr lang="en-US" dirty="0" smtClean="0"/>
              <a:t>Privacy and Security</a:t>
            </a:r>
            <a:endParaRPr lang="en-US" dirty="0"/>
          </a:p>
        </p:txBody>
      </p:sp>
      <p:sp>
        <p:nvSpPr>
          <p:cNvPr id="2" name="Slide Number Placeholder 1"/>
          <p:cNvSpPr>
            <a:spLocks noGrp="1"/>
          </p:cNvSpPr>
          <p:nvPr>
            <p:ph type="sldNum" sz="quarter" idx="4294967295"/>
          </p:nvPr>
        </p:nvSpPr>
        <p:spPr>
          <a:xfrm>
            <a:off x="8807450" y="6318250"/>
            <a:ext cx="336550" cy="330200"/>
          </a:xfrm>
        </p:spPr>
        <p:txBody>
          <a:bodyPr/>
          <a:lstStyle/>
          <a:p>
            <a:fld id="{5BD36294-2849-48A8-8531-5354CF3095D2}" type="slidenum">
              <a:rPr lang="en-US" smtClean="0"/>
              <a:t>6</a:t>
            </a:fld>
            <a:endParaRPr lang="en-US"/>
          </a:p>
        </p:txBody>
      </p:sp>
    </p:spTree>
    <p:extLst>
      <p:ext uri="{BB962C8B-B14F-4D97-AF65-F5344CB8AC3E}">
        <p14:creationId xmlns:p14="http://schemas.microsoft.com/office/powerpoint/2010/main" val="276333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7</a:t>
            </a:fld>
            <a:endParaRPr lang="en-US"/>
          </a:p>
        </p:txBody>
      </p:sp>
      <p:sp>
        <p:nvSpPr>
          <p:cNvPr id="3" name="Content Placeholder 2"/>
          <p:cNvSpPr>
            <a:spLocks noGrp="1"/>
          </p:cNvSpPr>
          <p:nvPr>
            <p:ph sz="quarter" idx="12"/>
          </p:nvPr>
        </p:nvSpPr>
        <p:spPr/>
        <p:txBody>
          <a:bodyPr>
            <a:normAutofit lnSpcReduction="10000"/>
          </a:bodyPr>
          <a:lstStyle/>
          <a:p>
            <a:pPr lvl="1">
              <a:buFont typeface="Arial" panose="020B0604020202020204" pitchFamily="34" charset="0"/>
              <a:buChar char="•"/>
            </a:pPr>
            <a:r>
              <a:rPr lang="en-US" dirty="0" smtClean="0"/>
              <a:t>It is the responsibility of every employee to protect the privacy and security of sensitive information in all forms	</a:t>
            </a:r>
          </a:p>
          <a:p>
            <a:pPr lvl="1">
              <a:buFont typeface="Arial" panose="020B0604020202020204" pitchFamily="34" charset="0"/>
              <a:buChar char="•"/>
            </a:pPr>
            <a:r>
              <a:rPr lang="en-US" dirty="0" smtClean="0"/>
              <a:t>The common forms are Printed, Spoken, and Electronic</a:t>
            </a:r>
          </a:p>
          <a:p>
            <a:pPr lvl="1">
              <a:buFont typeface="Arial" panose="020B0604020202020204" pitchFamily="34" charset="0"/>
              <a:buChar char="•"/>
            </a:pPr>
            <a:r>
              <a:rPr lang="en-US" dirty="0" smtClean="0"/>
              <a:t>Patient Privacy Breech  - Use (maintained inside) vs. Disclosure (shared)</a:t>
            </a:r>
          </a:p>
          <a:p>
            <a:pPr lvl="1">
              <a:buFont typeface="Arial" panose="020B0604020202020204" pitchFamily="34" charset="0"/>
              <a:buChar char="•"/>
            </a:pPr>
            <a:r>
              <a:rPr lang="en-US" dirty="0" smtClean="0"/>
              <a:t>Examples of Sensitive Information</a:t>
            </a:r>
          </a:p>
          <a:p>
            <a:pPr marL="216000" lvl="1" indent="0">
              <a:buNone/>
            </a:pPr>
            <a:r>
              <a:rPr lang="en-US" dirty="0" smtClean="0"/>
              <a:t>Social Security Numbers		Computer Passwords</a:t>
            </a:r>
          </a:p>
          <a:p>
            <a:pPr marL="216000" lvl="1" indent="0">
              <a:buNone/>
            </a:pPr>
            <a:r>
              <a:rPr lang="en-US" dirty="0" smtClean="0"/>
              <a:t>Credit Card Numbers		Individually Identifiable Health Information</a:t>
            </a:r>
          </a:p>
          <a:p>
            <a:pPr marL="216000" lvl="1" indent="0">
              <a:buNone/>
            </a:pPr>
            <a:r>
              <a:rPr lang="en-US" dirty="0" smtClean="0"/>
              <a:t>Driver’s License Numbers	Research Data</a:t>
            </a:r>
          </a:p>
          <a:p>
            <a:pPr marL="216000" lvl="1" indent="0">
              <a:buNone/>
            </a:pPr>
            <a:r>
              <a:rPr lang="en-US" dirty="0" smtClean="0"/>
              <a:t>Personnel Information		Photographs </a:t>
            </a:r>
          </a:p>
          <a:p>
            <a:pPr lvl="1">
              <a:buFont typeface="Arial" panose="020B0604020202020204" pitchFamily="34" charset="0"/>
              <a:buChar char="•"/>
            </a:pPr>
            <a:r>
              <a:rPr lang="en-US" dirty="0" smtClean="0"/>
              <a:t>Breaches of information privacy may result in criminal and civil penalties.</a:t>
            </a:r>
          </a:p>
          <a:p>
            <a:pPr lvl="1">
              <a:buFont typeface="Arial" panose="020B0604020202020204" pitchFamily="34" charset="0"/>
              <a:buChar char="•"/>
            </a:pPr>
            <a:r>
              <a:rPr lang="en-US" dirty="0" smtClean="0"/>
              <a:t>Audits Happen…In fact, audits by organizations are mandated.</a:t>
            </a:r>
          </a:p>
          <a:p>
            <a:pPr marL="216000" lvl="1" indent="0">
              <a:buNone/>
            </a:pPr>
            <a:endParaRPr lang="en-US" dirty="0" smtClean="0"/>
          </a:p>
          <a:p>
            <a:pPr lvl="1"/>
            <a:endParaRPr lang="en-US" dirty="0"/>
          </a:p>
        </p:txBody>
      </p:sp>
      <p:sp>
        <p:nvSpPr>
          <p:cNvPr id="4" name="Title 3"/>
          <p:cNvSpPr>
            <a:spLocks noGrp="1"/>
          </p:cNvSpPr>
          <p:nvPr>
            <p:ph type="title"/>
          </p:nvPr>
        </p:nvSpPr>
        <p:spPr/>
        <p:txBody>
          <a:bodyPr/>
          <a:lstStyle/>
          <a:p>
            <a:pPr algn="ctr"/>
            <a:r>
              <a:rPr lang="en-US" dirty="0" smtClean="0"/>
              <a:t>Patient Privacy Protection/HIPAA Compliance</a:t>
            </a:r>
            <a:endParaRPr lang="en-US" dirty="0"/>
          </a:p>
        </p:txBody>
      </p:sp>
      <p:pic>
        <p:nvPicPr>
          <p:cNvPr id="2051" name="Picture 3" descr="C:\Users\kstrubeck\AppData\Local\Microsoft\Windows\Temporary Internet Files\Content.IE5\28O19KM6\Dialog-stop-hand.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61" y="180974"/>
            <a:ext cx="1040028" cy="962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strubeck\AppData\Local\Microsoft\Windows\Temporary Internet Files\Content.IE5\28O19KM6\Dialog-stop-hand.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880" y="180974"/>
            <a:ext cx="1040029" cy="962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strubeck\AppData\Local\Microsoft\Windows\Temporary Internet Files\Content.IE5\28O19KM6\1178px-Ambox_warning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1551" y="5630716"/>
            <a:ext cx="1171426" cy="101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371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8</a:t>
            </a:fld>
            <a:endParaRPr lang="en-US"/>
          </a:p>
        </p:txBody>
      </p:sp>
      <p:sp>
        <p:nvSpPr>
          <p:cNvPr id="4" name="Title 3"/>
          <p:cNvSpPr>
            <a:spLocks noGrp="1"/>
          </p:cNvSpPr>
          <p:nvPr>
            <p:ph type="title"/>
          </p:nvPr>
        </p:nvSpPr>
        <p:spPr/>
        <p:txBody>
          <a:bodyPr/>
          <a:lstStyle/>
          <a:p>
            <a:pPr algn="ctr"/>
            <a:r>
              <a:rPr lang="en-US" dirty="0" smtClean="0"/>
              <a:t>HIPAA Violation Results</a:t>
            </a:r>
            <a:endParaRPr lang="en-US" dirty="0"/>
          </a:p>
        </p:txBody>
      </p:sp>
      <p:pic>
        <p:nvPicPr>
          <p:cNvPr id="3074" name="Picture 2" descr="F:\HIPAA viol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584" y="1222864"/>
            <a:ext cx="6699739" cy="4719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strubeck\AppData\Local\Microsoft\Windows\Temporary Internet Files\Content.IE5\S2FBM0OS\Blue_S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4" y="4835025"/>
            <a:ext cx="939110" cy="9290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strubeck\AppData\Local\Microsoft\Windows\Temporary Internet Files\Content.IE5\6C45B1ZB\sa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323" y="4656627"/>
            <a:ext cx="128587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512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9</a:t>
            </a:fld>
            <a:endParaRPr lang="en-US"/>
          </a:p>
        </p:txBody>
      </p:sp>
      <p:sp>
        <p:nvSpPr>
          <p:cNvPr id="3" name="Content Placeholder 2"/>
          <p:cNvSpPr>
            <a:spLocks noGrp="1"/>
          </p:cNvSpPr>
          <p:nvPr>
            <p:ph sz="quarter" idx="12"/>
          </p:nvPr>
        </p:nvSpPr>
        <p:spPr/>
        <p:txBody>
          <a:bodyPr/>
          <a:lstStyle/>
          <a:p>
            <a:r>
              <a:rPr lang="en-US" dirty="0" smtClean="0"/>
              <a:t>Individually identifiable health information collected or created in a covered entity is considered “protected health information” or PHI.</a:t>
            </a:r>
          </a:p>
          <a:p>
            <a:r>
              <a:rPr lang="en-US" dirty="0" smtClean="0"/>
              <a:t>A “covered entity” is any person or organization that furnishes, bills, or is paid for health care services in the normal course of business. (Electronic transaction required.)</a:t>
            </a:r>
          </a:p>
          <a:p>
            <a:r>
              <a:rPr lang="en-US" dirty="0" smtClean="0"/>
              <a:t>PHI is generally defined as: Any information that can be used to identify a patient (living or deceased) that relates to the patient’s past, present, or future physical </a:t>
            </a:r>
            <a:r>
              <a:rPr lang="en-US" dirty="0"/>
              <a:t>condition </a:t>
            </a:r>
            <a:r>
              <a:rPr lang="en-US" dirty="0" smtClean="0"/>
              <a:t>and/or </a:t>
            </a:r>
            <a:r>
              <a:rPr lang="en-US" dirty="0"/>
              <a:t>mental </a:t>
            </a:r>
            <a:r>
              <a:rPr lang="en-US" dirty="0" smtClean="0"/>
              <a:t>health, including health care services provided and the payment for those services.</a:t>
            </a:r>
          </a:p>
          <a:p>
            <a:endParaRPr lang="en-US" dirty="0"/>
          </a:p>
        </p:txBody>
      </p:sp>
      <p:sp>
        <p:nvSpPr>
          <p:cNvPr id="4" name="Title 3"/>
          <p:cNvSpPr>
            <a:spLocks noGrp="1"/>
          </p:cNvSpPr>
          <p:nvPr>
            <p:ph type="title"/>
          </p:nvPr>
        </p:nvSpPr>
        <p:spPr/>
        <p:txBody>
          <a:bodyPr/>
          <a:lstStyle/>
          <a:p>
            <a:pPr algn="ctr"/>
            <a:r>
              <a:rPr lang="en-US" dirty="0" smtClean="0"/>
              <a:t>Protected Health Information (PHI)</a:t>
            </a:r>
            <a:endParaRPr lang="en-US" dirty="0"/>
          </a:p>
        </p:txBody>
      </p:sp>
    </p:spTree>
    <p:extLst>
      <p:ext uri="{BB962C8B-B14F-4D97-AF65-F5344CB8AC3E}">
        <p14:creationId xmlns:p14="http://schemas.microsoft.com/office/powerpoint/2010/main" val="66046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NET" val="2.0.50727.1873"/>
  <p:tag name="AS_OS" val="Microsoft Windows NT 5.2.3790 Service Pack 2"/>
  <p:tag name="AS_RELEASE_DATE" val="2012.02.28"/>
  <p:tag name="AS_TITLE" val="Aspose.Slides for .NET 2.0"/>
  <p:tag name="AS_VERSION" val="6.0.0.0"/>
</p:tagLst>
</file>

<file path=ppt/theme/theme1.xml><?xml version="1.0" encoding="utf-8"?>
<a:theme xmlns:a="http://schemas.openxmlformats.org/drawingml/2006/main" name="Marian Powerpoint StandardofConduct">
  <a:themeElements>
    <a:clrScheme name="Custom 13">
      <a:dk1>
        <a:srgbClr val="000000"/>
      </a:dk1>
      <a:lt1>
        <a:srgbClr val="FFFFFF"/>
      </a:lt1>
      <a:dk2>
        <a:srgbClr val="D95E00"/>
      </a:dk2>
      <a:lt2>
        <a:srgbClr val="FFFFFF"/>
      </a:lt2>
      <a:accent1>
        <a:srgbClr val="EAAB00"/>
      </a:accent1>
      <a:accent2>
        <a:srgbClr val="D95E00"/>
      </a:accent2>
      <a:accent3>
        <a:srgbClr val="5E9732"/>
      </a:accent3>
      <a:accent4>
        <a:srgbClr val="0070C0"/>
      </a:accent4>
      <a:accent5>
        <a:srgbClr val="AA272F"/>
      </a:accent5>
      <a:accent6>
        <a:srgbClr val="5F6062"/>
      </a:accent6>
      <a:hlink>
        <a:srgbClr val="0070C0"/>
      </a:hlink>
      <a:folHlink>
        <a:srgbClr val="AA272F"/>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Marian Powerpoint StandardofConduct</Template>
  <TotalTime>480</TotalTime>
  <Words>1192</Words>
  <Application>Microsoft Office PowerPoint</Application>
  <PresentationFormat>On-screen Show (4:3)</PresentationFormat>
  <Paragraphs>102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BentonSansF Book</vt:lpstr>
      <vt:lpstr>Calibri</vt:lpstr>
      <vt:lpstr>Marian Powerpoint StandardofConduct</vt:lpstr>
      <vt:lpstr>Dignity Health Standards of Conduct and HIPAA Compliance</vt:lpstr>
      <vt:lpstr>Standards of Conduct</vt:lpstr>
      <vt:lpstr>Professionalism and Respect</vt:lpstr>
      <vt:lpstr>Gossip in the Workplace</vt:lpstr>
      <vt:lpstr>Drama Pyramid Game</vt:lpstr>
      <vt:lpstr>H.I.P.A.A</vt:lpstr>
      <vt:lpstr>Patient Privacy Protection/HIPAA Compliance</vt:lpstr>
      <vt:lpstr>HIPAA Violation Results</vt:lpstr>
      <vt:lpstr>Protected Health Information (PHI)</vt:lpstr>
      <vt:lpstr>Access to PHI</vt:lpstr>
      <vt:lpstr>Reporting HIPAA</vt:lpstr>
      <vt:lpstr>Social Media</vt:lpstr>
      <vt:lpstr>Humankindness</vt:lpstr>
      <vt:lpstr>Thank You</vt:lpstr>
    </vt:vector>
  </TitlesOfParts>
  <Company>Dignity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Dignity Health Standards of Conduct and HIPAA Compliance</dc:title>
  <dc:creator>Strubeck, Kurt - MRMC</dc:creator>
  <dc:description>Version 2: Final Version as of 5/15/2012.  For assistance or to report issues, please contact Dignity Health IT Help Desk.</dc:description>
  <cp:lastModifiedBy>Janzen, Debora - FHMC</cp:lastModifiedBy>
  <cp:revision>27</cp:revision>
  <dcterms:created xsi:type="dcterms:W3CDTF">2018-07-25T20:44:29Z</dcterms:created>
  <dcterms:modified xsi:type="dcterms:W3CDTF">2018-09-04T20:18:04Z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2012-05-15T06:00:00Z</vt:filetime>
  </property>
</Properties>
</file>