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82" r:id="rId9"/>
    <p:sldId id="283" r:id="rId10"/>
    <p:sldId id="261" r:id="rId11"/>
    <p:sldId id="262" r:id="rId12"/>
    <p:sldId id="263" r:id="rId13"/>
    <p:sldId id="264" r:id="rId14"/>
    <p:sldId id="265" r:id="rId15"/>
    <p:sldId id="266" r:id="rId16"/>
    <p:sldId id="279" r:id="rId17"/>
    <p:sldId id="280" r:id="rId18"/>
    <p:sldId id="281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27CA62-2F1F-4AA3-A0F3-16B9F78C5E2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7232A-697C-4C94-953D-60E15E9A5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27CA62-2F1F-4AA3-A0F3-16B9F78C5E2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7232A-697C-4C94-953D-60E15E9A5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27CA62-2F1F-4AA3-A0F3-16B9F78C5E2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7232A-697C-4C94-953D-60E15E9A5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27CA62-2F1F-4AA3-A0F3-16B9F78C5E2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7232A-697C-4C94-953D-60E15E9A5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27CA62-2F1F-4AA3-A0F3-16B9F78C5E2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7232A-697C-4C94-953D-60E15E9A5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27CA62-2F1F-4AA3-A0F3-16B9F78C5E2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7232A-697C-4C94-953D-60E15E9A5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27CA62-2F1F-4AA3-A0F3-16B9F78C5E2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7232A-697C-4C94-953D-60E15E9A5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27CA62-2F1F-4AA3-A0F3-16B9F78C5E2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7232A-697C-4C94-953D-60E15E9A5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27CA62-2F1F-4AA3-A0F3-16B9F78C5E2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7232A-697C-4C94-953D-60E15E9A5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27CA62-2F1F-4AA3-A0F3-16B9F78C5E2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7232A-697C-4C94-953D-60E15E9A5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27CA62-2F1F-4AA3-A0F3-16B9F78C5E2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7232A-697C-4C94-953D-60E15E9A562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27CA62-2F1F-4AA3-A0F3-16B9F78C5E2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EB7232A-697C-4C94-953D-60E15E9A56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Central Coast Laboratory Services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Kurt Strubeck 2018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1" y="4495800"/>
            <a:ext cx="3287910" cy="15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u="sng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A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IDET-Acknowledge</a:t>
            </a:r>
          </a:p>
          <a:p>
            <a:endParaRPr lang="en-US" sz="1800" dirty="0" smtClean="0"/>
          </a:p>
          <a:p>
            <a:r>
              <a:rPr lang="en-US" sz="1800" dirty="0" smtClean="0"/>
              <a:t>Smile 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Make Eye Contact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Let the Patient (or Customer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or Coworker) know that </a:t>
            </a:r>
            <a:r>
              <a:rPr lang="en-US" sz="1800" dirty="0" err="1" smtClean="0"/>
              <a:t>He/She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   is your focus for the moment</a:t>
            </a:r>
          </a:p>
          <a:p>
            <a:pPr marL="0" indent="0">
              <a:buNone/>
            </a:pP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kstrubeck\AppData\Local\Microsoft\Windows\Temporary Internet Files\Content.IE5\EG5L97U2\overly_happy_by_airedaledogz-d33zou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11" y="1066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u="sng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I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DET-INTRODUCE &amp; IDENTIFY</a:t>
            </a:r>
          </a:p>
          <a:p>
            <a:pPr marL="0" indent="0">
              <a:buNone/>
            </a:pPr>
            <a:endParaRPr lang="en-US" sz="1800" dirty="0" smtClean="0">
              <a:latin typeface="+mj-lt"/>
            </a:endParaRP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pPr marL="0" indent="0">
              <a:buNone/>
            </a:pPr>
            <a:endParaRPr lang="en-US" sz="1800" dirty="0" smtClean="0">
              <a:latin typeface="+mj-lt"/>
            </a:endParaRPr>
          </a:p>
          <a:p>
            <a:pPr marL="0" indent="0">
              <a:buNone/>
            </a:pPr>
            <a:r>
              <a:rPr lang="en-US" sz="1800" dirty="0" smtClean="0">
                <a:latin typeface="+mj-lt"/>
              </a:rPr>
              <a:t>INTRODUCE YOURSELF</a:t>
            </a:r>
          </a:p>
          <a:p>
            <a:pPr marL="0" indent="0">
              <a:buNone/>
            </a:pPr>
            <a:r>
              <a:rPr lang="en-US" sz="1800" dirty="0" smtClean="0">
                <a:latin typeface="+mj-lt"/>
              </a:rPr>
              <a:t>	&amp;</a:t>
            </a:r>
          </a:p>
          <a:p>
            <a:pPr marL="0" indent="0">
              <a:buNone/>
            </a:pPr>
            <a:r>
              <a:rPr lang="en-US" sz="1800" dirty="0" smtClean="0">
                <a:latin typeface="+mj-lt"/>
              </a:rPr>
              <a:t>IDENTIFY YOUR PATIENT</a:t>
            </a:r>
          </a:p>
          <a:p>
            <a:r>
              <a:rPr lang="en-US" sz="1800" b="1" dirty="0" smtClean="0">
                <a:latin typeface="+mj-lt"/>
              </a:rPr>
              <a:t>Proactively</a:t>
            </a:r>
            <a:r>
              <a:rPr lang="en-US" sz="1800" dirty="0" smtClean="0">
                <a:latin typeface="+mj-lt"/>
              </a:rPr>
              <a:t> involve the patient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+mj-lt"/>
              </a:rPr>
              <a:t>Name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+mj-lt"/>
              </a:rPr>
              <a:t>Date of Birth</a:t>
            </a:r>
            <a:endParaRPr lang="en-US" sz="1400" dirty="0">
              <a:latin typeface="Algerian" panose="04020705040A020607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29200"/>
            <a:ext cx="2658086" cy="1286367"/>
          </a:xfrm>
          <a:prstGeom prst="rect">
            <a:avLst/>
          </a:prstGeom>
        </p:spPr>
      </p:pic>
      <p:pic>
        <p:nvPicPr>
          <p:cNvPr id="5122" name="Picture 2" descr="C:\Users\kstrubeck\AppData\Local\Microsoft\Windows\Temporary Internet Files\Content.IE5\28O19KM6\imagesCAPHMPA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352800" cy="271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07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u="sng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D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-AI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ET- DISCUSS DURATION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Examples of Duration Discussions: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The procedure will only take about five minutes to complete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Please hold for just one moment while I notify ________ to answer your call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Keep the patient informed if they are waiting on a phlebotomist or a tech</a:t>
            </a:r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COMMUNICATION…COMMUNICATION…COMMUNICATION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029200"/>
            <a:ext cx="2658086" cy="1286367"/>
          </a:xfrm>
          <a:prstGeom prst="rect">
            <a:avLst/>
          </a:prstGeom>
        </p:spPr>
      </p:pic>
      <p:pic>
        <p:nvPicPr>
          <p:cNvPr id="6146" name="Picture 2" descr="C:\Users\kstrubeck\AppData\Local\Microsoft\Windows\Temporary Internet Files\Content.IE5\28O19KM6\clipart013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09299"/>
            <a:ext cx="1295400" cy="137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u="sng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E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-AID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T-EXPLAIN the PROCEDURE</a:t>
            </a:r>
          </a:p>
          <a:p>
            <a:pPr marL="0" indent="0">
              <a:buNone/>
            </a:pPr>
            <a:r>
              <a:rPr lang="en-US" sz="1400" dirty="0" smtClean="0"/>
              <a:t>Examples of Explanation Dialogs: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This is our Phlebotomy Dashboard, we use this to assist us in active patient identification.  Your labels will print when I scan your wristband.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I am here to collect a blood specimen for tests your physician has ordered.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The tests ordered are to guide your physician on the best care for you.  Please speak with your nurse and doctor for more specific information.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We always scan your identification wristband to make certain that we are collecting blood from the right patient, for the right tests, at the right time.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I am labeling the specimens in your presence to make certain that they are labeled correctly.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COMMUNICATION…COMMUNICATION…COMMUNICATION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7" y="5029200"/>
            <a:ext cx="265808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u="sng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-AIDE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-THANK THE PATIENT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THANK YOU FOR CHOOSING MARIAN REGIONAL MEDICAL CENTER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smtClean="0"/>
              <a:t>WE APPRECIATE YOU CHOOSING US!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smtClean="0"/>
              <a:t>THANK YOU FOR YOUR TIME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4" y="5029200"/>
            <a:ext cx="2658086" cy="1286367"/>
          </a:xfrm>
          <a:prstGeom prst="rect">
            <a:avLst/>
          </a:prstGeom>
        </p:spPr>
      </p:pic>
      <p:pic>
        <p:nvPicPr>
          <p:cNvPr id="2051" name="Picture 3" descr="C:\Users\kstrubeck\AppData\Local\Microsoft\Windows\Temporary Internet Files\Content.IE5\EG5L97U2\giveThanks30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17" y="2193994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EXCEPTIONAL CUSTOMER CARE-OUR MISSION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_____________________________________</a:t>
            </a:r>
          </a:p>
          <a:p>
            <a:pPr marL="0" indent="0">
              <a:buNone/>
            </a:pPr>
            <a:r>
              <a:rPr lang="en-US" sz="1800" dirty="0" smtClean="0"/>
              <a:t>Exceptional Customer Service is a Core Requirement of Your Job: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70C0"/>
                </a:solidFill>
              </a:rPr>
              <a:t>It’s Our Mission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It’s the right thing for the patient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Intense desire to serve the patient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It’s Non-negotiable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1" y="5105400"/>
            <a:ext cx="2658086" cy="1286367"/>
          </a:xfrm>
          <a:prstGeom prst="rect">
            <a:avLst/>
          </a:prstGeom>
        </p:spPr>
      </p:pic>
      <p:pic>
        <p:nvPicPr>
          <p:cNvPr id="7171" name="Picture 3" descr="C:\Users\kstrubeck\AppData\Local\Microsoft\Windows\Temporary Internet Files\Content.IE5\6C45B1ZB\excellenc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76500"/>
            <a:ext cx="190976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HANDWASHING</a:t>
            </a:r>
            <a:endParaRPr lang="en-US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C:\Users\sponti\AppData\Local\Microsoft\Windows\Temporary Internet Files\Content.IE5\HT47D28O\SChandwashing-main_Full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905000"/>
            <a:ext cx="4445000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95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Does the Patient Know You are Washing?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914400" y="1484313"/>
            <a:ext cx="6781800" cy="461168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Prior to gloving state:</a:t>
            </a:r>
          </a:p>
          <a:p>
            <a:pPr marL="0" indent="0" algn="ctr">
              <a:buNone/>
            </a:pPr>
            <a:r>
              <a:rPr lang="en-US" sz="2000" dirty="0" smtClean="0"/>
              <a:t>   </a:t>
            </a:r>
            <a:r>
              <a:rPr lang="en-US" sz="2000" b="1" dirty="0" smtClean="0"/>
              <a:t>“Let me cleanse my hands” </a:t>
            </a:r>
          </a:p>
          <a:p>
            <a:pPr marL="0" indent="0" algn="ctr">
              <a:buNone/>
            </a:pPr>
            <a:r>
              <a:rPr lang="en-US" sz="2000" dirty="0" smtClean="0"/>
              <a:t>as you are applying hand sanitizer in front of the patient,  and apply again upon glove removal. </a:t>
            </a:r>
          </a:p>
          <a:p>
            <a:pPr algn="ctr"/>
            <a:r>
              <a:rPr lang="en-US" sz="2000" dirty="0" smtClean="0"/>
              <a:t>Remember </a:t>
            </a:r>
            <a:r>
              <a:rPr lang="en-US" sz="2000" dirty="0"/>
              <a:t>policy states you must use soap and water when your </a:t>
            </a:r>
            <a:r>
              <a:rPr lang="en-US" sz="2000" dirty="0" smtClean="0"/>
              <a:t>hands </a:t>
            </a:r>
            <a:r>
              <a:rPr lang="en-US" sz="2000" dirty="0"/>
              <a:t>are visibly </a:t>
            </a:r>
            <a:r>
              <a:rPr lang="en-US" sz="2000" dirty="0" smtClean="0"/>
              <a:t>soiled</a:t>
            </a:r>
          </a:p>
          <a:p>
            <a:pPr algn="ctr"/>
            <a:r>
              <a:rPr lang="en-US" sz="2000" dirty="0" smtClean="0"/>
              <a:t>When hand washing, apply soap and water and rub for at least 15 seconds covering all surfaces of the hand before rinsing</a:t>
            </a:r>
            <a:endParaRPr lang="en-US" sz="2000" dirty="0"/>
          </a:p>
        </p:txBody>
      </p:sp>
      <p:pic>
        <p:nvPicPr>
          <p:cNvPr id="1026" name="Picture 2" descr="C:\Users\kstrubeck\AppData\Local\Microsoft\Windows\Temporary Internet Files\Content.IE5\EG5L97U2\wash_hand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599"/>
            <a:ext cx="1981200" cy="166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strubeck\AppData\Local\Microsoft\Windows\Temporary Internet Files\Content.IE5\28O19KM6\Bar_Soap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351100" cy="15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102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07" y="609600"/>
            <a:ext cx="8183880" cy="173736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Arroyo Grande-Emergency</a:t>
            </a:r>
            <a:br>
              <a:rPr lang="en-US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</a:br>
            <a:r>
              <a:rPr lang="en-US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Question-Saw staff clean hands before caring</a:t>
            </a:r>
            <a:endParaRPr lang="en-US" sz="2800" b="0" dirty="0">
              <a:solidFill>
                <a:schemeClr val="accent1">
                  <a:lumMod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7" y="2438400"/>
            <a:ext cx="7547066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160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Laboratory Main areas of Focus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Skill and Experience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Professional Appearance-Clean &amp; well groomed: neat uniform, hair, and nails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Confident Introduction and Skillful procedure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Attention to Detail-take time to properly dress the phlebotomy venipuncture</a:t>
            </a:r>
          </a:p>
          <a:p>
            <a:pPr marL="347472" lvl="1" indent="0">
              <a:buClr>
                <a:srgbClr val="0070C0"/>
              </a:buClr>
              <a:buNone/>
            </a:pPr>
            <a:endParaRPr lang="en-US" sz="1400" dirty="0" smtClean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Attentiveness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Does the patient know that he/she is important to you?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Do you take time to listen and respond to the patient?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Does the patient have a positive experience from your visit</a:t>
            </a:r>
          </a:p>
          <a:p>
            <a:pPr marL="347472" lvl="1" indent="0">
              <a:buClr>
                <a:srgbClr val="0070C0"/>
              </a:buClr>
              <a:buNone/>
            </a:pPr>
            <a:endParaRPr lang="en-US" sz="1400" dirty="0" smtClean="0"/>
          </a:p>
          <a:p>
            <a:pPr marL="406908" indent="-3429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Politeness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Professional, Courteous, and Kind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1" y="5105400"/>
            <a:ext cx="265808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AIDET COMPETENCY PROGRAM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600" b="1" dirty="0" smtClean="0"/>
              <a:t>AIDET Competency Program Goals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b="1" dirty="0" smtClean="0"/>
              <a:t>Patient Care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Satisfied Patients who feel safe and secure in our care.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b="1" dirty="0" smtClean="0"/>
              <a:t>Teamwork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Treating each other with respect and backing each other up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Improving Communication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Collaboration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b="1" dirty="0" smtClean="0"/>
              <a:t>Good Business Practices </a:t>
            </a:r>
            <a:r>
              <a:rPr lang="en-US" sz="1400" dirty="0" smtClean="0"/>
              <a:t>that encourage growth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1400" dirty="0" smtClean="0"/>
              <a:t>Professional Attitudes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1400" dirty="0" smtClean="0"/>
              <a:t>Professional Actions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1400" dirty="0" smtClean="0"/>
              <a:t>Professional Care</a:t>
            </a: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29200"/>
            <a:ext cx="2658086" cy="1286367"/>
          </a:xfrm>
          <a:prstGeom prst="rect">
            <a:avLst/>
          </a:prstGeom>
        </p:spPr>
      </p:pic>
      <p:pic>
        <p:nvPicPr>
          <p:cNvPr id="9219" name="Picture 3" descr="C:\Users\kstrubeck\AppData\Local\Microsoft\Windows\Temporary Internet Files\Content.IE5\EG5L97U2\Ampolla_vodafone_la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2921454"/>
            <a:ext cx="2076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4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How Do We Compare (Comfort ER)?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1" y="5105400"/>
            <a:ext cx="2658086" cy="1286367"/>
          </a:xfrm>
          <a:prstGeom prst="rect">
            <a:avLst/>
          </a:prstGeom>
        </p:spPr>
      </p:pic>
      <p:pic>
        <p:nvPicPr>
          <p:cNvPr id="1026" name="Picture 2" descr="C:\Users\kstrubeck\Desktop\ERcomf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28725"/>
            <a:ext cx="46482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0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How Do We Compare (Courtesy 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53" y="5105400"/>
            <a:ext cx="2658086" cy="1286367"/>
          </a:xfrm>
          <a:prstGeom prst="rect">
            <a:avLst/>
          </a:prstGeom>
        </p:spPr>
      </p:pic>
      <p:pic>
        <p:nvPicPr>
          <p:cNvPr id="2050" name="Picture 2" descr="C:\Users\kstrubeck\Desktop\ER Courte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47675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6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Do We Compare (Courtesy Inpatient)?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1" y="5029200"/>
            <a:ext cx="2658086" cy="1286367"/>
          </a:xfrm>
          <a:prstGeom prst="rect">
            <a:avLst/>
          </a:prstGeom>
        </p:spPr>
      </p:pic>
      <p:pic>
        <p:nvPicPr>
          <p:cNvPr id="3074" name="Picture 2" descr="C:\Users\kstrubeck\Desktop\INpati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01499"/>
            <a:ext cx="44958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3"/>
            <a:ext cx="8183880" cy="564184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u="sng" dirty="0" smtClean="0"/>
              <a:t>DARE TO IMPROVE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/>
              <a:t>Where can we strive to be? 98%-100%?</a:t>
            </a:r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363686" y="52578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It’s about the patient!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Every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Patient, Every Time</a:t>
            </a:r>
          </a:p>
        </p:txBody>
      </p:sp>
      <p:pic>
        <p:nvPicPr>
          <p:cNvPr id="4098" name="Picture 2" descr="C:\Users\kstrubeck\Desktop\Tr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71" y="990599"/>
            <a:ext cx="7562850" cy="201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strubeck\Desktop\Tren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71" y="3200400"/>
            <a:ext cx="7562850" cy="184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78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It Begins with Me, Myself, and I…</a:t>
            </a:r>
          </a:p>
          <a:p>
            <a:pPr marL="0" indent="0">
              <a:buNone/>
            </a:pPr>
            <a:r>
              <a:rPr lang="en-US" dirty="0" smtClean="0"/>
              <a:t>__________________________________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Manage up self</a:t>
            </a:r>
            <a:r>
              <a:rPr lang="en-US" sz="1600" dirty="0" smtClean="0"/>
              <a:t>, it starts with me, myself and I. 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I cannot control those around me, but… I can influence others by how I think, act, and do.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Manage up skill set</a:t>
            </a:r>
            <a:r>
              <a:rPr lang="en-US" sz="1600" dirty="0" smtClean="0"/>
              <a:t>, experience and certifications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Be an active learner…strive for more.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Manage up department</a:t>
            </a:r>
            <a:r>
              <a:rPr lang="en-US" sz="1600" dirty="0" smtClean="0"/>
              <a:t>, co-workers.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Back up your team…Be the best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Manage up our hospitals</a:t>
            </a:r>
            <a:r>
              <a:rPr lang="en-US" sz="1600" dirty="0" smtClean="0"/>
              <a:t>, Nursing, Respiratory, Imaging, Admitting, Administration- We are the same team.</a:t>
            </a:r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Collaboration…It’s Contagious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1" y="5029200"/>
            <a:ext cx="265808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WHEN WE DO OUR BEST</a:t>
            </a:r>
          </a:p>
          <a:p>
            <a:endParaRPr lang="en-US" sz="1800" dirty="0" smtClean="0"/>
          </a:p>
          <a:p>
            <a:r>
              <a:rPr lang="en-US" sz="1800" dirty="0" smtClean="0"/>
              <a:t>Patients feel better about the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care they are receiving</a:t>
            </a:r>
          </a:p>
          <a:p>
            <a:endParaRPr lang="en-US" sz="1800" dirty="0" smtClean="0"/>
          </a:p>
          <a:p>
            <a:r>
              <a:rPr lang="en-US" sz="1800" dirty="0" smtClean="0"/>
              <a:t>Patients feel more at ease </a:t>
            </a:r>
          </a:p>
          <a:p>
            <a:pPr marL="0" indent="0">
              <a:buNone/>
            </a:pPr>
            <a:r>
              <a:rPr lang="en-US" sz="1800" dirty="0" smtClean="0"/>
              <a:t>   with the handoff, and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coordination of care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Your co-worker has a head start</a:t>
            </a:r>
          </a:p>
          <a:p>
            <a:pPr marL="0" indent="0">
              <a:buNone/>
            </a:pPr>
            <a:r>
              <a:rPr lang="en-US" sz="1800" dirty="0" smtClean="0"/>
              <a:t>    Winning confidence</a:t>
            </a:r>
          </a:p>
        </p:txBody>
      </p:sp>
      <p:pic>
        <p:nvPicPr>
          <p:cNvPr id="3076" name="Picture 4" descr="C:\Users\kstrubeck\AppData\Local\Microsoft\Windows\Temporary Internet Files\Content.IE5\28O19KM6\Análisis-de-sangr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143000"/>
            <a:ext cx="406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1" y="5029200"/>
            <a:ext cx="2658086" cy="1286367"/>
          </a:xfrm>
          <a:prstGeom prst="rect">
            <a:avLst/>
          </a:prstGeom>
        </p:spPr>
      </p:pic>
      <p:pic>
        <p:nvPicPr>
          <p:cNvPr id="3077" name="Picture 5" descr="C:\Users\kstrubeck\AppData\Local\Microsoft\Windows\Temporary Internet Files\Content.IE5\28O19KM6\labequipment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65689"/>
            <a:ext cx="22002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5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Good Service  vs. Great Service</a:t>
            </a:r>
          </a:p>
          <a:p>
            <a:pPr marL="0" indent="0">
              <a:buNone/>
            </a:pPr>
            <a:endParaRPr lang="en-US" dirty="0"/>
          </a:p>
          <a:p>
            <a:pPr marL="0" lvl="0" indent="0" algn="ctr">
              <a:buClr>
                <a:srgbClr val="F07F09"/>
              </a:buClr>
              <a:buNone/>
            </a:pPr>
            <a:r>
              <a:rPr lang="en-US" dirty="0">
                <a:solidFill>
                  <a:srgbClr val="F07F09">
                    <a:lumMod val="75000"/>
                  </a:srgbClr>
                </a:solidFill>
              </a:rPr>
              <a:t>It’s about the Patient!!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It’s up to ME and YOU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It’s about Dignity Health Clinical Laboratory Services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953000"/>
            <a:ext cx="265808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Thank you for making a difference…</a:t>
            </a:r>
          </a:p>
          <a:p>
            <a:pPr marL="0" indent="0">
              <a:buNone/>
            </a:pPr>
            <a:r>
              <a:rPr lang="en-US" dirty="0" smtClean="0"/>
              <a:t>	Every Patient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Every Time…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1" y="4419600"/>
            <a:ext cx="3602822" cy="1743567"/>
          </a:xfrm>
          <a:prstGeom prst="rect">
            <a:avLst/>
          </a:prstGeom>
        </p:spPr>
      </p:pic>
      <p:pic>
        <p:nvPicPr>
          <p:cNvPr id="10243" name="Picture 3" descr="C:\Users\kstrubeck\AppData\Local\Microsoft\Windows\Temporary Internet Files\Content.IE5\EG5L97U2\thank-you-not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AIDET COMPETENCY PROGRAM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Have you ever had your blood drawn at an Outpatient collection center, made a visit to the Emergency Room or stayed in a Hospital?</a:t>
            </a:r>
          </a:p>
          <a:p>
            <a:pPr marL="0" indent="0">
              <a:buNone/>
            </a:pPr>
            <a:endParaRPr lang="en-US" sz="1600" dirty="0" smtClean="0"/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What do you think the key components to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acceptable</a:t>
            </a:r>
            <a:r>
              <a:rPr lang="en-US" sz="1600" b="1" dirty="0" smtClean="0"/>
              <a:t> </a:t>
            </a:r>
            <a:r>
              <a:rPr lang="en-US" sz="1600" dirty="0" smtClean="0"/>
              <a:t>customer service are?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1600" dirty="0"/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What do you think the key components to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exceptional</a:t>
            </a:r>
            <a:r>
              <a:rPr lang="en-US" sz="1600" b="1" dirty="0" smtClean="0"/>
              <a:t> </a:t>
            </a:r>
            <a:r>
              <a:rPr lang="en-US" sz="1600" dirty="0" smtClean="0"/>
              <a:t>customer service are?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1" y="5105400"/>
            <a:ext cx="265808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AIDET COMPETENCY PROGRAM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When you are the customer</a:t>
            </a:r>
          </a:p>
          <a:p>
            <a:pPr marL="0" indent="0">
              <a:buNone/>
            </a:pPr>
            <a:r>
              <a:rPr lang="en-US" sz="1600" dirty="0" smtClean="0"/>
              <a:t>(in any industry),what is 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Exceptional</a:t>
            </a:r>
            <a:r>
              <a:rPr lang="en-US" sz="1600" dirty="0" smtClean="0"/>
              <a:t> service to you?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What affects your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willingness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To return </a:t>
            </a:r>
            <a:r>
              <a:rPr lang="en-US" sz="1600" dirty="0" smtClean="0"/>
              <a:t>next time?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What affects your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willingness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To recommend </a:t>
            </a:r>
            <a:r>
              <a:rPr lang="en-US" sz="1600" dirty="0" smtClean="0"/>
              <a:t>that service to </a:t>
            </a:r>
          </a:p>
          <a:p>
            <a:pPr marL="0" indent="0">
              <a:buNone/>
            </a:pPr>
            <a:r>
              <a:rPr lang="en-US" sz="1600" dirty="0" smtClean="0"/>
              <a:t>Your family and friends?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9" y="5029200"/>
            <a:ext cx="2658086" cy="1286367"/>
          </a:xfrm>
          <a:prstGeom prst="rect">
            <a:avLst/>
          </a:prstGeom>
        </p:spPr>
      </p:pic>
      <p:pic>
        <p:nvPicPr>
          <p:cNvPr id="1028" name="Picture 4" descr="C:\Users\kstrubeck\AppData\Local\Microsoft\Windows\Temporary Internet Files\Content.IE5\EG5L97U2\Emoticon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376210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Customer Service Drives Our Business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48" y="5029200"/>
            <a:ext cx="2658086" cy="1286367"/>
          </a:xfrm>
          <a:prstGeom prst="rect">
            <a:avLst/>
          </a:prstGeom>
        </p:spPr>
      </p:pic>
      <p:pic>
        <p:nvPicPr>
          <p:cNvPr id="1026" name="Picture 2" descr="C:\Users\kstrubeck\Desktop\ConcernERJu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31925"/>
            <a:ext cx="59531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Customer Service Drives Our Business</a:t>
            </a:r>
          </a:p>
          <a:p>
            <a:pPr marL="0" indent="0">
              <a:buNone/>
            </a:pP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1" y="5029200"/>
            <a:ext cx="2658086" cy="1286367"/>
          </a:xfrm>
          <a:prstGeom prst="rect">
            <a:avLst/>
          </a:prstGeom>
        </p:spPr>
      </p:pic>
      <p:pic>
        <p:nvPicPr>
          <p:cNvPr id="2050" name="Picture 2" descr="C:\Users\kstrubeck\Desktop\CoutesyErJune2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582738"/>
            <a:ext cx="59626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85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Customer Service Drives Our Business</a:t>
            </a:r>
          </a:p>
          <a:p>
            <a:pPr marL="0" indent="0">
              <a:buNone/>
            </a:pP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88" y="5105400"/>
            <a:ext cx="2658086" cy="1286367"/>
          </a:xfrm>
          <a:prstGeom prst="rect">
            <a:avLst/>
          </a:prstGeom>
        </p:spPr>
      </p:pic>
      <p:pic>
        <p:nvPicPr>
          <p:cNvPr id="3074" name="Picture 2" descr="C:\Users\kstrubeck\Desktop\Courtesy Inpatient Ju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604963"/>
            <a:ext cx="59340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13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105156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Arroyo Grande-Question Skill of Techs/Therapists/Nurses</a:t>
            </a:r>
            <a:endParaRPr lang="en-US" sz="2800" b="0" dirty="0">
              <a:solidFill>
                <a:schemeClr val="accent1">
                  <a:lumMod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086600" cy="241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254158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35000" y="5238750"/>
            <a:ext cx="39687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</a:pPr>
            <a:r>
              <a:rPr lang="en-US" altLang="en-US" sz="1200" dirty="0">
                <a:solidFill>
                  <a:srgbClr val="000000"/>
                </a:solidFill>
                <a:sym typeface="Arial" panose="020B0604020202020204" pitchFamily="34" charset="0"/>
              </a:rPr>
              <a:t>Lab</a:t>
            </a:r>
          </a:p>
        </p:txBody>
      </p:sp>
    </p:spTree>
    <p:extLst>
      <p:ext uri="{BB962C8B-B14F-4D97-AF65-F5344CB8AC3E}">
        <p14:creationId xmlns:p14="http://schemas.microsoft.com/office/powerpoint/2010/main" val="294952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880" cy="105156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Arroyo Grande Question- Courtesy of Person </a:t>
            </a:r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W</a:t>
            </a:r>
            <a:r>
              <a:rPr lang="en-US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ho </a:t>
            </a:r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T</a:t>
            </a:r>
            <a:r>
              <a:rPr lang="en-US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ook Blood?</a:t>
            </a:r>
            <a:endParaRPr lang="en-US" sz="2800" b="0" dirty="0">
              <a:solidFill>
                <a:schemeClr val="accent1">
                  <a:lumMod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650162" cy="260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39687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7" y="5148263"/>
            <a:ext cx="254158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290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643</TotalTime>
  <Words>724</Words>
  <Application>Microsoft Office PowerPoint</Application>
  <PresentationFormat>On-screen Show (4:3)</PresentationFormat>
  <Paragraphs>199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Algerian</vt:lpstr>
      <vt:lpstr>Arial</vt:lpstr>
      <vt:lpstr>Verdana</vt:lpstr>
      <vt:lpstr>Wingdings</vt:lpstr>
      <vt:lpstr>Wingdings 2</vt:lpstr>
      <vt:lpstr>Aspect</vt:lpstr>
      <vt:lpstr> Central Coast Laboratory Services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Arroyo Grande-Question Skill of Techs/Therapists/Nurses</vt:lpstr>
      <vt:lpstr>Arroyo Grande Question- Courtesy of Person Who Took Blood?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HANDWASHING</vt:lpstr>
      <vt:lpstr>Does the Patient Know You are Washing?</vt:lpstr>
      <vt:lpstr>Arroyo Grande-Emergency Question-Saw staff clean hands before caring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Dignity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Marian Regional Medical Center Laboratory Services</dc:title>
  <dc:creator>Strubeck, Kurt - MRMC</dc:creator>
  <cp:lastModifiedBy>Janzen, Debora - FHMC</cp:lastModifiedBy>
  <cp:revision>44</cp:revision>
  <dcterms:created xsi:type="dcterms:W3CDTF">2017-03-14T20:21:15Z</dcterms:created>
  <dcterms:modified xsi:type="dcterms:W3CDTF">2018-09-04T20:18:41Z</dcterms:modified>
</cp:coreProperties>
</file>