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7"/>
  </p:handoutMasterIdLst>
  <p:sldIdLst>
    <p:sldId id="256" r:id="rId2"/>
    <p:sldId id="257" r:id="rId3"/>
    <p:sldId id="258" r:id="rId4"/>
    <p:sldId id="259" r:id="rId5"/>
    <p:sldId id="260" r:id="rId6"/>
    <p:sldId id="261" r:id="rId7"/>
    <p:sldId id="265" r:id="rId8"/>
    <p:sldId id="262" r:id="rId9"/>
    <p:sldId id="274" r:id="rId10"/>
    <p:sldId id="263" r:id="rId11"/>
    <p:sldId id="264" r:id="rId12"/>
    <p:sldId id="266" r:id="rId13"/>
    <p:sldId id="271" r:id="rId14"/>
    <p:sldId id="267" r:id="rId15"/>
    <p:sldId id="268" r:id="rId16"/>
    <p:sldId id="269" r:id="rId17"/>
    <p:sldId id="270" r:id="rId18"/>
    <p:sldId id="272" r:id="rId19"/>
    <p:sldId id="273" r:id="rId20"/>
    <p:sldId id="275" r:id="rId21"/>
    <p:sldId id="298" r:id="rId22"/>
    <p:sldId id="276" r:id="rId23"/>
    <p:sldId id="297" r:id="rId24"/>
    <p:sldId id="296" r:id="rId25"/>
    <p:sldId id="286" r:id="rId26"/>
    <p:sldId id="289" r:id="rId27"/>
    <p:sldId id="287" r:id="rId28"/>
    <p:sldId id="288" r:id="rId29"/>
    <p:sldId id="290" r:id="rId30"/>
    <p:sldId id="293" r:id="rId31"/>
    <p:sldId id="294" r:id="rId32"/>
    <p:sldId id="295" r:id="rId33"/>
    <p:sldId id="283" r:id="rId34"/>
    <p:sldId id="285"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539"/>
    <a:srgbClr val="FACEF7"/>
    <a:srgbClr val="283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117BC6-37DD-48EF-A9C2-64DF9DBA1A64}" type="datetimeFigureOut">
              <a:rPr lang="en-US" smtClean="0"/>
              <a:t>6/22/2018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065BE4-E79C-4A58-9862-2172A3B934BD}" type="slidenum">
              <a:rPr lang="en-US" smtClean="0"/>
              <a:t>‹#›</a:t>
            </a:fld>
            <a:endParaRPr lang="en-US"/>
          </a:p>
        </p:txBody>
      </p:sp>
    </p:spTree>
    <p:extLst>
      <p:ext uri="{BB962C8B-B14F-4D97-AF65-F5344CB8AC3E}">
        <p14:creationId xmlns:p14="http://schemas.microsoft.com/office/powerpoint/2010/main" val="28568233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15EF35E-D704-4F80-9C78-BD76E92AA338}" type="datetimeFigureOut">
              <a:rPr lang="en-US" smtClean="0"/>
              <a:pPr/>
              <a:t>6/22/2018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5736750-60D1-40C1-BFFB-6E44AC051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EF35E-D704-4F80-9C78-BD76E92AA338}"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EF35E-D704-4F80-9C78-BD76E92AA338}"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EF35E-D704-4F80-9C78-BD76E92AA338}"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5EF35E-D704-4F80-9C78-BD76E92AA338}"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5EF35E-D704-4F80-9C78-BD76E92AA338}" type="datetimeFigureOut">
              <a:rPr lang="en-US" smtClean="0"/>
              <a:pPr/>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15EF35E-D704-4F80-9C78-BD76E92AA338}" type="datetimeFigureOut">
              <a:rPr lang="en-US" smtClean="0"/>
              <a:pPr/>
              <a:t>6/22/2018</a:t>
            </a:fld>
            <a:endParaRPr lang="en-US"/>
          </a:p>
        </p:txBody>
      </p:sp>
      <p:sp>
        <p:nvSpPr>
          <p:cNvPr id="27" name="Slide Number Placeholder 26"/>
          <p:cNvSpPr>
            <a:spLocks noGrp="1"/>
          </p:cNvSpPr>
          <p:nvPr>
            <p:ph type="sldNum" sz="quarter" idx="11"/>
          </p:nvPr>
        </p:nvSpPr>
        <p:spPr/>
        <p:txBody>
          <a:bodyPr rtlCol="0"/>
          <a:lstStyle/>
          <a:p>
            <a:fld id="{E5736750-60D1-40C1-BFFB-6E44AC051C7A}"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15EF35E-D704-4F80-9C78-BD76E92AA338}" type="datetimeFigureOut">
              <a:rPr lang="en-US" smtClean="0"/>
              <a:pPr/>
              <a:t>6/22/2018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5736750-60D1-40C1-BFFB-6E44AC051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EF35E-D704-4F80-9C78-BD76E92AA338}" type="datetimeFigureOut">
              <a:rPr lang="en-US" smtClean="0"/>
              <a:pPr/>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5EF35E-D704-4F80-9C78-BD76E92AA338}" type="datetimeFigureOut">
              <a:rPr lang="en-US" smtClean="0"/>
              <a:pPr/>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5EF35E-D704-4F80-9C78-BD76E92AA338}" type="datetimeFigureOut">
              <a:rPr lang="en-US" smtClean="0"/>
              <a:pPr/>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36750-60D1-40C1-BFFB-6E44AC051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15EF35E-D704-4F80-9C78-BD76E92AA338}" type="datetimeFigureOut">
              <a:rPr lang="en-US" smtClean="0"/>
              <a:pPr/>
              <a:t>6/22/2018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5736750-60D1-40C1-BFFB-6E44AC051C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rin.Perez@DignityHealth.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Erin.Perez@DignityHealth.org"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Shape"/>
          <p:cNvSpPr>
            <a:spLocks noGrp="1"/>
          </p:cNvSpPr>
          <p:nvPr>
            <p:ph type="ctrTitle"/>
          </p:nvPr>
        </p:nvSpPr>
        <p:spPr>
          <a:prstGeom prst="rect">
            <a:avLst/>
          </a:prstGeom>
        </p:spPr>
        <p:txBody>
          <a:bodyPr>
            <a:normAutofit fontScale="90000"/>
          </a:bodyPr>
          <a:lstStyle/>
          <a:p>
            <a:pPr algn="ctr"/>
            <a:r>
              <a:rPr lang="en-US" dirty="0" smtClean="0"/>
              <a:t>INDICATIONS FOR SPECIAL TRANSFUSION REQUIREMENTS</a:t>
            </a:r>
            <a:br>
              <a:rPr lang="en-US" dirty="0" smtClean="0"/>
            </a:br>
            <a:r>
              <a:rPr lang="en-US" dirty="0" smtClean="0"/>
              <a:t> IN BLOOD PRODUCT TRANSFUSIONS</a:t>
            </a:r>
          </a:p>
        </p:txBody>
      </p:sp>
      <p:sp>
        <p:nvSpPr>
          <p:cNvPr id="1027" name="Shape"/>
          <p:cNvSpPr>
            <a:spLocks noGrp="1"/>
          </p:cNvSpPr>
          <p:nvPr>
            <p:ph type="subTitle" idx="1"/>
          </p:nvPr>
        </p:nvSpPr>
        <p:spPr>
          <a:xfrm>
            <a:off x="457200" y="3886200"/>
            <a:ext cx="4953000" cy="1752600"/>
          </a:xfrm>
          <a:prstGeom prst="rect">
            <a:avLst/>
          </a:prstGeom>
        </p:spPr>
        <p:txBody>
          <a:bodyPr>
            <a:normAutofit/>
          </a:bodyPr>
          <a:lstStyle/>
          <a:p>
            <a:r>
              <a:rPr lang="en-US" dirty="0" smtClean="0"/>
              <a:t>ERIN PEREZ, CLS, MT (</a:t>
            </a:r>
            <a:r>
              <a:rPr lang="en-US" dirty="0" err="1" smtClean="0"/>
              <a:t>ASCP</a:t>
            </a:r>
            <a:r>
              <a:rPr lang="en-US" dirty="0" smtClean="0"/>
              <a:t>), </a:t>
            </a:r>
            <a:r>
              <a:rPr lang="en-US" dirty="0" err="1" smtClean="0"/>
              <a:t>SBB</a:t>
            </a:r>
            <a:endParaRPr lang="en-US" dirty="0" smtClean="0"/>
          </a:p>
          <a:p>
            <a:r>
              <a:rPr lang="en-US" dirty="0" smtClean="0">
                <a:hlinkClick r:id="rId2"/>
              </a:rPr>
              <a:t>Erin.Perez@DignityHealth.org</a:t>
            </a:r>
            <a:endParaRPr lang="en-US" dirty="0" smtClean="0"/>
          </a:p>
          <a:p>
            <a:r>
              <a:rPr lang="en-US" dirty="0" smtClean="0"/>
              <a:t>Transfusion Service</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HLA </a:t>
            </a:r>
            <a:r>
              <a:rPr lang="en-US" dirty="0" err="1" smtClean="0"/>
              <a:t>Alloimmunization</a:t>
            </a:r>
            <a:endParaRPr lang="en-US" dirty="0"/>
          </a:p>
        </p:txBody>
      </p:sp>
      <p:sp>
        <p:nvSpPr>
          <p:cNvPr id="3" name="Content Placeholder 2"/>
          <p:cNvSpPr>
            <a:spLocks noGrp="1"/>
          </p:cNvSpPr>
          <p:nvPr>
            <p:ph idx="1"/>
          </p:nvPr>
        </p:nvSpPr>
        <p:spPr/>
        <p:txBody>
          <a:bodyPr>
            <a:normAutofit/>
          </a:bodyPr>
          <a:lstStyle/>
          <a:p>
            <a:r>
              <a:rPr lang="en-US" dirty="0" smtClean="0"/>
              <a:t>The HLA system function is to distinguish self from non self</a:t>
            </a:r>
          </a:p>
          <a:p>
            <a:r>
              <a:rPr lang="en-US" dirty="0" smtClean="0"/>
              <a:t>HLA antigens are present on all nucleated cells</a:t>
            </a:r>
          </a:p>
          <a:p>
            <a:r>
              <a:rPr lang="en-US" dirty="0" smtClean="0"/>
              <a:t>Recipient develops antibodies towards the donors HLA antigens which are present on nucleated cells</a:t>
            </a:r>
          </a:p>
          <a:p>
            <a:r>
              <a:rPr lang="en-US" dirty="0" smtClean="0"/>
              <a:t>HLA </a:t>
            </a:r>
            <a:r>
              <a:rPr lang="en-US" dirty="0" err="1" smtClean="0"/>
              <a:t>alloimmunization</a:t>
            </a:r>
            <a:r>
              <a:rPr lang="en-US" dirty="0" smtClean="0"/>
              <a:t> can occur following pregnancy, transfusion, or organ transplantation</a:t>
            </a:r>
          </a:p>
          <a:p>
            <a:pPr>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HLA </a:t>
            </a:r>
            <a:r>
              <a:rPr lang="en-US" dirty="0" err="1" smtClean="0"/>
              <a:t>Alloimmunization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HLA </a:t>
            </a:r>
            <a:r>
              <a:rPr lang="en-US" dirty="0" err="1" smtClean="0"/>
              <a:t>Alloimmunization</a:t>
            </a:r>
            <a:r>
              <a:rPr lang="en-US" dirty="0" smtClean="0"/>
              <a:t> is responsible for Febrile Non Hemolytic Transfusion Reactions (FNHTR), Transfusion Related Acute Lung Injury (TRALI), Transfusion Associated- Graft vs. Host Disease (TA-GVHD) and Platelet Refractoriness</a:t>
            </a:r>
          </a:p>
          <a:p>
            <a:r>
              <a:rPr lang="en-US" dirty="0" smtClean="0"/>
              <a:t>Incidence of HLA </a:t>
            </a:r>
            <a:r>
              <a:rPr lang="en-US" dirty="0" err="1" smtClean="0"/>
              <a:t>Alloimmunization</a:t>
            </a:r>
            <a:r>
              <a:rPr lang="en-US" dirty="0" smtClean="0"/>
              <a:t> may be reduced by transfusing Leukocyte reduced RBC’s and </a:t>
            </a:r>
            <a:r>
              <a:rPr lang="en-US" dirty="0" err="1" smtClean="0"/>
              <a:t>Plt’s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Irradiation?</a:t>
            </a:r>
            <a:endParaRPr lang="en-US" dirty="0"/>
          </a:p>
        </p:txBody>
      </p:sp>
      <p:sp>
        <p:nvSpPr>
          <p:cNvPr id="3" name="Content Placeholder 2"/>
          <p:cNvSpPr>
            <a:spLocks noGrp="1"/>
          </p:cNvSpPr>
          <p:nvPr>
            <p:ph idx="1"/>
          </p:nvPr>
        </p:nvSpPr>
        <p:spPr/>
        <p:txBody>
          <a:bodyPr/>
          <a:lstStyle/>
          <a:p>
            <a:r>
              <a:rPr lang="en-US" sz="2400" dirty="0" smtClean="0"/>
              <a:t>Irradiated blood components are exposed to gamma rays which prevent proliferation of viable T lymphocytes</a:t>
            </a:r>
          </a:p>
          <a:p>
            <a:r>
              <a:rPr lang="en-US" sz="2400" dirty="0" smtClean="0"/>
              <a:t>Irradiation-sensitive labels are placed on RBC’s and </a:t>
            </a:r>
            <a:r>
              <a:rPr lang="en-US" sz="2400" dirty="0" err="1" smtClean="0"/>
              <a:t>Plt’s</a:t>
            </a:r>
            <a:r>
              <a:rPr lang="en-US" sz="2400" dirty="0" smtClean="0"/>
              <a:t> before irradiation</a:t>
            </a:r>
          </a:p>
          <a:p>
            <a:r>
              <a:rPr lang="en-US" sz="2400" dirty="0" smtClean="0"/>
              <a:t>The center of the purple label turns black to indicate that the minimum dose of 25 </a:t>
            </a:r>
            <a:r>
              <a:rPr lang="en-US" sz="2400" dirty="0" err="1" smtClean="0"/>
              <a:t>Gy</a:t>
            </a:r>
            <a:r>
              <a:rPr lang="en-US" sz="2400" dirty="0" smtClean="0"/>
              <a:t> was achieved</a:t>
            </a:r>
          </a:p>
          <a:p>
            <a:endParaRPr lang="en-US" dirty="0" smtClean="0"/>
          </a:p>
        </p:txBody>
      </p:sp>
      <p:pic>
        <p:nvPicPr>
          <p:cNvPr id="4" name="Picture 3" descr="irrad label.jpg"/>
          <p:cNvPicPr>
            <a:picLocks noChangeAspect="1"/>
          </p:cNvPicPr>
          <p:nvPr/>
        </p:nvPicPr>
        <p:blipFill>
          <a:blip r:embed="rId2" cstate="print"/>
          <a:stretch>
            <a:fillRect/>
          </a:stretch>
        </p:blipFill>
        <p:spPr>
          <a:xfrm>
            <a:off x="3048000" y="4648200"/>
            <a:ext cx="2743200" cy="19124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066800"/>
          </a:xfrm>
        </p:spPr>
        <p:txBody>
          <a:bodyPr/>
          <a:lstStyle/>
          <a:p>
            <a:endParaRPr lang="en-US" dirty="0"/>
          </a:p>
        </p:txBody>
      </p:sp>
      <p:pic>
        <p:nvPicPr>
          <p:cNvPr id="4" name="Content Placeholder 3" descr="irrad 2.JPG"/>
          <p:cNvPicPr>
            <a:picLocks noGrp="1" noChangeAspect="1"/>
          </p:cNvPicPr>
          <p:nvPr>
            <p:ph idx="1"/>
          </p:nvPr>
        </p:nvPicPr>
        <p:blipFill>
          <a:blip r:embed="rId2" cstate="print"/>
          <a:stretch>
            <a:fillRect/>
          </a:stretch>
        </p:blipFill>
        <p:spPr>
          <a:xfrm>
            <a:off x="4876800" y="1295400"/>
            <a:ext cx="3581400" cy="5278438"/>
          </a:xfrm>
          <a:prstGeom prst="rect">
            <a:avLst/>
          </a:prstGeom>
        </p:spPr>
      </p:pic>
      <p:pic>
        <p:nvPicPr>
          <p:cNvPr id="5" name="Picture 4" descr="irrad plt.JPG"/>
          <p:cNvPicPr>
            <a:picLocks noChangeAspect="1"/>
          </p:cNvPicPr>
          <p:nvPr/>
        </p:nvPicPr>
        <p:blipFill>
          <a:blip r:embed="rId3" cstate="print"/>
          <a:stretch>
            <a:fillRect/>
          </a:stretch>
        </p:blipFill>
        <p:spPr>
          <a:xfrm>
            <a:off x="381000" y="1295400"/>
            <a:ext cx="4086225" cy="5257800"/>
          </a:xfrm>
          <a:prstGeom prst="rect">
            <a:avLst/>
          </a:prstGeom>
        </p:spPr>
      </p:pic>
      <p:sp>
        <p:nvSpPr>
          <p:cNvPr id="6" name="TextBox 5"/>
          <p:cNvSpPr txBox="1"/>
          <p:nvPr/>
        </p:nvSpPr>
        <p:spPr>
          <a:xfrm>
            <a:off x="1219200" y="1295400"/>
            <a:ext cx="2362200" cy="646331"/>
          </a:xfrm>
          <a:prstGeom prst="rect">
            <a:avLst/>
          </a:prstGeom>
          <a:solidFill>
            <a:schemeClr val="bg1"/>
          </a:solidFill>
          <a:ln w="28575">
            <a:solidFill>
              <a:schemeClr val="accent2">
                <a:lumMod val="60000"/>
                <a:lumOff val="40000"/>
              </a:schemeClr>
            </a:solidFill>
          </a:ln>
        </p:spPr>
        <p:txBody>
          <a:bodyPr wrap="square" rtlCol="0">
            <a:spAutoFit/>
          </a:bodyPr>
          <a:lstStyle/>
          <a:p>
            <a:pPr algn="ctr"/>
            <a:r>
              <a:rPr lang="en-US" dirty="0" smtClean="0"/>
              <a:t>Irradiation Sensitive label</a:t>
            </a:r>
            <a:endParaRPr lang="en-US" dirty="0"/>
          </a:p>
        </p:txBody>
      </p:sp>
      <p:sp>
        <p:nvSpPr>
          <p:cNvPr id="7" name="Down Arrow 6"/>
          <p:cNvSpPr/>
          <p:nvPr/>
        </p:nvSpPr>
        <p:spPr>
          <a:xfrm>
            <a:off x="2286000" y="1981200"/>
            <a:ext cx="2286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5410200"/>
            <a:ext cx="2057400" cy="523220"/>
          </a:xfrm>
          <a:prstGeom prst="rect">
            <a:avLst/>
          </a:prstGeom>
          <a:solidFill>
            <a:schemeClr val="bg1"/>
          </a:solidFill>
          <a:ln w="28575">
            <a:solidFill>
              <a:schemeClr val="accent2">
                <a:lumMod val="60000"/>
                <a:lumOff val="40000"/>
              </a:schemeClr>
            </a:solidFill>
          </a:ln>
        </p:spPr>
        <p:txBody>
          <a:bodyPr wrap="square" rtlCol="0">
            <a:spAutoFit/>
          </a:bodyPr>
          <a:lstStyle/>
          <a:p>
            <a:pPr algn="ctr"/>
            <a:r>
              <a:rPr lang="en-US" sz="1400" dirty="0" smtClean="0"/>
              <a:t>Standard Product Code  </a:t>
            </a:r>
          </a:p>
          <a:p>
            <a:pPr algn="ctr"/>
            <a:r>
              <a:rPr lang="en-US" sz="1400" dirty="0" smtClean="0"/>
              <a:t>Irradiated</a:t>
            </a:r>
            <a:endParaRPr lang="en-US" sz="1400" dirty="0"/>
          </a:p>
        </p:txBody>
      </p:sp>
      <p:sp>
        <p:nvSpPr>
          <p:cNvPr id="9" name="Up Arrow 8"/>
          <p:cNvSpPr/>
          <p:nvPr/>
        </p:nvSpPr>
        <p:spPr>
          <a:xfrm>
            <a:off x="5334000" y="5105400"/>
            <a:ext cx="152400" cy="3048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Transfusion Associated-Graft vs. Host Disease (TA-GVHD)</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In </a:t>
            </a:r>
            <a:r>
              <a:rPr lang="en-US" dirty="0" err="1" smtClean="0"/>
              <a:t>immunocompetent</a:t>
            </a:r>
            <a:r>
              <a:rPr lang="en-US" dirty="0" smtClean="0"/>
              <a:t> patients  the recipient would recognize the donor T lymphocytes as foreign and destroy the donor T lymphocytes</a:t>
            </a:r>
          </a:p>
          <a:p>
            <a:r>
              <a:rPr lang="en-US" dirty="0" smtClean="0"/>
              <a:t>In </a:t>
            </a:r>
            <a:r>
              <a:rPr lang="en-US" dirty="0" err="1" smtClean="0"/>
              <a:t>immunocompromised</a:t>
            </a:r>
            <a:r>
              <a:rPr lang="en-US" dirty="0" smtClean="0"/>
              <a:t> patients the recipient is unable to recognize the donor T lymphocytes as foreign and therefore the donor cells engraft into the recipients tissues and cause an immune response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 of TA-GVHD	</a:t>
            </a:r>
            <a:endParaRPr lang="en-US" dirty="0"/>
          </a:p>
        </p:txBody>
      </p:sp>
      <p:sp>
        <p:nvSpPr>
          <p:cNvPr id="3" name="Content Placeholder 2"/>
          <p:cNvSpPr>
            <a:spLocks noGrp="1"/>
          </p:cNvSpPr>
          <p:nvPr>
            <p:ph idx="1"/>
          </p:nvPr>
        </p:nvSpPr>
        <p:spPr/>
        <p:txBody>
          <a:bodyPr/>
          <a:lstStyle/>
          <a:p>
            <a:r>
              <a:rPr lang="en-US" dirty="0" err="1" smtClean="0"/>
              <a:t>Maculopapular</a:t>
            </a:r>
            <a:r>
              <a:rPr lang="en-US" dirty="0" smtClean="0"/>
              <a:t> rash </a:t>
            </a:r>
          </a:p>
          <a:p>
            <a:r>
              <a:rPr lang="en-US" dirty="0" smtClean="0"/>
              <a:t>Fever</a:t>
            </a:r>
          </a:p>
          <a:p>
            <a:r>
              <a:rPr lang="en-US" dirty="0" err="1" smtClean="0"/>
              <a:t>Pancytopenia</a:t>
            </a:r>
            <a:endParaRPr lang="en-US" dirty="0" smtClean="0"/>
          </a:p>
          <a:p>
            <a:r>
              <a:rPr lang="en-US" dirty="0" err="1" smtClean="0"/>
              <a:t>Enterocolitis</a:t>
            </a:r>
            <a:r>
              <a:rPr lang="en-US" dirty="0" smtClean="0"/>
              <a:t> with watery diarrhea</a:t>
            </a:r>
          </a:p>
          <a:p>
            <a:r>
              <a:rPr lang="en-US" dirty="0" smtClean="0"/>
              <a:t>Elevated liver function tests</a:t>
            </a:r>
          </a:p>
          <a:p>
            <a:r>
              <a:rPr lang="en-US" dirty="0" smtClean="0"/>
              <a:t>Marrow </a:t>
            </a:r>
            <a:r>
              <a:rPr lang="en-US" dirty="0" err="1" smtClean="0"/>
              <a:t>aplasia</a:t>
            </a:r>
            <a:endParaRPr lang="en-US" dirty="0" smtClean="0"/>
          </a:p>
          <a:p>
            <a:r>
              <a:rPr lang="en-US" dirty="0" smtClean="0"/>
              <a:t>Death</a:t>
            </a:r>
          </a:p>
          <a:p>
            <a:endParaRPr lang="en-US" dirty="0" smtClean="0"/>
          </a:p>
          <a:p>
            <a:endParaRPr lang="en-US" dirty="0"/>
          </a:p>
        </p:txBody>
      </p:sp>
      <p:pic>
        <p:nvPicPr>
          <p:cNvPr id="4" name="Picture 3" descr="rash.jpg"/>
          <p:cNvPicPr>
            <a:picLocks noChangeAspect="1"/>
          </p:cNvPicPr>
          <p:nvPr/>
        </p:nvPicPr>
        <p:blipFill>
          <a:blip r:embed="rId2" cstate="print"/>
          <a:stretch>
            <a:fillRect/>
          </a:stretch>
        </p:blipFill>
        <p:spPr>
          <a:xfrm>
            <a:off x="4419600" y="2362200"/>
            <a:ext cx="1447800" cy="990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TA-GVHD Continued..	</a:t>
            </a:r>
            <a:endParaRPr lang="en-US" dirty="0"/>
          </a:p>
        </p:txBody>
      </p:sp>
      <p:sp>
        <p:nvSpPr>
          <p:cNvPr id="3" name="Content Placeholder 2"/>
          <p:cNvSpPr>
            <a:spLocks noGrp="1"/>
          </p:cNvSpPr>
          <p:nvPr>
            <p:ph idx="1"/>
          </p:nvPr>
        </p:nvSpPr>
        <p:spPr/>
        <p:txBody>
          <a:bodyPr/>
          <a:lstStyle/>
          <a:p>
            <a:r>
              <a:rPr lang="en-US" dirty="0" smtClean="0"/>
              <a:t>Signs and symptoms occur between 3 and 30 days post transfusion with non-irradiated blood components</a:t>
            </a:r>
          </a:p>
          <a:p>
            <a:r>
              <a:rPr lang="en-US" dirty="0" smtClean="0"/>
              <a:t>The average onset is between 8 to 10 days post transfusion</a:t>
            </a:r>
          </a:p>
          <a:p>
            <a:r>
              <a:rPr lang="en-US" dirty="0" smtClean="0"/>
              <a:t>Death can occur within 1 to 3 weeks after the onset of the first symptoms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Irradiated Components</a:t>
            </a:r>
            <a:endParaRPr lang="en-US" dirty="0"/>
          </a:p>
        </p:txBody>
      </p:sp>
      <p:sp>
        <p:nvSpPr>
          <p:cNvPr id="3" name="Content Placeholder 2"/>
          <p:cNvSpPr>
            <a:spLocks noGrp="1"/>
          </p:cNvSpPr>
          <p:nvPr>
            <p:ph idx="1"/>
          </p:nvPr>
        </p:nvSpPr>
        <p:spPr>
          <a:xfrm>
            <a:off x="457200" y="2057400"/>
            <a:ext cx="8229600" cy="4325112"/>
          </a:xfrm>
        </p:spPr>
        <p:txBody>
          <a:bodyPr>
            <a:normAutofit fontScale="92500" lnSpcReduction="10000"/>
          </a:bodyPr>
          <a:lstStyle/>
          <a:p>
            <a:r>
              <a:rPr lang="en-US" dirty="0" smtClean="0"/>
              <a:t>Intrauterine transfusion and exchange transfusion recipients</a:t>
            </a:r>
          </a:p>
          <a:p>
            <a:r>
              <a:rPr lang="en-US" dirty="0" smtClean="0"/>
              <a:t>Bone marrow or peripheral blood stem cell transplantation</a:t>
            </a:r>
          </a:p>
          <a:p>
            <a:r>
              <a:rPr lang="en-US" dirty="0" smtClean="0"/>
              <a:t>Patients with congenital </a:t>
            </a:r>
            <a:r>
              <a:rPr lang="en-US" dirty="0" err="1" smtClean="0"/>
              <a:t>immunodeficiencies</a:t>
            </a:r>
            <a:endParaRPr lang="en-US" dirty="0" smtClean="0"/>
          </a:p>
          <a:p>
            <a:r>
              <a:rPr lang="en-US" dirty="0" smtClean="0"/>
              <a:t>Donors who are blood relatives to the recipient</a:t>
            </a:r>
          </a:p>
          <a:p>
            <a:r>
              <a:rPr lang="en-US" dirty="0" err="1" smtClean="0"/>
              <a:t>Immunosuppressed</a:t>
            </a:r>
            <a:r>
              <a:rPr lang="en-US" dirty="0" smtClean="0"/>
              <a:t> patients at risk for GVHD</a:t>
            </a:r>
          </a:p>
          <a:p>
            <a:pPr lvl="1"/>
            <a:r>
              <a:rPr lang="en-US" dirty="0" smtClean="0">
                <a:solidFill>
                  <a:schemeClr val="tx1"/>
                </a:solidFill>
              </a:rPr>
              <a:t>Patients being treated with chemotherapy and/or radiation</a:t>
            </a:r>
          </a:p>
          <a:p>
            <a:pPr lvl="1"/>
            <a:r>
              <a:rPr lang="en-US" dirty="0" smtClean="0">
                <a:solidFill>
                  <a:schemeClr val="tx1"/>
                </a:solidFill>
              </a:rPr>
              <a:t>Patients with bone marrow suppression</a:t>
            </a:r>
          </a:p>
          <a:p>
            <a:pPr lvl="1"/>
            <a:r>
              <a:rPr lang="en-US" dirty="0" smtClean="0">
                <a:solidFill>
                  <a:schemeClr val="tx1"/>
                </a:solidFill>
              </a:rPr>
              <a:t>Premature infants &lt; 1200 grams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Irradiated Components Continued..</a:t>
            </a:r>
            <a:endParaRPr lang="en-US" dirty="0"/>
          </a:p>
        </p:txBody>
      </p:sp>
      <p:sp>
        <p:nvSpPr>
          <p:cNvPr id="3" name="Content Placeholder 2"/>
          <p:cNvSpPr>
            <a:spLocks noGrp="1"/>
          </p:cNvSpPr>
          <p:nvPr>
            <p:ph idx="1"/>
          </p:nvPr>
        </p:nvSpPr>
        <p:spPr/>
        <p:txBody>
          <a:bodyPr/>
          <a:lstStyle/>
          <a:p>
            <a:r>
              <a:rPr lang="en-US" dirty="0" smtClean="0"/>
              <a:t>Patients receiving HLA matched platelets or granulocytes</a:t>
            </a:r>
          </a:p>
          <a:p>
            <a:r>
              <a:rPr lang="en-US" dirty="0" smtClean="0"/>
              <a:t>Hematologic malignancies or solid tumors such as </a:t>
            </a:r>
            <a:r>
              <a:rPr lang="en-US" dirty="0" err="1" smtClean="0"/>
              <a:t>neuroblastoma</a:t>
            </a:r>
            <a:r>
              <a:rPr lang="en-US" dirty="0" smtClean="0"/>
              <a:t>, sarcoma, and Hodgkin’s Disease</a:t>
            </a:r>
          </a:p>
          <a:p>
            <a:r>
              <a:rPr lang="en-US" dirty="0" smtClean="0"/>
              <a:t>Patients being treated with </a:t>
            </a:r>
            <a:r>
              <a:rPr lang="en-US" dirty="0" err="1" smtClean="0"/>
              <a:t>cytotoxic</a:t>
            </a:r>
            <a:r>
              <a:rPr lang="en-US" dirty="0" smtClean="0"/>
              <a:t> agents for a malignancy</a:t>
            </a:r>
          </a:p>
          <a:p>
            <a:r>
              <a:rPr lang="en-US" dirty="0" smtClean="0"/>
              <a:t>Newborns with </a:t>
            </a:r>
            <a:r>
              <a:rPr lang="en-US" dirty="0" err="1" smtClean="0"/>
              <a:t>erythroblastosis</a:t>
            </a:r>
            <a:r>
              <a:rPr lang="en-US" dirty="0" smtClean="0"/>
              <a:t> </a:t>
            </a:r>
            <a:r>
              <a:rPr lang="en-US" dirty="0" err="1" smtClean="0"/>
              <a:t>fetalis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TA-GVHD</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The </a:t>
            </a:r>
            <a:r>
              <a:rPr lang="en-US" b="1" u="sng" dirty="0" smtClean="0"/>
              <a:t>ONLY</a:t>
            </a:r>
            <a:r>
              <a:rPr lang="en-US" dirty="0" smtClean="0"/>
              <a:t> prevention for Transfusion Associated Graft vs. Host Disease is </a:t>
            </a:r>
            <a:r>
              <a:rPr lang="en-US" b="1" u="sng" dirty="0" smtClean="0"/>
              <a:t>IRRADIATION</a:t>
            </a:r>
            <a:r>
              <a:rPr lang="en-US" dirty="0" smtClean="0"/>
              <a:t> of cellular components</a:t>
            </a:r>
          </a:p>
          <a:p>
            <a:pPr>
              <a:buNone/>
            </a:pPr>
            <a:endParaRPr lang="en-US" dirty="0" smtClean="0"/>
          </a:p>
          <a:p>
            <a:pPr>
              <a:buNone/>
            </a:pPr>
            <a:r>
              <a:rPr lang="en-US" dirty="0" smtClean="0"/>
              <a:t>			</a:t>
            </a:r>
          </a:p>
          <a:p>
            <a:pPr>
              <a:buNone/>
            </a:pPr>
            <a:r>
              <a:rPr lang="en-US" dirty="0" smtClean="0"/>
              <a:t>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SPECIAL TRANSFUSION REQUIREMENTS?</a:t>
            </a:r>
            <a:endParaRPr lang="en-US" dirty="0"/>
          </a:p>
        </p:txBody>
      </p:sp>
      <p:sp>
        <p:nvSpPr>
          <p:cNvPr id="3" name="Content Placeholder 2"/>
          <p:cNvSpPr>
            <a:spLocks noGrp="1"/>
          </p:cNvSpPr>
          <p:nvPr>
            <p:ph idx="1"/>
          </p:nvPr>
        </p:nvSpPr>
        <p:spPr/>
        <p:txBody>
          <a:bodyPr/>
          <a:lstStyle/>
          <a:p>
            <a:r>
              <a:rPr lang="en-US" dirty="0" smtClean="0"/>
              <a:t>A patient’s medical need for blood components which have been modified</a:t>
            </a:r>
          </a:p>
          <a:p>
            <a:r>
              <a:rPr lang="en-US" dirty="0" smtClean="0"/>
              <a:t>Modifications include:</a:t>
            </a:r>
          </a:p>
          <a:p>
            <a:pPr lvl="1"/>
            <a:r>
              <a:rPr lang="en-US" dirty="0" smtClean="0"/>
              <a:t>Leukocyte reduced</a:t>
            </a:r>
          </a:p>
          <a:p>
            <a:pPr lvl="1"/>
            <a:r>
              <a:rPr lang="en-US" dirty="0" smtClean="0"/>
              <a:t>CMV Negative</a:t>
            </a:r>
          </a:p>
          <a:p>
            <a:pPr lvl="1"/>
            <a:r>
              <a:rPr lang="en-US" dirty="0" smtClean="0"/>
              <a:t>Irradiated</a:t>
            </a:r>
          </a:p>
          <a:p>
            <a:pPr lvl="1"/>
            <a:r>
              <a:rPr lang="en-US" dirty="0" smtClean="0"/>
              <a:t>Washed</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Washed RBC’s and </a:t>
            </a:r>
            <a:r>
              <a:rPr lang="en-US" dirty="0" err="1" smtClean="0"/>
              <a:t>Plt’s</a:t>
            </a:r>
            <a:endParaRPr lang="en-US" dirty="0"/>
          </a:p>
        </p:txBody>
      </p:sp>
      <p:sp>
        <p:nvSpPr>
          <p:cNvPr id="3" name="Content Placeholder 2"/>
          <p:cNvSpPr>
            <a:spLocks noGrp="1"/>
          </p:cNvSpPr>
          <p:nvPr>
            <p:ph idx="1"/>
          </p:nvPr>
        </p:nvSpPr>
        <p:spPr/>
        <p:txBody>
          <a:bodyPr/>
          <a:lstStyle/>
          <a:p>
            <a:r>
              <a:rPr lang="en-US" dirty="0" smtClean="0"/>
              <a:t>RBC’s and </a:t>
            </a:r>
            <a:r>
              <a:rPr lang="en-US" dirty="0" err="1" smtClean="0"/>
              <a:t>Plt’s</a:t>
            </a:r>
            <a:r>
              <a:rPr lang="en-US" dirty="0" smtClean="0"/>
              <a:t> are washed with normal saline in order to remove plasma proteins</a:t>
            </a:r>
          </a:p>
          <a:p>
            <a:r>
              <a:rPr lang="en-US" dirty="0" smtClean="0"/>
              <a:t>Indications for washed RBC’s and </a:t>
            </a:r>
            <a:r>
              <a:rPr lang="en-US" dirty="0" err="1" smtClean="0"/>
              <a:t>Plt’s</a:t>
            </a:r>
            <a:endParaRPr lang="en-US" dirty="0" smtClean="0"/>
          </a:p>
          <a:p>
            <a:pPr lvl="2"/>
            <a:r>
              <a:rPr lang="en-US" dirty="0" err="1" smtClean="0"/>
              <a:t>IgA</a:t>
            </a:r>
            <a:r>
              <a:rPr lang="en-US" dirty="0" smtClean="0"/>
              <a:t> deficient recipients who developed Anti-</a:t>
            </a:r>
            <a:r>
              <a:rPr lang="en-US" dirty="0" err="1" smtClean="0"/>
              <a:t>IgA</a:t>
            </a:r>
            <a:endParaRPr lang="en-US" dirty="0" smtClean="0"/>
          </a:p>
          <a:p>
            <a:pPr lvl="2"/>
            <a:r>
              <a:rPr lang="en-US" dirty="0" smtClean="0"/>
              <a:t>Patients with a history of developing severe allergic reactions to plasma containing components</a:t>
            </a:r>
          </a:p>
          <a:p>
            <a:pPr lvl="2"/>
            <a:r>
              <a:rPr lang="en-US" dirty="0" smtClean="0"/>
              <a:t>Transfusion of maternal blood for a neonatal transfusion when the mother has Anti-HPA-1a</a:t>
            </a:r>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Neonates &lt; 4 months old</a:t>
            </a:r>
            <a:endParaRPr lang="en-US" dirty="0"/>
          </a:p>
        </p:txBody>
      </p:sp>
      <p:sp>
        <p:nvSpPr>
          <p:cNvPr id="3" name="Content Placeholder 2"/>
          <p:cNvSpPr>
            <a:spLocks noGrp="1"/>
          </p:cNvSpPr>
          <p:nvPr>
            <p:ph idx="1"/>
          </p:nvPr>
        </p:nvSpPr>
        <p:spPr>
          <a:xfrm>
            <a:off x="457200" y="1981200"/>
            <a:ext cx="8229600" cy="4593336"/>
          </a:xfrm>
        </p:spPr>
        <p:txBody>
          <a:bodyPr>
            <a:normAutofit fontScale="77500" lnSpcReduction="20000"/>
          </a:bodyPr>
          <a:lstStyle/>
          <a:p>
            <a:r>
              <a:rPr lang="en-US" dirty="0" smtClean="0"/>
              <a:t>Neonates are considered immunocompromised and have special transfusion requirements.</a:t>
            </a:r>
          </a:p>
          <a:p>
            <a:r>
              <a:rPr lang="en-US" dirty="0" smtClean="0"/>
              <a:t>When a neonate has a Type and Screen or Product Requisition the following Transfusion Requirements must be entered into Cerner:</a:t>
            </a:r>
          </a:p>
          <a:p>
            <a:pPr lvl="1"/>
            <a:r>
              <a:rPr lang="en-US" dirty="0" smtClean="0">
                <a:solidFill>
                  <a:schemeClr val="accent2">
                    <a:lumMod val="75000"/>
                  </a:schemeClr>
                </a:solidFill>
              </a:rPr>
              <a:t>CMV Negative</a:t>
            </a:r>
          </a:p>
          <a:p>
            <a:pPr lvl="1"/>
            <a:r>
              <a:rPr lang="en-US" dirty="0" smtClean="0">
                <a:solidFill>
                  <a:schemeClr val="accent2">
                    <a:lumMod val="75000"/>
                  </a:schemeClr>
                </a:solidFill>
              </a:rPr>
              <a:t>Irradiated</a:t>
            </a:r>
          </a:p>
          <a:p>
            <a:pPr lvl="1"/>
            <a:r>
              <a:rPr lang="en-US" dirty="0" err="1" smtClean="0">
                <a:solidFill>
                  <a:schemeClr val="accent2">
                    <a:lumMod val="75000"/>
                  </a:schemeClr>
                </a:solidFill>
              </a:rPr>
              <a:t>Hgb</a:t>
            </a:r>
            <a:r>
              <a:rPr lang="en-US" dirty="0" smtClean="0">
                <a:solidFill>
                  <a:schemeClr val="accent2">
                    <a:lumMod val="75000"/>
                  </a:schemeClr>
                </a:solidFill>
              </a:rPr>
              <a:t> S </a:t>
            </a:r>
            <a:r>
              <a:rPr lang="en-US" dirty="0" err="1" smtClean="0">
                <a:solidFill>
                  <a:schemeClr val="accent2">
                    <a:lumMod val="75000"/>
                  </a:schemeClr>
                </a:solidFill>
              </a:rPr>
              <a:t>Neg</a:t>
            </a:r>
            <a:endParaRPr lang="en-US" dirty="0">
              <a:solidFill>
                <a:schemeClr val="accent2">
                  <a:lumMod val="75000"/>
                </a:schemeClr>
              </a:solidFill>
            </a:endParaRPr>
          </a:p>
          <a:p>
            <a:r>
              <a:rPr lang="en-US" dirty="0" smtClean="0"/>
              <a:t>If the patient returns when they are &gt; 4 months old and the physician does not request or there are no clinical indications for special transfusion requirements, then the transfusion requirements can be removed after discussion with the ordering physician as stated in policy </a:t>
            </a:r>
            <a:r>
              <a:rPr lang="en-US" dirty="0" err="1" smtClean="0"/>
              <a:t>7540.BB.CC.104</a:t>
            </a:r>
            <a:r>
              <a:rPr lang="en-US" dirty="0" smtClean="0"/>
              <a:t> </a:t>
            </a:r>
            <a:r>
              <a:rPr lang="en-US" dirty="0"/>
              <a:t>Evaluating Requests for Special Products - CMV Negative, Irradiated, or </a:t>
            </a:r>
            <a:r>
              <a:rPr lang="en-US" dirty="0" err="1"/>
              <a:t>HGB</a:t>
            </a:r>
            <a:r>
              <a:rPr lang="en-US" dirty="0"/>
              <a:t> S negative</a:t>
            </a:r>
          </a:p>
          <a:p>
            <a:pPr lvl="1"/>
            <a:endParaRPr lang="en-US" dirty="0"/>
          </a:p>
        </p:txBody>
      </p:sp>
    </p:spTree>
    <p:extLst>
      <p:ext uri="{BB962C8B-B14F-4D97-AF65-F5344CB8AC3E}">
        <p14:creationId xmlns:p14="http://schemas.microsoft.com/office/powerpoint/2010/main" val="2071931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715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143000"/>
            <a:ext cx="8229600" cy="685800"/>
          </a:xfrm>
        </p:spPr>
        <p:txBody>
          <a:bodyPr>
            <a:noAutofit/>
          </a:bodyPr>
          <a:lstStyle/>
          <a:p>
            <a:r>
              <a:rPr lang="en-US" sz="2800" b="1" dirty="0" smtClean="0"/>
              <a:t>Special Transfusion Requirements on Product Requisition</a:t>
            </a:r>
            <a:endParaRPr lang="en-US" sz="2800" b="1" dirty="0"/>
          </a:p>
        </p:txBody>
      </p:sp>
      <p:sp>
        <p:nvSpPr>
          <p:cNvPr id="4" name="Rectangle 3"/>
          <p:cNvSpPr/>
          <p:nvPr/>
        </p:nvSpPr>
        <p:spPr>
          <a:xfrm>
            <a:off x="4648200" y="4509119"/>
            <a:ext cx="2438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ctr"/>
            <a:r>
              <a:rPr lang="en-US" dirty="0" smtClean="0"/>
              <a:t>Product Requisition Verification</a:t>
            </a:r>
            <a:endParaRPr lang="en-US" dirty="0"/>
          </a:p>
        </p:txBody>
      </p:sp>
      <p:sp>
        <p:nvSpPr>
          <p:cNvPr id="4" name="TextBox 3"/>
          <p:cNvSpPr txBox="1"/>
          <p:nvPr/>
        </p:nvSpPr>
        <p:spPr>
          <a:xfrm>
            <a:off x="381000" y="5024761"/>
            <a:ext cx="8529899"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In Result entry scan or type in the accession number for the product requested.</a:t>
            </a:r>
          </a:p>
          <a:p>
            <a:pPr marL="285750" indent="-285750">
              <a:buFont typeface="Arial" panose="020B0604020202020204" pitchFamily="34" charset="0"/>
              <a:buChar char="•"/>
            </a:pPr>
            <a:r>
              <a:rPr lang="en-US" dirty="0" smtClean="0"/>
              <a:t>Review the paper requisition with the electronic order in Cerner.</a:t>
            </a:r>
          </a:p>
          <a:p>
            <a:pPr marL="285750" indent="-285750">
              <a:buFont typeface="Arial" panose="020B0604020202020204" pitchFamily="34" charset="0"/>
              <a:buChar char="•"/>
            </a:pPr>
            <a:r>
              <a:rPr lang="en-US" dirty="0" smtClean="0"/>
              <a:t>If there are special transfusion requirements that are not visible in the patient</a:t>
            </a:r>
          </a:p>
          <a:p>
            <a:pPr indent="284163"/>
            <a:r>
              <a:rPr lang="en-US" dirty="0" smtClean="0"/>
              <a:t>profile, then add them through the Result Entry screen</a:t>
            </a:r>
          </a:p>
          <a:p>
            <a:pPr marL="285750" indent="-285750">
              <a:buFont typeface="Arial" panose="020B0604020202020204" pitchFamily="34" charset="0"/>
              <a:buChar char="•"/>
            </a:pPr>
            <a:r>
              <a:rPr lang="en-US" dirty="0" smtClean="0"/>
              <a:t>Verify the product order </a:t>
            </a:r>
            <a:r>
              <a:rPr lang="en-US" u="sng" dirty="0" smtClean="0"/>
              <a:t>BEFORE</a:t>
            </a:r>
            <a:r>
              <a:rPr lang="en-US" dirty="0" smtClean="0"/>
              <a:t> selecting units for transfusion</a:t>
            </a:r>
            <a:endParaRPr lang="en-US"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9337" y="1572152"/>
            <a:ext cx="6993224" cy="345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38600" y="3429000"/>
            <a:ext cx="838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590800"/>
            <a:ext cx="1905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91000" y="2590800"/>
            <a:ext cx="1943100" cy="646331"/>
          </a:xfrm>
          <a:prstGeom prst="rect">
            <a:avLst/>
          </a:prstGeom>
          <a:noFill/>
          <a:ln>
            <a:solidFill>
              <a:srgbClr val="FF0000"/>
            </a:solidFill>
          </a:ln>
        </p:spPr>
        <p:txBody>
          <a:bodyPr wrap="square" rtlCol="0">
            <a:spAutoFit/>
          </a:bodyPr>
          <a:lstStyle/>
          <a:p>
            <a:r>
              <a:rPr lang="en-US" dirty="0" smtClean="0"/>
              <a:t>CMV </a:t>
            </a:r>
            <a:r>
              <a:rPr lang="en-US" dirty="0" err="1" smtClean="0"/>
              <a:t>Neg</a:t>
            </a:r>
            <a:r>
              <a:rPr lang="en-US" dirty="0" smtClean="0"/>
              <a:t> needs to be added</a:t>
            </a:r>
            <a:endParaRPr lang="en-US" dirty="0"/>
          </a:p>
        </p:txBody>
      </p:sp>
    </p:spTree>
    <p:extLst>
      <p:ext uri="{BB962C8B-B14F-4D97-AF65-F5344CB8AC3E}">
        <p14:creationId xmlns:p14="http://schemas.microsoft.com/office/powerpoint/2010/main" val="4181419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Requisition Review</a:t>
            </a:r>
            <a:endParaRPr lang="en-US" dirty="0"/>
          </a:p>
        </p:txBody>
      </p:sp>
      <p:sp>
        <p:nvSpPr>
          <p:cNvPr id="3" name="Content Placeholder 2"/>
          <p:cNvSpPr>
            <a:spLocks noGrp="1"/>
          </p:cNvSpPr>
          <p:nvPr>
            <p:ph idx="1"/>
          </p:nvPr>
        </p:nvSpPr>
        <p:spPr/>
        <p:txBody>
          <a:bodyPr>
            <a:normAutofit fontScale="77500" lnSpcReduction="20000"/>
          </a:bodyPr>
          <a:lstStyle/>
          <a:p>
            <a:pPr>
              <a:spcAft>
                <a:spcPts val="600"/>
              </a:spcAft>
            </a:pPr>
            <a:r>
              <a:rPr lang="en-US" dirty="0" smtClean="0"/>
              <a:t>The product requisition is the mode of communication between the physician and the CLS for special transfusion requirements.</a:t>
            </a:r>
          </a:p>
          <a:p>
            <a:pPr>
              <a:spcAft>
                <a:spcPts val="600"/>
              </a:spcAft>
            </a:pPr>
            <a:r>
              <a:rPr lang="en-US" dirty="0" smtClean="0"/>
              <a:t>Each order for products must be thoroughly reviewed by the </a:t>
            </a:r>
            <a:r>
              <a:rPr lang="en-US" dirty="0"/>
              <a:t>CLS</a:t>
            </a:r>
            <a:r>
              <a:rPr lang="en-US" dirty="0" smtClean="0"/>
              <a:t> prior to selecting units for transfusion.</a:t>
            </a:r>
          </a:p>
          <a:p>
            <a:pPr>
              <a:spcAft>
                <a:spcPts val="600"/>
              </a:spcAft>
            </a:pPr>
            <a:r>
              <a:rPr lang="en-US" dirty="0" smtClean="0"/>
              <a:t>If the product requisition includes special transfusion requirements, then </a:t>
            </a:r>
            <a:r>
              <a:rPr lang="en-US" u="sng" dirty="0" smtClean="0">
                <a:solidFill>
                  <a:srgbClr val="FF0000"/>
                </a:solidFill>
              </a:rPr>
              <a:t>enter the needs in Cerner immediately.</a:t>
            </a:r>
          </a:p>
          <a:p>
            <a:pPr>
              <a:spcAft>
                <a:spcPts val="600"/>
              </a:spcAft>
            </a:pPr>
            <a:r>
              <a:rPr lang="en-US" dirty="0" smtClean="0"/>
              <a:t>If the special transfusion requirements are not entered in Cerner by the CLS, then Cerner cannot provide the level of security necessary for safe transfusion.</a:t>
            </a:r>
          </a:p>
          <a:p>
            <a:r>
              <a:rPr lang="en-US" dirty="0" smtClean="0"/>
              <a:t>Transfusion of products that do not meet a patient’s special transfusion requirements is a FDA reportable event.</a:t>
            </a:r>
            <a:endParaRPr lang="en-US" dirty="0"/>
          </a:p>
        </p:txBody>
      </p:sp>
    </p:spTree>
    <p:extLst>
      <p:ext uri="{BB962C8B-B14F-4D97-AF65-F5344CB8AC3E}">
        <p14:creationId xmlns:p14="http://schemas.microsoft.com/office/powerpoint/2010/main" val="2754829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Entering Special Transfusion Requirements in Cerner</a:t>
            </a:r>
            <a:endParaRPr lang="en-US" dirty="0"/>
          </a:p>
        </p:txBody>
      </p:sp>
      <p:sp>
        <p:nvSpPr>
          <p:cNvPr id="3" name="Content Placeholder 2"/>
          <p:cNvSpPr>
            <a:spLocks noGrp="1"/>
          </p:cNvSpPr>
          <p:nvPr>
            <p:ph idx="1"/>
          </p:nvPr>
        </p:nvSpPr>
        <p:spPr/>
        <p:txBody>
          <a:bodyPr>
            <a:normAutofit lnSpcReduction="10000"/>
          </a:bodyPr>
          <a:lstStyle/>
          <a:p>
            <a:r>
              <a:rPr lang="en-US" dirty="0" smtClean="0"/>
              <a:t>From the Cerner App Bar select one of  the </a:t>
            </a:r>
          </a:p>
          <a:p>
            <a:pPr marL="365125" indent="-19050">
              <a:buNone/>
            </a:pPr>
            <a:r>
              <a:rPr lang="en-US" dirty="0" smtClean="0"/>
              <a:t>following icons:</a:t>
            </a:r>
          </a:p>
          <a:p>
            <a:r>
              <a:rPr lang="en-US" dirty="0" smtClean="0"/>
              <a:t>Barcode or type the patient’s Medical Record Number</a:t>
            </a:r>
          </a:p>
          <a:p>
            <a:r>
              <a:rPr lang="en-US" dirty="0" smtClean="0"/>
              <a:t>Select the filing cabinet icon   </a:t>
            </a:r>
            <a:r>
              <a:rPr lang="en-US" dirty="0"/>
              <a:t> </a:t>
            </a:r>
            <a:r>
              <a:rPr lang="en-US" dirty="0" smtClean="0"/>
              <a:t>  </a:t>
            </a:r>
          </a:p>
          <a:p>
            <a:pPr marL="400050" indent="0">
              <a:buNone/>
            </a:pPr>
            <a:r>
              <a:rPr lang="en-US" dirty="0" smtClean="0"/>
              <a:t>OR &lt;View&gt; from the menu bar then select &lt;Transfusion Requirements, Antibodies, Antigens&gt;</a:t>
            </a:r>
          </a:p>
          <a:p>
            <a:r>
              <a:rPr lang="en-US" dirty="0" smtClean="0"/>
              <a:t>Note: You can also use	 Result Entry during verification of the product requisition.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603" y="285001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3962400"/>
            <a:ext cx="324590" cy="33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370" y="2850009"/>
            <a:ext cx="3333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493933"/>
            <a:ext cx="3524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214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81" y="838200"/>
            <a:ext cx="8382000" cy="494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752600"/>
            <a:ext cx="480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95400" y="1371600"/>
            <a:ext cx="228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26602" y="1758434"/>
            <a:ext cx="845598" cy="369332"/>
          </a:xfrm>
          <a:prstGeom prst="rect">
            <a:avLst/>
          </a:prstGeom>
          <a:noFill/>
        </p:spPr>
        <p:txBody>
          <a:bodyPr wrap="square" rtlCol="0">
            <a:spAutoFit/>
          </a:bodyPr>
          <a:lstStyle/>
          <a:p>
            <a:r>
              <a:rPr lang="en-US" dirty="0" smtClean="0"/>
              <a:t>Step 1</a:t>
            </a:r>
            <a:endParaRPr lang="en-US" dirty="0"/>
          </a:p>
        </p:txBody>
      </p:sp>
      <p:sp>
        <p:nvSpPr>
          <p:cNvPr id="5" name="TextBox 4"/>
          <p:cNvSpPr txBox="1"/>
          <p:nvPr/>
        </p:nvSpPr>
        <p:spPr>
          <a:xfrm>
            <a:off x="1676400" y="1302006"/>
            <a:ext cx="990600" cy="369332"/>
          </a:xfrm>
          <a:prstGeom prst="rect">
            <a:avLst/>
          </a:prstGeom>
          <a:solidFill>
            <a:schemeClr val="bg1"/>
          </a:solidFill>
          <a:ln>
            <a:solidFill>
              <a:schemeClr val="tx1"/>
            </a:solidFill>
          </a:ln>
        </p:spPr>
        <p:txBody>
          <a:bodyPr wrap="square" rtlCol="0">
            <a:spAutoFit/>
          </a:bodyPr>
          <a:lstStyle/>
          <a:p>
            <a:r>
              <a:rPr lang="en-US" dirty="0" smtClean="0"/>
              <a:t>Step 2</a:t>
            </a:r>
            <a:endParaRPr lang="en-US" dirty="0"/>
          </a:p>
        </p:txBody>
      </p:sp>
    </p:spTree>
    <p:extLst>
      <p:ext uri="{BB962C8B-B14F-4D97-AF65-F5344CB8AC3E}">
        <p14:creationId xmlns:p14="http://schemas.microsoft.com/office/powerpoint/2010/main" val="1283895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Ensure the Transfusion Requirements button is selected</a:t>
            </a:r>
            <a:endParaRPr lang="en-US" sz="3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8229600" cy="414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2514600"/>
            <a:ext cx="1447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238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16946"/>
            <a:ext cx="8077200" cy="404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6083" y="961072"/>
            <a:ext cx="7427033"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Use the drop down box underneath the Transfusion Requirements:</a:t>
            </a:r>
          </a:p>
          <a:p>
            <a:pPr marL="285750" indent="-285750">
              <a:buFont typeface="Arial" panose="020B0604020202020204" pitchFamily="34" charset="0"/>
              <a:buChar char="•"/>
            </a:pPr>
            <a:r>
              <a:rPr lang="en-US" dirty="0" smtClean="0"/>
              <a:t>Select the requirement and then click the Add button</a:t>
            </a:r>
          </a:p>
          <a:p>
            <a:pPr marL="285750" indent="-285750">
              <a:buFont typeface="Arial" panose="020B0604020202020204" pitchFamily="34" charset="0"/>
              <a:buChar char="•"/>
            </a:pPr>
            <a:r>
              <a:rPr lang="en-US" dirty="0" smtClean="0"/>
              <a:t>The added requirement will appear in the grid</a:t>
            </a:r>
          </a:p>
          <a:p>
            <a:pPr marL="285750" indent="-285750">
              <a:buFont typeface="Arial" panose="020B0604020202020204" pitchFamily="34" charset="0"/>
              <a:buChar char="•"/>
            </a:pPr>
            <a:r>
              <a:rPr lang="en-US" dirty="0" smtClean="0"/>
              <a:t>Once all requirements have been added then select the Apply button</a:t>
            </a:r>
          </a:p>
          <a:p>
            <a:pPr marL="741363" indent="-457200"/>
            <a:r>
              <a:rPr lang="en-US" dirty="0" smtClean="0"/>
              <a:t>and then OK</a:t>
            </a:r>
            <a:endParaRPr lang="en-US" dirty="0"/>
          </a:p>
        </p:txBody>
      </p:sp>
      <p:sp>
        <p:nvSpPr>
          <p:cNvPr id="4" name="Rectangle 3"/>
          <p:cNvSpPr/>
          <p:nvPr/>
        </p:nvSpPr>
        <p:spPr>
          <a:xfrm>
            <a:off x="609601" y="4343400"/>
            <a:ext cx="23622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08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40944"/>
          <a:stretch/>
        </p:blipFill>
        <p:spPr bwMode="auto">
          <a:xfrm>
            <a:off x="838200" y="2286000"/>
            <a:ext cx="7498080" cy="357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1257354"/>
            <a:ext cx="7436651" cy="707886"/>
          </a:xfrm>
          <a:prstGeom prst="rect">
            <a:avLst/>
          </a:prstGeom>
          <a:noFill/>
        </p:spPr>
        <p:txBody>
          <a:bodyPr wrap="none" rtlCol="0">
            <a:spAutoFit/>
          </a:bodyPr>
          <a:lstStyle/>
          <a:p>
            <a:r>
              <a:rPr lang="en-US" sz="2000" dirty="0" smtClean="0"/>
              <a:t>The patient’s profile will be updated with the special transfusion</a:t>
            </a:r>
          </a:p>
          <a:p>
            <a:r>
              <a:rPr lang="en-US" sz="2000" dirty="0" smtClean="0"/>
              <a:t>requirements.</a:t>
            </a:r>
            <a:endParaRPr lang="en-US" sz="2000" dirty="0"/>
          </a:p>
        </p:txBody>
      </p:sp>
      <p:sp>
        <p:nvSpPr>
          <p:cNvPr id="3" name="Rectangle 2"/>
          <p:cNvSpPr/>
          <p:nvPr/>
        </p:nvSpPr>
        <p:spPr>
          <a:xfrm>
            <a:off x="6098959" y="3648722"/>
            <a:ext cx="20574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04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Leukocyte Reduced</a:t>
            </a:r>
            <a:endParaRPr lang="en-US" dirty="0"/>
          </a:p>
        </p:txBody>
      </p:sp>
      <p:sp>
        <p:nvSpPr>
          <p:cNvPr id="3" name="Content Placeholder 2"/>
          <p:cNvSpPr>
            <a:spLocks noGrp="1"/>
          </p:cNvSpPr>
          <p:nvPr>
            <p:ph idx="1"/>
          </p:nvPr>
        </p:nvSpPr>
        <p:spPr/>
        <p:txBody>
          <a:bodyPr>
            <a:normAutofit lnSpcReduction="10000"/>
          </a:bodyPr>
          <a:lstStyle/>
          <a:p>
            <a:r>
              <a:rPr lang="en-US" dirty="0" smtClean="0"/>
              <a:t>Blood Component is filtered in order to reduce the number of white blood cells</a:t>
            </a:r>
          </a:p>
          <a:p>
            <a:r>
              <a:rPr lang="en-US" dirty="0" smtClean="0"/>
              <a:t>Filtration may occur after collection, in the laboratory, or at the bedside</a:t>
            </a:r>
          </a:p>
          <a:p>
            <a:r>
              <a:rPr lang="en-US" dirty="0" smtClean="0"/>
              <a:t>RBC’s and Platelets are the only products that are leukocyte reduced</a:t>
            </a:r>
          </a:p>
          <a:p>
            <a:r>
              <a:rPr lang="en-US" dirty="0" smtClean="0"/>
              <a:t>Leukocyte reduced RBC’s contain &lt;5.0 x 10</a:t>
            </a:r>
            <a:r>
              <a:rPr lang="en-US" baseline="30000" dirty="0" smtClean="0"/>
              <a:t>6 </a:t>
            </a:r>
            <a:r>
              <a:rPr lang="en-US" dirty="0" smtClean="0"/>
              <a:t>residual leukocytes</a:t>
            </a:r>
          </a:p>
          <a:p>
            <a:r>
              <a:rPr lang="en-US" dirty="0" smtClean="0"/>
              <a:t>Leukocyte reduced Platelets contain &lt;8.3 x 10</a:t>
            </a:r>
            <a:r>
              <a:rPr lang="en-US" baseline="30000" dirty="0" smtClean="0"/>
              <a:t>5</a:t>
            </a:r>
            <a:r>
              <a:rPr lang="en-US" dirty="0" smtClean="0"/>
              <a:t> residual leukocytes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8" y="990600"/>
            <a:ext cx="8229600" cy="762000"/>
          </a:xfrm>
        </p:spPr>
        <p:txBody>
          <a:bodyPr>
            <a:normAutofit fontScale="90000"/>
          </a:bodyPr>
          <a:lstStyle/>
          <a:p>
            <a:r>
              <a:rPr lang="en-US" sz="2400" dirty="0" smtClean="0">
                <a:solidFill>
                  <a:schemeClr val="tx1">
                    <a:lumMod val="95000"/>
                    <a:lumOff val="5000"/>
                  </a:schemeClr>
                </a:solidFill>
                <a:latin typeface="+mn-lt"/>
              </a:rPr>
              <a:t>Cerner will display an exception box if a product is selected for crossmatch that does not meet special transfusion requirements. </a:t>
            </a:r>
            <a:br>
              <a:rPr lang="en-US" sz="2400" dirty="0" smtClean="0">
                <a:solidFill>
                  <a:schemeClr val="tx1">
                    <a:lumMod val="95000"/>
                    <a:lumOff val="5000"/>
                  </a:schemeClr>
                </a:solidFill>
                <a:latin typeface="+mn-lt"/>
              </a:rPr>
            </a:br>
            <a:endParaRPr lang="en-US" sz="2400" b="1" u="sng" dirty="0">
              <a:solidFill>
                <a:srgbClr val="C00000"/>
              </a:solidFill>
              <a:latin typeface="+mn-lt"/>
            </a:endParaRPr>
          </a:p>
        </p:txBody>
      </p:sp>
      <p:pic>
        <p:nvPicPr>
          <p:cNvPr id="307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0509" y="2209800"/>
            <a:ext cx="4645238"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71800" y="1676400"/>
            <a:ext cx="3382657" cy="461665"/>
          </a:xfrm>
          <a:prstGeom prst="rect">
            <a:avLst/>
          </a:prstGeom>
          <a:noFill/>
        </p:spPr>
        <p:txBody>
          <a:bodyPr wrap="none" rtlCol="0">
            <a:spAutoFit/>
          </a:bodyPr>
          <a:lstStyle/>
          <a:p>
            <a:pPr algn="ctr"/>
            <a:r>
              <a:rPr lang="en-US" sz="2400" b="1" u="sng" dirty="0" smtClean="0">
                <a:solidFill>
                  <a:srgbClr val="C00000"/>
                </a:solidFill>
              </a:rPr>
              <a:t>DO NOT OVERRIDE</a:t>
            </a:r>
            <a:endParaRPr lang="en-US" sz="2400" b="1" u="sng" dirty="0">
              <a:solidFill>
                <a:srgbClr val="C00000"/>
              </a:solidFill>
            </a:endParaRPr>
          </a:p>
        </p:txBody>
      </p:sp>
      <p:sp>
        <p:nvSpPr>
          <p:cNvPr id="11" name="Rectangle 10"/>
          <p:cNvSpPr/>
          <p:nvPr/>
        </p:nvSpPr>
        <p:spPr>
          <a:xfrm>
            <a:off x="2351103" y="4572000"/>
            <a:ext cx="32766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61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sz="2900" dirty="0" smtClean="0"/>
              <a:t>Cerner will warn the user if a product does not meet special transfusion requirements during assignment</a:t>
            </a:r>
            <a:r>
              <a:rPr lang="en-US" sz="3000" dirty="0" smtClean="0"/>
              <a:t>.</a:t>
            </a:r>
            <a:endParaRPr lang="en-US" sz="3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7218" y="2290622"/>
            <a:ext cx="5681964" cy="4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1863139"/>
            <a:ext cx="3657600" cy="461665"/>
          </a:xfrm>
          <a:prstGeom prst="rect">
            <a:avLst/>
          </a:prstGeom>
          <a:noFill/>
        </p:spPr>
        <p:txBody>
          <a:bodyPr wrap="square" rtlCol="0">
            <a:spAutoFit/>
          </a:bodyPr>
          <a:lstStyle/>
          <a:p>
            <a:pPr algn="ctr"/>
            <a:r>
              <a:rPr lang="en-US" sz="2400" b="1" u="sng" dirty="0" smtClean="0">
                <a:solidFill>
                  <a:srgbClr val="C00000"/>
                </a:solidFill>
              </a:rPr>
              <a:t>DO NOT CONTINUE </a:t>
            </a:r>
          </a:p>
        </p:txBody>
      </p:sp>
      <p:sp>
        <p:nvSpPr>
          <p:cNvPr id="5" name="Rectangle 4"/>
          <p:cNvSpPr/>
          <p:nvPr/>
        </p:nvSpPr>
        <p:spPr>
          <a:xfrm>
            <a:off x="3390900" y="4572000"/>
            <a:ext cx="25146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307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2800" dirty="0" smtClean="0"/>
              <a:t>Cerner will display an exception box if the product selected for dispense does not meet special transfusion requirements.</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2166" y="2184816"/>
            <a:ext cx="5675868" cy="4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2700" y="1811044"/>
            <a:ext cx="4114800" cy="461665"/>
          </a:xfrm>
          <a:prstGeom prst="rect">
            <a:avLst/>
          </a:prstGeom>
          <a:noFill/>
        </p:spPr>
        <p:txBody>
          <a:bodyPr wrap="square" rtlCol="0">
            <a:spAutoFit/>
          </a:bodyPr>
          <a:lstStyle/>
          <a:p>
            <a:pPr algn="ctr"/>
            <a:r>
              <a:rPr lang="en-US" sz="2400" b="1" u="sng" dirty="0" smtClean="0">
                <a:solidFill>
                  <a:srgbClr val="C00000"/>
                </a:solidFill>
              </a:rPr>
              <a:t>DO NOT OVERRIDE</a:t>
            </a:r>
            <a:r>
              <a:rPr lang="en-US" sz="2400" dirty="0" smtClean="0"/>
              <a:t> </a:t>
            </a:r>
            <a:endParaRPr lang="en-US" sz="2400" dirty="0"/>
          </a:p>
        </p:txBody>
      </p:sp>
      <p:sp>
        <p:nvSpPr>
          <p:cNvPr id="5" name="Rectangle 4"/>
          <p:cNvSpPr/>
          <p:nvPr/>
        </p:nvSpPr>
        <p:spPr>
          <a:xfrm>
            <a:off x="3505200" y="3657600"/>
            <a:ext cx="22098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53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Needs Product Availability </a:t>
            </a:r>
            <a:endParaRPr lang="en-US" dirty="0"/>
          </a:p>
        </p:txBody>
      </p:sp>
      <p:sp>
        <p:nvSpPr>
          <p:cNvPr id="3" name="Content Placeholder 2"/>
          <p:cNvSpPr>
            <a:spLocks noGrp="1"/>
          </p:cNvSpPr>
          <p:nvPr>
            <p:ph idx="1"/>
          </p:nvPr>
        </p:nvSpPr>
        <p:spPr/>
        <p:txBody>
          <a:bodyPr/>
          <a:lstStyle/>
          <a:p>
            <a:r>
              <a:rPr lang="en-US" dirty="0" smtClean="0"/>
              <a:t>CMV negative, irradiated and washed products must be ordered from United Blood Services at the time of the request, if there are no products currently available in inventory.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concerns..</a:t>
            </a:r>
            <a:endParaRPr lang="en-US" dirty="0"/>
          </a:p>
        </p:txBody>
      </p:sp>
      <p:sp>
        <p:nvSpPr>
          <p:cNvPr id="3" name="Content Placeholder 2"/>
          <p:cNvSpPr>
            <a:spLocks noGrp="1"/>
          </p:cNvSpPr>
          <p:nvPr>
            <p:ph idx="1"/>
          </p:nvPr>
        </p:nvSpPr>
        <p:spPr/>
        <p:txBody>
          <a:bodyPr/>
          <a:lstStyle/>
          <a:p>
            <a:r>
              <a:rPr lang="en-US" dirty="0" smtClean="0"/>
              <a:t>Questions or concerns please contact Erin Perez, CLS, MT(</a:t>
            </a:r>
            <a:r>
              <a:rPr lang="en-US" dirty="0" err="1" smtClean="0"/>
              <a:t>ASCP</a:t>
            </a:r>
            <a:r>
              <a:rPr lang="en-US" dirty="0" smtClean="0"/>
              <a:t>), </a:t>
            </a:r>
            <a:r>
              <a:rPr lang="en-US" dirty="0" err="1" smtClean="0"/>
              <a:t>SBB</a:t>
            </a:r>
            <a:r>
              <a:rPr lang="en-US" dirty="0" smtClean="0"/>
              <a:t> Transfusion Service Area Supervisor</a:t>
            </a:r>
          </a:p>
          <a:p>
            <a:r>
              <a:rPr lang="en-US" dirty="0" smtClean="0">
                <a:hlinkClick r:id="rId2"/>
              </a:rPr>
              <a:t>Erin.Perez@DignityHealth.org</a:t>
            </a:r>
            <a:r>
              <a:rPr lang="en-US" dirty="0" smtClean="0"/>
              <a:t>		</a:t>
            </a:r>
          </a:p>
          <a:p>
            <a:pPr marL="109728" indent="0">
              <a:buNone/>
            </a:pPr>
            <a:endParaRPr lang="en-US" dirty="0" smtClean="0"/>
          </a:p>
          <a:p>
            <a:pPr>
              <a:buNone/>
            </a:pPr>
            <a:endParaRPr lang="en-US" dirty="0"/>
          </a:p>
        </p:txBody>
      </p:sp>
      <p:pic>
        <p:nvPicPr>
          <p:cNvPr id="2051" name="Picture 3" descr="C:\Documents and Settings\padillaer\Local Settings\Temporary Internet Files\Content.IE5\AAC1WD0H\Blood_Drop[1].jpg"/>
          <p:cNvPicPr>
            <a:picLocks noChangeAspect="1" noChangeArrowheads="1"/>
          </p:cNvPicPr>
          <p:nvPr/>
        </p:nvPicPr>
        <p:blipFill>
          <a:blip r:embed="rId3" cstate="print"/>
          <a:srcRect/>
          <a:stretch>
            <a:fillRect/>
          </a:stretch>
        </p:blipFill>
        <p:spPr bwMode="auto">
          <a:xfrm>
            <a:off x="6172200" y="3886200"/>
            <a:ext cx="1981200" cy="2195512"/>
          </a:xfrm>
          <a:prstGeom prst="rect">
            <a:avLst/>
          </a:prstGeom>
          <a:noFill/>
        </p:spPr>
      </p:pic>
      <p:pic>
        <p:nvPicPr>
          <p:cNvPr id="2052" name="Picture 4" descr="C:\Documents and Settings\padillaer\Local Settings\Temporary Internet Files\Content.IE5\RXEQ1MQZ\thank-you[1].jpg"/>
          <p:cNvPicPr>
            <a:picLocks noChangeAspect="1" noChangeArrowheads="1"/>
          </p:cNvPicPr>
          <p:nvPr/>
        </p:nvPicPr>
        <p:blipFill>
          <a:blip r:embed="rId4" cstate="print"/>
          <a:srcRect/>
          <a:stretch>
            <a:fillRect/>
          </a:stretch>
        </p:blipFill>
        <p:spPr bwMode="auto">
          <a:xfrm>
            <a:off x="2667000" y="4724400"/>
            <a:ext cx="3255264" cy="119481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a:buNone/>
            </a:pPr>
            <a:r>
              <a:rPr lang="en-US" sz="1600" dirty="0" smtClean="0"/>
              <a:t>	</a:t>
            </a:r>
          </a:p>
          <a:p>
            <a:pPr>
              <a:buNone/>
            </a:pPr>
            <a:r>
              <a:rPr lang="en-US" sz="1600" dirty="0" smtClean="0"/>
              <a:t>	AABB, the American Red Cross, America’s Blood Centers, and the Armed Services Blood Program. Circular of information for the use of human blood and blood components. Bethesda, MD: AABB, 2018.</a:t>
            </a:r>
          </a:p>
          <a:p>
            <a:pPr>
              <a:buNone/>
            </a:pPr>
            <a:endParaRPr lang="en-US" sz="1600" dirty="0" smtClean="0"/>
          </a:p>
          <a:p>
            <a:pPr>
              <a:buNone/>
            </a:pPr>
            <a:r>
              <a:rPr lang="en-US" sz="1600" dirty="0" smtClean="0"/>
              <a:t>	Fung M, ed. Technical Manual. 19</a:t>
            </a:r>
            <a:r>
              <a:rPr lang="en-US" sz="1600" baseline="30000" dirty="0" smtClean="0"/>
              <a:t>th</a:t>
            </a:r>
            <a:r>
              <a:rPr lang="en-US" sz="1600" dirty="0" smtClean="0"/>
              <a:t> ed. Bethesda, MD: </a:t>
            </a:r>
            <a:r>
              <a:rPr lang="en-US" sz="1600" dirty="0" err="1" smtClean="0"/>
              <a:t>AABB</a:t>
            </a:r>
            <a:r>
              <a:rPr lang="en-US" sz="1600" dirty="0" smtClean="0"/>
              <a:t> 2017.</a:t>
            </a:r>
          </a:p>
          <a:p>
            <a:pPr>
              <a:buNone/>
            </a:pPr>
            <a:endParaRPr lang="en-US" sz="1600" dirty="0" smtClean="0"/>
          </a:p>
          <a:p>
            <a:pPr>
              <a:buNone/>
            </a:pPr>
            <a:r>
              <a:rPr lang="en-US" sz="1600" dirty="0" smtClean="0"/>
              <a:t>	Levitt J, ed. Standards for blood banks and transfusion services. 31</a:t>
            </a:r>
            <a:r>
              <a:rPr lang="en-US" sz="1600" baseline="30000" dirty="0" smtClean="0"/>
              <a:t>st</a:t>
            </a:r>
            <a:r>
              <a:rPr lang="en-US" sz="1600" dirty="0" smtClean="0"/>
              <a:t>  ed. Bethesda, MD: AABB, 2018.</a:t>
            </a:r>
          </a:p>
          <a:p>
            <a:pPr>
              <a:buNone/>
            </a:pPr>
            <a:r>
              <a:rPr lang="en-US" sz="1600" dirty="0" smtClean="0"/>
              <a:t>	</a:t>
            </a:r>
          </a:p>
          <a:p>
            <a:pPr>
              <a:buNone/>
            </a:pPr>
            <a:r>
              <a:rPr lang="en-US" sz="1600" dirty="0" smtClean="0"/>
              <a:t>	</a:t>
            </a:r>
            <a:endParaRPr lang="en-US" dirty="0" smtClean="0"/>
          </a:p>
          <a:p>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Leukocyte Reduced Red Blood Cells and Platelets</a:t>
            </a:r>
            <a:endParaRPr lang="en-US" dirty="0"/>
          </a:p>
        </p:txBody>
      </p:sp>
      <p:sp>
        <p:nvSpPr>
          <p:cNvPr id="3" name="Content Placeholder 2"/>
          <p:cNvSpPr>
            <a:spLocks noGrp="1"/>
          </p:cNvSpPr>
          <p:nvPr>
            <p:ph idx="1"/>
          </p:nvPr>
        </p:nvSpPr>
        <p:spPr>
          <a:xfrm>
            <a:off x="457200" y="2249424"/>
            <a:ext cx="8229600" cy="4379976"/>
          </a:xfrm>
        </p:spPr>
        <p:txBody>
          <a:bodyPr/>
          <a:lstStyle/>
          <a:p>
            <a:pPr>
              <a:buFont typeface="Arial" pitchFamily="34" charset="0"/>
              <a:buChar char="•"/>
            </a:pPr>
            <a:r>
              <a:rPr lang="en-US" dirty="0" smtClean="0"/>
              <a:t>Reduction of Febrile Non Hemolytic Transfusion Reactions</a:t>
            </a:r>
          </a:p>
          <a:p>
            <a:r>
              <a:rPr lang="en-US" dirty="0" smtClean="0"/>
              <a:t>Reduce the risk of transfusion transmitted CMV infection when CMV Negative blood products are unavailable</a:t>
            </a:r>
          </a:p>
          <a:p>
            <a:r>
              <a:rPr lang="en-US" dirty="0" smtClean="0"/>
              <a:t>Reduce the incidence of HLA </a:t>
            </a:r>
            <a:r>
              <a:rPr lang="en-US" dirty="0" err="1" smtClean="0"/>
              <a:t>alloimmunization</a:t>
            </a:r>
            <a:endParaRPr lang="en-US" dirty="0" smtClean="0"/>
          </a:p>
          <a:p>
            <a:pPr>
              <a:buNone/>
            </a:pPr>
            <a:endParaRPr lang="en-US" dirty="0"/>
          </a:p>
        </p:txBody>
      </p:sp>
      <p:sp>
        <p:nvSpPr>
          <p:cNvPr id="5" name="TextBox 4"/>
          <p:cNvSpPr txBox="1"/>
          <p:nvPr/>
        </p:nvSpPr>
        <p:spPr>
          <a:xfrm>
            <a:off x="685800" y="4953000"/>
            <a:ext cx="7772400" cy="83099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400" dirty="0" smtClean="0"/>
              <a:t>ALL RBC’S AND </a:t>
            </a:r>
            <a:r>
              <a:rPr lang="en-US" sz="2400" dirty="0" err="1" smtClean="0"/>
              <a:t>PLT’S</a:t>
            </a:r>
            <a:r>
              <a:rPr lang="en-US" sz="2400" dirty="0" smtClean="0"/>
              <a:t> PROVIDED BY UBS ARE LEUKOCYTE REDUCED</a:t>
            </a:r>
            <a:endParaRPr lang="en-US" sz="2400" dirty="0"/>
          </a:p>
        </p:txBody>
      </p:sp>
      <p:pic>
        <p:nvPicPr>
          <p:cNvPr id="1026" name="Picture 2" descr="C:\Documents and Settings\padillaer\Local Settings\Temporary Internet Files\Content.IE5\SYVEGJV1\happy-face-jpg[1].jpg"/>
          <p:cNvPicPr>
            <a:picLocks noChangeAspect="1" noChangeArrowheads="1"/>
          </p:cNvPicPr>
          <p:nvPr/>
        </p:nvPicPr>
        <p:blipFill>
          <a:blip r:embed="rId2" cstate="print"/>
          <a:srcRect/>
          <a:stretch>
            <a:fillRect/>
          </a:stretch>
        </p:blipFill>
        <p:spPr bwMode="auto">
          <a:xfrm>
            <a:off x="4191000" y="5867400"/>
            <a:ext cx="898647" cy="7446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Febrile Non Hemolytic Transfusion Reactions (FNHTR)</a:t>
            </a:r>
            <a:endParaRPr lang="en-US" dirty="0"/>
          </a:p>
        </p:txBody>
      </p:sp>
      <p:sp>
        <p:nvSpPr>
          <p:cNvPr id="3" name="Content Placeholder 2"/>
          <p:cNvSpPr>
            <a:spLocks noGrp="1"/>
          </p:cNvSpPr>
          <p:nvPr>
            <p:ph idx="1"/>
          </p:nvPr>
        </p:nvSpPr>
        <p:spPr/>
        <p:txBody>
          <a:bodyPr/>
          <a:lstStyle/>
          <a:p>
            <a:r>
              <a:rPr lang="en-US" dirty="0" smtClean="0"/>
              <a:t>Patient Antibodies Bind to Donor Antigens present on platelets and white blood cells</a:t>
            </a:r>
            <a:endParaRPr lang="en-US" dirty="0"/>
          </a:p>
        </p:txBody>
      </p:sp>
      <p:pic>
        <p:nvPicPr>
          <p:cNvPr id="1026" name="Picture 2" descr="C:\Documents and Settings\padillaer\Local Settings\Temporary Internet Files\Content.IE5\LO5ONYPL\image4[1].jpg"/>
          <p:cNvPicPr>
            <a:picLocks noChangeAspect="1" noChangeArrowheads="1"/>
          </p:cNvPicPr>
          <p:nvPr/>
        </p:nvPicPr>
        <p:blipFill>
          <a:blip r:embed="rId2" cstate="print"/>
          <a:srcRect/>
          <a:stretch>
            <a:fillRect/>
          </a:stretch>
        </p:blipFill>
        <p:spPr bwMode="auto">
          <a:xfrm>
            <a:off x="1066800" y="3657600"/>
            <a:ext cx="1295400" cy="1066800"/>
          </a:xfrm>
          <a:prstGeom prst="rect">
            <a:avLst/>
          </a:prstGeom>
          <a:noFill/>
        </p:spPr>
      </p:pic>
      <p:sp>
        <p:nvSpPr>
          <p:cNvPr id="44" name="Explosion 1 43"/>
          <p:cNvSpPr/>
          <p:nvPr/>
        </p:nvSpPr>
        <p:spPr>
          <a:xfrm>
            <a:off x="6324600" y="4114800"/>
            <a:ext cx="2286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2 44"/>
          <p:cNvSpPr/>
          <p:nvPr/>
        </p:nvSpPr>
        <p:spPr>
          <a:xfrm>
            <a:off x="5334000" y="3810000"/>
            <a:ext cx="228600" cy="152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 45"/>
          <p:cNvSpPr/>
          <p:nvPr/>
        </p:nvSpPr>
        <p:spPr>
          <a:xfrm>
            <a:off x="5410200" y="41910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1 46"/>
          <p:cNvSpPr/>
          <p:nvPr/>
        </p:nvSpPr>
        <p:spPr>
          <a:xfrm>
            <a:off x="5715000" y="3962400"/>
            <a:ext cx="2286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724400" y="3886200"/>
            <a:ext cx="533400" cy="381000"/>
          </a:xfrm>
          <a:prstGeom prst="ellipse">
            <a:avLst/>
          </a:prstGeom>
          <a:solidFill>
            <a:srgbClr val="FACEF7"/>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00600" y="3962400"/>
            <a:ext cx="304800" cy="228600"/>
          </a:xfrm>
          <a:prstGeom prst="ellipse">
            <a:avLst/>
          </a:prstGeom>
          <a:solidFill>
            <a:srgbClr val="283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3429000"/>
            <a:ext cx="685800" cy="533400"/>
          </a:xfrm>
          <a:prstGeom prst="ellipse">
            <a:avLst/>
          </a:prstGeom>
          <a:solidFill>
            <a:srgbClr val="FACE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6197998" y="3506206"/>
            <a:ext cx="126602" cy="227594"/>
          </a:xfrm>
          <a:custGeom>
            <a:avLst/>
            <a:gdLst>
              <a:gd name="connsiteX0" fmla="*/ 102790 w 102790"/>
              <a:gd name="connsiteY0" fmla="*/ 108532 h 120432"/>
              <a:gd name="connsiteX1" fmla="*/ 102790 w 102790"/>
              <a:gd name="connsiteY1" fmla="*/ 108532 h 120432"/>
              <a:gd name="connsiteX2" fmla="*/ 31352 w 102790"/>
              <a:gd name="connsiteY2" fmla="*/ 8519 h 120432"/>
              <a:gd name="connsiteX3" fmla="*/ 2777 w 102790"/>
              <a:gd name="connsiteY3" fmla="*/ 51382 h 120432"/>
              <a:gd name="connsiteX4" fmla="*/ 17065 w 102790"/>
              <a:gd name="connsiteY4" fmla="*/ 108532 h 120432"/>
              <a:gd name="connsiteX5" fmla="*/ 102790 w 102790"/>
              <a:gd name="connsiteY5" fmla="*/ 108532 h 1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90" h="120432">
                <a:moveTo>
                  <a:pt x="102790" y="108532"/>
                </a:moveTo>
                <a:lnTo>
                  <a:pt x="102790" y="108532"/>
                </a:lnTo>
                <a:cubicBezTo>
                  <a:pt x="78977" y="75194"/>
                  <a:pt x="66923" y="28845"/>
                  <a:pt x="31352" y="8519"/>
                </a:cubicBezTo>
                <a:cubicBezTo>
                  <a:pt x="16443" y="0"/>
                  <a:pt x="5205" y="34383"/>
                  <a:pt x="2777" y="51382"/>
                </a:cubicBezTo>
                <a:cubicBezTo>
                  <a:pt x="0" y="70821"/>
                  <a:pt x="1732" y="96265"/>
                  <a:pt x="17065" y="108532"/>
                </a:cubicBezTo>
                <a:cubicBezTo>
                  <a:pt x="31941" y="120432"/>
                  <a:pt x="88503" y="108532"/>
                  <a:pt x="102790" y="1085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6324601" y="3505201"/>
            <a:ext cx="228600" cy="152399"/>
          </a:xfrm>
          <a:custGeom>
            <a:avLst/>
            <a:gdLst>
              <a:gd name="connsiteX0" fmla="*/ 22441 w 283781"/>
              <a:gd name="connsiteY0" fmla="*/ 158825 h 201688"/>
              <a:gd name="connsiteX1" fmla="*/ 22441 w 283781"/>
              <a:gd name="connsiteY1" fmla="*/ 158825 h 201688"/>
              <a:gd name="connsiteX2" fmla="*/ 36729 w 283781"/>
              <a:gd name="connsiteY2" fmla="*/ 30238 h 201688"/>
              <a:gd name="connsiteX3" fmla="*/ 251041 w 283781"/>
              <a:gd name="connsiteY3" fmla="*/ 58813 h 201688"/>
              <a:gd name="connsiteX4" fmla="*/ 279616 w 283781"/>
              <a:gd name="connsiteY4" fmla="*/ 101675 h 201688"/>
              <a:gd name="connsiteX5" fmla="*/ 236754 w 283781"/>
              <a:gd name="connsiteY5" fmla="*/ 115963 h 201688"/>
              <a:gd name="connsiteX6" fmla="*/ 193891 w 283781"/>
              <a:gd name="connsiteY6" fmla="*/ 201688 h 201688"/>
              <a:gd name="connsiteX7" fmla="*/ 93879 w 283781"/>
              <a:gd name="connsiteY7" fmla="*/ 187400 h 201688"/>
              <a:gd name="connsiteX8" fmla="*/ 22441 w 283781"/>
              <a:gd name="connsiteY8" fmla="*/ 158825 h 2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81" h="201688">
                <a:moveTo>
                  <a:pt x="22441" y="158825"/>
                </a:moveTo>
                <a:lnTo>
                  <a:pt x="22441" y="158825"/>
                </a:lnTo>
                <a:cubicBezTo>
                  <a:pt x="27204" y="115963"/>
                  <a:pt x="0" y="52840"/>
                  <a:pt x="36729" y="30238"/>
                </a:cubicBezTo>
                <a:cubicBezTo>
                  <a:pt x="85866" y="0"/>
                  <a:pt x="189836" y="38410"/>
                  <a:pt x="251041" y="58813"/>
                </a:cubicBezTo>
                <a:cubicBezTo>
                  <a:pt x="260566" y="73100"/>
                  <a:pt x="283781" y="85016"/>
                  <a:pt x="279616" y="101675"/>
                </a:cubicBezTo>
                <a:cubicBezTo>
                  <a:pt x="275963" y="116286"/>
                  <a:pt x="248514" y="106555"/>
                  <a:pt x="236754" y="115963"/>
                </a:cubicBezTo>
                <a:cubicBezTo>
                  <a:pt x="211575" y="136106"/>
                  <a:pt x="203303" y="173452"/>
                  <a:pt x="193891" y="201688"/>
                </a:cubicBezTo>
                <a:cubicBezTo>
                  <a:pt x="160554" y="196925"/>
                  <a:pt x="126901" y="194004"/>
                  <a:pt x="93879" y="187400"/>
                </a:cubicBezTo>
                <a:cubicBezTo>
                  <a:pt x="64449" y="181514"/>
                  <a:pt x="34347" y="163587"/>
                  <a:pt x="22441" y="1588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0788" y="3584657"/>
            <a:ext cx="57150" cy="15793"/>
          </a:xfrm>
          <a:custGeom>
            <a:avLst/>
            <a:gdLst>
              <a:gd name="connsiteX0" fmla="*/ 0 w 57150"/>
              <a:gd name="connsiteY0" fmla="*/ 15793 h 15793"/>
              <a:gd name="connsiteX1" fmla="*/ 57150 w 57150"/>
              <a:gd name="connsiteY1" fmla="*/ 1506 h 15793"/>
            </a:gdLst>
            <a:ahLst/>
            <a:cxnLst>
              <a:cxn ang="0">
                <a:pos x="connsiteX0" y="connsiteY0"/>
              </a:cxn>
              <a:cxn ang="0">
                <a:pos x="connsiteX1" y="connsiteY1"/>
              </a:cxn>
            </a:cxnLst>
            <a:rect l="l" t="t" r="r" b="b"/>
            <a:pathLst>
              <a:path w="57150" h="15793">
                <a:moveTo>
                  <a:pt x="0" y="15793"/>
                </a:moveTo>
                <a:cubicBezTo>
                  <a:pt x="47380" y="0"/>
                  <a:pt x="27802" y="1506"/>
                  <a:pt x="57150" y="150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333547" y="3745351"/>
            <a:ext cx="244622" cy="114622"/>
          </a:xfrm>
          <a:custGeom>
            <a:avLst/>
            <a:gdLst>
              <a:gd name="connsiteX0" fmla="*/ 38678 w 244622"/>
              <a:gd name="connsiteY0" fmla="*/ 40837 h 114622"/>
              <a:gd name="connsiteX1" fmla="*/ 38678 w 244622"/>
              <a:gd name="connsiteY1" fmla="*/ 40837 h 114622"/>
              <a:gd name="connsiteX2" fmla="*/ 81541 w 244622"/>
              <a:gd name="connsiteY2" fmla="*/ 12262 h 114622"/>
              <a:gd name="connsiteX3" fmla="*/ 224416 w 244622"/>
              <a:gd name="connsiteY3" fmla="*/ 26549 h 114622"/>
              <a:gd name="connsiteX4" fmla="*/ 210128 w 244622"/>
              <a:gd name="connsiteY4" fmla="*/ 97987 h 114622"/>
              <a:gd name="connsiteX5" fmla="*/ 52966 w 244622"/>
              <a:gd name="connsiteY5" fmla="*/ 83699 h 114622"/>
              <a:gd name="connsiteX6" fmla="*/ 38678 w 244622"/>
              <a:gd name="connsiteY6" fmla="*/ 40837 h 11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622" h="114622">
                <a:moveTo>
                  <a:pt x="38678" y="40837"/>
                </a:moveTo>
                <a:lnTo>
                  <a:pt x="38678" y="40837"/>
                </a:lnTo>
                <a:lnTo>
                  <a:pt x="81541" y="12262"/>
                </a:lnTo>
                <a:cubicBezTo>
                  <a:pt x="129166" y="17024"/>
                  <a:pt x="184592" y="0"/>
                  <a:pt x="224416" y="26549"/>
                </a:cubicBezTo>
                <a:cubicBezTo>
                  <a:pt x="244622" y="40020"/>
                  <a:pt x="233166" y="90308"/>
                  <a:pt x="210128" y="97987"/>
                </a:cubicBezTo>
                <a:cubicBezTo>
                  <a:pt x="160224" y="114622"/>
                  <a:pt x="105353" y="88462"/>
                  <a:pt x="52966" y="83699"/>
                </a:cubicBezTo>
                <a:cubicBezTo>
                  <a:pt x="0" y="66045"/>
                  <a:pt x="16838" y="82883"/>
                  <a:pt x="38678" y="4083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300788" y="3714750"/>
            <a:ext cx="114300" cy="57933"/>
          </a:xfrm>
          <a:custGeom>
            <a:avLst/>
            <a:gdLst>
              <a:gd name="connsiteX0" fmla="*/ 0 w 114300"/>
              <a:gd name="connsiteY0" fmla="*/ 0 h 57933"/>
              <a:gd name="connsiteX1" fmla="*/ 14287 w 114300"/>
              <a:gd name="connsiteY1" fmla="*/ 42863 h 57933"/>
              <a:gd name="connsiteX2" fmla="*/ 114300 w 114300"/>
              <a:gd name="connsiteY2" fmla="*/ 57150 h 57933"/>
            </a:gdLst>
            <a:ahLst/>
            <a:cxnLst>
              <a:cxn ang="0">
                <a:pos x="connsiteX0" y="connsiteY0"/>
              </a:cxn>
              <a:cxn ang="0">
                <a:pos x="connsiteX1" y="connsiteY1"/>
              </a:cxn>
              <a:cxn ang="0">
                <a:pos x="connsiteX2" y="connsiteY2"/>
              </a:cxn>
            </a:cxnLst>
            <a:rect l="l" t="t" r="r" b="b"/>
            <a:pathLst>
              <a:path w="114300" h="57933">
                <a:moveTo>
                  <a:pt x="0" y="0"/>
                </a:moveTo>
                <a:cubicBezTo>
                  <a:pt x="4762" y="14288"/>
                  <a:pt x="1211" y="35391"/>
                  <a:pt x="14287" y="42863"/>
                </a:cubicBezTo>
                <a:cubicBezTo>
                  <a:pt x="40659" y="57933"/>
                  <a:pt x="81573" y="57150"/>
                  <a:pt x="114300" y="571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4" name="Picture 10" descr="C:\Documents and Settings\padillaer\Local Settings\Temporary Internet Files\Content.IE5\SYVEGJV1\04_antigenAB[1].gif"/>
          <p:cNvPicPr>
            <a:picLocks noChangeAspect="1" noChangeArrowheads="1"/>
          </p:cNvPicPr>
          <p:nvPr/>
        </p:nvPicPr>
        <p:blipFill>
          <a:blip r:embed="rId3" cstate="print"/>
          <a:srcRect/>
          <a:stretch>
            <a:fillRect/>
          </a:stretch>
        </p:blipFill>
        <p:spPr bwMode="auto">
          <a:xfrm>
            <a:off x="2362200" y="4876800"/>
            <a:ext cx="2543175" cy="1600201"/>
          </a:xfrm>
          <a:prstGeom prst="rect">
            <a:avLst/>
          </a:prstGeom>
          <a:noFill/>
        </p:spPr>
      </p:pic>
      <p:sp>
        <p:nvSpPr>
          <p:cNvPr id="62" name="TextBox 61"/>
          <p:cNvSpPr txBox="1"/>
          <p:nvPr/>
        </p:nvSpPr>
        <p:spPr>
          <a:xfrm>
            <a:off x="1066800" y="3200400"/>
            <a:ext cx="1295400" cy="369332"/>
          </a:xfrm>
          <a:prstGeom prst="rect">
            <a:avLst/>
          </a:prstGeom>
          <a:noFill/>
        </p:spPr>
        <p:txBody>
          <a:bodyPr wrap="square" rtlCol="0">
            <a:spAutoFit/>
          </a:bodyPr>
          <a:lstStyle/>
          <a:p>
            <a:r>
              <a:rPr lang="en-US" dirty="0" smtClean="0"/>
              <a:t>Patient AB</a:t>
            </a:r>
            <a:endParaRPr lang="en-US" dirty="0"/>
          </a:p>
        </p:txBody>
      </p:sp>
      <p:sp>
        <p:nvSpPr>
          <p:cNvPr id="63" name="TextBox 62"/>
          <p:cNvSpPr txBox="1"/>
          <p:nvPr/>
        </p:nvSpPr>
        <p:spPr>
          <a:xfrm>
            <a:off x="4648200" y="3276600"/>
            <a:ext cx="1295400" cy="369332"/>
          </a:xfrm>
          <a:prstGeom prst="rect">
            <a:avLst/>
          </a:prstGeom>
          <a:noFill/>
        </p:spPr>
        <p:txBody>
          <a:bodyPr wrap="square" rtlCol="0">
            <a:spAutoFit/>
          </a:bodyPr>
          <a:lstStyle/>
          <a:p>
            <a:r>
              <a:rPr lang="en-US" dirty="0" smtClean="0"/>
              <a:t>Donor Ag</a:t>
            </a:r>
            <a:endParaRPr lang="en-US" dirty="0"/>
          </a:p>
        </p:txBody>
      </p:sp>
      <p:sp>
        <p:nvSpPr>
          <p:cNvPr id="64" name="Right Arrow 63"/>
          <p:cNvSpPr/>
          <p:nvPr/>
        </p:nvSpPr>
        <p:spPr>
          <a:xfrm>
            <a:off x="2819400" y="3810000"/>
            <a:ext cx="14478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3352800" y="4114800"/>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66800" y="32004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48200" y="32766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FNHTR Continued..</a:t>
            </a:r>
            <a:endParaRPr lang="en-US" dirty="0"/>
          </a:p>
        </p:txBody>
      </p:sp>
      <p:sp>
        <p:nvSpPr>
          <p:cNvPr id="3" name="Content Placeholder 2"/>
          <p:cNvSpPr>
            <a:spLocks noGrp="1"/>
          </p:cNvSpPr>
          <p:nvPr>
            <p:ph idx="1"/>
          </p:nvPr>
        </p:nvSpPr>
        <p:spPr/>
        <p:txBody>
          <a:bodyPr/>
          <a:lstStyle/>
          <a:p>
            <a:r>
              <a:rPr lang="en-US" dirty="0" smtClean="0"/>
              <a:t>Cytokines are released from the Donor platelets and white blood cells causing a fever in the recipient</a:t>
            </a:r>
            <a:endParaRPr lang="en-US" dirty="0"/>
          </a:p>
        </p:txBody>
      </p:sp>
      <p:pic>
        <p:nvPicPr>
          <p:cNvPr id="2050" name="Picture 2" descr="C:\Documents and Settings\padillaer\Local Settings\Temporary Internet Files\Content.IE5\SYVEGJV1\04_antigenAB[1].gif"/>
          <p:cNvPicPr>
            <a:picLocks noChangeAspect="1" noChangeArrowheads="1"/>
          </p:cNvPicPr>
          <p:nvPr/>
        </p:nvPicPr>
        <p:blipFill>
          <a:blip r:embed="rId2" cstate="print"/>
          <a:srcRect/>
          <a:stretch>
            <a:fillRect/>
          </a:stretch>
        </p:blipFill>
        <p:spPr bwMode="auto">
          <a:xfrm>
            <a:off x="609600" y="4267200"/>
            <a:ext cx="2895600" cy="1932526"/>
          </a:xfrm>
          <a:prstGeom prst="rect">
            <a:avLst/>
          </a:prstGeom>
          <a:noFill/>
        </p:spPr>
      </p:pic>
      <p:sp>
        <p:nvSpPr>
          <p:cNvPr id="9" name="TextBox 8"/>
          <p:cNvSpPr txBox="1"/>
          <p:nvPr/>
        </p:nvSpPr>
        <p:spPr>
          <a:xfrm>
            <a:off x="304800" y="3581400"/>
            <a:ext cx="2895600" cy="553998"/>
          </a:xfrm>
          <a:prstGeom prst="rect">
            <a:avLst/>
          </a:prstGeom>
          <a:noFill/>
        </p:spPr>
        <p:txBody>
          <a:bodyPr wrap="square" rtlCol="0">
            <a:spAutoFit/>
          </a:bodyPr>
          <a:lstStyle/>
          <a:p>
            <a:pPr algn="ctr"/>
            <a:r>
              <a:rPr lang="en-US" sz="1500" dirty="0" smtClean="0"/>
              <a:t>Recipient leukocyte AB bound to Donor Ag on </a:t>
            </a:r>
            <a:r>
              <a:rPr lang="en-US" sz="1500" dirty="0" err="1" smtClean="0"/>
              <a:t>Plt’s</a:t>
            </a:r>
            <a:r>
              <a:rPr lang="en-US" sz="1500" dirty="0" smtClean="0"/>
              <a:t>, WBC’s</a:t>
            </a:r>
            <a:endParaRPr lang="en-US" sz="1500" dirty="0"/>
          </a:p>
        </p:txBody>
      </p:sp>
      <p:sp>
        <p:nvSpPr>
          <p:cNvPr id="10" name="Rectangle 9"/>
          <p:cNvSpPr/>
          <p:nvPr/>
        </p:nvSpPr>
        <p:spPr>
          <a:xfrm>
            <a:off x="457200" y="3581400"/>
            <a:ext cx="2743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57600" y="3581400"/>
            <a:ext cx="2590800" cy="584775"/>
          </a:xfrm>
          <a:prstGeom prst="rect">
            <a:avLst/>
          </a:prstGeom>
          <a:noFill/>
        </p:spPr>
        <p:txBody>
          <a:bodyPr wrap="square" rtlCol="0">
            <a:spAutoFit/>
          </a:bodyPr>
          <a:lstStyle/>
          <a:p>
            <a:pPr algn="ctr"/>
            <a:r>
              <a:rPr lang="en-US" sz="1600" dirty="0" smtClean="0"/>
              <a:t>Release of cytokines from Donor </a:t>
            </a:r>
            <a:r>
              <a:rPr lang="en-US" sz="1600" dirty="0" err="1" smtClean="0"/>
              <a:t>Plt’s</a:t>
            </a:r>
            <a:r>
              <a:rPr lang="en-US" sz="1600" dirty="0" smtClean="0"/>
              <a:t>, WBC’s</a:t>
            </a:r>
            <a:endParaRPr lang="en-US" sz="1600" dirty="0"/>
          </a:p>
        </p:txBody>
      </p:sp>
      <p:sp>
        <p:nvSpPr>
          <p:cNvPr id="17" name="Rectangle 16"/>
          <p:cNvSpPr/>
          <p:nvPr/>
        </p:nvSpPr>
        <p:spPr>
          <a:xfrm>
            <a:off x="3657600" y="3581400"/>
            <a:ext cx="2590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4038600" y="4572000"/>
            <a:ext cx="304800" cy="304800"/>
          </a:xfrm>
          <a:prstGeom prst="flowChartConnector">
            <a:avLst/>
          </a:prstGeom>
          <a:solidFill>
            <a:srgbClr val="8BA5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962400" y="5257800"/>
            <a:ext cx="304800" cy="304800"/>
          </a:xfrm>
          <a:prstGeom prst="flowChartConnector">
            <a:avLst/>
          </a:prstGeom>
          <a:solidFill>
            <a:srgbClr val="8BA5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4876800" y="4953000"/>
            <a:ext cx="304800" cy="304800"/>
          </a:xfrm>
          <a:prstGeom prst="flowChartConnector">
            <a:avLst/>
          </a:prstGeom>
          <a:solidFill>
            <a:srgbClr val="8BA5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4495800" y="46482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4419600" y="48768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343400" y="54864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4572000" y="54102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4343400" y="52578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5334000" y="49530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5257800" y="51816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5181600" y="48768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4648200" y="4800600"/>
            <a:ext cx="76200" cy="76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fever.jpg"/>
          <p:cNvPicPr>
            <a:picLocks noChangeAspect="1"/>
          </p:cNvPicPr>
          <p:nvPr/>
        </p:nvPicPr>
        <p:blipFill>
          <a:blip r:embed="rId3" cstate="print"/>
          <a:stretch>
            <a:fillRect/>
          </a:stretch>
        </p:blipFill>
        <p:spPr>
          <a:xfrm>
            <a:off x="6553200" y="4495800"/>
            <a:ext cx="1524000" cy="1184246"/>
          </a:xfrm>
          <a:prstGeom prst="rect">
            <a:avLst/>
          </a:prstGeom>
        </p:spPr>
      </p:pic>
      <p:sp>
        <p:nvSpPr>
          <p:cNvPr id="37" name="TextBox 36"/>
          <p:cNvSpPr txBox="1"/>
          <p:nvPr/>
        </p:nvSpPr>
        <p:spPr>
          <a:xfrm>
            <a:off x="6629400" y="3581400"/>
            <a:ext cx="1752600" cy="584775"/>
          </a:xfrm>
          <a:prstGeom prst="rect">
            <a:avLst/>
          </a:prstGeom>
          <a:noFill/>
        </p:spPr>
        <p:txBody>
          <a:bodyPr wrap="square" rtlCol="0">
            <a:spAutoFit/>
          </a:bodyPr>
          <a:lstStyle/>
          <a:p>
            <a:pPr algn="ctr"/>
            <a:r>
              <a:rPr lang="en-US" sz="1600" dirty="0" smtClean="0"/>
              <a:t>Recipient develops a fever</a:t>
            </a:r>
            <a:endParaRPr lang="en-US" sz="1600" dirty="0"/>
          </a:p>
        </p:txBody>
      </p:sp>
      <p:sp>
        <p:nvSpPr>
          <p:cNvPr id="39" name="Rectangle 38"/>
          <p:cNvSpPr/>
          <p:nvPr/>
        </p:nvSpPr>
        <p:spPr>
          <a:xfrm>
            <a:off x="6629400" y="3581400"/>
            <a:ext cx="1752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FNHTR Continued..</a:t>
            </a:r>
            <a:endParaRPr lang="en-US" dirty="0"/>
          </a:p>
        </p:txBody>
      </p:sp>
      <p:sp>
        <p:nvSpPr>
          <p:cNvPr id="3" name="Content Placeholder 2"/>
          <p:cNvSpPr>
            <a:spLocks noGrp="1"/>
          </p:cNvSpPr>
          <p:nvPr>
            <p:ph idx="1"/>
          </p:nvPr>
        </p:nvSpPr>
        <p:spPr/>
        <p:txBody>
          <a:bodyPr/>
          <a:lstStyle/>
          <a:p>
            <a:r>
              <a:rPr lang="en-US" dirty="0" smtClean="0"/>
              <a:t>Leukocyte reduction reduces the number of white blood cells and platelets present in RBC’s and </a:t>
            </a:r>
            <a:r>
              <a:rPr lang="en-US" dirty="0" err="1" smtClean="0"/>
              <a:t>Plt’s</a:t>
            </a:r>
            <a:r>
              <a:rPr lang="en-US" dirty="0" smtClean="0"/>
              <a:t>. </a:t>
            </a:r>
          </a:p>
          <a:p>
            <a:r>
              <a:rPr lang="en-US" dirty="0" smtClean="0"/>
              <a:t>Therefore reducing interactions between recipient antibody and donor antigens which can prevent the release of cytokines from donor cells and reduce the incidence of </a:t>
            </a:r>
            <a:r>
              <a:rPr lang="en-US" dirty="0" err="1" smtClean="0"/>
              <a:t>FNHTR’s</a:t>
            </a:r>
            <a:r>
              <a:rPr lang="en-US" dirty="0" smtClean="0"/>
              <a:t>.</a:t>
            </a:r>
          </a:p>
          <a:p>
            <a:r>
              <a:rPr lang="en-US" dirty="0" err="1" smtClean="0"/>
              <a:t>FNHTR’s</a:t>
            </a:r>
            <a:r>
              <a:rPr lang="en-US" dirty="0" smtClean="0"/>
              <a:t> may also be caused by the accumulation of cytokines in RBC’s and </a:t>
            </a:r>
            <a:r>
              <a:rPr lang="en-US" dirty="0" err="1" smtClean="0"/>
              <a:t>Plt’s</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Cytomegalovirus Transmission</a:t>
            </a:r>
            <a:endParaRPr lang="en-US" dirty="0"/>
          </a:p>
        </p:txBody>
      </p:sp>
      <p:sp>
        <p:nvSpPr>
          <p:cNvPr id="3" name="Content Placeholder 2"/>
          <p:cNvSpPr>
            <a:spLocks noGrp="1"/>
          </p:cNvSpPr>
          <p:nvPr>
            <p:ph idx="1"/>
          </p:nvPr>
        </p:nvSpPr>
        <p:spPr>
          <a:xfrm>
            <a:off x="457200" y="1981200"/>
            <a:ext cx="8229600" cy="4325112"/>
          </a:xfrm>
        </p:spPr>
        <p:txBody>
          <a:bodyPr>
            <a:normAutofit/>
          </a:bodyPr>
          <a:lstStyle/>
          <a:p>
            <a:r>
              <a:rPr lang="en-US" sz="1900" dirty="0" smtClean="0"/>
              <a:t>Cytomegalovirus (CMV) is a lipid enveloped DNA virus belonging to the </a:t>
            </a:r>
            <a:r>
              <a:rPr lang="en-US" sz="1900" i="1" dirty="0" err="1" smtClean="0"/>
              <a:t>Herpesviridae</a:t>
            </a:r>
            <a:r>
              <a:rPr lang="en-US" sz="1900" i="1" dirty="0" smtClean="0"/>
              <a:t> </a:t>
            </a:r>
            <a:r>
              <a:rPr lang="en-US" sz="1900" dirty="0" smtClean="0"/>
              <a:t>family</a:t>
            </a:r>
          </a:p>
          <a:p>
            <a:r>
              <a:rPr lang="en-US" sz="1900" dirty="0" smtClean="0"/>
              <a:t>CMV causes lifelong infection, however the virus may remain latent</a:t>
            </a:r>
          </a:p>
          <a:p>
            <a:r>
              <a:rPr lang="en-US" sz="1900" dirty="0" smtClean="0"/>
              <a:t>CMV may be transmitted through blood transfusion due to intact white cells present in cellular blood components (RBC’s, </a:t>
            </a:r>
            <a:r>
              <a:rPr lang="en-US" sz="1900" dirty="0" err="1" smtClean="0"/>
              <a:t>Plt’s</a:t>
            </a:r>
            <a:r>
              <a:rPr lang="en-US" sz="1900" dirty="0" smtClean="0"/>
              <a:t>)</a:t>
            </a:r>
          </a:p>
          <a:p>
            <a:r>
              <a:rPr lang="en-US" sz="1900" dirty="0" err="1" smtClean="0"/>
              <a:t>Immunocompromised</a:t>
            </a:r>
            <a:r>
              <a:rPr lang="en-US" sz="1900" dirty="0" smtClean="0"/>
              <a:t> patients who may be at risk for a potentially fatal CMV infection include </a:t>
            </a:r>
            <a:r>
              <a:rPr lang="en-US" sz="1900" b="1" u="sng" dirty="0" smtClean="0"/>
              <a:t>neonates, and CMV-</a:t>
            </a:r>
            <a:r>
              <a:rPr lang="en-US" sz="1900" b="1" u="sng" dirty="0" err="1" smtClean="0"/>
              <a:t>seronegative</a:t>
            </a:r>
            <a:r>
              <a:rPr lang="en-US" sz="1900" b="1" u="sng" dirty="0" smtClean="0"/>
              <a:t> recipients of solid organ or </a:t>
            </a:r>
            <a:r>
              <a:rPr lang="en-US" sz="1900" b="1" u="sng" dirty="0" err="1" smtClean="0"/>
              <a:t>allogeneic</a:t>
            </a:r>
            <a:r>
              <a:rPr lang="en-US" sz="1900" b="1" u="sng" dirty="0" smtClean="0"/>
              <a:t> hematopoietic cell transplants</a:t>
            </a:r>
          </a:p>
          <a:p>
            <a:r>
              <a:rPr lang="en-US" sz="1900" dirty="0" smtClean="0"/>
              <a:t>If CMV negative RBC’s and </a:t>
            </a:r>
            <a:r>
              <a:rPr lang="en-US" sz="1900" dirty="0" err="1" smtClean="0"/>
              <a:t>Plt’s</a:t>
            </a:r>
            <a:r>
              <a:rPr lang="en-US" sz="1900" dirty="0" smtClean="0"/>
              <a:t> are unavailable, then notify the ordering physician and the medical director for approval. </a:t>
            </a:r>
          </a:p>
          <a:p>
            <a:pPr lvl="1"/>
            <a:r>
              <a:rPr lang="en-US" sz="1700" dirty="0" smtClean="0">
                <a:solidFill>
                  <a:schemeClr val="tx1"/>
                </a:solidFill>
              </a:rPr>
              <a:t>Suggest CMV safe units, which are Leukocyte Reduced RBC’s and </a:t>
            </a:r>
            <a:r>
              <a:rPr lang="en-US" sz="1700" dirty="0" err="1" smtClean="0">
                <a:solidFill>
                  <a:schemeClr val="tx1"/>
                </a:solidFill>
              </a:rPr>
              <a:t>Plt’s</a:t>
            </a:r>
            <a:r>
              <a:rPr lang="en-US" sz="1700" dirty="0" smtClean="0">
                <a:solidFill>
                  <a:schemeClr val="tx1"/>
                </a:solidFill>
              </a:rPr>
              <a:t> in order to reduce the risk of transfusion associated CMV infection.</a:t>
            </a:r>
          </a:p>
          <a:p>
            <a:endParaRPr lang="en-US" sz="19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mvneg.JPG"/>
          <p:cNvPicPr>
            <a:picLocks noGrp="1" noChangeAspect="1"/>
          </p:cNvPicPr>
          <p:nvPr>
            <p:ph idx="1"/>
          </p:nvPr>
        </p:nvPicPr>
        <p:blipFill>
          <a:blip r:embed="rId2" cstate="print"/>
          <a:stretch>
            <a:fillRect/>
          </a:stretch>
        </p:blipFill>
        <p:spPr>
          <a:xfrm>
            <a:off x="914400" y="1143000"/>
            <a:ext cx="3733800" cy="5126038"/>
          </a:xfrm>
          <a:ln>
            <a:solidFill>
              <a:schemeClr val="tx1"/>
            </a:solidFill>
          </a:ln>
        </p:spPr>
      </p:pic>
      <p:sp>
        <p:nvSpPr>
          <p:cNvPr id="5" name="TextBox 4"/>
          <p:cNvSpPr txBox="1"/>
          <p:nvPr/>
        </p:nvSpPr>
        <p:spPr>
          <a:xfrm>
            <a:off x="4724400" y="4325034"/>
            <a:ext cx="3886200" cy="646331"/>
          </a:xfrm>
          <a:prstGeom prst="rect">
            <a:avLst/>
          </a:prstGeom>
          <a:noFill/>
          <a:ln w="28575">
            <a:solidFill>
              <a:schemeClr val="accent2">
                <a:lumMod val="75000"/>
              </a:schemeClr>
            </a:solidFill>
          </a:ln>
        </p:spPr>
        <p:txBody>
          <a:bodyPr wrap="square" rtlCol="0">
            <a:spAutoFit/>
          </a:bodyPr>
          <a:lstStyle/>
          <a:p>
            <a:r>
              <a:rPr lang="en-US" dirty="0" smtClean="0">
                <a:solidFill>
                  <a:sysClr val="windowText" lastClr="000000"/>
                </a:solidFill>
              </a:rPr>
              <a:t>Barcode indicates the product is </a:t>
            </a:r>
          </a:p>
          <a:p>
            <a:r>
              <a:rPr lang="en-US" b="1" dirty="0" smtClean="0">
                <a:solidFill>
                  <a:sysClr val="windowText" lastClr="000000"/>
                </a:solidFill>
              </a:rPr>
              <a:t>Negative for antibodies to CMV</a:t>
            </a:r>
            <a:endParaRPr lang="en-US" b="1" dirty="0">
              <a:solidFill>
                <a:sysClr val="windowText" lastClr="000000"/>
              </a:solidFill>
            </a:endParaRPr>
          </a:p>
        </p:txBody>
      </p:sp>
      <p:sp>
        <p:nvSpPr>
          <p:cNvPr id="6" name="Left Arrow 5"/>
          <p:cNvSpPr/>
          <p:nvPr/>
        </p:nvSpPr>
        <p:spPr>
          <a:xfrm>
            <a:off x="4191000" y="4572000"/>
            <a:ext cx="533400" cy="1524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1378</Words>
  <Application>Microsoft Office PowerPoint</Application>
  <PresentationFormat>On-screen Show (4:3)</PresentationFormat>
  <Paragraphs>161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INDICATIONS FOR SPECIAL TRANSFUSION REQUIREMENTS  IN BLOOD PRODUCT TRANSFUSIONS</vt:lpstr>
      <vt:lpstr>WHAT ARE SPECIAL TRANSFUSION REQUIREMENTS?</vt:lpstr>
      <vt:lpstr>Leukocyte Reduced</vt:lpstr>
      <vt:lpstr>Benefits of Leukocyte Reduced Red Blood Cells and Platelets</vt:lpstr>
      <vt:lpstr>Febrile Non Hemolytic Transfusion Reactions (FNHTR)</vt:lpstr>
      <vt:lpstr>FNHTR Continued..</vt:lpstr>
      <vt:lpstr>FNHTR Continued..</vt:lpstr>
      <vt:lpstr>Cytomegalovirus Transmission</vt:lpstr>
      <vt:lpstr>PowerPoint Presentation</vt:lpstr>
      <vt:lpstr>HLA Alloimmunization</vt:lpstr>
      <vt:lpstr>Effects of HLA Alloimmunization </vt:lpstr>
      <vt:lpstr>What is Irradiation?</vt:lpstr>
      <vt:lpstr>PowerPoint Presentation</vt:lpstr>
      <vt:lpstr>Transfusion Associated-Graft vs. Host Disease (TA-GVHD)</vt:lpstr>
      <vt:lpstr>Signs and Symptoms of TA-GVHD </vt:lpstr>
      <vt:lpstr>TA-GVHD Continued.. </vt:lpstr>
      <vt:lpstr>Indications for Irradiated Components</vt:lpstr>
      <vt:lpstr>Indications for Irradiated Components Continued..</vt:lpstr>
      <vt:lpstr>Prevention of TA-GVHD</vt:lpstr>
      <vt:lpstr>Washed RBC’s and Plt’s</vt:lpstr>
      <vt:lpstr>Neonates &lt; 4 months old</vt:lpstr>
      <vt:lpstr>Special Transfusion Requirements on Product Requisition</vt:lpstr>
      <vt:lpstr>Product Requisition Verification</vt:lpstr>
      <vt:lpstr>Product Requisition Review</vt:lpstr>
      <vt:lpstr>Entering Special Transfusion Requirements in Cerner</vt:lpstr>
      <vt:lpstr>PowerPoint Presentation</vt:lpstr>
      <vt:lpstr>Ensure the Transfusion Requirements button is selected</vt:lpstr>
      <vt:lpstr>PowerPoint Presentation</vt:lpstr>
      <vt:lpstr>PowerPoint Presentation</vt:lpstr>
      <vt:lpstr>Cerner will display an exception box if a product is selected for crossmatch that does not meet special transfusion requirements.  </vt:lpstr>
      <vt:lpstr>Cerner will warn the user if a product does not meet special transfusion requirements during assignment.</vt:lpstr>
      <vt:lpstr>Cerner will display an exception box if the product selected for dispense does not meet special transfusion requirements.</vt:lpstr>
      <vt:lpstr>Special Needs Product Availability </vt:lpstr>
      <vt:lpstr>Questions or concerns..</vt:lpstr>
      <vt:lpstr>References </vt:lpstr>
    </vt:vector>
  </TitlesOfParts>
  <Company>Kern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INDICATIONS FOR SPECIAL NEEDS</dc:title>
  <dc:creator>Administrator</dc:creator>
  <cp:lastModifiedBy>Perez, Erin - MRMC</cp:lastModifiedBy>
  <cp:revision>175</cp:revision>
  <dcterms:created xsi:type="dcterms:W3CDTF">2015-03-16T22:55:56Z</dcterms:created>
  <dcterms:modified xsi:type="dcterms:W3CDTF">2018-06-22T22:45:11Z</dcterms:modified>
</cp:coreProperties>
</file>