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9"/>
  </p:notesMasterIdLst>
  <p:handoutMasterIdLst>
    <p:handoutMasterId r:id="rId10"/>
  </p:handoutMasterIdLst>
  <p:sldIdLst>
    <p:sldId id="259" r:id="rId2"/>
    <p:sldId id="260" r:id="rId3"/>
    <p:sldId id="261" r:id="rId4"/>
    <p:sldId id="262" r:id="rId5"/>
    <p:sldId id="264" r:id="rId6"/>
    <p:sldId id="266" r:id="rId7"/>
    <p:sldId id="268" r:id="rId8"/>
  </p:sldIdLst>
  <p:sldSz cx="9601200" cy="6858000"/>
  <p:notesSz cx="7010400" cy="92964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A2A256"/>
    <a:srgbClr val="B4B672"/>
    <a:srgbClr val="AEB066"/>
    <a:srgbClr val="000000"/>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varScale="1">
        <p:scale>
          <a:sx n="102" d="100"/>
          <a:sy n="102" d="100"/>
        </p:scale>
        <p:origin x="-90" y="-264"/>
      </p:cViewPr>
      <p:guideLst>
        <p:guide orient="horz" pos="2160"/>
        <p:guide pos="30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defTabSz="927100">
              <a:defRPr sz="120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defTabSz="927100">
              <a:defRPr sz="120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defTabSz="927100">
              <a:defRPr sz="120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defTabSz="927100">
              <a:defRPr sz="1200">
                <a:latin typeface="Times New Roman" pitchFamily="18" charset="0"/>
              </a:defRPr>
            </a:lvl1pPr>
          </a:lstStyle>
          <a:p>
            <a:pPr>
              <a:defRPr/>
            </a:pPr>
            <a:fld id="{D01B6E9F-3A78-4623-8E6B-8D606DF53BD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defTabSz="927100">
              <a:defRPr sz="1200">
                <a:latin typeface="Times New Roman" pitchFamily="18" charset="0"/>
              </a:defRPr>
            </a:lvl1pPr>
          </a:lstStyle>
          <a:p>
            <a:pPr>
              <a:defRPr/>
            </a:pPr>
            <a:endParaRPr lang="en-US"/>
          </a:p>
        </p:txBody>
      </p:sp>
      <p:sp>
        <p:nvSpPr>
          <p:cNvPr id="1027"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defTabSz="927100">
              <a:defRPr sz="1200">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066800" y="696913"/>
            <a:ext cx="4879975" cy="348615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33450" y="4416425"/>
            <a:ext cx="5143500" cy="4183063"/>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defTabSz="927100">
              <a:defRPr sz="1200">
                <a:latin typeface="Times New Roman" pitchFamily="18" charset="0"/>
              </a:defRPr>
            </a:lvl1pPr>
          </a:lstStyle>
          <a:p>
            <a:pPr>
              <a:defRPr/>
            </a:pPr>
            <a:endParaRPr lang="en-US"/>
          </a:p>
        </p:txBody>
      </p:sp>
      <p:sp>
        <p:nvSpPr>
          <p:cNvPr id="1031"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defTabSz="927100">
              <a:defRPr sz="1200">
                <a:latin typeface="Times New Roman" pitchFamily="18" charset="0"/>
              </a:defRPr>
            </a:lvl1pPr>
          </a:lstStyle>
          <a:p>
            <a:pPr>
              <a:defRPr/>
            </a:pPr>
            <a:fld id="{21F6F062-FE72-40A5-8187-DA8ADFAE5FA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725" y="2130425"/>
            <a:ext cx="81597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39863" y="3886200"/>
            <a:ext cx="67214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1742A2-F5F5-46CD-90D7-CF879B002FA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7C6671-14BF-4F81-926C-E65868E02B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1838" y="228600"/>
            <a:ext cx="22796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9713" y="228600"/>
            <a:ext cx="6689725"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AA440F-83B6-42FA-81F0-DAB012FED6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7F1F3A-A703-44C9-8829-BA0DE8E4479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406900"/>
            <a:ext cx="8161338"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8825" y="2906713"/>
            <a:ext cx="816133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0E73AE-D456-4AD0-927E-739B12A0A63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295400"/>
            <a:ext cx="40036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6125" y="1295400"/>
            <a:ext cx="400526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43850B-C050-414D-85CC-7D0700967EE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74638"/>
            <a:ext cx="86423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9425" y="1535113"/>
            <a:ext cx="4243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9425" y="2174875"/>
            <a:ext cx="4243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6800" y="1535113"/>
            <a:ext cx="4244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0" y="2174875"/>
            <a:ext cx="4244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A5A7C1C-47B1-47C0-9DAA-F93CA527F39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744289C-283B-4540-AF36-0F627F5738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93789F0-F013-4BA7-836D-91CAE6DD50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5" y="273050"/>
            <a:ext cx="3159125"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4438" y="273050"/>
            <a:ext cx="53673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9425" y="1435100"/>
            <a:ext cx="315912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7F11507-C8CE-42F1-AAD5-8265E0C7C35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188" y="4800600"/>
            <a:ext cx="5761037"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1188" y="612775"/>
            <a:ext cx="576103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881188" y="5367338"/>
            <a:ext cx="57610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0191183-E273-4300-B14F-921A4F2DA4C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9713" y="228600"/>
            <a:ext cx="9121775"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00050" y="1295400"/>
            <a:ext cx="8161338"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0" name="Rectangle 4"/>
          <p:cNvSpPr>
            <a:spLocks noGrp="1" noChangeArrowheads="1"/>
          </p:cNvSpPr>
          <p:nvPr>
            <p:ph type="dt" sz="half" idx="2"/>
          </p:nvPr>
        </p:nvSpPr>
        <p:spPr bwMode="auto">
          <a:xfrm>
            <a:off x="720725" y="6248400"/>
            <a:ext cx="20002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en-US"/>
          </a:p>
        </p:txBody>
      </p:sp>
      <p:sp>
        <p:nvSpPr>
          <p:cNvPr id="60421" name="Rectangle 5"/>
          <p:cNvSpPr>
            <a:spLocks noGrp="1" noChangeArrowheads="1"/>
          </p:cNvSpPr>
          <p:nvPr>
            <p:ph type="ftr" sz="quarter" idx="3"/>
          </p:nvPr>
        </p:nvSpPr>
        <p:spPr bwMode="auto">
          <a:xfrm>
            <a:off x="3279775" y="6248400"/>
            <a:ext cx="30416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en-US"/>
          </a:p>
        </p:txBody>
      </p:sp>
      <p:sp>
        <p:nvSpPr>
          <p:cNvPr id="60422" name="Rectangle 6"/>
          <p:cNvSpPr>
            <a:spLocks noGrp="1" noChangeArrowheads="1"/>
          </p:cNvSpPr>
          <p:nvPr>
            <p:ph type="sldNum" sz="quarter" idx="4"/>
          </p:nvPr>
        </p:nvSpPr>
        <p:spPr bwMode="auto">
          <a:xfrm>
            <a:off x="7361238" y="6172200"/>
            <a:ext cx="20002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6F0B4728-6A1E-408A-A0A3-606329E823F6}" type="slidenum">
              <a:rPr lang="en-US"/>
              <a:pPr>
                <a:defRPr/>
              </a:pPr>
              <a:t>‹#›</a:t>
            </a:fld>
            <a:endParaRPr lang="en-US"/>
          </a:p>
        </p:txBody>
      </p:sp>
      <p:sp>
        <p:nvSpPr>
          <p:cNvPr id="60424" name="Rectangle 8"/>
          <p:cNvSpPr>
            <a:spLocks noChangeArrowheads="1"/>
          </p:cNvSpPr>
          <p:nvPr/>
        </p:nvSpPr>
        <p:spPr bwMode="auto">
          <a:xfrm>
            <a:off x="1839913" y="6477000"/>
            <a:ext cx="7521575" cy="381000"/>
          </a:xfrm>
          <a:prstGeom prst="rect">
            <a:avLst/>
          </a:prstGeom>
          <a:noFill/>
          <a:ln w="9525">
            <a:noFill/>
            <a:miter lim="800000"/>
            <a:headEnd/>
            <a:tailEnd/>
          </a:ln>
          <a:effectLst/>
        </p:spPr>
        <p:txBody>
          <a:bodyPr/>
          <a:lstStyle/>
          <a:p>
            <a:pPr algn="r">
              <a:spcBef>
                <a:spcPct val="20000"/>
              </a:spcBef>
              <a:defRPr/>
            </a:pPr>
            <a:r>
              <a:rPr lang="en-US" sz="1200" b="1">
                <a:latin typeface="Papyrus" pitchFamily="66" charset="0"/>
              </a:rPr>
              <a:t>Amazing Medicine. Amazing Grace.</a:t>
            </a:r>
          </a:p>
        </p:txBody>
      </p:sp>
      <p:sp>
        <p:nvSpPr>
          <p:cNvPr id="60425" name="Line 9"/>
          <p:cNvSpPr>
            <a:spLocks noChangeShapeType="1"/>
          </p:cNvSpPr>
          <p:nvPr/>
        </p:nvSpPr>
        <p:spPr bwMode="auto">
          <a:xfrm>
            <a:off x="1439863" y="6400800"/>
            <a:ext cx="7921625" cy="0"/>
          </a:xfrm>
          <a:prstGeom prst="line">
            <a:avLst/>
          </a:prstGeom>
          <a:noFill/>
          <a:ln w="19050">
            <a:solidFill>
              <a:schemeClr val="tx1"/>
            </a:solidFill>
            <a:round/>
            <a:headEnd/>
            <a:tailEnd/>
          </a:ln>
          <a:effectLst/>
        </p:spPr>
        <p:txBody>
          <a:bodyPr/>
          <a:lstStyle/>
          <a:p>
            <a:pPr>
              <a:defRPr/>
            </a:pPr>
            <a:endParaRPr lang="en-US">
              <a:latin typeface="Times New Roman" pitchFamily="18" charset="0"/>
            </a:endParaRPr>
          </a:p>
        </p:txBody>
      </p:sp>
      <p:pic>
        <p:nvPicPr>
          <p:cNvPr id="1033" name="Picture 13"/>
          <p:cNvPicPr>
            <a:picLocks noChangeAspect="1" noChangeArrowheads="1"/>
          </p:cNvPicPr>
          <p:nvPr userDrawn="1"/>
        </p:nvPicPr>
        <p:blipFill>
          <a:blip r:embed="rId13" cstate="print"/>
          <a:srcRect/>
          <a:stretch>
            <a:fillRect/>
          </a:stretch>
        </p:blipFill>
        <p:spPr bwMode="auto">
          <a:xfrm>
            <a:off x="0" y="5410200"/>
            <a:ext cx="2560638" cy="1219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rtl="0" eaLnBrk="0" fontAlgn="base" hangingPunct="0">
        <a:spcBef>
          <a:spcPct val="0"/>
        </a:spcBef>
        <a:spcAft>
          <a:spcPct val="0"/>
        </a:spcAft>
        <a:defRPr sz="2800" b="1">
          <a:solidFill>
            <a:srgbClr val="B6A484"/>
          </a:solidFill>
          <a:latin typeface="+mj-lt"/>
          <a:ea typeface="+mj-ea"/>
          <a:cs typeface="+mj-cs"/>
        </a:defRPr>
      </a:lvl1pPr>
      <a:lvl2pPr algn="l" rtl="0" eaLnBrk="0" fontAlgn="base" hangingPunct="0">
        <a:spcBef>
          <a:spcPct val="0"/>
        </a:spcBef>
        <a:spcAft>
          <a:spcPct val="0"/>
        </a:spcAft>
        <a:defRPr sz="2800" b="1">
          <a:solidFill>
            <a:srgbClr val="B6A484"/>
          </a:solidFill>
          <a:latin typeface="Century Gothic" pitchFamily="34" charset="0"/>
        </a:defRPr>
      </a:lvl2pPr>
      <a:lvl3pPr algn="l" rtl="0" eaLnBrk="0" fontAlgn="base" hangingPunct="0">
        <a:spcBef>
          <a:spcPct val="0"/>
        </a:spcBef>
        <a:spcAft>
          <a:spcPct val="0"/>
        </a:spcAft>
        <a:defRPr sz="2800" b="1">
          <a:solidFill>
            <a:srgbClr val="B6A484"/>
          </a:solidFill>
          <a:latin typeface="Century Gothic" pitchFamily="34" charset="0"/>
        </a:defRPr>
      </a:lvl3pPr>
      <a:lvl4pPr algn="l" rtl="0" eaLnBrk="0" fontAlgn="base" hangingPunct="0">
        <a:spcBef>
          <a:spcPct val="0"/>
        </a:spcBef>
        <a:spcAft>
          <a:spcPct val="0"/>
        </a:spcAft>
        <a:defRPr sz="2800" b="1">
          <a:solidFill>
            <a:srgbClr val="B6A484"/>
          </a:solidFill>
          <a:latin typeface="Century Gothic" pitchFamily="34" charset="0"/>
        </a:defRPr>
      </a:lvl4pPr>
      <a:lvl5pPr algn="l" rtl="0" eaLnBrk="0" fontAlgn="base" hangingPunct="0">
        <a:spcBef>
          <a:spcPct val="0"/>
        </a:spcBef>
        <a:spcAft>
          <a:spcPct val="0"/>
        </a:spcAft>
        <a:defRPr sz="2800" b="1">
          <a:solidFill>
            <a:srgbClr val="B6A484"/>
          </a:solidFill>
          <a:latin typeface="Century Gothic" pitchFamily="34" charset="0"/>
        </a:defRPr>
      </a:lvl5pPr>
      <a:lvl6pPr marL="457200" algn="l" rtl="0" fontAlgn="base">
        <a:spcBef>
          <a:spcPct val="0"/>
        </a:spcBef>
        <a:spcAft>
          <a:spcPct val="0"/>
        </a:spcAft>
        <a:defRPr sz="2800" b="1">
          <a:solidFill>
            <a:srgbClr val="B6A484"/>
          </a:solidFill>
          <a:latin typeface="Century Gothic" pitchFamily="34" charset="0"/>
        </a:defRPr>
      </a:lvl6pPr>
      <a:lvl7pPr marL="914400" algn="l" rtl="0" fontAlgn="base">
        <a:spcBef>
          <a:spcPct val="0"/>
        </a:spcBef>
        <a:spcAft>
          <a:spcPct val="0"/>
        </a:spcAft>
        <a:defRPr sz="2800" b="1">
          <a:solidFill>
            <a:srgbClr val="B6A484"/>
          </a:solidFill>
          <a:latin typeface="Century Gothic" pitchFamily="34" charset="0"/>
        </a:defRPr>
      </a:lvl7pPr>
      <a:lvl8pPr marL="1371600" algn="l" rtl="0" fontAlgn="base">
        <a:spcBef>
          <a:spcPct val="0"/>
        </a:spcBef>
        <a:spcAft>
          <a:spcPct val="0"/>
        </a:spcAft>
        <a:defRPr sz="2800" b="1">
          <a:solidFill>
            <a:srgbClr val="B6A484"/>
          </a:solidFill>
          <a:latin typeface="Century Gothic" pitchFamily="34" charset="0"/>
        </a:defRPr>
      </a:lvl8pPr>
      <a:lvl9pPr marL="1828800" algn="l" rtl="0" fontAlgn="base">
        <a:spcBef>
          <a:spcPct val="0"/>
        </a:spcBef>
        <a:spcAft>
          <a:spcPct val="0"/>
        </a:spcAft>
        <a:defRPr sz="2800" b="1">
          <a:solidFill>
            <a:srgbClr val="B6A484"/>
          </a:solidFill>
          <a:latin typeface="Century Gothic"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688975" indent="-231775" algn="l" rtl="0" eaLnBrk="0" fontAlgn="base" hangingPunct="0">
        <a:spcBef>
          <a:spcPct val="20000"/>
        </a:spcBef>
        <a:spcAft>
          <a:spcPct val="0"/>
        </a:spcAft>
        <a:buChar char="–"/>
        <a:defRPr sz="2800">
          <a:solidFill>
            <a:schemeClr val="tx1"/>
          </a:solidFill>
          <a:latin typeface="+mn-lt"/>
        </a:defRPr>
      </a:lvl2pPr>
      <a:lvl3pPr marL="977900" indent="-174625" algn="l" rtl="0" eaLnBrk="0" fontAlgn="base" hangingPunct="0">
        <a:spcBef>
          <a:spcPct val="20000"/>
        </a:spcBef>
        <a:spcAft>
          <a:spcPct val="0"/>
        </a:spcAft>
        <a:buChar char="•"/>
        <a:defRPr sz="1400">
          <a:solidFill>
            <a:schemeClr val="tx1"/>
          </a:solidFill>
          <a:latin typeface="+mn-lt"/>
        </a:defRPr>
      </a:lvl3pPr>
      <a:lvl4pPr marL="1314450" indent="-176213" algn="l" rtl="0" eaLnBrk="0" fontAlgn="base" hangingPunct="0">
        <a:spcBef>
          <a:spcPct val="20000"/>
        </a:spcBef>
        <a:spcAft>
          <a:spcPct val="0"/>
        </a:spcAft>
        <a:buFont typeface="Wingdings" pitchFamily="2" charset="2"/>
        <a:buChar char="§"/>
        <a:defRPr sz="1400">
          <a:solidFill>
            <a:schemeClr val="tx1"/>
          </a:solidFill>
          <a:latin typeface="+mn-lt"/>
        </a:defRPr>
      </a:lvl4pPr>
      <a:lvl5pPr marL="1654175" indent="-225425" algn="l" rtl="0" eaLnBrk="0" fontAlgn="base" hangingPunct="0">
        <a:spcBef>
          <a:spcPct val="20000"/>
        </a:spcBef>
        <a:spcAft>
          <a:spcPct val="0"/>
        </a:spcAft>
        <a:buFont typeface="Wingdings" pitchFamily="2" charset="2"/>
        <a:buChar char="Ø"/>
        <a:defRPr sz="1400">
          <a:solidFill>
            <a:schemeClr val="tx1"/>
          </a:solidFill>
          <a:latin typeface="+mn-lt"/>
        </a:defRPr>
      </a:lvl5pPr>
      <a:lvl6pPr marL="2111375" indent="-225425" algn="l" rtl="0" fontAlgn="base">
        <a:spcBef>
          <a:spcPct val="20000"/>
        </a:spcBef>
        <a:spcAft>
          <a:spcPct val="0"/>
        </a:spcAft>
        <a:buFont typeface="Wingdings" pitchFamily="2" charset="2"/>
        <a:buChar char="Ø"/>
        <a:defRPr sz="1400">
          <a:solidFill>
            <a:schemeClr val="tx1"/>
          </a:solidFill>
          <a:latin typeface="+mn-lt"/>
        </a:defRPr>
      </a:lvl6pPr>
      <a:lvl7pPr marL="2568575" indent="-225425" algn="l" rtl="0" fontAlgn="base">
        <a:spcBef>
          <a:spcPct val="20000"/>
        </a:spcBef>
        <a:spcAft>
          <a:spcPct val="0"/>
        </a:spcAft>
        <a:buFont typeface="Wingdings" pitchFamily="2" charset="2"/>
        <a:buChar char="Ø"/>
        <a:defRPr sz="1400">
          <a:solidFill>
            <a:schemeClr val="tx1"/>
          </a:solidFill>
          <a:latin typeface="+mn-lt"/>
        </a:defRPr>
      </a:lvl7pPr>
      <a:lvl8pPr marL="3025775" indent="-225425" algn="l" rtl="0" fontAlgn="base">
        <a:spcBef>
          <a:spcPct val="20000"/>
        </a:spcBef>
        <a:spcAft>
          <a:spcPct val="0"/>
        </a:spcAft>
        <a:buFont typeface="Wingdings" pitchFamily="2" charset="2"/>
        <a:buChar char="Ø"/>
        <a:defRPr sz="1400">
          <a:solidFill>
            <a:schemeClr val="tx1"/>
          </a:solidFill>
          <a:latin typeface="+mn-lt"/>
        </a:defRPr>
      </a:lvl8pPr>
      <a:lvl9pPr marL="3482975" indent="-225425" algn="l" rtl="0" fontAlgn="base">
        <a:spcBef>
          <a:spcPct val="20000"/>
        </a:spcBef>
        <a:spcAft>
          <a:spcPct val="0"/>
        </a:spcAft>
        <a:buFont typeface="Wingdings" pitchFamily="2" charset="2"/>
        <a:buChar char="Ø"/>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CURRENT GOOD MANUFACTURING PRACTICES FOR BLOOD AND BLOOD COMPONENTS</a:t>
            </a:r>
            <a:endParaRPr lang="en-US" dirty="0"/>
          </a:p>
        </p:txBody>
      </p:sp>
      <p:sp>
        <p:nvSpPr>
          <p:cNvPr id="3" name="Subtitle 2"/>
          <p:cNvSpPr>
            <a:spLocks noGrp="1"/>
          </p:cNvSpPr>
          <p:nvPr>
            <p:ph type="subTitle" idx="1"/>
          </p:nvPr>
        </p:nvSpPr>
        <p:spPr/>
        <p:txBody>
          <a:bodyPr>
            <a:normAutofit/>
          </a:bodyPr>
          <a:lstStyle/>
          <a:p>
            <a:r>
              <a:rPr lang="en-US" dirty="0" smtClean="0"/>
              <a:t>TRANSFUSION SERVICE RECORDS –</a:t>
            </a:r>
          </a:p>
          <a:p>
            <a:r>
              <a:rPr lang="en-US" dirty="0" smtClean="0"/>
              <a:t>REQUIREMENTS ACCORDING TO 21CFR606.160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Requirements of 21CFR606.160</a:t>
            </a:r>
            <a:endParaRPr lang="en-US" dirty="0"/>
          </a:p>
        </p:txBody>
      </p:sp>
      <p:sp>
        <p:nvSpPr>
          <p:cNvPr id="3" name="Content Placeholder 2"/>
          <p:cNvSpPr>
            <a:spLocks noGrp="1"/>
          </p:cNvSpPr>
          <p:nvPr>
            <p:ph idx="1"/>
          </p:nvPr>
        </p:nvSpPr>
        <p:spPr/>
        <p:txBody>
          <a:bodyPr>
            <a:normAutofit/>
          </a:bodyPr>
          <a:lstStyle/>
          <a:p>
            <a:r>
              <a:rPr lang="en-US" sz="2400" dirty="0" smtClean="0"/>
              <a:t>(a)(1) Records shall be maintained concurrently with the performance of each significant step in the collection, processing, compatibility testing, storage and distribution of each unit of blood and blood components so that all steps can be clearly traced. … (continued next slide)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Requirements of 21CFR606.160</a:t>
            </a:r>
            <a:endParaRPr lang="en-US" dirty="0"/>
          </a:p>
        </p:txBody>
      </p:sp>
      <p:sp>
        <p:nvSpPr>
          <p:cNvPr id="3" name="Content Placeholder 2"/>
          <p:cNvSpPr>
            <a:spLocks noGrp="1"/>
          </p:cNvSpPr>
          <p:nvPr>
            <p:ph idx="1"/>
          </p:nvPr>
        </p:nvSpPr>
        <p:spPr/>
        <p:txBody>
          <a:bodyPr>
            <a:normAutofit/>
          </a:bodyPr>
          <a:lstStyle/>
          <a:p>
            <a:r>
              <a:rPr lang="en-US" sz="2400" dirty="0" smtClean="0"/>
              <a:t>(a)(1) … All records shall be legible and indelible, and shall identify the person performing the work, include dates of the various entries, show test results as well as the interpretation of the results, show the expiration date assigned to specific products, and be as detailed as necessary to provide a complete history of the work performed.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Requirements of 21CFR606.160</a:t>
            </a:r>
            <a:endParaRPr lang="en-US" dirty="0"/>
          </a:p>
        </p:txBody>
      </p:sp>
      <p:sp>
        <p:nvSpPr>
          <p:cNvPr id="3" name="Content Placeholder 2"/>
          <p:cNvSpPr>
            <a:spLocks noGrp="1"/>
          </p:cNvSpPr>
          <p:nvPr>
            <p:ph idx="1"/>
          </p:nvPr>
        </p:nvSpPr>
        <p:spPr/>
        <p:txBody>
          <a:bodyPr>
            <a:normAutofit/>
          </a:bodyPr>
          <a:lstStyle/>
          <a:p>
            <a:r>
              <a:rPr lang="en-US" sz="2400" dirty="0" smtClean="0"/>
              <a:t>(a)(2) Appropriate records shall be available from which to determine lot numbers of supplies and reagents used for specific lots or units of the final product.</a:t>
            </a:r>
          </a:p>
          <a:p>
            <a:r>
              <a:rPr lang="en-US" sz="2400" dirty="0" smtClean="0"/>
              <a:t>(b) Records shall be maintained that include, but are not limited to, the following when applicable: (2) Processing records: (ii) Component preparation, including all relevant dates and times.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Requirements of 21CFR606.160</a:t>
            </a:r>
            <a:endParaRPr lang="en-US" dirty="0"/>
          </a:p>
        </p:txBody>
      </p:sp>
      <p:sp>
        <p:nvSpPr>
          <p:cNvPr id="3" name="Content Placeholder 2"/>
          <p:cNvSpPr>
            <a:spLocks noGrp="1"/>
          </p:cNvSpPr>
          <p:nvPr>
            <p:ph idx="1"/>
          </p:nvPr>
        </p:nvSpPr>
        <p:spPr/>
        <p:txBody>
          <a:bodyPr>
            <a:normAutofit/>
          </a:bodyPr>
          <a:lstStyle/>
          <a:p>
            <a:r>
              <a:rPr lang="en-US" sz="2400" dirty="0" smtClean="0"/>
              <a:t>(b)(3) Storage and distribution records: (</a:t>
            </a:r>
            <a:r>
              <a:rPr lang="en-US" sz="2400" dirty="0" err="1" smtClean="0"/>
              <a:t>i</a:t>
            </a:r>
            <a:r>
              <a:rPr lang="en-US" sz="2400" dirty="0" smtClean="0"/>
              <a:t>) Distribution and disposition, as appropriate, of blood and blood products. (ii) Visual inspection of whole blood and red blood cells during storage and immediately before distribution.</a:t>
            </a:r>
          </a:p>
          <a:p>
            <a:r>
              <a:rPr lang="en-US" sz="2400" dirty="0" smtClean="0"/>
              <a:t>(b)(3)(iv) Reissue, including records of proper temperature maintenance. (v) Emergency release of blood, including signature of requesting physician obtained before or after release.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Requirements of 21CFR606.160</a:t>
            </a:r>
            <a:endParaRPr lang="en-US" dirty="0"/>
          </a:p>
        </p:txBody>
      </p:sp>
      <p:sp>
        <p:nvSpPr>
          <p:cNvPr id="3" name="Content Placeholder 2"/>
          <p:cNvSpPr>
            <a:spLocks noGrp="1"/>
          </p:cNvSpPr>
          <p:nvPr>
            <p:ph idx="1"/>
          </p:nvPr>
        </p:nvSpPr>
        <p:spPr/>
        <p:txBody>
          <a:bodyPr>
            <a:normAutofit/>
          </a:bodyPr>
          <a:lstStyle/>
          <a:p>
            <a:r>
              <a:rPr lang="en-US" sz="2400" dirty="0" smtClean="0"/>
              <a:t>(b)(4) Compatibility test records: (</a:t>
            </a:r>
            <a:r>
              <a:rPr lang="en-US" sz="2400" dirty="0" err="1" smtClean="0"/>
              <a:t>i</a:t>
            </a:r>
            <a:r>
              <a:rPr lang="en-US" sz="2400" dirty="0" smtClean="0"/>
              <a:t>) Results of all compatibility tests, including </a:t>
            </a:r>
            <a:r>
              <a:rPr lang="en-US" sz="2400" dirty="0" err="1" smtClean="0"/>
              <a:t>crossmatching</a:t>
            </a:r>
            <a:r>
              <a:rPr lang="en-US" sz="2400" dirty="0" smtClean="0"/>
              <a:t>, testing of patient samples, antibody screening and identification.</a:t>
            </a:r>
          </a:p>
          <a:p>
            <a:r>
              <a:rPr lang="en-US" sz="2400" dirty="0" smtClean="0"/>
              <a:t>(b)(5) Quality control records: (</a:t>
            </a:r>
            <a:r>
              <a:rPr lang="en-US" sz="2400" dirty="0" err="1" smtClean="0"/>
              <a:t>i</a:t>
            </a:r>
            <a:r>
              <a:rPr lang="en-US" sz="2400" dirty="0" smtClean="0"/>
              <a:t>) Calibration and standardization of equipment. (ii) Performance checks of equipment and reagents. (iv) Periodic tests of capacity of shipping containers to maintain proper temperature in transit. (v) Proficiency test results.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Requirements of 21CFR606.160</a:t>
            </a:r>
            <a:endParaRPr lang="en-US" dirty="0"/>
          </a:p>
        </p:txBody>
      </p:sp>
      <p:sp>
        <p:nvSpPr>
          <p:cNvPr id="3" name="Content Placeholder 2"/>
          <p:cNvSpPr>
            <a:spLocks noGrp="1"/>
          </p:cNvSpPr>
          <p:nvPr>
            <p:ph idx="1"/>
          </p:nvPr>
        </p:nvSpPr>
        <p:spPr/>
        <p:txBody>
          <a:bodyPr>
            <a:normAutofit/>
          </a:bodyPr>
          <a:lstStyle/>
          <a:p>
            <a:r>
              <a:rPr lang="en-US" sz="2400" dirty="0" smtClean="0"/>
              <a:t>(b)(6) Transfusion reaction reports and complaints, including records of investigations and </a:t>
            </a:r>
            <a:r>
              <a:rPr lang="en-US" sz="2400" dirty="0" err="1" smtClean="0"/>
              <a:t>followup</a:t>
            </a:r>
            <a:r>
              <a:rPr lang="en-US" sz="2400" dirty="0" smtClean="0"/>
              <a:t>.</a:t>
            </a:r>
          </a:p>
          <a:p>
            <a:r>
              <a:rPr lang="en-US" sz="2400" dirty="0" smtClean="0"/>
              <a:t>(b)(7) General records: (ii) Responsible personnel. (iii) Biological product deviations. (iv) Maintenance records for equipment and general physical plant. (v) Supplies and reagents, including name of manufacturer or supplier, lot numbers, expiration date and date of receipt.</a:t>
            </a:r>
          </a:p>
        </p:txBody>
      </p:sp>
    </p:spTree>
  </p:cSld>
  <p:clrMapOvr>
    <a:masterClrMapping/>
  </p:clrMapOvr>
</p:sld>
</file>

<file path=ppt/theme/theme1.xml><?xml version="1.0" encoding="utf-8"?>
<a:theme xmlns:a="http://schemas.openxmlformats.org/drawingml/2006/main" name="newlogotemplate">
  <a:themeElements>
    <a:clrScheme name="newlogo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ewlogo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wlogo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ewlogo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ewlogo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logo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ewlogo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ewlogo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ewlogo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Settings\shesmar\Application Data\Microsoft\Templates\newlogotemplate.pot</Template>
  <TotalTime>2713</TotalTime>
  <Words>463</Words>
  <Application>Microsoft Office PowerPoint</Application>
  <PresentationFormat>Custom</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newlogotemplate</vt:lpstr>
      <vt:lpstr>CURRENT GOOD MANUFACTURING PRACTICES FOR BLOOD AND BLOOD COMPONENTS</vt:lpstr>
      <vt:lpstr>Requirements of 21CFR606.160</vt:lpstr>
      <vt:lpstr>Requirements of 21CFR606.160</vt:lpstr>
      <vt:lpstr>Requirements of 21CFR606.160</vt:lpstr>
      <vt:lpstr>Requirements of 21CFR606.160</vt:lpstr>
      <vt:lpstr>Requirements of 21CFR606.160</vt:lpstr>
      <vt:lpstr>Requirements of 21CFR606.160</vt:lpstr>
    </vt:vector>
  </TitlesOfParts>
  <Company>SAHC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jhession</cp:lastModifiedBy>
  <cp:revision>493</cp:revision>
  <dcterms:created xsi:type="dcterms:W3CDTF">2005-10-21T20:12:36Z</dcterms:created>
  <dcterms:modified xsi:type="dcterms:W3CDTF">2013-02-20T12:35:10Z</dcterms:modified>
</cp:coreProperties>
</file>