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58" r:id="rId6"/>
    <p:sldId id="263" r:id="rId7"/>
    <p:sldId id="261"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06F07-4F3B-4084-9C69-B7E504D7C968}" type="datetimeFigureOut">
              <a:rPr lang="en-US" smtClean="0"/>
              <a:pPr/>
              <a:t>3/21/2013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06F07-4F3B-4084-9C69-B7E504D7C968}" type="datetimeFigureOut">
              <a:rPr lang="en-US" smtClean="0"/>
              <a:pPr/>
              <a:t>3/21/2013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06F07-4F3B-4084-9C69-B7E504D7C968}" type="datetimeFigureOut">
              <a:rPr lang="en-US" smtClean="0"/>
              <a:pPr/>
              <a:t>3/21/2013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06F07-4F3B-4084-9C69-B7E504D7C968}" type="datetimeFigureOut">
              <a:rPr lang="en-US" smtClean="0"/>
              <a:pPr/>
              <a:t>3/21/2013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06F07-4F3B-4084-9C69-B7E504D7C968}" type="datetimeFigureOut">
              <a:rPr lang="en-US" smtClean="0"/>
              <a:pPr/>
              <a:t>3/21/2013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06F07-4F3B-4084-9C69-B7E504D7C968}" type="datetimeFigureOut">
              <a:rPr lang="en-US" smtClean="0"/>
              <a:pPr/>
              <a:t>3/21/2013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06F07-4F3B-4084-9C69-B7E504D7C968}" type="datetimeFigureOut">
              <a:rPr lang="en-US" smtClean="0"/>
              <a:pPr/>
              <a:t>3/21/2013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06F07-4F3B-4084-9C69-B7E504D7C968}" type="datetimeFigureOut">
              <a:rPr lang="en-US" smtClean="0"/>
              <a:pPr/>
              <a:t>3/21/2013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06F07-4F3B-4084-9C69-B7E504D7C968}" type="datetimeFigureOut">
              <a:rPr lang="en-US" smtClean="0"/>
              <a:pPr/>
              <a:t>3/21/2013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06F07-4F3B-4084-9C69-B7E504D7C968}" type="datetimeFigureOut">
              <a:rPr lang="en-US" smtClean="0"/>
              <a:pPr/>
              <a:t>3/21/2013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06F07-4F3B-4084-9C69-B7E504D7C968}" type="datetimeFigureOut">
              <a:rPr lang="en-US" smtClean="0"/>
              <a:pPr/>
              <a:t>3/21/2013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06F07-4F3B-4084-9C69-B7E504D7C968}" type="datetimeFigureOut">
              <a:rPr lang="en-US" smtClean="0"/>
              <a:pPr/>
              <a:t>3/21/2013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8C6B2D-5142-4795-9615-8C0BBB8C180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SBAR Training for Laboratory Associate</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SBAR </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SBAR</a:t>
            </a:r>
            <a:r>
              <a:rPr lang="en-US" dirty="0" smtClean="0"/>
              <a:t> is an acronym that stands for Situation,  Background, Assessment, and Recommendation. </a:t>
            </a:r>
          </a:p>
          <a:p>
            <a:pPr lvl="1">
              <a:buFont typeface="Wingdings" pitchFamily="2" charset="2"/>
              <a:buChar char="q"/>
            </a:pPr>
            <a:r>
              <a:rPr lang="en-US" dirty="0" smtClean="0"/>
              <a:t>It is a standardized way of communicating a problem across the organization.</a:t>
            </a:r>
          </a:p>
          <a:p>
            <a:pPr lvl="1">
              <a:buFont typeface="Wingdings" pitchFamily="2" charset="2"/>
              <a:buChar char="q"/>
            </a:pPr>
            <a:r>
              <a:rPr lang="en-US" dirty="0" smtClean="0"/>
              <a:t>Associates and providers can use SBAR to share patient information in a concise and structured format.</a:t>
            </a:r>
          </a:p>
          <a:p>
            <a:pPr lvl="1">
              <a:buFont typeface="Wingdings" pitchFamily="2" charset="2"/>
              <a:buChar char="q"/>
            </a:pPr>
            <a:r>
              <a:rPr lang="en-US" dirty="0" smtClean="0"/>
              <a:t>It improves efficiency and accuracy in the care of patients and workplace environment.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SBAR </a:t>
            </a:r>
            <a:endParaRPr lang="en-US" dirty="0"/>
          </a:p>
        </p:txBody>
      </p:sp>
      <p:sp>
        <p:nvSpPr>
          <p:cNvPr id="3" name="Content Placeholder 2"/>
          <p:cNvSpPr>
            <a:spLocks noGrp="1"/>
          </p:cNvSpPr>
          <p:nvPr>
            <p:ph idx="1"/>
          </p:nvPr>
        </p:nvSpPr>
        <p:spPr/>
        <p:txBody>
          <a:bodyPr>
            <a:normAutofit fontScale="92500" lnSpcReduction="20000"/>
          </a:bodyPr>
          <a:lstStyle/>
          <a:p>
            <a:r>
              <a:rPr lang="en-US" b="1" i="1" dirty="0" smtClean="0"/>
              <a:t>Situation</a:t>
            </a:r>
            <a:r>
              <a:rPr lang="en-US" dirty="0" smtClean="0"/>
              <a:t>-Who you are and who, what, and where is the immediate problem</a:t>
            </a:r>
          </a:p>
          <a:p>
            <a:r>
              <a:rPr lang="en-US" b="1" i="1" dirty="0" smtClean="0"/>
              <a:t>Background</a:t>
            </a:r>
            <a:r>
              <a:rPr lang="en-US" dirty="0" smtClean="0"/>
              <a:t>-A brief description of relevant history related to the current situation or condition</a:t>
            </a:r>
          </a:p>
          <a:p>
            <a:r>
              <a:rPr lang="en-US" b="1" i="1" dirty="0" smtClean="0"/>
              <a:t>Assessment</a:t>
            </a:r>
            <a:r>
              <a:rPr lang="en-US" dirty="0"/>
              <a:t>-</a:t>
            </a:r>
            <a:r>
              <a:rPr lang="en-US" dirty="0" smtClean="0"/>
              <a:t>Your view of the situation and your perception of the urgency of action</a:t>
            </a:r>
          </a:p>
          <a:p>
            <a:r>
              <a:rPr lang="en-US" b="1" i="1" dirty="0" smtClean="0"/>
              <a:t>Recommendation</a:t>
            </a:r>
            <a:r>
              <a:rPr lang="en-US" dirty="0" smtClean="0"/>
              <a:t>-Your suggestion about the action that should be taken to solve the problem or your request for guidance on what the action should be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SBAR</a:t>
            </a:r>
            <a:endParaRPr lang="en-US" dirty="0"/>
          </a:p>
        </p:txBody>
      </p:sp>
      <p:sp>
        <p:nvSpPr>
          <p:cNvPr id="3" name="Content Placeholder 2"/>
          <p:cNvSpPr>
            <a:spLocks noGrp="1"/>
          </p:cNvSpPr>
          <p:nvPr>
            <p:ph idx="1"/>
          </p:nvPr>
        </p:nvSpPr>
        <p:spPr/>
        <p:txBody>
          <a:bodyPr/>
          <a:lstStyle/>
          <a:p>
            <a:r>
              <a:rPr lang="en-US" dirty="0" smtClean="0"/>
              <a:t>SBAR was originally developed by the US Navy as a communication technique that could be used on nuclear submarines.</a:t>
            </a:r>
          </a:p>
          <a:p>
            <a:r>
              <a:rPr lang="en-US" dirty="0" smtClean="0"/>
              <a:t>The airline industries began to use SBAR in the 1980s after a series of airline crashes in which investigators determined that communication was contributing factor.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SBAR Communication</a:t>
            </a:r>
            <a:endParaRPr lang="en-US" dirty="0"/>
          </a:p>
        </p:txBody>
      </p:sp>
      <p:sp>
        <p:nvSpPr>
          <p:cNvPr id="3" name="Content Placeholder 2"/>
          <p:cNvSpPr>
            <a:spLocks noGrp="1"/>
          </p:cNvSpPr>
          <p:nvPr>
            <p:ph idx="1"/>
          </p:nvPr>
        </p:nvSpPr>
        <p:spPr>
          <a:xfrm>
            <a:off x="304800" y="1600200"/>
            <a:ext cx="8382000" cy="4800600"/>
          </a:xfrm>
        </p:spPr>
        <p:txBody>
          <a:bodyPr>
            <a:normAutofit fontScale="92500" lnSpcReduction="20000"/>
          </a:bodyPr>
          <a:lstStyle/>
          <a:p>
            <a:r>
              <a:rPr lang="en-US" dirty="0" smtClean="0"/>
              <a:t>Saint Agnes Hospital has adopted this form of communication for all associates.  (Please reference hospital policy SYS HOS 68 Hand-off Communication).</a:t>
            </a:r>
          </a:p>
          <a:p>
            <a:r>
              <a:rPr lang="en-US" dirty="0" smtClean="0"/>
              <a:t> SBAR can be used:</a:t>
            </a:r>
          </a:p>
          <a:p>
            <a:pPr lvl="1">
              <a:buFont typeface="Wingdings" pitchFamily="2" charset="2"/>
              <a:buChar char="q"/>
            </a:pPr>
            <a:r>
              <a:rPr lang="en-US" dirty="0" smtClean="0"/>
              <a:t>During change of shift</a:t>
            </a:r>
          </a:p>
          <a:p>
            <a:pPr lvl="1">
              <a:buFont typeface="Wingdings" pitchFamily="2" charset="2"/>
              <a:buChar char="q"/>
            </a:pPr>
            <a:r>
              <a:rPr lang="en-US" dirty="0" smtClean="0"/>
              <a:t>Notification of alert lab values to providers</a:t>
            </a:r>
          </a:p>
          <a:p>
            <a:pPr lvl="1">
              <a:buFont typeface="Wingdings" pitchFamily="2" charset="2"/>
              <a:buChar char="q"/>
            </a:pPr>
            <a:r>
              <a:rPr lang="en-US" dirty="0" smtClean="0"/>
              <a:t>Notification of discrepant laboratory results/information</a:t>
            </a:r>
          </a:p>
          <a:p>
            <a:pPr lvl="1">
              <a:buFont typeface="Wingdings" pitchFamily="2" charset="2"/>
              <a:buChar char="q"/>
            </a:pPr>
            <a:r>
              <a:rPr lang="en-US" dirty="0" smtClean="0"/>
              <a:t>Communication regarding instrument downtime</a:t>
            </a:r>
          </a:p>
          <a:p>
            <a:pPr lvl="1">
              <a:buFont typeface="Wingdings" pitchFamily="2" charset="2"/>
              <a:buChar char="q"/>
            </a:pPr>
            <a:r>
              <a:rPr lang="en-US" dirty="0" smtClean="0"/>
              <a:t>Communication of unacceptable specimens to providers</a:t>
            </a:r>
          </a:p>
          <a:p>
            <a:pPr lvl="1">
              <a:buFont typeface="Wingdings" pitchFamily="2" charset="2"/>
              <a:buChar char="q"/>
            </a:pP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SBAR Important</a:t>
            </a:r>
            <a:endParaRPr lang="en-US" dirty="0"/>
          </a:p>
        </p:txBody>
      </p:sp>
      <p:sp>
        <p:nvSpPr>
          <p:cNvPr id="3" name="Content Placeholder 2"/>
          <p:cNvSpPr>
            <a:spLocks noGrp="1"/>
          </p:cNvSpPr>
          <p:nvPr>
            <p:ph idx="1"/>
          </p:nvPr>
        </p:nvSpPr>
        <p:spPr/>
        <p:txBody>
          <a:bodyPr/>
          <a:lstStyle/>
          <a:p>
            <a:r>
              <a:rPr lang="en-US" dirty="0" smtClean="0"/>
              <a:t>A program that facilitates effective communication is mandated by regulatory and accrediting agencies such as The Joint Commission and CAP.</a:t>
            </a:r>
          </a:p>
          <a:p>
            <a:r>
              <a:rPr lang="en-US" dirty="0" smtClean="0"/>
              <a:t>Identify patients correctly.</a:t>
            </a:r>
          </a:p>
          <a:p>
            <a:r>
              <a:rPr lang="en-US" dirty="0" smtClean="0"/>
              <a:t>Efficient communication between associates.</a:t>
            </a:r>
          </a:p>
          <a:p>
            <a:r>
              <a:rPr lang="en-US" dirty="0" smtClean="0"/>
              <a:t>Identify patient safety risks.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Error Prevention - SBAR Job Aid v2.3 Non-Clinical.jpg"/>
          <p:cNvPicPr>
            <a:picLocks noGrp="1" noChangeAspect="1"/>
          </p:cNvPicPr>
          <p:nvPr>
            <p:ph idx="1"/>
          </p:nvPr>
        </p:nvPicPr>
        <p:blipFill>
          <a:blip r:embed="rId2" cstate="print"/>
          <a:stretch>
            <a:fillRect/>
          </a:stretch>
        </p:blipFill>
        <p:spPr>
          <a:xfrm>
            <a:off x="1143000" y="152400"/>
            <a:ext cx="6781800" cy="65532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Scenario</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31 </a:t>
            </a:r>
            <a:r>
              <a:rPr lang="en-US" dirty="0" smtClean="0"/>
              <a:t>y/o L&amp;D patient [identifier] admitted for induction delivery. Type and Screen was tested and found to be positive. Patient subsequently has labor complications and doctor orders two units of RBCs to be ready for emergency c-section.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SBAR</a:t>
            </a:r>
            <a:endParaRPr lang="en-US" dirty="0"/>
          </a:p>
        </p:txBody>
      </p:sp>
      <p:sp>
        <p:nvSpPr>
          <p:cNvPr id="3" name="Content Placeholder 2"/>
          <p:cNvSpPr>
            <a:spLocks noGrp="1"/>
          </p:cNvSpPr>
          <p:nvPr>
            <p:ph idx="1"/>
          </p:nvPr>
        </p:nvSpPr>
        <p:spPr>
          <a:xfrm>
            <a:off x="457200" y="1219200"/>
            <a:ext cx="8229600" cy="5334000"/>
          </a:xfrm>
        </p:spPr>
        <p:txBody>
          <a:bodyPr>
            <a:normAutofit fontScale="77500" lnSpcReduction="20000"/>
          </a:bodyPr>
          <a:lstStyle/>
          <a:p>
            <a:r>
              <a:rPr lang="en-US" dirty="0" smtClean="0"/>
              <a:t>Situation: Hi, this is [name] from the Transfusion Services. There is a request for two units of blood for [patient identifiers] but the patient has a positive antibody screen</a:t>
            </a:r>
            <a:r>
              <a:rPr lang="en-US" dirty="0" smtClean="0"/>
              <a:t>.</a:t>
            </a:r>
          </a:p>
          <a:p>
            <a:endParaRPr lang="en-US" dirty="0" smtClean="0"/>
          </a:p>
          <a:p>
            <a:r>
              <a:rPr lang="en-US" dirty="0" smtClean="0"/>
              <a:t>Background: Patient is going for an emergency section. Patient’s prenatal testing was negative and an antibody identification would be required to identify and test for compatible blood</a:t>
            </a:r>
            <a:r>
              <a:rPr lang="en-US" dirty="0" smtClean="0"/>
              <a:t>.</a:t>
            </a:r>
          </a:p>
          <a:p>
            <a:endParaRPr lang="en-US" dirty="0" smtClean="0"/>
          </a:p>
          <a:p>
            <a:r>
              <a:rPr lang="en-US" dirty="0" smtClean="0"/>
              <a:t>Assessment: Antibody identification and the finding and testing of compatible blood could take several hours</a:t>
            </a:r>
            <a:r>
              <a:rPr lang="en-US" dirty="0" smtClean="0"/>
              <a:t>.</a:t>
            </a:r>
          </a:p>
          <a:p>
            <a:pPr>
              <a:buNone/>
            </a:pPr>
            <a:endParaRPr lang="en-US" dirty="0" smtClean="0"/>
          </a:p>
          <a:p>
            <a:r>
              <a:rPr lang="en-US" dirty="0" smtClean="0"/>
              <a:t>Recommendation: I recommend that the physician be made aware of the circumstances and be prepared for emergency released blood if necessary.</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435</Words>
  <Application>Microsoft Office PowerPoint</Application>
  <PresentationFormat>On-screen Show (4:3)</PresentationFormat>
  <Paragraphs>37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SBAR Training for Laboratory Associate</vt:lpstr>
      <vt:lpstr>Definition of SBAR </vt:lpstr>
      <vt:lpstr>Definition of SBAR </vt:lpstr>
      <vt:lpstr>History of SBAR</vt:lpstr>
      <vt:lpstr>SBAR Communication</vt:lpstr>
      <vt:lpstr>Why is SBAR Important</vt:lpstr>
      <vt:lpstr>Slide 7</vt:lpstr>
      <vt:lpstr>Example Scenario</vt:lpstr>
      <vt:lpstr>Use of SBAR</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SBAR Training for Laboratory Associate</dc:title>
  <dc:creator>rrichar4</dc:creator>
  <cp:lastModifiedBy>rrichar4</cp:lastModifiedBy>
  <cp:revision>11</cp:revision>
  <dcterms:created xsi:type="dcterms:W3CDTF">2013-03-13T19:24:18Z</dcterms:created>
  <dcterms:modified xsi:type="dcterms:W3CDTF">2013-03-21T18:33:09Z</dcterms:modified>
</cp:coreProperties>
</file>