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58" r:id="rId6"/>
    <p:sldId id="263" r:id="rId7"/>
    <p:sldId id="261" r:id="rId8"/>
    <p:sldId id="262"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06F07-4F3B-4084-9C69-B7E504D7C968}" type="datetimeFigureOut">
              <a:rPr lang="en-US" smtClean="0"/>
              <a:pPr/>
              <a:t>3/22/2013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06F07-4F3B-4084-9C69-B7E504D7C968}" type="datetimeFigureOut">
              <a:rPr lang="en-US" smtClean="0"/>
              <a:pPr/>
              <a:t>3/22/2013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06F07-4F3B-4084-9C69-B7E504D7C968}" type="datetimeFigureOut">
              <a:rPr lang="en-US" smtClean="0"/>
              <a:pPr/>
              <a:t>3/22/2013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06F07-4F3B-4084-9C69-B7E504D7C968}" type="datetimeFigureOut">
              <a:rPr lang="en-US" smtClean="0"/>
              <a:pPr/>
              <a:t>3/22/2013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06F07-4F3B-4084-9C69-B7E504D7C968}" type="datetimeFigureOut">
              <a:rPr lang="en-US" smtClean="0"/>
              <a:pPr/>
              <a:t>3/22/2013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06F07-4F3B-4084-9C69-B7E504D7C968}" type="datetimeFigureOut">
              <a:rPr lang="en-US" smtClean="0"/>
              <a:pPr/>
              <a:t>3/22/2013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06F07-4F3B-4084-9C69-B7E504D7C968}" type="datetimeFigureOut">
              <a:rPr lang="en-US" smtClean="0"/>
              <a:pPr/>
              <a:t>3/22/2013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06F07-4F3B-4084-9C69-B7E504D7C968}" type="datetimeFigureOut">
              <a:rPr lang="en-US" smtClean="0"/>
              <a:pPr/>
              <a:t>3/22/2013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06F07-4F3B-4084-9C69-B7E504D7C968}" type="datetimeFigureOut">
              <a:rPr lang="en-US" smtClean="0"/>
              <a:pPr/>
              <a:t>3/22/2013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06F07-4F3B-4084-9C69-B7E504D7C968}" type="datetimeFigureOut">
              <a:rPr lang="en-US" smtClean="0"/>
              <a:pPr/>
              <a:t>3/22/2013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06F07-4F3B-4084-9C69-B7E504D7C968}" type="datetimeFigureOut">
              <a:rPr lang="en-US" smtClean="0"/>
              <a:pPr/>
              <a:t>3/22/2013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C6B2D-5142-4795-9615-8C0BBB8C18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06F07-4F3B-4084-9C69-B7E504D7C968}" type="datetimeFigureOut">
              <a:rPr lang="en-US" smtClean="0"/>
              <a:pPr/>
              <a:t>3/22/2013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8C6B2D-5142-4795-9615-8C0BBB8C18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SBAR Training for Laboratory Associate</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 2</a:t>
            </a:r>
            <a:endParaRPr lang="en-US" dirty="0"/>
          </a:p>
        </p:txBody>
      </p:sp>
      <p:sp>
        <p:nvSpPr>
          <p:cNvPr id="3" name="Content Placeholder 2"/>
          <p:cNvSpPr>
            <a:spLocks noGrp="1"/>
          </p:cNvSpPr>
          <p:nvPr>
            <p:ph idx="1"/>
          </p:nvPr>
        </p:nvSpPr>
        <p:spPr/>
        <p:txBody>
          <a:bodyPr/>
          <a:lstStyle/>
          <a:p>
            <a:pPr marL="0" indent="0">
              <a:buNone/>
            </a:pPr>
            <a:r>
              <a:rPr lang="en-US" dirty="0" smtClean="0"/>
              <a:t>COBAS 1 is giving multiple flags. QC and Calibration performed with no issues.  There is no Lead available and you have performed as much troubleshooting maintenance as you can. You decide to call the hotline.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SBAR</a:t>
            </a:r>
            <a:endParaRPr lang="en-US" dirty="0"/>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r>
              <a:rPr lang="en-US" dirty="0" smtClean="0"/>
              <a:t>Situation: </a:t>
            </a:r>
            <a:r>
              <a:rPr lang="en-US" dirty="0" smtClean="0"/>
              <a:t>Hi this is [your name] COBAS is giving multiple flags.</a:t>
            </a:r>
          </a:p>
          <a:p>
            <a:endParaRPr lang="en-US" dirty="0" smtClean="0"/>
          </a:p>
          <a:p>
            <a:r>
              <a:rPr lang="en-US" dirty="0" smtClean="0"/>
              <a:t>Background: </a:t>
            </a:r>
            <a:r>
              <a:rPr lang="en-US" dirty="0" smtClean="0"/>
              <a:t>Calibration and QC</a:t>
            </a:r>
            <a:r>
              <a:rPr lang="en-US" dirty="0" smtClean="0"/>
              <a:t> </a:t>
            </a:r>
            <a:r>
              <a:rPr lang="en-US" dirty="0" smtClean="0"/>
              <a:t>has been completed with no issues, but still there are flags.</a:t>
            </a:r>
          </a:p>
          <a:p>
            <a:pPr>
              <a:buNone/>
            </a:pPr>
            <a:endParaRPr lang="en-US" dirty="0" smtClean="0"/>
          </a:p>
          <a:p>
            <a:r>
              <a:rPr lang="en-US" dirty="0" smtClean="0"/>
              <a:t>Assessment: </a:t>
            </a:r>
            <a:r>
              <a:rPr lang="en-US" dirty="0" smtClean="0"/>
              <a:t>Unable to perform patient testing.  Will have to notify patient care areas of possible </a:t>
            </a:r>
            <a:r>
              <a:rPr lang="en-US" smtClean="0"/>
              <a:t>testing delays.</a:t>
            </a:r>
            <a:endParaRPr lang="en-US" dirty="0" smtClean="0"/>
          </a:p>
          <a:p>
            <a:pPr>
              <a:buNone/>
            </a:pPr>
            <a:endParaRPr lang="en-US" dirty="0" smtClean="0"/>
          </a:p>
          <a:p>
            <a:r>
              <a:rPr lang="en-US" dirty="0" smtClean="0"/>
              <a:t>Recommendation: </a:t>
            </a:r>
            <a:r>
              <a:rPr lang="en-US" dirty="0" smtClean="0"/>
              <a:t>Only STAT results be performed on COBAS 2 until service  arrives.</a:t>
            </a:r>
            <a:r>
              <a:rPr lang="en-US" dirty="0" smtClean="0"/>
              <a:t>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SBAR </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SBAR</a:t>
            </a:r>
            <a:r>
              <a:rPr lang="en-US" dirty="0" smtClean="0"/>
              <a:t> is an acronym that stands for Situation,  Background, Assessment, and Recommendation. </a:t>
            </a:r>
          </a:p>
          <a:p>
            <a:pPr lvl="1">
              <a:buFont typeface="Wingdings" pitchFamily="2" charset="2"/>
              <a:buChar char="q"/>
            </a:pPr>
            <a:r>
              <a:rPr lang="en-US" dirty="0" smtClean="0"/>
              <a:t>It is a standardized way of communicating a problem across the organization.</a:t>
            </a:r>
          </a:p>
          <a:p>
            <a:pPr lvl="1">
              <a:buFont typeface="Wingdings" pitchFamily="2" charset="2"/>
              <a:buChar char="q"/>
            </a:pPr>
            <a:r>
              <a:rPr lang="en-US" dirty="0" smtClean="0"/>
              <a:t>Associates and providers can use SBAR to share patient information in a concise and structured format.</a:t>
            </a:r>
          </a:p>
          <a:p>
            <a:pPr lvl="1">
              <a:buFont typeface="Wingdings" pitchFamily="2" charset="2"/>
              <a:buChar char="q"/>
            </a:pPr>
            <a:r>
              <a:rPr lang="en-US" dirty="0" smtClean="0"/>
              <a:t>It improves efficiency and accuracy in the care of patients and workplace environment.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SBAR </a:t>
            </a:r>
            <a:endParaRPr lang="en-US" dirty="0"/>
          </a:p>
        </p:txBody>
      </p:sp>
      <p:sp>
        <p:nvSpPr>
          <p:cNvPr id="3" name="Content Placeholder 2"/>
          <p:cNvSpPr>
            <a:spLocks noGrp="1"/>
          </p:cNvSpPr>
          <p:nvPr>
            <p:ph idx="1"/>
          </p:nvPr>
        </p:nvSpPr>
        <p:spPr/>
        <p:txBody>
          <a:bodyPr>
            <a:normAutofit fontScale="92500" lnSpcReduction="20000"/>
          </a:bodyPr>
          <a:lstStyle/>
          <a:p>
            <a:r>
              <a:rPr lang="en-US" b="1" i="1" dirty="0" smtClean="0"/>
              <a:t>Situation</a:t>
            </a:r>
            <a:r>
              <a:rPr lang="en-US" dirty="0" smtClean="0"/>
              <a:t>-Who you are and who, what, and where is the immediate problem</a:t>
            </a:r>
          </a:p>
          <a:p>
            <a:r>
              <a:rPr lang="en-US" b="1" i="1" dirty="0" smtClean="0"/>
              <a:t>Background</a:t>
            </a:r>
            <a:r>
              <a:rPr lang="en-US" dirty="0" smtClean="0"/>
              <a:t>-A brief description of relevant history related to the current situation or condition</a:t>
            </a:r>
          </a:p>
          <a:p>
            <a:r>
              <a:rPr lang="en-US" b="1" i="1" dirty="0" smtClean="0"/>
              <a:t>Assessment</a:t>
            </a:r>
            <a:r>
              <a:rPr lang="en-US" dirty="0"/>
              <a:t>-</a:t>
            </a:r>
            <a:r>
              <a:rPr lang="en-US" dirty="0" smtClean="0"/>
              <a:t>Your view of the situation and your perception of the urgency of action</a:t>
            </a:r>
          </a:p>
          <a:p>
            <a:r>
              <a:rPr lang="en-US" b="1" i="1" dirty="0" smtClean="0"/>
              <a:t>Recommendation</a:t>
            </a:r>
            <a:r>
              <a:rPr lang="en-US" dirty="0" smtClean="0"/>
              <a:t>-Your suggestion about the action that should be taken to solve the problem or your request for guidance on what the action should be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SBAR</a:t>
            </a:r>
            <a:endParaRPr lang="en-US" dirty="0"/>
          </a:p>
        </p:txBody>
      </p:sp>
      <p:sp>
        <p:nvSpPr>
          <p:cNvPr id="3" name="Content Placeholder 2"/>
          <p:cNvSpPr>
            <a:spLocks noGrp="1"/>
          </p:cNvSpPr>
          <p:nvPr>
            <p:ph idx="1"/>
          </p:nvPr>
        </p:nvSpPr>
        <p:spPr/>
        <p:txBody>
          <a:bodyPr/>
          <a:lstStyle/>
          <a:p>
            <a:r>
              <a:rPr lang="en-US" dirty="0" smtClean="0"/>
              <a:t>SBAR was originally developed by the US Navy as a communication technique that could be used on nuclear submarines.</a:t>
            </a:r>
          </a:p>
          <a:p>
            <a:r>
              <a:rPr lang="en-US" dirty="0" smtClean="0"/>
              <a:t>The airline industries began to use SBAR in the 1980s after a series of airline crashes in which investigators determined that communication was contributing factor.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SBAR Communication</a:t>
            </a:r>
            <a:endParaRPr lang="en-US" dirty="0"/>
          </a:p>
        </p:txBody>
      </p:sp>
      <p:sp>
        <p:nvSpPr>
          <p:cNvPr id="3" name="Content Placeholder 2"/>
          <p:cNvSpPr>
            <a:spLocks noGrp="1"/>
          </p:cNvSpPr>
          <p:nvPr>
            <p:ph idx="1"/>
          </p:nvPr>
        </p:nvSpPr>
        <p:spPr>
          <a:xfrm>
            <a:off x="304800" y="1600200"/>
            <a:ext cx="8382000" cy="4800600"/>
          </a:xfrm>
        </p:spPr>
        <p:txBody>
          <a:bodyPr>
            <a:normAutofit fontScale="92500" lnSpcReduction="20000"/>
          </a:bodyPr>
          <a:lstStyle/>
          <a:p>
            <a:r>
              <a:rPr lang="en-US" dirty="0" smtClean="0"/>
              <a:t>Saint Agnes Hospital has adopted this form of communication for all associates.  (Please reference hospital policy SYS HOS 68 Hand-off Communication).</a:t>
            </a:r>
          </a:p>
          <a:p>
            <a:r>
              <a:rPr lang="en-US" dirty="0" smtClean="0"/>
              <a:t> SBAR can be used:</a:t>
            </a:r>
          </a:p>
          <a:p>
            <a:pPr lvl="1">
              <a:buFont typeface="Wingdings" pitchFamily="2" charset="2"/>
              <a:buChar char="q"/>
            </a:pPr>
            <a:r>
              <a:rPr lang="en-US" dirty="0" smtClean="0"/>
              <a:t>During change of shift</a:t>
            </a:r>
          </a:p>
          <a:p>
            <a:pPr lvl="1">
              <a:buFont typeface="Wingdings" pitchFamily="2" charset="2"/>
              <a:buChar char="q"/>
            </a:pPr>
            <a:r>
              <a:rPr lang="en-US" dirty="0" smtClean="0"/>
              <a:t>Notification of alert lab values to providers</a:t>
            </a:r>
          </a:p>
          <a:p>
            <a:pPr lvl="1">
              <a:buFont typeface="Wingdings" pitchFamily="2" charset="2"/>
              <a:buChar char="q"/>
            </a:pPr>
            <a:r>
              <a:rPr lang="en-US" dirty="0" smtClean="0"/>
              <a:t>Notification of discrepant laboratory results/information</a:t>
            </a:r>
          </a:p>
          <a:p>
            <a:pPr lvl="1">
              <a:buFont typeface="Wingdings" pitchFamily="2" charset="2"/>
              <a:buChar char="q"/>
            </a:pPr>
            <a:r>
              <a:rPr lang="en-US" dirty="0" smtClean="0"/>
              <a:t>Communication regarding instrument downtime</a:t>
            </a:r>
          </a:p>
          <a:p>
            <a:pPr lvl="1">
              <a:buFont typeface="Wingdings" pitchFamily="2" charset="2"/>
              <a:buChar char="q"/>
            </a:pPr>
            <a:r>
              <a:rPr lang="en-US" dirty="0" smtClean="0"/>
              <a:t>Communication of unacceptable specimens to providers</a:t>
            </a:r>
          </a:p>
          <a:p>
            <a:pPr lvl="1">
              <a:buFont typeface="Wingdings" pitchFamily="2" charset="2"/>
              <a:buChar char="q"/>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SBAR Important</a:t>
            </a:r>
            <a:endParaRPr lang="en-US" dirty="0"/>
          </a:p>
        </p:txBody>
      </p:sp>
      <p:sp>
        <p:nvSpPr>
          <p:cNvPr id="3" name="Content Placeholder 2"/>
          <p:cNvSpPr>
            <a:spLocks noGrp="1"/>
          </p:cNvSpPr>
          <p:nvPr>
            <p:ph idx="1"/>
          </p:nvPr>
        </p:nvSpPr>
        <p:spPr/>
        <p:txBody>
          <a:bodyPr/>
          <a:lstStyle/>
          <a:p>
            <a:r>
              <a:rPr lang="en-US" dirty="0" smtClean="0"/>
              <a:t>A program that facilitates effective communication is mandated by regulatory and accrediting agencies such as The Joint Commission and CAP.</a:t>
            </a:r>
          </a:p>
          <a:p>
            <a:r>
              <a:rPr lang="en-US" dirty="0" smtClean="0"/>
              <a:t>Identify patients correctly.</a:t>
            </a:r>
          </a:p>
          <a:p>
            <a:r>
              <a:rPr lang="en-US" dirty="0" smtClean="0"/>
              <a:t>Efficient communication between associates.</a:t>
            </a:r>
          </a:p>
          <a:p>
            <a:r>
              <a:rPr lang="en-US" dirty="0" smtClean="0"/>
              <a:t>Identify patient safety risks.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Error Prevention - SBAR Job Aid v2.3 Non-Clinical.jpg"/>
          <p:cNvPicPr>
            <a:picLocks noGrp="1" noChangeAspect="1"/>
          </p:cNvPicPr>
          <p:nvPr>
            <p:ph idx="1"/>
          </p:nvPr>
        </p:nvPicPr>
        <p:blipFill>
          <a:blip r:embed="rId2" cstate="print"/>
          <a:stretch>
            <a:fillRect/>
          </a:stretch>
        </p:blipFill>
        <p:spPr>
          <a:xfrm>
            <a:off x="1143000" y="152400"/>
            <a:ext cx="6781800" cy="65532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Scenario 1</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3 </a:t>
            </a:r>
            <a:r>
              <a:rPr lang="en-US" dirty="0" smtClean="0"/>
              <a:t>day old baby [identifier] has been admitted </a:t>
            </a:r>
            <a:r>
              <a:rPr lang="en-US" dirty="0" smtClean="0"/>
              <a:t>to NICU</a:t>
            </a:r>
            <a:r>
              <a:rPr lang="en-US" dirty="0" smtClean="0"/>
              <a:t>. Several tests were ordered and </a:t>
            </a:r>
            <a:r>
              <a:rPr lang="en-US" dirty="0" smtClean="0"/>
              <a:t>drawn by nursing, but a sample </a:t>
            </a:r>
            <a:r>
              <a:rPr lang="en-US" dirty="0" smtClean="0"/>
              <a:t>is </a:t>
            </a:r>
            <a:r>
              <a:rPr lang="en-US" dirty="0" err="1" smtClean="0"/>
              <a:t>hemolyzed</a:t>
            </a:r>
            <a:r>
              <a:rPr lang="en-US"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SBAR</a:t>
            </a:r>
            <a:endParaRPr lang="en-US" dirty="0"/>
          </a:p>
        </p:txBody>
      </p:sp>
      <p:sp>
        <p:nvSpPr>
          <p:cNvPr id="3" name="Content Placeholder 2"/>
          <p:cNvSpPr>
            <a:spLocks noGrp="1"/>
          </p:cNvSpPr>
          <p:nvPr>
            <p:ph idx="1"/>
          </p:nvPr>
        </p:nvSpPr>
        <p:spPr>
          <a:xfrm>
            <a:off x="457200" y="1219200"/>
            <a:ext cx="8229600" cy="5334000"/>
          </a:xfrm>
        </p:spPr>
        <p:txBody>
          <a:bodyPr>
            <a:normAutofit fontScale="92500" lnSpcReduction="10000"/>
          </a:bodyPr>
          <a:lstStyle/>
          <a:p>
            <a:r>
              <a:rPr lang="en-US" dirty="0" smtClean="0"/>
              <a:t>Situation: Hi, this is [name] from the Laboratory. There is a request for tests on [patient identifiers] but the sample is </a:t>
            </a:r>
            <a:r>
              <a:rPr lang="en-US" dirty="0" err="1" smtClean="0"/>
              <a:t>hemolyzed</a:t>
            </a:r>
            <a:r>
              <a:rPr lang="en-US" dirty="0" smtClean="0"/>
              <a:t>.</a:t>
            </a:r>
          </a:p>
          <a:p>
            <a:endParaRPr lang="en-US" dirty="0" smtClean="0"/>
          </a:p>
          <a:p>
            <a:r>
              <a:rPr lang="en-US" dirty="0" smtClean="0"/>
              <a:t>Background: </a:t>
            </a:r>
            <a:r>
              <a:rPr lang="en-US" dirty="0" smtClean="0"/>
              <a:t>Sample submitted </a:t>
            </a:r>
            <a:r>
              <a:rPr lang="en-US" dirty="0" smtClean="0"/>
              <a:t>is </a:t>
            </a:r>
            <a:r>
              <a:rPr lang="en-US" dirty="0" err="1" smtClean="0"/>
              <a:t>hemolyzed</a:t>
            </a:r>
            <a:r>
              <a:rPr lang="en-US" dirty="0" smtClean="0"/>
              <a:t>.</a:t>
            </a:r>
          </a:p>
          <a:p>
            <a:endParaRPr lang="en-US" dirty="0" smtClean="0"/>
          </a:p>
          <a:p>
            <a:r>
              <a:rPr lang="en-US" dirty="0" smtClean="0"/>
              <a:t>Assessment: </a:t>
            </a:r>
            <a:r>
              <a:rPr lang="en-US" dirty="0" smtClean="0"/>
              <a:t>Results that will be obtained from this sample will not produce accurate results.</a:t>
            </a:r>
            <a:endParaRPr lang="en-US" dirty="0" smtClean="0"/>
          </a:p>
          <a:p>
            <a:pPr>
              <a:buNone/>
            </a:pPr>
            <a:endParaRPr lang="en-US" dirty="0" smtClean="0"/>
          </a:p>
          <a:p>
            <a:r>
              <a:rPr lang="en-US" dirty="0" smtClean="0"/>
              <a:t>Recommendation: </a:t>
            </a:r>
            <a:r>
              <a:rPr lang="en-US" dirty="0" smtClean="0"/>
              <a:t>A new sample be submitted or use discretion when interpreting the results.</a:t>
            </a:r>
            <a:r>
              <a:rPr lang="en-US" dirty="0" smtClean="0"/>
              <a:t> </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495</Words>
  <Application>Microsoft Office PowerPoint</Application>
  <PresentationFormat>On-screen Show (4:3)</PresentationFormat>
  <Paragraphs>47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SBAR Training for Laboratory Associate</vt:lpstr>
      <vt:lpstr>Definition of SBAR </vt:lpstr>
      <vt:lpstr>Definition of SBAR </vt:lpstr>
      <vt:lpstr>History of SBAR</vt:lpstr>
      <vt:lpstr>SBAR Communication</vt:lpstr>
      <vt:lpstr>Why is SBAR Important</vt:lpstr>
      <vt:lpstr>Slide 7</vt:lpstr>
      <vt:lpstr>Example Scenario 1</vt:lpstr>
      <vt:lpstr>Use of SBAR</vt:lpstr>
      <vt:lpstr>Example Scenario 2</vt:lpstr>
      <vt:lpstr>Use of SBAR</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SBAR Training for Laboratory Associate</dc:title>
  <dc:creator>rrichar4</dc:creator>
  <cp:lastModifiedBy>rrichar4</cp:lastModifiedBy>
  <cp:revision>18</cp:revision>
  <dcterms:created xsi:type="dcterms:W3CDTF">2013-03-13T19:24:18Z</dcterms:created>
  <dcterms:modified xsi:type="dcterms:W3CDTF">2013-03-22T14:50:55Z</dcterms:modified>
</cp:coreProperties>
</file>