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 id="2147483660" r:id="rId5"/>
  </p:sldMasterIdLst>
  <p:notesMasterIdLst>
    <p:notesMasterId r:id="rId126"/>
  </p:notesMasterIdLst>
  <p:sldIdLst>
    <p:sldId id="471" r:id="rId6"/>
    <p:sldId id="258" r:id="rId7"/>
    <p:sldId id="262" r:id="rId8"/>
    <p:sldId id="263" r:id="rId9"/>
    <p:sldId id="268" r:id="rId10"/>
    <p:sldId id="417" r:id="rId11"/>
    <p:sldId id="418" r:id="rId12"/>
    <p:sldId id="419" r:id="rId13"/>
    <p:sldId id="420" r:id="rId14"/>
    <p:sldId id="256" r:id="rId15"/>
    <p:sldId id="264" r:id="rId16"/>
    <p:sldId id="265" r:id="rId17"/>
    <p:sldId id="266" r:id="rId18"/>
    <p:sldId id="267" r:id="rId19"/>
    <p:sldId id="269" r:id="rId20"/>
    <p:sldId id="270" r:id="rId21"/>
    <p:sldId id="452" r:id="rId22"/>
    <p:sldId id="272" r:id="rId23"/>
    <p:sldId id="273" r:id="rId24"/>
    <p:sldId id="424" r:id="rId25"/>
    <p:sldId id="275" r:id="rId26"/>
    <p:sldId id="276" r:id="rId27"/>
    <p:sldId id="277" r:id="rId28"/>
    <p:sldId id="278" r:id="rId29"/>
    <p:sldId id="279" r:id="rId30"/>
    <p:sldId id="280" r:id="rId31"/>
    <p:sldId id="281" r:id="rId32"/>
    <p:sldId id="282" r:id="rId33"/>
    <p:sldId id="284" r:id="rId34"/>
    <p:sldId id="285" r:id="rId35"/>
    <p:sldId id="286" r:id="rId36"/>
    <p:sldId id="288" r:id="rId37"/>
    <p:sldId id="425" r:id="rId38"/>
    <p:sldId id="294" r:id="rId39"/>
    <p:sldId id="295" r:id="rId40"/>
    <p:sldId id="296" r:id="rId41"/>
    <p:sldId id="427" r:id="rId42"/>
    <p:sldId id="297" r:id="rId43"/>
    <p:sldId id="412" r:id="rId44"/>
    <p:sldId id="413" r:id="rId45"/>
    <p:sldId id="414" r:id="rId46"/>
    <p:sldId id="415" r:id="rId47"/>
    <p:sldId id="416" r:id="rId48"/>
    <p:sldId id="306" r:id="rId49"/>
    <p:sldId id="411" r:id="rId50"/>
    <p:sldId id="299" r:id="rId51"/>
    <p:sldId id="428" r:id="rId52"/>
    <p:sldId id="429" r:id="rId53"/>
    <p:sldId id="291" r:id="rId54"/>
    <p:sldId id="293" r:id="rId55"/>
    <p:sldId id="271" r:id="rId56"/>
    <p:sldId id="430" r:id="rId57"/>
    <p:sldId id="431" r:id="rId58"/>
    <p:sldId id="432" r:id="rId59"/>
    <p:sldId id="433" r:id="rId60"/>
    <p:sldId id="434" r:id="rId61"/>
    <p:sldId id="307" r:id="rId62"/>
    <p:sldId id="311" r:id="rId63"/>
    <p:sldId id="312" r:id="rId64"/>
    <p:sldId id="313" r:id="rId65"/>
    <p:sldId id="435" r:id="rId66"/>
    <p:sldId id="314" r:id="rId67"/>
    <p:sldId id="315" r:id="rId68"/>
    <p:sldId id="316" r:id="rId69"/>
    <p:sldId id="317" r:id="rId70"/>
    <p:sldId id="458" r:id="rId71"/>
    <p:sldId id="318" r:id="rId72"/>
    <p:sldId id="436" r:id="rId73"/>
    <p:sldId id="319" r:id="rId74"/>
    <p:sldId id="320" r:id="rId75"/>
    <p:sldId id="321" r:id="rId76"/>
    <p:sldId id="460" r:id="rId77"/>
    <p:sldId id="464" r:id="rId78"/>
    <p:sldId id="323" r:id="rId79"/>
    <p:sldId id="334" r:id="rId80"/>
    <p:sldId id="437" r:id="rId81"/>
    <p:sldId id="438" r:id="rId82"/>
    <p:sldId id="439" r:id="rId83"/>
    <p:sldId id="440" r:id="rId84"/>
    <p:sldId id="441" r:id="rId85"/>
    <p:sldId id="462" r:id="rId86"/>
    <p:sldId id="467" r:id="rId87"/>
    <p:sldId id="324" r:id="rId88"/>
    <p:sldId id="325" r:id="rId89"/>
    <p:sldId id="443" r:id="rId90"/>
    <p:sldId id="444" r:id="rId91"/>
    <p:sldId id="445" r:id="rId92"/>
    <p:sldId id="446" r:id="rId93"/>
    <p:sldId id="447" r:id="rId94"/>
    <p:sldId id="327" r:id="rId95"/>
    <p:sldId id="328" r:id="rId96"/>
    <p:sldId id="329" r:id="rId97"/>
    <p:sldId id="330" r:id="rId98"/>
    <p:sldId id="331" r:id="rId99"/>
    <p:sldId id="463" r:id="rId100"/>
    <p:sldId id="465" r:id="rId101"/>
    <p:sldId id="468" r:id="rId102"/>
    <p:sldId id="466" r:id="rId103"/>
    <p:sldId id="470" r:id="rId104"/>
    <p:sldId id="332" r:id="rId105"/>
    <p:sldId id="448" r:id="rId106"/>
    <p:sldId id="449" r:id="rId107"/>
    <p:sldId id="450" r:id="rId108"/>
    <p:sldId id="337" r:id="rId109"/>
    <p:sldId id="451" r:id="rId110"/>
    <p:sldId id="456" r:id="rId111"/>
    <p:sldId id="457" r:id="rId112"/>
    <p:sldId id="341" r:id="rId113"/>
    <p:sldId id="342" r:id="rId114"/>
    <p:sldId id="343" r:id="rId115"/>
    <p:sldId id="352" r:id="rId116"/>
    <p:sldId id="469" r:id="rId117"/>
    <p:sldId id="363" r:id="rId118"/>
    <p:sldId id="364" r:id="rId119"/>
    <p:sldId id="365" r:id="rId120"/>
    <p:sldId id="400" r:id="rId121"/>
    <p:sldId id="401" r:id="rId122"/>
    <p:sldId id="402" r:id="rId123"/>
    <p:sldId id="403" r:id="rId124"/>
    <p:sldId id="405"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54" autoAdjust="0"/>
  </p:normalViewPr>
  <p:slideViewPr>
    <p:cSldViewPr snapToGrid="0">
      <p:cViewPr varScale="1">
        <p:scale>
          <a:sx n="120" d="100"/>
          <a:sy n="120" d="100"/>
        </p:scale>
        <p:origin x="1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KorManagementServicesLLC.onmicrosoft.com" userId="deed6875-2896-42e3-87d3-5fbaa90cf291" providerId="ADAL" clId="{A28F1E29-7BF1-4711-9BFD-7371B9A674C5}"/>
    <pc:docChg chg="modSld sldOrd">
      <pc:chgData name="janet@KorManagementServicesLLC.onmicrosoft.com" userId="deed6875-2896-42e3-87d3-5fbaa90cf291" providerId="ADAL" clId="{A28F1E29-7BF1-4711-9BFD-7371B9A674C5}" dt="2020-04-29T15:57:02.118" v="1"/>
      <pc:docMkLst>
        <pc:docMk/>
      </pc:docMkLst>
      <pc:sldChg chg="ord">
        <pc:chgData name="janet@KorManagementServicesLLC.onmicrosoft.com" userId="deed6875-2896-42e3-87d3-5fbaa90cf291" providerId="ADAL" clId="{A28F1E29-7BF1-4711-9BFD-7371B9A674C5}" dt="2020-04-29T15:57:02.118" v="1"/>
        <pc:sldMkLst>
          <pc:docMk/>
          <pc:sldMk cId="3995296482" sldId="256"/>
        </pc:sldMkLst>
      </pc:sldChg>
    </pc:docChg>
  </pc:docChgLst>
  <pc:docChgLst>
    <pc:chgData name="JANET KORNMANN" userId="deed6875-2896-42e3-87d3-5fbaa90cf291" providerId="ADAL" clId="{0C53EDC6-D18C-409A-BC24-386F65FD72D1}"/>
    <pc:docChg chg="custSel addSld delSld modSld sldOrd addMainMaster delMainMaster modMainMaster">
      <pc:chgData name="JANET KORNMANN" userId="deed6875-2896-42e3-87d3-5fbaa90cf291" providerId="ADAL" clId="{0C53EDC6-D18C-409A-BC24-386F65FD72D1}" dt="2019-07-26T17:06:38.850" v="210"/>
      <pc:docMkLst>
        <pc:docMk/>
      </pc:docMkLst>
      <pc:sldChg chg="ord setBg">
        <pc:chgData name="JANET KORNMANN" userId="deed6875-2896-42e3-87d3-5fbaa90cf291" providerId="ADAL" clId="{0C53EDC6-D18C-409A-BC24-386F65FD72D1}" dt="2019-07-16T21:04:36.165" v="197"/>
        <pc:sldMkLst>
          <pc:docMk/>
          <pc:sldMk cId="3995296482" sldId="256"/>
        </pc:sldMkLst>
      </pc:sldChg>
      <pc:sldChg chg="modSp">
        <pc:chgData name="JANET KORNMANN" userId="deed6875-2896-42e3-87d3-5fbaa90cf291" providerId="ADAL" clId="{0C53EDC6-D18C-409A-BC24-386F65FD72D1}" dt="2019-07-16T11:54:32.870" v="77" actId="14100"/>
        <pc:sldMkLst>
          <pc:docMk/>
          <pc:sldMk cId="453629485" sldId="264"/>
        </pc:sldMkLst>
        <pc:spChg chg="mod">
          <ac:chgData name="JANET KORNMANN" userId="deed6875-2896-42e3-87d3-5fbaa90cf291" providerId="ADAL" clId="{0C53EDC6-D18C-409A-BC24-386F65FD72D1}" dt="2019-07-16T11:54:32.870" v="77" actId="14100"/>
          <ac:spMkLst>
            <pc:docMk/>
            <pc:sldMk cId="453629485" sldId="264"/>
            <ac:spMk id="604162" creationId="{00000000-0000-0000-0000-000000000000}"/>
          </ac:spMkLst>
        </pc:spChg>
        <pc:spChg chg="mod">
          <ac:chgData name="JANET KORNMANN" userId="deed6875-2896-42e3-87d3-5fbaa90cf291" providerId="ADAL" clId="{0C53EDC6-D18C-409A-BC24-386F65FD72D1}" dt="2019-07-16T11:54:16.864" v="72" actId="1076"/>
          <ac:spMkLst>
            <pc:docMk/>
            <pc:sldMk cId="453629485" sldId="264"/>
            <ac:spMk id="604163" creationId="{00000000-0000-0000-0000-000000000000}"/>
          </ac:spMkLst>
        </pc:spChg>
      </pc:sldChg>
      <pc:sldChg chg="modSp">
        <pc:chgData name="JANET KORNMANN" userId="deed6875-2896-42e3-87d3-5fbaa90cf291" providerId="ADAL" clId="{0C53EDC6-D18C-409A-BC24-386F65FD72D1}" dt="2019-06-24T13:30:08.526" v="7" actId="20577"/>
        <pc:sldMkLst>
          <pc:docMk/>
          <pc:sldMk cId="4151897832" sldId="268"/>
        </pc:sldMkLst>
        <pc:spChg chg="mod">
          <ac:chgData name="JANET KORNMANN" userId="deed6875-2896-42e3-87d3-5fbaa90cf291" providerId="ADAL" clId="{0C53EDC6-D18C-409A-BC24-386F65FD72D1}" dt="2019-06-24T13:30:08.526" v="7" actId="20577"/>
          <ac:spMkLst>
            <pc:docMk/>
            <pc:sldMk cId="4151897832" sldId="268"/>
            <ac:spMk id="574468" creationId="{00000000-0000-0000-0000-000000000000}"/>
          </ac:spMkLst>
        </pc:spChg>
      </pc:sldChg>
      <pc:sldChg chg="setBg">
        <pc:chgData name="JANET KORNMANN" userId="deed6875-2896-42e3-87d3-5fbaa90cf291" providerId="ADAL" clId="{0C53EDC6-D18C-409A-BC24-386F65FD72D1}" dt="2019-07-16T21:04:36.165" v="197"/>
        <pc:sldMkLst>
          <pc:docMk/>
          <pc:sldMk cId="3734409521" sldId="271"/>
        </pc:sldMkLst>
      </pc:sldChg>
      <pc:sldChg chg="setBg">
        <pc:chgData name="JANET KORNMANN" userId="deed6875-2896-42e3-87d3-5fbaa90cf291" providerId="ADAL" clId="{0C53EDC6-D18C-409A-BC24-386F65FD72D1}" dt="2019-07-16T21:04:36.165" v="197"/>
        <pc:sldMkLst>
          <pc:docMk/>
          <pc:sldMk cId="2527494850" sldId="286"/>
        </pc:sldMkLst>
      </pc:sldChg>
      <pc:sldChg chg="setBg">
        <pc:chgData name="JANET KORNMANN" userId="deed6875-2896-42e3-87d3-5fbaa90cf291" providerId="ADAL" clId="{0C53EDC6-D18C-409A-BC24-386F65FD72D1}" dt="2019-07-16T21:04:36.165" v="197"/>
        <pc:sldMkLst>
          <pc:docMk/>
          <pc:sldMk cId="907604982" sldId="321"/>
        </pc:sldMkLst>
      </pc:sldChg>
      <pc:sldChg chg="delSp modSp delAnim modAnim modNotesTx">
        <pc:chgData name="JANET KORNMANN" userId="deed6875-2896-42e3-87d3-5fbaa90cf291" providerId="ADAL" clId="{0C53EDC6-D18C-409A-BC24-386F65FD72D1}" dt="2019-07-16T11:57:02.808" v="87"/>
        <pc:sldMkLst>
          <pc:docMk/>
          <pc:sldMk cId="1245282400" sldId="412"/>
        </pc:sldMkLst>
        <pc:spChg chg="del mod">
          <ac:chgData name="JANET KORNMANN" userId="deed6875-2896-42e3-87d3-5fbaa90cf291" providerId="ADAL" clId="{0C53EDC6-D18C-409A-BC24-386F65FD72D1}" dt="2019-07-16T11:57:02.808" v="85"/>
          <ac:spMkLst>
            <pc:docMk/>
            <pc:sldMk cId="1245282400" sldId="412"/>
            <ac:spMk id="6" creationId="{99CBA7C6-DD77-46D1-83D3-0677C7680A01}"/>
          </ac:spMkLst>
        </pc:spChg>
        <pc:spChg chg="del mod">
          <ac:chgData name="JANET KORNMANN" userId="deed6875-2896-42e3-87d3-5fbaa90cf291" providerId="ADAL" clId="{0C53EDC6-D18C-409A-BC24-386F65FD72D1}" dt="2019-07-16T11:57:02.808" v="87"/>
          <ac:spMkLst>
            <pc:docMk/>
            <pc:sldMk cId="1245282400" sldId="412"/>
            <ac:spMk id="16" creationId="{2982B876-8C40-4EE7-81F8-0A6F823DF943}"/>
          </ac:spMkLst>
        </pc:spChg>
      </pc:sldChg>
      <pc:sldChg chg="delSp modSp delAnim modAnim">
        <pc:chgData name="JANET KORNMANN" userId="deed6875-2896-42e3-87d3-5fbaa90cf291" providerId="ADAL" clId="{0C53EDC6-D18C-409A-BC24-386F65FD72D1}" dt="2019-07-16T11:56:41.267" v="80"/>
        <pc:sldMkLst>
          <pc:docMk/>
          <pc:sldMk cId="3203668594" sldId="413"/>
        </pc:sldMkLst>
        <pc:spChg chg="del mod">
          <ac:chgData name="JANET KORNMANN" userId="deed6875-2896-42e3-87d3-5fbaa90cf291" providerId="ADAL" clId="{0C53EDC6-D18C-409A-BC24-386F65FD72D1}" dt="2019-07-16T11:56:41.267" v="80"/>
          <ac:spMkLst>
            <pc:docMk/>
            <pc:sldMk cId="3203668594" sldId="413"/>
            <ac:spMk id="8" creationId="{12A5E48E-4F89-4B93-A1F6-21C749BC2106}"/>
          </ac:spMkLst>
        </pc:spChg>
      </pc:sldChg>
      <pc:sldChg chg="delSp modSp delAnim modAnim">
        <pc:chgData name="JANET KORNMANN" userId="deed6875-2896-42e3-87d3-5fbaa90cf291" providerId="ADAL" clId="{0C53EDC6-D18C-409A-BC24-386F65FD72D1}" dt="2019-07-16T11:57:27.683" v="93"/>
        <pc:sldMkLst>
          <pc:docMk/>
          <pc:sldMk cId="2678503324" sldId="414"/>
        </pc:sldMkLst>
        <pc:spChg chg="del mod">
          <ac:chgData name="JANET KORNMANN" userId="deed6875-2896-42e3-87d3-5fbaa90cf291" providerId="ADAL" clId="{0C53EDC6-D18C-409A-BC24-386F65FD72D1}" dt="2019-07-16T11:57:27.683" v="93"/>
          <ac:spMkLst>
            <pc:docMk/>
            <pc:sldMk cId="2678503324" sldId="414"/>
            <ac:spMk id="9" creationId="{757838EE-A247-4EAC-8EC7-E67BD7E6D40A}"/>
          </ac:spMkLst>
        </pc:spChg>
        <pc:spChg chg="del mod">
          <ac:chgData name="JANET KORNMANN" userId="deed6875-2896-42e3-87d3-5fbaa90cf291" providerId="ADAL" clId="{0C53EDC6-D18C-409A-BC24-386F65FD72D1}" dt="2019-07-16T11:57:27.683" v="91"/>
          <ac:spMkLst>
            <pc:docMk/>
            <pc:sldMk cId="2678503324" sldId="414"/>
            <ac:spMk id="10" creationId="{52497DEC-CD3E-4FB0-A94F-8B1EC6DB0937}"/>
          </ac:spMkLst>
        </pc:spChg>
      </pc:sldChg>
      <pc:sldChg chg="delSp modSp delAnim modAnim">
        <pc:chgData name="JANET KORNMANN" userId="deed6875-2896-42e3-87d3-5fbaa90cf291" providerId="ADAL" clId="{0C53EDC6-D18C-409A-BC24-386F65FD72D1}" dt="2019-07-16T11:57:37.774" v="96"/>
        <pc:sldMkLst>
          <pc:docMk/>
          <pc:sldMk cId="240918086" sldId="415"/>
        </pc:sldMkLst>
        <pc:spChg chg="del mod">
          <ac:chgData name="JANET KORNMANN" userId="deed6875-2896-42e3-87d3-5fbaa90cf291" providerId="ADAL" clId="{0C53EDC6-D18C-409A-BC24-386F65FD72D1}" dt="2019-07-16T11:57:37.774" v="96"/>
          <ac:spMkLst>
            <pc:docMk/>
            <pc:sldMk cId="240918086" sldId="415"/>
            <ac:spMk id="7" creationId="{C14BDE85-BFF1-4426-A48C-BF7ED068F6D1}"/>
          </ac:spMkLst>
        </pc:spChg>
      </pc:sldChg>
      <pc:sldChg chg="modSp">
        <pc:chgData name="JANET KORNMANN" userId="deed6875-2896-42e3-87d3-5fbaa90cf291" providerId="ADAL" clId="{0C53EDC6-D18C-409A-BC24-386F65FD72D1}" dt="2019-07-16T12:00:09.129" v="194" actId="115"/>
        <pc:sldMkLst>
          <pc:docMk/>
          <pc:sldMk cId="2571966794" sldId="436"/>
        </pc:sldMkLst>
        <pc:spChg chg="mod">
          <ac:chgData name="JANET KORNMANN" userId="deed6875-2896-42e3-87d3-5fbaa90cf291" providerId="ADAL" clId="{0C53EDC6-D18C-409A-BC24-386F65FD72D1}" dt="2019-07-16T11:59:21.877" v="120" actId="20577"/>
          <ac:spMkLst>
            <pc:docMk/>
            <pc:sldMk cId="2571966794" sldId="436"/>
            <ac:spMk id="2" creationId="{3F52EE31-FE0C-40CC-9B89-DDD9F35413E7}"/>
          </ac:spMkLst>
        </pc:spChg>
        <pc:spChg chg="mod">
          <ac:chgData name="JANET KORNMANN" userId="deed6875-2896-42e3-87d3-5fbaa90cf291" providerId="ADAL" clId="{0C53EDC6-D18C-409A-BC24-386F65FD72D1}" dt="2019-07-16T12:00:09.129" v="194" actId="115"/>
          <ac:spMkLst>
            <pc:docMk/>
            <pc:sldMk cId="2571966794" sldId="436"/>
            <ac:spMk id="3" creationId="{72637607-6E60-43C3-9356-7617217CFE62}"/>
          </ac:spMkLst>
        </pc:spChg>
      </pc:sldChg>
      <pc:sldChg chg="ord">
        <pc:chgData name="JANET KORNMANN" userId="deed6875-2896-42e3-87d3-5fbaa90cf291" providerId="ADAL" clId="{0C53EDC6-D18C-409A-BC24-386F65FD72D1}" dt="2019-07-16T11:52:19.816" v="64"/>
        <pc:sldMkLst>
          <pc:docMk/>
          <pc:sldMk cId="4084151534" sldId="456"/>
        </pc:sldMkLst>
      </pc:sldChg>
      <pc:sldChg chg="ord">
        <pc:chgData name="JANET KORNMANN" userId="deed6875-2896-42e3-87d3-5fbaa90cf291" providerId="ADAL" clId="{0C53EDC6-D18C-409A-BC24-386F65FD72D1}" dt="2019-07-16T11:52:22.753" v="65"/>
        <pc:sldMkLst>
          <pc:docMk/>
          <pc:sldMk cId="2002111417" sldId="457"/>
        </pc:sldMkLst>
      </pc:sldChg>
      <pc:sldChg chg="modSp add ord">
        <pc:chgData name="JANET KORNMANN" userId="deed6875-2896-42e3-87d3-5fbaa90cf291" providerId="ADAL" clId="{0C53EDC6-D18C-409A-BC24-386F65FD72D1}" dt="2019-07-16T11:46:43.177" v="24"/>
        <pc:sldMkLst>
          <pc:docMk/>
          <pc:sldMk cId="3059489915" sldId="464"/>
        </pc:sldMkLst>
        <pc:spChg chg="mod">
          <ac:chgData name="JANET KORNMANN" userId="deed6875-2896-42e3-87d3-5fbaa90cf291" providerId="ADAL" clId="{0C53EDC6-D18C-409A-BC24-386F65FD72D1}" dt="2019-07-16T11:46:24.619" v="20" actId="207"/>
          <ac:spMkLst>
            <pc:docMk/>
            <pc:sldMk cId="3059489915" sldId="464"/>
            <ac:spMk id="8" creationId="{1AF3EBCC-5B7E-4A3B-9E88-7BF1F555BABC}"/>
          </ac:spMkLst>
        </pc:spChg>
        <pc:spChg chg="mod">
          <ac:chgData name="JANET KORNMANN" userId="deed6875-2896-42e3-87d3-5fbaa90cf291" providerId="ADAL" clId="{0C53EDC6-D18C-409A-BC24-386F65FD72D1}" dt="2019-07-16T11:46:20.272" v="19" actId="207"/>
          <ac:spMkLst>
            <pc:docMk/>
            <pc:sldMk cId="3059489915" sldId="464"/>
            <ac:spMk id="11" creationId="{837DD3E3-91FA-4DB0-88F9-94F4B10F572F}"/>
          </ac:spMkLst>
        </pc:spChg>
        <pc:spChg chg="mod">
          <ac:chgData name="JANET KORNMANN" userId="deed6875-2896-42e3-87d3-5fbaa90cf291" providerId="ADAL" clId="{0C53EDC6-D18C-409A-BC24-386F65FD72D1}" dt="2019-07-16T11:46:37.897" v="23" actId="207"/>
          <ac:spMkLst>
            <pc:docMk/>
            <pc:sldMk cId="3059489915" sldId="464"/>
            <ac:spMk id="12" creationId="{12990630-079B-4D45-8C88-47D1A55EF5CC}"/>
          </ac:spMkLst>
        </pc:spChg>
        <pc:spChg chg="mod">
          <ac:chgData name="JANET KORNMANN" userId="deed6875-2896-42e3-87d3-5fbaa90cf291" providerId="ADAL" clId="{0C53EDC6-D18C-409A-BC24-386F65FD72D1}" dt="2019-07-16T11:46:33.461" v="22" actId="207"/>
          <ac:spMkLst>
            <pc:docMk/>
            <pc:sldMk cId="3059489915" sldId="464"/>
            <ac:spMk id="13" creationId="{ED901ECD-B4F3-4AD0-8C12-FAB4B1FA8E39}"/>
          </ac:spMkLst>
        </pc:spChg>
        <pc:spChg chg="mod">
          <ac:chgData name="JANET KORNMANN" userId="deed6875-2896-42e3-87d3-5fbaa90cf291" providerId="ADAL" clId="{0C53EDC6-D18C-409A-BC24-386F65FD72D1}" dt="2019-07-16T11:46:29.180" v="21" actId="207"/>
          <ac:spMkLst>
            <pc:docMk/>
            <pc:sldMk cId="3059489915" sldId="464"/>
            <ac:spMk id="14" creationId="{5F2BC161-2A38-4D88-97BC-AB78803BAFE7}"/>
          </ac:spMkLst>
        </pc:spChg>
        <pc:spChg chg="mod">
          <ac:chgData name="JANET KORNMANN" userId="deed6875-2896-42e3-87d3-5fbaa90cf291" providerId="ADAL" clId="{0C53EDC6-D18C-409A-BC24-386F65FD72D1}" dt="2019-07-16T11:46:15.228" v="18" actId="207"/>
          <ac:spMkLst>
            <pc:docMk/>
            <pc:sldMk cId="3059489915" sldId="464"/>
            <ac:spMk id="15" creationId="{3AC38B2D-9A80-4A67-87E8-22D427C49E22}"/>
          </ac:spMkLst>
        </pc:spChg>
      </pc:sldChg>
      <pc:sldChg chg="modSp add">
        <pc:chgData name="JANET KORNMANN" userId="deed6875-2896-42e3-87d3-5fbaa90cf291" providerId="ADAL" clId="{0C53EDC6-D18C-409A-BC24-386F65FD72D1}" dt="2019-07-16T11:48:53.204" v="50" actId="207"/>
        <pc:sldMkLst>
          <pc:docMk/>
          <pc:sldMk cId="930950136" sldId="465"/>
        </pc:sldMkLst>
        <pc:spChg chg="mod">
          <ac:chgData name="JANET KORNMANN" userId="deed6875-2896-42e3-87d3-5fbaa90cf291" providerId="ADAL" clId="{0C53EDC6-D18C-409A-BC24-386F65FD72D1}" dt="2019-07-16T11:48:27.819" v="44" actId="207"/>
          <ac:spMkLst>
            <pc:docMk/>
            <pc:sldMk cId="930950136" sldId="465"/>
            <ac:spMk id="8" creationId="{1AF3EBCC-5B7E-4A3B-9E88-7BF1F555BABC}"/>
          </ac:spMkLst>
        </pc:spChg>
        <pc:spChg chg="mod">
          <ac:chgData name="JANET KORNMANN" userId="deed6875-2896-42e3-87d3-5fbaa90cf291" providerId="ADAL" clId="{0C53EDC6-D18C-409A-BC24-386F65FD72D1}" dt="2019-07-16T11:48:36.067" v="46" actId="207"/>
          <ac:spMkLst>
            <pc:docMk/>
            <pc:sldMk cId="930950136" sldId="465"/>
            <ac:spMk id="11" creationId="{837DD3E3-91FA-4DB0-88F9-94F4B10F572F}"/>
          </ac:spMkLst>
        </pc:spChg>
        <pc:spChg chg="mod">
          <ac:chgData name="JANET KORNMANN" userId="deed6875-2896-42e3-87d3-5fbaa90cf291" providerId="ADAL" clId="{0C53EDC6-D18C-409A-BC24-386F65FD72D1}" dt="2019-07-16T11:48:49.814" v="49" actId="207"/>
          <ac:spMkLst>
            <pc:docMk/>
            <pc:sldMk cId="930950136" sldId="465"/>
            <ac:spMk id="12" creationId="{12990630-079B-4D45-8C88-47D1A55EF5CC}"/>
          </ac:spMkLst>
        </pc:spChg>
        <pc:spChg chg="mod">
          <ac:chgData name="JANET KORNMANN" userId="deed6875-2896-42e3-87d3-5fbaa90cf291" providerId="ADAL" clId="{0C53EDC6-D18C-409A-BC24-386F65FD72D1}" dt="2019-07-16T11:48:53.204" v="50" actId="207"/>
          <ac:spMkLst>
            <pc:docMk/>
            <pc:sldMk cId="930950136" sldId="465"/>
            <ac:spMk id="13" creationId="{ED901ECD-B4F3-4AD0-8C12-FAB4B1FA8E39}"/>
          </ac:spMkLst>
        </pc:spChg>
        <pc:spChg chg="mod">
          <ac:chgData name="JANET KORNMANN" userId="deed6875-2896-42e3-87d3-5fbaa90cf291" providerId="ADAL" clId="{0C53EDC6-D18C-409A-BC24-386F65FD72D1}" dt="2019-07-16T11:48:39.676" v="47" actId="207"/>
          <ac:spMkLst>
            <pc:docMk/>
            <pc:sldMk cId="930950136" sldId="465"/>
            <ac:spMk id="14" creationId="{5F2BC161-2A38-4D88-97BC-AB78803BAFE7}"/>
          </ac:spMkLst>
        </pc:spChg>
        <pc:spChg chg="mod">
          <ac:chgData name="JANET KORNMANN" userId="deed6875-2896-42e3-87d3-5fbaa90cf291" providerId="ADAL" clId="{0C53EDC6-D18C-409A-BC24-386F65FD72D1}" dt="2019-07-16T11:48:32.146" v="45" actId="207"/>
          <ac:spMkLst>
            <pc:docMk/>
            <pc:sldMk cId="930950136" sldId="465"/>
            <ac:spMk id="15" creationId="{3AC38B2D-9A80-4A67-87E8-22D427C49E22}"/>
          </ac:spMkLst>
        </pc:spChg>
      </pc:sldChg>
      <pc:sldChg chg="modSp add">
        <pc:chgData name="JANET KORNMANN" userId="deed6875-2896-42e3-87d3-5fbaa90cf291" providerId="ADAL" clId="{0C53EDC6-D18C-409A-BC24-386F65FD72D1}" dt="2019-07-16T11:48:18.603" v="43" actId="207"/>
        <pc:sldMkLst>
          <pc:docMk/>
          <pc:sldMk cId="3346709689" sldId="466"/>
        </pc:sldMkLst>
        <pc:spChg chg="mod">
          <ac:chgData name="JANET KORNMANN" userId="deed6875-2896-42e3-87d3-5fbaa90cf291" providerId="ADAL" clId="{0C53EDC6-D18C-409A-BC24-386F65FD72D1}" dt="2019-07-16T11:47:00.314" v="29" actId="1076"/>
          <ac:spMkLst>
            <pc:docMk/>
            <pc:sldMk cId="3346709689" sldId="466"/>
            <ac:spMk id="2" creationId="{E092BB43-18DD-4F97-A133-922523839BFD}"/>
          </ac:spMkLst>
        </pc:spChg>
        <pc:spChg chg="mod">
          <ac:chgData name="JANET KORNMANN" userId="deed6875-2896-42e3-87d3-5fbaa90cf291" providerId="ADAL" clId="{0C53EDC6-D18C-409A-BC24-386F65FD72D1}" dt="2019-07-16T11:47:57.271" v="39" actId="207"/>
          <ac:spMkLst>
            <pc:docMk/>
            <pc:sldMk cId="3346709689" sldId="466"/>
            <ac:spMk id="8" creationId="{1AF3EBCC-5B7E-4A3B-9E88-7BF1F555BABC}"/>
          </ac:spMkLst>
        </pc:spChg>
        <pc:spChg chg="mod">
          <ac:chgData name="JANET KORNMANN" userId="deed6875-2896-42e3-87d3-5fbaa90cf291" providerId="ADAL" clId="{0C53EDC6-D18C-409A-BC24-386F65FD72D1}" dt="2019-07-16T11:48:07.581" v="41" actId="207"/>
          <ac:spMkLst>
            <pc:docMk/>
            <pc:sldMk cId="3346709689" sldId="466"/>
            <ac:spMk id="12" creationId="{12990630-079B-4D45-8C88-47D1A55EF5CC}"/>
          </ac:spMkLst>
        </pc:spChg>
        <pc:spChg chg="mod">
          <ac:chgData name="JANET KORNMANN" userId="deed6875-2896-42e3-87d3-5fbaa90cf291" providerId="ADAL" clId="{0C53EDC6-D18C-409A-BC24-386F65FD72D1}" dt="2019-07-16T11:48:12.752" v="42" actId="207"/>
          <ac:spMkLst>
            <pc:docMk/>
            <pc:sldMk cId="3346709689" sldId="466"/>
            <ac:spMk id="13" creationId="{ED901ECD-B4F3-4AD0-8C12-FAB4B1FA8E39}"/>
          </ac:spMkLst>
        </pc:spChg>
        <pc:spChg chg="mod">
          <ac:chgData name="JANET KORNMANN" userId="deed6875-2896-42e3-87d3-5fbaa90cf291" providerId="ADAL" clId="{0C53EDC6-D18C-409A-BC24-386F65FD72D1}" dt="2019-07-16T11:48:18.603" v="43" actId="207"/>
          <ac:spMkLst>
            <pc:docMk/>
            <pc:sldMk cId="3346709689" sldId="466"/>
            <ac:spMk id="14" creationId="{5F2BC161-2A38-4D88-97BC-AB78803BAFE7}"/>
          </ac:spMkLst>
        </pc:spChg>
        <pc:spChg chg="mod">
          <ac:chgData name="JANET KORNMANN" userId="deed6875-2896-42e3-87d3-5fbaa90cf291" providerId="ADAL" clId="{0C53EDC6-D18C-409A-BC24-386F65FD72D1}" dt="2019-07-16T11:48:01.364" v="40" actId="207"/>
          <ac:spMkLst>
            <pc:docMk/>
            <pc:sldMk cId="3346709689" sldId="466"/>
            <ac:spMk id="15" creationId="{3AC38B2D-9A80-4A67-87E8-22D427C49E22}"/>
          </ac:spMkLst>
        </pc:spChg>
      </pc:sldChg>
      <pc:sldChg chg="modSp add">
        <pc:chgData name="JANET KORNMANN" userId="deed6875-2896-42e3-87d3-5fbaa90cf291" providerId="ADAL" clId="{0C53EDC6-D18C-409A-BC24-386F65FD72D1}" dt="2019-07-16T11:50:20.498" v="59" actId="207"/>
        <pc:sldMkLst>
          <pc:docMk/>
          <pc:sldMk cId="1328365799" sldId="467"/>
        </pc:sldMkLst>
        <pc:spChg chg="mod">
          <ac:chgData name="JANET KORNMANN" userId="deed6875-2896-42e3-87d3-5fbaa90cf291" providerId="ADAL" clId="{0C53EDC6-D18C-409A-BC24-386F65FD72D1}" dt="2019-07-16T11:49:47.552" v="53" actId="207"/>
          <ac:spMkLst>
            <pc:docMk/>
            <pc:sldMk cId="1328365799" sldId="467"/>
            <ac:spMk id="8" creationId="{1AF3EBCC-5B7E-4A3B-9E88-7BF1F555BABC}"/>
          </ac:spMkLst>
        </pc:spChg>
        <pc:spChg chg="mod">
          <ac:chgData name="JANET KORNMANN" userId="deed6875-2896-42e3-87d3-5fbaa90cf291" providerId="ADAL" clId="{0C53EDC6-D18C-409A-BC24-386F65FD72D1}" dt="2019-07-16T11:50:00.940" v="55" actId="207"/>
          <ac:spMkLst>
            <pc:docMk/>
            <pc:sldMk cId="1328365799" sldId="467"/>
            <ac:spMk id="11" creationId="{837DD3E3-91FA-4DB0-88F9-94F4B10F572F}"/>
          </ac:spMkLst>
        </pc:spChg>
        <pc:spChg chg="mod">
          <ac:chgData name="JANET KORNMANN" userId="deed6875-2896-42e3-87d3-5fbaa90cf291" providerId="ADAL" clId="{0C53EDC6-D18C-409A-BC24-386F65FD72D1}" dt="2019-07-16T11:50:20.498" v="59" actId="207"/>
          <ac:spMkLst>
            <pc:docMk/>
            <pc:sldMk cId="1328365799" sldId="467"/>
            <ac:spMk id="13" creationId="{ED901ECD-B4F3-4AD0-8C12-FAB4B1FA8E39}"/>
          </ac:spMkLst>
        </pc:spChg>
        <pc:spChg chg="mod">
          <ac:chgData name="JANET KORNMANN" userId="deed6875-2896-42e3-87d3-5fbaa90cf291" providerId="ADAL" clId="{0C53EDC6-D18C-409A-BC24-386F65FD72D1}" dt="2019-07-16T11:50:05.064" v="56" actId="207"/>
          <ac:spMkLst>
            <pc:docMk/>
            <pc:sldMk cId="1328365799" sldId="467"/>
            <ac:spMk id="14" creationId="{5F2BC161-2A38-4D88-97BC-AB78803BAFE7}"/>
          </ac:spMkLst>
        </pc:spChg>
        <pc:spChg chg="mod">
          <ac:chgData name="JANET KORNMANN" userId="deed6875-2896-42e3-87d3-5fbaa90cf291" providerId="ADAL" clId="{0C53EDC6-D18C-409A-BC24-386F65FD72D1}" dt="2019-07-16T11:49:56.832" v="54" actId="207"/>
          <ac:spMkLst>
            <pc:docMk/>
            <pc:sldMk cId="1328365799" sldId="467"/>
            <ac:spMk id="15" creationId="{3AC38B2D-9A80-4A67-87E8-22D427C49E22}"/>
          </ac:spMkLst>
        </pc:spChg>
        <pc:spChg chg="mod">
          <ac:chgData name="JANET KORNMANN" userId="deed6875-2896-42e3-87d3-5fbaa90cf291" providerId="ADAL" clId="{0C53EDC6-D18C-409A-BC24-386F65FD72D1}" dt="2019-07-16T11:50:08.657" v="57" actId="207"/>
          <ac:spMkLst>
            <pc:docMk/>
            <pc:sldMk cId="1328365799" sldId="467"/>
            <ac:spMk id="16" creationId="{9D5A825A-D816-408D-93BF-60FD1E910A29}"/>
          </ac:spMkLst>
        </pc:spChg>
      </pc:sldChg>
      <pc:sldChg chg="add">
        <pc:chgData name="JANET KORNMANN" userId="deed6875-2896-42e3-87d3-5fbaa90cf291" providerId="ADAL" clId="{0C53EDC6-D18C-409A-BC24-386F65FD72D1}" dt="2019-07-16T11:50:34.479" v="61"/>
        <pc:sldMkLst>
          <pc:docMk/>
          <pc:sldMk cId="2861098957" sldId="468"/>
        </pc:sldMkLst>
      </pc:sldChg>
      <pc:sldChg chg="add ord">
        <pc:chgData name="JANET KORNMANN" userId="deed6875-2896-42e3-87d3-5fbaa90cf291" providerId="ADAL" clId="{0C53EDC6-D18C-409A-BC24-386F65FD72D1}" dt="2019-07-16T11:52:34.765" v="66"/>
        <pc:sldMkLst>
          <pc:docMk/>
          <pc:sldMk cId="3605476140" sldId="469"/>
        </pc:sldMkLst>
      </pc:sldChg>
      <pc:sldChg chg="add del ord">
        <pc:chgData name="JANET KORNMANN" userId="deed6875-2896-42e3-87d3-5fbaa90cf291" providerId="ADAL" clId="{0C53EDC6-D18C-409A-BC24-386F65FD72D1}" dt="2019-07-26T17:05:33.369" v="203" actId="2696"/>
        <pc:sldMkLst>
          <pc:docMk/>
          <pc:sldMk cId="429325932" sldId="470"/>
        </pc:sldMkLst>
      </pc:sldChg>
      <pc:sldChg chg="add ord">
        <pc:chgData name="JANET KORNMANN" userId="deed6875-2896-42e3-87d3-5fbaa90cf291" providerId="ADAL" clId="{0C53EDC6-D18C-409A-BC24-386F65FD72D1}" dt="2019-07-26T17:06:38.850" v="210"/>
        <pc:sldMkLst>
          <pc:docMk/>
          <pc:sldMk cId="3839552988" sldId="470"/>
        </pc:sldMkLst>
      </pc:sldChg>
      <pc:sldMasterChg chg="add del setBg addSldLayout delSldLayout modSldLayout">
        <pc:chgData name="JANET KORNMANN" userId="deed6875-2896-42e3-87d3-5fbaa90cf291" providerId="ADAL" clId="{0C53EDC6-D18C-409A-BC24-386F65FD72D1}" dt="2019-07-16T21:04:36.165" v="197"/>
        <pc:sldMasterMkLst>
          <pc:docMk/>
          <pc:sldMasterMk cId="3854552730" sldId="2147483660"/>
        </pc:sldMasterMkLst>
        <pc:sldLayoutChg chg="add setBg">
          <pc:chgData name="JANET KORNMANN" userId="deed6875-2896-42e3-87d3-5fbaa90cf291" providerId="ADAL" clId="{0C53EDC6-D18C-409A-BC24-386F65FD72D1}" dt="2019-07-16T21:04:36.165" v="197"/>
          <pc:sldLayoutMkLst>
            <pc:docMk/>
            <pc:sldMasterMk cId="3854552730" sldId="2147483660"/>
            <pc:sldLayoutMk cId="455069172" sldId="2147483662"/>
          </pc:sldLayoutMkLst>
        </pc:sldLayoutChg>
        <pc:sldLayoutChg chg="add setBg">
          <pc:chgData name="JANET KORNMANN" userId="deed6875-2896-42e3-87d3-5fbaa90cf291" providerId="ADAL" clId="{0C53EDC6-D18C-409A-BC24-386F65FD72D1}" dt="2019-07-16T21:04:36.165" v="197"/>
          <pc:sldLayoutMkLst>
            <pc:docMk/>
            <pc:sldMasterMk cId="3854552730" sldId="2147483660"/>
            <pc:sldLayoutMk cId="192474112" sldId="2147483665"/>
          </pc:sldLayoutMkLst>
        </pc:sldLayoutChg>
      </pc:sldMasterChg>
      <pc:sldMasterChg chg="setBg modSldLayout">
        <pc:chgData name="JANET KORNMANN" userId="deed6875-2896-42e3-87d3-5fbaa90cf291" providerId="ADAL" clId="{0C53EDC6-D18C-409A-BC24-386F65FD72D1}" dt="2019-07-16T21:04:36.165" v="197"/>
        <pc:sldMasterMkLst>
          <pc:docMk/>
          <pc:sldMasterMk cId="70415621" sldId="2147483736"/>
        </pc:sldMasterMkLst>
        <pc:sldLayoutChg chg="setBg">
          <pc:chgData name="JANET KORNMANN" userId="deed6875-2896-42e3-87d3-5fbaa90cf291" providerId="ADAL" clId="{0C53EDC6-D18C-409A-BC24-386F65FD72D1}" dt="2019-07-16T21:04:36.165" v="197"/>
          <pc:sldLayoutMkLst>
            <pc:docMk/>
            <pc:sldMasterMk cId="70415621" sldId="2147483736"/>
            <pc:sldLayoutMk cId="3526935204" sldId="2147483737"/>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1444434197" sldId="2147483738"/>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229480553" sldId="2147483739"/>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2548168387" sldId="2147483740"/>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3250858370" sldId="2147483741"/>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3330409948" sldId="2147483742"/>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1877950144" sldId="2147483743"/>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1932489629" sldId="2147483744"/>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3829035818" sldId="2147483745"/>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841116800" sldId="2147483746"/>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417878985" sldId="2147483747"/>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796710735" sldId="2147483748"/>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3066818923" sldId="2147483749"/>
          </pc:sldLayoutMkLst>
        </pc:sldLayoutChg>
        <pc:sldLayoutChg chg="setBg">
          <pc:chgData name="JANET KORNMANN" userId="deed6875-2896-42e3-87d3-5fbaa90cf291" providerId="ADAL" clId="{0C53EDC6-D18C-409A-BC24-386F65FD72D1}" dt="2019-07-16T21:04:36.165" v="197"/>
          <pc:sldLayoutMkLst>
            <pc:docMk/>
            <pc:sldMasterMk cId="70415621" sldId="2147483736"/>
            <pc:sldLayoutMk cId="3672431441" sldId="21474837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EE4A2-6F74-40C0-85BB-6FFB383E90DF}" type="doc">
      <dgm:prSet loTypeId="urn:microsoft.com/office/officeart/2005/8/layout/default" loCatId="list" qsTypeId="urn:microsoft.com/office/officeart/2005/8/quickstyle/simple5" qsCatId="simple" csTypeId="urn:microsoft.com/office/officeart/2005/8/colors/accent1_3" csCatId="accent1"/>
      <dgm:spPr/>
      <dgm:t>
        <a:bodyPr/>
        <a:lstStyle/>
        <a:p>
          <a:endParaRPr lang="en-US"/>
        </a:p>
      </dgm:t>
    </dgm:pt>
    <dgm:pt modelId="{5ACA5203-7540-416C-9A9E-376A8225BBB7}">
      <dgm:prSet/>
      <dgm:spPr/>
      <dgm:t>
        <a:bodyPr/>
        <a:lstStyle/>
        <a:p>
          <a:r>
            <a:rPr lang="en-US"/>
            <a:t>1. The </a:t>
          </a:r>
          <a:r>
            <a:rPr lang="en-US" b="1" u="sng"/>
            <a:t>immediate supervisor </a:t>
          </a:r>
          <a:r>
            <a:rPr lang="en-US"/>
            <a:t> </a:t>
          </a:r>
          <a:r>
            <a:rPr lang="en-US" u="sng"/>
            <a:t>may not do collection </a:t>
          </a:r>
          <a:r>
            <a:rPr lang="en-US"/>
            <a:t> </a:t>
          </a:r>
          <a:r>
            <a:rPr lang="en-US" u="sng"/>
            <a:t>unless no other collector is available </a:t>
          </a:r>
          <a:r>
            <a:rPr lang="en-US"/>
            <a:t> (The </a:t>
          </a:r>
          <a:r>
            <a:rPr lang="en-US" i="1"/>
            <a:t>immediate supervisor may act </a:t>
          </a:r>
          <a:r>
            <a:rPr lang="en-US"/>
            <a:t>as a </a:t>
          </a:r>
          <a:r>
            <a:rPr lang="en-US" u="sng"/>
            <a:t>monitor or observer (same gender</a:t>
          </a:r>
          <a:r>
            <a:rPr lang="en-US"/>
            <a:t> )</a:t>
          </a:r>
        </a:p>
      </dgm:t>
    </dgm:pt>
    <dgm:pt modelId="{C8B78D65-50C8-4D54-88CD-163C48C35F63}" type="parTrans" cxnId="{63FC271F-67E9-46E9-985F-C3487882CEF9}">
      <dgm:prSet/>
      <dgm:spPr/>
      <dgm:t>
        <a:bodyPr/>
        <a:lstStyle/>
        <a:p>
          <a:endParaRPr lang="en-US"/>
        </a:p>
      </dgm:t>
    </dgm:pt>
    <dgm:pt modelId="{D5B6D189-5EFF-4088-93E0-9CF8044C745E}" type="sibTrans" cxnId="{63FC271F-67E9-46E9-985F-C3487882CEF9}">
      <dgm:prSet/>
      <dgm:spPr/>
      <dgm:t>
        <a:bodyPr/>
        <a:lstStyle/>
        <a:p>
          <a:endParaRPr lang="en-US"/>
        </a:p>
      </dgm:t>
    </dgm:pt>
    <dgm:pt modelId="{51D95CBE-63AF-4141-A17F-739576B0F420}">
      <dgm:prSet/>
      <dgm:spPr/>
      <dgm:t>
        <a:bodyPr/>
        <a:lstStyle/>
        <a:p>
          <a:r>
            <a:rPr lang="en-US"/>
            <a:t>2. An </a:t>
          </a:r>
          <a:r>
            <a:rPr lang="en-US" u="sng"/>
            <a:t>employee -safety-sensitive position and subject to the DOT drug testing rules should not be a collector</a:t>
          </a:r>
          <a:r>
            <a:rPr lang="en-US"/>
            <a:t>, an observer, or a monitor for co-workers who are in the same testing pool or who work together with that employee on a daily basis.  </a:t>
          </a:r>
        </a:p>
      </dgm:t>
    </dgm:pt>
    <dgm:pt modelId="{F2A107DD-9574-4368-A44C-53E2937BBF78}" type="parTrans" cxnId="{C9B90137-B081-46E4-9F55-B55EB69FB5C4}">
      <dgm:prSet/>
      <dgm:spPr/>
      <dgm:t>
        <a:bodyPr/>
        <a:lstStyle/>
        <a:p>
          <a:endParaRPr lang="en-US"/>
        </a:p>
      </dgm:t>
    </dgm:pt>
    <dgm:pt modelId="{F37D5928-3D84-4839-B01F-CB7AF4887355}" type="sibTrans" cxnId="{C9B90137-B081-46E4-9F55-B55EB69FB5C4}">
      <dgm:prSet/>
      <dgm:spPr/>
      <dgm:t>
        <a:bodyPr/>
        <a:lstStyle/>
        <a:p>
          <a:endParaRPr lang="en-US"/>
        </a:p>
      </dgm:t>
    </dgm:pt>
    <dgm:pt modelId="{4AF550E5-C9B2-4C29-A5CF-374B2D0FE949}">
      <dgm:prSet/>
      <dgm:spPr/>
      <dgm:t>
        <a:bodyPr/>
        <a:lstStyle/>
        <a:p>
          <a:r>
            <a:rPr lang="en-US"/>
            <a:t>3. An individual </a:t>
          </a:r>
          <a:r>
            <a:rPr lang="en-US" u="sng"/>
            <a:t>working for an HHS-certified </a:t>
          </a:r>
          <a:r>
            <a:rPr lang="en-US"/>
            <a:t>drug testing laboratory (e.g., as a technician or accessioner) may not act as a collector  </a:t>
          </a:r>
        </a:p>
      </dgm:t>
    </dgm:pt>
    <dgm:pt modelId="{B0B8A141-4DEE-47A8-A471-CCC58FBF9B24}" type="parTrans" cxnId="{35508D80-45E5-4C39-93FB-31F5A42C4976}">
      <dgm:prSet/>
      <dgm:spPr/>
      <dgm:t>
        <a:bodyPr/>
        <a:lstStyle/>
        <a:p>
          <a:endParaRPr lang="en-US"/>
        </a:p>
      </dgm:t>
    </dgm:pt>
    <dgm:pt modelId="{A4FF23EF-53A0-4A36-9595-C27764463501}" type="sibTrans" cxnId="{35508D80-45E5-4C39-93FB-31F5A42C4976}">
      <dgm:prSet/>
      <dgm:spPr/>
      <dgm:t>
        <a:bodyPr/>
        <a:lstStyle/>
        <a:p>
          <a:endParaRPr lang="en-US"/>
        </a:p>
      </dgm:t>
    </dgm:pt>
    <dgm:pt modelId="{2DCB6263-A765-4021-9BCB-73FA9AA97703}">
      <dgm:prSet/>
      <dgm:spPr/>
      <dgm:t>
        <a:bodyPr/>
        <a:lstStyle/>
        <a:p>
          <a:r>
            <a:rPr lang="en-US" dirty="0"/>
            <a:t>4. The employee </a:t>
          </a:r>
          <a:r>
            <a:rPr lang="en-US" u="sng" dirty="0"/>
            <a:t>may not be the collector of his or her own </a:t>
          </a:r>
          <a:r>
            <a:rPr lang="en-US" dirty="0"/>
            <a:t>urine specimen.</a:t>
          </a:r>
        </a:p>
      </dgm:t>
    </dgm:pt>
    <dgm:pt modelId="{6C6545EC-F0F7-4A5D-822D-830856C7FF46}" type="parTrans" cxnId="{F3BA2FA8-FA9F-4DAE-AE7C-3A8A816994AB}">
      <dgm:prSet/>
      <dgm:spPr/>
      <dgm:t>
        <a:bodyPr/>
        <a:lstStyle/>
        <a:p>
          <a:endParaRPr lang="en-US"/>
        </a:p>
      </dgm:t>
    </dgm:pt>
    <dgm:pt modelId="{05A970D1-3814-4EC1-B251-F95A976140B8}" type="sibTrans" cxnId="{F3BA2FA8-FA9F-4DAE-AE7C-3A8A816994AB}">
      <dgm:prSet/>
      <dgm:spPr/>
      <dgm:t>
        <a:bodyPr/>
        <a:lstStyle/>
        <a:p>
          <a:endParaRPr lang="en-US"/>
        </a:p>
      </dgm:t>
    </dgm:pt>
    <dgm:pt modelId="{C11567CF-2802-4196-B87F-5261CE22CA91}">
      <dgm:prSet/>
      <dgm:spPr/>
      <dgm:t>
        <a:bodyPr/>
        <a:lstStyle/>
        <a:p>
          <a:r>
            <a:rPr lang="en-US"/>
            <a:t>5. To avoid a potential conflict of interest, a collector should not be someone that is </a:t>
          </a:r>
          <a:r>
            <a:rPr lang="en-US" u="sng"/>
            <a:t>related to the employee (e.g., spouse, ex-spouse, relative) or a close personal friend (e.g., fiancée).</a:t>
          </a:r>
          <a:endParaRPr lang="en-US"/>
        </a:p>
      </dgm:t>
    </dgm:pt>
    <dgm:pt modelId="{7ACEB1E8-8160-485E-BF32-1978FE9B4C23}" type="parTrans" cxnId="{CAED4093-4FAA-48D8-AFF9-DFC4D62888AE}">
      <dgm:prSet/>
      <dgm:spPr/>
      <dgm:t>
        <a:bodyPr/>
        <a:lstStyle/>
        <a:p>
          <a:endParaRPr lang="en-US"/>
        </a:p>
      </dgm:t>
    </dgm:pt>
    <dgm:pt modelId="{B72C08A5-97AE-4991-A563-B93F6152CDFD}" type="sibTrans" cxnId="{CAED4093-4FAA-48D8-AFF9-DFC4D62888AE}">
      <dgm:prSet/>
      <dgm:spPr/>
      <dgm:t>
        <a:bodyPr/>
        <a:lstStyle/>
        <a:p>
          <a:endParaRPr lang="en-US"/>
        </a:p>
      </dgm:t>
    </dgm:pt>
    <dgm:pt modelId="{B448427E-2DF6-4DD7-9D30-3733ABC80C00}" type="pres">
      <dgm:prSet presAssocID="{54AEE4A2-6F74-40C0-85BB-6FFB383E90DF}" presName="diagram" presStyleCnt="0">
        <dgm:presLayoutVars>
          <dgm:dir/>
          <dgm:resizeHandles val="exact"/>
        </dgm:presLayoutVars>
      </dgm:prSet>
      <dgm:spPr/>
    </dgm:pt>
    <dgm:pt modelId="{0E0228C9-EB2C-4091-B946-6919A8C8B475}" type="pres">
      <dgm:prSet presAssocID="{5ACA5203-7540-416C-9A9E-376A8225BBB7}" presName="node" presStyleLbl="node1" presStyleIdx="0" presStyleCnt="5">
        <dgm:presLayoutVars>
          <dgm:bulletEnabled val="1"/>
        </dgm:presLayoutVars>
      </dgm:prSet>
      <dgm:spPr/>
    </dgm:pt>
    <dgm:pt modelId="{EFAFE721-5232-46DB-8A0B-9630A4AAACEC}" type="pres">
      <dgm:prSet presAssocID="{D5B6D189-5EFF-4088-93E0-9CF8044C745E}" presName="sibTrans" presStyleCnt="0"/>
      <dgm:spPr/>
    </dgm:pt>
    <dgm:pt modelId="{EEC82F22-D33D-47C6-82BC-78B0DF5CB5D0}" type="pres">
      <dgm:prSet presAssocID="{51D95CBE-63AF-4141-A17F-739576B0F420}" presName="node" presStyleLbl="node1" presStyleIdx="1" presStyleCnt="5">
        <dgm:presLayoutVars>
          <dgm:bulletEnabled val="1"/>
        </dgm:presLayoutVars>
      </dgm:prSet>
      <dgm:spPr/>
    </dgm:pt>
    <dgm:pt modelId="{D1F956D9-9AEE-46FC-A9DE-C5C32BE659F7}" type="pres">
      <dgm:prSet presAssocID="{F37D5928-3D84-4839-B01F-CB7AF4887355}" presName="sibTrans" presStyleCnt="0"/>
      <dgm:spPr/>
    </dgm:pt>
    <dgm:pt modelId="{BC1E12D2-9D94-4093-B0A3-BA3E0E8AED01}" type="pres">
      <dgm:prSet presAssocID="{4AF550E5-C9B2-4C29-A5CF-374B2D0FE949}" presName="node" presStyleLbl="node1" presStyleIdx="2" presStyleCnt="5">
        <dgm:presLayoutVars>
          <dgm:bulletEnabled val="1"/>
        </dgm:presLayoutVars>
      </dgm:prSet>
      <dgm:spPr/>
    </dgm:pt>
    <dgm:pt modelId="{D6745598-5EC4-47D5-8C77-097B1FEED917}" type="pres">
      <dgm:prSet presAssocID="{A4FF23EF-53A0-4A36-9595-C27764463501}" presName="sibTrans" presStyleCnt="0"/>
      <dgm:spPr/>
    </dgm:pt>
    <dgm:pt modelId="{31DCF02D-13FE-4244-918F-EE63AABEB858}" type="pres">
      <dgm:prSet presAssocID="{2DCB6263-A765-4021-9BCB-73FA9AA97703}" presName="node" presStyleLbl="node1" presStyleIdx="3" presStyleCnt="5">
        <dgm:presLayoutVars>
          <dgm:bulletEnabled val="1"/>
        </dgm:presLayoutVars>
      </dgm:prSet>
      <dgm:spPr/>
    </dgm:pt>
    <dgm:pt modelId="{6B20EB13-74EE-4107-BA17-632C4C7D9941}" type="pres">
      <dgm:prSet presAssocID="{05A970D1-3814-4EC1-B251-F95A976140B8}" presName="sibTrans" presStyleCnt="0"/>
      <dgm:spPr/>
    </dgm:pt>
    <dgm:pt modelId="{0F627565-9341-46C5-ABE0-0EDE41EC1E28}" type="pres">
      <dgm:prSet presAssocID="{C11567CF-2802-4196-B87F-5261CE22CA91}" presName="node" presStyleLbl="node1" presStyleIdx="4" presStyleCnt="5">
        <dgm:presLayoutVars>
          <dgm:bulletEnabled val="1"/>
        </dgm:presLayoutVars>
      </dgm:prSet>
      <dgm:spPr/>
    </dgm:pt>
  </dgm:ptLst>
  <dgm:cxnLst>
    <dgm:cxn modelId="{777BB807-00C3-4826-BF58-D2B4BF1F7301}" type="presOf" srcId="{C11567CF-2802-4196-B87F-5261CE22CA91}" destId="{0F627565-9341-46C5-ABE0-0EDE41EC1E28}" srcOrd="0" destOrd="0" presId="urn:microsoft.com/office/officeart/2005/8/layout/default"/>
    <dgm:cxn modelId="{7A39411B-12E1-4FB6-9CDE-7EAB2E2A9410}" type="presOf" srcId="{54AEE4A2-6F74-40C0-85BB-6FFB383E90DF}" destId="{B448427E-2DF6-4DD7-9D30-3733ABC80C00}" srcOrd="0" destOrd="0" presId="urn:microsoft.com/office/officeart/2005/8/layout/default"/>
    <dgm:cxn modelId="{63FC271F-67E9-46E9-985F-C3487882CEF9}" srcId="{54AEE4A2-6F74-40C0-85BB-6FFB383E90DF}" destId="{5ACA5203-7540-416C-9A9E-376A8225BBB7}" srcOrd="0" destOrd="0" parTransId="{C8B78D65-50C8-4D54-88CD-163C48C35F63}" sibTransId="{D5B6D189-5EFF-4088-93E0-9CF8044C745E}"/>
    <dgm:cxn modelId="{C9B90137-B081-46E4-9F55-B55EB69FB5C4}" srcId="{54AEE4A2-6F74-40C0-85BB-6FFB383E90DF}" destId="{51D95CBE-63AF-4141-A17F-739576B0F420}" srcOrd="1" destOrd="0" parTransId="{F2A107DD-9574-4368-A44C-53E2937BBF78}" sibTransId="{F37D5928-3D84-4839-B01F-CB7AF4887355}"/>
    <dgm:cxn modelId="{ACEEA35D-A717-43FD-A49C-5E2A23C84DA3}" type="presOf" srcId="{5ACA5203-7540-416C-9A9E-376A8225BBB7}" destId="{0E0228C9-EB2C-4091-B946-6919A8C8B475}" srcOrd="0" destOrd="0" presId="urn:microsoft.com/office/officeart/2005/8/layout/default"/>
    <dgm:cxn modelId="{35508D80-45E5-4C39-93FB-31F5A42C4976}" srcId="{54AEE4A2-6F74-40C0-85BB-6FFB383E90DF}" destId="{4AF550E5-C9B2-4C29-A5CF-374B2D0FE949}" srcOrd="2" destOrd="0" parTransId="{B0B8A141-4DEE-47A8-A471-CCC58FBF9B24}" sibTransId="{A4FF23EF-53A0-4A36-9595-C27764463501}"/>
    <dgm:cxn modelId="{A0DA3D90-1284-4F8B-9A3A-961CAE550106}" type="presOf" srcId="{51D95CBE-63AF-4141-A17F-739576B0F420}" destId="{EEC82F22-D33D-47C6-82BC-78B0DF5CB5D0}" srcOrd="0" destOrd="0" presId="urn:microsoft.com/office/officeart/2005/8/layout/default"/>
    <dgm:cxn modelId="{CAED4093-4FAA-48D8-AFF9-DFC4D62888AE}" srcId="{54AEE4A2-6F74-40C0-85BB-6FFB383E90DF}" destId="{C11567CF-2802-4196-B87F-5261CE22CA91}" srcOrd="4" destOrd="0" parTransId="{7ACEB1E8-8160-485E-BF32-1978FE9B4C23}" sibTransId="{B72C08A5-97AE-4991-A563-B93F6152CDFD}"/>
    <dgm:cxn modelId="{F3BA2FA8-FA9F-4DAE-AE7C-3A8A816994AB}" srcId="{54AEE4A2-6F74-40C0-85BB-6FFB383E90DF}" destId="{2DCB6263-A765-4021-9BCB-73FA9AA97703}" srcOrd="3" destOrd="0" parTransId="{6C6545EC-F0F7-4A5D-822D-830856C7FF46}" sibTransId="{05A970D1-3814-4EC1-B251-F95A976140B8}"/>
    <dgm:cxn modelId="{32C51AF7-3B12-454A-908A-1C4D95627F87}" type="presOf" srcId="{2DCB6263-A765-4021-9BCB-73FA9AA97703}" destId="{31DCF02D-13FE-4244-918F-EE63AABEB858}" srcOrd="0" destOrd="0" presId="urn:microsoft.com/office/officeart/2005/8/layout/default"/>
    <dgm:cxn modelId="{5329EEFB-D540-447B-8EA7-E5066247B028}" type="presOf" srcId="{4AF550E5-C9B2-4C29-A5CF-374B2D0FE949}" destId="{BC1E12D2-9D94-4093-B0A3-BA3E0E8AED01}" srcOrd="0" destOrd="0" presId="urn:microsoft.com/office/officeart/2005/8/layout/default"/>
    <dgm:cxn modelId="{7054E02E-9004-48E9-BDCC-1744B1D50648}" type="presParOf" srcId="{B448427E-2DF6-4DD7-9D30-3733ABC80C00}" destId="{0E0228C9-EB2C-4091-B946-6919A8C8B475}" srcOrd="0" destOrd="0" presId="urn:microsoft.com/office/officeart/2005/8/layout/default"/>
    <dgm:cxn modelId="{D59C0B95-5E0D-4E83-8A56-9CD211387692}" type="presParOf" srcId="{B448427E-2DF6-4DD7-9D30-3733ABC80C00}" destId="{EFAFE721-5232-46DB-8A0B-9630A4AAACEC}" srcOrd="1" destOrd="0" presId="urn:microsoft.com/office/officeart/2005/8/layout/default"/>
    <dgm:cxn modelId="{13B8F285-914F-4711-BE61-3730A6BCC233}" type="presParOf" srcId="{B448427E-2DF6-4DD7-9D30-3733ABC80C00}" destId="{EEC82F22-D33D-47C6-82BC-78B0DF5CB5D0}" srcOrd="2" destOrd="0" presId="urn:microsoft.com/office/officeart/2005/8/layout/default"/>
    <dgm:cxn modelId="{DA1F0437-8FE2-4545-A777-08701F0D0954}" type="presParOf" srcId="{B448427E-2DF6-4DD7-9D30-3733ABC80C00}" destId="{D1F956D9-9AEE-46FC-A9DE-C5C32BE659F7}" srcOrd="3" destOrd="0" presId="urn:microsoft.com/office/officeart/2005/8/layout/default"/>
    <dgm:cxn modelId="{3366C873-A91A-4655-A562-8374A49E7824}" type="presParOf" srcId="{B448427E-2DF6-4DD7-9D30-3733ABC80C00}" destId="{BC1E12D2-9D94-4093-B0A3-BA3E0E8AED01}" srcOrd="4" destOrd="0" presId="urn:microsoft.com/office/officeart/2005/8/layout/default"/>
    <dgm:cxn modelId="{6076CB9A-CB4C-4A50-9EE0-EC44BB33D2D8}" type="presParOf" srcId="{B448427E-2DF6-4DD7-9D30-3733ABC80C00}" destId="{D6745598-5EC4-47D5-8C77-097B1FEED917}" srcOrd="5" destOrd="0" presId="urn:microsoft.com/office/officeart/2005/8/layout/default"/>
    <dgm:cxn modelId="{527EE9BF-6B61-4605-837B-63A79074AEA7}" type="presParOf" srcId="{B448427E-2DF6-4DD7-9D30-3733ABC80C00}" destId="{31DCF02D-13FE-4244-918F-EE63AABEB858}" srcOrd="6" destOrd="0" presId="urn:microsoft.com/office/officeart/2005/8/layout/default"/>
    <dgm:cxn modelId="{D68D0E86-77CB-4AD1-A615-428E1FA61AC6}" type="presParOf" srcId="{B448427E-2DF6-4DD7-9D30-3733ABC80C00}" destId="{6B20EB13-74EE-4107-BA17-632C4C7D9941}" srcOrd="7" destOrd="0" presId="urn:microsoft.com/office/officeart/2005/8/layout/default"/>
    <dgm:cxn modelId="{B7573B0C-7CA7-4548-A708-F5C5FF9299A4}" type="presParOf" srcId="{B448427E-2DF6-4DD7-9D30-3733ABC80C00}" destId="{0F627565-9341-46C5-ABE0-0EDE41EC1E2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1A61D-B44B-4961-B2E1-26C5E963EB42}" type="doc">
      <dgm:prSet loTypeId="urn:microsoft.com/office/officeart/2016/7/layout/VerticalDownArrowProcess" loCatId="process" qsTypeId="urn:microsoft.com/office/officeart/2005/8/quickstyle/simple5" qsCatId="simple" csTypeId="urn:microsoft.com/office/officeart/2005/8/colors/accent1_4" csCatId="accent1"/>
      <dgm:spPr/>
      <dgm:t>
        <a:bodyPr/>
        <a:lstStyle/>
        <a:p>
          <a:endParaRPr lang="en-US"/>
        </a:p>
      </dgm:t>
    </dgm:pt>
    <dgm:pt modelId="{9CF34DD4-522E-439A-A606-53C8C1D2F886}">
      <dgm:prSet/>
      <dgm:spPr/>
      <dgm:t>
        <a:bodyPr/>
        <a:lstStyle/>
        <a:p>
          <a:r>
            <a:rPr lang="en-US"/>
            <a:t>Secure</a:t>
          </a:r>
        </a:p>
      </dgm:t>
    </dgm:pt>
    <dgm:pt modelId="{D600D7E6-6B24-455F-A730-1938527295FC}" type="parTrans" cxnId="{D25DD90C-BD9E-4FCB-A9B3-7342FF60B07F}">
      <dgm:prSet/>
      <dgm:spPr/>
      <dgm:t>
        <a:bodyPr/>
        <a:lstStyle/>
        <a:p>
          <a:endParaRPr lang="en-US"/>
        </a:p>
      </dgm:t>
    </dgm:pt>
    <dgm:pt modelId="{696E1947-4302-40E1-87AF-CC01A76B8523}" type="sibTrans" cxnId="{D25DD90C-BD9E-4FCB-A9B3-7342FF60B07F}">
      <dgm:prSet/>
      <dgm:spPr/>
      <dgm:t>
        <a:bodyPr/>
        <a:lstStyle/>
        <a:p>
          <a:endParaRPr lang="en-US"/>
        </a:p>
      </dgm:t>
    </dgm:pt>
    <dgm:pt modelId="{0EC7D086-4D81-41C3-B9C0-CCC74A03C263}">
      <dgm:prSet/>
      <dgm:spPr/>
      <dgm:t>
        <a:bodyPr/>
        <a:lstStyle/>
        <a:p>
          <a:r>
            <a:rPr lang="en-US" dirty="0"/>
            <a:t>Secure any </a:t>
          </a:r>
          <a:r>
            <a:rPr lang="en-US" b="1" dirty="0"/>
            <a:t>water sources </a:t>
          </a:r>
          <a:r>
            <a:rPr lang="en-US" dirty="0"/>
            <a:t>or otherwise make them unavailable to employees (e.g., turn off water inlet, tape handles to prevent opening faucets); </a:t>
          </a:r>
        </a:p>
      </dgm:t>
    </dgm:pt>
    <dgm:pt modelId="{51355D01-EE56-4C58-90FE-BE05E4A4AF3C}" type="parTrans" cxnId="{CC4152EF-3CF2-48F9-B1E7-31137AE5A2DE}">
      <dgm:prSet/>
      <dgm:spPr/>
      <dgm:t>
        <a:bodyPr/>
        <a:lstStyle/>
        <a:p>
          <a:endParaRPr lang="en-US"/>
        </a:p>
      </dgm:t>
    </dgm:pt>
    <dgm:pt modelId="{A725DDF8-A190-4AFC-BBBF-F63FD207EFE2}" type="sibTrans" cxnId="{CC4152EF-3CF2-48F9-B1E7-31137AE5A2DE}">
      <dgm:prSet/>
      <dgm:spPr/>
      <dgm:t>
        <a:bodyPr/>
        <a:lstStyle/>
        <a:p>
          <a:endParaRPr lang="en-US"/>
        </a:p>
      </dgm:t>
    </dgm:pt>
    <dgm:pt modelId="{B7A875B6-7150-4C32-A5BC-0DC9138BD91D}">
      <dgm:prSet/>
      <dgm:spPr/>
      <dgm:t>
        <a:bodyPr/>
        <a:lstStyle/>
        <a:p>
          <a:r>
            <a:rPr lang="en-US"/>
            <a:t>Ensure</a:t>
          </a:r>
        </a:p>
      </dgm:t>
    </dgm:pt>
    <dgm:pt modelId="{3C1B3305-5D30-4DBE-8448-A678B977D982}" type="parTrans" cxnId="{98A4F608-D726-4E48-97B2-F60F25429DDA}">
      <dgm:prSet/>
      <dgm:spPr/>
      <dgm:t>
        <a:bodyPr/>
        <a:lstStyle/>
        <a:p>
          <a:endParaRPr lang="en-US"/>
        </a:p>
      </dgm:t>
    </dgm:pt>
    <dgm:pt modelId="{A56CD1FE-59FF-45D3-A88E-31D4416408AB}" type="sibTrans" cxnId="{98A4F608-D726-4E48-97B2-F60F25429DDA}">
      <dgm:prSet/>
      <dgm:spPr/>
      <dgm:t>
        <a:bodyPr/>
        <a:lstStyle/>
        <a:p>
          <a:endParaRPr lang="en-US"/>
        </a:p>
      </dgm:t>
    </dgm:pt>
    <dgm:pt modelId="{8035DAD6-3680-40DA-B46D-9887FF3A6828}">
      <dgm:prSet/>
      <dgm:spPr/>
      <dgm:t>
        <a:bodyPr/>
        <a:lstStyle/>
        <a:p>
          <a:r>
            <a:rPr lang="en-US" dirty="0"/>
            <a:t>Ensure that the water in </a:t>
          </a:r>
          <a:r>
            <a:rPr lang="en-US" b="1" dirty="0"/>
            <a:t>the toilet and tank (if applicable) has bluing </a:t>
          </a:r>
          <a:r>
            <a:rPr lang="en-US" dirty="0"/>
            <a:t>(coloring) agent in it. Tape or otherwise secure shut any movable toilet tank lid, or put bluing in the tank; </a:t>
          </a:r>
        </a:p>
      </dgm:t>
    </dgm:pt>
    <dgm:pt modelId="{AAEDB897-42CE-4DB3-9371-B685368A8F66}" type="parTrans" cxnId="{E0C7ACC6-2D30-4961-9776-5622CCF6ACEB}">
      <dgm:prSet/>
      <dgm:spPr/>
      <dgm:t>
        <a:bodyPr/>
        <a:lstStyle/>
        <a:p>
          <a:endParaRPr lang="en-US"/>
        </a:p>
      </dgm:t>
    </dgm:pt>
    <dgm:pt modelId="{D93A69C9-D1E2-4E6C-BF67-3B7AEB22A99E}" type="sibTrans" cxnId="{E0C7ACC6-2D30-4961-9776-5622CCF6ACEB}">
      <dgm:prSet/>
      <dgm:spPr/>
      <dgm:t>
        <a:bodyPr/>
        <a:lstStyle/>
        <a:p>
          <a:endParaRPr lang="en-US"/>
        </a:p>
      </dgm:t>
    </dgm:pt>
    <dgm:pt modelId="{96791657-40EC-4C75-A1CD-2E3065A41FE6}">
      <dgm:prSet/>
      <dgm:spPr/>
      <dgm:t>
        <a:bodyPr/>
        <a:lstStyle/>
        <a:p>
          <a:r>
            <a:rPr lang="en-US"/>
            <a:t>Ensure</a:t>
          </a:r>
        </a:p>
      </dgm:t>
    </dgm:pt>
    <dgm:pt modelId="{F929521B-7669-4CEF-84F3-506C3783F720}" type="parTrans" cxnId="{52A41265-6685-4F7B-ABCB-D9C435A49BF6}">
      <dgm:prSet/>
      <dgm:spPr/>
      <dgm:t>
        <a:bodyPr/>
        <a:lstStyle/>
        <a:p>
          <a:endParaRPr lang="en-US"/>
        </a:p>
      </dgm:t>
    </dgm:pt>
    <dgm:pt modelId="{79E76FC5-5284-4715-A85B-E1EF0D92D712}" type="sibTrans" cxnId="{52A41265-6685-4F7B-ABCB-D9C435A49BF6}">
      <dgm:prSet/>
      <dgm:spPr/>
      <dgm:t>
        <a:bodyPr/>
        <a:lstStyle/>
        <a:p>
          <a:endParaRPr lang="en-US"/>
        </a:p>
      </dgm:t>
    </dgm:pt>
    <dgm:pt modelId="{B4F5ECD6-E67B-4B24-9F53-2FB3C760CD2A}">
      <dgm:prSet/>
      <dgm:spPr/>
      <dgm:t>
        <a:bodyPr/>
        <a:lstStyle/>
        <a:p>
          <a:r>
            <a:rPr lang="en-US" dirty="0"/>
            <a:t>Ensure that </a:t>
          </a:r>
          <a:r>
            <a:rPr lang="en-US" b="1" dirty="0"/>
            <a:t>no soap, disinfectants, cleaning agents, or other possible adulterants</a:t>
          </a:r>
          <a:r>
            <a:rPr lang="en-US" dirty="0"/>
            <a:t> are present; </a:t>
          </a:r>
        </a:p>
      </dgm:t>
    </dgm:pt>
    <dgm:pt modelId="{2A1431F7-D154-4D59-8245-31B7B83B638E}" type="parTrans" cxnId="{EFAB7DB5-3943-40F4-8988-9C4F71B612A3}">
      <dgm:prSet/>
      <dgm:spPr/>
      <dgm:t>
        <a:bodyPr/>
        <a:lstStyle/>
        <a:p>
          <a:endParaRPr lang="en-US"/>
        </a:p>
      </dgm:t>
    </dgm:pt>
    <dgm:pt modelId="{25C42DE9-ED1F-4AC8-802F-CDBD49E918C7}" type="sibTrans" cxnId="{EFAB7DB5-3943-40F4-8988-9C4F71B612A3}">
      <dgm:prSet/>
      <dgm:spPr/>
      <dgm:t>
        <a:bodyPr/>
        <a:lstStyle/>
        <a:p>
          <a:endParaRPr lang="en-US"/>
        </a:p>
      </dgm:t>
    </dgm:pt>
    <dgm:pt modelId="{2A9F362F-A225-4DBF-93B5-CB58E3E79D84}">
      <dgm:prSet/>
      <dgm:spPr/>
      <dgm:t>
        <a:bodyPr/>
        <a:lstStyle/>
        <a:p>
          <a:r>
            <a:rPr lang="en-US"/>
            <a:t>Inspect</a:t>
          </a:r>
        </a:p>
      </dgm:t>
    </dgm:pt>
    <dgm:pt modelId="{64FC37F4-D224-42E4-9342-FC55984E5D8A}" type="parTrans" cxnId="{3F08F823-D390-4679-95DE-0295C3435FC6}">
      <dgm:prSet/>
      <dgm:spPr/>
      <dgm:t>
        <a:bodyPr/>
        <a:lstStyle/>
        <a:p>
          <a:endParaRPr lang="en-US"/>
        </a:p>
      </dgm:t>
    </dgm:pt>
    <dgm:pt modelId="{8C500D3B-C495-45E4-803C-2DF84F66E238}" type="sibTrans" cxnId="{3F08F823-D390-4679-95DE-0295C3435FC6}">
      <dgm:prSet/>
      <dgm:spPr/>
      <dgm:t>
        <a:bodyPr/>
        <a:lstStyle/>
        <a:p>
          <a:endParaRPr lang="en-US"/>
        </a:p>
      </dgm:t>
    </dgm:pt>
    <dgm:pt modelId="{6D48C636-3CB8-443C-9134-E14EAF2F4FD8}">
      <dgm:prSet/>
      <dgm:spPr/>
      <dgm:t>
        <a:bodyPr/>
        <a:lstStyle/>
        <a:p>
          <a:r>
            <a:rPr lang="en-US" dirty="0"/>
            <a:t>Inspect the site to ensure </a:t>
          </a:r>
          <a:r>
            <a:rPr lang="en-US" b="1" dirty="0"/>
            <a:t>that no foreign or unauthorized substances </a:t>
          </a:r>
          <a:r>
            <a:rPr lang="en-US" dirty="0"/>
            <a:t>are present; </a:t>
          </a:r>
        </a:p>
      </dgm:t>
    </dgm:pt>
    <dgm:pt modelId="{9BB39335-D1D8-4737-BFCC-8E19813D293A}" type="parTrans" cxnId="{6A0BACCE-93EF-4A8E-AFC3-AB83D206C10E}">
      <dgm:prSet/>
      <dgm:spPr/>
      <dgm:t>
        <a:bodyPr/>
        <a:lstStyle/>
        <a:p>
          <a:endParaRPr lang="en-US"/>
        </a:p>
      </dgm:t>
    </dgm:pt>
    <dgm:pt modelId="{439BA32B-53CA-4F61-8DE5-A8BFCF47A2BE}" type="sibTrans" cxnId="{6A0BACCE-93EF-4A8E-AFC3-AB83D206C10E}">
      <dgm:prSet/>
      <dgm:spPr/>
      <dgm:t>
        <a:bodyPr/>
        <a:lstStyle/>
        <a:p>
          <a:endParaRPr lang="en-US"/>
        </a:p>
      </dgm:t>
    </dgm:pt>
    <dgm:pt modelId="{29B55E7F-33CF-47E2-8966-F8F3B16AF199}">
      <dgm:prSet/>
      <dgm:spPr/>
      <dgm:t>
        <a:bodyPr/>
        <a:lstStyle/>
        <a:p>
          <a:r>
            <a:rPr lang="en-US"/>
            <a:t>Ensure</a:t>
          </a:r>
        </a:p>
      </dgm:t>
    </dgm:pt>
    <dgm:pt modelId="{836E0546-BF3E-42AB-A273-3E36746AC71D}" type="parTrans" cxnId="{1D13D2A2-552A-41A5-872D-CF31EF461512}">
      <dgm:prSet/>
      <dgm:spPr/>
      <dgm:t>
        <a:bodyPr/>
        <a:lstStyle/>
        <a:p>
          <a:endParaRPr lang="en-US"/>
        </a:p>
      </dgm:t>
    </dgm:pt>
    <dgm:pt modelId="{F3186D66-5063-4AF5-B9B0-8D24AB452B4E}" type="sibTrans" cxnId="{1D13D2A2-552A-41A5-872D-CF31EF461512}">
      <dgm:prSet/>
      <dgm:spPr/>
      <dgm:t>
        <a:bodyPr/>
        <a:lstStyle/>
        <a:p>
          <a:endParaRPr lang="en-US"/>
        </a:p>
      </dgm:t>
    </dgm:pt>
    <dgm:pt modelId="{247F897E-9F5C-42A7-A4BB-134110A45439}">
      <dgm:prSet/>
      <dgm:spPr/>
      <dgm:t>
        <a:bodyPr/>
        <a:lstStyle/>
        <a:p>
          <a:r>
            <a:rPr lang="en-US" dirty="0"/>
            <a:t>Ensure that </a:t>
          </a:r>
          <a:r>
            <a:rPr lang="en-US" b="1" dirty="0"/>
            <a:t>undetected access </a:t>
          </a:r>
          <a:r>
            <a:rPr lang="en-US" dirty="0"/>
            <a:t>(e.g., through a door or window not in your view) is not possible; </a:t>
          </a:r>
        </a:p>
      </dgm:t>
    </dgm:pt>
    <dgm:pt modelId="{DB12F8D4-1A55-4447-A371-29A509E9C82E}" type="parTrans" cxnId="{07529D08-763D-4740-B2C7-1A846ACA2EA7}">
      <dgm:prSet/>
      <dgm:spPr/>
      <dgm:t>
        <a:bodyPr/>
        <a:lstStyle/>
        <a:p>
          <a:endParaRPr lang="en-US"/>
        </a:p>
      </dgm:t>
    </dgm:pt>
    <dgm:pt modelId="{6C25E605-512D-4437-AFC4-8B7E35256097}" type="sibTrans" cxnId="{07529D08-763D-4740-B2C7-1A846ACA2EA7}">
      <dgm:prSet/>
      <dgm:spPr/>
      <dgm:t>
        <a:bodyPr/>
        <a:lstStyle/>
        <a:p>
          <a:endParaRPr lang="en-US"/>
        </a:p>
      </dgm:t>
    </dgm:pt>
    <dgm:pt modelId="{6390E11E-CB1E-497E-9D12-236FA74FF0CE}">
      <dgm:prSet/>
      <dgm:spPr/>
      <dgm:t>
        <a:bodyPr/>
        <a:lstStyle/>
        <a:p>
          <a:r>
            <a:rPr lang="en-US"/>
            <a:t>Secure</a:t>
          </a:r>
        </a:p>
      </dgm:t>
    </dgm:pt>
    <dgm:pt modelId="{80A7CF84-52B4-4B77-9986-D126CDDDF2D4}" type="parTrans" cxnId="{808B4651-8FDA-4A15-8536-7F6A202ACB93}">
      <dgm:prSet/>
      <dgm:spPr/>
      <dgm:t>
        <a:bodyPr/>
        <a:lstStyle/>
        <a:p>
          <a:endParaRPr lang="en-US"/>
        </a:p>
      </dgm:t>
    </dgm:pt>
    <dgm:pt modelId="{32D19807-E104-4A79-81D1-522BC126BCC3}" type="sibTrans" cxnId="{808B4651-8FDA-4A15-8536-7F6A202ACB93}">
      <dgm:prSet/>
      <dgm:spPr/>
      <dgm:t>
        <a:bodyPr/>
        <a:lstStyle/>
        <a:p>
          <a:endParaRPr lang="en-US"/>
        </a:p>
      </dgm:t>
    </dgm:pt>
    <dgm:pt modelId="{D02E5FB0-A6A1-46B7-8E7E-253A451600A4}">
      <dgm:prSet/>
      <dgm:spPr/>
      <dgm:t>
        <a:bodyPr/>
        <a:lstStyle/>
        <a:p>
          <a:r>
            <a:rPr lang="en-US" dirty="0"/>
            <a:t>Secure </a:t>
          </a:r>
          <a:r>
            <a:rPr lang="en-US" b="1" dirty="0"/>
            <a:t>areas and items </a:t>
          </a:r>
          <a:r>
            <a:rPr lang="en-US" dirty="0"/>
            <a:t>(e.g., ledges, trash receptacles, paper towel holders, under-sink areas, dropped ceilings) that appear suitable for concealing contaminants; and </a:t>
          </a:r>
        </a:p>
      </dgm:t>
    </dgm:pt>
    <dgm:pt modelId="{C0B72E35-0918-4B29-8C34-CF4A967A8950}" type="parTrans" cxnId="{BE348122-86C6-41D5-ACB4-BDAAE4444529}">
      <dgm:prSet/>
      <dgm:spPr/>
      <dgm:t>
        <a:bodyPr/>
        <a:lstStyle/>
        <a:p>
          <a:endParaRPr lang="en-US"/>
        </a:p>
      </dgm:t>
    </dgm:pt>
    <dgm:pt modelId="{5CDBE559-CC90-449D-934F-1B532CF347A2}" type="sibTrans" cxnId="{BE348122-86C6-41D5-ACB4-BDAAE4444529}">
      <dgm:prSet/>
      <dgm:spPr/>
      <dgm:t>
        <a:bodyPr/>
        <a:lstStyle/>
        <a:p>
          <a:endParaRPr lang="en-US"/>
        </a:p>
      </dgm:t>
    </dgm:pt>
    <dgm:pt modelId="{EB5DD89D-ED6C-495C-9BC5-5073FF6CCFA0}">
      <dgm:prSet/>
      <dgm:spPr/>
      <dgm:t>
        <a:bodyPr/>
        <a:lstStyle/>
        <a:p>
          <a:r>
            <a:rPr lang="en-US"/>
            <a:t>Recheck</a:t>
          </a:r>
        </a:p>
      </dgm:t>
    </dgm:pt>
    <dgm:pt modelId="{600F0139-1C2A-4C30-A712-ECA7B8FA2008}" type="parTrans" cxnId="{51578DE5-BFCF-4DC8-9861-F79CC4309971}">
      <dgm:prSet/>
      <dgm:spPr/>
      <dgm:t>
        <a:bodyPr/>
        <a:lstStyle/>
        <a:p>
          <a:endParaRPr lang="en-US"/>
        </a:p>
      </dgm:t>
    </dgm:pt>
    <dgm:pt modelId="{054AF8BE-5E4E-4EE9-A7D7-69D4AEB73CCE}" type="sibTrans" cxnId="{51578DE5-BFCF-4DC8-9861-F79CC4309971}">
      <dgm:prSet/>
      <dgm:spPr/>
      <dgm:t>
        <a:bodyPr/>
        <a:lstStyle/>
        <a:p>
          <a:endParaRPr lang="en-US"/>
        </a:p>
      </dgm:t>
    </dgm:pt>
    <dgm:pt modelId="{F7429A2A-21AE-4808-A6DE-41ACFB00BB33}">
      <dgm:prSet/>
      <dgm:spPr/>
      <dgm:t>
        <a:bodyPr/>
        <a:lstStyle/>
        <a:p>
          <a:r>
            <a:rPr lang="en-US" b="1" dirty="0"/>
            <a:t>Recheck items </a:t>
          </a:r>
          <a:r>
            <a:rPr lang="en-US" dirty="0"/>
            <a:t>(1) through (6) following each collection to ensure the site’s </a:t>
          </a:r>
          <a:r>
            <a:rPr lang="en-US" b="1" dirty="0"/>
            <a:t>continued integrity</a:t>
          </a:r>
          <a:r>
            <a:rPr lang="en-US" dirty="0"/>
            <a:t>.</a:t>
          </a:r>
        </a:p>
      </dgm:t>
    </dgm:pt>
    <dgm:pt modelId="{D4CAE397-55C9-4E3E-9F91-89A9B90A4F27}" type="parTrans" cxnId="{D576FB13-279A-4374-84DF-D381C34E9F48}">
      <dgm:prSet/>
      <dgm:spPr/>
      <dgm:t>
        <a:bodyPr/>
        <a:lstStyle/>
        <a:p>
          <a:endParaRPr lang="en-US"/>
        </a:p>
      </dgm:t>
    </dgm:pt>
    <dgm:pt modelId="{0DFB9D81-CAB2-4663-94A7-CA74905F0E6E}" type="sibTrans" cxnId="{D576FB13-279A-4374-84DF-D381C34E9F48}">
      <dgm:prSet/>
      <dgm:spPr/>
      <dgm:t>
        <a:bodyPr/>
        <a:lstStyle/>
        <a:p>
          <a:endParaRPr lang="en-US"/>
        </a:p>
      </dgm:t>
    </dgm:pt>
    <dgm:pt modelId="{6FDF4AC9-BE88-4711-9F5B-ADC50875AE0B}" type="pres">
      <dgm:prSet presAssocID="{3D01A61D-B44B-4961-B2E1-26C5E963EB42}" presName="Name0" presStyleCnt="0">
        <dgm:presLayoutVars>
          <dgm:dir/>
          <dgm:animLvl val="lvl"/>
          <dgm:resizeHandles val="exact"/>
        </dgm:presLayoutVars>
      </dgm:prSet>
      <dgm:spPr/>
    </dgm:pt>
    <dgm:pt modelId="{EF1040D7-BF7B-4B74-8898-FDCAA295139E}" type="pres">
      <dgm:prSet presAssocID="{EB5DD89D-ED6C-495C-9BC5-5073FF6CCFA0}" presName="boxAndChildren" presStyleCnt="0"/>
      <dgm:spPr/>
    </dgm:pt>
    <dgm:pt modelId="{AF05C0F4-A178-4750-8012-78D2D42B868D}" type="pres">
      <dgm:prSet presAssocID="{EB5DD89D-ED6C-495C-9BC5-5073FF6CCFA0}" presName="parentTextBox" presStyleLbl="alignNode1" presStyleIdx="0" presStyleCnt="7"/>
      <dgm:spPr/>
    </dgm:pt>
    <dgm:pt modelId="{08EB1EEE-4584-47B2-B27A-CDC37FAAA873}" type="pres">
      <dgm:prSet presAssocID="{EB5DD89D-ED6C-495C-9BC5-5073FF6CCFA0}" presName="descendantBox" presStyleLbl="bgAccFollowNode1" presStyleIdx="0" presStyleCnt="7"/>
      <dgm:spPr/>
    </dgm:pt>
    <dgm:pt modelId="{3E74626E-C292-42DE-90C3-B1EEA50BE38B}" type="pres">
      <dgm:prSet presAssocID="{32D19807-E104-4A79-81D1-522BC126BCC3}" presName="sp" presStyleCnt="0"/>
      <dgm:spPr/>
    </dgm:pt>
    <dgm:pt modelId="{5E42881D-E34C-4732-BCE7-39EE434DB060}" type="pres">
      <dgm:prSet presAssocID="{6390E11E-CB1E-497E-9D12-236FA74FF0CE}" presName="arrowAndChildren" presStyleCnt="0"/>
      <dgm:spPr/>
    </dgm:pt>
    <dgm:pt modelId="{9A1752D5-3074-4AB9-8F04-9C5ACEC3E6BD}" type="pres">
      <dgm:prSet presAssocID="{6390E11E-CB1E-497E-9D12-236FA74FF0CE}" presName="parentTextArrow" presStyleLbl="node1" presStyleIdx="0" presStyleCnt="0"/>
      <dgm:spPr/>
    </dgm:pt>
    <dgm:pt modelId="{44BAFF60-64ED-4CD7-B946-B2FC2E9CCA34}" type="pres">
      <dgm:prSet presAssocID="{6390E11E-CB1E-497E-9D12-236FA74FF0CE}" presName="arrow" presStyleLbl="alignNode1" presStyleIdx="1" presStyleCnt="7"/>
      <dgm:spPr/>
    </dgm:pt>
    <dgm:pt modelId="{2D94E83A-4C22-41B7-A5F9-48C569401566}" type="pres">
      <dgm:prSet presAssocID="{6390E11E-CB1E-497E-9D12-236FA74FF0CE}" presName="descendantArrow" presStyleLbl="bgAccFollowNode1" presStyleIdx="1" presStyleCnt="7"/>
      <dgm:spPr/>
    </dgm:pt>
    <dgm:pt modelId="{D893D253-1694-4E30-9E80-D0D1BFFB7477}" type="pres">
      <dgm:prSet presAssocID="{F3186D66-5063-4AF5-B9B0-8D24AB452B4E}" presName="sp" presStyleCnt="0"/>
      <dgm:spPr/>
    </dgm:pt>
    <dgm:pt modelId="{F6C77202-B607-473C-994F-25C5950E580A}" type="pres">
      <dgm:prSet presAssocID="{29B55E7F-33CF-47E2-8966-F8F3B16AF199}" presName="arrowAndChildren" presStyleCnt="0"/>
      <dgm:spPr/>
    </dgm:pt>
    <dgm:pt modelId="{F2EB3F50-07B3-46F8-81DB-580535DD9CA9}" type="pres">
      <dgm:prSet presAssocID="{29B55E7F-33CF-47E2-8966-F8F3B16AF199}" presName="parentTextArrow" presStyleLbl="node1" presStyleIdx="0" presStyleCnt="0"/>
      <dgm:spPr/>
    </dgm:pt>
    <dgm:pt modelId="{AE58E67C-FB05-4E00-87CF-21ACA0C26F14}" type="pres">
      <dgm:prSet presAssocID="{29B55E7F-33CF-47E2-8966-F8F3B16AF199}" presName="arrow" presStyleLbl="alignNode1" presStyleIdx="2" presStyleCnt="7"/>
      <dgm:spPr/>
    </dgm:pt>
    <dgm:pt modelId="{2A0E49B4-CDB9-4AFE-843C-682FF5B841ED}" type="pres">
      <dgm:prSet presAssocID="{29B55E7F-33CF-47E2-8966-F8F3B16AF199}" presName="descendantArrow" presStyleLbl="bgAccFollowNode1" presStyleIdx="2" presStyleCnt="7"/>
      <dgm:spPr/>
    </dgm:pt>
    <dgm:pt modelId="{891CA0B4-FD7D-4DAE-BD65-1096E069FC87}" type="pres">
      <dgm:prSet presAssocID="{8C500D3B-C495-45E4-803C-2DF84F66E238}" presName="sp" presStyleCnt="0"/>
      <dgm:spPr/>
    </dgm:pt>
    <dgm:pt modelId="{CD212E78-EDDC-4EB3-98C8-3DB926CA6A2D}" type="pres">
      <dgm:prSet presAssocID="{2A9F362F-A225-4DBF-93B5-CB58E3E79D84}" presName="arrowAndChildren" presStyleCnt="0"/>
      <dgm:spPr/>
    </dgm:pt>
    <dgm:pt modelId="{B27D6630-447E-47FB-8095-1ACCA8FEB47E}" type="pres">
      <dgm:prSet presAssocID="{2A9F362F-A225-4DBF-93B5-CB58E3E79D84}" presName="parentTextArrow" presStyleLbl="node1" presStyleIdx="0" presStyleCnt="0"/>
      <dgm:spPr/>
    </dgm:pt>
    <dgm:pt modelId="{FE5AE7BD-63BB-4A6A-A1CE-A2C567ACD53E}" type="pres">
      <dgm:prSet presAssocID="{2A9F362F-A225-4DBF-93B5-CB58E3E79D84}" presName="arrow" presStyleLbl="alignNode1" presStyleIdx="3" presStyleCnt="7"/>
      <dgm:spPr/>
    </dgm:pt>
    <dgm:pt modelId="{703FCAFA-2F49-41C2-AD15-AA57608BE215}" type="pres">
      <dgm:prSet presAssocID="{2A9F362F-A225-4DBF-93B5-CB58E3E79D84}" presName="descendantArrow" presStyleLbl="bgAccFollowNode1" presStyleIdx="3" presStyleCnt="7"/>
      <dgm:spPr/>
    </dgm:pt>
    <dgm:pt modelId="{9B3BA906-83F0-4ED3-87B9-841FCA01790E}" type="pres">
      <dgm:prSet presAssocID="{79E76FC5-5284-4715-A85B-E1EF0D92D712}" presName="sp" presStyleCnt="0"/>
      <dgm:spPr/>
    </dgm:pt>
    <dgm:pt modelId="{4B1EE754-5E9C-400C-B939-2DABAD655468}" type="pres">
      <dgm:prSet presAssocID="{96791657-40EC-4C75-A1CD-2E3065A41FE6}" presName="arrowAndChildren" presStyleCnt="0"/>
      <dgm:spPr/>
    </dgm:pt>
    <dgm:pt modelId="{DB17C6FC-D37B-4FF7-8B2E-7C62105E451B}" type="pres">
      <dgm:prSet presAssocID="{96791657-40EC-4C75-A1CD-2E3065A41FE6}" presName="parentTextArrow" presStyleLbl="node1" presStyleIdx="0" presStyleCnt="0"/>
      <dgm:spPr/>
    </dgm:pt>
    <dgm:pt modelId="{B36AA641-41BB-4EF4-959D-FAD060A9CC38}" type="pres">
      <dgm:prSet presAssocID="{96791657-40EC-4C75-A1CD-2E3065A41FE6}" presName="arrow" presStyleLbl="alignNode1" presStyleIdx="4" presStyleCnt="7"/>
      <dgm:spPr/>
    </dgm:pt>
    <dgm:pt modelId="{15A6C4C7-5653-4B8A-A928-3413AF1D295B}" type="pres">
      <dgm:prSet presAssocID="{96791657-40EC-4C75-A1CD-2E3065A41FE6}" presName="descendantArrow" presStyleLbl="bgAccFollowNode1" presStyleIdx="4" presStyleCnt="7"/>
      <dgm:spPr/>
    </dgm:pt>
    <dgm:pt modelId="{79006074-74B4-4545-B958-0225B4560599}" type="pres">
      <dgm:prSet presAssocID="{A56CD1FE-59FF-45D3-A88E-31D4416408AB}" presName="sp" presStyleCnt="0"/>
      <dgm:spPr/>
    </dgm:pt>
    <dgm:pt modelId="{94F372D6-270A-43E3-B2C5-356A361B9361}" type="pres">
      <dgm:prSet presAssocID="{B7A875B6-7150-4C32-A5BC-0DC9138BD91D}" presName="arrowAndChildren" presStyleCnt="0"/>
      <dgm:spPr/>
    </dgm:pt>
    <dgm:pt modelId="{9A79C40E-6971-44BD-B755-2FF57D3761AB}" type="pres">
      <dgm:prSet presAssocID="{B7A875B6-7150-4C32-A5BC-0DC9138BD91D}" presName="parentTextArrow" presStyleLbl="node1" presStyleIdx="0" presStyleCnt="0"/>
      <dgm:spPr/>
    </dgm:pt>
    <dgm:pt modelId="{A473DA2F-2BF0-4876-AE2B-DBDF6CC46BA7}" type="pres">
      <dgm:prSet presAssocID="{B7A875B6-7150-4C32-A5BC-0DC9138BD91D}" presName="arrow" presStyleLbl="alignNode1" presStyleIdx="5" presStyleCnt="7"/>
      <dgm:spPr/>
    </dgm:pt>
    <dgm:pt modelId="{94C70E08-581E-4593-B189-7C268571D7F4}" type="pres">
      <dgm:prSet presAssocID="{B7A875B6-7150-4C32-A5BC-0DC9138BD91D}" presName="descendantArrow" presStyleLbl="bgAccFollowNode1" presStyleIdx="5" presStyleCnt="7"/>
      <dgm:spPr/>
    </dgm:pt>
    <dgm:pt modelId="{D7D6A3C9-7F16-49CD-81B0-E7F522A0DEA2}" type="pres">
      <dgm:prSet presAssocID="{696E1947-4302-40E1-87AF-CC01A76B8523}" presName="sp" presStyleCnt="0"/>
      <dgm:spPr/>
    </dgm:pt>
    <dgm:pt modelId="{C2605C01-B610-49CF-8198-8372680F3BFF}" type="pres">
      <dgm:prSet presAssocID="{9CF34DD4-522E-439A-A606-53C8C1D2F886}" presName="arrowAndChildren" presStyleCnt="0"/>
      <dgm:spPr/>
    </dgm:pt>
    <dgm:pt modelId="{ACA4E22B-00B1-4A90-B14D-04B7E9B4DC5D}" type="pres">
      <dgm:prSet presAssocID="{9CF34DD4-522E-439A-A606-53C8C1D2F886}" presName="parentTextArrow" presStyleLbl="node1" presStyleIdx="0" presStyleCnt="0"/>
      <dgm:spPr/>
    </dgm:pt>
    <dgm:pt modelId="{9D390BFB-44D6-43E0-9E93-E93D2E7581D5}" type="pres">
      <dgm:prSet presAssocID="{9CF34DD4-522E-439A-A606-53C8C1D2F886}" presName="arrow" presStyleLbl="alignNode1" presStyleIdx="6" presStyleCnt="7"/>
      <dgm:spPr/>
    </dgm:pt>
    <dgm:pt modelId="{B33F266E-8025-455F-A737-317D08CDBB49}" type="pres">
      <dgm:prSet presAssocID="{9CF34DD4-522E-439A-A606-53C8C1D2F886}" presName="descendantArrow" presStyleLbl="bgAccFollowNode1" presStyleIdx="6" presStyleCnt="7"/>
      <dgm:spPr/>
    </dgm:pt>
  </dgm:ptLst>
  <dgm:cxnLst>
    <dgm:cxn modelId="{07529D08-763D-4740-B2C7-1A846ACA2EA7}" srcId="{29B55E7F-33CF-47E2-8966-F8F3B16AF199}" destId="{247F897E-9F5C-42A7-A4BB-134110A45439}" srcOrd="0" destOrd="0" parTransId="{DB12F8D4-1A55-4447-A371-29A509E9C82E}" sibTransId="{6C25E605-512D-4437-AFC4-8B7E35256097}"/>
    <dgm:cxn modelId="{98A4F608-D726-4E48-97B2-F60F25429DDA}" srcId="{3D01A61D-B44B-4961-B2E1-26C5E963EB42}" destId="{B7A875B6-7150-4C32-A5BC-0DC9138BD91D}" srcOrd="1" destOrd="0" parTransId="{3C1B3305-5D30-4DBE-8448-A678B977D982}" sibTransId="{A56CD1FE-59FF-45D3-A88E-31D4416408AB}"/>
    <dgm:cxn modelId="{D25DD90C-BD9E-4FCB-A9B3-7342FF60B07F}" srcId="{3D01A61D-B44B-4961-B2E1-26C5E963EB42}" destId="{9CF34DD4-522E-439A-A606-53C8C1D2F886}" srcOrd="0" destOrd="0" parTransId="{D600D7E6-6B24-455F-A730-1938527295FC}" sibTransId="{696E1947-4302-40E1-87AF-CC01A76B8523}"/>
    <dgm:cxn modelId="{D576FB13-279A-4374-84DF-D381C34E9F48}" srcId="{EB5DD89D-ED6C-495C-9BC5-5073FF6CCFA0}" destId="{F7429A2A-21AE-4808-A6DE-41ACFB00BB33}" srcOrd="0" destOrd="0" parTransId="{D4CAE397-55C9-4E3E-9F91-89A9B90A4F27}" sibTransId="{0DFB9D81-CAB2-4663-94A7-CA74905F0E6E}"/>
    <dgm:cxn modelId="{BE348122-86C6-41D5-ACB4-BDAAE4444529}" srcId="{6390E11E-CB1E-497E-9D12-236FA74FF0CE}" destId="{D02E5FB0-A6A1-46B7-8E7E-253A451600A4}" srcOrd="0" destOrd="0" parTransId="{C0B72E35-0918-4B29-8C34-CF4A967A8950}" sibTransId="{5CDBE559-CC90-449D-934F-1B532CF347A2}"/>
    <dgm:cxn modelId="{3F08F823-D390-4679-95DE-0295C3435FC6}" srcId="{3D01A61D-B44B-4961-B2E1-26C5E963EB42}" destId="{2A9F362F-A225-4DBF-93B5-CB58E3E79D84}" srcOrd="3" destOrd="0" parTransId="{64FC37F4-D224-42E4-9342-FC55984E5D8A}" sibTransId="{8C500D3B-C495-45E4-803C-2DF84F66E238}"/>
    <dgm:cxn modelId="{C680C45D-D2A0-4704-825C-6D9F765C919A}" type="presOf" srcId="{96791657-40EC-4C75-A1CD-2E3065A41FE6}" destId="{DB17C6FC-D37B-4FF7-8B2E-7C62105E451B}" srcOrd="0" destOrd="0" presId="urn:microsoft.com/office/officeart/2016/7/layout/VerticalDownArrowProcess"/>
    <dgm:cxn modelId="{52A41265-6685-4F7B-ABCB-D9C435A49BF6}" srcId="{3D01A61D-B44B-4961-B2E1-26C5E963EB42}" destId="{96791657-40EC-4C75-A1CD-2E3065A41FE6}" srcOrd="2" destOrd="0" parTransId="{F929521B-7669-4CEF-84F3-506C3783F720}" sibTransId="{79E76FC5-5284-4715-A85B-E1EF0D92D712}"/>
    <dgm:cxn modelId="{FEC29C46-9863-4A62-A0B6-822C165D607F}" type="presOf" srcId="{B4F5ECD6-E67B-4B24-9F53-2FB3C760CD2A}" destId="{15A6C4C7-5653-4B8A-A928-3413AF1D295B}" srcOrd="0" destOrd="0" presId="urn:microsoft.com/office/officeart/2016/7/layout/VerticalDownArrowProcess"/>
    <dgm:cxn modelId="{F75A226B-5D31-45BB-8733-30B2FF84CCC9}" type="presOf" srcId="{3D01A61D-B44B-4961-B2E1-26C5E963EB42}" destId="{6FDF4AC9-BE88-4711-9F5B-ADC50875AE0B}" srcOrd="0" destOrd="0" presId="urn:microsoft.com/office/officeart/2016/7/layout/VerticalDownArrowProcess"/>
    <dgm:cxn modelId="{F0D88E6C-0C8C-4955-B27B-9C78D31C5745}" type="presOf" srcId="{2A9F362F-A225-4DBF-93B5-CB58E3E79D84}" destId="{B27D6630-447E-47FB-8095-1ACCA8FEB47E}" srcOrd="0" destOrd="0" presId="urn:microsoft.com/office/officeart/2016/7/layout/VerticalDownArrowProcess"/>
    <dgm:cxn modelId="{808B4651-8FDA-4A15-8536-7F6A202ACB93}" srcId="{3D01A61D-B44B-4961-B2E1-26C5E963EB42}" destId="{6390E11E-CB1E-497E-9D12-236FA74FF0CE}" srcOrd="5" destOrd="0" parTransId="{80A7CF84-52B4-4B77-9986-D126CDDDF2D4}" sibTransId="{32D19807-E104-4A79-81D1-522BC126BCC3}"/>
    <dgm:cxn modelId="{0EC26554-BD2F-4944-B9DC-D150446E5A27}" type="presOf" srcId="{2A9F362F-A225-4DBF-93B5-CB58E3E79D84}" destId="{FE5AE7BD-63BB-4A6A-A1CE-A2C567ACD53E}" srcOrd="1" destOrd="0" presId="urn:microsoft.com/office/officeart/2016/7/layout/VerticalDownArrowProcess"/>
    <dgm:cxn modelId="{9FE43077-6B17-4BF1-9F20-FDC9265822B6}" type="presOf" srcId="{8035DAD6-3680-40DA-B46D-9887FF3A6828}" destId="{94C70E08-581E-4593-B189-7C268571D7F4}" srcOrd="0" destOrd="0" presId="urn:microsoft.com/office/officeart/2016/7/layout/VerticalDownArrowProcess"/>
    <dgm:cxn modelId="{F10F8877-5F3F-43BD-9B14-8CA0C7315941}" type="presOf" srcId="{247F897E-9F5C-42A7-A4BB-134110A45439}" destId="{2A0E49B4-CDB9-4AFE-843C-682FF5B841ED}" srcOrd="0" destOrd="0" presId="urn:microsoft.com/office/officeart/2016/7/layout/VerticalDownArrowProcess"/>
    <dgm:cxn modelId="{91FBE657-C40A-4675-A8A5-301D5D89362A}" type="presOf" srcId="{9CF34DD4-522E-439A-A606-53C8C1D2F886}" destId="{9D390BFB-44D6-43E0-9E93-E93D2E7581D5}" srcOrd="1" destOrd="0" presId="urn:microsoft.com/office/officeart/2016/7/layout/VerticalDownArrowProcess"/>
    <dgm:cxn modelId="{FA63D47A-CA8E-4307-B092-2E234D273BA0}" type="presOf" srcId="{6D48C636-3CB8-443C-9134-E14EAF2F4FD8}" destId="{703FCAFA-2F49-41C2-AD15-AA57608BE215}" srcOrd="0" destOrd="0" presId="urn:microsoft.com/office/officeart/2016/7/layout/VerticalDownArrowProcess"/>
    <dgm:cxn modelId="{F0DA3987-D0EF-432F-A292-C2E213E22B8C}" type="presOf" srcId="{9CF34DD4-522E-439A-A606-53C8C1D2F886}" destId="{ACA4E22B-00B1-4A90-B14D-04B7E9B4DC5D}" srcOrd="0" destOrd="0" presId="urn:microsoft.com/office/officeart/2016/7/layout/VerticalDownArrowProcess"/>
    <dgm:cxn modelId="{1D13D2A2-552A-41A5-872D-CF31EF461512}" srcId="{3D01A61D-B44B-4961-B2E1-26C5E963EB42}" destId="{29B55E7F-33CF-47E2-8966-F8F3B16AF199}" srcOrd="4" destOrd="0" parTransId="{836E0546-BF3E-42AB-A273-3E36746AC71D}" sibTransId="{F3186D66-5063-4AF5-B9B0-8D24AB452B4E}"/>
    <dgm:cxn modelId="{EE5E86A7-F9CE-4725-A62C-8B489D669F90}" type="presOf" srcId="{D02E5FB0-A6A1-46B7-8E7E-253A451600A4}" destId="{2D94E83A-4C22-41B7-A5F9-48C569401566}" srcOrd="0" destOrd="0" presId="urn:microsoft.com/office/officeart/2016/7/layout/VerticalDownArrowProcess"/>
    <dgm:cxn modelId="{EFAB7DB5-3943-40F4-8988-9C4F71B612A3}" srcId="{96791657-40EC-4C75-A1CD-2E3065A41FE6}" destId="{B4F5ECD6-E67B-4B24-9F53-2FB3C760CD2A}" srcOrd="0" destOrd="0" parTransId="{2A1431F7-D154-4D59-8245-31B7B83B638E}" sibTransId="{25C42DE9-ED1F-4AC8-802F-CDBD49E918C7}"/>
    <dgm:cxn modelId="{7F2110B7-8497-474D-8AC9-39C8EBBD59DD}" type="presOf" srcId="{6390E11E-CB1E-497E-9D12-236FA74FF0CE}" destId="{9A1752D5-3074-4AB9-8F04-9C5ACEC3E6BD}" srcOrd="0" destOrd="0" presId="urn:microsoft.com/office/officeart/2016/7/layout/VerticalDownArrowProcess"/>
    <dgm:cxn modelId="{FDD37BC2-A517-4F81-BC11-8ADAD0080FF3}" type="presOf" srcId="{96791657-40EC-4C75-A1CD-2E3065A41FE6}" destId="{B36AA641-41BB-4EF4-959D-FAD060A9CC38}" srcOrd="1" destOrd="0" presId="urn:microsoft.com/office/officeart/2016/7/layout/VerticalDownArrowProcess"/>
    <dgm:cxn modelId="{BFED31C3-CA6E-47EB-9C6A-0C838F45981A}" type="presOf" srcId="{EB5DD89D-ED6C-495C-9BC5-5073FF6CCFA0}" destId="{AF05C0F4-A178-4750-8012-78D2D42B868D}" srcOrd="0" destOrd="0" presId="urn:microsoft.com/office/officeart/2016/7/layout/VerticalDownArrowProcess"/>
    <dgm:cxn modelId="{E0C7ACC6-2D30-4961-9776-5622CCF6ACEB}" srcId="{B7A875B6-7150-4C32-A5BC-0DC9138BD91D}" destId="{8035DAD6-3680-40DA-B46D-9887FF3A6828}" srcOrd="0" destOrd="0" parTransId="{AAEDB897-42CE-4DB3-9371-B685368A8F66}" sibTransId="{D93A69C9-D1E2-4E6C-BF67-3B7AEB22A99E}"/>
    <dgm:cxn modelId="{FFD1C8C7-B047-4C45-B698-122D78CFDDBF}" type="presOf" srcId="{0EC7D086-4D81-41C3-B9C0-CCC74A03C263}" destId="{B33F266E-8025-455F-A737-317D08CDBB49}" srcOrd="0" destOrd="0" presId="urn:microsoft.com/office/officeart/2016/7/layout/VerticalDownArrowProcess"/>
    <dgm:cxn modelId="{55B497CD-F7A3-41D3-9895-F4BBDE260616}" type="presOf" srcId="{6390E11E-CB1E-497E-9D12-236FA74FF0CE}" destId="{44BAFF60-64ED-4CD7-B946-B2FC2E9CCA34}" srcOrd="1" destOrd="0" presId="urn:microsoft.com/office/officeart/2016/7/layout/VerticalDownArrowProcess"/>
    <dgm:cxn modelId="{6A0BACCE-93EF-4A8E-AFC3-AB83D206C10E}" srcId="{2A9F362F-A225-4DBF-93B5-CB58E3E79D84}" destId="{6D48C636-3CB8-443C-9134-E14EAF2F4FD8}" srcOrd="0" destOrd="0" parTransId="{9BB39335-D1D8-4737-BFCC-8E19813D293A}" sibTransId="{439BA32B-53CA-4F61-8DE5-A8BFCF47A2BE}"/>
    <dgm:cxn modelId="{729464DA-C654-4F89-8A26-671B4E127CC9}" type="presOf" srcId="{29B55E7F-33CF-47E2-8966-F8F3B16AF199}" destId="{AE58E67C-FB05-4E00-87CF-21ACA0C26F14}" srcOrd="1" destOrd="0" presId="urn:microsoft.com/office/officeart/2016/7/layout/VerticalDownArrowProcess"/>
    <dgm:cxn modelId="{51578DE5-BFCF-4DC8-9861-F79CC4309971}" srcId="{3D01A61D-B44B-4961-B2E1-26C5E963EB42}" destId="{EB5DD89D-ED6C-495C-9BC5-5073FF6CCFA0}" srcOrd="6" destOrd="0" parTransId="{600F0139-1C2A-4C30-A712-ECA7B8FA2008}" sibTransId="{054AF8BE-5E4E-4EE9-A7D7-69D4AEB73CCE}"/>
    <dgm:cxn modelId="{704DC5EE-F31D-484A-ADCE-F2E092C87948}" type="presOf" srcId="{F7429A2A-21AE-4808-A6DE-41ACFB00BB33}" destId="{08EB1EEE-4584-47B2-B27A-CDC37FAAA873}" srcOrd="0" destOrd="0" presId="urn:microsoft.com/office/officeart/2016/7/layout/VerticalDownArrowProcess"/>
    <dgm:cxn modelId="{CC4152EF-3CF2-48F9-B1E7-31137AE5A2DE}" srcId="{9CF34DD4-522E-439A-A606-53C8C1D2F886}" destId="{0EC7D086-4D81-41C3-B9C0-CCC74A03C263}" srcOrd="0" destOrd="0" parTransId="{51355D01-EE56-4C58-90FE-BE05E4A4AF3C}" sibTransId="{A725DDF8-A190-4AFC-BBBF-F63FD207EFE2}"/>
    <dgm:cxn modelId="{E873E7F6-2ECB-4106-97F6-DB447A5E6E4E}" type="presOf" srcId="{B7A875B6-7150-4C32-A5BC-0DC9138BD91D}" destId="{9A79C40E-6971-44BD-B755-2FF57D3761AB}" srcOrd="0" destOrd="0" presId="urn:microsoft.com/office/officeart/2016/7/layout/VerticalDownArrowProcess"/>
    <dgm:cxn modelId="{910A8CF7-059B-4519-9F9F-578E02844DC7}" type="presOf" srcId="{29B55E7F-33CF-47E2-8966-F8F3B16AF199}" destId="{F2EB3F50-07B3-46F8-81DB-580535DD9CA9}" srcOrd="0" destOrd="0" presId="urn:microsoft.com/office/officeart/2016/7/layout/VerticalDownArrowProcess"/>
    <dgm:cxn modelId="{590CA0FF-9414-46BF-9F8D-893DC6ABDB49}" type="presOf" srcId="{B7A875B6-7150-4C32-A5BC-0DC9138BD91D}" destId="{A473DA2F-2BF0-4876-AE2B-DBDF6CC46BA7}" srcOrd="1" destOrd="0" presId="urn:microsoft.com/office/officeart/2016/7/layout/VerticalDownArrowProcess"/>
    <dgm:cxn modelId="{E045FBF9-B48B-46CB-B607-078279049B56}" type="presParOf" srcId="{6FDF4AC9-BE88-4711-9F5B-ADC50875AE0B}" destId="{EF1040D7-BF7B-4B74-8898-FDCAA295139E}" srcOrd="0" destOrd="0" presId="urn:microsoft.com/office/officeart/2016/7/layout/VerticalDownArrowProcess"/>
    <dgm:cxn modelId="{45A7A5C2-772C-4BD9-BC88-C04AD66BE1A4}" type="presParOf" srcId="{EF1040D7-BF7B-4B74-8898-FDCAA295139E}" destId="{AF05C0F4-A178-4750-8012-78D2D42B868D}" srcOrd="0" destOrd="0" presId="urn:microsoft.com/office/officeart/2016/7/layout/VerticalDownArrowProcess"/>
    <dgm:cxn modelId="{B9EC68DF-7C27-4501-BF9E-E6C7E92ED138}" type="presParOf" srcId="{EF1040D7-BF7B-4B74-8898-FDCAA295139E}" destId="{08EB1EEE-4584-47B2-B27A-CDC37FAAA873}" srcOrd="1" destOrd="0" presId="urn:microsoft.com/office/officeart/2016/7/layout/VerticalDownArrowProcess"/>
    <dgm:cxn modelId="{39FF55B4-BCC3-4C41-88B4-8ED5E38A228C}" type="presParOf" srcId="{6FDF4AC9-BE88-4711-9F5B-ADC50875AE0B}" destId="{3E74626E-C292-42DE-90C3-B1EEA50BE38B}" srcOrd="1" destOrd="0" presId="urn:microsoft.com/office/officeart/2016/7/layout/VerticalDownArrowProcess"/>
    <dgm:cxn modelId="{D8D6F94F-D397-4B1B-B609-7E2D66CD5FDB}" type="presParOf" srcId="{6FDF4AC9-BE88-4711-9F5B-ADC50875AE0B}" destId="{5E42881D-E34C-4732-BCE7-39EE434DB060}" srcOrd="2" destOrd="0" presId="urn:microsoft.com/office/officeart/2016/7/layout/VerticalDownArrowProcess"/>
    <dgm:cxn modelId="{059483E3-7322-408B-8188-335DE0B93E4E}" type="presParOf" srcId="{5E42881D-E34C-4732-BCE7-39EE434DB060}" destId="{9A1752D5-3074-4AB9-8F04-9C5ACEC3E6BD}" srcOrd="0" destOrd="0" presId="urn:microsoft.com/office/officeart/2016/7/layout/VerticalDownArrowProcess"/>
    <dgm:cxn modelId="{A7A6B896-F15C-4C66-A68A-1A4EE92247FF}" type="presParOf" srcId="{5E42881D-E34C-4732-BCE7-39EE434DB060}" destId="{44BAFF60-64ED-4CD7-B946-B2FC2E9CCA34}" srcOrd="1" destOrd="0" presId="urn:microsoft.com/office/officeart/2016/7/layout/VerticalDownArrowProcess"/>
    <dgm:cxn modelId="{AA760FE7-363F-42AB-B209-13CF5EE2982E}" type="presParOf" srcId="{5E42881D-E34C-4732-BCE7-39EE434DB060}" destId="{2D94E83A-4C22-41B7-A5F9-48C569401566}" srcOrd="2" destOrd="0" presId="urn:microsoft.com/office/officeart/2016/7/layout/VerticalDownArrowProcess"/>
    <dgm:cxn modelId="{52DDB644-5ABF-4C26-A737-58B035DDF464}" type="presParOf" srcId="{6FDF4AC9-BE88-4711-9F5B-ADC50875AE0B}" destId="{D893D253-1694-4E30-9E80-D0D1BFFB7477}" srcOrd="3" destOrd="0" presId="urn:microsoft.com/office/officeart/2016/7/layout/VerticalDownArrowProcess"/>
    <dgm:cxn modelId="{839A3D2C-62FD-4123-9850-72FA946A589C}" type="presParOf" srcId="{6FDF4AC9-BE88-4711-9F5B-ADC50875AE0B}" destId="{F6C77202-B607-473C-994F-25C5950E580A}" srcOrd="4" destOrd="0" presId="urn:microsoft.com/office/officeart/2016/7/layout/VerticalDownArrowProcess"/>
    <dgm:cxn modelId="{C303F50D-B474-4C9D-9789-B97AC71FEF89}" type="presParOf" srcId="{F6C77202-B607-473C-994F-25C5950E580A}" destId="{F2EB3F50-07B3-46F8-81DB-580535DD9CA9}" srcOrd="0" destOrd="0" presId="urn:microsoft.com/office/officeart/2016/7/layout/VerticalDownArrowProcess"/>
    <dgm:cxn modelId="{3B8E9D55-0D7A-400A-9A0B-F5EB1AEE9EB4}" type="presParOf" srcId="{F6C77202-B607-473C-994F-25C5950E580A}" destId="{AE58E67C-FB05-4E00-87CF-21ACA0C26F14}" srcOrd="1" destOrd="0" presId="urn:microsoft.com/office/officeart/2016/7/layout/VerticalDownArrowProcess"/>
    <dgm:cxn modelId="{C0B092A5-9D4F-4B75-B831-18F3B13E58C2}" type="presParOf" srcId="{F6C77202-B607-473C-994F-25C5950E580A}" destId="{2A0E49B4-CDB9-4AFE-843C-682FF5B841ED}" srcOrd="2" destOrd="0" presId="urn:microsoft.com/office/officeart/2016/7/layout/VerticalDownArrowProcess"/>
    <dgm:cxn modelId="{F3BEC451-FB04-49AE-AAA5-5F910768067F}" type="presParOf" srcId="{6FDF4AC9-BE88-4711-9F5B-ADC50875AE0B}" destId="{891CA0B4-FD7D-4DAE-BD65-1096E069FC87}" srcOrd="5" destOrd="0" presId="urn:microsoft.com/office/officeart/2016/7/layout/VerticalDownArrowProcess"/>
    <dgm:cxn modelId="{527698EF-E6E5-41AD-B8A5-D5FF5FBD2EC0}" type="presParOf" srcId="{6FDF4AC9-BE88-4711-9F5B-ADC50875AE0B}" destId="{CD212E78-EDDC-4EB3-98C8-3DB926CA6A2D}" srcOrd="6" destOrd="0" presId="urn:microsoft.com/office/officeart/2016/7/layout/VerticalDownArrowProcess"/>
    <dgm:cxn modelId="{3BEB539D-7844-482C-AE27-DC2F8FFAAC1F}" type="presParOf" srcId="{CD212E78-EDDC-4EB3-98C8-3DB926CA6A2D}" destId="{B27D6630-447E-47FB-8095-1ACCA8FEB47E}" srcOrd="0" destOrd="0" presId="urn:microsoft.com/office/officeart/2016/7/layout/VerticalDownArrowProcess"/>
    <dgm:cxn modelId="{F7FD2E7D-BF6A-458D-A33C-8BE002B0EFF8}" type="presParOf" srcId="{CD212E78-EDDC-4EB3-98C8-3DB926CA6A2D}" destId="{FE5AE7BD-63BB-4A6A-A1CE-A2C567ACD53E}" srcOrd="1" destOrd="0" presId="urn:microsoft.com/office/officeart/2016/7/layout/VerticalDownArrowProcess"/>
    <dgm:cxn modelId="{FA30E3F3-045D-4D98-8486-6C3A56A78B0E}" type="presParOf" srcId="{CD212E78-EDDC-4EB3-98C8-3DB926CA6A2D}" destId="{703FCAFA-2F49-41C2-AD15-AA57608BE215}" srcOrd="2" destOrd="0" presId="urn:microsoft.com/office/officeart/2016/7/layout/VerticalDownArrowProcess"/>
    <dgm:cxn modelId="{9919D701-EFDA-4F4B-B735-719AD10293AA}" type="presParOf" srcId="{6FDF4AC9-BE88-4711-9F5B-ADC50875AE0B}" destId="{9B3BA906-83F0-4ED3-87B9-841FCA01790E}" srcOrd="7" destOrd="0" presId="urn:microsoft.com/office/officeart/2016/7/layout/VerticalDownArrowProcess"/>
    <dgm:cxn modelId="{9AC148D4-1DB1-43C4-B454-D0D2A583A38A}" type="presParOf" srcId="{6FDF4AC9-BE88-4711-9F5B-ADC50875AE0B}" destId="{4B1EE754-5E9C-400C-B939-2DABAD655468}" srcOrd="8" destOrd="0" presId="urn:microsoft.com/office/officeart/2016/7/layout/VerticalDownArrowProcess"/>
    <dgm:cxn modelId="{0EC69960-45A3-46FE-828D-2D1EBA612A02}" type="presParOf" srcId="{4B1EE754-5E9C-400C-B939-2DABAD655468}" destId="{DB17C6FC-D37B-4FF7-8B2E-7C62105E451B}" srcOrd="0" destOrd="0" presId="urn:microsoft.com/office/officeart/2016/7/layout/VerticalDownArrowProcess"/>
    <dgm:cxn modelId="{95A0E918-2618-4EC6-A4B3-512760CC1277}" type="presParOf" srcId="{4B1EE754-5E9C-400C-B939-2DABAD655468}" destId="{B36AA641-41BB-4EF4-959D-FAD060A9CC38}" srcOrd="1" destOrd="0" presId="urn:microsoft.com/office/officeart/2016/7/layout/VerticalDownArrowProcess"/>
    <dgm:cxn modelId="{80AB28D7-D344-4FA0-AC87-C9797AB7A312}" type="presParOf" srcId="{4B1EE754-5E9C-400C-B939-2DABAD655468}" destId="{15A6C4C7-5653-4B8A-A928-3413AF1D295B}" srcOrd="2" destOrd="0" presId="urn:microsoft.com/office/officeart/2016/7/layout/VerticalDownArrowProcess"/>
    <dgm:cxn modelId="{793909A6-B4FB-4F3B-809B-4C6CC368BDB9}" type="presParOf" srcId="{6FDF4AC9-BE88-4711-9F5B-ADC50875AE0B}" destId="{79006074-74B4-4545-B958-0225B4560599}" srcOrd="9" destOrd="0" presId="urn:microsoft.com/office/officeart/2016/7/layout/VerticalDownArrowProcess"/>
    <dgm:cxn modelId="{5CA84A0A-4DB0-4F01-905F-3C2A6C9734F8}" type="presParOf" srcId="{6FDF4AC9-BE88-4711-9F5B-ADC50875AE0B}" destId="{94F372D6-270A-43E3-B2C5-356A361B9361}" srcOrd="10" destOrd="0" presId="urn:microsoft.com/office/officeart/2016/7/layout/VerticalDownArrowProcess"/>
    <dgm:cxn modelId="{043F9093-68A1-4983-9BF5-3E65DD95FF0C}" type="presParOf" srcId="{94F372D6-270A-43E3-B2C5-356A361B9361}" destId="{9A79C40E-6971-44BD-B755-2FF57D3761AB}" srcOrd="0" destOrd="0" presId="urn:microsoft.com/office/officeart/2016/7/layout/VerticalDownArrowProcess"/>
    <dgm:cxn modelId="{E9AD1A43-4BAF-4525-83A8-9C576E49CAD6}" type="presParOf" srcId="{94F372D6-270A-43E3-B2C5-356A361B9361}" destId="{A473DA2F-2BF0-4876-AE2B-DBDF6CC46BA7}" srcOrd="1" destOrd="0" presId="urn:microsoft.com/office/officeart/2016/7/layout/VerticalDownArrowProcess"/>
    <dgm:cxn modelId="{239C696F-0E70-47B0-9696-EAFBB1977BBC}" type="presParOf" srcId="{94F372D6-270A-43E3-B2C5-356A361B9361}" destId="{94C70E08-581E-4593-B189-7C268571D7F4}" srcOrd="2" destOrd="0" presId="urn:microsoft.com/office/officeart/2016/7/layout/VerticalDownArrowProcess"/>
    <dgm:cxn modelId="{4EAAC4F9-3034-4724-A141-C6578EC3A81A}" type="presParOf" srcId="{6FDF4AC9-BE88-4711-9F5B-ADC50875AE0B}" destId="{D7D6A3C9-7F16-49CD-81B0-E7F522A0DEA2}" srcOrd="11" destOrd="0" presId="urn:microsoft.com/office/officeart/2016/7/layout/VerticalDownArrowProcess"/>
    <dgm:cxn modelId="{B56B90D7-F396-4095-8C34-82574243D0CC}" type="presParOf" srcId="{6FDF4AC9-BE88-4711-9F5B-ADC50875AE0B}" destId="{C2605C01-B610-49CF-8198-8372680F3BFF}" srcOrd="12" destOrd="0" presId="urn:microsoft.com/office/officeart/2016/7/layout/VerticalDownArrowProcess"/>
    <dgm:cxn modelId="{CE688AC9-66F2-4732-A31C-E9826BC50E78}" type="presParOf" srcId="{C2605C01-B610-49CF-8198-8372680F3BFF}" destId="{ACA4E22B-00B1-4A90-B14D-04B7E9B4DC5D}" srcOrd="0" destOrd="0" presId="urn:microsoft.com/office/officeart/2016/7/layout/VerticalDownArrowProcess"/>
    <dgm:cxn modelId="{596AAD7E-6758-4272-B43F-F0F69DA236AC}" type="presParOf" srcId="{C2605C01-B610-49CF-8198-8372680F3BFF}" destId="{9D390BFB-44D6-43E0-9E93-E93D2E7581D5}" srcOrd="1" destOrd="0" presId="urn:microsoft.com/office/officeart/2016/7/layout/VerticalDownArrowProcess"/>
    <dgm:cxn modelId="{71B7B3DC-C16F-415F-8590-CA37497086FE}" type="presParOf" srcId="{C2605C01-B610-49CF-8198-8372680F3BFF}" destId="{B33F266E-8025-455F-A737-317D08CDBB4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1770A-D84F-41ED-B986-36B87655FBC9}" type="doc">
      <dgm:prSet loTypeId="urn:microsoft.com/office/officeart/2016/7/layout/VerticalDownArrowProcess" loCatId="process" qsTypeId="urn:microsoft.com/office/officeart/2005/8/quickstyle/simple2" qsCatId="simple" csTypeId="urn:microsoft.com/office/officeart/2005/8/colors/accent3_3" csCatId="accent3" phldr="1"/>
      <dgm:spPr/>
      <dgm:t>
        <a:bodyPr/>
        <a:lstStyle/>
        <a:p>
          <a:endParaRPr lang="en-US"/>
        </a:p>
      </dgm:t>
    </dgm:pt>
    <dgm:pt modelId="{9FA5A0EA-33CB-48F6-A827-A6ED427D19CD}">
      <dgm:prSet/>
      <dgm:spPr/>
      <dgm:t>
        <a:bodyPr/>
        <a:lstStyle/>
        <a:p>
          <a:r>
            <a:rPr lang="en-US" dirty="0"/>
            <a:t>Copy</a:t>
          </a:r>
        </a:p>
      </dgm:t>
    </dgm:pt>
    <dgm:pt modelId="{520ED04D-F01A-4CA2-9522-BA0E08BD4856}" type="parTrans" cxnId="{DFEA474F-94BA-4F9C-9FE4-F1EFDBBCC44F}">
      <dgm:prSet/>
      <dgm:spPr/>
      <dgm:t>
        <a:bodyPr/>
        <a:lstStyle/>
        <a:p>
          <a:endParaRPr lang="en-US"/>
        </a:p>
      </dgm:t>
    </dgm:pt>
    <dgm:pt modelId="{76B3239A-6934-49B5-A8D4-26BE67441784}" type="sibTrans" cxnId="{DFEA474F-94BA-4F9C-9FE4-F1EFDBBCC44F}">
      <dgm:prSet/>
      <dgm:spPr/>
      <dgm:t>
        <a:bodyPr/>
        <a:lstStyle/>
        <a:p>
          <a:endParaRPr lang="en-US"/>
        </a:p>
      </dgm:t>
    </dgm:pt>
    <dgm:pt modelId="{D27F140F-8A4F-436F-8C3E-732BBFB896D5}">
      <dgm:prSet/>
      <dgm:spPr/>
      <dgm:t>
        <a:bodyPr/>
        <a:lstStyle/>
        <a:p>
          <a:r>
            <a:rPr lang="en-US" dirty="0"/>
            <a:t>Copy</a:t>
          </a:r>
          <a:r>
            <a:rPr lang="en-US" b="1" dirty="0"/>
            <a:t> 1 </a:t>
          </a:r>
          <a:r>
            <a:rPr lang="en-US" dirty="0"/>
            <a:t>Placed in pouch and sent to laboratory w/specimens- within 24 hours or next business day</a:t>
          </a:r>
        </a:p>
      </dgm:t>
    </dgm:pt>
    <dgm:pt modelId="{B28AA8AB-8A12-4821-A19E-E270AA998D19}" type="parTrans" cxnId="{9BDA578D-FC6D-4A69-A3E8-D963AB03CF7C}">
      <dgm:prSet/>
      <dgm:spPr/>
      <dgm:t>
        <a:bodyPr/>
        <a:lstStyle/>
        <a:p>
          <a:endParaRPr lang="en-US"/>
        </a:p>
      </dgm:t>
    </dgm:pt>
    <dgm:pt modelId="{4DD52FC0-FD32-49FD-8B91-6EB42B2A2292}" type="sibTrans" cxnId="{9BDA578D-FC6D-4A69-A3E8-D963AB03CF7C}">
      <dgm:prSet/>
      <dgm:spPr/>
      <dgm:t>
        <a:bodyPr/>
        <a:lstStyle/>
        <a:p>
          <a:endParaRPr lang="en-US"/>
        </a:p>
      </dgm:t>
    </dgm:pt>
    <dgm:pt modelId="{C76B5952-5393-4C78-8B51-3DF5DA257A31}">
      <dgm:prSet/>
      <dgm:spPr/>
      <dgm:t>
        <a:bodyPr/>
        <a:lstStyle/>
        <a:p>
          <a:r>
            <a:rPr lang="en-US"/>
            <a:t>Copy</a:t>
          </a:r>
        </a:p>
      </dgm:t>
    </dgm:pt>
    <dgm:pt modelId="{53526935-F249-43CB-90C4-A7E0E4B7BB75}" type="parTrans" cxnId="{F70BCBED-78B3-4D55-81FF-DD575CB4AFB8}">
      <dgm:prSet/>
      <dgm:spPr/>
      <dgm:t>
        <a:bodyPr/>
        <a:lstStyle/>
        <a:p>
          <a:endParaRPr lang="en-US"/>
        </a:p>
      </dgm:t>
    </dgm:pt>
    <dgm:pt modelId="{54C1B2A9-9318-47EC-9DAD-E1D34F30C702}" type="sibTrans" cxnId="{F70BCBED-78B3-4D55-81FF-DD575CB4AFB8}">
      <dgm:prSet/>
      <dgm:spPr/>
      <dgm:t>
        <a:bodyPr/>
        <a:lstStyle/>
        <a:p>
          <a:endParaRPr lang="en-US"/>
        </a:p>
      </dgm:t>
    </dgm:pt>
    <dgm:pt modelId="{36D7062E-FAB0-41BA-AC1A-4E09058BE870}">
      <dgm:prSet/>
      <dgm:spPr/>
      <dgm:t>
        <a:bodyPr/>
        <a:lstStyle/>
        <a:p>
          <a:r>
            <a:rPr lang="en-US" dirty="0"/>
            <a:t>Copy </a:t>
          </a:r>
          <a:r>
            <a:rPr lang="en-US" b="1" dirty="0"/>
            <a:t>2</a:t>
          </a:r>
          <a:r>
            <a:rPr lang="en-US" dirty="0"/>
            <a:t> Faxed or the scanned image is sent securely to the MRO within 24 hours or next business day</a:t>
          </a:r>
        </a:p>
      </dgm:t>
    </dgm:pt>
    <dgm:pt modelId="{101833E1-8C53-48F5-92CE-9A3B56E5B93D}" type="parTrans" cxnId="{CCCE2911-52A5-4E62-9213-E59D882E2779}">
      <dgm:prSet/>
      <dgm:spPr/>
      <dgm:t>
        <a:bodyPr/>
        <a:lstStyle/>
        <a:p>
          <a:endParaRPr lang="en-US"/>
        </a:p>
      </dgm:t>
    </dgm:pt>
    <dgm:pt modelId="{CA63E113-E711-4D90-98BA-9F2CC06E729A}" type="sibTrans" cxnId="{CCCE2911-52A5-4E62-9213-E59D882E2779}">
      <dgm:prSet/>
      <dgm:spPr/>
      <dgm:t>
        <a:bodyPr/>
        <a:lstStyle/>
        <a:p>
          <a:endParaRPr lang="en-US"/>
        </a:p>
      </dgm:t>
    </dgm:pt>
    <dgm:pt modelId="{18072BC2-C066-4A75-AA7D-89EF65C90D2A}">
      <dgm:prSet/>
      <dgm:spPr/>
      <dgm:t>
        <a:bodyPr/>
        <a:lstStyle/>
        <a:p>
          <a:r>
            <a:rPr lang="en-US"/>
            <a:t>Copy</a:t>
          </a:r>
        </a:p>
      </dgm:t>
    </dgm:pt>
    <dgm:pt modelId="{7AF3962A-06FE-4FA5-AA8A-62EBD6E32C22}" type="parTrans" cxnId="{99CA2571-407D-4934-B699-FFB23B937086}">
      <dgm:prSet/>
      <dgm:spPr/>
      <dgm:t>
        <a:bodyPr/>
        <a:lstStyle/>
        <a:p>
          <a:endParaRPr lang="en-US"/>
        </a:p>
      </dgm:t>
    </dgm:pt>
    <dgm:pt modelId="{99A14F52-FE73-404A-BD8D-7CD3D4E2A7CA}" type="sibTrans" cxnId="{99CA2571-407D-4934-B699-FFB23B937086}">
      <dgm:prSet/>
      <dgm:spPr/>
      <dgm:t>
        <a:bodyPr/>
        <a:lstStyle/>
        <a:p>
          <a:endParaRPr lang="en-US"/>
        </a:p>
      </dgm:t>
    </dgm:pt>
    <dgm:pt modelId="{0F6061EC-2DD7-4902-A798-ACAB2F5719BD}">
      <dgm:prSet/>
      <dgm:spPr/>
      <dgm:t>
        <a:bodyPr/>
        <a:lstStyle/>
        <a:p>
          <a:r>
            <a:rPr lang="en-US" dirty="0"/>
            <a:t>Copy </a:t>
          </a:r>
          <a:r>
            <a:rPr lang="en-US" b="1" dirty="0"/>
            <a:t>3</a:t>
          </a:r>
          <a:r>
            <a:rPr lang="en-US" dirty="0"/>
            <a:t> Collector Copy- keep 30 days for DOT / 2 years for HHS</a:t>
          </a:r>
        </a:p>
      </dgm:t>
    </dgm:pt>
    <dgm:pt modelId="{DDD47723-F2DF-4A41-A919-5EB0C54FF73E}" type="parTrans" cxnId="{C3A1FBD4-574C-430F-A639-EF1AD8ABFD02}">
      <dgm:prSet/>
      <dgm:spPr/>
      <dgm:t>
        <a:bodyPr/>
        <a:lstStyle/>
        <a:p>
          <a:endParaRPr lang="en-US"/>
        </a:p>
      </dgm:t>
    </dgm:pt>
    <dgm:pt modelId="{CD2C7CC8-9E60-4BC8-A28E-ED37C260E4C8}" type="sibTrans" cxnId="{C3A1FBD4-574C-430F-A639-EF1AD8ABFD02}">
      <dgm:prSet/>
      <dgm:spPr/>
      <dgm:t>
        <a:bodyPr/>
        <a:lstStyle/>
        <a:p>
          <a:endParaRPr lang="en-US"/>
        </a:p>
      </dgm:t>
    </dgm:pt>
    <dgm:pt modelId="{22B3F977-D5CE-4422-B155-0FAFFF0675F1}">
      <dgm:prSet/>
      <dgm:spPr/>
      <dgm:t>
        <a:bodyPr/>
        <a:lstStyle/>
        <a:p>
          <a:r>
            <a:rPr lang="en-US"/>
            <a:t>Copy</a:t>
          </a:r>
        </a:p>
      </dgm:t>
    </dgm:pt>
    <dgm:pt modelId="{1E75692F-F533-4470-AA5F-2EC82320998B}" type="parTrans" cxnId="{73AEFDD5-D7D8-40C3-8A49-0869CA877921}">
      <dgm:prSet/>
      <dgm:spPr/>
      <dgm:t>
        <a:bodyPr/>
        <a:lstStyle/>
        <a:p>
          <a:endParaRPr lang="en-US"/>
        </a:p>
      </dgm:t>
    </dgm:pt>
    <dgm:pt modelId="{8A4D3E2D-370D-4089-9C35-CEE9C1DA5BF1}" type="sibTrans" cxnId="{73AEFDD5-D7D8-40C3-8A49-0869CA877921}">
      <dgm:prSet/>
      <dgm:spPr/>
      <dgm:t>
        <a:bodyPr/>
        <a:lstStyle/>
        <a:p>
          <a:endParaRPr lang="en-US"/>
        </a:p>
      </dgm:t>
    </dgm:pt>
    <dgm:pt modelId="{9F7838BA-983C-43B6-A864-DDDA5AED6612}">
      <dgm:prSet/>
      <dgm:spPr/>
      <dgm:t>
        <a:bodyPr/>
        <a:lstStyle/>
        <a:p>
          <a:r>
            <a:rPr lang="en-US" dirty="0"/>
            <a:t>Copy </a:t>
          </a:r>
          <a:r>
            <a:rPr lang="en-US" b="1" dirty="0"/>
            <a:t>4</a:t>
          </a:r>
          <a:r>
            <a:rPr lang="en-US" dirty="0"/>
            <a:t> Employer Copy sent (Within 24 hours or next business day</a:t>
          </a:r>
        </a:p>
      </dgm:t>
    </dgm:pt>
    <dgm:pt modelId="{7C7FEB25-4696-463B-937D-FFB57A2A05F9}" type="parTrans" cxnId="{B3A568B0-0303-4A93-85F1-973CF5260A61}">
      <dgm:prSet/>
      <dgm:spPr/>
      <dgm:t>
        <a:bodyPr/>
        <a:lstStyle/>
        <a:p>
          <a:endParaRPr lang="en-US"/>
        </a:p>
      </dgm:t>
    </dgm:pt>
    <dgm:pt modelId="{74B8D6B6-0498-4A8C-8838-D117D9AF9FD4}" type="sibTrans" cxnId="{B3A568B0-0303-4A93-85F1-973CF5260A61}">
      <dgm:prSet/>
      <dgm:spPr/>
      <dgm:t>
        <a:bodyPr/>
        <a:lstStyle/>
        <a:p>
          <a:endParaRPr lang="en-US"/>
        </a:p>
      </dgm:t>
    </dgm:pt>
    <dgm:pt modelId="{42C94B28-D824-4BD9-84CA-61B9B2D49AF4}">
      <dgm:prSet/>
      <dgm:spPr/>
      <dgm:t>
        <a:bodyPr/>
        <a:lstStyle/>
        <a:p>
          <a:r>
            <a:rPr lang="en-US"/>
            <a:t>Copy</a:t>
          </a:r>
        </a:p>
      </dgm:t>
    </dgm:pt>
    <dgm:pt modelId="{AE29A594-2281-4F45-82C8-CB9F889B2991}" type="parTrans" cxnId="{5D939521-517B-458A-80D2-8C1D12B05D40}">
      <dgm:prSet/>
      <dgm:spPr/>
      <dgm:t>
        <a:bodyPr/>
        <a:lstStyle/>
        <a:p>
          <a:endParaRPr lang="en-US"/>
        </a:p>
      </dgm:t>
    </dgm:pt>
    <dgm:pt modelId="{0CC78FE3-E7F0-434A-86B6-E19CE87C8C31}" type="sibTrans" cxnId="{5D939521-517B-458A-80D2-8C1D12B05D40}">
      <dgm:prSet/>
      <dgm:spPr/>
      <dgm:t>
        <a:bodyPr/>
        <a:lstStyle/>
        <a:p>
          <a:endParaRPr lang="en-US"/>
        </a:p>
      </dgm:t>
    </dgm:pt>
    <dgm:pt modelId="{20E5FF71-C1A0-4BD4-8F45-5A8894A13EB5}">
      <dgm:prSet/>
      <dgm:spPr/>
      <dgm:t>
        <a:bodyPr/>
        <a:lstStyle/>
        <a:p>
          <a:r>
            <a:rPr lang="en-US" dirty="0"/>
            <a:t>Copy </a:t>
          </a:r>
          <a:r>
            <a:rPr lang="en-US" b="1" dirty="0"/>
            <a:t>5</a:t>
          </a:r>
          <a:r>
            <a:rPr lang="en-US" dirty="0"/>
            <a:t> Given to Donor (Note: Donor may list any medications they are taking)</a:t>
          </a:r>
        </a:p>
      </dgm:t>
    </dgm:pt>
    <dgm:pt modelId="{06E19614-6D44-4935-97AA-1554CE2A17D9}" type="parTrans" cxnId="{663E0021-30BF-4C66-A2B4-2BCBEEA8124A}">
      <dgm:prSet/>
      <dgm:spPr/>
      <dgm:t>
        <a:bodyPr/>
        <a:lstStyle/>
        <a:p>
          <a:endParaRPr lang="en-US"/>
        </a:p>
      </dgm:t>
    </dgm:pt>
    <dgm:pt modelId="{9F45F5B2-F526-4B4A-B03D-74CA478B88D2}" type="sibTrans" cxnId="{663E0021-30BF-4C66-A2B4-2BCBEEA8124A}">
      <dgm:prSet/>
      <dgm:spPr/>
      <dgm:t>
        <a:bodyPr/>
        <a:lstStyle/>
        <a:p>
          <a:endParaRPr lang="en-US"/>
        </a:p>
      </dgm:t>
    </dgm:pt>
    <dgm:pt modelId="{FBC821FA-5E8C-4FE9-8EFB-D20706D02AA7}" type="pres">
      <dgm:prSet presAssocID="{6F41770A-D84F-41ED-B986-36B87655FBC9}" presName="Name0" presStyleCnt="0">
        <dgm:presLayoutVars>
          <dgm:dir/>
          <dgm:animLvl val="lvl"/>
          <dgm:resizeHandles val="exact"/>
        </dgm:presLayoutVars>
      </dgm:prSet>
      <dgm:spPr/>
    </dgm:pt>
    <dgm:pt modelId="{D859738E-5250-4FBC-AFCE-B8E1F903BB7A}" type="pres">
      <dgm:prSet presAssocID="{42C94B28-D824-4BD9-84CA-61B9B2D49AF4}" presName="boxAndChildren" presStyleCnt="0"/>
      <dgm:spPr/>
    </dgm:pt>
    <dgm:pt modelId="{E2448D54-4022-4204-AAB7-A640262190D2}" type="pres">
      <dgm:prSet presAssocID="{42C94B28-D824-4BD9-84CA-61B9B2D49AF4}" presName="parentTextBox" presStyleLbl="alignNode1" presStyleIdx="0" presStyleCnt="5"/>
      <dgm:spPr/>
    </dgm:pt>
    <dgm:pt modelId="{2E67DBD9-5162-48CD-ADA4-31E82BBEEF3C}" type="pres">
      <dgm:prSet presAssocID="{42C94B28-D824-4BD9-84CA-61B9B2D49AF4}" presName="descendantBox" presStyleLbl="bgAccFollowNode1" presStyleIdx="0" presStyleCnt="5"/>
      <dgm:spPr/>
    </dgm:pt>
    <dgm:pt modelId="{033856FF-030A-4203-B900-C1E97D619B94}" type="pres">
      <dgm:prSet presAssocID="{8A4D3E2D-370D-4089-9C35-CEE9C1DA5BF1}" presName="sp" presStyleCnt="0"/>
      <dgm:spPr/>
    </dgm:pt>
    <dgm:pt modelId="{6941B984-7470-4C6B-819A-315E507D3B2C}" type="pres">
      <dgm:prSet presAssocID="{22B3F977-D5CE-4422-B155-0FAFFF0675F1}" presName="arrowAndChildren" presStyleCnt="0"/>
      <dgm:spPr/>
    </dgm:pt>
    <dgm:pt modelId="{DE003BF5-048D-440C-AF14-7702133840B3}" type="pres">
      <dgm:prSet presAssocID="{22B3F977-D5CE-4422-B155-0FAFFF0675F1}" presName="parentTextArrow" presStyleLbl="node1" presStyleIdx="0" presStyleCnt="0"/>
      <dgm:spPr/>
    </dgm:pt>
    <dgm:pt modelId="{3BAC72CB-6756-4E44-999B-10CBA94F0373}" type="pres">
      <dgm:prSet presAssocID="{22B3F977-D5CE-4422-B155-0FAFFF0675F1}" presName="arrow" presStyleLbl="alignNode1" presStyleIdx="1" presStyleCnt="5"/>
      <dgm:spPr/>
    </dgm:pt>
    <dgm:pt modelId="{268512E6-1FEA-40BC-A5E3-C66D03949F4A}" type="pres">
      <dgm:prSet presAssocID="{22B3F977-D5CE-4422-B155-0FAFFF0675F1}" presName="descendantArrow" presStyleLbl="bgAccFollowNode1" presStyleIdx="1" presStyleCnt="5"/>
      <dgm:spPr/>
    </dgm:pt>
    <dgm:pt modelId="{32C1FAEC-EA14-46CC-A84F-7A7131D8B436}" type="pres">
      <dgm:prSet presAssocID="{99A14F52-FE73-404A-BD8D-7CD3D4E2A7CA}" presName="sp" presStyleCnt="0"/>
      <dgm:spPr/>
    </dgm:pt>
    <dgm:pt modelId="{2189B341-E189-4D78-A9C5-AE76D928593B}" type="pres">
      <dgm:prSet presAssocID="{18072BC2-C066-4A75-AA7D-89EF65C90D2A}" presName="arrowAndChildren" presStyleCnt="0"/>
      <dgm:spPr/>
    </dgm:pt>
    <dgm:pt modelId="{A88C6D2E-3629-4C41-8D2A-7294A47050D2}" type="pres">
      <dgm:prSet presAssocID="{18072BC2-C066-4A75-AA7D-89EF65C90D2A}" presName="parentTextArrow" presStyleLbl="node1" presStyleIdx="0" presStyleCnt="0"/>
      <dgm:spPr/>
    </dgm:pt>
    <dgm:pt modelId="{DB10828D-C785-48A0-902E-53F55928ABD0}" type="pres">
      <dgm:prSet presAssocID="{18072BC2-C066-4A75-AA7D-89EF65C90D2A}" presName="arrow" presStyleLbl="alignNode1" presStyleIdx="2" presStyleCnt="5"/>
      <dgm:spPr/>
    </dgm:pt>
    <dgm:pt modelId="{E30A45C6-6072-40A4-8A14-6AE45B955FB9}" type="pres">
      <dgm:prSet presAssocID="{18072BC2-C066-4A75-AA7D-89EF65C90D2A}" presName="descendantArrow" presStyleLbl="bgAccFollowNode1" presStyleIdx="2" presStyleCnt="5"/>
      <dgm:spPr/>
    </dgm:pt>
    <dgm:pt modelId="{A158C263-41F7-4146-B76A-19AF700B9C1B}" type="pres">
      <dgm:prSet presAssocID="{54C1B2A9-9318-47EC-9DAD-E1D34F30C702}" presName="sp" presStyleCnt="0"/>
      <dgm:spPr/>
    </dgm:pt>
    <dgm:pt modelId="{1DD3641F-AB90-4C1C-BCBC-B56F2D202A36}" type="pres">
      <dgm:prSet presAssocID="{C76B5952-5393-4C78-8B51-3DF5DA257A31}" presName="arrowAndChildren" presStyleCnt="0"/>
      <dgm:spPr/>
    </dgm:pt>
    <dgm:pt modelId="{9FCA7413-0C2D-40A8-BC01-3264BD67AE7B}" type="pres">
      <dgm:prSet presAssocID="{C76B5952-5393-4C78-8B51-3DF5DA257A31}" presName="parentTextArrow" presStyleLbl="node1" presStyleIdx="0" presStyleCnt="0"/>
      <dgm:spPr/>
    </dgm:pt>
    <dgm:pt modelId="{7AD29D79-C4DC-4913-BDDE-E97C9608AEAF}" type="pres">
      <dgm:prSet presAssocID="{C76B5952-5393-4C78-8B51-3DF5DA257A31}" presName="arrow" presStyleLbl="alignNode1" presStyleIdx="3" presStyleCnt="5"/>
      <dgm:spPr/>
    </dgm:pt>
    <dgm:pt modelId="{E17F1FF9-752B-448F-B6EB-ACFCDC1A3FE7}" type="pres">
      <dgm:prSet presAssocID="{C76B5952-5393-4C78-8B51-3DF5DA257A31}" presName="descendantArrow" presStyleLbl="bgAccFollowNode1" presStyleIdx="3" presStyleCnt="5"/>
      <dgm:spPr/>
    </dgm:pt>
    <dgm:pt modelId="{24CC49FA-AD9E-4D87-9288-BEC302C9E0B1}" type="pres">
      <dgm:prSet presAssocID="{76B3239A-6934-49B5-A8D4-26BE67441784}" presName="sp" presStyleCnt="0"/>
      <dgm:spPr/>
    </dgm:pt>
    <dgm:pt modelId="{994BB47F-C1B0-4630-A053-050B16982F0A}" type="pres">
      <dgm:prSet presAssocID="{9FA5A0EA-33CB-48F6-A827-A6ED427D19CD}" presName="arrowAndChildren" presStyleCnt="0"/>
      <dgm:spPr/>
    </dgm:pt>
    <dgm:pt modelId="{CE870423-D8D2-4D02-B1CA-42D0DFA344F2}" type="pres">
      <dgm:prSet presAssocID="{9FA5A0EA-33CB-48F6-A827-A6ED427D19CD}" presName="parentTextArrow" presStyleLbl="node1" presStyleIdx="0" presStyleCnt="0"/>
      <dgm:spPr/>
    </dgm:pt>
    <dgm:pt modelId="{085A9ABB-6FF6-4228-9360-223072E78CE4}" type="pres">
      <dgm:prSet presAssocID="{9FA5A0EA-33CB-48F6-A827-A6ED427D19CD}" presName="arrow" presStyleLbl="alignNode1" presStyleIdx="4" presStyleCnt="5"/>
      <dgm:spPr/>
    </dgm:pt>
    <dgm:pt modelId="{4A4954B0-E816-4436-9CE1-FAF45D2A45AD}" type="pres">
      <dgm:prSet presAssocID="{9FA5A0EA-33CB-48F6-A827-A6ED427D19CD}" presName="descendantArrow" presStyleLbl="bgAccFollowNode1" presStyleIdx="4" presStyleCnt="5"/>
      <dgm:spPr/>
    </dgm:pt>
  </dgm:ptLst>
  <dgm:cxnLst>
    <dgm:cxn modelId="{EB653409-E74D-4C9E-9642-435BC2C11B37}" type="presOf" srcId="{22B3F977-D5CE-4422-B155-0FAFFF0675F1}" destId="{3BAC72CB-6756-4E44-999B-10CBA94F0373}" srcOrd="1" destOrd="0" presId="urn:microsoft.com/office/officeart/2016/7/layout/VerticalDownArrowProcess"/>
    <dgm:cxn modelId="{CCCE2911-52A5-4E62-9213-E59D882E2779}" srcId="{C76B5952-5393-4C78-8B51-3DF5DA257A31}" destId="{36D7062E-FAB0-41BA-AC1A-4E09058BE870}" srcOrd="0" destOrd="0" parTransId="{101833E1-8C53-48F5-92CE-9A3B56E5B93D}" sibTransId="{CA63E113-E711-4D90-98BA-9F2CC06E729A}"/>
    <dgm:cxn modelId="{663E0021-30BF-4C66-A2B4-2BCBEEA8124A}" srcId="{42C94B28-D824-4BD9-84CA-61B9B2D49AF4}" destId="{20E5FF71-C1A0-4BD4-8F45-5A8894A13EB5}" srcOrd="0" destOrd="0" parTransId="{06E19614-6D44-4935-97AA-1554CE2A17D9}" sibTransId="{9F45F5B2-F526-4B4A-B03D-74CA478B88D2}"/>
    <dgm:cxn modelId="{5D939521-517B-458A-80D2-8C1D12B05D40}" srcId="{6F41770A-D84F-41ED-B986-36B87655FBC9}" destId="{42C94B28-D824-4BD9-84CA-61B9B2D49AF4}" srcOrd="4" destOrd="0" parTransId="{AE29A594-2281-4F45-82C8-CB9F889B2991}" sibTransId="{0CC78FE3-E7F0-434A-86B6-E19CE87C8C31}"/>
    <dgm:cxn modelId="{350AA661-234A-40E5-8CB1-57397E2FE6A3}" type="presOf" srcId="{D27F140F-8A4F-436F-8C3E-732BBFB896D5}" destId="{4A4954B0-E816-4436-9CE1-FAF45D2A45AD}" srcOrd="0" destOrd="0" presId="urn:microsoft.com/office/officeart/2016/7/layout/VerticalDownArrowProcess"/>
    <dgm:cxn modelId="{355A4664-9AEC-435D-917B-C921CA650859}" type="presOf" srcId="{C76B5952-5393-4C78-8B51-3DF5DA257A31}" destId="{7AD29D79-C4DC-4913-BDDE-E97C9608AEAF}" srcOrd="1" destOrd="0" presId="urn:microsoft.com/office/officeart/2016/7/layout/VerticalDownArrowProcess"/>
    <dgm:cxn modelId="{4F715844-4BFB-4FEA-9CB5-17E18758A50F}" type="presOf" srcId="{9FA5A0EA-33CB-48F6-A827-A6ED427D19CD}" destId="{085A9ABB-6FF6-4228-9360-223072E78CE4}" srcOrd="1" destOrd="0" presId="urn:microsoft.com/office/officeart/2016/7/layout/VerticalDownArrowProcess"/>
    <dgm:cxn modelId="{5801CE6B-1129-4CFD-A3DF-AA36FD64DD3C}" type="presOf" srcId="{18072BC2-C066-4A75-AA7D-89EF65C90D2A}" destId="{A88C6D2E-3629-4C41-8D2A-7294A47050D2}" srcOrd="0" destOrd="0" presId="urn:microsoft.com/office/officeart/2016/7/layout/VerticalDownArrowProcess"/>
    <dgm:cxn modelId="{2D788B4D-2445-4903-AF71-74A507C78BD9}" type="presOf" srcId="{0F6061EC-2DD7-4902-A798-ACAB2F5719BD}" destId="{E30A45C6-6072-40A4-8A14-6AE45B955FB9}" srcOrd="0" destOrd="0" presId="urn:microsoft.com/office/officeart/2016/7/layout/VerticalDownArrowProcess"/>
    <dgm:cxn modelId="{DF47424E-D59D-47FD-B7AF-085597D9D35F}" type="presOf" srcId="{18072BC2-C066-4A75-AA7D-89EF65C90D2A}" destId="{DB10828D-C785-48A0-902E-53F55928ABD0}" srcOrd="1" destOrd="0" presId="urn:microsoft.com/office/officeart/2016/7/layout/VerticalDownArrowProcess"/>
    <dgm:cxn modelId="{DFEA474F-94BA-4F9C-9FE4-F1EFDBBCC44F}" srcId="{6F41770A-D84F-41ED-B986-36B87655FBC9}" destId="{9FA5A0EA-33CB-48F6-A827-A6ED427D19CD}" srcOrd="0" destOrd="0" parTransId="{520ED04D-F01A-4CA2-9522-BA0E08BD4856}" sibTransId="{76B3239A-6934-49B5-A8D4-26BE67441784}"/>
    <dgm:cxn modelId="{99CA2571-407D-4934-B699-FFB23B937086}" srcId="{6F41770A-D84F-41ED-B986-36B87655FBC9}" destId="{18072BC2-C066-4A75-AA7D-89EF65C90D2A}" srcOrd="2" destOrd="0" parTransId="{7AF3962A-06FE-4FA5-AA8A-62EBD6E32C22}" sibTransId="{99A14F52-FE73-404A-BD8D-7CD3D4E2A7CA}"/>
    <dgm:cxn modelId="{BD2C927B-42BC-4A3B-A995-DE326B90A60E}" type="presOf" srcId="{9FA5A0EA-33CB-48F6-A827-A6ED427D19CD}" destId="{CE870423-D8D2-4D02-B1CA-42D0DFA344F2}" srcOrd="0" destOrd="0" presId="urn:microsoft.com/office/officeart/2016/7/layout/VerticalDownArrowProcess"/>
    <dgm:cxn modelId="{719DBB86-DEB4-4D5A-9A60-2AAAADBF7C9D}" type="presOf" srcId="{20E5FF71-C1A0-4BD4-8F45-5A8894A13EB5}" destId="{2E67DBD9-5162-48CD-ADA4-31E82BBEEF3C}" srcOrd="0" destOrd="0" presId="urn:microsoft.com/office/officeart/2016/7/layout/VerticalDownArrowProcess"/>
    <dgm:cxn modelId="{DC4E3F87-AA8B-410C-8F39-4F68D64474B4}" type="presOf" srcId="{C76B5952-5393-4C78-8B51-3DF5DA257A31}" destId="{9FCA7413-0C2D-40A8-BC01-3264BD67AE7B}" srcOrd="0" destOrd="0" presId="urn:microsoft.com/office/officeart/2016/7/layout/VerticalDownArrowProcess"/>
    <dgm:cxn modelId="{9BDA578D-FC6D-4A69-A3E8-D963AB03CF7C}" srcId="{9FA5A0EA-33CB-48F6-A827-A6ED427D19CD}" destId="{D27F140F-8A4F-436F-8C3E-732BBFB896D5}" srcOrd="0" destOrd="0" parTransId="{B28AA8AB-8A12-4821-A19E-E270AA998D19}" sibTransId="{4DD52FC0-FD32-49FD-8B91-6EB42B2A2292}"/>
    <dgm:cxn modelId="{C1A16F97-1BAC-4ECE-9B32-4B4EB110C8E3}" type="presOf" srcId="{22B3F977-D5CE-4422-B155-0FAFFF0675F1}" destId="{DE003BF5-048D-440C-AF14-7702133840B3}" srcOrd="0" destOrd="0" presId="urn:microsoft.com/office/officeart/2016/7/layout/VerticalDownArrowProcess"/>
    <dgm:cxn modelId="{B3A568B0-0303-4A93-85F1-973CF5260A61}" srcId="{22B3F977-D5CE-4422-B155-0FAFFF0675F1}" destId="{9F7838BA-983C-43B6-A864-DDDA5AED6612}" srcOrd="0" destOrd="0" parTransId="{7C7FEB25-4696-463B-937D-FFB57A2A05F9}" sibTransId="{74B8D6B6-0498-4A8C-8838-D117D9AF9FD4}"/>
    <dgm:cxn modelId="{EBB0DBBF-C6C1-4F2B-B3A0-9E88EB56CCB7}" type="presOf" srcId="{42C94B28-D824-4BD9-84CA-61B9B2D49AF4}" destId="{E2448D54-4022-4204-AAB7-A640262190D2}" srcOrd="0" destOrd="0" presId="urn:microsoft.com/office/officeart/2016/7/layout/VerticalDownArrowProcess"/>
    <dgm:cxn modelId="{C3A1FBD4-574C-430F-A639-EF1AD8ABFD02}" srcId="{18072BC2-C066-4A75-AA7D-89EF65C90D2A}" destId="{0F6061EC-2DD7-4902-A798-ACAB2F5719BD}" srcOrd="0" destOrd="0" parTransId="{DDD47723-F2DF-4A41-A919-5EB0C54FF73E}" sibTransId="{CD2C7CC8-9E60-4BC8-A28E-ED37C260E4C8}"/>
    <dgm:cxn modelId="{73AEFDD5-D7D8-40C3-8A49-0869CA877921}" srcId="{6F41770A-D84F-41ED-B986-36B87655FBC9}" destId="{22B3F977-D5CE-4422-B155-0FAFFF0675F1}" srcOrd="3" destOrd="0" parTransId="{1E75692F-F533-4470-AA5F-2EC82320998B}" sibTransId="{8A4D3E2D-370D-4089-9C35-CEE9C1DA5BF1}"/>
    <dgm:cxn modelId="{A7C76EE0-5E1B-499C-B880-8D0EEE6AFB71}" type="presOf" srcId="{36D7062E-FAB0-41BA-AC1A-4E09058BE870}" destId="{E17F1FF9-752B-448F-B6EB-ACFCDC1A3FE7}" srcOrd="0" destOrd="0" presId="urn:microsoft.com/office/officeart/2016/7/layout/VerticalDownArrowProcess"/>
    <dgm:cxn modelId="{F50AD4E1-1A70-4872-96E8-7F6C833A7B1E}" type="presOf" srcId="{9F7838BA-983C-43B6-A864-DDDA5AED6612}" destId="{268512E6-1FEA-40BC-A5E3-C66D03949F4A}" srcOrd="0" destOrd="0" presId="urn:microsoft.com/office/officeart/2016/7/layout/VerticalDownArrowProcess"/>
    <dgm:cxn modelId="{F70BCBED-78B3-4D55-81FF-DD575CB4AFB8}" srcId="{6F41770A-D84F-41ED-B986-36B87655FBC9}" destId="{C76B5952-5393-4C78-8B51-3DF5DA257A31}" srcOrd="1" destOrd="0" parTransId="{53526935-F249-43CB-90C4-A7E0E4B7BB75}" sibTransId="{54C1B2A9-9318-47EC-9DAD-E1D34F30C702}"/>
    <dgm:cxn modelId="{FA1BCDF9-300E-4C95-A76A-69B13227F228}" type="presOf" srcId="{6F41770A-D84F-41ED-B986-36B87655FBC9}" destId="{FBC821FA-5E8C-4FE9-8EFB-D20706D02AA7}" srcOrd="0" destOrd="0" presId="urn:microsoft.com/office/officeart/2016/7/layout/VerticalDownArrowProcess"/>
    <dgm:cxn modelId="{835CCA06-1E4C-486D-A6A6-E6D6760F6DE0}" type="presParOf" srcId="{FBC821FA-5E8C-4FE9-8EFB-D20706D02AA7}" destId="{D859738E-5250-4FBC-AFCE-B8E1F903BB7A}" srcOrd="0" destOrd="0" presId="urn:microsoft.com/office/officeart/2016/7/layout/VerticalDownArrowProcess"/>
    <dgm:cxn modelId="{03A691D3-FFA3-4CDF-9923-E6FC7E1F7352}" type="presParOf" srcId="{D859738E-5250-4FBC-AFCE-B8E1F903BB7A}" destId="{E2448D54-4022-4204-AAB7-A640262190D2}" srcOrd="0" destOrd="0" presId="urn:microsoft.com/office/officeart/2016/7/layout/VerticalDownArrowProcess"/>
    <dgm:cxn modelId="{2395CD30-9D45-4408-98FE-6B5519703A7D}" type="presParOf" srcId="{D859738E-5250-4FBC-AFCE-B8E1F903BB7A}" destId="{2E67DBD9-5162-48CD-ADA4-31E82BBEEF3C}" srcOrd="1" destOrd="0" presId="urn:microsoft.com/office/officeart/2016/7/layout/VerticalDownArrowProcess"/>
    <dgm:cxn modelId="{1C422500-6251-4D46-B4CB-5B525556164A}" type="presParOf" srcId="{FBC821FA-5E8C-4FE9-8EFB-D20706D02AA7}" destId="{033856FF-030A-4203-B900-C1E97D619B94}" srcOrd="1" destOrd="0" presId="urn:microsoft.com/office/officeart/2016/7/layout/VerticalDownArrowProcess"/>
    <dgm:cxn modelId="{BA32F845-867D-4D29-9C07-DEA349E74822}" type="presParOf" srcId="{FBC821FA-5E8C-4FE9-8EFB-D20706D02AA7}" destId="{6941B984-7470-4C6B-819A-315E507D3B2C}" srcOrd="2" destOrd="0" presId="urn:microsoft.com/office/officeart/2016/7/layout/VerticalDownArrowProcess"/>
    <dgm:cxn modelId="{12E74386-FEB8-488B-8503-3BF14B092362}" type="presParOf" srcId="{6941B984-7470-4C6B-819A-315E507D3B2C}" destId="{DE003BF5-048D-440C-AF14-7702133840B3}" srcOrd="0" destOrd="0" presId="urn:microsoft.com/office/officeart/2016/7/layout/VerticalDownArrowProcess"/>
    <dgm:cxn modelId="{5E7B3E70-6ED8-4E24-A851-EA51FF24D6B1}" type="presParOf" srcId="{6941B984-7470-4C6B-819A-315E507D3B2C}" destId="{3BAC72CB-6756-4E44-999B-10CBA94F0373}" srcOrd="1" destOrd="0" presId="urn:microsoft.com/office/officeart/2016/7/layout/VerticalDownArrowProcess"/>
    <dgm:cxn modelId="{AB5E3F7E-8889-46E8-B128-7E25D912616E}" type="presParOf" srcId="{6941B984-7470-4C6B-819A-315E507D3B2C}" destId="{268512E6-1FEA-40BC-A5E3-C66D03949F4A}" srcOrd="2" destOrd="0" presId="urn:microsoft.com/office/officeart/2016/7/layout/VerticalDownArrowProcess"/>
    <dgm:cxn modelId="{529918E8-273F-4553-B312-4E60B9D56E06}" type="presParOf" srcId="{FBC821FA-5E8C-4FE9-8EFB-D20706D02AA7}" destId="{32C1FAEC-EA14-46CC-A84F-7A7131D8B436}" srcOrd="3" destOrd="0" presId="urn:microsoft.com/office/officeart/2016/7/layout/VerticalDownArrowProcess"/>
    <dgm:cxn modelId="{5A72B035-037B-497A-99D2-4BE0536EE33A}" type="presParOf" srcId="{FBC821FA-5E8C-4FE9-8EFB-D20706D02AA7}" destId="{2189B341-E189-4D78-A9C5-AE76D928593B}" srcOrd="4" destOrd="0" presId="urn:microsoft.com/office/officeart/2016/7/layout/VerticalDownArrowProcess"/>
    <dgm:cxn modelId="{70AB7066-8598-413C-AD25-26BEBFE2FA6F}" type="presParOf" srcId="{2189B341-E189-4D78-A9C5-AE76D928593B}" destId="{A88C6D2E-3629-4C41-8D2A-7294A47050D2}" srcOrd="0" destOrd="0" presId="urn:microsoft.com/office/officeart/2016/7/layout/VerticalDownArrowProcess"/>
    <dgm:cxn modelId="{18C478EC-00AC-4081-8D1C-A50A1F84CEDD}" type="presParOf" srcId="{2189B341-E189-4D78-A9C5-AE76D928593B}" destId="{DB10828D-C785-48A0-902E-53F55928ABD0}" srcOrd="1" destOrd="0" presId="urn:microsoft.com/office/officeart/2016/7/layout/VerticalDownArrowProcess"/>
    <dgm:cxn modelId="{41E9499C-676D-49B6-95D9-B7972D548BC8}" type="presParOf" srcId="{2189B341-E189-4D78-A9C5-AE76D928593B}" destId="{E30A45C6-6072-40A4-8A14-6AE45B955FB9}" srcOrd="2" destOrd="0" presId="urn:microsoft.com/office/officeart/2016/7/layout/VerticalDownArrowProcess"/>
    <dgm:cxn modelId="{433A4DC3-CFCB-46A7-90BE-5B59A3852EE9}" type="presParOf" srcId="{FBC821FA-5E8C-4FE9-8EFB-D20706D02AA7}" destId="{A158C263-41F7-4146-B76A-19AF700B9C1B}" srcOrd="5" destOrd="0" presId="urn:microsoft.com/office/officeart/2016/7/layout/VerticalDownArrowProcess"/>
    <dgm:cxn modelId="{DDEB7B42-6857-4F59-A536-68EE0C1C5800}" type="presParOf" srcId="{FBC821FA-5E8C-4FE9-8EFB-D20706D02AA7}" destId="{1DD3641F-AB90-4C1C-BCBC-B56F2D202A36}" srcOrd="6" destOrd="0" presId="urn:microsoft.com/office/officeart/2016/7/layout/VerticalDownArrowProcess"/>
    <dgm:cxn modelId="{A10F4B72-435F-4296-85E4-6B9D6A9E435E}" type="presParOf" srcId="{1DD3641F-AB90-4C1C-BCBC-B56F2D202A36}" destId="{9FCA7413-0C2D-40A8-BC01-3264BD67AE7B}" srcOrd="0" destOrd="0" presId="urn:microsoft.com/office/officeart/2016/7/layout/VerticalDownArrowProcess"/>
    <dgm:cxn modelId="{8835D101-ADA1-4421-A818-CD06C6CEB5B7}" type="presParOf" srcId="{1DD3641F-AB90-4C1C-BCBC-B56F2D202A36}" destId="{7AD29D79-C4DC-4913-BDDE-E97C9608AEAF}" srcOrd="1" destOrd="0" presId="urn:microsoft.com/office/officeart/2016/7/layout/VerticalDownArrowProcess"/>
    <dgm:cxn modelId="{1B107596-C239-4D5C-BCC9-28709F336E34}" type="presParOf" srcId="{1DD3641F-AB90-4C1C-BCBC-B56F2D202A36}" destId="{E17F1FF9-752B-448F-B6EB-ACFCDC1A3FE7}" srcOrd="2" destOrd="0" presId="urn:microsoft.com/office/officeart/2016/7/layout/VerticalDownArrowProcess"/>
    <dgm:cxn modelId="{BACFFA4F-CCED-4362-886E-FF96008AF1B4}" type="presParOf" srcId="{FBC821FA-5E8C-4FE9-8EFB-D20706D02AA7}" destId="{24CC49FA-AD9E-4D87-9288-BEC302C9E0B1}" srcOrd="7" destOrd="0" presId="urn:microsoft.com/office/officeart/2016/7/layout/VerticalDownArrowProcess"/>
    <dgm:cxn modelId="{41231152-4949-4CB5-84C9-A0DFDC4F2AE9}" type="presParOf" srcId="{FBC821FA-5E8C-4FE9-8EFB-D20706D02AA7}" destId="{994BB47F-C1B0-4630-A053-050B16982F0A}" srcOrd="8" destOrd="0" presId="urn:microsoft.com/office/officeart/2016/7/layout/VerticalDownArrowProcess"/>
    <dgm:cxn modelId="{4EDDB52C-2A41-469D-8CAC-1005B11E0135}" type="presParOf" srcId="{994BB47F-C1B0-4630-A053-050B16982F0A}" destId="{CE870423-D8D2-4D02-B1CA-42D0DFA344F2}" srcOrd="0" destOrd="0" presId="urn:microsoft.com/office/officeart/2016/7/layout/VerticalDownArrowProcess"/>
    <dgm:cxn modelId="{D8283571-9828-404B-8944-05C044A0C291}" type="presParOf" srcId="{994BB47F-C1B0-4630-A053-050B16982F0A}" destId="{085A9ABB-6FF6-4228-9360-223072E78CE4}" srcOrd="1" destOrd="0" presId="urn:microsoft.com/office/officeart/2016/7/layout/VerticalDownArrowProcess"/>
    <dgm:cxn modelId="{BE41CDFD-3015-43D2-9980-4C2F648D2394}" type="presParOf" srcId="{994BB47F-C1B0-4630-A053-050B16982F0A}" destId="{4A4954B0-E816-4436-9CE1-FAF45D2A45AD}"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228C9-EB2C-4091-B946-6919A8C8B475}">
      <dsp:nvSpPr>
        <dsp:cNvPr id="0" name=""/>
        <dsp:cNvSpPr/>
      </dsp:nvSpPr>
      <dsp:spPr>
        <a:xfrm>
          <a:off x="753" y="338174"/>
          <a:ext cx="2938425" cy="176305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 The </a:t>
          </a:r>
          <a:r>
            <a:rPr lang="en-US" sz="1500" b="1" u="sng" kern="1200"/>
            <a:t>immediate supervisor </a:t>
          </a:r>
          <a:r>
            <a:rPr lang="en-US" sz="1500" kern="1200"/>
            <a:t> </a:t>
          </a:r>
          <a:r>
            <a:rPr lang="en-US" sz="1500" u="sng" kern="1200"/>
            <a:t>may not do collection </a:t>
          </a:r>
          <a:r>
            <a:rPr lang="en-US" sz="1500" kern="1200"/>
            <a:t> </a:t>
          </a:r>
          <a:r>
            <a:rPr lang="en-US" sz="1500" u="sng" kern="1200"/>
            <a:t>unless no other collector is available </a:t>
          </a:r>
          <a:r>
            <a:rPr lang="en-US" sz="1500" kern="1200"/>
            <a:t> (The </a:t>
          </a:r>
          <a:r>
            <a:rPr lang="en-US" sz="1500" i="1" kern="1200"/>
            <a:t>immediate supervisor may act </a:t>
          </a:r>
          <a:r>
            <a:rPr lang="en-US" sz="1500" kern="1200"/>
            <a:t>as a </a:t>
          </a:r>
          <a:r>
            <a:rPr lang="en-US" sz="1500" u="sng" kern="1200"/>
            <a:t>monitor or observer (same gender</a:t>
          </a:r>
          <a:r>
            <a:rPr lang="en-US" sz="1500" kern="1200"/>
            <a:t> )</a:t>
          </a:r>
        </a:p>
      </dsp:txBody>
      <dsp:txXfrm>
        <a:off x="753" y="338174"/>
        <a:ext cx="2938425" cy="1763055"/>
      </dsp:txXfrm>
    </dsp:sp>
    <dsp:sp modelId="{EEC82F22-D33D-47C6-82BC-78B0DF5CB5D0}">
      <dsp:nvSpPr>
        <dsp:cNvPr id="0" name=""/>
        <dsp:cNvSpPr/>
      </dsp:nvSpPr>
      <dsp:spPr>
        <a:xfrm>
          <a:off x="3233021" y="338174"/>
          <a:ext cx="2938425" cy="1763055"/>
        </a:xfrm>
        <a:prstGeom prst="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 An </a:t>
          </a:r>
          <a:r>
            <a:rPr lang="en-US" sz="1500" u="sng" kern="1200"/>
            <a:t>employee -safety-sensitive position and subject to the DOT drug testing rules should not be a collector</a:t>
          </a:r>
          <a:r>
            <a:rPr lang="en-US" sz="1500" kern="1200"/>
            <a:t>, an observer, or a monitor for co-workers who are in the same testing pool or who work together with that employee on a daily basis.  </a:t>
          </a:r>
        </a:p>
      </dsp:txBody>
      <dsp:txXfrm>
        <a:off x="3233021" y="338174"/>
        <a:ext cx="2938425" cy="1763055"/>
      </dsp:txXfrm>
    </dsp:sp>
    <dsp:sp modelId="{BC1E12D2-9D94-4093-B0A3-BA3E0E8AED01}">
      <dsp:nvSpPr>
        <dsp:cNvPr id="0" name=""/>
        <dsp:cNvSpPr/>
      </dsp:nvSpPr>
      <dsp:spPr>
        <a:xfrm>
          <a:off x="753" y="2395072"/>
          <a:ext cx="2938425" cy="1763055"/>
        </a:xfrm>
        <a:prstGeom prst="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3. An individual </a:t>
          </a:r>
          <a:r>
            <a:rPr lang="en-US" sz="1500" u="sng" kern="1200"/>
            <a:t>working for an HHS-certified </a:t>
          </a:r>
          <a:r>
            <a:rPr lang="en-US" sz="1500" kern="1200"/>
            <a:t>drug testing laboratory (e.g., as a technician or accessioner) may not act as a collector  </a:t>
          </a:r>
        </a:p>
      </dsp:txBody>
      <dsp:txXfrm>
        <a:off x="753" y="2395072"/>
        <a:ext cx="2938425" cy="1763055"/>
      </dsp:txXfrm>
    </dsp:sp>
    <dsp:sp modelId="{31DCF02D-13FE-4244-918F-EE63AABEB858}">
      <dsp:nvSpPr>
        <dsp:cNvPr id="0" name=""/>
        <dsp:cNvSpPr/>
      </dsp:nvSpPr>
      <dsp:spPr>
        <a:xfrm>
          <a:off x="3233021" y="2395072"/>
          <a:ext cx="2938425" cy="1763055"/>
        </a:xfrm>
        <a:prstGeom prst="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The employee </a:t>
          </a:r>
          <a:r>
            <a:rPr lang="en-US" sz="1500" u="sng" kern="1200" dirty="0"/>
            <a:t>may not be the collector of his or her own </a:t>
          </a:r>
          <a:r>
            <a:rPr lang="en-US" sz="1500" kern="1200" dirty="0"/>
            <a:t>urine specimen.</a:t>
          </a:r>
        </a:p>
      </dsp:txBody>
      <dsp:txXfrm>
        <a:off x="3233021" y="2395072"/>
        <a:ext cx="2938425" cy="1763055"/>
      </dsp:txXfrm>
    </dsp:sp>
    <dsp:sp modelId="{0F627565-9341-46C5-ABE0-0EDE41EC1E28}">
      <dsp:nvSpPr>
        <dsp:cNvPr id="0" name=""/>
        <dsp:cNvSpPr/>
      </dsp:nvSpPr>
      <dsp:spPr>
        <a:xfrm>
          <a:off x="1616887" y="4451970"/>
          <a:ext cx="2938425" cy="1763055"/>
        </a:xfrm>
        <a:prstGeom prst="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5. To avoid a potential conflict of interest, a collector should not be someone that is </a:t>
          </a:r>
          <a:r>
            <a:rPr lang="en-US" sz="1500" u="sng" kern="1200"/>
            <a:t>related to the employee (e.g., spouse, ex-spouse, relative) or a close personal friend (e.g., fiancée).</a:t>
          </a:r>
          <a:endParaRPr lang="en-US" sz="1500" kern="1200"/>
        </a:p>
      </dsp:txBody>
      <dsp:txXfrm>
        <a:off x="1616887" y="4451970"/>
        <a:ext cx="2938425" cy="176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C0F4-A178-4750-8012-78D2D42B868D}">
      <dsp:nvSpPr>
        <dsp:cNvPr id="0" name=""/>
        <dsp:cNvSpPr/>
      </dsp:nvSpPr>
      <dsp:spPr>
        <a:xfrm>
          <a:off x="0" y="5975322"/>
          <a:ext cx="1409700" cy="653876"/>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w="6350" cap="flat" cmpd="sng" algn="ctr">
          <a:solidFill>
            <a:schemeClr val="accent1">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Recheck</a:t>
          </a:r>
        </a:p>
      </dsp:txBody>
      <dsp:txXfrm>
        <a:off x="0" y="5975322"/>
        <a:ext cx="1409700" cy="653876"/>
      </dsp:txXfrm>
    </dsp:sp>
    <dsp:sp modelId="{08EB1EEE-4584-47B2-B27A-CDC37FAAA873}">
      <dsp:nvSpPr>
        <dsp:cNvPr id="0" name=""/>
        <dsp:cNvSpPr/>
      </dsp:nvSpPr>
      <dsp:spPr>
        <a:xfrm>
          <a:off x="1409700" y="5975322"/>
          <a:ext cx="4229100" cy="653876"/>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Recheck items </a:t>
          </a:r>
          <a:r>
            <a:rPr lang="en-US" sz="1100" kern="1200" dirty="0"/>
            <a:t>(1) through (6) following each collection to ensure the site’s </a:t>
          </a:r>
          <a:r>
            <a:rPr lang="en-US" sz="1100" b="1" kern="1200" dirty="0"/>
            <a:t>continued integrity</a:t>
          </a:r>
          <a:r>
            <a:rPr lang="en-US" sz="1100" kern="1200" dirty="0"/>
            <a:t>.</a:t>
          </a:r>
        </a:p>
      </dsp:txBody>
      <dsp:txXfrm>
        <a:off x="1409700" y="5975322"/>
        <a:ext cx="4229100" cy="653876"/>
      </dsp:txXfrm>
    </dsp:sp>
    <dsp:sp modelId="{44BAFF60-64ED-4CD7-B946-B2FC2E9CCA34}">
      <dsp:nvSpPr>
        <dsp:cNvPr id="0" name=""/>
        <dsp:cNvSpPr/>
      </dsp:nvSpPr>
      <dsp:spPr>
        <a:xfrm rot="10800000">
          <a:off x="0" y="4979469"/>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w="6350" cap="flat" cmpd="sng" algn="ctr">
          <a:solidFill>
            <a:schemeClr val="accent1">
              <a:shade val="50000"/>
              <a:hueOff val="114998"/>
              <a:satOff val="-2801"/>
              <a:lumOff val="1225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Secure</a:t>
          </a:r>
        </a:p>
      </dsp:txBody>
      <dsp:txXfrm rot="-10800000">
        <a:off x="0" y="4979469"/>
        <a:ext cx="1409700" cy="653680"/>
      </dsp:txXfrm>
    </dsp:sp>
    <dsp:sp modelId="{2D94E83A-4C22-41B7-A5F9-48C569401566}">
      <dsp:nvSpPr>
        <dsp:cNvPr id="0" name=""/>
        <dsp:cNvSpPr/>
      </dsp:nvSpPr>
      <dsp:spPr>
        <a:xfrm>
          <a:off x="1409700" y="4979469"/>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Secure </a:t>
          </a:r>
          <a:r>
            <a:rPr lang="en-US" sz="1100" b="1" kern="1200" dirty="0"/>
            <a:t>areas and items </a:t>
          </a:r>
          <a:r>
            <a:rPr lang="en-US" sz="1100" kern="1200" dirty="0"/>
            <a:t>(e.g., ledges, trash receptacles, paper towel holders, under-sink areas, dropped ceilings) that appear suitable for concealing contaminants; and </a:t>
          </a:r>
        </a:p>
      </dsp:txBody>
      <dsp:txXfrm>
        <a:off x="1409700" y="4979469"/>
        <a:ext cx="4229100" cy="653680"/>
      </dsp:txXfrm>
    </dsp:sp>
    <dsp:sp modelId="{AE58E67C-FB05-4E00-87CF-21ACA0C26F14}">
      <dsp:nvSpPr>
        <dsp:cNvPr id="0" name=""/>
        <dsp:cNvSpPr/>
      </dsp:nvSpPr>
      <dsp:spPr>
        <a:xfrm rot="10800000">
          <a:off x="0" y="3983615"/>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w="6350" cap="flat" cmpd="sng" algn="ctr">
          <a:solidFill>
            <a:schemeClr val="accent1">
              <a:shade val="50000"/>
              <a:hueOff val="229996"/>
              <a:satOff val="-5601"/>
              <a:lumOff val="245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Ensure</a:t>
          </a:r>
        </a:p>
      </dsp:txBody>
      <dsp:txXfrm rot="-10800000">
        <a:off x="0" y="3983615"/>
        <a:ext cx="1409700" cy="653680"/>
      </dsp:txXfrm>
    </dsp:sp>
    <dsp:sp modelId="{2A0E49B4-CDB9-4AFE-843C-682FF5B841ED}">
      <dsp:nvSpPr>
        <dsp:cNvPr id="0" name=""/>
        <dsp:cNvSpPr/>
      </dsp:nvSpPr>
      <dsp:spPr>
        <a:xfrm>
          <a:off x="1409700" y="3983615"/>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Ensure that </a:t>
          </a:r>
          <a:r>
            <a:rPr lang="en-US" sz="1100" b="1" kern="1200" dirty="0"/>
            <a:t>undetected access </a:t>
          </a:r>
          <a:r>
            <a:rPr lang="en-US" sz="1100" kern="1200" dirty="0"/>
            <a:t>(e.g., through a door or window not in your view) is not possible; </a:t>
          </a:r>
        </a:p>
      </dsp:txBody>
      <dsp:txXfrm>
        <a:off x="1409700" y="3983615"/>
        <a:ext cx="4229100" cy="653680"/>
      </dsp:txXfrm>
    </dsp:sp>
    <dsp:sp modelId="{FE5AE7BD-63BB-4A6A-A1CE-A2C567ACD53E}">
      <dsp:nvSpPr>
        <dsp:cNvPr id="0" name=""/>
        <dsp:cNvSpPr/>
      </dsp:nvSpPr>
      <dsp:spPr>
        <a:xfrm rot="10800000">
          <a:off x="0" y="2987761"/>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w="6350" cap="flat" cmpd="sng" algn="ctr">
          <a:solidFill>
            <a:schemeClr val="accent1">
              <a:shade val="50000"/>
              <a:hueOff val="344994"/>
              <a:satOff val="-8402"/>
              <a:lumOff val="367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Inspect</a:t>
          </a:r>
        </a:p>
      </dsp:txBody>
      <dsp:txXfrm rot="-10800000">
        <a:off x="0" y="2987761"/>
        <a:ext cx="1409700" cy="653680"/>
      </dsp:txXfrm>
    </dsp:sp>
    <dsp:sp modelId="{703FCAFA-2F49-41C2-AD15-AA57608BE215}">
      <dsp:nvSpPr>
        <dsp:cNvPr id="0" name=""/>
        <dsp:cNvSpPr/>
      </dsp:nvSpPr>
      <dsp:spPr>
        <a:xfrm>
          <a:off x="1409700" y="2987761"/>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Inspect the site to ensure </a:t>
          </a:r>
          <a:r>
            <a:rPr lang="en-US" sz="1100" b="1" kern="1200" dirty="0"/>
            <a:t>that no foreign or unauthorized substances </a:t>
          </a:r>
          <a:r>
            <a:rPr lang="en-US" sz="1100" kern="1200" dirty="0"/>
            <a:t>are present; </a:t>
          </a:r>
        </a:p>
      </dsp:txBody>
      <dsp:txXfrm>
        <a:off x="1409700" y="2987761"/>
        <a:ext cx="4229100" cy="653680"/>
      </dsp:txXfrm>
    </dsp:sp>
    <dsp:sp modelId="{B36AA641-41BB-4EF4-959D-FAD060A9CC38}">
      <dsp:nvSpPr>
        <dsp:cNvPr id="0" name=""/>
        <dsp:cNvSpPr/>
      </dsp:nvSpPr>
      <dsp:spPr>
        <a:xfrm rot="10800000">
          <a:off x="0" y="1991908"/>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w="6350" cap="flat" cmpd="sng" algn="ctr">
          <a:solidFill>
            <a:schemeClr val="accent1">
              <a:shade val="50000"/>
              <a:hueOff val="344994"/>
              <a:satOff val="-8402"/>
              <a:lumOff val="367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Ensure</a:t>
          </a:r>
        </a:p>
      </dsp:txBody>
      <dsp:txXfrm rot="-10800000">
        <a:off x="0" y="1991908"/>
        <a:ext cx="1409700" cy="653680"/>
      </dsp:txXfrm>
    </dsp:sp>
    <dsp:sp modelId="{15A6C4C7-5653-4B8A-A928-3413AF1D295B}">
      <dsp:nvSpPr>
        <dsp:cNvPr id="0" name=""/>
        <dsp:cNvSpPr/>
      </dsp:nvSpPr>
      <dsp:spPr>
        <a:xfrm>
          <a:off x="1409700" y="1991908"/>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Ensure that </a:t>
          </a:r>
          <a:r>
            <a:rPr lang="en-US" sz="1100" b="1" kern="1200" dirty="0"/>
            <a:t>no soap, disinfectants, cleaning agents, or other possible adulterants</a:t>
          </a:r>
          <a:r>
            <a:rPr lang="en-US" sz="1100" kern="1200" dirty="0"/>
            <a:t> are present; </a:t>
          </a:r>
        </a:p>
      </dsp:txBody>
      <dsp:txXfrm>
        <a:off x="1409700" y="1991908"/>
        <a:ext cx="4229100" cy="653680"/>
      </dsp:txXfrm>
    </dsp:sp>
    <dsp:sp modelId="{A473DA2F-2BF0-4876-AE2B-DBDF6CC46BA7}">
      <dsp:nvSpPr>
        <dsp:cNvPr id="0" name=""/>
        <dsp:cNvSpPr/>
      </dsp:nvSpPr>
      <dsp:spPr>
        <a:xfrm rot="10800000">
          <a:off x="0" y="996054"/>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w="6350" cap="flat" cmpd="sng" algn="ctr">
          <a:solidFill>
            <a:schemeClr val="accent1">
              <a:shade val="50000"/>
              <a:hueOff val="229996"/>
              <a:satOff val="-5601"/>
              <a:lumOff val="245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Ensure</a:t>
          </a:r>
        </a:p>
      </dsp:txBody>
      <dsp:txXfrm rot="-10800000">
        <a:off x="0" y="996054"/>
        <a:ext cx="1409700" cy="653680"/>
      </dsp:txXfrm>
    </dsp:sp>
    <dsp:sp modelId="{94C70E08-581E-4593-B189-7C268571D7F4}">
      <dsp:nvSpPr>
        <dsp:cNvPr id="0" name=""/>
        <dsp:cNvSpPr/>
      </dsp:nvSpPr>
      <dsp:spPr>
        <a:xfrm>
          <a:off x="1409700" y="996054"/>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Ensure that the water in </a:t>
          </a:r>
          <a:r>
            <a:rPr lang="en-US" sz="1100" b="1" kern="1200" dirty="0"/>
            <a:t>the toilet and tank (if applicable) has bluing </a:t>
          </a:r>
          <a:r>
            <a:rPr lang="en-US" sz="1100" kern="1200" dirty="0"/>
            <a:t>(coloring) agent in it. Tape or otherwise secure shut any movable toilet tank lid, or put bluing in the tank; </a:t>
          </a:r>
        </a:p>
      </dsp:txBody>
      <dsp:txXfrm>
        <a:off x="1409700" y="996054"/>
        <a:ext cx="4229100" cy="653680"/>
      </dsp:txXfrm>
    </dsp:sp>
    <dsp:sp modelId="{9D390BFB-44D6-43E0-9E93-E93D2E7581D5}">
      <dsp:nvSpPr>
        <dsp:cNvPr id="0" name=""/>
        <dsp:cNvSpPr/>
      </dsp:nvSpPr>
      <dsp:spPr>
        <a:xfrm rot="10800000">
          <a:off x="0" y="200"/>
          <a:ext cx="1409700" cy="1005661"/>
        </a:xfrm>
        <a:prstGeom prst="upArrowCallout">
          <a:avLst>
            <a:gd name="adj1" fmla="val 5000"/>
            <a:gd name="adj2" fmla="val 10000"/>
            <a:gd name="adj3" fmla="val 15000"/>
            <a:gd name="adj4" fmla="val 64977"/>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w="6350" cap="flat" cmpd="sng" algn="ctr">
          <a:solidFill>
            <a:schemeClr val="accent1">
              <a:shade val="50000"/>
              <a:hueOff val="114998"/>
              <a:satOff val="-2801"/>
              <a:lumOff val="1225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0258" tIns="163576" rIns="100258" bIns="163576" numCol="1" spcCol="1270" anchor="ctr" anchorCtr="0">
          <a:noAutofit/>
        </a:bodyPr>
        <a:lstStyle/>
        <a:p>
          <a:pPr marL="0" lvl="0" indent="0" algn="ctr" defTabSz="1022350">
            <a:lnSpc>
              <a:spcPct val="90000"/>
            </a:lnSpc>
            <a:spcBef>
              <a:spcPct val="0"/>
            </a:spcBef>
            <a:spcAft>
              <a:spcPct val="35000"/>
            </a:spcAft>
            <a:buNone/>
          </a:pPr>
          <a:r>
            <a:rPr lang="en-US" sz="2300" kern="1200"/>
            <a:t>Secure</a:t>
          </a:r>
        </a:p>
      </dsp:txBody>
      <dsp:txXfrm rot="-10800000">
        <a:off x="0" y="200"/>
        <a:ext cx="1409700" cy="653680"/>
      </dsp:txXfrm>
    </dsp:sp>
    <dsp:sp modelId="{B33F266E-8025-455F-A737-317D08CDBB49}">
      <dsp:nvSpPr>
        <dsp:cNvPr id="0" name=""/>
        <dsp:cNvSpPr/>
      </dsp:nvSpPr>
      <dsp:spPr>
        <a:xfrm>
          <a:off x="1409700" y="200"/>
          <a:ext cx="4229100" cy="653680"/>
        </a:xfrm>
        <a:prstGeom prst="rect">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786" tIns="139700" rIns="85786" bIns="139700" numCol="1" spcCol="1270" anchor="ctr" anchorCtr="0">
          <a:noAutofit/>
        </a:bodyPr>
        <a:lstStyle/>
        <a:p>
          <a:pPr marL="0" lvl="0" indent="0" algn="l" defTabSz="488950">
            <a:lnSpc>
              <a:spcPct val="90000"/>
            </a:lnSpc>
            <a:spcBef>
              <a:spcPct val="0"/>
            </a:spcBef>
            <a:spcAft>
              <a:spcPct val="35000"/>
            </a:spcAft>
            <a:buNone/>
          </a:pPr>
          <a:r>
            <a:rPr lang="en-US" sz="1100" kern="1200" dirty="0"/>
            <a:t>Secure any </a:t>
          </a:r>
          <a:r>
            <a:rPr lang="en-US" sz="1100" b="1" kern="1200" dirty="0"/>
            <a:t>water sources </a:t>
          </a:r>
          <a:r>
            <a:rPr lang="en-US" sz="1100" kern="1200" dirty="0"/>
            <a:t>or otherwise make them unavailable to employees (e.g., turn off water inlet, tape handles to prevent opening faucets); </a:t>
          </a:r>
        </a:p>
      </dsp:txBody>
      <dsp:txXfrm>
        <a:off x="1409700" y="200"/>
        <a:ext cx="4229100" cy="65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48D54-4022-4204-AAB7-A640262190D2}">
      <dsp:nvSpPr>
        <dsp:cNvPr id="0" name=""/>
        <dsp:cNvSpPr/>
      </dsp:nvSpPr>
      <dsp:spPr>
        <a:xfrm>
          <a:off x="0" y="5561494"/>
          <a:ext cx="1447800" cy="912409"/>
        </a:xfrm>
        <a:prstGeom prst="rect">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968" tIns="227584" rIns="102968" bIns="227584" numCol="1" spcCol="1270" anchor="ctr" anchorCtr="0">
          <a:noAutofit/>
        </a:bodyPr>
        <a:lstStyle/>
        <a:p>
          <a:pPr marL="0" lvl="0" indent="0" algn="ctr" defTabSz="1422400">
            <a:lnSpc>
              <a:spcPct val="90000"/>
            </a:lnSpc>
            <a:spcBef>
              <a:spcPct val="0"/>
            </a:spcBef>
            <a:spcAft>
              <a:spcPct val="35000"/>
            </a:spcAft>
            <a:buNone/>
          </a:pPr>
          <a:r>
            <a:rPr lang="en-US" sz="3200" kern="1200"/>
            <a:t>Copy</a:t>
          </a:r>
        </a:p>
      </dsp:txBody>
      <dsp:txXfrm>
        <a:off x="0" y="5561494"/>
        <a:ext cx="1447800" cy="912409"/>
      </dsp:txXfrm>
    </dsp:sp>
    <dsp:sp modelId="{2E67DBD9-5162-48CD-ADA4-31E82BBEEF3C}">
      <dsp:nvSpPr>
        <dsp:cNvPr id="0" name=""/>
        <dsp:cNvSpPr/>
      </dsp:nvSpPr>
      <dsp:spPr>
        <a:xfrm>
          <a:off x="1447800" y="5561494"/>
          <a:ext cx="4343400" cy="912409"/>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05" tIns="190500" rIns="88105" bIns="190500" numCol="1" spcCol="1270" anchor="ctr" anchorCtr="0">
          <a:noAutofit/>
        </a:bodyPr>
        <a:lstStyle/>
        <a:p>
          <a:pPr marL="0" lvl="0" indent="0" algn="l" defTabSz="666750">
            <a:lnSpc>
              <a:spcPct val="90000"/>
            </a:lnSpc>
            <a:spcBef>
              <a:spcPct val="0"/>
            </a:spcBef>
            <a:spcAft>
              <a:spcPct val="35000"/>
            </a:spcAft>
            <a:buNone/>
          </a:pPr>
          <a:r>
            <a:rPr lang="en-US" sz="1500" kern="1200" dirty="0"/>
            <a:t>Copy </a:t>
          </a:r>
          <a:r>
            <a:rPr lang="en-US" sz="1500" b="1" kern="1200" dirty="0"/>
            <a:t>5</a:t>
          </a:r>
          <a:r>
            <a:rPr lang="en-US" sz="1500" kern="1200" dirty="0"/>
            <a:t> Given to Donor (Note: Donor may list any medications they are taking)</a:t>
          </a:r>
        </a:p>
      </dsp:txBody>
      <dsp:txXfrm>
        <a:off x="1447800" y="5561494"/>
        <a:ext cx="4343400" cy="912409"/>
      </dsp:txXfrm>
    </dsp:sp>
    <dsp:sp modelId="{3BAC72CB-6756-4E44-999B-10CBA94F0373}">
      <dsp:nvSpPr>
        <dsp:cNvPr id="0" name=""/>
        <dsp:cNvSpPr/>
      </dsp:nvSpPr>
      <dsp:spPr>
        <a:xfrm rot="10800000">
          <a:off x="0" y="4171894"/>
          <a:ext cx="1447800" cy="1403285"/>
        </a:xfrm>
        <a:prstGeom prst="upArrowCallout">
          <a:avLst>
            <a:gd name="adj1" fmla="val 5000"/>
            <a:gd name="adj2" fmla="val 10000"/>
            <a:gd name="adj3" fmla="val 15000"/>
            <a:gd name="adj4" fmla="val 64977"/>
          </a:avLst>
        </a:prstGeom>
        <a:solidFill>
          <a:schemeClr val="accent3">
            <a:shade val="80000"/>
            <a:hueOff val="0"/>
            <a:satOff val="0"/>
            <a:lumOff val="4773"/>
            <a:alphaOff val="0"/>
          </a:schemeClr>
        </a:solidFill>
        <a:ln w="12700" cap="flat" cmpd="sng" algn="ctr">
          <a:solidFill>
            <a:schemeClr val="accent3">
              <a:shade val="80000"/>
              <a:hueOff val="0"/>
              <a:satOff val="0"/>
              <a:lumOff val="477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968" tIns="227584" rIns="102968" bIns="227584" numCol="1" spcCol="1270" anchor="ctr" anchorCtr="0">
          <a:noAutofit/>
        </a:bodyPr>
        <a:lstStyle/>
        <a:p>
          <a:pPr marL="0" lvl="0" indent="0" algn="ctr" defTabSz="1422400">
            <a:lnSpc>
              <a:spcPct val="90000"/>
            </a:lnSpc>
            <a:spcBef>
              <a:spcPct val="0"/>
            </a:spcBef>
            <a:spcAft>
              <a:spcPct val="35000"/>
            </a:spcAft>
            <a:buNone/>
          </a:pPr>
          <a:r>
            <a:rPr lang="en-US" sz="3200" kern="1200"/>
            <a:t>Copy</a:t>
          </a:r>
        </a:p>
      </dsp:txBody>
      <dsp:txXfrm rot="-10800000">
        <a:off x="0" y="4171894"/>
        <a:ext cx="1447800" cy="912135"/>
      </dsp:txXfrm>
    </dsp:sp>
    <dsp:sp modelId="{268512E6-1FEA-40BC-A5E3-C66D03949F4A}">
      <dsp:nvSpPr>
        <dsp:cNvPr id="0" name=""/>
        <dsp:cNvSpPr/>
      </dsp:nvSpPr>
      <dsp:spPr>
        <a:xfrm>
          <a:off x="1447800" y="4171894"/>
          <a:ext cx="4343400" cy="91213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05" tIns="190500" rIns="88105" bIns="190500" numCol="1" spcCol="1270" anchor="ctr" anchorCtr="0">
          <a:noAutofit/>
        </a:bodyPr>
        <a:lstStyle/>
        <a:p>
          <a:pPr marL="0" lvl="0" indent="0" algn="l" defTabSz="666750">
            <a:lnSpc>
              <a:spcPct val="90000"/>
            </a:lnSpc>
            <a:spcBef>
              <a:spcPct val="0"/>
            </a:spcBef>
            <a:spcAft>
              <a:spcPct val="35000"/>
            </a:spcAft>
            <a:buNone/>
          </a:pPr>
          <a:r>
            <a:rPr lang="en-US" sz="1500" kern="1200" dirty="0"/>
            <a:t>Copy </a:t>
          </a:r>
          <a:r>
            <a:rPr lang="en-US" sz="1500" b="1" kern="1200" dirty="0"/>
            <a:t>4</a:t>
          </a:r>
          <a:r>
            <a:rPr lang="en-US" sz="1500" kern="1200" dirty="0"/>
            <a:t> Employer Copy sent (Within 24 hours or next business day</a:t>
          </a:r>
        </a:p>
      </dsp:txBody>
      <dsp:txXfrm>
        <a:off x="1447800" y="4171894"/>
        <a:ext cx="4343400" cy="912135"/>
      </dsp:txXfrm>
    </dsp:sp>
    <dsp:sp modelId="{DB10828D-C785-48A0-902E-53F55928ABD0}">
      <dsp:nvSpPr>
        <dsp:cNvPr id="0" name=""/>
        <dsp:cNvSpPr/>
      </dsp:nvSpPr>
      <dsp:spPr>
        <a:xfrm rot="10800000">
          <a:off x="0" y="2782295"/>
          <a:ext cx="1447800" cy="1403285"/>
        </a:xfrm>
        <a:prstGeom prst="upArrowCallout">
          <a:avLst>
            <a:gd name="adj1" fmla="val 5000"/>
            <a:gd name="adj2" fmla="val 10000"/>
            <a:gd name="adj3" fmla="val 15000"/>
            <a:gd name="adj4" fmla="val 64977"/>
          </a:avLst>
        </a:prstGeom>
        <a:solidFill>
          <a:schemeClr val="accent3">
            <a:shade val="80000"/>
            <a:hueOff val="0"/>
            <a:satOff val="0"/>
            <a:lumOff val="9546"/>
            <a:alphaOff val="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968" tIns="227584" rIns="102968" bIns="227584" numCol="1" spcCol="1270" anchor="ctr" anchorCtr="0">
          <a:noAutofit/>
        </a:bodyPr>
        <a:lstStyle/>
        <a:p>
          <a:pPr marL="0" lvl="0" indent="0" algn="ctr" defTabSz="1422400">
            <a:lnSpc>
              <a:spcPct val="90000"/>
            </a:lnSpc>
            <a:spcBef>
              <a:spcPct val="0"/>
            </a:spcBef>
            <a:spcAft>
              <a:spcPct val="35000"/>
            </a:spcAft>
            <a:buNone/>
          </a:pPr>
          <a:r>
            <a:rPr lang="en-US" sz="3200" kern="1200"/>
            <a:t>Copy</a:t>
          </a:r>
        </a:p>
      </dsp:txBody>
      <dsp:txXfrm rot="-10800000">
        <a:off x="0" y="2782295"/>
        <a:ext cx="1447800" cy="912135"/>
      </dsp:txXfrm>
    </dsp:sp>
    <dsp:sp modelId="{E30A45C6-6072-40A4-8A14-6AE45B955FB9}">
      <dsp:nvSpPr>
        <dsp:cNvPr id="0" name=""/>
        <dsp:cNvSpPr/>
      </dsp:nvSpPr>
      <dsp:spPr>
        <a:xfrm>
          <a:off x="1447800" y="2782295"/>
          <a:ext cx="4343400" cy="91213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05" tIns="190500" rIns="88105" bIns="190500" numCol="1" spcCol="1270" anchor="ctr" anchorCtr="0">
          <a:noAutofit/>
        </a:bodyPr>
        <a:lstStyle/>
        <a:p>
          <a:pPr marL="0" lvl="0" indent="0" algn="l" defTabSz="666750">
            <a:lnSpc>
              <a:spcPct val="90000"/>
            </a:lnSpc>
            <a:spcBef>
              <a:spcPct val="0"/>
            </a:spcBef>
            <a:spcAft>
              <a:spcPct val="35000"/>
            </a:spcAft>
            <a:buNone/>
          </a:pPr>
          <a:r>
            <a:rPr lang="en-US" sz="1500" kern="1200" dirty="0"/>
            <a:t>Copy </a:t>
          </a:r>
          <a:r>
            <a:rPr lang="en-US" sz="1500" b="1" kern="1200" dirty="0"/>
            <a:t>3</a:t>
          </a:r>
          <a:r>
            <a:rPr lang="en-US" sz="1500" kern="1200" dirty="0"/>
            <a:t> Collector Copy- keep 30 days for DOT / 2 years for HHS</a:t>
          </a:r>
        </a:p>
      </dsp:txBody>
      <dsp:txXfrm>
        <a:off x="1447800" y="2782295"/>
        <a:ext cx="4343400" cy="912135"/>
      </dsp:txXfrm>
    </dsp:sp>
    <dsp:sp modelId="{7AD29D79-C4DC-4913-BDDE-E97C9608AEAF}">
      <dsp:nvSpPr>
        <dsp:cNvPr id="0" name=""/>
        <dsp:cNvSpPr/>
      </dsp:nvSpPr>
      <dsp:spPr>
        <a:xfrm rot="10800000">
          <a:off x="0" y="1392695"/>
          <a:ext cx="1447800" cy="1403285"/>
        </a:xfrm>
        <a:prstGeom prst="upArrowCallout">
          <a:avLst>
            <a:gd name="adj1" fmla="val 5000"/>
            <a:gd name="adj2" fmla="val 10000"/>
            <a:gd name="adj3" fmla="val 15000"/>
            <a:gd name="adj4" fmla="val 64977"/>
          </a:avLst>
        </a:prstGeom>
        <a:solidFill>
          <a:schemeClr val="accent3">
            <a:shade val="80000"/>
            <a:hueOff val="0"/>
            <a:satOff val="0"/>
            <a:lumOff val="14319"/>
            <a:alphaOff val="0"/>
          </a:schemeClr>
        </a:solidFill>
        <a:ln w="12700" cap="flat" cmpd="sng" algn="ctr">
          <a:solidFill>
            <a:schemeClr val="accent3">
              <a:shade val="80000"/>
              <a:hueOff val="0"/>
              <a:satOff val="0"/>
              <a:lumOff val="143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968" tIns="227584" rIns="102968" bIns="227584" numCol="1" spcCol="1270" anchor="ctr" anchorCtr="0">
          <a:noAutofit/>
        </a:bodyPr>
        <a:lstStyle/>
        <a:p>
          <a:pPr marL="0" lvl="0" indent="0" algn="ctr" defTabSz="1422400">
            <a:lnSpc>
              <a:spcPct val="90000"/>
            </a:lnSpc>
            <a:spcBef>
              <a:spcPct val="0"/>
            </a:spcBef>
            <a:spcAft>
              <a:spcPct val="35000"/>
            </a:spcAft>
            <a:buNone/>
          </a:pPr>
          <a:r>
            <a:rPr lang="en-US" sz="3200" kern="1200"/>
            <a:t>Copy</a:t>
          </a:r>
        </a:p>
      </dsp:txBody>
      <dsp:txXfrm rot="-10800000">
        <a:off x="0" y="1392695"/>
        <a:ext cx="1447800" cy="912135"/>
      </dsp:txXfrm>
    </dsp:sp>
    <dsp:sp modelId="{E17F1FF9-752B-448F-B6EB-ACFCDC1A3FE7}">
      <dsp:nvSpPr>
        <dsp:cNvPr id="0" name=""/>
        <dsp:cNvSpPr/>
      </dsp:nvSpPr>
      <dsp:spPr>
        <a:xfrm>
          <a:off x="1447800" y="1392695"/>
          <a:ext cx="4343400" cy="91213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05" tIns="190500" rIns="88105" bIns="190500" numCol="1" spcCol="1270" anchor="ctr" anchorCtr="0">
          <a:noAutofit/>
        </a:bodyPr>
        <a:lstStyle/>
        <a:p>
          <a:pPr marL="0" lvl="0" indent="0" algn="l" defTabSz="666750">
            <a:lnSpc>
              <a:spcPct val="90000"/>
            </a:lnSpc>
            <a:spcBef>
              <a:spcPct val="0"/>
            </a:spcBef>
            <a:spcAft>
              <a:spcPct val="35000"/>
            </a:spcAft>
            <a:buNone/>
          </a:pPr>
          <a:r>
            <a:rPr lang="en-US" sz="1500" kern="1200" dirty="0"/>
            <a:t>Copy </a:t>
          </a:r>
          <a:r>
            <a:rPr lang="en-US" sz="1500" b="1" kern="1200" dirty="0"/>
            <a:t>2</a:t>
          </a:r>
          <a:r>
            <a:rPr lang="en-US" sz="1500" kern="1200" dirty="0"/>
            <a:t> Faxed or the scanned image is sent securely to the MRO within 24 hours or next business day</a:t>
          </a:r>
        </a:p>
      </dsp:txBody>
      <dsp:txXfrm>
        <a:off x="1447800" y="1392695"/>
        <a:ext cx="4343400" cy="912135"/>
      </dsp:txXfrm>
    </dsp:sp>
    <dsp:sp modelId="{085A9ABB-6FF6-4228-9360-223072E78CE4}">
      <dsp:nvSpPr>
        <dsp:cNvPr id="0" name=""/>
        <dsp:cNvSpPr/>
      </dsp:nvSpPr>
      <dsp:spPr>
        <a:xfrm rot="10800000">
          <a:off x="0" y="3096"/>
          <a:ext cx="1447800" cy="1403285"/>
        </a:xfrm>
        <a:prstGeom prst="upArrowCallout">
          <a:avLst>
            <a:gd name="adj1" fmla="val 5000"/>
            <a:gd name="adj2" fmla="val 10000"/>
            <a:gd name="adj3" fmla="val 15000"/>
            <a:gd name="adj4" fmla="val 64977"/>
          </a:avLst>
        </a:prstGeom>
        <a:solidFill>
          <a:schemeClr val="accent3">
            <a:shade val="80000"/>
            <a:hueOff val="0"/>
            <a:satOff val="0"/>
            <a:lumOff val="19092"/>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2968" tIns="227584" rIns="102968"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Copy</a:t>
          </a:r>
        </a:p>
      </dsp:txBody>
      <dsp:txXfrm rot="-10800000">
        <a:off x="0" y="3096"/>
        <a:ext cx="1447800" cy="912135"/>
      </dsp:txXfrm>
    </dsp:sp>
    <dsp:sp modelId="{4A4954B0-E816-4436-9CE1-FAF45D2A45AD}">
      <dsp:nvSpPr>
        <dsp:cNvPr id="0" name=""/>
        <dsp:cNvSpPr/>
      </dsp:nvSpPr>
      <dsp:spPr>
        <a:xfrm>
          <a:off x="1447800" y="3096"/>
          <a:ext cx="4343400" cy="912135"/>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05" tIns="190500" rIns="88105" bIns="190500" numCol="1" spcCol="1270" anchor="ctr" anchorCtr="0">
          <a:noAutofit/>
        </a:bodyPr>
        <a:lstStyle/>
        <a:p>
          <a:pPr marL="0" lvl="0" indent="0" algn="l" defTabSz="666750">
            <a:lnSpc>
              <a:spcPct val="90000"/>
            </a:lnSpc>
            <a:spcBef>
              <a:spcPct val="0"/>
            </a:spcBef>
            <a:spcAft>
              <a:spcPct val="35000"/>
            </a:spcAft>
            <a:buNone/>
          </a:pPr>
          <a:r>
            <a:rPr lang="en-US" sz="1500" kern="1200" dirty="0"/>
            <a:t>Copy</a:t>
          </a:r>
          <a:r>
            <a:rPr lang="en-US" sz="1500" b="1" kern="1200" dirty="0"/>
            <a:t> 1 </a:t>
          </a:r>
          <a:r>
            <a:rPr lang="en-US" sz="1500" kern="1200" dirty="0"/>
            <a:t>Placed in pouch and sent to laboratory w/specimens- within 24 hours or next business day</a:t>
          </a:r>
        </a:p>
      </dsp:txBody>
      <dsp:txXfrm>
        <a:off x="1447800" y="3096"/>
        <a:ext cx="4343400" cy="9121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A7804-3EBE-4C82-8A09-BAACA6E06E3E}"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17EBB-CD77-432B-B999-5F42807339BB}" type="slidenum">
              <a:rPr lang="en-US" smtClean="0"/>
              <a:t>‹#›</a:t>
            </a:fld>
            <a:endParaRPr lang="en-US"/>
          </a:p>
        </p:txBody>
      </p:sp>
    </p:spTree>
    <p:extLst>
      <p:ext uri="{BB962C8B-B14F-4D97-AF65-F5344CB8AC3E}">
        <p14:creationId xmlns:p14="http://schemas.microsoft.com/office/powerpoint/2010/main" val="203177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t.gov/ost/dap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own slide</a:t>
            </a:r>
            <a:r>
              <a:rPr lang="en-US" baseline="0" dirty="0"/>
              <a:t> with your information.. </a:t>
            </a:r>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2</a:t>
            </a:fld>
            <a:endParaRPr lang="en-US" dirty="0"/>
          </a:p>
        </p:txBody>
      </p:sp>
    </p:spTree>
    <p:extLst>
      <p:ext uri="{BB962C8B-B14F-4D97-AF65-F5344CB8AC3E}">
        <p14:creationId xmlns:p14="http://schemas.microsoft.com/office/powerpoint/2010/main" val="168112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folHlink"/>
                </a:solidFill>
                <a:latin typeface="Helvetica" pitchFamily="-60" charset="0"/>
              </a:rPr>
              <a:t>Drugs to be tested</a:t>
            </a:r>
            <a:br>
              <a:rPr lang="en-US" sz="1200" dirty="0">
                <a:solidFill>
                  <a:schemeClr val="folHlink"/>
                </a:solidFill>
                <a:latin typeface="Helvetica" pitchFamily="-60" charset="0"/>
              </a:rPr>
            </a:br>
            <a:r>
              <a:rPr lang="en-US" sz="1200" dirty="0">
                <a:solidFill>
                  <a:schemeClr val="folHlink"/>
                </a:solidFill>
                <a:latin typeface="Helvetica" pitchFamily="-60" charset="0"/>
              </a:rPr>
              <a:t>(under CFR 49 Part 40 </a:t>
            </a:r>
            <a:r>
              <a:rPr lang="en-US" sz="1200" dirty="0" err="1">
                <a:solidFill>
                  <a:schemeClr val="folHlink"/>
                </a:solidFill>
                <a:latin typeface="Helvetica" pitchFamily="-60" charset="0"/>
              </a:rPr>
              <a:t>reg’s</a:t>
            </a:r>
            <a:r>
              <a:rPr lang="en-US" sz="1200" dirty="0">
                <a:solidFill>
                  <a:schemeClr val="folHlink"/>
                </a:solidFill>
                <a:latin typeface="Helvetica" pitchFamily="-60" charset="0"/>
              </a:rPr>
              <a:t>)</a:t>
            </a:r>
          </a:p>
          <a:p>
            <a:pPr marL="571500" indent="-571500">
              <a:buFont typeface="Wingdings" pitchFamily="2" charset="2"/>
              <a:buChar char="q"/>
            </a:pPr>
            <a:r>
              <a:rPr lang="en-US" sz="1200" b="1" dirty="0"/>
              <a:t>Marijuana</a:t>
            </a:r>
          </a:p>
          <a:p>
            <a:pPr marL="571500" indent="-571500">
              <a:buFont typeface="Wingdings" pitchFamily="2" charset="2"/>
              <a:buChar char="q"/>
            </a:pPr>
            <a:r>
              <a:rPr lang="en-US" sz="1200" b="1" dirty="0"/>
              <a:t>Cocaine</a:t>
            </a:r>
          </a:p>
          <a:p>
            <a:pPr marL="571500" indent="-571500">
              <a:buFont typeface="Wingdings" pitchFamily="2" charset="2"/>
              <a:buChar char="q"/>
            </a:pPr>
            <a:r>
              <a:rPr lang="en-US" sz="1200" b="1" dirty="0"/>
              <a:t>Opiates</a:t>
            </a:r>
          </a:p>
          <a:p>
            <a:pPr marL="571500" indent="-571500">
              <a:buFont typeface="Wingdings" pitchFamily="2" charset="2"/>
              <a:buChar char="q"/>
            </a:pPr>
            <a:r>
              <a:rPr lang="en-US" sz="1200" b="1" dirty="0"/>
              <a:t>Amphetamines</a:t>
            </a:r>
          </a:p>
          <a:p>
            <a:pPr marL="571500" indent="-571500">
              <a:buFont typeface="Wingdings" pitchFamily="2" charset="2"/>
              <a:buChar char="q"/>
            </a:pPr>
            <a:r>
              <a:rPr lang="en-US" sz="1200" b="1" dirty="0"/>
              <a:t>Phencyclidine</a:t>
            </a:r>
          </a:p>
          <a:p>
            <a:endParaRPr lang="en-US" sz="1200" dirty="0">
              <a:solidFill>
                <a:schemeClr val="folHlink"/>
              </a:solidFill>
              <a:latin typeface="Helvetica" pitchFamily="-60" charset="0"/>
            </a:endParaRP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16</a:t>
            </a:fld>
            <a:endParaRPr lang="en-US" dirty="0"/>
          </a:p>
        </p:txBody>
      </p:sp>
    </p:spTree>
    <p:extLst>
      <p:ext uri="{BB962C8B-B14F-4D97-AF65-F5344CB8AC3E}">
        <p14:creationId xmlns:p14="http://schemas.microsoft.com/office/powerpoint/2010/main" val="132884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b="0" dirty="0">
                <a:solidFill>
                  <a:schemeClr val="folHlink"/>
                </a:solidFill>
                <a:latin typeface="Helvetica" pitchFamily="-60" charset="0"/>
              </a:rPr>
              <a:t>The Collector (which we</a:t>
            </a:r>
            <a:r>
              <a:rPr lang="en-US" b="0" baseline="0" dirty="0">
                <a:solidFill>
                  <a:schemeClr val="folHlink"/>
                </a:solidFill>
                <a:latin typeface="Helvetica" pitchFamily="-60" charset="0"/>
              </a:rPr>
              <a:t> will be covering in the next slides)</a:t>
            </a:r>
            <a:endParaRPr lang="en-US" b="0" dirty="0">
              <a:solidFill>
                <a:schemeClr val="folHlink"/>
              </a:solidFill>
              <a:latin typeface="Helvetica" pitchFamily="-60" charset="0"/>
            </a:endParaRPr>
          </a:p>
          <a:p>
            <a:pPr marL="285750" indent="-285750">
              <a:lnSpc>
                <a:spcPct val="90000"/>
              </a:lnSpc>
              <a:buFont typeface="Wingdings" pitchFamily="2" charset="2"/>
              <a:buChar char="v"/>
            </a:pPr>
            <a:r>
              <a:rPr lang="en-US" sz="1200" b="1" dirty="0"/>
              <a:t>Who can and cannot serve as a collector?</a:t>
            </a:r>
          </a:p>
          <a:p>
            <a:pPr marL="285750" indent="-285750">
              <a:lnSpc>
                <a:spcPct val="90000"/>
              </a:lnSpc>
              <a:buFont typeface="Wingdings" pitchFamily="2" charset="2"/>
              <a:buChar char="v"/>
            </a:pPr>
            <a:r>
              <a:rPr lang="en-US" sz="1200" b="1" dirty="0"/>
              <a:t>Who may perform direct observation collections?</a:t>
            </a:r>
          </a:p>
          <a:p>
            <a:pPr marL="285750" indent="-285750">
              <a:lnSpc>
                <a:spcPct val="90000"/>
              </a:lnSpc>
              <a:buFont typeface="Wingdings" pitchFamily="2" charset="2"/>
              <a:buChar char="v"/>
            </a:pPr>
            <a:r>
              <a:rPr lang="en-US" sz="1200" b="1" dirty="0"/>
              <a:t>Who may perform monitored collections?</a:t>
            </a:r>
          </a:p>
          <a:p>
            <a:pPr marL="285750" indent="-285750">
              <a:lnSpc>
                <a:spcPct val="90000"/>
              </a:lnSpc>
              <a:buFont typeface="Wingdings" pitchFamily="2" charset="2"/>
              <a:buChar char="v"/>
            </a:pPr>
            <a:r>
              <a:rPr lang="en-US" sz="1200" b="1" dirty="0"/>
              <a:t>Training requirements</a:t>
            </a:r>
          </a:p>
          <a:p>
            <a:pPr marL="285750" indent="-285750">
              <a:lnSpc>
                <a:spcPct val="90000"/>
              </a:lnSpc>
              <a:buFont typeface="Wingdings" pitchFamily="2" charset="2"/>
              <a:buChar char="v"/>
            </a:pPr>
            <a:r>
              <a:rPr lang="en-US" sz="1200" b="1" dirty="0"/>
              <a:t>Collector identification</a:t>
            </a:r>
          </a:p>
          <a:p>
            <a:endParaRPr lang="en-US" dirty="0"/>
          </a:p>
        </p:txBody>
      </p:sp>
    </p:spTree>
    <p:extLst>
      <p:ext uri="{BB962C8B-B14F-4D97-AF65-F5344CB8AC3E}">
        <p14:creationId xmlns:p14="http://schemas.microsoft.com/office/powerpoint/2010/main" val="415132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Rot="1" noChangeAspect="1" noChangeArrowheads="1" noTextEdit="1"/>
          </p:cNvSpPr>
          <p:nvPr>
            <p:ph type="sldImg"/>
          </p:nvPr>
        </p:nvSpPr>
        <p:spPr>
          <a:xfrm>
            <a:off x="381000" y="685800"/>
            <a:ext cx="6096000" cy="3429000"/>
          </a:xfrm>
          <a:ln/>
        </p:spPr>
      </p:sp>
      <p:sp>
        <p:nvSpPr>
          <p:cNvPr id="1056771" name="Rectangle 3"/>
          <p:cNvSpPr>
            <a:spLocks noGrp="1" noChangeArrowheads="1"/>
          </p:cNvSpPr>
          <p:nvPr>
            <p:ph type="body" idx="1"/>
          </p:nvPr>
        </p:nvSpPr>
        <p:spPr>
          <a:xfrm>
            <a:off x="914400" y="4343400"/>
            <a:ext cx="5029200" cy="4114800"/>
          </a:xfrm>
        </p:spPr>
        <p:txBody>
          <a:bodyPr/>
          <a:lstStyle/>
          <a:p>
            <a:r>
              <a:rPr lang="en-US" sz="1200" dirty="0">
                <a:latin typeface="Arial" charset="0"/>
              </a:rPr>
              <a:t>Qualified Services</a:t>
            </a:r>
          </a:p>
          <a:p>
            <a:pPr>
              <a:buFont typeface="Wingdings" pitchFamily="2" charset="2"/>
              <a:buNone/>
            </a:pPr>
            <a:r>
              <a:rPr lang="en-US" sz="2800" b="1" dirty="0"/>
              <a:t>Collection Site Personnel Training Requirements:</a:t>
            </a:r>
          </a:p>
          <a:p>
            <a:pPr>
              <a:buFont typeface="Wingdings" pitchFamily="2" charset="2"/>
              <a:buChar char="ü"/>
            </a:pPr>
            <a:r>
              <a:rPr lang="en-US" sz="2800" b="1" dirty="0"/>
              <a:t>     Qualified as </a:t>
            </a:r>
            <a:r>
              <a:rPr lang="en-US" sz="2800" b="1" dirty="0">
                <a:solidFill>
                  <a:srgbClr val="FFFF00"/>
                </a:solidFill>
              </a:rPr>
              <a:t>“Collector”</a:t>
            </a:r>
            <a:r>
              <a:rPr lang="en-US" sz="2800" b="1" dirty="0"/>
              <a:t> </a:t>
            </a:r>
          </a:p>
          <a:p>
            <a:pPr>
              <a:buFont typeface="Wingdings" pitchFamily="2" charset="2"/>
              <a:buChar char="ü"/>
            </a:pPr>
            <a:r>
              <a:rPr lang="en-US" sz="2800" b="1" dirty="0"/>
              <a:t>     Qualified as </a:t>
            </a:r>
            <a:r>
              <a:rPr lang="en-US" sz="2800" b="1" dirty="0">
                <a:solidFill>
                  <a:srgbClr val="FFFF00"/>
                </a:solidFill>
              </a:rPr>
              <a:t>“BAT/STT”</a:t>
            </a:r>
          </a:p>
          <a:p>
            <a:pPr lvl="1"/>
            <a:r>
              <a:rPr lang="en-US" sz="2400" dirty="0"/>
              <a:t>Basic information</a:t>
            </a:r>
          </a:p>
          <a:p>
            <a:pPr lvl="1"/>
            <a:r>
              <a:rPr lang="en-US" sz="2400" dirty="0"/>
              <a:t>Qualification training</a:t>
            </a:r>
          </a:p>
          <a:p>
            <a:pPr lvl="1"/>
            <a:r>
              <a:rPr lang="en-US" sz="2400" dirty="0"/>
              <a:t>Initial proficiency demonstration</a:t>
            </a:r>
          </a:p>
          <a:p>
            <a:pPr lvl="1"/>
            <a:r>
              <a:rPr lang="en-US" sz="2400" dirty="0"/>
              <a:t>Refresher training</a:t>
            </a:r>
          </a:p>
          <a:p>
            <a:pPr lvl="1"/>
            <a:r>
              <a:rPr lang="en-US" sz="2400" dirty="0"/>
              <a:t>Error correction training</a:t>
            </a:r>
            <a:endParaRPr lang="en-US" sz="2400" b="1"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Collectors meeting the requirements of Subpart C 40.31 are the only persons authorized to collect urine specimens for DOT drug testing</a:t>
            </a:r>
          </a:p>
          <a:p>
            <a:endParaRPr lang="en-US" sz="1200" dirty="0">
              <a:latin typeface="Arial" charset="0"/>
            </a:endParaRPr>
          </a:p>
          <a:p>
            <a:endParaRPr lang="en-US" dirty="0"/>
          </a:p>
        </p:txBody>
      </p:sp>
    </p:spTree>
    <p:extLst>
      <p:ext uri="{BB962C8B-B14F-4D97-AF65-F5344CB8AC3E}">
        <p14:creationId xmlns:p14="http://schemas.microsoft.com/office/powerpoint/2010/main" val="30227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itchFamily="2" charset="2"/>
              <a:buChar char="ü"/>
            </a:pPr>
            <a:r>
              <a:rPr lang="en-US" sz="1200" dirty="0"/>
              <a:t>Coworker</a:t>
            </a:r>
          </a:p>
          <a:p>
            <a:pPr marL="457200" indent="-457200">
              <a:buFont typeface="Wingdings" pitchFamily="2" charset="2"/>
              <a:buChar char="ü"/>
            </a:pPr>
            <a:r>
              <a:rPr lang="en-US" sz="1200" dirty="0"/>
              <a:t>Relation or close friend</a:t>
            </a:r>
          </a:p>
          <a:p>
            <a:pPr marL="457200" indent="-457200">
              <a:buFont typeface="Wingdings" pitchFamily="2" charset="2"/>
              <a:buChar char="ü"/>
            </a:pPr>
            <a:r>
              <a:rPr lang="en-US" sz="1200" dirty="0"/>
              <a:t>Different gender when directly observed </a:t>
            </a:r>
          </a:p>
          <a:p>
            <a:pPr marL="457200" indent="-457200">
              <a:buFont typeface="Wingdings" pitchFamily="2" charset="2"/>
              <a:buChar char="ü"/>
            </a:pPr>
            <a:r>
              <a:rPr lang="en-US" sz="1200" dirty="0"/>
              <a:t>Different gender for monitored collection unless medical professional</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latin typeface="Times New Roman" pitchFamily="18" charset="0"/>
              </a:rPr>
              <a:t>Collector needs to have ID : collector’s name &amp; name of collection company. The only organization you must give certificates to are: DOT agency representatives, employers and SA (service agent) or, C/TPA’s</a:t>
            </a:r>
          </a:p>
          <a:p>
            <a:pPr marL="457200" indent="-457200">
              <a:buFont typeface="Wingdings" pitchFamily="2" charset="2"/>
              <a:buChar char="ü"/>
            </a:pPr>
            <a:endParaRPr lang="en-US" sz="1200"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21</a:t>
            </a:fld>
            <a:endParaRPr lang="en-US" dirty="0"/>
          </a:p>
        </p:txBody>
      </p:sp>
    </p:spTree>
    <p:extLst>
      <p:ext uri="{BB962C8B-B14F-4D97-AF65-F5344CB8AC3E}">
        <p14:creationId xmlns:p14="http://schemas.microsoft.com/office/powerpoint/2010/main" val="263138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buFont typeface="Wingdings" pitchFamily="2" charset="2"/>
              <a:buChar char="v"/>
            </a:pPr>
            <a:r>
              <a:rPr lang="en-US" sz="2800" u="sng" dirty="0"/>
              <a:t>Basic information-</a:t>
            </a:r>
            <a:r>
              <a:rPr lang="en-US" sz="2800" dirty="0"/>
              <a:t> 49 CFR Part 40 Subpart C 40.33&amp; knowledgeable about current “DOT Urine Specimen Collection Procedures Guidelines”</a:t>
            </a:r>
          </a:p>
          <a:p>
            <a:pPr marL="457200" indent="-457200">
              <a:lnSpc>
                <a:spcPct val="90000"/>
              </a:lnSpc>
              <a:buFont typeface="Wingdings" pitchFamily="2" charset="2"/>
              <a:buChar char="v"/>
            </a:pPr>
            <a:r>
              <a:rPr lang="en-US" sz="2800" u="sng" dirty="0"/>
              <a:t>Qualification training:</a:t>
            </a:r>
          </a:p>
          <a:p>
            <a:pPr lvl="1">
              <a:lnSpc>
                <a:spcPct val="90000"/>
              </a:lnSpc>
              <a:buFont typeface="Wingdings" pitchFamily="2" charset="2"/>
              <a:buChar char="v"/>
            </a:pPr>
            <a:r>
              <a:rPr lang="en-US" sz="2400" dirty="0"/>
              <a:t>Complete collection and Chain of custody-completion and transmission</a:t>
            </a:r>
          </a:p>
          <a:p>
            <a:pPr lvl="1">
              <a:lnSpc>
                <a:spcPct val="90000"/>
              </a:lnSpc>
              <a:buFont typeface="Wingdings" pitchFamily="2" charset="2"/>
              <a:buChar char="v"/>
            </a:pPr>
            <a:r>
              <a:rPr lang="en-US" sz="2400" dirty="0"/>
              <a:t>Problem collections: shy bladder, attempted adulteration, </a:t>
            </a:r>
          </a:p>
          <a:p>
            <a:pPr lvl="1">
              <a:lnSpc>
                <a:spcPct val="90000"/>
              </a:lnSpc>
              <a:buFont typeface="Wingdings" pitchFamily="2" charset="2"/>
              <a:buChar char="v"/>
            </a:pPr>
            <a:r>
              <a:rPr lang="en-US" sz="2400" dirty="0"/>
              <a:t>Fatal flaws, correctable flaws, and how to correct problems</a:t>
            </a:r>
          </a:p>
          <a:p>
            <a:pPr lvl="1">
              <a:lnSpc>
                <a:spcPct val="90000"/>
              </a:lnSpc>
              <a:buFont typeface="Wingdings" pitchFamily="2" charset="2"/>
              <a:buChar char="v"/>
            </a:pPr>
            <a:r>
              <a:rPr lang="en-US" sz="2400" dirty="0"/>
              <a:t>The collector’s responsibility for maintaining the integrity of the collection process, ensuring the privacy of the donor, ensuring security of the specimen, and avoiding conduct or statements that could be viewed as in appropriate or offensive.  </a:t>
            </a:r>
          </a:p>
          <a:p>
            <a:pPr marL="285750" indent="-285750">
              <a:lnSpc>
                <a:spcPct val="90000"/>
              </a:lnSpc>
              <a:buFont typeface="Wingdings" pitchFamily="2" charset="2"/>
              <a:buChar char="v"/>
            </a:pPr>
            <a:endParaRPr lang="en-US"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22</a:t>
            </a:fld>
            <a:endParaRPr lang="en-US" dirty="0"/>
          </a:p>
        </p:txBody>
      </p:sp>
    </p:spTree>
    <p:extLst>
      <p:ext uri="{BB962C8B-B14F-4D97-AF65-F5344CB8AC3E}">
        <p14:creationId xmlns:p14="http://schemas.microsoft.com/office/powerpoint/2010/main" val="11659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Monitor must evaluate in person or by means of that provides “real time observation and interaction” attest that mock collections are “error free”.</a:t>
            </a:r>
          </a:p>
          <a:p>
            <a:pPr lvl="1"/>
            <a:endParaRPr lang="en-US" sz="2400" dirty="0"/>
          </a:p>
          <a:p>
            <a:pPr lvl="1"/>
            <a:r>
              <a:rPr lang="en-US" sz="2400" dirty="0"/>
              <a:t>Monitor must be qualified collector who has demonstrated necessary knowledge, skills, and abilities by: </a:t>
            </a:r>
          </a:p>
          <a:p>
            <a:pPr lvl="2"/>
            <a:r>
              <a:rPr lang="en-US" sz="2400" dirty="0"/>
              <a:t>Collector for DOT collections for at least one year</a:t>
            </a:r>
          </a:p>
          <a:p>
            <a:pPr lvl="2"/>
            <a:r>
              <a:rPr lang="en-US" sz="2400" dirty="0"/>
              <a:t>Conduct collector training under this part for one year</a:t>
            </a:r>
          </a:p>
          <a:p>
            <a:pPr lvl="2"/>
            <a:r>
              <a:rPr lang="en-US" sz="2400" dirty="0"/>
              <a:t>Successfully competed a “train the trainer” course</a:t>
            </a:r>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23</a:t>
            </a:fld>
            <a:endParaRPr lang="en-US"/>
          </a:p>
        </p:txBody>
      </p:sp>
    </p:spTree>
    <p:extLst>
      <p:ext uri="{BB962C8B-B14F-4D97-AF65-F5344CB8AC3E}">
        <p14:creationId xmlns:p14="http://schemas.microsoft.com/office/powerpoint/2010/main" val="151454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800" b="1" dirty="0"/>
              <a:t>Refresher training- </a:t>
            </a:r>
            <a:r>
              <a:rPr lang="en-US" sz="2800" dirty="0"/>
              <a:t>no less frequently than every five years</a:t>
            </a:r>
          </a:p>
          <a:p>
            <a:pPr>
              <a:lnSpc>
                <a:spcPct val="90000"/>
              </a:lnSpc>
            </a:pPr>
            <a:r>
              <a:rPr lang="en-US" sz="2800" dirty="0"/>
              <a:t> must meet same requirements as initial training.</a:t>
            </a:r>
          </a:p>
          <a:p>
            <a:pPr>
              <a:lnSpc>
                <a:spcPct val="90000"/>
              </a:lnSpc>
            </a:pPr>
            <a:endParaRPr lang="en-US" sz="2800" dirty="0"/>
          </a:p>
          <a:p>
            <a:pPr>
              <a:lnSpc>
                <a:spcPct val="90000"/>
              </a:lnSpc>
            </a:pPr>
            <a:r>
              <a:rPr lang="en-US" sz="2800" b="1" dirty="0"/>
              <a:t> Error correction training- </a:t>
            </a:r>
            <a:r>
              <a:rPr lang="en-US" sz="2800" dirty="0"/>
              <a:t>if you make a mistake as a collector that cancels (fatal flaw, uncorrected flaw).</a:t>
            </a:r>
          </a:p>
          <a:p>
            <a:pPr lvl="1">
              <a:lnSpc>
                <a:spcPct val="90000"/>
              </a:lnSpc>
            </a:pPr>
            <a:r>
              <a:rPr lang="en-US" sz="2400" dirty="0"/>
              <a:t>Within 30 days</a:t>
            </a:r>
          </a:p>
          <a:p>
            <a:pPr lvl="1">
              <a:lnSpc>
                <a:spcPct val="90000"/>
              </a:lnSpc>
            </a:pPr>
            <a:r>
              <a:rPr lang="en-US" sz="2400" dirty="0"/>
              <a:t>Cover subject matter with the error was caused</a:t>
            </a:r>
          </a:p>
          <a:p>
            <a:pPr lvl="1">
              <a:lnSpc>
                <a:spcPct val="90000"/>
              </a:lnSpc>
            </a:pPr>
            <a:r>
              <a:rPr lang="en-US" sz="2400" dirty="0"/>
              <a:t>Error free mock collections (two on error)</a:t>
            </a:r>
          </a:p>
          <a:p>
            <a:pPr>
              <a:lnSpc>
                <a:spcPct val="90000"/>
              </a:lnSpc>
            </a:pPr>
            <a:r>
              <a:rPr lang="en-US" sz="2800" b="1" dirty="0"/>
              <a:t>Documentation</a:t>
            </a:r>
          </a:p>
          <a:p>
            <a:pPr lvl="1">
              <a:lnSpc>
                <a:spcPct val="90000"/>
              </a:lnSpc>
            </a:pPr>
            <a:r>
              <a:rPr lang="en-US" sz="2400" dirty="0"/>
              <a:t>Collector must  maintain to show current requirements meet</a:t>
            </a:r>
          </a:p>
          <a:p>
            <a:pPr lvl="1">
              <a:lnSpc>
                <a:spcPct val="90000"/>
              </a:lnSpc>
            </a:pPr>
            <a:r>
              <a:rPr lang="en-US" sz="2400" dirty="0"/>
              <a:t>Must provide on request to:</a:t>
            </a:r>
          </a:p>
          <a:p>
            <a:pPr lvl="2">
              <a:lnSpc>
                <a:spcPct val="90000"/>
              </a:lnSpc>
            </a:pPr>
            <a:r>
              <a:rPr lang="en-US" sz="2400" dirty="0"/>
              <a:t>DOT agency representatives</a:t>
            </a:r>
          </a:p>
          <a:p>
            <a:pPr lvl="2">
              <a:lnSpc>
                <a:spcPct val="90000"/>
              </a:lnSpc>
            </a:pPr>
            <a:r>
              <a:rPr lang="en-US" sz="2400" dirty="0"/>
              <a:t>Employers and C/TPA’s who are using or negotiating to use your services</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24</a:t>
            </a:fld>
            <a:endParaRPr lang="en-US"/>
          </a:p>
        </p:txBody>
      </p:sp>
    </p:spTree>
    <p:extLst>
      <p:ext uri="{BB962C8B-B14F-4D97-AF65-F5344CB8AC3E}">
        <p14:creationId xmlns:p14="http://schemas.microsoft.com/office/powerpoint/2010/main" val="342410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US" sz="2400" dirty="0"/>
              <a:t>Immediate supervisor may not collect unless there is no feasible alternative. A supervisor serving as a collect must be a trained collector.</a:t>
            </a:r>
          </a:p>
          <a:p>
            <a:pPr lvl="1">
              <a:lnSpc>
                <a:spcPct val="80000"/>
              </a:lnSpc>
            </a:pPr>
            <a:r>
              <a:rPr lang="en-US" sz="2400" dirty="0"/>
              <a:t>The hiring official of applicant may not serve as the collector, unless there is no feasible alternative. A hiring official serving as a collector must be a trained collector.</a:t>
            </a:r>
          </a:p>
          <a:p>
            <a:pPr lvl="1">
              <a:lnSpc>
                <a:spcPct val="80000"/>
              </a:lnSpc>
            </a:pPr>
            <a:r>
              <a:rPr lang="en-US" sz="2400" dirty="0"/>
              <a:t>A co-worker who is in the same testing pool or who works with an employee on a daily basis must not serve as a collector.</a:t>
            </a:r>
          </a:p>
          <a:p>
            <a:pPr lvl="1">
              <a:lnSpc>
                <a:spcPct val="80000"/>
              </a:lnSpc>
            </a:pPr>
            <a:r>
              <a:rPr lang="en-US" sz="2400" dirty="0"/>
              <a:t>An applicant or employee must not collect their own</a:t>
            </a:r>
          </a:p>
          <a:p>
            <a:pPr lvl="1">
              <a:lnSpc>
                <a:spcPct val="80000"/>
              </a:lnSpc>
            </a:pPr>
            <a:r>
              <a:rPr lang="en-US" sz="2400" dirty="0"/>
              <a:t>Individuals at HHS Instrumented Initial Test Facility (IITF) or laboratory may not serve as collectors if that individual can link the donor with the specimen.</a:t>
            </a:r>
          </a:p>
          <a:p>
            <a:pPr lvl="1">
              <a:lnSpc>
                <a:spcPct val="80000"/>
              </a:lnSpc>
            </a:pPr>
            <a:r>
              <a:rPr lang="en-US" sz="2400" dirty="0"/>
              <a:t>An individual who has a personal relationship with the employee must not serve as a collector.</a:t>
            </a:r>
          </a:p>
          <a:p>
            <a:pPr>
              <a:lnSpc>
                <a:spcPct val="80000"/>
              </a:lnSpc>
            </a:pPr>
            <a:r>
              <a:rPr lang="en-US" sz="3000" dirty="0"/>
              <a:t>Gender requirements</a:t>
            </a:r>
          </a:p>
          <a:p>
            <a:pPr lvl="1"/>
            <a:r>
              <a:rPr lang="en-US" sz="2200" dirty="0"/>
              <a:t>Read and understand HHS Mandatory Guidelines for Federal Workplace Drug and Alcohol Testing Programs (Mandatory Guidelines)</a:t>
            </a:r>
          </a:p>
          <a:p>
            <a:pPr lvl="1"/>
            <a:r>
              <a:rPr lang="en-US" sz="2200" dirty="0"/>
              <a:t>Read and understand any guidance provided by the Federal agency- consistent with mandatory guidelines</a:t>
            </a:r>
          </a:p>
          <a:p>
            <a:pPr lvl="1"/>
            <a:r>
              <a:rPr lang="en-US" sz="2200" dirty="0"/>
              <a:t>Receive training from a qualified trainer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Collector Identification</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26</a:t>
            </a:fld>
            <a:endParaRPr lang="en-US"/>
          </a:p>
        </p:txBody>
      </p:sp>
    </p:spTree>
    <p:extLst>
      <p:ext uri="{BB962C8B-B14F-4D97-AF65-F5344CB8AC3E}">
        <p14:creationId xmlns:p14="http://schemas.microsoft.com/office/powerpoint/2010/main" val="193053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Training requirements</a:t>
            </a:r>
          </a:p>
          <a:p>
            <a:pPr lvl="1">
              <a:lnSpc>
                <a:spcPct val="90000"/>
              </a:lnSpc>
            </a:pPr>
            <a:r>
              <a:rPr lang="en-US" sz="3000" dirty="0"/>
              <a:t>Read and understand HHS Mandatory Guidelines for Federal Workplace Drug and Alcohol Testing Programs (Mandatory Guidelines)</a:t>
            </a:r>
          </a:p>
          <a:p>
            <a:pPr lvl="1">
              <a:lnSpc>
                <a:spcPct val="90000"/>
              </a:lnSpc>
            </a:pPr>
            <a:r>
              <a:rPr lang="en-US" sz="3000" dirty="0"/>
              <a:t>Read and understand any guidance provided by the Federal agency- consistent with mandatory guidelines</a:t>
            </a:r>
          </a:p>
          <a:p>
            <a:pPr lvl="1">
              <a:lnSpc>
                <a:spcPct val="90000"/>
              </a:lnSpc>
            </a:pPr>
            <a:r>
              <a:rPr lang="en-US" sz="3000" dirty="0"/>
              <a:t>Receive training from a qualified trainer for collectors on the following topics</a:t>
            </a:r>
          </a:p>
          <a:p>
            <a:pPr lvl="2">
              <a:lnSpc>
                <a:spcPct val="90000"/>
              </a:lnSpc>
            </a:pPr>
            <a:r>
              <a:rPr lang="en-US" sz="1900" dirty="0"/>
              <a:t>CCF steps on proper completion and distribution</a:t>
            </a:r>
          </a:p>
          <a:p>
            <a:pPr lvl="2">
              <a:lnSpc>
                <a:spcPct val="90000"/>
              </a:lnSpc>
            </a:pPr>
            <a:r>
              <a:rPr lang="en-US" sz="1900" dirty="0"/>
              <a:t>Problem collections</a:t>
            </a:r>
          </a:p>
          <a:p>
            <a:pPr lvl="2">
              <a:lnSpc>
                <a:spcPct val="90000"/>
              </a:lnSpc>
            </a:pPr>
            <a:r>
              <a:rPr lang="en-US" sz="1900" dirty="0"/>
              <a:t>Fatal and correctable flaws</a:t>
            </a:r>
          </a:p>
          <a:p>
            <a:pPr lvl="2">
              <a:lnSpc>
                <a:spcPct val="90000"/>
              </a:lnSpc>
            </a:pPr>
            <a:r>
              <a:rPr lang="en-US" sz="1800" b="1" dirty="0"/>
              <a:t>Collectors responsibilities to maintain </a:t>
            </a:r>
            <a:r>
              <a:rPr lang="en-US" sz="1800" b="1" u="sng" dirty="0"/>
              <a:t>security</a:t>
            </a:r>
            <a:r>
              <a:rPr lang="en-US" sz="1800" b="1" dirty="0"/>
              <a:t> and </a:t>
            </a:r>
            <a:r>
              <a:rPr lang="en-US" sz="1800" b="1" u="sng" dirty="0"/>
              <a:t>integrity </a:t>
            </a:r>
            <a:r>
              <a:rPr lang="en-US" sz="1800" b="1" dirty="0"/>
              <a:t>of the specimens, to protect </a:t>
            </a:r>
            <a:r>
              <a:rPr lang="en-US" sz="1800" b="1" u="sng" dirty="0"/>
              <a:t>privacy</a:t>
            </a:r>
            <a:r>
              <a:rPr lang="en-US" sz="1800" b="1" dirty="0"/>
              <a:t> of the donor, and maintain proper conduct.</a:t>
            </a:r>
          </a:p>
          <a:p>
            <a:pPr lvl="2">
              <a:lnSpc>
                <a:spcPct val="90000"/>
              </a:lnSpc>
            </a:pPr>
            <a:r>
              <a:rPr lang="en-US" sz="1800" b="1" dirty="0"/>
              <a:t>Demonstrate proficiency – 5 mocks</a:t>
            </a:r>
          </a:p>
          <a:p>
            <a:pPr lvl="2">
              <a:lnSpc>
                <a:spcPct val="90000"/>
              </a:lnSpc>
            </a:pPr>
            <a:r>
              <a:rPr lang="en-US" sz="1800" b="1" dirty="0"/>
              <a:t>Compete refresher training at least every five years</a:t>
            </a:r>
          </a:p>
          <a:p>
            <a:pPr lvl="2">
              <a:lnSpc>
                <a:spcPct val="90000"/>
              </a:lnSpc>
            </a:pPr>
            <a:r>
              <a:rPr lang="en-US" sz="1800" b="1" dirty="0"/>
              <a:t>Have documentation of completion </a:t>
            </a:r>
          </a:p>
          <a:p>
            <a:pPr lvl="2">
              <a:lnSpc>
                <a:spcPct val="90000"/>
              </a:lnSpc>
            </a:pPr>
            <a:r>
              <a:rPr lang="en-US" sz="1800" b="1" dirty="0"/>
              <a:t>Maintain training documentations and provide to Federal Agency upon request</a:t>
            </a:r>
            <a:endParaRPr lang="en-US" sz="2100" dirty="0"/>
          </a:p>
          <a:p>
            <a:pPr>
              <a:lnSpc>
                <a:spcPct val="90000"/>
              </a:lnSpc>
            </a:pPr>
            <a:r>
              <a:rPr lang="en-US" sz="3000" dirty="0"/>
              <a:t>Collector Identification</a:t>
            </a:r>
            <a:endParaRPr lang="en-US" sz="1200"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27</a:t>
            </a:fld>
            <a:endParaRPr lang="en-US" dirty="0"/>
          </a:p>
        </p:txBody>
      </p:sp>
    </p:spTree>
    <p:extLst>
      <p:ext uri="{BB962C8B-B14F-4D97-AF65-F5344CB8AC3E}">
        <p14:creationId xmlns:p14="http://schemas.microsoft.com/office/powerpoint/2010/main" val="57978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Mandated testing</a:t>
            </a:r>
          </a:p>
          <a:p>
            <a:r>
              <a:rPr lang="en-US" sz="2800" dirty="0"/>
              <a:t>We recommend - adhere to DOT’s guidelines. </a:t>
            </a:r>
          </a:p>
          <a:p>
            <a:pPr lvl="1"/>
            <a:r>
              <a:rPr lang="en-US" sz="2400" dirty="0"/>
              <a:t>Who can serve as a collector</a:t>
            </a:r>
          </a:p>
          <a:p>
            <a:pPr lvl="1"/>
            <a:r>
              <a:rPr lang="en-US" sz="2400" dirty="0"/>
              <a:t>Requirements for training</a:t>
            </a:r>
          </a:p>
          <a:p>
            <a:pPr lvl="1"/>
            <a:r>
              <a:rPr lang="en-US" sz="2400" dirty="0"/>
              <a:t>Observed by same gender</a:t>
            </a:r>
          </a:p>
          <a:p>
            <a:pPr lvl="1"/>
            <a:r>
              <a:rPr lang="en-US" sz="2400" dirty="0"/>
              <a:t>Monitored by same gender  unless monitor is licensed medical professional</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28</a:t>
            </a:fld>
            <a:endParaRPr lang="en-US" dirty="0"/>
          </a:p>
        </p:txBody>
      </p:sp>
    </p:spTree>
    <p:extLst>
      <p:ext uri="{BB962C8B-B14F-4D97-AF65-F5344CB8AC3E}">
        <p14:creationId xmlns:p14="http://schemas.microsoft.com/office/powerpoint/2010/main" val="37047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folHlink"/>
                </a:solidFill>
                <a:latin typeface="Helvetica" pitchFamily="-60" charset="0"/>
              </a:rPr>
              <a:t>History of drug testing</a:t>
            </a:r>
          </a:p>
          <a:p>
            <a:pPr>
              <a:lnSpc>
                <a:spcPct val="80000"/>
              </a:lnSpc>
            </a:pPr>
            <a:r>
              <a:rPr lang="en-US" sz="2400" b="1" dirty="0"/>
              <a:t>9-15-86  Pres. Reagan signed Executive Order 12564 - the goal for Drug- Free Federal Workplace</a:t>
            </a:r>
          </a:p>
          <a:p>
            <a:pPr>
              <a:lnSpc>
                <a:spcPct val="80000"/>
              </a:lnSpc>
            </a:pPr>
            <a:r>
              <a:rPr lang="en-US" sz="2400" b="1" dirty="0"/>
              <a:t>1987 Public Law 100-71 required HHS to follow: </a:t>
            </a:r>
          </a:p>
          <a:p>
            <a:pPr lvl="1">
              <a:lnSpc>
                <a:spcPct val="80000"/>
              </a:lnSpc>
            </a:pPr>
            <a:r>
              <a:rPr lang="en-US" sz="2400" b="1" dirty="0"/>
              <a:t>Certify that each agency developed  drug free workplace</a:t>
            </a:r>
          </a:p>
          <a:p>
            <a:pPr lvl="1">
              <a:lnSpc>
                <a:spcPct val="80000"/>
              </a:lnSpc>
            </a:pPr>
            <a:r>
              <a:rPr lang="en-US" sz="2400" b="1" dirty="0"/>
              <a:t>Establish standards </a:t>
            </a:r>
          </a:p>
          <a:p>
            <a:pPr lvl="1">
              <a:lnSpc>
                <a:spcPct val="80000"/>
              </a:lnSpc>
            </a:pPr>
            <a:r>
              <a:rPr lang="en-US" sz="2400" b="1" dirty="0"/>
              <a:t>Specify drugs to be tested</a:t>
            </a:r>
          </a:p>
          <a:p>
            <a:pPr lvl="1">
              <a:lnSpc>
                <a:spcPct val="80000"/>
              </a:lnSpc>
            </a:pPr>
            <a:r>
              <a:rPr lang="en-US" sz="2400" b="1" dirty="0"/>
              <a:t>Establish standards on labs</a:t>
            </a:r>
          </a:p>
          <a:p>
            <a:pPr>
              <a:lnSpc>
                <a:spcPct val="80000"/>
              </a:lnSpc>
            </a:pPr>
            <a:r>
              <a:rPr lang="en-US" sz="2400" b="1" dirty="0"/>
              <a:t>1983 NTSB recommended that the DOT issue rules on Drugs &amp; Alcohol by 1988 DOT started the program</a:t>
            </a:r>
          </a:p>
          <a:p>
            <a:pPr>
              <a:lnSpc>
                <a:spcPct val="80000"/>
              </a:lnSpc>
            </a:pPr>
            <a:r>
              <a:rPr lang="en-US" sz="2400" b="1" dirty="0"/>
              <a:t>1991 Omnibus Transportation mandated the alcohol testing </a:t>
            </a:r>
          </a:p>
          <a:p>
            <a:pPr>
              <a:lnSpc>
                <a:spcPct val="80000"/>
              </a:lnSpc>
            </a:pPr>
            <a:r>
              <a:rPr lang="en-US" sz="2400" b="1" dirty="0"/>
              <a:t>4-11-96 Dept. of Transportation published procedures</a:t>
            </a:r>
          </a:p>
          <a:p>
            <a:pPr>
              <a:lnSpc>
                <a:spcPct val="80000"/>
              </a:lnSpc>
            </a:pPr>
            <a:r>
              <a:rPr lang="en-US" sz="2400" b="1" dirty="0"/>
              <a:t>12-19-00 Final Rule 49 CFR Part 40 (effective 8-1-01) Previous rules at that time no longer were in effect</a:t>
            </a:r>
          </a:p>
          <a:p>
            <a:pPr>
              <a:lnSpc>
                <a:spcPct val="80000"/>
              </a:lnSpc>
            </a:pPr>
            <a:r>
              <a:rPr lang="en-US" sz="2400" b="1" dirty="0"/>
              <a:t>Mandated Federal gov’t employees under DHHS Guidelines- environmental Protection Agency</a:t>
            </a:r>
            <a:r>
              <a:rPr lang="en-US" sz="2400" dirty="0"/>
              <a:t>, Small Business Admin, &amp; DOT</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3</a:t>
            </a:fld>
            <a:endParaRPr lang="en-US" dirty="0"/>
          </a:p>
        </p:txBody>
      </p:sp>
    </p:spTree>
    <p:extLst>
      <p:ext uri="{BB962C8B-B14F-4D97-AF65-F5344CB8AC3E}">
        <p14:creationId xmlns:p14="http://schemas.microsoft.com/office/powerpoint/2010/main" val="5983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sz="1200" b="0" dirty="0">
                <a:solidFill>
                  <a:schemeClr val="folHlink"/>
                </a:solidFill>
                <a:latin typeface="Helvetica" pitchFamily="-60" charset="0"/>
              </a:rPr>
              <a:t>The Collection Site- for DOT, HHS, and non mandated – covering in the</a:t>
            </a:r>
            <a:r>
              <a:rPr lang="en-US" sz="1200" b="0" baseline="0" dirty="0">
                <a:solidFill>
                  <a:schemeClr val="folHlink"/>
                </a:solidFill>
                <a:latin typeface="Helvetica" pitchFamily="-60" charset="0"/>
              </a:rPr>
              <a:t> next few slides:</a:t>
            </a:r>
            <a:endParaRPr lang="en-US" sz="1200" b="0" dirty="0">
              <a:solidFill>
                <a:schemeClr val="folHlink"/>
              </a:solidFill>
              <a:latin typeface="Helvetica" pitchFamily="-60" charset="0"/>
            </a:endParaRPr>
          </a:p>
          <a:p>
            <a:r>
              <a:rPr lang="en-US" sz="1200" b="1" dirty="0"/>
              <a:t>Definition of a collection facility</a:t>
            </a:r>
          </a:p>
          <a:p>
            <a:r>
              <a:rPr lang="en-US" sz="1200" b="1" dirty="0"/>
              <a:t>Privacy issues</a:t>
            </a:r>
          </a:p>
          <a:p>
            <a:r>
              <a:rPr lang="en-US" sz="1200" b="1" dirty="0"/>
              <a:t>Work area requirements</a:t>
            </a:r>
          </a:p>
          <a:p>
            <a:r>
              <a:rPr lang="en-US" sz="1200" b="1" dirty="0"/>
              <a:t>Requirements for specimen security and integrity 	</a:t>
            </a:r>
          </a:p>
          <a:p>
            <a:r>
              <a:rPr lang="en-US" sz="1200" b="1" dirty="0"/>
              <a:t>Storage issues</a:t>
            </a:r>
          </a:p>
          <a:p>
            <a:r>
              <a:rPr lang="en-US" dirty="0">
                <a:latin typeface="Tahoma" pitchFamily="34" charset="0"/>
              </a:rPr>
              <a:t>Collection site may be temporary or permanent. The term “collection site” is entire facility used to collect specimen</a:t>
            </a:r>
            <a:endParaRPr lang="en-US" dirty="0"/>
          </a:p>
        </p:txBody>
      </p:sp>
    </p:spTree>
    <p:extLst>
      <p:ext uri="{BB962C8B-B14F-4D97-AF65-F5344CB8AC3E}">
        <p14:creationId xmlns:p14="http://schemas.microsoft.com/office/powerpoint/2010/main" val="8265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Rot="1" noChangeAspect="1" noChangeArrowheads="1" noTextEdit="1"/>
          </p:cNvSpPr>
          <p:nvPr>
            <p:ph type="sldImg"/>
          </p:nvPr>
        </p:nvSpPr>
        <p:spPr>
          <a:xfrm>
            <a:off x="381000" y="685800"/>
            <a:ext cx="6096000" cy="3429000"/>
          </a:xfrm>
          <a:ln/>
        </p:spPr>
      </p:sp>
      <p:sp>
        <p:nvSpPr>
          <p:cNvPr id="1058819" name="Rectangle 3"/>
          <p:cNvSpPr>
            <a:spLocks noGrp="1" noChangeArrowheads="1"/>
          </p:cNvSpPr>
          <p:nvPr>
            <p:ph type="body" idx="1"/>
          </p:nvPr>
        </p:nvSpPr>
        <p:spPr>
          <a:xfrm>
            <a:off x="914400" y="4343400"/>
            <a:ext cx="5029200" cy="4114800"/>
          </a:xfrm>
        </p:spPr>
        <p:txBody>
          <a:bodyPr/>
          <a:lstStyle/>
          <a:p>
            <a:r>
              <a:rPr lang="en-US" sz="1200" b="0" dirty="0">
                <a:latin typeface="Arial" charset="0"/>
              </a:rPr>
              <a:t>Requirements For Collection Site</a:t>
            </a:r>
          </a:p>
          <a:p>
            <a:pPr>
              <a:lnSpc>
                <a:spcPct val="90000"/>
              </a:lnSpc>
              <a:buFont typeface="Wingdings" pitchFamily="2" charset="2"/>
              <a:buNone/>
            </a:pPr>
            <a:r>
              <a:rPr lang="en-US" sz="2800" dirty="0"/>
              <a:t>Privacy enclosure for urination</a:t>
            </a:r>
          </a:p>
          <a:p>
            <a:pPr lvl="1">
              <a:lnSpc>
                <a:spcPct val="90000"/>
              </a:lnSpc>
              <a:buFont typeface="Wingdings" pitchFamily="2" charset="2"/>
              <a:buChar char="ü"/>
            </a:pPr>
            <a:r>
              <a:rPr lang="en-US" sz="2400" dirty="0"/>
              <a:t>Single toilet room preferred</a:t>
            </a:r>
          </a:p>
          <a:p>
            <a:pPr lvl="1">
              <a:lnSpc>
                <a:spcPct val="90000"/>
              </a:lnSpc>
              <a:buFont typeface="Wingdings" pitchFamily="2" charset="2"/>
              <a:buChar char="ü"/>
            </a:pPr>
            <a:r>
              <a:rPr lang="en-US" sz="2400" dirty="0"/>
              <a:t>Multi-stall (monitored)</a:t>
            </a:r>
          </a:p>
          <a:p>
            <a:pPr>
              <a:lnSpc>
                <a:spcPct val="90000"/>
              </a:lnSpc>
            </a:pPr>
            <a:r>
              <a:rPr lang="en-US" sz="2800" dirty="0"/>
              <a:t>Toilet or void receptacle</a:t>
            </a:r>
          </a:p>
          <a:p>
            <a:pPr>
              <a:lnSpc>
                <a:spcPct val="90000"/>
              </a:lnSpc>
            </a:pPr>
            <a:r>
              <a:rPr lang="en-US" sz="2800" dirty="0"/>
              <a:t>Water source for hand washing, preferably outside privacy enclosure</a:t>
            </a:r>
          </a:p>
          <a:p>
            <a:pPr>
              <a:lnSpc>
                <a:spcPct val="90000"/>
              </a:lnSpc>
            </a:pPr>
            <a:r>
              <a:rPr lang="en-US" sz="2800" dirty="0"/>
              <a:t>Restricted access during collection</a:t>
            </a:r>
          </a:p>
          <a:p>
            <a:endParaRPr lang="en-US" dirty="0"/>
          </a:p>
        </p:txBody>
      </p:sp>
    </p:spTree>
    <p:extLst>
      <p:ext uri="{BB962C8B-B14F-4D97-AF65-F5344CB8AC3E}">
        <p14:creationId xmlns:p14="http://schemas.microsoft.com/office/powerpoint/2010/main" val="1050178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folHlink"/>
                </a:solidFill>
                <a:latin typeface="Helvetica" pitchFamily="-60" charset="0"/>
              </a:rPr>
              <a:t>The Collection Site found at </a:t>
            </a:r>
            <a:r>
              <a:rPr lang="en-US" sz="1200" dirty="0">
                <a:latin typeface="Times" charset="0"/>
              </a:rPr>
              <a:t>Subpart D 40.41</a:t>
            </a:r>
          </a:p>
          <a:p>
            <a:pPr>
              <a:lnSpc>
                <a:spcPct val="80000"/>
              </a:lnSpc>
            </a:pPr>
            <a:r>
              <a:rPr lang="en-US" sz="2400" b="1" dirty="0"/>
              <a:t>Privacy: single toilet-full privacy or multi-stall which must be secured and be monitored collections</a:t>
            </a:r>
          </a:p>
          <a:p>
            <a:pPr marL="457200" marR="0" lvl="1" indent="0" algn="l" defTabSz="914400" rtl="0" eaLnBrk="1" fontAlgn="auto" latinLnBrk="0" hangingPunct="1">
              <a:lnSpc>
                <a:spcPct val="80000"/>
              </a:lnSpc>
              <a:spcBef>
                <a:spcPts val="0"/>
              </a:spcBef>
              <a:spcAft>
                <a:spcPts val="0"/>
              </a:spcAft>
              <a:buClrTx/>
              <a:buSzTx/>
              <a:buFontTx/>
              <a:buNone/>
              <a:tabLst/>
              <a:defRPr/>
            </a:pPr>
            <a:r>
              <a:rPr lang="en-US" sz="2500" dirty="0"/>
              <a:t>Source of Water for Hand washing- external source or secure if not available. Or use of wipes to wash hands.</a:t>
            </a:r>
          </a:p>
          <a:p>
            <a:pPr lvl="1">
              <a:lnSpc>
                <a:spcPct val="80000"/>
              </a:lnSpc>
            </a:pPr>
            <a:endParaRPr lang="en-US" sz="2500" dirty="0"/>
          </a:p>
          <a:p>
            <a:pPr>
              <a:lnSpc>
                <a:spcPct val="80000"/>
              </a:lnSpc>
            </a:pPr>
            <a:r>
              <a:rPr lang="en-US" sz="2400" b="1" dirty="0"/>
              <a:t>Work area- clean and suitable for writing</a:t>
            </a:r>
          </a:p>
          <a:p>
            <a:pPr>
              <a:lnSpc>
                <a:spcPct val="80000"/>
              </a:lnSpc>
            </a:pPr>
            <a:r>
              <a:rPr lang="en-US" sz="2400" b="1" dirty="0"/>
              <a:t>LIMIT access to the area- NO one but the donor present in the room during collection except when observed.</a:t>
            </a:r>
          </a:p>
          <a:p>
            <a:pPr>
              <a:lnSpc>
                <a:spcPct val="80000"/>
              </a:lnSpc>
            </a:pPr>
            <a:r>
              <a:rPr lang="en-US" sz="2400" b="1" dirty="0"/>
              <a:t>Restrict access- no unauthorized access (D 40.43)</a:t>
            </a:r>
          </a:p>
          <a:p>
            <a:pPr lvl="1">
              <a:lnSpc>
                <a:spcPct val="80000"/>
              </a:lnSpc>
            </a:pPr>
            <a:r>
              <a:rPr lang="en-US" sz="2500" dirty="0"/>
              <a:t>Procedure to ensure that all authorized persons are under collector supervision when permitted into the site</a:t>
            </a:r>
          </a:p>
          <a:p>
            <a:pPr>
              <a:lnSpc>
                <a:spcPct val="80000"/>
              </a:lnSpc>
            </a:pPr>
            <a:r>
              <a:rPr lang="en-US" sz="2400" b="1" dirty="0"/>
              <a:t>Specimen security- donor to collector to lab (collector has direct control)</a:t>
            </a:r>
          </a:p>
          <a:p>
            <a:pPr lvl="1">
              <a:lnSpc>
                <a:spcPct val="80000"/>
              </a:lnSpc>
            </a:pPr>
            <a:r>
              <a:rPr lang="en-US" sz="2500" dirty="0"/>
              <a:t>Secure storage area</a:t>
            </a:r>
          </a:p>
          <a:p>
            <a:pPr lvl="1">
              <a:lnSpc>
                <a:spcPct val="80000"/>
              </a:lnSpc>
            </a:pPr>
            <a:r>
              <a:rPr lang="en-US" sz="2500" dirty="0"/>
              <a:t>Per HHS guidelines: “Specimens should NOT be exposed to high temperatures for an extended time.  These conditions may affect the test results of a urine specimen.” (page 4 of HHS handbook)</a:t>
            </a:r>
          </a:p>
          <a:p>
            <a:pPr>
              <a:lnSpc>
                <a:spcPct val="80000"/>
              </a:lnSpc>
              <a:buFont typeface="Wingdings" pitchFamily="2" charset="2"/>
              <a:buNone/>
            </a:pPr>
            <a:r>
              <a:rPr lang="en-US" sz="2400" b="1" dirty="0"/>
              <a:t>(see DOT’s 10 step collection site security and integrity )</a:t>
            </a:r>
            <a:endParaRPr lang="en-US" sz="1200" dirty="0">
              <a:latin typeface="Times" charset="0"/>
            </a:endParaRPr>
          </a:p>
          <a:p>
            <a:endParaRPr lang="en-US" dirty="0"/>
          </a:p>
        </p:txBody>
      </p:sp>
    </p:spTree>
    <p:extLst>
      <p:ext uri="{BB962C8B-B14F-4D97-AF65-F5344CB8AC3E}">
        <p14:creationId xmlns:p14="http://schemas.microsoft.com/office/powerpoint/2010/main" val="2272793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200" dirty="0"/>
              <a:t>For each DOT drug test, a collection kit meeting the requirements listed at Appendix C of these guidelines. </a:t>
            </a:r>
          </a:p>
          <a:p>
            <a:pPr marL="342900" indent="-342900">
              <a:buAutoNum type="arabicPeriod"/>
            </a:pPr>
            <a:r>
              <a:rPr lang="en-US" sz="1200" dirty="0"/>
              <a:t> Federal Drug Testing Custody and Control Forms (CCF). </a:t>
            </a:r>
          </a:p>
          <a:p>
            <a:pPr marL="342900" indent="-342900">
              <a:buAutoNum type="arabicPeriod"/>
            </a:pPr>
            <a:r>
              <a:rPr lang="en-US" sz="1200" dirty="0"/>
              <a:t>Bluing (coloring) agent to add to the toilet bowl/water tank to prevent an employee from diluting the specimen. </a:t>
            </a:r>
          </a:p>
          <a:p>
            <a:pPr marL="342900" indent="-342900">
              <a:buAutoNum type="arabicPeriod"/>
            </a:pPr>
            <a:r>
              <a:rPr lang="en-US" sz="1200" dirty="0"/>
              <a:t>The collector should have available tamper-evident tape for securing faucets, toilet tank tops, and other appropriate areas, and signs, when necessary, that can be posted to prevent entry into collection areas. </a:t>
            </a:r>
          </a:p>
          <a:p>
            <a:pPr marL="0" indent="0">
              <a:buNone/>
            </a:pPr>
            <a:endParaRPr lang="en-US" sz="1200" dirty="0"/>
          </a:p>
          <a:p>
            <a:r>
              <a:rPr lang="en-US" sz="1200" dirty="0"/>
              <a:t>Note: Single use disposable gloves are recommended for use by collectors while handling specimens</a:t>
            </a:r>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33</a:t>
            </a:fld>
            <a:endParaRPr lang="en-US"/>
          </a:p>
        </p:txBody>
      </p:sp>
    </p:spTree>
    <p:extLst>
      <p:ext uri="{BB962C8B-B14F-4D97-AF65-F5344CB8AC3E}">
        <p14:creationId xmlns:p14="http://schemas.microsoft.com/office/powerpoint/2010/main" val="233786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b="0" dirty="0">
                <a:solidFill>
                  <a:schemeClr val="folHlink"/>
                </a:solidFill>
                <a:latin typeface="Helvetica" pitchFamily="-60" charset="0"/>
              </a:rPr>
              <a:t>Collection Supplies (show</a:t>
            </a:r>
            <a:r>
              <a:rPr lang="en-US" b="0" baseline="0" dirty="0">
                <a:solidFill>
                  <a:schemeClr val="folHlink"/>
                </a:solidFill>
                <a:latin typeface="Helvetica" pitchFamily="-60" charset="0"/>
              </a:rPr>
              <a:t> kits, CCF’)</a:t>
            </a:r>
          </a:p>
          <a:p>
            <a:pPr marL="342900" indent="-342900">
              <a:buFont typeface="Arial" pitchFamily="34" charset="0"/>
              <a:buChar char="•"/>
            </a:pPr>
            <a:r>
              <a:rPr lang="en-US" sz="1200" b="1" dirty="0"/>
              <a:t>Necessary supplies for collections</a:t>
            </a:r>
          </a:p>
          <a:p>
            <a:pPr marL="342900" indent="-342900">
              <a:buFont typeface="Arial" pitchFamily="34" charset="0"/>
              <a:buChar char="•"/>
            </a:pPr>
            <a:r>
              <a:rPr lang="en-US" sz="1200" b="1" dirty="0"/>
              <a:t>How supplies work - e.g., how tamper evident tape works</a:t>
            </a:r>
          </a:p>
          <a:p>
            <a:pPr marL="342900" indent="-342900">
              <a:buFont typeface="Arial" pitchFamily="34" charset="0"/>
              <a:buChar char="•"/>
            </a:pPr>
            <a:r>
              <a:rPr lang="en-US" sz="1200" b="1" dirty="0"/>
              <a:t>Collection kit standards</a:t>
            </a:r>
            <a:endParaRPr lang="en-US" sz="2000" b="1" dirty="0"/>
          </a:p>
          <a:p>
            <a:endParaRPr lang="en-US" b="0" baseline="0" dirty="0">
              <a:solidFill>
                <a:schemeClr val="folHlink"/>
              </a:solidFill>
              <a:latin typeface="Helvetica" pitchFamily="-60" charset="0"/>
            </a:endParaRPr>
          </a:p>
          <a:p>
            <a:endParaRPr lang="en-US" dirty="0"/>
          </a:p>
        </p:txBody>
      </p:sp>
    </p:spTree>
    <p:extLst>
      <p:ext uri="{BB962C8B-B14F-4D97-AF65-F5344CB8AC3E}">
        <p14:creationId xmlns:p14="http://schemas.microsoft.com/office/powerpoint/2010/main" val="577137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b="0" dirty="0">
                <a:solidFill>
                  <a:schemeClr val="folHlink"/>
                </a:solidFill>
                <a:latin typeface="Helvetica" pitchFamily="-60" charset="0"/>
              </a:rPr>
              <a:t>Collection Supplies</a:t>
            </a:r>
          </a:p>
          <a:p>
            <a:pPr>
              <a:lnSpc>
                <a:spcPct val="80000"/>
              </a:lnSpc>
            </a:pPr>
            <a:r>
              <a:rPr lang="en-US" sz="2000" b="1" dirty="0"/>
              <a:t>Single use collection container, hold at least 55 </a:t>
            </a:r>
            <a:r>
              <a:rPr lang="en-US" sz="2000" b="1" dirty="0" err="1"/>
              <a:t>mls</a:t>
            </a:r>
            <a:endParaRPr lang="en-US" sz="2000" b="1" dirty="0"/>
          </a:p>
          <a:p>
            <a:pPr lvl="1">
              <a:lnSpc>
                <a:spcPct val="80000"/>
              </a:lnSpc>
            </a:pPr>
            <a:r>
              <a:rPr lang="en-US" sz="1800" b="1" dirty="0"/>
              <a:t>Must be marked with graduated volume and able to check temperature (90-100 F/ 32-38 C)</a:t>
            </a:r>
          </a:p>
          <a:p>
            <a:pPr lvl="1">
              <a:lnSpc>
                <a:spcPct val="80000"/>
              </a:lnSpc>
            </a:pPr>
            <a:r>
              <a:rPr lang="en-US" sz="1800" b="1" dirty="0"/>
              <a:t>Individually wrapped -tamper proof</a:t>
            </a:r>
          </a:p>
          <a:p>
            <a:pPr lvl="1">
              <a:lnSpc>
                <a:spcPct val="80000"/>
              </a:lnSpc>
            </a:pPr>
            <a:r>
              <a:rPr lang="en-US" sz="1800" b="1" dirty="0"/>
              <a:t>May be made available separately at collection site for several voids</a:t>
            </a:r>
          </a:p>
          <a:p>
            <a:pPr>
              <a:lnSpc>
                <a:spcPct val="80000"/>
              </a:lnSpc>
            </a:pPr>
            <a:r>
              <a:rPr lang="en-US" sz="2000" b="1" dirty="0"/>
              <a:t>Plastic specimen bottles </a:t>
            </a:r>
          </a:p>
          <a:p>
            <a:pPr lvl="1">
              <a:lnSpc>
                <a:spcPct val="80000"/>
              </a:lnSpc>
            </a:pPr>
            <a:r>
              <a:rPr lang="en-US" sz="2000" b="1" dirty="0"/>
              <a:t>hold &gt; 35 ml</a:t>
            </a:r>
          </a:p>
          <a:p>
            <a:pPr lvl="1">
              <a:lnSpc>
                <a:spcPct val="80000"/>
              </a:lnSpc>
            </a:pPr>
            <a:r>
              <a:rPr lang="en-US" sz="2000" b="1" dirty="0"/>
              <a:t>Screw on or snap on cap</a:t>
            </a:r>
          </a:p>
          <a:p>
            <a:pPr lvl="1">
              <a:lnSpc>
                <a:spcPct val="80000"/>
              </a:lnSpc>
            </a:pPr>
            <a:r>
              <a:rPr lang="en-US" sz="2000" b="1" dirty="0"/>
              <a:t>Clear levels – 30 ml &amp; 15 ml</a:t>
            </a:r>
          </a:p>
          <a:p>
            <a:pPr lvl="1">
              <a:lnSpc>
                <a:spcPct val="80000"/>
              </a:lnSpc>
            </a:pPr>
            <a:r>
              <a:rPr lang="en-US" sz="2000" b="1" dirty="0"/>
              <a:t>Designed so tamper- evident bottle seals on CCF fit with no damage when employee initials, not overlap, conceal printed information </a:t>
            </a:r>
          </a:p>
          <a:p>
            <a:pPr lvl="1">
              <a:lnSpc>
                <a:spcPct val="80000"/>
              </a:lnSpc>
            </a:pPr>
            <a:r>
              <a:rPr lang="en-US" sz="2000" b="1" dirty="0"/>
              <a:t>Designed to write on for date and initials</a:t>
            </a:r>
          </a:p>
          <a:p>
            <a:pPr lvl="1">
              <a:lnSpc>
                <a:spcPct val="80000"/>
              </a:lnSpc>
            </a:pPr>
            <a:r>
              <a:rPr lang="en-US" sz="2000" b="1" dirty="0"/>
              <a:t>Must be wrapped together in sealed bag or shrink wrapped- tamper evident</a:t>
            </a:r>
          </a:p>
          <a:p>
            <a:pPr>
              <a:lnSpc>
                <a:spcPct val="80000"/>
              </a:lnSpc>
            </a:pPr>
            <a:r>
              <a:rPr lang="en-US" sz="2000" b="1" dirty="0"/>
              <a:t>Plastic bag - Leak proof and leach resistant-(2 compartments) Leak resistant bag- </a:t>
            </a:r>
          </a:p>
          <a:p>
            <a:pPr>
              <a:lnSpc>
                <a:spcPct val="80000"/>
              </a:lnSpc>
            </a:pPr>
            <a:r>
              <a:rPr lang="en-US" sz="2000" b="1" dirty="0"/>
              <a:t>Absorbent material- two compartments, can’t be tampered with</a:t>
            </a:r>
          </a:p>
          <a:p>
            <a:pPr>
              <a:lnSpc>
                <a:spcPct val="80000"/>
              </a:lnSpc>
            </a:pPr>
            <a:r>
              <a:rPr lang="en-US" sz="2000" b="1" dirty="0"/>
              <a:t>Shipping container</a:t>
            </a:r>
          </a:p>
          <a:p>
            <a:endParaRPr lang="en-US" dirty="0"/>
          </a:p>
        </p:txBody>
      </p:sp>
    </p:spTree>
    <p:extLst>
      <p:ext uri="{BB962C8B-B14F-4D97-AF65-F5344CB8AC3E}">
        <p14:creationId xmlns:p14="http://schemas.microsoft.com/office/powerpoint/2010/main" val="2049376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80000"/>
              </a:lnSpc>
              <a:buFont typeface="Wingdings" pitchFamily="2" charset="2"/>
              <a:buChar char="ü"/>
            </a:pPr>
            <a:r>
              <a:rPr lang="en-US" sz="1200" b="1" dirty="0"/>
              <a:t>Federal Drug Testing                                        Custody &amp; Control form- </a:t>
            </a:r>
            <a:r>
              <a:rPr lang="en-US" sz="1050" b="1" dirty="0"/>
              <a:t>unique ID #</a:t>
            </a:r>
          </a:p>
          <a:p>
            <a:pPr marL="342900" indent="-342900">
              <a:lnSpc>
                <a:spcPct val="80000"/>
              </a:lnSpc>
              <a:buFont typeface="Wingdings" pitchFamily="2" charset="2"/>
              <a:buChar char="ü"/>
            </a:pPr>
            <a:r>
              <a:rPr lang="en-US" sz="1200" b="1" dirty="0"/>
              <a:t>Tamper evident </a:t>
            </a:r>
            <a:r>
              <a:rPr lang="en-US" sz="1050" b="1" dirty="0"/>
              <a:t>tape-secure facets, toilet tanks tops, trash receptacles, paper towel dispensers</a:t>
            </a:r>
          </a:p>
          <a:p>
            <a:pPr marL="342900" indent="-342900">
              <a:lnSpc>
                <a:spcPct val="80000"/>
              </a:lnSpc>
              <a:buFont typeface="Wingdings" pitchFamily="2" charset="2"/>
              <a:buChar char="ü"/>
            </a:pPr>
            <a:r>
              <a:rPr lang="en-US" sz="1200" b="1" dirty="0"/>
              <a:t>Bluing (coloring) agent -to add to toilet </a:t>
            </a:r>
            <a:r>
              <a:rPr lang="en-US" sz="1050" b="1" dirty="0"/>
              <a:t>(if blue is not used note on CCF under remarks)</a:t>
            </a:r>
            <a:endParaRPr lang="en-US" sz="1200" b="1" dirty="0"/>
          </a:p>
          <a:p>
            <a:pPr marL="342900" indent="-342900">
              <a:lnSpc>
                <a:spcPct val="80000"/>
              </a:lnSpc>
              <a:buFont typeface="Wingdings" pitchFamily="2" charset="2"/>
              <a:buChar char="ü"/>
            </a:pPr>
            <a:r>
              <a:rPr lang="en-US" sz="1200" b="1" dirty="0"/>
              <a:t>Collector ID </a:t>
            </a:r>
          </a:p>
          <a:p>
            <a:pPr marL="342900" indent="-342900">
              <a:lnSpc>
                <a:spcPct val="80000"/>
              </a:lnSpc>
              <a:buFont typeface="Wingdings" pitchFamily="2" charset="2"/>
              <a:buChar char="ü"/>
            </a:pPr>
            <a:r>
              <a:rPr lang="en-US" sz="1200" b="1" dirty="0"/>
              <a:t>Collector must have appropriate ID</a:t>
            </a:r>
          </a:p>
          <a:p>
            <a:pPr marL="342900" indent="-342900">
              <a:lnSpc>
                <a:spcPct val="80000"/>
              </a:lnSpc>
              <a:buFont typeface="Wingdings" pitchFamily="2" charset="2"/>
              <a:buChar char="ü"/>
            </a:pPr>
            <a:r>
              <a:rPr lang="en-US" sz="1200" b="1" dirty="0"/>
              <a:t>Storage box,  area, or place  </a:t>
            </a:r>
          </a:p>
          <a:p>
            <a:pPr marL="342900" indent="-342900">
              <a:lnSpc>
                <a:spcPct val="80000"/>
              </a:lnSpc>
              <a:buFont typeface="Wingdings" pitchFamily="2" charset="2"/>
              <a:buChar char="ü"/>
            </a:pPr>
            <a:r>
              <a:rPr lang="en-US" sz="1200" b="1" dirty="0"/>
              <a:t>Standard written instructions/ poster</a:t>
            </a:r>
          </a:p>
          <a:p>
            <a:pPr marL="342900" indent="-342900">
              <a:lnSpc>
                <a:spcPct val="80000"/>
              </a:lnSpc>
              <a:buFont typeface="Wingdings" pitchFamily="2" charset="2"/>
              <a:buChar char="ü"/>
            </a:pPr>
            <a:r>
              <a:rPr lang="en-US" sz="1200" b="1" dirty="0"/>
              <a:t>Single use disposable gloves</a:t>
            </a:r>
          </a:p>
          <a:p>
            <a:pPr marL="342900" indent="-342900">
              <a:lnSpc>
                <a:spcPct val="80000"/>
              </a:lnSpc>
              <a:buFont typeface="Wingdings" pitchFamily="2" charset="2"/>
              <a:buChar char="ü"/>
            </a:pPr>
            <a:r>
              <a:rPr lang="en-US" sz="1200" b="1" dirty="0"/>
              <a:t>DER &amp; C/TPA contact information (40.35)</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36</a:t>
            </a:fld>
            <a:endParaRPr lang="en-US" dirty="0"/>
          </a:p>
        </p:txBody>
      </p:sp>
    </p:spTree>
    <p:extLst>
      <p:ext uri="{BB962C8B-B14F-4D97-AF65-F5344CB8AC3E}">
        <p14:creationId xmlns:p14="http://schemas.microsoft.com/office/powerpoint/2010/main" val="303079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dirty="0"/>
              <a:t>The CCF must be used to document every urine collection required by the DOT drug testing program. </a:t>
            </a:r>
          </a:p>
          <a:p>
            <a:pPr>
              <a:buFont typeface="Wingdings" panose="05000000000000000000" pitchFamily="2" charset="2"/>
              <a:buChar char="q"/>
            </a:pPr>
            <a:r>
              <a:rPr lang="en-US" dirty="0"/>
              <a:t>The CCF must be a five-part carbonless manifold form. This form may be viewed on the DOT web site [ http://www.dot.gov/odapc/ ] or the Department of Health and Human Services (HHS) web site [ http://workplace.samhsa.gov/ ]. </a:t>
            </a:r>
          </a:p>
          <a:p>
            <a:pPr>
              <a:buFont typeface="Wingdings" panose="05000000000000000000" pitchFamily="2" charset="2"/>
              <a:buChar char="q"/>
            </a:pPr>
            <a:r>
              <a:rPr lang="en-US" dirty="0"/>
              <a:t>CCFs are also available from a number of different sources (e.g., laboratories, service agents) although they are usually part of the urine collection kits provided by a laboratory. </a:t>
            </a:r>
          </a:p>
          <a:p>
            <a:r>
              <a:rPr lang="en-US" dirty="0"/>
              <a:t>The CCF consists of the following five copies: </a:t>
            </a:r>
          </a:p>
          <a:p>
            <a:r>
              <a:rPr lang="en-US" dirty="0"/>
              <a:t>Copy 1. Test Facility Copy - accompanies the specimen to the laboratory</a:t>
            </a:r>
          </a:p>
          <a:p>
            <a:r>
              <a:rPr lang="en-US" dirty="0"/>
              <a:t>Copy 2. Medical Review Officer Copy - sent to the MRO </a:t>
            </a:r>
          </a:p>
          <a:p>
            <a:r>
              <a:rPr lang="en-US" dirty="0"/>
              <a:t>Copy 3. Collector Copy - retained by the collector </a:t>
            </a:r>
          </a:p>
          <a:p>
            <a:r>
              <a:rPr lang="en-US" dirty="0"/>
              <a:t>Copy 4. Employer Copy - sent to the employer Copy 5. Employee Copy - given to the employee</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37</a:t>
            </a:fld>
            <a:endParaRPr lang="en-US"/>
          </a:p>
        </p:txBody>
      </p:sp>
    </p:spTree>
    <p:extLst>
      <p:ext uri="{BB962C8B-B14F-4D97-AF65-F5344CB8AC3E}">
        <p14:creationId xmlns:p14="http://schemas.microsoft.com/office/powerpoint/2010/main" val="546961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Federal Drug Test Custody and Control Form (CCF)</a:t>
            </a:r>
          </a:p>
          <a:p>
            <a:r>
              <a:rPr lang="en-US" sz="2800" b="1" dirty="0"/>
              <a:t>Effective October 10, 2010 (CCF OMB No. 0930-0158, </a:t>
            </a:r>
            <a:r>
              <a:rPr lang="en-US" sz="2800" b="1" dirty="0" err="1"/>
              <a:t>Exp</a:t>
            </a:r>
            <a:r>
              <a:rPr lang="en-US" sz="2800" b="1" dirty="0"/>
              <a:t> Date: 8/13/2013 )</a:t>
            </a:r>
          </a:p>
          <a:p>
            <a:r>
              <a:rPr lang="en-US" sz="2800" b="1" dirty="0"/>
              <a:t>Five part carbonless form</a:t>
            </a:r>
          </a:p>
          <a:p>
            <a:r>
              <a:rPr lang="en-US" sz="2800" b="1" dirty="0"/>
              <a:t>Note: The collector is permitted to use the old CCF until December 30,2011</a:t>
            </a:r>
          </a:p>
          <a:p>
            <a:r>
              <a:rPr lang="en-US" sz="2800" b="1" dirty="0"/>
              <a:t>However, when the old CCF is used – collector: </a:t>
            </a:r>
          </a:p>
          <a:p>
            <a:pPr lvl="1"/>
            <a:r>
              <a:rPr lang="en-US" sz="2400" b="1" dirty="0"/>
              <a:t>Under remarks: section in step two-on copy one specific agency designation </a:t>
            </a:r>
          </a:p>
          <a:p>
            <a:pPr lvl="2"/>
            <a:r>
              <a:rPr lang="en-US" sz="2000" b="1" dirty="0"/>
              <a:t>Example: DOT-FMCSA/  DOT/FAA, DOT/FRA, DOT/ FAA, DOT/ FTA, DOT/ USCG  or HHS/EPA, HHS/DOT etc. </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38</a:t>
            </a:fld>
            <a:endParaRPr lang="en-US" dirty="0"/>
          </a:p>
        </p:txBody>
      </p:sp>
    </p:spTree>
    <p:extLst>
      <p:ext uri="{BB962C8B-B14F-4D97-AF65-F5344CB8AC3E}">
        <p14:creationId xmlns:p14="http://schemas.microsoft.com/office/powerpoint/2010/main" val="2822795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 This step is completed </a:t>
            </a:r>
            <a:r>
              <a:rPr lang="en-US" i="1" dirty="0">
                <a:solidFill>
                  <a:srgbClr val="FF0000"/>
                </a:solidFill>
              </a:rPr>
              <a:t>by the collector or employer </a:t>
            </a:r>
            <a:r>
              <a:rPr lang="en-US" dirty="0">
                <a:solidFill>
                  <a:srgbClr val="FF0000"/>
                </a:solidFill>
              </a:rPr>
              <a:t>representative prior to the employee providing a urine specimen.</a:t>
            </a:r>
          </a:p>
          <a:p>
            <a:r>
              <a:rPr lang="en-US" dirty="0">
                <a:solidFill>
                  <a:srgbClr val="FF0000"/>
                </a:solidFill>
              </a:rPr>
              <a:t> The employer and MRO names, addresses, and telephone and fax numbers may be preprinted or handwritten.</a:t>
            </a:r>
          </a:p>
          <a:p>
            <a:r>
              <a:rPr lang="en-US" dirty="0">
                <a:solidFill>
                  <a:srgbClr val="FF0000"/>
                </a:solidFill>
              </a:rPr>
              <a:t> If the employer has designated a service agent to receive the results from the MRO, the employer’s address may be omitted and the service agent’s address may be used </a:t>
            </a:r>
          </a:p>
          <a:p>
            <a:r>
              <a:rPr lang="en-US" dirty="0">
                <a:solidFill>
                  <a:srgbClr val="FF0000"/>
                </a:solidFill>
              </a:rPr>
              <a:t>The specific employer’s name, telephone and fax numbers must be included. A clinic or collection site name may not be used in lieu of an employer name. </a:t>
            </a:r>
          </a:p>
          <a:p>
            <a:r>
              <a:rPr lang="en-US" dirty="0"/>
              <a:t>The collector enters the employee’s social security number or employee’s ID number after verifying the employee’s identity.</a:t>
            </a:r>
          </a:p>
          <a:p>
            <a:r>
              <a:rPr lang="en-US" dirty="0"/>
              <a:t> The collector also marks the reason for the test and  type of drug tests to be performed (all DOT drug tests are for five drugs). </a:t>
            </a:r>
          </a:p>
          <a:p>
            <a:r>
              <a:rPr lang="en-US" dirty="0"/>
              <a:t>The collector is to check the DOT Agency whose authority the specimen is collected </a:t>
            </a:r>
          </a:p>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7C317EBB-CD77-432B-B999-5F42807339BB}" type="slidenum">
              <a:rPr lang="en-US" smtClean="0"/>
              <a:t>39</a:t>
            </a:fld>
            <a:endParaRPr lang="en-US"/>
          </a:p>
        </p:txBody>
      </p:sp>
    </p:spTree>
    <p:extLst>
      <p:ext uri="{BB962C8B-B14F-4D97-AF65-F5344CB8AC3E}">
        <p14:creationId xmlns:p14="http://schemas.microsoft.com/office/powerpoint/2010/main" val="29165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of Drug Testing-  Different</a:t>
            </a:r>
            <a:r>
              <a:rPr lang="en-US" baseline="0" dirty="0"/>
              <a:t> situations that drug and alcohol testing can occur in a company:</a:t>
            </a:r>
            <a:endParaRPr lang="en-US" dirty="0"/>
          </a:p>
          <a:p>
            <a:r>
              <a:rPr lang="en-US" dirty="0"/>
              <a:t>DHHS mandated-  All Federal employees fall under this category</a:t>
            </a:r>
          </a:p>
          <a:p>
            <a:r>
              <a:rPr lang="en-US" dirty="0"/>
              <a:t>DOT regulations (49 CFR Part 40) Transportation departments- FAA, FRA,FTA, FMCSA,</a:t>
            </a:r>
            <a:r>
              <a:rPr lang="en-US" baseline="0" dirty="0"/>
              <a:t> PHMSHA, USCG,</a:t>
            </a:r>
            <a:endParaRPr lang="en-US" dirty="0"/>
          </a:p>
          <a:p>
            <a:r>
              <a:rPr lang="en-US" dirty="0"/>
              <a:t>Non mandated- company policy-  must follow the following :</a:t>
            </a:r>
            <a:r>
              <a:rPr lang="en-US" baseline="0" dirty="0"/>
              <a:t> </a:t>
            </a:r>
            <a:endParaRPr lang="en-US" dirty="0"/>
          </a:p>
          <a:p>
            <a:pPr lvl="1"/>
            <a:r>
              <a:rPr lang="en-US" dirty="0"/>
              <a:t>State laws</a:t>
            </a:r>
          </a:p>
          <a:p>
            <a:pPr lvl="1"/>
            <a:r>
              <a:rPr lang="en-US" dirty="0"/>
              <a:t>Municipal laws</a:t>
            </a:r>
          </a:p>
          <a:p>
            <a:pPr lvl="1"/>
            <a:r>
              <a:rPr lang="en-US" dirty="0"/>
              <a:t>Union bargaining</a:t>
            </a:r>
          </a:p>
          <a:p>
            <a:r>
              <a:rPr lang="en-US" dirty="0"/>
              <a:t>Federal supersedes</a:t>
            </a:r>
            <a:r>
              <a:rPr lang="en-US" baseline="0" dirty="0"/>
              <a:t> State then it is municipal and then union negotiation. </a:t>
            </a:r>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4</a:t>
            </a:fld>
            <a:endParaRPr lang="en-US" dirty="0"/>
          </a:p>
        </p:txBody>
      </p:sp>
    </p:spTree>
    <p:extLst>
      <p:ext uri="{BB962C8B-B14F-4D97-AF65-F5344CB8AC3E}">
        <p14:creationId xmlns:p14="http://schemas.microsoft.com/office/powerpoint/2010/main" val="36580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(Copy 1). This step is completed by the collector after receiving the specimen from the employee and observing the temperature of the specimen. This step requires the collector to mark the appropriate box to indicate if the temperature of the specimen is within the required temperature range. This step also requires the collector to indicate whether it is a split specimen or single specimen collection, to indicate if no specimen was collected and why, and to indicate if it was an observed collection and why. Note: Because all DOT collections are split specimen collections, the collectors should ALWAYS check the split specimen box</a:t>
            </a:r>
          </a:p>
          <a:p>
            <a:endParaRPr lang="en-US" dirty="0"/>
          </a:p>
        </p:txBody>
      </p:sp>
      <p:sp>
        <p:nvSpPr>
          <p:cNvPr id="4" name="Slide Number Placeholder 3"/>
          <p:cNvSpPr>
            <a:spLocks noGrp="1"/>
          </p:cNvSpPr>
          <p:nvPr>
            <p:ph type="sldNum" sz="quarter" idx="5"/>
          </p:nvPr>
        </p:nvSpPr>
        <p:spPr/>
        <p:txBody>
          <a:bodyPr/>
          <a:lstStyle/>
          <a:p>
            <a:fld id="{7C317EBB-CD77-432B-B999-5F42807339BB}" type="slidenum">
              <a:rPr lang="en-US" smtClean="0"/>
              <a:t>40</a:t>
            </a:fld>
            <a:endParaRPr lang="en-US"/>
          </a:p>
        </p:txBody>
      </p:sp>
    </p:spTree>
    <p:extLst>
      <p:ext uri="{BB962C8B-B14F-4D97-AF65-F5344CB8AC3E}">
        <p14:creationId xmlns:p14="http://schemas.microsoft.com/office/powerpoint/2010/main" val="3130284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(Copy 1). This step instructs the collector to seal and date the specimen bottles, to date the bottles seals after placing them on the bottles, to have the employee initial the bottle seals after placing them on the bottles, and then instruct the employee to complete step 5 on the MRO copy (Copy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5 (Copy 2). This step is completed by the employee (listed as donor on the CCF). The employee reads the certification statement, prints his or her name, provides date of birth, daytime and evening telephone numbers, date of collection, and signs the form. After the employee completes this portion of the CCF, the collector reviews it to ensure that all the required information was provided.</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41</a:t>
            </a:fld>
            <a:endParaRPr lang="en-US" dirty="0"/>
          </a:p>
        </p:txBody>
      </p:sp>
    </p:spTree>
    <p:extLst>
      <p:ext uri="{BB962C8B-B14F-4D97-AF65-F5344CB8AC3E}">
        <p14:creationId xmlns:p14="http://schemas.microsoft.com/office/powerpoint/2010/main" val="136680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4 (Copy 1). This step is initiated by the collector and then completed by the laboratory after the laboratory accessions the specimen. This step requires the collector to sign the form to certify that the specimen was collected, labeled, sealed, and released for shipment to the laboratory in accordance with Federal requirements. The collector is also required to note the time of the collection, the date of collection, and the specific name of the delivery service to whom the specimen is released for shipment to the laboratory. Note: There is no requirement for couriers, express carriers, or postal service personnel to add additional documentation to the chain of custody for the specimens during transit because they do not have direct access to the specimens or the CCF. Chain of custody annotations resume when the shipping container/package is opened and accessioned at the laboratory</a:t>
            </a:r>
          </a:p>
          <a:p>
            <a:endParaRPr lang="en-US" dirty="0"/>
          </a:p>
        </p:txBody>
      </p:sp>
      <p:sp>
        <p:nvSpPr>
          <p:cNvPr id="4" name="Slide Number Placeholder 3"/>
          <p:cNvSpPr>
            <a:spLocks noGrp="1"/>
          </p:cNvSpPr>
          <p:nvPr>
            <p:ph type="sldNum" sz="quarter" idx="5"/>
          </p:nvPr>
        </p:nvSpPr>
        <p:spPr/>
        <p:txBody>
          <a:bodyPr/>
          <a:lstStyle/>
          <a:p>
            <a:fld id="{7C317EBB-CD77-432B-B999-5F42807339BB}" type="slidenum">
              <a:rPr lang="en-US" smtClean="0"/>
              <a:t>42</a:t>
            </a:fld>
            <a:endParaRPr lang="en-US"/>
          </a:p>
        </p:txBody>
      </p:sp>
    </p:spTree>
    <p:extLst>
      <p:ext uri="{BB962C8B-B14F-4D97-AF65-F5344CB8AC3E}">
        <p14:creationId xmlns:p14="http://schemas.microsoft.com/office/powerpoint/2010/main" val="3179768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COPY 1 –</a:t>
            </a:r>
            <a:r>
              <a:rPr lang="en-US" b="1" dirty="0">
                <a:solidFill>
                  <a:srgbClr val="FF0014"/>
                </a:solidFill>
              </a:rPr>
              <a:t>Test Facility Copy-</a:t>
            </a:r>
            <a:r>
              <a:rPr lang="en-US" b="1" dirty="0"/>
              <a:t> Accompanies the specimen to the laboratory</a:t>
            </a:r>
          </a:p>
          <a:p>
            <a:r>
              <a:rPr lang="en-US" b="1" dirty="0"/>
              <a:t>-(Beginning October 1,2010 for an HHS collection, the collector (when appropriate) can send the specimen to an IITF( Instrumental Initial Test Facility)</a:t>
            </a:r>
          </a:p>
          <a:p>
            <a:r>
              <a:rPr lang="en-US" b="1" dirty="0"/>
              <a:t>COPY 2-  Medical Review Officer – send to MRO – same day of next business day</a:t>
            </a:r>
          </a:p>
          <a:p>
            <a:pPr algn="r" rtl="1">
              <a:spcBef>
                <a:spcPct val="50000"/>
              </a:spcBef>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COPY 3 – Collector copy- retained by collector – DOT for 30 days / HHS – 2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COPY 4-Employer Copy- send to employer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COPY 5- Employee/ Donor copy-  give to person at completion of collection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44</a:t>
            </a:fld>
            <a:endParaRPr lang="en-US" dirty="0"/>
          </a:p>
        </p:txBody>
      </p:sp>
    </p:spTree>
    <p:extLst>
      <p:ext uri="{BB962C8B-B14F-4D97-AF65-F5344CB8AC3E}">
        <p14:creationId xmlns:p14="http://schemas.microsoft.com/office/powerpoint/2010/main" val="178102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consent forms are to be used in doing the urine drug collection for Federal mandated drug testing. As well as: release or waiver of liability, or indemnification agreements.</a:t>
            </a:r>
          </a:p>
          <a:p>
            <a:r>
              <a:rPr lang="en-US" dirty="0"/>
              <a:t>NO OTHER FORMS CAN BE USED-  ONLY</a:t>
            </a:r>
            <a:r>
              <a:rPr lang="en-US" baseline="0" dirty="0"/>
              <a:t> CCF AS IT IS CHAIN OF CUSTODY.</a:t>
            </a:r>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46</a:t>
            </a:fld>
            <a:endParaRPr lang="en-US" dirty="0"/>
          </a:p>
        </p:txBody>
      </p:sp>
    </p:spTree>
    <p:extLst>
      <p:ext uri="{BB962C8B-B14F-4D97-AF65-F5344CB8AC3E}">
        <p14:creationId xmlns:p14="http://schemas.microsoft.com/office/powerpoint/2010/main" val="463010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NOT acceptable for donor ID</a:t>
            </a:r>
          </a:p>
          <a:p>
            <a:pPr marL="571500" indent="-571500">
              <a:buFont typeface="Arial" pitchFamily="34" charset="0"/>
              <a:buChar char="•"/>
            </a:pPr>
            <a:r>
              <a:rPr lang="en-US" sz="1200" dirty="0"/>
              <a:t>Co –worker or another donor</a:t>
            </a:r>
          </a:p>
          <a:p>
            <a:pPr marL="571500" indent="-571500">
              <a:buFont typeface="Arial" pitchFamily="34" charset="0"/>
              <a:buChar char="•"/>
            </a:pPr>
            <a:r>
              <a:rPr lang="en-US" sz="1200" dirty="0"/>
              <a:t>ID by another safety-sensitive employee</a:t>
            </a:r>
          </a:p>
          <a:p>
            <a:pPr marL="571500" indent="-571500">
              <a:buFont typeface="Arial" pitchFamily="34" charset="0"/>
              <a:buChar char="•"/>
            </a:pPr>
            <a:r>
              <a:rPr lang="en-US" sz="1200" dirty="0"/>
              <a:t>Single non photo ID card</a:t>
            </a:r>
          </a:p>
          <a:p>
            <a:pPr marL="571500" indent="-571500">
              <a:buFont typeface="Arial" pitchFamily="34" charset="0"/>
              <a:buChar char="•"/>
            </a:pPr>
            <a:r>
              <a:rPr lang="en-US" sz="1200" dirty="0"/>
              <a:t>Faxes or photocopy of ID card</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49</a:t>
            </a:fld>
            <a:endParaRPr lang="en-US" dirty="0"/>
          </a:p>
        </p:txBody>
      </p:sp>
    </p:spTree>
    <p:extLst>
      <p:ext uri="{BB962C8B-B14F-4D97-AF65-F5344CB8AC3E}">
        <p14:creationId xmlns:p14="http://schemas.microsoft.com/office/powerpoint/2010/main" val="133349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sz="1200" dirty="0">
                <a:solidFill>
                  <a:schemeClr val="folHlink"/>
                </a:solidFill>
                <a:latin typeface="Helvetica" pitchFamily="-60" charset="0"/>
              </a:rPr>
              <a:t>Specimen Collection</a:t>
            </a:r>
            <a:br>
              <a:rPr lang="en-US" sz="1200" dirty="0">
                <a:solidFill>
                  <a:schemeClr val="folHlink"/>
                </a:solidFill>
                <a:latin typeface="Helvetica" pitchFamily="-60" charset="0"/>
              </a:rPr>
            </a:br>
            <a:r>
              <a:rPr lang="en-US" sz="1200" dirty="0">
                <a:solidFill>
                  <a:schemeClr val="folHlink"/>
                </a:solidFill>
                <a:latin typeface="Helvetica" pitchFamily="-60" charset="0"/>
              </a:rPr>
              <a:t>Guidelines</a:t>
            </a:r>
            <a:endParaRPr lang="en-US" dirty="0"/>
          </a:p>
        </p:txBody>
      </p:sp>
    </p:spTree>
    <p:extLst>
      <p:ext uri="{BB962C8B-B14F-4D97-AF65-F5344CB8AC3E}">
        <p14:creationId xmlns:p14="http://schemas.microsoft.com/office/powerpoint/2010/main" val="4165378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52</a:t>
            </a:fld>
            <a:endParaRPr lang="en-US" dirty="0"/>
          </a:p>
        </p:txBody>
      </p:sp>
    </p:spTree>
    <p:extLst>
      <p:ext uri="{BB962C8B-B14F-4D97-AF65-F5344CB8AC3E}">
        <p14:creationId xmlns:p14="http://schemas.microsoft.com/office/powerpoint/2010/main" val="2880243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dirty="0">
                <a:solidFill>
                  <a:schemeClr val="folHlink"/>
                </a:solidFill>
                <a:latin typeface="Helvetica" pitchFamily="-60" charset="0"/>
              </a:rPr>
              <a:t>Urine Split Specimen Collection</a:t>
            </a:r>
            <a:br>
              <a:rPr lang="en-US" dirty="0">
                <a:solidFill>
                  <a:schemeClr val="folHlink"/>
                </a:solidFill>
                <a:latin typeface="Helvetica" pitchFamily="-60" charset="0"/>
              </a:rPr>
            </a:br>
            <a:r>
              <a:rPr lang="en-US" dirty="0">
                <a:solidFill>
                  <a:schemeClr val="folHlink"/>
                </a:solidFill>
                <a:latin typeface="Helvetica" pitchFamily="-60" charset="0"/>
              </a:rPr>
              <a:t>“Laboratory Based Testing</a:t>
            </a:r>
            <a:r>
              <a:rPr lang="en-US" b="0" dirty="0">
                <a:latin typeface="Helvetica" pitchFamily="-60" charset="0"/>
              </a:rPr>
              <a:t>”</a:t>
            </a:r>
            <a:r>
              <a:rPr lang="en-US" sz="1200" b="0" dirty="0">
                <a:latin typeface="Helvetica" pitchFamily="-60" charset="0"/>
              </a:rPr>
              <a:t>(the only type of collection allowed under DOT and HHS regulations)</a:t>
            </a:r>
            <a:endParaRPr lang="en-US" dirty="0"/>
          </a:p>
        </p:txBody>
      </p:sp>
    </p:spTree>
    <p:extLst>
      <p:ext uri="{BB962C8B-B14F-4D97-AF65-F5344CB8AC3E}">
        <p14:creationId xmlns:p14="http://schemas.microsoft.com/office/powerpoint/2010/main" val="4125370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dirty="0">
                <a:solidFill>
                  <a:schemeClr val="tx1"/>
                </a:solidFill>
              </a:rPr>
              <a:t>Securing the Collection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ahoma" pitchFamily="34" charset="0"/>
              </a:rPr>
              <a:t>Tape placed over water sources 	and dispensers or receptacles.</a:t>
            </a:r>
            <a:endParaRPr lang="en-US" sz="1400" b="1" dirty="0">
              <a:latin typeface="Tahoma" pitchFamily="34" charset="0"/>
            </a:endParaRPr>
          </a:p>
          <a:p>
            <a:endParaRPr lang="en-US" dirty="0"/>
          </a:p>
        </p:txBody>
      </p:sp>
    </p:spTree>
    <p:extLst>
      <p:ext uri="{BB962C8B-B14F-4D97-AF65-F5344CB8AC3E}">
        <p14:creationId xmlns:p14="http://schemas.microsoft.com/office/powerpoint/2010/main" val="145033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Office of Drug &amp; Alcohol Policy &amp; Compliance- Federal Regulations</a:t>
            </a:r>
          </a:p>
          <a:p>
            <a:r>
              <a:rPr lang="en-US" dirty="0"/>
              <a:t>Revised rules effective October 1,2011</a:t>
            </a:r>
          </a:p>
          <a:p>
            <a:pPr lvl="1"/>
            <a:r>
              <a:rPr lang="en-US" dirty="0"/>
              <a:t>Prior to this was rules effective August 1,2001</a:t>
            </a:r>
          </a:p>
          <a:p>
            <a:r>
              <a:rPr lang="en-US" dirty="0"/>
              <a:t>Previous editions become obsolete</a:t>
            </a:r>
          </a:p>
          <a:p>
            <a:r>
              <a:rPr lang="en-US" sz="2500" dirty="0">
                <a:effectLst>
                  <a:outerShdw blurRad="38100" dist="38100" dir="2700000" algn="tl">
                    <a:srgbClr val="000000"/>
                  </a:outerShdw>
                </a:effectLst>
                <a:latin typeface="Tahoma" pitchFamily="34" charset="0"/>
              </a:rPr>
              <a:t>For DOT interpretation, contact:</a:t>
            </a:r>
          </a:p>
          <a:p>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Web: </a:t>
            </a:r>
            <a:r>
              <a:rPr lang="en-US" sz="2500" dirty="0">
                <a:effectLst>
                  <a:outerShdw blurRad="38100" dist="38100" dir="2700000" algn="tl">
                    <a:srgbClr val="000000"/>
                  </a:outerShdw>
                </a:effectLst>
                <a:latin typeface="Tahoma" pitchFamily="34" charset="0"/>
                <a:hlinkClick r:id="rId3"/>
              </a:rPr>
              <a:t>www.dot.gov/ost/dapc</a:t>
            </a:r>
            <a:endParaRPr lang="en-US" sz="2500" dirty="0">
              <a:effectLst>
                <a:outerShdw blurRad="38100" dist="38100" dir="2700000" algn="tl">
                  <a:srgbClr val="000000"/>
                </a:outerShdw>
              </a:effectLst>
              <a:latin typeface="Tahoma" pitchFamily="34" charset="0"/>
            </a:endParaRPr>
          </a:p>
          <a:p>
            <a:pPr lvl="1"/>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Fax on Demand: (800) 225-3784</a:t>
            </a:r>
          </a:p>
          <a:p>
            <a:pPr lvl="1"/>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Telephone:  (202) 366-3784</a:t>
            </a:r>
            <a:endParaRPr lang="en-US" sz="2500" dirty="0">
              <a:latin typeface="Tahoma"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5</a:t>
            </a:fld>
            <a:endParaRPr lang="en-US" dirty="0"/>
          </a:p>
        </p:txBody>
      </p:sp>
    </p:spTree>
    <p:extLst>
      <p:ext uri="{BB962C8B-B14F-4D97-AF65-F5344CB8AC3E}">
        <p14:creationId xmlns:p14="http://schemas.microsoft.com/office/powerpoint/2010/main" val="1783462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Bluing agent placed in toilets</a:t>
            </a:r>
            <a:endParaRPr lang="en-US" sz="2400" b="1" dirty="0"/>
          </a:p>
          <a:p>
            <a:endParaRPr lang="en-US" dirty="0"/>
          </a:p>
        </p:txBody>
      </p:sp>
    </p:spTree>
    <p:extLst>
      <p:ext uri="{BB962C8B-B14F-4D97-AF65-F5344CB8AC3E}">
        <p14:creationId xmlns:p14="http://schemas.microsoft.com/office/powerpoint/2010/main" val="344454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Items removed which could be used to   dilute, adulterate or hide a specimen</a:t>
            </a:r>
          </a:p>
          <a:p>
            <a:endParaRPr lang="en-US" dirty="0"/>
          </a:p>
        </p:txBody>
      </p:sp>
    </p:spTree>
    <p:extLst>
      <p:ext uri="{BB962C8B-B14F-4D97-AF65-F5344CB8AC3E}">
        <p14:creationId xmlns:p14="http://schemas.microsoft.com/office/powerpoint/2010/main" val="693799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not wait </a:t>
            </a:r>
            <a:r>
              <a:rPr lang="en-US" dirty="0"/>
              <a:t>because the employee is not ready or states he or she is unable to urinate. </a:t>
            </a:r>
          </a:p>
          <a:p>
            <a:r>
              <a:rPr lang="en-US" dirty="0"/>
              <a:t>In most cases, employees who state they cannot provide a specimen will, in fact, provide sufficient quantity to complete the testing process. </a:t>
            </a:r>
          </a:p>
          <a:p>
            <a:endParaRPr lang="en-US" dirty="0"/>
          </a:p>
          <a:p>
            <a:r>
              <a:rPr lang="en-US" dirty="0"/>
              <a:t>Note: If an alcohol breath test is also scheduled, </a:t>
            </a:r>
            <a:r>
              <a:rPr lang="en-US" b="1" dirty="0"/>
              <a:t>the alcohol test should be conducted first</a:t>
            </a:r>
            <a:r>
              <a:rPr lang="en-US" dirty="0"/>
              <a:t>, if practicable, though the rule (§40.61(b)(1)) example suggests some situations where there can be an exception to this normal process. </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61</a:t>
            </a:fld>
            <a:endParaRPr lang="en-US"/>
          </a:p>
        </p:txBody>
      </p:sp>
    </p:spTree>
    <p:extLst>
      <p:ext uri="{BB962C8B-B14F-4D97-AF65-F5344CB8AC3E}">
        <p14:creationId xmlns:p14="http://schemas.microsoft.com/office/powerpoint/2010/main" val="3223274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Steps for Urine Split Specimen Collection (have the</a:t>
            </a:r>
            <a:r>
              <a:rPr lang="en-US" sz="1200" baseline="0" dirty="0"/>
              <a:t> attendees follow along with the proficiency forms)</a:t>
            </a:r>
          </a:p>
          <a:p>
            <a:pPr marL="457200" indent="-457200">
              <a:lnSpc>
                <a:spcPct val="80000"/>
              </a:lnSpc>
              <a:buFont typeface="+mj-lt"/>
              <a:buAutoNum type="arabicPeriod"/>
            </a:pPr>
            <a:r>
              <a:rPr lang="en-US" sz="2500" b="1" dirty="0">
                <a:effectLst/>
              </a:rPr>
              <a:t>Collector begins the collection without delay  </a:t>
            </a:r>
          </a:p>
          <a:p>
            <a:pPr marL="457200" indent="-457200">
              <a:lnSpc>
                <a:spcPct val="80000"/>
              </a:lnSpc>
              <a:buFont typeface="+mj-lt"/>
              <a:buAutoNum type="arabicPeriod"/>
            </a:pPr>
            <a:r>
              <a:rPr lang="en-US" sz="2500" b="1" dirty="0">
                <a:effectLst/>
              </a:rPr>
              <a:t>Collector positively ID’s donor</a:t>
            </a:r>
          </a:p>
          <a:p>
            <a:pPr marL="457200" indent="-457200">
              <a:lnSpc>
                <a:spcPct val="80000"/>
              </a:lnSpc>
              <a:buFont typeface="+mj-lt"/>
              <a:buAutoNum type="arabicPeriod"/>
            </a:pPr>
            <a:r>
              <a:rPr lang="en-US" sz="2500" b="1" dirty="0">
                <a:effectLst/>
              </a:rPr>
              <a:t>Collector explains the collection process- </a:t>
            </a:r>
            <a:r>
              <a:rPr lang="en-US" sz="2500" b="1" u="sng" dirty="0">
                <a:effectLst/>
              </a:rPr>
              <a:t>reviews back of CCF </a:t>
            </a:r>
            <a:r>
              <a:rPr lang="en-US" sz="2500" b="1" dirty="0">
                <a:effectLst/>
              </a:rPr>
              <a:t>( can be reinforced by displaying using DOT 10 steps poster)</a:t>
            </a:r>
          </a:p>
          <a:p>
            <a:pPr marL="457200" indent="-457200">
              <a:lnSpc>
                <a:spcPct val="80000"/>
              </a:lnSpc>
              <a:buFont typeface="+mj-lt"/>
              <a:buAutoNum type="arabicPeriod"/>
            </a:pPr>
            <a:r>
              <a:rPr lang="en-US" sz="2500" b="1" dirty="0">
                <a:effectLst/>
              </a:rPr>
              <a:t>Collector examines Custody and Control Form (CCF)</a:t>
            </a:r>
          </a:p>
          <a:p>
            <a:pPr marL="804862" lvl="3" indent="-457200">
              <a:lnSpc>
                <a:spcPct val="80000"/>
              </a:lnSpc>
              <a:buFont typeface="+mj-lt"/>
              <a:buAutoNum type="arabicPeriod"/>
            </a:pPr>
            <a:r>
              <a:rPr lang="en-US" sz="2400" dirty="0">
                <a:effectLst/>
              </a:rPr>
              <a:t>Ensure correct form used</a:t>
            </a:r>
          </a:p>
          <a:p>
            <a:pPr marL="804862" lvl="3" indent="-457200">
              <a:lnSpc>
                <a:spcPct val="80000"/>
              </a:lnSpc>
              <a:buFont typeface="+mj-lt"/>
              <a:buAutoNum type="arabicPeriod"/>
            </a:pPr>
            <a:r>
              <a:rPr lang="en-US" sz="2400" dirty="0">
                <a:effectLst/>
              </a:rPr>
              <a:t>Check laboratory information</a:t>
            </a:r>
          </a:p>
          <a:p>
            <a:pPr marL="804862" lvl="3" indent="-457200">
              <a:lnSpc>
                <a:spcPct val="80000"/>
              </a:lnSpc>
              <a:buFont typeface="+mj-lt"/>
              <a:buAutoNum type="arabicPeriod"/>
            </a:pPr>
            <a:r>
              <a:rPr lang="en-US" sz="2400" dirty="0">
                <a:effectLst/>
              </a:rPr>
              <a:t>Id numbers checked</a:t>
            </a:r>
          </a:p>
          <a:p>
            <a:pPr marL="457200" indent="-457200">
              <a:lnSpc>
                <a:spcPct val="80000"/>
              </a:lnSpc>
              <a:buFont typeface="+mj-lt"/>
              <a:buAutoNum type="arabicPeriod"/>
            </a:pPr>
            <a:r>
              <a:rPr lang="en-US" sz="2500" b="1" dirty="0">
                <a:effectLst/>
              </a:rPr>
              <a:t>Collector completes administrative part of CCF</a:t>
            </a:r>
          </a:p>
          <a:p>
            <a:pPr lvl="3">
              <a:lnSpc>
                <a:spcPct val="80000"/>
              </a:lnSpc>
            </a:pPr>
            <a:r>
              <a:rPr lang="en-US" sz="2400" dirty="0">
                <a:effectLst/>
              </a:rPr>
              <a:t>Employer name, address, fax #, phone #</a:t>
            </a:r>
          </a:p>
          <a:p>
            <a:pPr lvl="3">
              <a:lnSpc>
                <a:spcPct val="80000"/>
              </a:lnSpc>
            </a:pPr>
            <a:r>
              <a:rPr lang="en-US" sz="2400" dirty="0">
                <a:effectLst/>
              </a:rPr>
              <a:t>MRO name, address, fax#, phone# </a:t>
            </a:r>
          </a:p>
          <a:p>
            <a:pPr lvl="3">
              <a:lnSpc>
                <a:spcPct val="80000"/>
              </a:lnSpc>
            </a:pPr>
            <a:r>
              <a:rPr lang="en-US" sz="2400" dirty="0">
                <a:effectLst/>
              </a:rPr>
              <a:t>Collection site name, address of collection location, fax#, phone#</a:t>
            </a:r>
          </a:p>
          <a:p>
            <a:pPr lvl="3">
              <a:lnSpc>
                <a:spcPct val="80000"/>
              </a:lnSpc>
            </a:pPr>
            <a:r>
              <a:rPr lang="en-US" sz="2400" dirty="0">
                <a:effectLst/>
              </a:rPr>
              <a:t>DOT or HHS test is done for (old CCF write under remarks)</a:t>
            </a:r>
          </a:p>
          <a:p>
            <a:pPr lvl="3">
              <a:lnSpc>
                <a:spcPct val="80000"/>
              </a:lnSpc>
            </a:pPr>
            <a:r>
              <a:rPr lang="en-US" sz="2400" dirty="0">
                <a:effectLst/>
              </a:rPr>
              <a:t>Donor SSN or ID number</a:t>
            </a:r>
          </a:p>
          <a:p>
            <a:pPr lvl="3">
              <a:lnSpc>
                <a:spcPct val="80000"/>
              </a:lnSpc>
            </a:pPr>
            <a:r>
              <a:rPr lang="en-US" sz="2400" dirty="0">
                <a:effectLst/>
              </a:rPr>
              <a:t>Reason for test</a:t>
            </a:r>
          </a:p>
          <a:p>
            <a:pPr lvl="3">
              <a:lnSpc>
                <a:spcPct val="80000"/>
              </a:lnSpc>
            </a:pPr>
            <a:r>
              <a:rPr lang="en-US" sz="2400" dirty="0">
                <a:effectLst/>
              </a:rPr>
              <a:t>Test to perform</a:t>
            </a:r>
          </a:p>
          <a:p>
            <a:pPr lvl="3">
              <a:lnSpc>
                <a:spcPct val="80000"/>
              </a:lnSpc>
            </a:pPr>
            <a:r>
              <a:rPr lang="en-US" sz="2400" dirty="0">
                <a:effectLst/>
              </a:rPr>
              <a:t>DER name and phone #</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62</a:t>
            </a:fld>
            <a:endParaRPr lang="en-US" dirty="0"/>
          </a:p>
        </p:txBody>
      </p:sp>
    </p:spTree>
    <p:extLst>
      <p:ext uri="{BB962C8B-B14F-4D97-AF65-F5344CB8AC3E}">
        <p14:creationId xmlns:p14="http://schemas.microsoft.com/office/powerpoint/2010/main" val="3609118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xfrm>
            <a:off x="381000" y="685800"/>
            <a:ext cx="6096000" cy="3429000"/>
          </a:xfrm>
          <a:ln/>
        </p:spPr>
      </p:sp>
      <p:sp>
        <p:nvSpPr>
          <p:cNvPr id="1062915" name="Rectangle 3"/>
          <p:cNvSpPr>
            <a:spLocks noGrp="1" noChangeArrowheads="1"/>
          </p:cNvSpPr>
          <p:nvPr>
            <p:ph type="body" idx="1"/>
          </p:nvPr>
        </p:nvSpPr>
        <p:spPr>
          <a:xfrm>
            <a:off x="914400" y="4343400"/>
            <a:ext cx="5029200" cy="4114800"/>
          </a:xfrm>
        </p:spPr>
        <p:txBody>
          <a:bodyPr/>
          <a:lstStyle/>
          <a:p>
            <a:r>
              <a:rPr lang="en-US" sz="1200" dirty="0">
                <a:solidFill>
                  <a:schemeClr val="tx1"/>
                </a:solidFill>
              </a:rPr>
              <a:t>Employee Briefing</a:t>
            </a:r>
            <a:br>
              <a:rPr lang="en-US" sz="1200" dirty="0">
                <a:solidFill>
                  <a:schemeClr val="tx1"/>
                </a:solidFill>
              </a:rPr>
            </a:br>
            <a:r>
              <a:rPr lang="en-US" sz="1200" dirty="0">
                <a:solidFill>
                  <a:schemeClr val="tx1"/>
                </a:solidFill>
              </a:rPr>
              <a:t> </a:t>
            </a:r>
            <a:r>
              <a:rPr lang="en-US" sz="1600" b="0" dirty="0">
                <a:solidFill>
                  <a:schemeClr val="tx1"/>
                </a:solidFill>
              </a:rPr>
              <a:t>Collection Process</a:t>
            </a:r>
          </a:p>
          <a:p>
            <a:pPr>
              <a:buFont typeface="Wingdings" pitchFamily="2" charset="2"/>
              <a:buNone/>
            </a:pPr>
            <a:r>
              <a:rPr lang="en-US" sz="3200" dirty="0"/>
              <a:t>Collector is the first person to look out for adulterants &amp; substitutions, therefore:</a:t>
            </a:r>
          </a:p>
          <a:p>
            <a:r>
              <a:rPr lang="en-US" sz="3200" dirty="0">
                <a:solidFill>
                  <a:srgbClr val="FF0000"/>
                </a:solidFill>
              </a:rPr>
              <a:t>6. Donor removes any unnecessary outer clothing</a:t>
            </a:r>
            <a:endParaRPr lang="en-US" sz="1600" dirty="0">
              <a:solidFill>
                <a:srgbClr val="FF0000"/>
              </a:solidFill>
            </a:endParaRPr>
          </a:p>
          <a:p>
            <a:r>
              <a:rPr lang="en-US" sz="2800" dirty="0">
                <a:solidFill>
                  <a:srgbClr val="FF0000"/>
                </a:solidFill>
              </a:rPr>
              <a:t>7. Donor- Empty pockets and display contents</a:t>
            </a:r>
          </a:p>
          <a:p>
            <a:pPr lvl="1">
              <a:buFont typeface="Wingdings" pitchFamily="2" charset="2"/>
              <a:buChar char="ü"/>
            </a:pPr>
            <a:r>
              <a:rPr lang="en-US" sz="3200" dirty="0"/>
              <a:t>Allow employee to keep wallet, footwear.</a:t>
            </a:r>
          </a:p>
          <a:p>
            <a:pPr lvl="1">
              <a:buFont typeface="Wingdings" pitchFamily="2" charset="2"/>
              <a:buChar char="ü"/>
            </a:pPr>
            <a:r>
              <a:rPr lang="en-US" sz="3200" dirty="0"/>
              <a:t>Secures briefcase, purses or personal belongings,</a:t>
            </a:r>
            <a:endParaRPr lang="en-US" dirty="0"/>
          </a:p>
          <a:p>
            <a:r>
              <a:rPr lang="en-US" sz="3600" dirty="0">
                <a:solidFill>
                  <a:srgbClr val="FF0000"/>
                </a:solidFill>
              </a:rPr>
              <a:t>8. Donor- Washes hands</a:t>
            </a:r>
            <a:endParaRPr lang="en-US" dirty="0">
              <a:solidFill>
                <a:srgbClr val="FF0000"/>
              </a:solidFill>
            </a:endParaRPr>
          </a:p>
          <a:p>
            <a:pPr>
              <a:buFont typeface="Wingdings" pitchFamily="2" charset="2"/>
              <a:buNone/>
            </a:pPr>
            <a:endParaRPr lang="en-US" b="1" dirty="0">
              <a:solidFill>
                <a:srgbClr val="FFFF00"/>
              </a:solidFill>
            </a:endParaRPr>
          </a:p>
          <a:p>
            <a:pPr eaLnBrk="1" hangingPunct="1">
              <a:spcBef>
                <a:spcPct val="50000"/>
              </a:spcBef>
            </a:pPr>
            <a:r>
              <a:rPr lang="en-US" sz="1200" b="1" dirty="0"/>
              <a:t>Refusal to test”- </a:t>
            </a:r>
          </a:p>
          <a:p>
            <a:pPr eaLnBrk="1" hangingPunct="1">
              <a:spcBef>
                <a:spcPct val="50000"/>
              </a:spcBef>
            </a:pPr>
            <a:r>
              <a:rPr lang="en-US" sz="1200" b="1" dirty="0"/>
              <a:t>not co-operating </a:t>
            </a:r>
          </a:p>
          <a:p>
            <a:endParaRPr lang="en-US" dirty="0"/>
          </a:p>
        </p:txBody>
      </p:sp>
    </p:spTree>
    <p:extLst>
      <p:ext uri="{BB962C8B-B14F-4D97-AF65-F5344CB8AC3E}">
        <p14:creationId xmlns:p14="http://schemas.microsoft.com/office/powerpoint/2010/main" val="1544273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pPr>
              <a:lnSpc>
                <a:spcPct val="90000"/>
              </a:lnSpc>
            </a:pPr>
            <a:r>
              <a:rPr lang="en-US" sz="2800" b="1" dirty="0"/>
              <a:t>Collection container is selected </a:t>
            </a:r>
          </a:p>
          <a:p>
            <a:pPr>
              <a:lnSpc>
                <a:spcPct val="90000"/>
              </a:lnSpc>
            </a:pPr>
            <a:r>
              <a:rPr lang="en-US" sz="2800" b="1" dirty="0"/>
              <a:t>10. Donor takes collection container to toilet area, provides specimen in private- collector instructs the donor:</a:t>
            </a:r>
          </a:p>
          <a:p>
            <a:pPr lvl="1">
              <a:lnSpc>
                <a:spcPct val="90000"/>
              </a:lnSpc>
            </a:pPr>
            <a:r>
              <a:rPr lang="en-US" b="1" dirty="0"/>
              <a:t>Do not flush the toilet</a:t>
            </a:r>
          </a:p>
          <a:p>
            <a:pPr lvl="1">
              <a:lnSpc>
                <a:spcPct val="90000"/>
              </a:lnSpc>
            </a:pPr>
            <a:r>
              <a:rPr lang="en-US" b="1" dirty="0"/>
              <a:t>Fill cup to at least 45 </a:t>
            </a:r>
            <a:r>
              <a:rPr lang="en-US" b="1" dirty="0" err="1"/>
              <a:t>mls</a:t>
            </a:r>
            <a:endParaRPr lang="en-US" b="1" dirty="0"/>
          </a:p>
          <a:p>
            <a:pPr lvl="1">
              <a:lnSpc>
                <a:spcPct val="90000"/>
              </a:lnSpc>
            </a:pPr>
            <a:r>
              <a:rPr lang="en-US" b="1" dirty="0"/>
              <a:t>Collector may set a reasonable time for voiding</a:t>
            </a:r>
          </a:p>
          <a:p>
            <a:pPr lvl="1">
              <a:lnSpc>
                <a:spcPct val="90000"/>
              </a:lnSpc>
            </a:pPr>
            <a:r>
              <a:rPr lang="en-US" b="1" dirty="0"/>
              <a:t>Come out as quickly as possible as temperature has to be read within 4 minutes- if out of temp range the next collection will need to be observed.</a:t>
            </a:r>
          </a:p>
          <a:p>
            <a:pPr>
              <a:lnSpc>
                <a:spcPct val="90000"/>
              </a:lnSpc>
            </a:pPr>
            <a:r>
              <a:rPr lang="en-US" sz="2800" b="1" dirty="0"/>
              <a:t>11. Donor returns specimen to collector within 4 minutes of collection</a:t>
            </a:r>
          </a:p>
        </p:txBody>
      </p:sp>
    </p:spTree>
    <p:extLst>
      <p:ext uri="{BB962C8B-B14F-4D97-AF65-F5344CB8AC3E}">
        <p14:creationId xmlns:p14="http://schemas.microsoft.com/office/powerpoint/2010/main" val="1730598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xfrm>
            <a:off x="381000" y="685800"/>
            <a:ext cx="6096000" cy="3429000"/>
          </a:xfrm>
          <a:ln/>
        </p:spPr>
      </p:sp>
      <p:sp>
        <p:nvSpPr>
          <p:cNvPr id="1069059" name="Rectangle 3"/>
          <p:cNvSpPr>
            <a:spLocks noGrp="1" noChangeArrowheads="1"/>
          </p:cNvSpPr>
          <p:nvPr>
            <p:ph type="body" idx="1"/>
          </p:nvPr>
        </p:nvSpPr>
        <p:spPr>
          <a:xfrm>
            <a:off x="914400" y="4343400"/>
            <a:ext cx="5029200" cy="4114800"/>
          </a:xfrm>
        </p:spPr>
        <p:txBody>
          <a:bodyPr/>
          <a:lstStyle/>
          <a:p>
            <a:pPr>
              <a:lnSpc>
                <a:spcPct val="80000"/>
              </a:lnSpc>
            </a:pPr>
            <a:r>
              <a:rPr lang="en-US" sz="2500" b="1" dirty="0"/>
              <a:t>12. Collector checks specimen temperature and inspects collection area</a:t>
            </a:r>
            <a:endParaRPr lang="en-US" sz="2500" b="1" dirty="0">
              <a:solidFill>
                <a:schemeClr val="folHlink"/>
              </a:solidFill>
            </a:endParaRPr>
          </a:p>
          <a:p>
            <a:pPr lvl="1">
              <a:lnSpc>
                <a:spcPct val="80000"/>
              </a:lnSpc>
            </a:pPr>
            <a:r>
              <a:rPr lang="en-US" sz="2300" b="1" dirty="0"/>
              <a:t>Check specimen temperature within 4 minutes. </a:t>
            </a:r>
          </a:p>
          <a:p>
            <a:pPr lvl="2">
              <a:lnSpc>
                <a:spcPct val="80000"/>
              </a:lnSpc>
            </a:pPr>
            <a:r>
              <a:rPr lang="en-US" sz="2100" b="1" dirty="0"/>
              <a:t>Temperature (90-100 degrees)</a:t>
            </a:r>
          </a:p>
          <a:p>
            <a:pPr lvl="1">
              <a:lnSpc>
                <a:spcPct val="80000"/>
              </a:lnSpc>
            </a:pPr>
            <a:r>
              <a:rPr lang="en-US" sz="2300" b="1" dirty="0"/>
              <a:t>Inspect specimen for signs of tampering or adulteration</a:t>
            </a:r>
          </a:p>
          <a:p>
            <a:pPr lvl="2">
              <a:lnSpc>
                <a:spcPct val="80000"/>
              </a:lnSpc>
            </a:pPr>
            <a:r>
              <a:rPr lang="en-US" sz="2100" b="1" dirty="0"/>
              <a:t>Appearance (foam, bubbles, </a:t>
            </a:r>
            <a:r>
              <a:rPr lang="en-US" sz="2100" b="1" dirty="0" err="1"/>
              <a:t>etc</a:t>
            </a:r>
            <a:r>
              <a:rPr lang="en-US" sz="2100" b="1" dirty="0"/>
              <a:t>)</a:t>
            </a:r>
          </a:p>
          <a:p>
            <a:pPr lvl="1">
              <a:lnSpc>
                <a:spcPct val="80000"/>
              </a:lnSpc>
            </a:pPr>
            <a:r>
              <a:rPr lang="en-US" sz="2300" b="1" dirty="0"/>
              <a:t>Check specimen for adequacy (at least 45 ml)</a:t>
            </a:r>
          </a:p>
          <a:p>
            <a:pPr lvl="2">
              <a:lnSpc>
                <a:spcPct val="80000"/>
              </a:lnSpc>
            </a:pPr>
            <a:r>
              <a:rPr lang="en-US" sz="2100" b="1" dirty="0"/>
              <a:t>Volume (minimum 45 </a:t>
            </a:r>
            <a:r>
              <a:rPr lang="en-US" sz="2100" b="1" dirty="0" err="1"/>
              <a:t>mls</a:t>
            </a:r>
            <a:r>
              <a:rPr lang="en-US" sz="2100" b="1" dirty="0"/>
              <a:t>)</a:t>
            </a:r>
          </a:p>
          <a:p>
            <a:pPr lvl="1">
              <a:lnSpc>
                <a:spcPct val="80000"/>
              </a:lnSpc>
              <a:buFont typeface="Wingdings" pitchFamily="2" charset="2"/>
              <a:buNone/>
            </a:pPr>
            <a:endParaRPr lang="en-US" sz="2300" b="1" dirty="0"/>
          </a:p>
          <a:p>
            <a:pPr>
              <a:lnSpc>
                <a:spcPct val="80000"/>
              </a:lnSpc>
              <a:buFont typeface="Wingdings" pitchFamily="2" charset="2"/>
              <a:buChar char="q"/>
            </a:pPr>
            <a:r>
              <a:rPr lang="en-US" sz="2500" b="1" dirty="0"/>
              <a:t>13.	Collector  Complete step 2 of the CCF</a:t>
            </a:r>
          </a:p>
          <a:p>
            <a:pPr>
              <a:lnSpc>
                <a:spcPct val="80000"/>
              </a:lnSpc>
              <a:buFont typeface="Wingdings" pitchFamily="2" charset="2"/>
              <a:buNone/>
            </a:pPr>
            <a:endParaRPr lang="en-US" sz="2500" b="1" dirty="0"/>
          </a:p>
          <a:p>
            <a:endParaRPr lang="en-US" dirty="0"/>
          </a:p>
        </p:txBody>
      </p:sp>
    </p:spTree>
    <p:extLst>
      <p:ext uri="{BB962C8B-B14F-4D97-AF65-F5344CB8AC3E}">
        <p14:creationId xmlns:p14="http://schemas.microsoft.com/office/powerpoint/2010/main" val="3716469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xfrm>
            <a:off x="381000" y="685800"/>
            <a:ext cx="6096000" cy="3429000"/>
          </a:xfrm>
          <a:ln/>
        </p:spPr>
      </p:sp>
      <p:sp>
        <p:nvSpPr>
          <p:cNvPr id="1071107" name="Rectangle 3"/>
          <p:cNvSpPr>
            <a:spLocks noGrp="1" noChangeArrowheads="1"/>
          </p:cNvSpPr>
          <p:nvPr>
            <p:ph type="body" idx="1"/>
          </p:nvPr>
        </p:nvSpPr>
        <p:spPr>
          <a:xfrm>
            <a:off x="914400" y="4343400"/>
            <a:ext cx="5029200" cy="4114800"/>
          </a:xfrm>
        </p:spPr>
        <p:txBody>
          <a:bodyPr/>
          <a:lstStyle/>
          <a:p>
            <a:r>
              <a:rPr lang="en-US" sz="1200" b="1" dirty="0">
                <a:effectLst>
                  <a:outerShdw blurRad="38100" dist="38100" dir="2700000" algn="tl">
                    <a:srgbClr val="000000"/>
                  </a:outerShdw>
                </a:effectLst>
              </a:rPr>
              <a:t>The collector continues to monitor the integrity of the specimen  </a:t>
            </a:r>
            <a:endParaRPr lang="en-US" sz="1200" b="1" dirty="0"/>
          </a:p>
          <a:p>
            <a:pPr>
              <a:buClr>
                <a:schemeClr val="hlink"/>
              </a:buClr>
              <a:buFont typeface="Wingdings" pitchFamily="2" charset="2"/>
              <a:buChar char="q"/>
            </a:pPr>
            <a:r>
              <a:rPr lang="en-US" sz="1200" b="1" dirty="0">
                <a:effectLst>
                  <a:outerShdw blurRad="38100" dist="38100" dir="2700000" algn="tl">
                    <a:srgbClr val="000000"/>
                  </a:outerShdw>
                </a:effectLst>
              </a:rPr>
              <a:t>14. Collector transfers specimen to bottles for a split sample </a:t>
            </a:r>
            <a:r>
              <a:rPr lang="en-US" sz="1200" b="1" dirty="0"/>
              <a:t> into two bottles (primary Bottle A- 30 ml and split – minimum of 15 ml in Bottle B). Do NOT top off</a:t>
            </a:r>
            <a:endParaRPr lang="en-US" sz="1200" b="1" dirty="0">
              <a:effectLst>
                <a:outerShdw blurRad="38100" dist="38100" dir="2700000" algn="tl">
                  <a:srgbClr val="000000"/>
                </a:outerShdw>
              </a:effectLst>
            </a:endParaRPr>
          </a:p>
          <a:p>
            <a:pPr>
              <a:buClr>
                <a:schemeClr val="hlink"/>
              </a:buClr>
              <a:buFont typeface="Wingdings" pitchFamily="2" charset="2"/>
              <a:buChar char="q"/>
            </a:pPr>
            <a:endParaRPr lang="en-US" sz="1200" b="1" dirty="0"/>
          </a:p>
          <a:p>
            <a:pPr>
              <a:buClr>
                <a:schemeClr val="hlink"/>
              </a:buClr>
              <a:buFont typeface="Wingdings" pitchFamily="2" charset="2"/>
              <a:buNone/>
            </a:pPr>
            <a:endParaRPr lang="en-US" sz="1200" b="1" dirty="0"/>
          </a:p>
          <a:p>
            <a:pPr>
              <a:buClr>
                <a:schemeClr val="hlink"/>
              </a:buClr>
              <a:buFont typeface="Wingdings" pitchFamily="2" charset="2"/>
              <a:buChar char="q"/>
            </a:pPr>
            <a:r>
              <a:rPr lang="en-US" sz="1200" b="1" dirty="0"/>
              <a:t>15. Collector affix seals, labels, and dates the bottles in full view of the employee- </a:t>
            </a:r>
          </a:p>
          <a:p>
            <a:pPr eaLnBrk="1" hangingPunct="1">
              <a:spcBef>
                <a:spcPct val="20000"/>
              </a:spcBef>
              <a:buClr>
                <a:schemeClr val="hlink"/>
              </a:buClr>
              <a:buSzPct val="70000"/>
              <a:buFont typeface="Wingdings" pitchFamily="2" charset="2"/>
              <a:buChar char="n"/>
            </a:pPr>
            <a:r>
              <a:rPr lang="en-US" sz="1200" b="1" dirty="0">
                <a:effectLst>
                  <a:outerShdw blurRad="38100" dist="38100" dir="2700000" algn="tl">
                    <a:srgbClr val="000000"/>
                  </a:outerShdw>
                </a:effectLst>
              </a:rPr>
              <a:t>16. Employee initials labels (</a:t>
            </a:r>
            <a:r>
              <a:rPr lang="en-US" sz="1200" b="1" u="sng" dirty="0">
                <a:effectLst>
                  <a:outerShdw blurRad="38100" dist="38100" dir="2700000" algn="tl">
                    <a:srgbClr val="000000"/>
                  </a:outerShdw>
                </a:effectLst>
              </a:rPr>
              <a:t>after</a:t>
            </a:r>
            <a:r>
              <a:rPr lang="en-US" sz="1200" b="1" dirty="0">
                <a:effectLst>
                  <a:outerShdw blurRad="38100" dist="38100" dir="2700000" algn="tl">
                    <a:srgbClr val="000000"/>
                  </a:outerShdw>
                </a:effectLst>
              </a:rPr>
              <a:t> labels are applied to bottles)</a:t>
            </a:r>
          </a:p>
          <a:p>
            <a:endParaRPr lang="en-US" dirty="0"/>
          </a:p>
        </p:txBody>
      </p:sp>
    </p:spTree>
    <p:extLst>
      <p:ext uri="{BB962C8B-B14F-4D97-AF65-F5344CB8AC3E}">
        <p14:creationId xmlns:p14="http://schemas.microsoft.com/office/powerpoint/2010/main" val="2365463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Occasionally, the tamper-evident label/seal provided with the CCF will not properly adhere to the specimen bottle because of environmental conditions (e.g., moisture, temperature, specimen bottle material) or may be damaged or broken during the collection process</a:t>
            </a:r>
          </a:p>
          <a:p>
            <a:endParaRPr lang="en-US" sz="1200" dirty="0">
              <a:solidFill>
                <a:srgbClr val="002060"/>
              </a:solidFill>
            </a:endParaRPr>
          </a:p>
          <a:p>
            <a:r>
              <a:rPr lang="en-US" dirty="0"/>
              <a:t>Note:. When this occurs, the collector should use the following corrective procedures: </a:t>
            </a:r>
          </a:p>
          <a:p>
            <a:r>
              <a:rPr lang="en-US" dirty="0"/>
              <a:t>(a) If the seal is </a:t>
            </a:r>
            <a:r>
              <a:rPr lang="en-US" b="1" dirty="0"/>
              <a:t>broken while being removed from the chain of custody form </a:t>
            </a:r>
            <a:r>
              <a:rPr lang="en-US" dirty="0"/>
              <a:t>or during the application of the first seal on the primary bottle, the </a:t>
            </a:r>
            <a:r>
              <a:rPr lang="en-US" b="1" dirty="0"/>
              <a:t>collector should transfer the information to a new CCF and use the seals from the second form. </a:t>
            </a:r>
          </a:p>
          <a:p>
            <a:r>
              <a:rPr lang="en-US" dirty="0"/>
              <a:t>(b</a:t>
            </a:r>
            <a:r>
              <a:rPr lang="en-US" b="1" dirty="0"/>
              <a:t>) If one seal is already in place on a bottle and the second seal is broken </a:t>
            </a:r>
            <a:r>
              <a:rPr lang="en-US" dirty="0"/>
              <a:t>while being removed from the CCF or is broken during application on the second bottle or while the employee is initialing either seal, the collector should </a:t>
            </a:r>
            <a:r>
              <a:rPr lang="en-US" b="1" dirty="0"/>
              <a:t>initiate a new CCF </a:t>
            </a:r>
            <a:r>
              <a:rPr lang="en-US" dirty="0"/>
              <a:t>and provide an </a:t>
            </a:r>
            <a:r>
              <a:rPr lang="en-US" b="1" dirty="0"/>
              <a:t>appropriate comment on the “Remarks</a:t>
            </a:r>
            <a:r>
              <a:rPr lang="en-US" dirty="0"/>
              <a:t>” line in Step 5. The seals from the second CCF should be </a:t>
            </a:r>
            <a:r>
              <a:rPr lang="en-US" b="1" dirty="0"/>
              <a:t>placed perpendicular to the original seals </a:t>
            </a:r>
            <a:r>
              <a:rPr lang="en-US" dirty="0"/>
              <a:t>to avoid obscuring information on </a:t>
            </a:r>
            <a:r>
              <a:rPr lang="en-US" u="sng" dirty="0"/>
              <a:t>the </a:t>
            </a:r>
            <a:r>
              <a:rPr lang="en-US" b="1" u="sng" dirty="0"/>
              <a:t>original seals and must be initialed by the employee (both sets of employee initials should match)</a:t>
            </a:r>
            <a:r>
              <a:rPr lang="en-US" dirty="0"/>
              <a:t>. The collector should </a:t>
            </a:r>
            <a:r>
              <a:rPr lang="en-US" b="1" dirty="0"/>
              <a:t>draw a line through the Specimen </a:t>
            </a:r>
            <a:r>
              <a:rPr lang="en-US" dirty="0"/>
              <a:t>ID number and bar code (if present) on the original seals to ensure that the DOT Urine Specimen Collection Guidelines 18 Office of Drug and Alcohol Policy and Compliance Revised – January 2018 laboratory does not use that number for reporting the results. The collector </a:t>
            </a:r>
            <a:r>
              <a:rPr lang="en-US" b="1" dirty="0"/>
              <a:t>should not pour </a:t>
            </a:r>
            <a:r>
              <a:rPr lang="en-US" dirty="0"/>
              <a:t>the specimen into new bottles. </a:t>
            </a:r>
          </a:p>
          <a:p>
            <a:r>
              <a:rPr lang="en-US" dirty="0"/>
              <a:t>(c) In both cases, the collector should ensure that all copies of the </a:t>
            </a:r>
            <a:r>
              <a:rPr lang="en-US" b="1" dirty="0"/>
              <a:t>original (first) CCF are destroyed </a:t>
            </a:r>
            <a:r>
              <a:rPr lang="en-US" dirty="0"/>
              <a:t>or disposed of properly (e.g., shredded, torn into pieces). </a:t>
            </a:r>
          </a:p>
          <a:p>
            <a:r>
              <a:rPr lang="en-US" dirty="0"/>
              <a:t>(d) If the </a:t>
            </a:r>
            <a:r>
              <a:rPr lang="en-US" b="1" dirty="0"/>
              <a:t>collector inadvertently reverses the seals </a:t>
            </a:r>
            <a:r>
              <a:rPr lang="en-US" dirty="0"/>
              <a:t>(i.e., places the “A” bottle seal on the split bottle and vise-versa) and the collector subsequently notices this, the collector should </a:t>
            </a:r>
            <a:r>
              <a:rPr lang="en-US" b="1" dirty="0"/>
              <a:t>note this in the “Remarks</a:t>
            </a:r>
            <a:r>
              <a:rPr lang="en-US" dirty="0"/>
              <a:t>” line and continue the collection process. Laboratories have procedures that permit them to “re-designate” the bottles.</a:t>
            </a:r>
          </a:p>
          <a:p>
            <a:r>
              <a:rPr lang="en-US" dirty="0"/>
              <a:t> </a:t>
            </a:r>
            <a:r>
              <a:rPr lang="en-US" i="1" dirty="0"/>
              <a:t>Note: There is no corrective procedure available if the seal is broken after the employee leaves the collection site. </a:t>
            </a:r>
          </a:p>
          <a:p>
            <a:r>
              <a:rPr lang="en-US" i="1" dirty="0"/>
              <a:t>Note: Since the specimen bottle is now sealed with tamper-evident tape and does not have to be under the employee's direct observation</a:t>
            </a:r>
            <a:r>
              <a:rPr lang="en-US" b="1" i="1" dirty="0"/>
              <a:t>, the employee is allowed to wash his or her hands if he or she desires to do so</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68</a:t>
            </a:fld>
            <a:endParaRPr lang="en-US"/>
          </a:p>
        </p:txBody>
      </p:sp>
    </p:spTree>
    <p:extLst>
      <p:ext uri="{BB962C8B-B14F-4D97-AF65-F5344CB8AC3E}">
        <p14:creationId xmlns:p14="http://schemas.microsoft.com/office/powerpoint/2010/main" val="2321552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spect="1" noChangeArrowheads="1" noTextEdit="1"/>
          </p:cNvSpPr>
          <p:nvPr>
            <p:ph type="sldImg"/>
          </p:nvPr>
        </p:nvSpPr>
        <p:spPr>
          <a:xfrm>
            <a:off x="381000" y="685800"/>
            <a:ext cx="6096000" cy="3429000"/>
          </a:xfrm>
          <a:ln/>
        </p:spPr>
      </p:sp>
      <p:sp>
        <p:nvSpPr>
          <p:cNvPr id="1073155" name="Rectangle 3"/>
          <p:cNvSpPr>
            <a:spLocks noGrp="1" noChangeArrowheads="1"/>
          </p:cNvSpPr>
          <p:nvPr>
            <p:ph type="body" idx="1"/>
          </p:nvPr>
        </p:nvSpPr>
        <p:spPr>
          <a:xfrm>
            <a:off x="914400" y="4343400"/>
            <a:ext cx="5029200" cy="4114800"/>
          </a:xfrm>
        </p:spPr>
        <p:txBody>
          <a:bodyPr/>
          <a:lstStyle/>
          <a:p>
            <a:r>
              <a:rPr lang="en-US" sz="1200" dirty="0"/>
              <a:t>Employee reads, signs, and provides requested information on step 5 copy 2  MRO copy of CCF. (Refusal to sign is not a refusal to test – and specimen is sent to the lab- Collector prints donors name and writes under “remark”- refused to sign.)</a:t>
            </a:r>
            <a:r>
              <a:rPr lang="en-US" sz="2000" b="1" dirty="0"/>
              <a:t> </a:t>
            </a:r>
          </a:p>
          <a:p>
            <a:endParaRPr lang="en-US" dirty="0"/>
          </a:p>
          <a:p>
            <a:endParaRPr lang="en-US" dirty="0"/>
          </a:p>
        </p:txBody>
      </p:sp>
    </p:spTree>
    <p:extLst>
      <p:ext uri="{BB962C8B-B14F-4D97-AF65-F5344CB8AC3E}">
        <p14:creationId xmlns:p14="http://schemas.microsoft.com/office/powerpoint/2010/main" val="239920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sz="1200" b="0" dirty="0">
                <a:solidFill>
                  <a:schemeClr val="tx1"/>
                </a:solidFill>
                <a:latin typeface="Helvetica" pitchFamily="-60" charset="0"/>
              </a:rPr>
              <a:t>Understanding the Collection Process</a:t>
            </a:r>
          </a:p>
          <a:p>
            <a:r>
              <a:rPr lang="en-US" sz="1200" b="1" dirty="0"/>
              <a:t>CPC’s must be familiar with entire testing process</a:t>
            </a:r>
          </a:p>
          <a:p>
            <a:r>
              <a:rPr lang="en-US" sz="1200" b="1" dirty="0"/>
              <a:t>Correction of flaws, fatal flaws, and problem tests</a:t>
            </a:r>
          </a:p>
          <a:p>
            <a:pPr>
              <a:buFont typeface="Wingdings" pitchFamily="2" charset="2"/>
              <a:buNone/>
            </a:pPr>
            <a:endParaRPr lang="en-US" sz="1200" dirty="0"/>
          </a:p>
          <a:p>
            <a:endParaRPr lang="en-US" dirty="0"/>
          </a:p>
        </p:txBody>
      </p:sp>
    </p:spTree>
    <p:extLst>
      <p:ext uri="{BB962C8B-B14F-4D97-AF65-F5344CB8AC3E}">
        <p14:creationId xmlns:p14="http://schemas.microsoft.com/office/powerpoint/2010/main" val="215356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r>
              <a:rPr lang="en-US" sz="1200" b="1" dirty="0"/>
              <a:t>Collector ensures all copies are legible and complete</a:t>
            </a:r>
          </a:p>
          <a:p>
            <a:r>
              <a:rPr lang="en-US" sz="1200" b="1" dirty="0"/>
              <a:t>19. Collector gives donor copy of CCF and informs donor about listing medications</a:t>
            </a:r>
          </a:p>
          <a:p>
            <a:r>
              <a:rPr lang="en-US" sz="1200" b="1" dirty="0"/>
              <a:t>20. Specimen bottles and lab copy (1) of CCF placed in bag to be shipped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21. Discard excess urine-( this could have been done when specimens are put into bottles)</a:t>
            </a:r>
          </a:p>
          <a:p>
            <a:endParaRPr lang="en-US" sz="1200" b="1" dirty="0"/>
          </a:p>
          <a:p>
            <a:r>
              <a:rPr lang="en-US" sz="1200" b="1" dirty="0"/>
              <a:t>22. Place specimen in bags in shipping container, place in secure area</a:t>
            </a:r>
          </a:p>
          <a:p>
            <a:r>
              <a:rPr lang="en-US" sz="1200" b="1" dirty="0"/>
              <a:t>(donor may leave now)</a:t>
            </a:r>
          </a:p>
          <a:p>
            <a:endParaRPr lang="en-US" dirty="0"/>
          </a:p>
        </p:txBody>
      </p:sp>
    </p:spTree>
    <p:extLst>
      <p:ext uri="{BB962C8B-B14F-4D97-AF65-F5344CB8AC3E}">
        <p14:creationId xmlns:p14="http://schemas.microsoft.com/office/powerpoint/2010/main" val="1944428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xfrm>
            <a:off x="381000" y="685800"/>
            <a:ext cx="6096000" cy="3429000"/>
          </a:xfrm>
          <a:ln/>
        </p:spPr>
      </p:sp>
      <p:sp>
        <p:nvSpPr>
          <p:cNvPr id="1081347" name="Rectangle 3"/>
          <p:cNvSpPr>
            <a:spLocks noGrp="1" noChangeArrowheads="1"/>
          </p:cNvSpPr>
          <p:nvPr>
            <p:ph type="body" idx="1"/>
          </p:nvPr>
        </p:nvSpPr>
        <p:spPr>
          <a:xfrm>
            <a:off x="914400" y="4343400"/>
            <a:ext cx="5029200" cy="4114800"/>
          </a:xfrm>
        </p:spPr>
        <p:txBody>
          <a:bodyPr/>
          <a:lstStyle/>
          <a:p>
            <a:r>
              <a:rPr lang="en-US" dirty="0">
                <a:latin typeface="Arial" charset="0"/>
              </a:rPr>
              <a:t>23. Distribution of Copies</a:t>
            </a:r>
          </a:p>
          <a:p>
            <a:pPr>
              <a:buFont typeface="Wingdings" pitchFamily="2" charset="2"/>
              <a:buChar char="ü"/>
            </a:pPr>
            <a:r>
              <a:rPr lang="en-US" sz="1200" b="1" dirty="0">
                <a:solidFill>
                  <a:srgbClr val="FFFF00"/>
                </a:solidFill>
              </a:rPr>
              <a:t>Copy 1</a:t>
            </a:r>
            <a:r>
              <a:rPr lang="en-US" sz="1200" dirty="0"/>
              <a:t> Placed in pouch and sent to laboratory w/specimens- within 24 hours or next business day</a:t>
            </a:r>
          </a:p>
          <a:p>
            <a:pPr>
              <a:buFont typeface="Wingdings" pitchFamily="2" charset="2"/>
              <a:buChar char="ü"/>
            </a:pPr>
            <a:r>
              <a:rPr lang="en-US" sz="1200" dirty="0"/>
              <a:t> </a:t>
            </a:r>
            <a:r>
              <a:rPr lang="en-US" sz="1200" b="1" dirty="0">
                <a:solidFill>
                  <a:srgbClr val="FFFF00"/>
                </a:solidFill>
              </a:rPr>
              <a:t>Copy 2</a:t>
            </a:r>
            <a:r>
              <a:rPr lang="en-US" sz="1200" dirty="0"/>
              <a:t> Faxed/given to MRO within 24 hours or next business day</a:t>
            </a:r>
          </a:p>
          <a:p>
            <a:pPr>
              <a:buFont typeface="Wingdings" pitchFamily="2" charset="2"/>
              <a:buChar char="ü"/>
            </a:pPr>
            <a:r>
              <a:rPr lang="en-US" sz="1200" dirty="0"/>
              <a:t> </a:t>
            </a:r>
            <a:r>
              <a:rPr lang="en-US" sz="1200" b="1" dirty="0">
                <a:solidFill>
                  <a:srgbClr val="FFFF00"/>
                </a:solidFill>
              </a:rPr>
              <a:t>Copy 3</a:t>
            </a:r>
            <a:r>
              <a:rPr lang="en-US" sz="1200" dirty="0"/>
              <a:t> Collector Copy- keep 30 days for DOT / 2 years for HHS</a:t>
            </a:r>
          </a:p>
          <a:p>
            <a:pPr>
              <a:buFont typeface="Wingdings" pitchFamily="2" charset="2"/>
              <a:buChar char="ü"/>
            </a:pPr>
            <a:r>
              <a:rPr lang="en-US" sz="1200" dirty="0"/>
              <a:t> </a:t>
            </a:r>
            <a:r>
              <a:rPr lang="en-US" sz="1200" b="1" dirty="0">
                <a:solidFill>
                  <a:srgbClr val="FFFF00"/>
                </a:solidFill>
              </a:rPr>
              <a:t>Copy 4</a:t>
            </a:r>
            <a:r>
              <a:rPr lang="en-US" sz="1200" dirty="0"/>
              <a:t> Employer Copy sent (Within 24 hours or next business day</a:t>
            </a:r>
          </a:p>
          <a:p>
            <a:pPr>
              <a:buFont typeface="Wingdings" pitchFamily="2" charset="2"/>
              <a:buChar char="ü"/>
            </a:pPr>
            <a:r>
              <a:rPr lang="en-US" sz="1200" dirty="0"/>
              <a:t> </a:t>
            </a:r>
            <a:r>
              <a:rPr lang="en-US" sz="1200" b="1" dirty="0">
                <a:solidFill>
                  <a:srgbClr val="FFFF00"/>
                </a:solidFill>
              </a:rPr>
              <a:t>Copy 5</a:t>
            </a:r>
            <a:r>
              <a:rPr lang="en-US" sz="1200" dirty="0"/>
              <a:t> Given to Donor (Note: Donor </a:t>
            </a:r>
            <a:r>
              <a:rPr lang="en-US" sz="1200" b="1" i="1" dirty="0">
                <a:solidFill>
                  <a:srgbClr val="CC0000"/>
                </a:solidFill>
              </a:rPr>
              <a:t>may</a:t>
            </a:r>
            <a:r>
              <a:rPr lang="en-US" sz="1200" dirty="0"/>
              <a:t> list any medications they are taking)</a:t>
            </a:r>
          </a:p>
          <a:p>
            <a:endParaRPr lang="en-US" dirty="0"/>
          </a:p>
        </p:txBody>
      </p:sp>
    </p:spTree>
    <p:extLst>
      <p:ext uri="{BB962C8B-B14F-4D97-AF65-F5344CB8AC3E}">
        <p14:creationId xmlns:p14="http://schemas.microsoft.com/office/powerpoint/2010/main" val="2867009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xfrm>
            <a:off x="381000" y="685800"/>
            <a:ext cx="6096000" cy="3429000"/>
          </a:xfrm>
          <a:ln/>
        </p:spPr>
      </p:sp>
      <p:sp>
        <p:nvSpPr>
          <p:cNvPr id="877571" name="Rectangle 3"/>
          <p:cNvSpPr>
            <a:spLocks noGrp="1" noChangeArrowheads="1"/>
          </p:cNvSpPr>
          <p:nvPr>
            <p:ph type="body" idx="1"/>
          </p:nvPr>
        </p:nvSpPr>
        <p:spPr>
          <a:xfrm>
            <a:off x="914400" y="4343400"/>
            <a:ext cx="5029200" cy="4114800"/>
          </a:xfrm>
        </p:spPr>
        <p:txBody>
          <a:bodyPr/>
          <a:lstStyle/>
          <a:p>
            <a:r>
              <a:rPr lang="en-US" sz="1200" dirty="0">
                <a:solidFill>
                  <a:schemeClr val="tx1"/>
                </a:solidFill>
              </a:rPr>
              <a:t>Special Circumstances</a:t>
            </a:r>
          </a:p>
          <a:p>
            <a:pPr>
              <a:lnSpc>
                <a:spcPct val="125000"/>
              </a:lnSpc>
            </a:pPr>
            <a:r>
              <a:rPr lang="en-US" sz="1200" b="1" u="sng" dirty="0">
                <a:solidFill>
                  <a:schemeClr val="hlink"/>
                </a:solidFill>
              </a:rPr>
              <a:t>Observed Collection:</a:t>
            </a:r>
            <a:r>
              <a:rPr lang="en-US" sz="1200" dirty="0"/>
              <a:t> </a:t>
            </a:r>
            <a:r>
              <a:rPr lang="en-US" sz="1200" b="1" dirty="0"/>
              <a:t>attempt to tamper; temperature out of range; invalid test.  Return-to-duty and follow-up testing will be mandatory observed collections effective November 1, 2008.</a:t>
            </a:r>
          </a:p>
          <a:p>
            <a:pPr>
              <a:lnSpc>
                <a:spcPct val="125000"/>
              </a:lnSpc>
            </a:pPr>
            <a:r>
              <a:rPr lang="en-US" sz="1200" b="1" u="sng" dirty="0">
                <a:solidFill>
                  <a:schemeClr val="hlink"/>
                </a:solidFill>
              </a:rPr>
              <a:t>Monitored Collection: </a:t>
            </a:r>
            <a:r>
              <a:rPr lang="en-US" sz="1200" b="1" dirty="0"/>
              <a:t>Facility cannot be completely secured. </a:t>
            </a:r>
            <a:endParaRPr lang="en-US" sz="1200" b="1" u="sng" dirty="0">
              <a:solidFill>
                <a:schemeClr val="hlink"/>
              </a:solidFill>
            </a:endParaRPr>
          </a:p>
          <a:p>
            <a:pPr>
              <a:lnSpc>
                <a:spcPct val="125000"/>
              </a:lnSpc>
            </a:pPr>
            <a:r>
              <a:rPr lang="en-US" sz="1200" b="1" u="sng" dirty="0">
                <a:solidFill>
                  <a:schemeClr val="hlink"/>
                </a:solidFill>
              </a:rPr>
              <a:t>Shy Bladder:  </a:t>
            </a:r>
            <a:r>
              <a:rPr lang="en-US" sz="1200" b="1" dirty="0"/>
              <a:t>Donor provides specimen  less than required 45 </a:t>
            </a:r>
            <a:r>
              <a:rPr lang="en-US" sz="1200" b="1" dirty="0" err="1"/>
              <a:t>mls</a:t>
            </a:r>
            <a:r>
              <a:rPr lang="en-US" sz="1200" b="1" dirty="0"/>
              <a:t>. 3 hour time limit and only 40 ounces of liquid.</a:t>
            </a:r>
            <a:r>
              <a:rPr lang="en-US" sz="1200" b="1" u="sng" dirty="0">
                <a:solidFill>
                  <a:schemeClr val="hlink"/>
                </a:solidFill>
              </a:rPr>
              <a:t> </a:t>
            </a:r>
          </a:p>
        </p:txBody>
      </p:sp>
    </p:spTree>
    <p:extLst>
      <p:ext uri="{BB962C8B-B14F-4D97-AF65-F5344CB8AC3E}">
        <p14:creationId xmlns:p14="http://schemas.microsoft.com/office/powerpoint/2010/main" val="253114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r>
              <a:rPr lang="en-US" sz="1200" b="0" u="sng" dirty="0">
                <a:solidFill>
                  <a:schemeClr val="tx1"/>
                </a:solidFill>
                <a:cs typeface="Times New Roman" pitchFamily="18" charset="0"/>
              </a:rPr>
              <a:t>SHY BLADDER COLLECTION- / Insufficient quantity</a:t>
            </a:r>
            <a:r>
              <a:rPr lang="en-US" dirty="0"/>
              <a:t> -- </a:t>
            </a:r>
            <a:r>
              <a:rPr lang="en-US" sz="1200" dirty="0">
                <a:latin typeface="Times" charset="0"/>
              </a:rPr>
              <a:t>Subpart I 40.193 (b</a:t>
            </a:r>
          </a:p>
          <a:p>
            <a:r>
              <a:rPr lang="en-US" sz="1200" b="1" dirty="0"/>
              <a:t>3 Hours</a:t>
            </a:r>
          </a:p>
          <a:p>
            <a:r>
              <a:rPr lang="en-US" sz="1200" b="1" dirty="0"/>
              <a:t>Supervision required</a:t>
            </a:r>
          </a:p>
          <a:p>
            <a:r>
              <a:rPr lang="en-US" sz="1200" b="1" dirty="0"/>
              <a:t>Liquids</a:t>
            </a:r>
          </a:p>
          <a:p>
            <a:r>
              <a:rPr lang="en-US" sz="1200" b="1" dirty="0"/>
              <a:t>No specimen requires medical evaluation</a:t>
            </a:r>
          </a:p>
          <a:p>
            <a:r>
              <a:rPr lang="en-US" sz="1200" b="1" dirty="0"/>
              <a:t>No attempt (Refusal)</a:t>
            </a:r>
          </a:p>
          <a:p>
            <a:endParaRPr lang="en-US" dirty="0"/>
          </a:p>
        </p:txBody>
      </p:sp>
    </p:spTree>
    <p:extLst>
      <p:ext uri="{BB962C8B-B14F-4D97-AF65-F5344CB8AC3E}">
        <p14:creationId xmlns:p14="http://schemas.microsoft.com/office/powerpoint/2010/main" val="481128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Explain to the employee the process for a shy bladder collection and urges the employee to drink up to 40 ounces of fluids, </a:t>
            </a:r>
          </a:p>
          <a:p>
            <a:r>
              <a:rPr lang="en-US" i="1" dirty="0"/>
              <a:t>Distributed reasonably through a period of up to three hours, or until the individual has provided a sufficient urine specimen, whichever occurs first</a:t>
            </a:r>
            <a:r>
              <a:rPr lang="en-US" dirty="0"/>
              <a:t>. </a:t>
            </a:r>
          </a:p>
          <a:p>
            <a:r>
              <a:rPr lang="en-US" dirty="0"/>
              <a:t>It is not a refusal to test if the employee declines to drink. </a:t>
            </a:r>
          </a:p>
          <a:p>
            <a:r>
              <a:rPr lang="en-US" i="1" dirty="0"/>
              <a:t>Note: Collectors should be sensitive to how frequently they should ask the employee to provide a specimen. For example, asking the employee to provide a specimen every half hour may not produce sufficient specimen, although in total, the amount would have been at least 45 </a:t>
            </a:r>
            <a:r>
              <a:rPr lang="en-US" i="1" dirty="0" err="1"/>
              <a:t>mL.</a:t>
            </a:r>
            <a:r>
              <a:rPr lang="en-US" i="1" dirty="0"/>
              <a:t> In this case, the collector needs to determine if a longer time is needed for the employee to consume fluids and produce a sufficient volume of specimen.</a:t>
            </a:r>
          </a:p>
          <a:p>
            <a:r>
              <a:rPr lang="en-US" dirty="0"/>
              <a:t> If the employee refuses to drink fluids, this is </a:t>
            </a:r>
            <a:r>
              <a:rPr lang="en-US" b="1" dirty="0"/>
              <a:t>not considered a refusal </a:t>
            </a:r>
            <a:r>
              <a:rPr lang="en-US" dirty="0"/>
              <a:t>to test, although the collector </a:t>
            </a:r>
            <a:r>
              <a:rPr lang="en-US" u="sng" dirty="0"/>
              <a:t>should explain </a:t>
            </a:r>
            <a:r>
              <a:rPr lang="en-US" dirty="0"/>
              <a:t>to the employee that not drinking sufficient fluids may result in the employee’s inability to provide a sufficient specimen and </a:t>
            </a:r>
            <a:r>
              <a:rPr lang="en-US" u="sng" dirty="0"/>
              <a:t>would require a medical evaluation</a:t>
            </a:r>
            <a:r>
              <a:rPr lang="en-US" dirty="0"/>
              <a:t>. </a:t>
            </a:r>
          </a:p>
          <a:p>
            <a:r>
              <a:rPr lang="en-US" dirty="0"/>
              <a:t>Under no circumstances can a collector </a:t>
            </a:r>
            <a:r>
              <a:rPr lang="en-US" b="1" dirty="0"/>
              <a:t>“combine” </a:t>
            </a:r>
            <a:r>
              <a:rPr lang="en-US" dirty="0"/>
              <a:t>urine collected from separate voids to create one specimen of sufficient volume.</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77</a:t>
            </a:fld>
            <a:endParaRPr lang="en-US"/>
          </a:p>
        </p:txBody>
      </p:sp>
    </p:spTree>
    <p:extLst>
      <p:ext uri="{BB962C8B-B14F-4D97-AF65-F5344CB8AC3E}">
        <p14:creationId xmlns:p14="http://schemas.microsoft.com/office/powerpoint/2010/main" val="1846849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b="0" dirty="0">
                <a:solidFill>
                  <a:schemeClr val="folHlink"/>
                </a:solidFill>
                <a:latin typeface="Helvetica" pitchFamily="-60" charset="0"/>
              </a:rPr>
              <a:t>Direct Observation Collections</a:t>
            </a:r>
          </a:p>
          <a:p>
            <a:pPr>
              <a:lnSpc>
                <a:spcPct val="90000"/>
              </a:lnSpc>
            </a:pPr>
            <a:r>
              <a:rPr lang="en-US" sz="1200" b="1" dirty="0"/>
              <a:t>When direct observation collections are allowed/required</a:t>
            </a:r>
          </a:p>
          <a:p>
            <a:pPr>
              <a:lnSpc>
                <a:spcPct val="90000"/>
              </a:lnSpc>
            </a:pPr>
            <a:r>
              <a:rPr lang="en-US" sz="1200" b="1" dirty="0"/>
              <a:t>Appropriate procedures for direct observation collections</a:t>
            </a:r>
          </a:p>
          <a:p>
            <a:pPr>
              <a:lnSpc>
                <a:spcPct val="90000"/>
              </a:lnSpc>
            </a:pPr>
            <a:r>
              <a:rPr lang="en-US" sz="1200" b="1" dirty="0"/>
              <a:t>Who can act as an observer for a direct observation collection?		</a:t>
            </a:r>
          </a:p>
          <a:p>
            <a:pPr>
              <a:lnSpc>
                <a:spcPct val="90000"/>
              </a:lnSpc>
              <a:buFontTx/>
              <a:buNone/>
            </a:pPr>
            <a:r>
              <a:rPr lang="en-US" sz="1200" b="1" dirty="0"/>
              <a:t>							</a:t>
            </a:r>
          </a:p>
          <a:p>
            <a:pPr>
              <a:lnSpc>
                <a:spcPct val="90000"/>
              </a:lnSpc>
              <a:buFontTx/>
              <a:buNone/>
            </a:pPr>
            <a:r>
              <a:rPr lang="en-US" sz="1200" b="1" dirty="0"/>
              <a:t>							=</a:t>
            </a:r>
          </a:p>
          <a:p>
            <a:pPr>
              <a:lnSpc>
                <a:spcPct val="90000"/>
              </a:lnSpc>
            </a:pPr>
            <a:endParaRPr lang="en-US" sz="1200" b="1" dirty="0"/>
          </a:p>
          <a:p>
            <a:pPr>
              <a:lnSpc>
                <a:spcPct val="90000"/>
              </a:lnSpc>
            </a:pPr>
            <a:r>
              <a:rPr lang="en-US" sz="1200" b="1" dirty="0"/>
              <a:t>Handling and documentation of original specimen</a:t>
            </a:r>
          </a:p>
          <a:p>
            <a:endParaRPr lang="en-US" dirty="0"/>
          </a:p>
        </p:txBody>
      </p:sp>
    </p:spTree>
    <p:extLst>
      <p:ext uri="{BB962C8B-B14F-4D97-AF65-F5344CB8AC3E}">
        <p14:creationId xmlns:p14="http://schemas.microsoft.com/office/powerpoint/2010/main" val="34992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xfrm>
            <a:off x="381000" y="685800"/>
            <a:ext cx="6096000" cy="3429000"/>
          </a:xfrm>
          <a:ln/>
        </p:spPr>
      </p:sp>
      <p:sp>
        <p:nvSpPr>
          <p:cNvPr id="879619" name="Rectangle 3"/>
          <p:cNvSpPr>
            <a:spLocks noGrp="1" noChangeArrowheads="1"/>
          </p:cNvSpPr>
          <p:nvPr>
            <p:ph type="body" idx="1"/>
          </p:nvPr>
        </p:nvSpPr>
        <p:spPr>
          <a:xfrm>
            <a:off x="914400" y="4343400"/>
            <a:ext cx="5029200" cy="4114800"/>
          </a:xfrm>
        </p:spPr>
        <p:txBody>
          <a:bodyPr/>
          <a:lstStyle/>
          <a:p>
            <a:r>
              <a:rPr lang="en-US" dirty="0"/>
              <a:t>Direct Observation</a:t>
            </a:r>
          </a:p>
          <a:p>
            <a:r>
              <a:rPr lang="en-US" sz="2800" b="1" u="sng" dirty="0"/>
              <a:t>Employer /DER</a:t>
            </a:r>
            <a:r>
              <a:rPr lang="en-US" sz="2800" b="1" dirty="0"/>
              <a:t> requires direct observation:</a:t>
            </a:r>
          </a:p>
          <a:p>
            <a:pPr lvl="1"/>
            <a:r>
              <a:rPr lang="en-US" sz="2400" b="1" dirty="0"/>
              <a:t>Lab reports invalid test and MRO states no medical reason</a:t>
            </a:r>
          </a:p>
          <a:p>
            <a:pPr lvl="1"/>
            <a:r>
              <a:rPr lang="en-US" sz="2400" b="1" dirty="0"/>
              <a:t>Split test could not be preformed</a:t>
            </a:r>
          </a:p>
          <a:p>
            <a:pPr lvl="1"/>
            <a:r>
              <a:rPr lang="en-US" sz="2400" b="1" dirty="0"/>
              <a:t>MRO reports negative-dilute with creatinine &gt;2 mg/dl or  &lt; = 5mg/dl</a:t>
            </a:r>
          </a:p>
          <a:p>
            <a:pPr lvl="1"/>
            <a:r>
              <a:rPr lang="en-US" sz="2400" b="1" dirty="0"/>
              <a:t>The test is a RETURN TO DUTY test</a:t>
            </a:r>
          </a:p>
          <a:p>
            <a:r>
              <a:rPr lang="en-US" sz="2800" b="1" u="sng" dirty="0"/>
              <a:t>Collector</a:t>
            </a:r>
            <a:r>
              <a:rPr lang="en-US" sz="2800" b="1" dirty="0"/>
              <a:t>: </a:t>
            </a:r>
          </a:p>
          <a:p>
            <a:pPr lvl="1"/>
            <a:r>
              <a:rPr lang="en-US" sz="2400" b="1" dirty="0"/>
              <a:t>Observe action indicating attempt to tampered</a:t>
            </a:r>
          </a:p>
          <a:p>
            <a:pPr lvl="1"/>
            <a:r>
              <a:rPr lang="en-US" sz="2400" b="1" dirty="0"/>
              <a:t>Temperature out of range</a:t>
            </a:r>
          </a:p>
          <a:p>
            <a:pPr lvl="1"/>
            <a:r>
              <a:rPr lang="en-US" sz="2400" b="1" dirty="0"/>
              <a:t>Specimen appears to have been tampered with</a:t>
            </a:r>
            <a:endParaRPr lang="en-US" sz="2600" b="1" u="sng" dirty="0"/>
          </a:p>
          <a:p>
            <a:endParaRPr lang="en-US" dirty="0"/>
          </a:p>
          <a:p>
            <a:endParaRPr lang="en-US" dirty="0"/>
          </a:p>
        </p:txBody>
      </p:sp>
    </p:spTree>
    <p:extLst>
      <p:ext uri="{BB962C8B-B14F-4D97-AF65-F5344CB8AC3E}">
        <p14:creationId xmlns:p14="http://schemas.microsoft.com/office/powerpoint/2010/main" val="2414629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observed collection is conducted in the following manner: </a:t>
            </a:r>
          </a:p>
          <a:p>
            <a:r>
              <a:rPr lang="en-US" dirty="0"/>
              <a:t>1. The collector must </a:t>
            </a:r>
            <a:r>
              <a:rPr lang="en-US" b="1" dirty="0"/>
              <a:t>explain to the employee </a:t>
            </a:r>
            <a:r>
              <a:rPr lang="en-US" dirty="0"/>
              <a:t>why a directly observed collection is being conducted. If the directly observed collection is requested by the employer, the collector may state the reason (if known) or may only state that the employer requested a directly observed collection.</a:t>
            </a:r>
          </a:p>
          <a:p>
            <a:r>
              <a:rPr lang="en-US" dirty="0"/>
              <a:t> 2. The collector must </a:t>
            </a:r>
            <a:r>
              <a:rPr lang="en-US" b="1" dirty="0"/>
              <a:t>complete a new CCF </a:t>
            </a:r>
            <a:r>
              <a:rPr lang="en-US" dirty="0"/>
              <a:t>for the directly observed collection and mark the “reason for test” block (Step 1) the </a:t>
            </a:r>
            <a:r>
              <a:rPr lang="en-US" b="1" dirty="0"/>
              <a:t>same</a:t>
            </a:r>
            <a:r>
              <a:rPr lang="en-US" dirty="0"/>
              <a:t> as for the first collection (unless it is a return-to-duty or follow-up test). </a:t>
            </a:r>
          </a:p>
          <a:p>
            <a:r>
              <a:rPr lang="en-US" dirty="0"/>
              <a:t>3. The collector then </a:t>
            </a:r>
            <a:r>
              <a:rPr lang="en-US" b="1" dirty="0"/>
              <a:t>checks the “Observed</a:t>
            </a:r>
            <a:r>
              <a:rPr lang="en-US" dirty="0"/>
              <a:t>, (Enter Remark)” box and enters the </a:t>
            </a:r>
            <a:r>
              <a:rPr lang="en-US" b="1" dirty="0"/>
              <a:t>reason in the “Remarks</a:t>
            </a:r>
            <a:r>
              <a:rPr lang="en-US" dirty="0"/>
              <a:t>” line (Step 2) and the </a:t>
            </a:r>
            <a:r>
              <a:rPr lang="en-US" b="1" dirty="0"/>
              <a:t>name of the observer if it is someone other than the collector.</a:t>
            </a:r>
          </a:p>
          <a:p>
            <a:r>
              <a:rPr lang="en-US" dirty="0"/>
              <a:t> 4. In a case where two sets of specimens are being sent to the laboratory because of suspected tampering with the first specimen, the collector enters on the “Remarks” line of the CCF (Step 2) for each specimen a notation to this effect (e.g., </a:t>
            </a:r>
            <a:r>
              <a:rPr lang="en-US" b="1" dirty="0"/>
              <a:t>collection 1 of 2, or 2 of 2</a:t>
            </a:r>
            <a:r>
              <a:rPr lang="en-US" dirty="0"/>
              <a:t>) and the </a:t>
            </a:r>
            <a:r>
              <a:rPr lang="en-US" b="1" dirty="0"/>
              <a:t>CCF specimen ID number </a:t>
            </a:r>
            <a:r>
              <a:rPr lang="en-US" dirty="0"/>
              <a:t>of the other specimen.</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86</a:t>
            </a:fld>
            <a:endParaRPr lang="en-US"/>
          </a:p>
        </p:txBody>
      </p:sp>
    </p:spTree>
    <p:extLst>
      <p:ext uri="{BB962C8B-B14F-4D97-AF65-F5344CB8AC3E}">
        <p14:creationId xmlns:p14="http://schemas.microsoft.com/office/powerpoint/2010/main" val="1378972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collector, if the same gender as the employee, or the same gender observer enters the restroom or facility where urination occurs with the employee. The observer must </a:t>
            </a:r>
            <a:r>
              <a:rPr lang="en-US" b="1" dirty="0"/>
              <a:t>request</a:t>
            </a:r>
            <a:r>
              <a:rPr lang="en-US" dirty="0"/>
              <a:t> </a:t>
            </a:r>
            <a:r>
              <a:rPr lang="en-US" u="sng" dirty="0"/>
              <a:t>the employee to raise his or her shirt, blouse, or dress/skirt, as appropriate, above the waist or navel, and lower clothing and underpants sufficient to show the observer – by turning around – that the employee does not have a prosthetic device.</a:t>
            </a:r>
            <a:r>
              <a:rPr lang="en-US" dirty="0"/>
              <a:t> After the observer has determined that the employee does not have such a device, the observer may permit the employee to return clothing to its proper position and then conduct the observed collection. </a:t>
            </a:r>
          </a:p>
          <a:p>
            <a:r>
              <a:rPr lang="en-US" dirty="0"/>
              <a:t>Note: There are three basic types of devices employees could “wear.” [Of course, there could be other devices, here are examples of some devices]: </a:t>
            </a:r>
          </a:p>
          <a:p>
            <a:r>
              <a:rPr lang="en-US" dirty="0"/>
              <a:t>1. One device has a long plastic tube connected to a bottle containing heated urine. </a:t>
            </a:r>
          </a:p>
          <a:p>
            <a:r>
              <a:rPr lang="en-US" dirty="0"/>
              <a:t>2. Another device consists of a short plastic tube attached to a battery heated plastic bag. </a:t>
            </a:r>
          </a:p>
          <a:p>
            <a:r>
              <a:rPr lang="en-US" dirty="0"/>
              <a:t>3. One device goes a step further by replacing the tube with very realistic prosthetic genitalia designed to match the employee’s skin tone.</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87</a:t>
            </a:fld>
            <a:endParaRPr lang="en-US"/>
          </a:p>
        </p:txBody>
      </p:sp>
    </p:spTree>
    <p:extLst>
      <p:ext uri="{BB962C8B-B14F-4D97-AF65-F5344CB8AC3E}">
        <p14:creationId xmlns:p14="http://schemas.microsoft.com/office/powerpoint/2010/main" val="8509925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The observer must </a:t>
            </a:r>
            <a:r>
              <a:rPr lang="en-US" b="1" dirty="0"/>
              <a:t>watch the employee urinate </a:t>
            </a:r>
            <a:r>
              <a:rPr lang="en-US" dirty="0"/>
              <a:t>into the collection container. Specifically, the observer must personally and directly watch the urine go from the employee’s body into the collection container (use of mirrors or video cameras is not permitted). </a:t>
            </a:r>
          </a:p>
          <a:p>
            <a:r>
              <a:rPr lang="en-US" dirty="0"/>
              <a:t>Note: </a:t>
            </a:r>
            <a:r>
              <a:rPr lang="en-US" i="1" dirty="0"/>
              <a:t>If it is a multi-stall restroom, the observer must enter the stall with the employee. Note: With respect to direct observation collections, the following situations are considered refusals to test: DOT Urine Specimen Collection Guidelines 24 Office of Drug and Alcohol Policy and Compliance Revised – January 2018</a:t>
            </a:r>
          </a:p>
          <a:p>
            <a:r>
              <a:rPr lang="en-US" dirty="0"/>
              <a:t> • The employee declines to allow a directly observed collection required or permitted by Part 40 to occur.</a:t>
            </a:r>
          </a:p>
          <a:p>
            <a:r>
              <a:rPr lang="en-US" dirty="0"/>
              <a:t> • The employee fails to follow the observer’s instructions to raise and lower their clothing and to turn around to permit the observer to determine if the employee has a prosthetic or other device that could be used to interfere with the collection process. </a:t>
            </a:r>
          </a:p>
          <a:p>
            <a:r>
              <a:rPr lang="en-US" dirty="0"/>
              <a:t>• The employee possesses or wears a prosthetic or other device that could be used to interfere with the collection process. In either of these situations, the collector discards any specimen the employee provided previously and notifies the DER as soon as possible.</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88</a:t>
            </a:fld>
            <a:endParaRPr lang="en-US"/>
          </a:p>
        </p:txBody>
      </p:sp>
    </p:spTree>
    <p:extLst>
      <p:ext uri="{BB962C8B-B14F-4D97-AF65-F5344CB8AC3E}">
        <p14:creationId xmlns:p14="http://schemas.microsoft.com/office/powerpoint/2010/main" val="356084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b="0" dirty="0">
                <a:solidFill>
                  <a:schemeClr val="folHlink"/>
                </a:solidFill>
                <a:latin typeface="Helvetica" pitchFamily="-60" charset="0"/>
              </a:rPr>
              <a:t>Objectives &amp; Overview</a:t>
            </a:r>
          </a:p>
          <a:p>
            <a:pPr marL="457200" indent="-457200">
              <a:buFont typeface="Wingdings" pitchFamily="2" charset="2"/>
              <a:buChar char="v"/>
            </a:pPr>
            <a:r>
              <a:rPr lang="en-US" sz="1200" b="1" dirty="0"/>
              <a:t>Train how to collect urine specimen according to DOT and DHHS mandatory guidelines using DATIA standards</a:t>
            </a:r>
          </a:p>
          <a:p>
            <a:pPr marL="457200" indent="-457200">
              <a:buFont typeface="Wingdings" pitchFamily="2" charset="2"/>
              <a:buChar char="v"/>
            </a:pPr>
            <a:r>
              <a:rPr lang="en-US" sz="1200" b="1" u="sng" dirty="0"/>
              <a:t>Critically important to maintain security and integrity of the specimen, while ensuring modesty and privacy of donor</a:t>
            </a:r>
          </a:p>
          <a:p>
            <a:pPr marL="457200" indent="-457200">
              <a:buFont typeface="Wingdings" pitchFamily="2" charset="2"/>
              <a:buChar char="v"/>
            </a:pPr>
            <a:r>
              <a:rPr lang="en-US" sz="1200" b="1" dirty="0"/>
              <a:t>49 CFR Part 40.33 b4: “the collector’s responsibility for maintaining the integrity of the collection process, ensuring the privacy of employees being tested, ensuring the security of the specimen, and avoiding conduct or statements that could be viewed as offensive or inappropriate”. (page 14 of 49 CFR Part 40)</a:t>
            </a:r>
          </a:p>
          <a:p>
            <a:endParaRPr lang="en-US" dirty="0"/>
          </a:p>
        </p:txBody>
      </p:sp>
    </p:spTree>
    <p:extLst>
      <p:ext uri="{BB962C8B-B14F-4D97-AF65-F5344CB8AC3E}">
        <p14:creationId xmlns:p14="http://schemas.microsoft.com/office/powerpoint/2010/main" val="238543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Rot="1" noChangeAspect="1" noChangeArrowheads="1" noTextEdit="1"/>
          </p:cNvSpPr>
          <p:nvPr>
            <p:ph type="sldImg"/>
          </p:nvPr>
        </p:nvSpPr>
        <p:spPr>
          <a:xfrm>
            <a:off x="381000" y="685800"/>
            <a:ext cx="6096000" cy="3429000"/>
          </a:xfrm>
          <a:ln/>
        </p:spPr>
      </p:sp>
      <p:sp>
        <p:nvSpPr>
          <p:cNvPr id="114688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971385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spect="1" noChangeArrowheads="1" noTextEdit="1"/>
          </p:cNvSpPr>
          <p:nvPr>
            <p:ph type="sldImg"/>
          </p:nvPr>
        </p:nvSpPr>
        <p:spPr>
          <a:xfrm>
            <a:off x="381000" y="685800"/>
            <a:ext cx="6096000" cy="3429000"/>
          </a:xfrm>
          <a:ln/>
        </p:spPr>
      </p:sp>
      <p:sp>
        <p:nvSpPr>
          <p:cNvPr id="111616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419774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Rot="1" noChangeAspect="1" noChangeArrowheads="1" noTextEdit="1"/>
          </p:cNvSpPr>
          <p:nvPr>
            <p:ph type="sldImg"/>
          </p:nvPr>
        </p:nvSpPr>
        <p:spPr>
          <a:xfrm>
            <a:off x="381000" y="685800"/>
            <a:ext cx="6096000" cy="3429000"/>
          </a:xfrm>
          <a:ln/>
        </p:spPr>
      </p:sp>
      <p:sp>
        <p:nvSpPr>
          <p:cNvPr id="1112067"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1760560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Rot="1" noChangeAspect="1" noChangeArrowheads="1" noTextEdit="1"/>
          </p:cNvSpPr>
          <p:nvPr>
            <p:ph type="sldImg"/>
          </p:nvPr>
        </p:nvSpPr>
        <p:spPr>
          <a:xfrm>
            <a:off x="381000" y="685800"/>
            <a:ext cx="6096000" cy="3429000"/>
          </a:xfrm>
          <a:ln/>
        </p:spPr>
      </p:sp>
      <p:sp>
        <p:nvSpPr>
          <p:cNvPr id="1114115"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6392182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HHS Direct Observation- differences</a:t>
            </a:r>
          </a:p>
          <a:p>
            <a:pPr marL="457200" indent="-457200">
              <a:buFont typeface="Arial" pitchFamily="34" charset="0"/>
              <a:buChar char="•"/>
            </a:pPr>
            <a:r>
              <a:rPr lang="en-US" sz="1200" dirty="0"/>
              <a:t>Collector must first contact a supervisor to concur with a decision to perform a Directly Observed collection</a:t>
            </a:r>
          </a:p>
          <a:p>
            <a:pPr marL="457200" indent="-457200">
              <a:buFont typeface="Arial" pitchFamily="34" charset="0"/>
              <a:buChar char="•"/>
            </a:pPr>
            <a:r>
              <a:rPr lang="en-US" sz="1200" dirty="0"/>
              <a:t>Observer has to be Trained in Direct Observed specific collections</a:t>
            </a:r>
          </a:p>
          <a:p>
            <a:pPr marL="457200" indent="-457200">
              <a:buFont typeface="Arial" pitchFamily="34" charset="0"/>
              <a:buChar char="•"/>
            </a:pPr>
            <a:r>
              <a:rPr lang="en-US" sz="1200" dirty="0"/>
              <a:t>Observer watches urine leave the donor’s body and into container- no lifting up or lowering of clothes for proof of prosthetic devices.</a:t>
            </a:r>
          </a:p>
          <a:p>
            <a:pPr marL="457200" indent="-457200">
              <a:buFont typeface="Arial" pitchFamily="34" charset="0"/>
              <a:buChar char="•"/>
            </a:pPr>
            <a:r>
              <a:rPr lang="en-US" sz="1200" dirty="0"/>
              <a:t>No requirement for HHS regarding return to duty and follow up testing</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94</a:t>
            </a:fld>
            <a:endParaRPr lang="en-US" dirty="0"/>
          </a:p>
        </p:txBody>
      </p:sp>
    </p:spTree>
    <p:extLst>
      <p:ext uri="{BB962C8B-B14F-4D97-AF65-F5344CB8AC3E}">
        <p14:creationId xmlns:p14="http://schemas.microsoft.com/office/powerpoint/2010/main" val="333993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b="0" dirty="0">
                <a:solidFill>
                  <a:schemeClr val="folHlink"/>
                </a:solidFill>
                <a:latin typeface="Helvetica" pitchFamily="-60" charset="0"/>
              </a:rPr>
              <a:t>Monitored Collections</a:t>
            </a:r>
          </a:p>
          <a:p>
            <a:pPr>
              <a:lnSpc>
                <a:spcPct val="90000"/>
              </a:lnSpc>
            </a:pPr>
            <a:r>
              <a:rPr lang="en-US" sz="1600" b="1" dirty="0"/>
              <a:t>When monitored collections are performed</a:t>
            </a:r>
            <a:endParaRPr lang="en-US" sz="1600"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b="1" dirty="0"/>
              <a:t>Gender requirements of monitor</a:t>
            </a:r>
          </a:p>
          <a:p>
            <a:pPr>
              <a:lnSpc>
                <a:spcPct val="90000"/>
              </a:lnSpc>
            </a:pPr>
            <a:r>
              <a:rPr lang="en-US" b="1" dirty="0"/>
              <a:t>Correct procedures to follow</a:t>
            </a:r>
            <a:endParaRPr lang="en-US" sz="1800" b="1" dirty="0"/>
          </a:p>
          <a:p>
            <a:endParaRPr lang="en-US" dirty="0"/>
          </a:p>
        </p:txBody>
      </p:sp>
    </p:spTree>
    <p:extLst>
      <p:ext uri="{BB962C8B-B14F-4D97-AF65-F5344CB8AC3E}">
        <p14:creationId xmlns:p14="http://schemas.microsoft.com/office/powerpoint/2010/main" val="549839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monitored collection is one that is conducted under less than completely private conditions, utilizing a multi-stall restroom. If there is no practicable work place outside of the restroom, the collector may set up an area within the multi-stall restroom to be used as a work area and for finalizing the required paper work. (A collection which is not monitored may also be conducted in a multi-stall restroom, provided that the collector secures all of the stalls (bluing agent, etc.), secures all water sources and other potential sources of adulterants (soap dispensers) in the restroom, and posts signs or otherwise secures the restroom from entry by unauthorized personnel.) </a:t>
            </a:r>
          </a:p>
          <a:p>
            <a:r>
              <a:rPr lang="en-US" dirty="0"/>
              <a:t>A monitored collection is conducted in the following manner: </a:t>
            </a:r>
          </a:p>
          <a:p>
            <a:r>
              <a:rPr lang="en-US" dirty="0"/>
              <a:t>1. The collector must secure the room being used for the monitored collection so that no one except the employee and the monitor can enter it until after the collection has been completed. </a:t>
            </a:r>
          </a:p>
          <a:p>
            <a:r>
              <a:rPr lang="en-US" dirty="0"/>
              <a:t>2. The monitor must be the same gender as the employee, unless the monitor is a medical professional (e.g., nurse, doctor, physician’s assistant, technologist or technician licensed or certified to practice in the jurisdiction in which the collection takes place). </a:t>
            </a:r>
          </a:p>
          <a:p>
            <a:r>
              <a:rPr lang="en-US" dirty="0"/>
              <a:t>The monitor can be a different person from the collector and need not be a qualified collector.</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101</a:t>
            </a:fld>
            <a:endParaRPr lang="en-US"/>
          </a:p>
        </p:txBody>
      </p:sp>
    </p:spTree>
    <p:extLst>
      <p:ext uri="{BB962C8B-B14F-4D97-AF65-F5344CB8AC3E}">
        <p14:creationId xmlns:p14="http://schemas.microsoft.com/office/powerpoint/2010/main" val="2182726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someone </a:t>
            </a:r>
            <a:r>
              <a:rPr lang="en-US" b="1" dirty="0"/>
              <a:t>other than the collector </a:t>
            </a:r>
            <a:r>
              <a:rPr lang="en-US" dirty="0"/>
              <a:t>is to monitor the collection procedure (i.e., the collector is not a medical professional), the collector must </a:t>
            </a:r>
            <a:r>
              <a:rPr lang="en-US" b="1" dirty="0"/>
              <a:t>verbally instruct </a:t>
            </a:r>
            <a:r>
              <a:rPr lang="en-US" dirty="0"/>
              <a:t>that person to use the following procedures (if the collector is the monitor, the collector must also follow these procedures): </a:t>
            </a:r>
          </a:p>
          <a:p>
            <a:r>
              <a:rPr lang="en-US" dirty="0"/>
              <a:t>(a) A monitor stands outside the stall and does not watch the employee urinate. If the monitor hears sounds or makes other observations indicating an attempt to tamper with a specimen by the employee, there must be an additional collection conducted under direct observation. </a:t>
            </a:r>
          </a:p>
          <a:p>
            <a:r>
              <a:rPr lang="en-US" dirty="0"/>
              <a:t>(b) A monitor must ensure that the employee takes the collection container directly to the collector as soon as the employee has exited the enclosure. </a:t>
            </a:r>
          </a:p>
          <a:p>
            <a:r>
              <a:rPr lang="en-US" dirty="0"/>
              <a:t>4. When someone besides the collector has acted as the monitor, the collector must note that person’s name in the </a:t>
            </a:r>
            <a:r>
              <a:rPr lang="en-US" b="1" dirty="0"/>
              <a:t>“Remarks</a:t>
            </a:r>
            <a:r>
              <a:rPr lang="en-US" dirty="0"/>
              <a:t>” line of the CCF (Step 2). </a:t>
            </a:r>
          </a:p>
          <a:p>
            <a:r>
              <a:rPr lang="en-US" dirty="0"/>
              <a:t>5. If the employee declines to permit a collection authorized under Part 40 to be monitored, it is a </a:t>
            </a:r>
            <a:r>
              <a:rPr lang="en-US" b="1" dirty="0"/>
              <a:t>refusal to test.</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102</a:t>
            </a:fld>
            <a:endParaRPr lang="en-US"/>
          </a:p>
        </p:txBody>
      </p:sp>
    </p:spTree>
    <p:extLst>
      <p:ext uri="{BB962C8B-B14F-4D97-AF65-F5344CB8AC3E}">
        <p14:creationId xmlns:p14="http://schemas.microsoft.com/office/powerpoint/2010/main" val="10561559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r>
              <a:rPr lang="en-US" b="0" dirty="0">
                <a:solidFill>
                  <a:schemeClr val="folHlink"/>
                </a:solidFill>
                <a:latin typeface="Helvetica" pitchFamily="-60" charset="0"/>
              </a:rPr>
              <a:t>Refusal to Test  Remember the collection is only to write under</a:t>
            </a:r>
            <a:r>
              <a:rPr lang="en-US" b="0" baseline="0" dirty="0">
                <a:solidFill>
                  <a:schemeClr val="folHlink"/>
                </a:solidFill>
                <a:latin typeface="Helvetica" pitchFamily="-60" charset="0"/>
              </a:rPr>
              <a:t> the remarks sections what occurs- DO NOT say “refusal to test”- but give the example of what occurs- example did not stay to complete the second collection under observation or did not cooperate with procedure – would not wash hands.</a:t>
            </a:r>
          </a:p>
          <a:p>
            <a:pPr>
              <a:lnSpc>
                <a:spcPct val="80000"/>
              </a:lnSpc>
            </a:pPr>
            <a:r>
              <a:rPr lang="en-US" sz="2500" b="1" dirty="0"/>
              <a:t>Fail to --</a:t>
            </a:r>
          </a:p>
          <a:p>
            <a:pPr lvl="1">
              <a:lnSpc>
                <a:spcPct val="80000"/>
              </a:lnSpc>
            </a:pPr>
            <a:r>
              <a:rPr lang="en-US" sz="2500" b="1" dirty="0"/>
              <a:t>Appear </a:t>
            </a:r>
          </a:p>
          <a:p>
            <a:pPr lvl="1">
              <a:lnSpc>
                <a:spcPct val="80000"/>
              </a:lnSpc>
            </a:pPr>
            <a:r>
              <a:rPr lang="en-US" sz="2500" b="1" dirty="0"/>
              <a:t>Remain at site</a:t>
            </a:r>
          </a:p>
          <a:p>
            <a:pPr lvl="1">
              <a:lnSpc>
                <a:spcPct val="80000"/>
              </a:lnSpc>
            </a:pPr>
            <a:r>
              <a:rPr lang="en-US" sz="2500" b="1" dirty="0"/>
              <a:t>Provide urine specimen when required</a:t>
            </a:r>
          </a:p>
          <a:p>
            <a:pPr lvl="1">
              <a:lnSpc>
                <a:spcPct val="80000"/>
              </a:lnSpc>
            </a:pPr>
            <a:r>
              <a:rPr lang="en-US" sz="2500" b="1" dirty="0"/>
              <a:t>Permit directly observed or monitored collection, fail to raise shirt, blouse, or dress/skirt above the waist and lowering clothing and underpants to show donor has no prosthetic device.</a:t>
            </a:r>
          </a:p>
          <a:p>
            <a:pPr lvl="1">
              <a:lnSpc>
                <a:spcPct val="80000"/>
              </a:lnSpc>
            </a:pPr>
            <a:r>
              <a:rPr lang="en-US" sz="2500" b="1" dirty="0"/>
              <a:t>Decline to take a 2d test as directed</a:t>
            </a:r>
          </a:p>
          <a:p>
            <a:pPr lvl="1">
              <a:lnSpc>
                <a:spcPct val="80000"/>
              </a:lnSpc>
            </a:pPr>
            <a:r>
              <a:rPr lang="en-US" sz="2500" b="1" dirty="0"/>
              <a:t>Provide sufficient urine (w/no med. explanation)</a:t>
            </a:r>
          </a:p>
          <a:p>
            <a:pPr lvl="1">
              <a:lnSpc>
                <a:spcPct val="80000"/>
              </a:lnSpc>
            </a:pPr>
            <a:r>
              <a:rPr lang="en-US" sz="2500" b="1" dirty="0"/>
              <a:t>Undergo medical evaluation- DER will know this not the collector</a:t>
            </a:r>
          </a:p>
          <a:p>
            <a:pPr lvl="1">
              <a:lnSpc>
                <a:spcPct val="80000"/>
              </a:lnSpc>
            </a:pPr>
            <a:r>
              <a:rPr lang="en-US" sz="2500" b="1" dirty="0"/>
              <a:t>Cooperate with testing process</a:t>
            </a:r>
          </a:p>
          <a:p>
            <a:pPr lvl="1">
              <a:lnSpc>
                <a:spcPct val="80000"/>
              </a:lnSpc>
            </a:pPr>
            <a:r>
              <a:rPr lang="en-US" sz="2500" b="1" dirty="0"/>
              <a:t>Donor found with prosthetic or other device</a:t>
            </a:r>
          </a:p>
          <a:p>
            <a:pPr lvl="1">
              <a:lnSpc>
                <a:spcPct val="80000"/>
              </a:lnSpc>
            </a:pPr>
            <a:r>
              <a:rPr lang="en-US" sz="2500" b="1" dirty="0"/>
              <a:t>Donor admits to collector or MRO he/she attempted to adulterate or substitute the specimen</a:t>
            </a:r>
          </a:p>
          <a:p>
            <a:endParaRPr lang="en-US" dirty="0"/>
          </a:p>
        </p:txBody>
      </p:sp>
    </p:spTree>
    <p:extLst>
      <p:ext uri="{BB962C8B-B14F-4D97-AF65-F5344CB8AC3E}">
        <p14:creationId xmlns:p14="http://schemas.microsoft.com/office/powerpoint/2010/main" val="2000002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another collection is necessary, the collector must begin the new collection procedure as soon as possible, using a new CCF and a new collection kit. </a:t>
            </a:r>
          </a:p>
          <a:p>
            <a:r>
              <a:rPr lang="en-US" sz="1050" i="1" dirty="0"/>
              <a:t>Note: If the collector becomes aware of a problem that can be corrected, but which has not already been corrected, the collector must take all practicable actions to correct the problem so that the test is not cancelled.</a:t>
            </a:r>
          </a:p>
          <a:p>
            <a:r>
              <a:rPr lang="en-US" dirty="0"/>
              <a:t>3. If the problem resulted from the omission of required information, the collector must, as the person responsible for providing that information, supply in writing the missing information and a statement that it is true and accurate. </a:t>
            </a:r>
          </a:p>
          <a:p>
            <a:r>
              <a:rPr lang="en-US" i="1" dirty="0"/>
              <a:t>For example, suppose the collector forgot to make a notation on the “Remarks” line of the CCF that the employee did not sign the certification. The collector would, when the problem is called to his or her attention, supply a signed statement that the employee failed or refused to sign the certification and that the collector’s signed statement is true and accurate. </a:t>
            </a:r>
          </a:p>
          <a:p>
            <a:r>
              <a:rPr lang="en-US" i="1" dirty="0"/>
              <a:t>The collector must supply this information on the </a:t>
            </a:r>
            <a:r>
              <a:rPr lang="en-US" b="1" i="1" dirty="0"/>
              <a:t>same business day </a:t>
            </a:r>
            <a:r>
              <a:rPr lang="en-US" i="1" dirty="0"/>
              <a:t>on which he or she is notified of the problem, transmitting it by fax or courier.</a:t>
            </a:r>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106</a:t>
            </a:fld>
            <a:endParaRPr lang="en-US"/>
          </a:p>
        </p:txBody>
      </p:sp>
    </p:spTree>
    <p:extLst>
      <p:ext uri="{BB962C8B-B14F-4D97-AF65-F5344CB8AC3E}">
        <p14:creationId xmlns:p14="http://schemas.microsoft.com/office/powerpoint/2010/main" val="342830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folHlink"/>
                </a:solidFill>
                <a:latin typeface="Helvetica" pitchFamily="-60" charset="0"/>
              </a:rPr>
              <a:t>Overview</a:t>
            </a:r>
          </a:p>
          <a:p>
            <a:pPr marL="457200" indent="-457200">
              <a:buFont typeface="Wingdings" pitchFamily="2" charset="2"/>
              <a:buChar char="v"/>
            </a:pPr>
            <a:r>
              <a:rPr lang="en-US" sz="1200" b="1" dirty="0"/>
              <a:t>Responsibility of collector- employer’s program (trusting you ); improve safety &amp; regulatory compliance, </a:t>
            </a:r>
          </a:p>
          <a:p>
            <a:pPr marL="457200" indent="-457200">
              <a:buFont typeface="Wingdings" pitchFamily="2" charset="2"/>
              <a:buChar char="v"/>
            </a:pPr>
            <a:r>
              <a:rPr lang="en-US" sz="1200" b="1" dirty="0"/>
              <a:t>Improve safety  -absentee reduction, quality improvement, &amp; loss control</a:t>
            </a:r>
          </a:p>
          <a:p>
            <a:pPr marL="457200" indent="-457200">
              <a:buFont typeface="Wingdings" pitchFamily="2" charset="2"/>
              <a:buChar char="v"/>
            </a:pPr>
            <a:r>
              <a:rPr lang="en-US" sz="1200" b="1" dirty="0"/>
              <a:t>Professionalism (modesty &amp; privacy)-NO conduct or remarks that might be construed as accusatorial or otherwise offensive or inappropriate</a:t>
            </a:r>
          </a:p>
          <a:p>
            <a:pPr marL="457200" indent="-457200">
              <a:buFont typeface="Wingdings" pitchFamily="2" charset="2"/>
              <a:buChar char="v"/>
            </a:pPr>
            <a:r>
              <a:rPr lang="en-US" sz="1200" b="1" dirty="0"/>
              <a:t>Expectations on collector from employers</a:t>
            </a:r>
          </a:p>
          <a:p>
            <a:pPr marL="457200" indent="-457200">
              <a:buFont typeface="Wingdings" pitchFamily="2" charset="2"/>
              <a:buChar char="v"/>
            </a:pPr>
            <a:r>
              <a:rPr lang="en-US" sz="1200" b="1" dirty="0"/>
              <a:t>Process according to DHHS Mandatory guidelines &amp; DOT’s 49 CFR  Part 40</a:t>
            </a:r>
          </a:p>
          <a:p>
            <a:pPr marL="457200" indent="-457200">
              <a:buFont typeface="Wingdings" pitchFamily="2" charset="2"/>
              <a:buChar char="v"/>
            </a:pPr>
            <a:r>
              <a:rPr lang="en-US" sz="1200" b="1" dirty="0"/>
              <a:t>Instructions on CFR 49 Part 40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(after completing this course- read handbook, DOT </a:t>
            </a:r>
            <a:r>
              <a:rPr lang="en-US" sz="1200" b="1" dirty="0" err="1"/>
              <a:t>regs</a:t>
            </a:r>
            <a:r>
              <a:rPr lang="en-US" sz="1200" b="1" dirty="0"/>
              <a:t>, DHHS guidelines, state laws, instructions of equipment &amp; clear up any confusion you might have.)</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13</a:t>
            </a:fld>
            <a:endParaRPr lang="en-US" dirty="0"/>
          </a:p>
        </p:txBody>
      </p:sp>
    </p:spTree>
    <p:extLst>
      <p:ext uri="{BB962C8B-B14F-4D97-AF65-F5344CB8AC3E}">
        <p14:creationId xmlns:p14="http://schemas.microsoft.com/office/powerpoint/2010/main" val="2963140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If the problem is the use of a non-Federal CCF or an expired Federal form, the collector must provide a signed statement (e.g., a memorandum for record). </a:t>
            </a:r>
          </a:p>
          <a:p>
            <a:r>
              <a:rPr lang="en-US" dirty="0"/>
              <a:t>The documentation must state that the incorrect form contains all the information needed for a valid DOT drug test, and that the incorrect CCF was used inadvertently or as the only means of conducting a test, in circumstances beyond the collector’s control. </a:t>
            </a:r>
          </a:p>
          <a:p>
            <a:r>
              <a:rPr lang="en-US" dirty="0"/>
              <a:t>The memorandum must also list the steps the collector took to prevent future use of </a:t>
            </a:r>
            <a:r>
              <a:rPr lang="en-US" dirty="0" err="1"/>
              <a:t>nonFederal</a:t>
            </a:r>
            <a:r>
              <a:rPr lang="en-US" dirty="0"/>
              <a:t> or expired Federal CCFs for DOT tests. </a:t>
            </a:r>
          </a:p>
          <a:p>
            <a:r>
              <a:rPr lang="en-US" i="1" dirty="0"/>
              <a:t>This information must be supplied to the laboratory on the same business day that the collector is notified of the problem, and DOT Urine Specimen Collection Guidelines 29 Office of Drug and Alcohol Policy and Compliance Revised – January 2018 may be transmitted by fax or courier. The use of a non-Federal form does not, in and of itself, present a reason for the laboratory to reject the specimen for testing or for the MRO to cancel the test.</a:t>
            </a:r>
          </a:p>
          <a:p>
            <a:r>
              <a:rPr lang="en-US" dirty="0"/>
              <a:t>5. The collector must maintain a copy of the written and dated documentation of correction </a:t>
            </a:r>
            <a:r>
              <a:rPr lang="en-US" b="1" dirty="0"/>
              <a:t>with the appropriate CCF</a:t>
            </a:r>
            <a:r>
              <a:rPr lang="en-US" dirty="0"/>
              <a:t>. The collector must also mark the CCF in such a way (e.g., stamp noting correction, written notation) that it would be obvious on the face of the CCF that the corrected (missing) information was supplied.</a:t>
            </a:r>
            <a:endParaRPr lang="en-US" i="1" dirty="0"/>
          </a:p>
          <a:p>
            <a:endParaRPr lang="en-US" dirty="0"/>
          </a:p>
        </p:txBody>
      </p:sp>
      <p:sp>
        <p:nvSpPr>
          <p:cNvPr id="4" name="Slide Number Placeholder 3"/>
          <p:cNvSpPr>
            <a:spLocks noGrp="1"/>
          </p:cNvSpPr>
          <p:nvPr>
            <p:ph type="sldNum" sz="quarter" idx="10"/>
          </p:nvPr>
        </p:nvSpPr>
        <p:spPr/>
        <p:txBody>
          <a:bodyPr/>
          <a:lstStyle/>
          <a:p>
            <a:fld id="{7C317EBB-CD77-432B-B999-5F42807339BB}" type="slidenum">
              <a:rPr lang="en-US" smtClean="0"/>
              <a:t>107</a:t>
            </a:fld>
            <a:endParaRPr lang="en-US"/>
          </a:p>
        </p:txBody>
      </p:sp>
    </p:spTree>
    <p:extLst>
      <p:ext uri="{BB962C8B-B14F-4D97-AF65-F5344CB8AC3E}">
        <p14:creationId xmlns:p14="http://schemas.microsoft.com/office/powerpoint/2010/main" val="876912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pPr marL="285750" indent="-285750">
              <a:buFont typeface="Wingdings" pitchFamily="2" charset="2"/>
              <a:buChar char="v"/>
            </a:pPr>
            <a:r>
              <a:rPr lang="en-US" sz="1200" b="1" dirty="0"/>
              <a:t>Which flaws can be corrected</a:t>
            </a:r>
          </a:p>
          <a:p>
            <a:pPr marL="285750" indent="-285750">
              <a:buFont typeface="Wingdings" pitchFamily="2" charset="2"/>
              <a:buChar char="v"/>
            </a:pPr>
            <a:r>
              <a:rPr lang="en-US" sz="1200" b="1" dirty="0"/>
              <a:t>Use of “Remarks” line of Custody and Control Form to note specific problems</a:t>
            </a:r>
          </a:p>
          <a:p>
            <a:pPr marL="285750" indent="-285750">
              <a:buFont typeface="Wingdings" pitchFamily="2" charset="2"/>
              <a:buChar char="v"/>
            </a:pPr>
            <a:r>
              <a:rPr lang="en-US" sz="1200" b="1" dirty="0"/>
              <a:t>Use of Memorandum for Record to correct some errors and omissions</a:t>
            </a:r>
          </a:p>
          <a:p>
            <a:pPr marL="285750" indent="-285750">
              <a:buFont typeface="Wingdings" pitchFamily="2" charset="2"/>
              <a:buChar char="v"/>
            </a:pPr>
            <a:r>
              <a:rPr lang="en-US" sz="1200" b="1" dirty="0"/>
              <a:t>Requirements for documentation of corrections</a:t>
            </a:r>
          </a:p>
          <a:p>
            <a:endParaRPr lang="en-US" dirty="0"/>
          </a:p>
        </p:txBody>
      </p:sp>
    </p:spTree>
    <p:extLst>
      <p:ext uri="{BB962C8B-B14F-4D97-AF65-F5344CB8AC3E}">
        <p14:creationId xmlns:p14="http://schemas.microsoft.com/office/powerpoint/2010/main" val="26733772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r>
              <a:rPr lang="en-US" b="0" dirty="0">
                <a:solidFill>
                  <a:srgbClr val="FF0000"/>
                </a:solidFill>
                <a:latin typeface="Helvetica" pitchFamily="-60" charset="0"/>
              </a:rPr>
              <a:t>Fatal Flaws</a:t>
            </a:r>
          </a:p>
          <a:p>
            <a:pPr marL="457200" indent="-457200">
              <a:lnSpc>
                <a:spcPct val="90000"/>
              </a:lnSpc>
              <a:buFont typeface="Wingdings" pitchFamily="2" charset="2"/>
              <a:buChar char="v"/>
            </a:pPr>
            <a:r>
              <a:rPr lang="en-US" sz="1200" dirty="0"/>
              <a:t>Specimen ID number on CCF does not match ID number on bottle’s seal</a:t>
            </a:r>
          </a:p>
          <a:p>
            <a:pPr marL="457200" indent="-457200">
              <a:lnSpc>
                <a:spcPct val="90000"/>
              </a:lnSpc>
              <a:buFont typeface="Wingdings" pitchFamily="2" charset="2"/>
              <a:buChar char="v"/>
            </a:pPr>
            <a:r>
              <a:rPr lang="en-US" sz="1200" dirty="0"/>
              <a:t>Insufficient quantity of urine and the specimens cannot be re-designated</a:t>
            </a:r>
          </a:p>
          <a:p>
            <a:pPr marL="457200" indent="-457200">
              <a:lnSpc>
                <a:spcPct val="90000"/>
              </a:lnSpc>
              <a:buFont typeface="Wingdings" pitchFamily="2" charset="2"/>
              <a:buChar char="v"/>
            </a:pPr>
            <a:r>
              <a:rPr lang="en-US" sz="1200" dirty="0"/>
              <a:t>The specimen bottle seal is missing, broken, or shows signs of tampering</a:t>
            </a:r>
          </a:p>
          <a:p>
            <a:pPr marL="457200" indent="-457200">
              <a:lnSpc>
                <a:spcPct val="90000"/>
              </a:lnSpc>
              <a:buFont typeface="Wingdings" pitchFamily="2" charset="2"/>
              <a:buChar char="v"/>
            </a:pPr>
            <a:r>
              <a:rPr lang="en-US" sz="1200" dirty="0"/>
              <a:t>No printed collector’s name and no collector’s signature on CCF</a:t>
            </a:r>
            <a:endParaRPr lang="en-US" sz="1000" dirty="0"/>
          </a:p>
          <a:p>
            <a:endParaRPr lang="en-US" dirty="0"/>
          </a:p>
        </p:txBody>
      </p:sp>
    </p:spTree>
    <p:extLst>
      <p:ext uri="{BB962C8B-B14F-4D97-AF65-F5344CB8AC3E}">
        <p14:creationId xmlns:p14="http://schemas.microsoft.com/office/powerpoint/2010/main" val="37941028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Time frames to remember</a:t>
            </a:r>
            <a:r>
              <a:rPr lang="en-US" dirty="0"/>
              <a:t>:</a:t>
            </a:r>
            <a:r>
              <a:rPr lang="en-US" sz="1200" dirty="0">
                <a:latin typeface="Times" charset="0"/>
              </a:rPr>
              <a:t>40.71  40.73</a:t>
            </a:r>
          </a:p>
          <a:p>
            <a:pPr marL="285750" indent="-285750">
              <a:buFont typeface="Wingdings" pitchFamily="2" charset="2"/>
              <a:buChar char="ü"/>
            </a:pPr>
            <a:r>
              <a:rPr lang="en-US" sz="1200" dirty="0"/>
              <a:t>Shipment of specimen to lab must be within 24 hours or the next business day</a:t>
            </a:r>
          </a:p>
          <a:p>
            <a:pPr marL="285750" indent="-285750">
              <a:buFont typeface="Wingdings" pitchFamily="2" charset="2"/>
              <a:buChar char="ü"/>
            </a:pPr>
            <a:r>
              <a:rPr lang="en-US" sz="1200" dirty="0"/>
              <a:t>CCF MRO &amp; DER copy- fax within 24 hours or the next business day</a:t>
            </a:r>
          </a:p>
          <a:p>
            <a:pPr marL="285750" indent="-285750">
              <a:buFont typeface="Wingdings" pitchFamily="2" charset="2"/>
              <a:buChar char="ü"/>
            </a:pPr>
            <a:r>
              <a:rPr lang="en-US" sz="1200" dirty="0"/>
              <a:t>CCF Collector copy- keep for at least 30 days for DOT</a:t>
            </a:r>
          </a:p>
          <a:p>
            <a:pPr marL="285750" indent="-285750">
              <a:buFont typeface="Wingdings" pitchFamily="2" charset="2"/>
              <a:buChar char="ü"/>
            </a:pPr>
            <a:r>
              <a:rPr lang="en-US" sz="1200" dirty="0"/>
              <a:t>HHS Collector copy- keep for 2 years</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110</a:t>
            </a:fld>
            <a:endParaRPr lang="en-US" dirty="0"/>
          </a:p>
        </p:txBody>
      </p:sp>
    </p:spTree>
    <p:extLst>
      <p:ext uri="{BB962C8B-B14F-4D97-AF65-F5344CB8AC3E}">
        <p14:creationId xmlns:p14="http://schemas.microsoft.com/office/powerpoint/2010/main" val="10930471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r>
              <a:rPr lang="en-US" dirty="0">
                <a:solidFill>
                  <a:srgbClr val="FF3300"/>
                </a:solidFill>
                <a:latin typeface="Helvetica" pitchFamily="-60" charset="0"/>
              </a:rPr>
              <a:t>Responsibility for Error Correction Training</a:t>
            </a:r>
          </a:p>
          <a:p>
            <a:r>
              <a:rPr lang="en-US" sz="1200" dirty="0"/>
              <a:t>MRO or MRO Assistant must communicate the error to the DER or C/TPA</a:t>
            </a:r>
          </a:p>
          <a:p>
            <a:endParaRPr lang="en-US" sz="1200" dirty="0"/>
          </a:p>
          <a:p>
            <a:r>
              <a:rPr lang="en-US" sz="1200" dirty="0"/>
              <a:t>DER is not responsible for ensuring that error correction training happens</a:t>
            </a:r>
            <a:endParaRPr lang="en-US" sz="1000" dirty="0"/>
          </a:p>
          <a:p>
            <a:endParaRPr lang="en-US" dirty="0"/>
          </a:p>
        </p:txBody>
      </p:sp>
    </p:spTree>
    <p:extLst>
      <p:ext uri="{BB962C8B-B14F-4D97-AF65-F5344CB8AC3E}">
        <p14:creationId xmlns:p14="http://schemas.microsoft.com/office/powerpoint/2010/main" val="18542163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retention</a:t>
            </a:r>
          </a:p>
          <a:p>
            <a:r>
              <a:rPr lang="en-US" sz="1200" dirty="0"/>
              <a:t>DOT – copy 3- collector copy keep for 30 days</a:t>
            </a:r>
            <a:endParaRPr lang="en-US" sz="1050" dirty="0"/>
          </a:p>
          <a:p>
            <a:pPr>
              <a:buFont typeface="Wingdings" pitchFamily="2" charset="2"/>
              <a:buNone/>
            </a:pPr>
            <a:r>
              <a:rPr lang="en-US" sz="1050" dirty="0"/>
              <a:t>* Unlike HHS requirement of 2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effectLst>
                  <a:outerShdw blurRad="38100" dist="38100" dir="2700000" algn="tl">
                    <a:srgbClr val="000000"/>
                  </a:outerShdw>
                </a:effectLst>
              </a:rPr>
              <a:t>Inspections </a:t>
            </a:r>
          </a:p>
          <a:p>
            <a:pPr marL="342900" indent="-342900" eaLnBrk="1" hangingPunct="1">
              <a:spcBef>
                <a:spcPct val="20000"/>
              </a:spcBef>
              <a:buClr>
                <a:schemeClr val="hlink"/>
              </a:buClr>
              <a:buSzPct val="70000"/>
              <a:buFont typeface="Wingdings" pitchFamily="2" charset="2"/>
              <a:buChar char="n"/>
            </a:pPr>
            <a:r>
              <a:rPr lang="en-US" sz="1200" dirty="0">
                <a:effectLst>
                  <a:outerShdw blurRad="38100" dist="38100" dir="2700000" algn="tl">
                    <a:srgbClr val="000000"/>
                  </a:outerShdw>
                </a:effectLst>
              </a:rPr>
              <a:t>DOT – </a:t>
            </a:r>
          </a:p>
          <a:p>
            <a:pPr marL="342900" indent="-342900" eaLnBrk="1" hangingPunct="1">
              <a:spcBef>
                <a:spcPct val="20000"/>
              </a:spcBef>
              <a:buClr>
                <a:schemeClr val="hlink"/>
              </a:buClr>
              <a:buSzPct val="70000"/>
              <a:buFont typeface="Wingdings" pitchFamily="2" charset="2"/>
              <a:buNone/>
            </a:pPr>
            <a:r>
              <a:rPr lang="en-US" sz="1200" dirty="0">
                <a:effectLst>
                  <a:outerShdw blurRad="38100" dist="38100" dir="2700000" algn="tl">
                    <a:srgbClr val="000000"/>
                  </a:outerShdw>
                </a:effectLst>
              </a:rPr>
              <a:t>	(1) more effective monitoring by collection site parent companies and </a:t>
            </a:r>
          </a:p>
          <a:p>
            <a:pPr marL="342900" indent="-342900" eaLnBrk="1" hangingPunct="1">
              <a:spcBef>
                <a:spcPct val="20000"/>
              </a:spcBef>
              <a:buClr>
                <a:schemeClr val="hlink"/>
              </a:buClr>
              <a:buSzPct val="70000"/>
              <a:buFont typeface="Wingdings" pitchFamily="2" charset="2"/>
              <a:buNone/>
            </a:pPr>
            <a:r>
              <a:rPr lang="en-US" sz="1200" dirty="0">
                <a:effectLst>
                  <a:outerShdw blurRad="38100" dist="38100" dir="2700000" algn="tl">
                    <a:srgbClr val="000000"/>
                  </a:outerShdw>
                </a:effectLst>
              </a:rPr>
              <a:t>	(2) on site audits and inspections of collection sites by DOT agencies, including mock collections and more clandestine inspections provide oversight to determine collection site adherence to DOT’s requirements.</a:t>
            </a:r>
          </a:p>
          <a:p>
            <a:pPr marL="342900" indent="-342900" eaLnBrk="1" hangingPunct="1">
              <a:spcBef>
                <a:spcPct val="20000"/>
              </a:spcBef>
              <a:buClr>
                <a:schemeClr val="hlink"/>
              </a:buClr>
              <a:buSzPct val="70000"/>
              <a:buFont typeface="Wingdings" pitchFamily="2" charset="2"/>
              <a:buNone/>
            </a:pPr>
            <a:endParaRPr lang="en-US"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None/>
            </a:pPr>
            <a:r>
              <a:rPr lang="en-US" dirty="0">
                <a:effectLst>
                  <a:outerShdw blurRad="38100" dist="38100" dir="2700000" algn="tl">
                    <a:srgbClr val="000000"/>
                  </a:outerShdw>
                </a:effectLst>
              </a:rPr>
              <a:t>* Unlike HHS – inspect 5% or up to max of 50 collection sites each year/ investigate and report/ take appropriate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effectLst>
                <a:outerShdw blurRad="38100" dist="38100" dir="2700000" algn="tl">
                  <a:srgbClr val="000000"/>
                </a:outerShdw>
              </a:effectLst>
            </a:endParaRP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113</a:t>
            </a:fld>
            <a:endParaRPr lang="en-US" dirty="0"/>
          </a:p>
        </p:txBody>
      </p:sp>
    </p:spTree>
    <p:extLst>
      <p:ext uri="{BB962C8B-B14F-4D97-AF65-F5344CB8AC3E}">
        <p14:creationId xmlns:p14="http://schemas.microsoft.com/office/powerpoint/2010/main" val="37960647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Other types of testing NOT DOT approved:</a:t>
            </a:r>
          </a:p>
          <a:p>
            <a:r>
              <a:rPr lang="en-US" sz="4000" dirty="0"/>
              <a:t>Different states laws for on different types of collections:</a:t>
            </a:r>
          </a:p>
          <a:p>
            <a:pPr lvl="7"/>
            <a:r>
              <a:rPr lang="en-US" sz="3600" dirty="0"/>
              <a:t>Hair</a:t>
            </a:r>
          </a:p>
          <a:p>
            <a:pPr lvl="7"/>
            <a:r>
              <a:rPr lang="en-US" sz="3600" dirty="0"/>
              <a:t>Oral fluid</a:t>
            </a:r>
          </a:p>
          <a:p>
            <a:pPr lvl="7"/>
            <a:r>
              <a:rPr lang="en-US" sz="3600" dirty="0"/>
              <a:t>Sweat</a:t>
            </a:r>
          </a:p>
          <a:p>
            <a:pPr lvl="7"/>
            <a:r>
              <a:rPr lang="en-US" sz="3600" dirty="0"/>
              <a:t>On site testing</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114</a:t>
            </a:fld>
            <a:endParaRPr lang="en-US" dirty="0"/>
          </a:p>
        </p:txBody>
      </p:sp>
    </p:spTree>
    <p:extLst>
      <p:ext uri="{BB962C8B-B14F-4D97-AF65-F5344CB8AC3E}">
        <p14:creationId xmlns:p14="http://schemas.microsoft.com/office/powerpoint/2010/main" val="17792995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r>
              <a:rPr lang="en-US" sz="1200" b="0" dirty="0">
                <a:solidFill>
                  <a:schemeClr val="tx1"/>
                </a:solidFill>
                <a:latin typeface="Helvetica" pitchFamily="-60" charset="0"/>
              </a:rPr>
              <a:t>Alternative Specimen Testing</a:t>
            </a:r>
          </a:p>
          <a:p>
            <a:pPr>
              <a:lnSpc>
                <a:spcPct val="90000"/>
              </a:lnSpc>
            </a:pPr>
            <a:r>
              <a:rPr lang="en-US" sz="2800" b="1" dirty="0"/>
              <a:t>Basic principles of all collections:</a:t>
            </a:r>
          </a:p>
          <a:p>
            <a:pPr lvl="1">
              <a:lnSpc>
                <a:spcPct val="90000"/>
              </a:lnSpc>
            </a:pPr>
            <a:r>
              <a:rPr lang="en-US" sz="3200" b="1" dirty="0"/>
              <a:t>Some sort of CCF</a:t>
            </a:r>
          </a:p>
          <a:p>
            <a:pPr lvl="1">
              <a:lnSpc>
                <a:spcPct val="90000"/>
              </a:lnSpc>
            </a:pPr>
            <a:r>
              <a:rPr lang="en-US" sz="3200" b="1" dirty="0"/>
              <a:t>Collector must perform one collection at a time</a:t>
            </a:r>
          </a:p>
          <a:p>
            <a:pPr lvl="1">
              <a:lnSpc>
                <a:spcPct val="90000"/>
              </a:lnSpc>
            </a:pPr>
            <a:r>
              <a:rPr lang="en-US" sz="3200" b="1" dirty="0"/>
              <a:t>Specimen must be sealed in a tamperproof method</a:t>
            </a:r>
          </a:p>
          <a:p>
            <a:pPr lvl="1">
              <a:lnSpc>
                <a:spcPct val="90000"/>
              </a:lnSpc>
            </a:pPr>
            <a:r>
              <a:rPr lang="en-US" sz="3200" b="1" dirty="0"/>
              <a:t>Chain of custody from collection to testing to result must be maintained</a:t>
            </a:r>
            <a:endParaRPr lang="en-US" dirty="0"/>
          </a:p>
          <a:p>
            <a:endParaRPr lang="en-US" dirty="0"/>
          </a:p>
        </p:txBody>
      </p:sp>
    </p:spTree>
    <p:extLst>
      <p:ext uri="{BB962C8B-B14F-4D97-AF65-F5344CB8AC3E}">
        <p14:creationId xmlns:p14="http://schemas.microsoft.com/office/powerpoint/2010/main" val="4165424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Terminology</a:t>
            </a:r>
          </a:p>
          <a:p>
            <a:pPr marL="457200" indent="-457200">
              <a:lnSpc>
                <a:spcPct val="90000"/>
              </a:lnSpc>
              <a:buFont typeface="Wingdings" pitchFamily="2" charset="2"/>
              <a:buChar char="ü"/>
            </a:pPr>
            <a:r>
              <a:rPr lang="en-US" sz="1200" dirty="0"/>
              <a:t>49 CFR Part 40</a:t>
            </a:r>
          </a:p>
          <a:p>
            <a:pPr marL="457200" indent="-457200">
              <a:lnSpc>
                <a:spcPct val="90000"/>
              </a:lnSpc>
              <a:buFont typeface="Wingdings" pitchFamily="2" charset="2"/>
              <a:buChar char="ü"/>
            </a:pPr>
            <a:r>
              <a:rPr lang="en-US" sz="1200" dirty="0"/>
              <a:t>Adulterated Specimen ( abnormal presence)</a:t>
            </a:r>
          </a:p>
          <a:p>
            <a:pPr marL="457200" indent="-457200">
              <a:lnSpc>
                <a:spcPct val="90000"/>
              </a:lnSpc>
              <a:buFont typeface="Wingdings" pitchFamily="2" charset="2"/>
              <a:buChar char="ü"/>
            </a:pPr>
            <a:r>
              <a:rPr lang="en-US" sz="1200" dirty="0"/>
              <a:t>Aliquot ( amount used for testing)</a:t>
            </a:r>
          </a:p>
          <a:p>
            <a:pPr marL="457200" indent="-457200">
              <a:lnSpc>
                <a:spcPct val="90000"/>
              </a:lnSpc>
              <a:buFont typeface="Wingdings" pitchFamily="2" charset="2"/>
              <a:buChar char="ü"/>
            </a:pPr>
            <a:r>
              <a:rPr lang="en-US" sz="1200" dirty="0"/>
              <a:t>Blind sample or blind performance test specimen (quality control)</a:t>
            </a:r>
          </a:p>
          <a:p>
            <a:pPr marL="457200" indent="-457200">
              <a:lnSpc>
                <a:spcPct val="90000"/>
              </a:lnSpc>
              <a:buFont typeface="Wingdings" pitchFamily="2" charset="2"/>
              <a:buChar char="ü"/>
            </a:pPr>
            <a:r>
              <a:rPr lang="en-US" sz="1200" dirty="0"/>
              <a:t>Cancelled or Invalid (problem with no correction)</a:t>
            </a:r>
          </a:p>
          <a:p>
            <a:pPr marL="457200" indent="-457200">
              <a:lnSpc>
                <a:spcPct val="90000"/>
              </a:lnSpc>
              <a:buFont typeface="Wingdings" pitchFamily="2" charset="2"/>
              <a:buChar char="ü"/>
            </a:pPr>
            <a:r>
              <a:rPr lang="en-US" sz="1200" dirty="0"/>
              <a:t>Chain -of-Custody (procedure uses CCF)</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116</a:t>
            </a:fld>
            <a:endParaRPr lang="en-US" dirty="0"/>
          </a:p>
        </p:txBody>
      </p:sp>
    </p:spTree>
    <p:extLst>
      <p:ext uri="{BB962C8B-B14F-4D97-AF65-F5344CB8AC3E}">
        <p14:creationId xmlns:p14="http://schemas.microsoft.com/office/powerpoint/2010/main" val="18707219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ü"/>
            </a:pPr>
            <a:r>
              <a:rPr lang="en-US" sz="1200" dirty="0"/>
              <a:t>Collection Container, collection site, collector	</a:t>
            </a:r>
          </a:p>
          <a:p>
            <a:pPr marL="285750" indent="-285750">
              <a:buFont typeface="Wingdings" pitchFamily="2" charset="2"/>
              <a:buChar char="ü"/>
            </a:pPr>
            <a:r>
              <a:rPr lang="en-US" sz="1200" dirty="0"/>
              <a:t> Confirmatory test (2nd test to id &amp; quantify presence of drug at certain cut off levels) confirmed by MRO</a:t>
            </a:r>
          </a:p>
          <a:p>
            <a:pPr marL="285750" indent="-285750">
              <a:buFont typeface="Wingdings" pitchFamily="2" charset="2"/>
              <a:buChar char="ü"/>
            </a:pPr>
            <a:r>
              <a:rPr lang="en-US" sz="1200" dirty="0"/>
              <a:t>Designated Employer Representative (DER)</a:t>
            </a:r>
          </a:p>
          <a:p>
            <a:pPr marL="285750" indent="-285750">
              <a:buFont typeface="Wingdings" pitchFamily="2" charset="2"/>
              <a:buChar char="ü"/>
            </a:pPr>
            <a:r>
              <a:rPr lang="en-US" sz="1200" dirty="0"/>
              <a:t>Dilute Specimen (low specific gravity /creatinine)</a:t>
            </a:r>
          </a:p>
          <a:p>
            <a:pPr marL="285750" indent="-285750">
              <a:buFont typeface="Wingdings" pitchFamily="2" charset="2"/>
              <a:buChar char="ü"/>
            </a:pPr>
            <a:r>
              <a:rPr lang="en-US" sz="1200" dirty="0"/>
              <a:t>DHHS (Dept. of Health &amp; Human Services),SAMHSA (Substance Abuse Mental Health Services Association,  formerly NIDA</a:t>
            </a:r>
          </a:p>
          <a:p>
            <a:pPr marL="285750" indent="-285750">
              <a:buFont typeface="Wingdings" pitchFamily="2" charset="2"/>
              <a:buChar char="ü"/>
            </a:pPr>
            <a:endParaRPr lang="en-US" sz="1200"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117</a:t>
            </a:fld>
            <a:endParaRPr lang="en-US" dirty="0"/>
          </a:p>
        </p:txBody>
      </p:sp>
    </p:spTree>
    <p:extLst>
      <p:ext uri="{BB962C8B-B14F-4D97-AF65-F5344CB8AC3E}">
        <p14:creationId xmlns:p14="http://schemas.microsoft.com/office/powerpoint/2010/main" val="314177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Specimen type..</a:t>
            </a:r>
            <a:br>
              <a:rPr lang="en-US" sz="1200" dirty="0"/>
            </a:br>
            <a:r>
              <a:rPr lang="en-US" sz="1200" dirty="0"/>
              <a:t>properties, detection windows:</a:t>
            </a:r>
          </a:p>
          <a:p>
            <a:pPr>
              <a:lnSpc>
                <a:spcPct val="80000"/>
              </a:lnSpc>
            </a:pPr>
            <a:r>
              <a:rPr lang="en-US" sz="2400" dirty="0"/>
              <a:t>Hair</a:t>
            </a:r>
          </a:p>
          <a:p>
            <a:pPr lvl="1">
              <a:lnSpc>
                <a:spcPct val="80000"/>
              </a:lnSpc>
            </a:pPr>
            <a:r>
              <a:rPr lang="en-US" sz="2000" dirty="0"/>
              <a:t>Longest detection</a:t>
            </a:r>
          </a:p>
          <a:p>
            <a:pPr lvl="1">
              <a:lnSpc>
                <a:spcPct val="80000"/>
              </a:lnSpc>
            </a:pPr>
            <a:r>
              <a:rPr lang="en-US" sz="2000" dirty="0"/>
              <a:t>Pre-employment, random, return to duty, follow-up, criminal justice, child custody,</a:t>
            </a:r>
          </a:p>
          <a:p>
            <a:pPr>
              <a:lnSpc>
                <a:spcPct val="80000"/>
              </a:lnSpc>
            </a:pPr>
            <a:r>
              <a:rPr lang="en-US" sz="2400" dirty="0"/>
              <a:t>Oral fluids</a:t>
            </a:r>
          </a:p>
          <a:p>
            <a:pPr lvl="1">
              <a:lnSpc>
                <a:spcPct val="80000"/>
              </a:lnSpc>
            </a:pPr>
            <a:r>
              <a:rPr lang="en-US" sz="2000" dirty="0"/>
              <a:t>Shortest detection</a:t>
            </a:r>
          </a:p>
          <a:p>
            <a:pPr lvl="1">
              <a:lnSpc>
                <a:spcPct val="80000"/>
              </a:lnSpc>
            </a:pPr>
            <a:r>
              <a:rPr lang="en-US" sz="2000" dirty="0"/>
              <a:t>Pre-employment, random, reasonable suspicion, post accident, return to duty, follow-up </a:t>
            </a:r>
          </a:p>
          <a:p>
            <a:pPr lvl="1">
              <a:lnSpc>
                <a:spcPct val="80000"/>
              </a:lnSpc>
            </a:pPr>
            <a:r>
              <a:rPr lang="en-US" sz="2000" dirty="0"/>
              <a:t>Use within hours</a:t>
            </a:r>
          </a:p>
          <a:p>
            <a:pPr lvl="1">
              <a:lnSpc>
                <a:spcPct val="80000"/>
              </a:lnSpc>
            </a:pPr>
            <a:r>
              <a:rPr lang="en-US" sz="2000" dirty="0"/>
              <a:t>DOT will be allowing this testing </a:t>
            </a:r>
          </a:p>
          <a:p>
            <a:pPr>
              <a:lnSpc>
                <a:spcPct val="80000"/>
              </a:lnSpc>
            </a:pPr>
            <a:r>
              <a:rPr lang="en-US" sz="2400" dirty="0"/>
              <a:t>Sweat</a:t>
            </a:r>
          </a:p>
          <a:p>
            <a:pPr lvl="1">
              <a:lnSpc>
                <a:spcPct val="80000"/>
              </a:lnSpc>
            </a:pPr>
            <a:r>
              <a:rPr lang="en-US" sz="2000" dirty="0"/>
              <a:t>Return to duty, follow-up, criminal, justice, child custody</a:t>
            </a:r>
          </a:p>
          <a:p>
            <a:pPr>
              <a:lnSpc>
                <a:spcPct val="80000"/>
              </a:lnSpc>
            </a:pPr>
            <a:r>
              <a:rPr lang="en-US" sz="2400" dirty="0"/>
              <a:t>Urine </a:t>
            </a:r>
          </a:p>
          <a:p>
            <a:pPr lvl="1">
              <a:lnSpc>
                <a:spcPct val="80000"/>
              </a:lnSpc>
            </a:pPr>
            <a:r>
              <a:rPr lang="en-US" sz="2000" dirty="0"/>
              <a:t>Pre-employment, random, reasonable suspicion, post accident, return to duty, follow-up</a:t>
            </a:r>
          </a:p>
          <a:p>
            <a:pPr lvl="1">
              <a:lnSpc>
                <a:spcPct val="80000"/>
              </a:lnSpc>
            </a:pPr>
            <a:r>
              <a:rPr lang="en-US" sz="2000" dirty="0"/>
              <a:t>DOT approved- ONLY</a:t>
            </a:r>
          </a:p>
          <a:p>
            <a:endParaRPr lang="en-US" sz="1200" dirty="0"/>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14</a:t>
            </a:fld>
            <a:endParaRPr lang="en-US" dirty="0"/>
          </a:p>
        </p:txBody>
      </p:sp>
    </p:spTree>
    <p:extLst>
      <p:ext uri="{BB962C8B-B14F-4D97-AF65-F5344CB8AC3E}">
        <p14:creationId xmlns:p14="http://schemas.microsoft.com/office/powerpoint/2010/main" val="3581919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ü"/>
            </a:pPr>
            <a:r>
              <a:rPr lang="en-US" sz="1200" dirty="0"/>
              <a:t>DOT (Dept. of Transportation): USCG,FAA,FRA,FMCSA,FTA,RSPA</a:t>
            </a:r>
          </a:p>
          <a:p>
            <a:pPr marL="285750" indent="-285750">
              <a:buFont typeface="Wingdings" pitchFamily="2" charset="2"/>
              <a:buChar char="ü"/>
            </a:pPr>
            <a:r>
              <a:rPr lang="en-US" sz="1200" dirty="0"/>
              <a:t>Error correction training (due to cancel test</a:t>
            </a:r>
          </a:p>
          <a:p>
            <a:pPr marL="285750" indent="-285750">
              <a:buFont typeface="Wingdings" pitchFamily="2" charset="2"/>
              <a:buChar char="ü"/>
            </a:pPr>
            <a:r>
              <a:rPr lang="en-US" sz="1200" dirty="0"/>
              <a:t>Initial test &amp; initial validity testing</a:t>
            </a:r>
          </a:p>
          <a:p>
            <a:pPr marL="285750" indent="-285750">
              <a:buFont typeface="Wingdings" pitchFamily="2" charset="2"/>
              <a:buChar char="ü"/>
            </a:pPr>
            <a:r>
              <a:rPr lang="en-US" sz="1200" dirty="0"/>
              <a:t>ODAPC (Office of Drug &amp; Alcohol Policy &amp; Compliance)</a:t>
            </a:r>
          </a:p>
          <a:p>
            <a:pPr marL="285750" indent="-285750">
              <a:buFont typeface="Wingdings" pitchFamily="2" charset="2"/>
              <a:buChar char="ü"/>
            </a:pPr>
            <a:r>
              <a:rPr lang="en-US" sz="1200" dirty="0"/>
              <a:t>Medical Review Officer (MRO)</a:t>
            </a:r>
          </a:p>
          <a:p>
            <a:pPr marL="285750" indent="-285750">
              <a:buFont typeface="Wingdings" pitchFamily="2" charset="2"/>
              <a:buChar char="ü"/>
            </a:pPr>
            <a:r>
              <a:rPr lang="en-US" sz="1200" dirty="0"/>
              <a:t>Memorandum for Record  (MFR)</a:t>
            </a:r>
          </a:p>
          <a:p>
            <a:pPr marL="285750" indent="-285750">
              <a:buFont typeface="Wingdings" pitchFamily="2" charset="2"/>
              <a:buChar char="ü"/>
            </a:pPr>
            <a:r>
              <a:rPr lang="en-US" sz="1200" dirty="0"/>
              <a:t>Monitored Collection</a:t>
            </a:r>
          </a:p>
          <a:p>
            <a:pPr marL="285750" indent="-285750">
              <a:buFont typeface="Wingdings" pitchFamily="2" charset="2"/>
              <a:buChar char="ü"/>
            </a:pPr>
            <a:r>
              <a:rPr lang="en-US" sz="1200" dirty="0"/>
              <a:t>Primary Specimen (1st tested)</a:t>
            </a:r>
          </a:p>
          <a:p>
            <a:pPr marL="285750" indent="-285750">
              <a:buFont typeface="Wingdings" pitchFamily="2" charset="2"/>
              <a:buChar char="ü"/>
            </a:pPr>
            <a:r>
              <a:rPr lang="en-US" sz="1200" dirty="0"/>
              <a:t>Qualification training ( to qualify to do DOT)</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118</a:t>
            </a:fld>
            <a:endParaRPr lang="en-US" dirty="0"/>
          </a:p>
        </p:txBody>
      </p:sp>
    </p:spTree>
    <p:extLst>
      <p:ext uri="{BB962C8B-B14F-4D97-AF65-F5344CB8AC3E}">
        <p14:creationId xmlns:p14="http://schemas.microsoft.com/office/powerpoint/2010/main" val="9286871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ü"/>
            </a:pPr>
            <a:r>
              <a:rPr lang="en-US" sz="1200" dirty="0"/>
              <a:t>Refresher training- periodically collectors, BAT’s, STT’s training. 49CRF outlines</a:t>
            </a:r>
          </a:p>
          <a:p>
            <a:pPr marL="285750" indent="-285750">
              <a:buFont typeface="Wingdings" pitchFamily="2" charset="2"/>
              <a:buChar char="ü"/>
            </a:pPr>
            <a:r>
              <a:rPr lang="en-US" sz="1200" dirty="0"/>
              <a:t>Rejected for testing: fatal flaw or unrecoverable error</a:t>
            </a:r>
          </a:p>
          <a:p>
            <a:pPr marL="285750" indent="-285750">
              <a:buFont typeface="Wingdings" pitchFamily="2" charset="2"/>
              <a:buChar char="ü"/>
            </a:pPr>
            <a:r>
              <a:rPr lang="en-US" sz="1200" dirty="0"/>
              <a:t>Split specimen- </a:t>
            </a:r>
          </a:p>
          <a:p>
            <a:pPr marL="285750" indent="-285750">
              <a:buFont typeface="Wingdings" pitchFamily="2" charset="2"/>
              <a:buChar char="ü"/>
            </a:pPr>
            <a:r>
              <a:rPr lang="en-US" sz="1200" dirty="0"/>
              <a:t>Substituted specimen</a:t>
            </a:r>
          </a:p>
          <a:p>
            <a:pPr marL="285750" indent="-285750">
              <a:buFont typeface="Wingdings" pitchFamily="2" charset="2"/>
              <a:buChar char="ü"/>
            </a:pPr>
            <a:r>
              <a:rPr lang="en-US" sz="1200" dirty="0"/>
              <a:t>Tamper-evident label / seal</a:t>
            </a:r>
          </a:p>
          <a:p>
            <a:pPr marL="285750" indent="-285750">
              <a:buFont typeface="Wingdings" pitchFamily="2" charset="2"/>
              <a:buChar char="ü"/>
            </a:pPr>
            <a:r>
              <a:rPr lang="en-US" sz="1200" dirty="0"/>
              <a:t>Temporary Storage</a:t>
            </a:r>
          </a:p>
          <a:p>
            <a:pPr marL="285750" indent="-285750">
              <a:buFont typeface="Wingdings" pitchFamily="2" charset="2"/>
              <a:buChar char="ü"/>
            </a:pPr>
            <a:r>
              <a:rPr lang="en-US" sz="1200" dirty="0"/>
              <a:t>Verified test</a:t>
            </a:r>
          </a:p>
          <a:p>
            <a:pPr marL="285750" indent="-285750">
              <a:buFont typeface="Wingdings" pitchFamily="2" charset="2"/>
              <a:buChar char="ü"/>
            </a:pPr>
            <a:r>
              <a:rPr lang="en-US" sz="1200" dirty="0"/>
              <a:t>CFR 49 Part 40 regulations</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119</a:t>
            </a:fld>
            <a:endParaRPr lang="en-US" dirty="0"/>
          </a:p>
        </p:txBody>
      </p:sp>
    </p:spTree>
    <p:extLst>
      <p:ext uri="{BB962C8B-B14F-4D97-AF65-F5344CB8AC3E}">
        <p14:creationId xmlns:p14="http://schemas.microsoft.com/office/powerpoint/2010/main" val="9878610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r>
              <a:rPr lang="en-US" dirty="0">
                <a:solidFill>
                  <a:schemeClr val="folHlink"/>
                </a:solidFill>
                <a:latin typeface="Helvetica" pitchFamily="-60" charset="0"/>
              </a:rPr>
              <a:t>Questions?</a:t>
            </a:r>
            <a:r>
              <a:rPr lang="en-US" dirty="0">
                <a:latin typeface="Helvetica" pitchFamily="-60" charset="0"/>
              </a:rPr>
              <a:t> </a:t>
            </a:r>
            <a:r>
              <a:rPr lang="en-US" dirty="0"/>
              <a:t>Submit evaluation form</a:t>
            </a:r>
            <a:endParaRPr lang="en-US" sz="2400" dirty="0"/>
          </a:p>
          <a:p>
            <a:r>
              <a:rPr lang="en-US" dirty="0"/>
              <a:t> Submit exam </a:t>
            </a:r>
          </a:p>
          <a:p>
            <a:r>
              <a:rPr lang="en-US" dirty="0"/>
              <a:t>Take Proficiency tests</a:t>
            </a:r>
          </a:p>
          <a:p>
            <a:pPr algn="ctr">
              <a:buFont typeface="Wingdings" pitchFamily="2" charset="2"/>
              <a:buNone/>
            </a:pPr>
            <a:r>
              <a:rPr lang="en-US" sz="1800" b="1" dirty="0">
                <a:solidFill>
                  <a:srgbClr val="FFFF00"/>
                </a:solidFill>
              </a:rPr>
              <a:t>GOOD LUCK AND THANKS FOR ATTENDING!</a:t>
            </a:r>
          </a:p>
          <a:p>
            <a:endParaRPr lang="en-US" dirty="0"/>
          </a:p>
        </p:txBody>
      </p:sp>
    </p:spTree>
    <p:extLst>
      <p:ext uri="{BB962C8B-B14F-4D97-AF65-F5344CB8AC3E}">
        <p14:creationId xmlns:p14="http://schemas.microsoft.com/office/powerpoint/2010/main" val="407317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folHlink"/>
                </a:solidFill>
                <a:latin typeface="Helvetica" pitchFamily="-60" charset="0"/>
              </a:rPr>
              <a:t>DOT</a:t>
            </a:r>
          </a:p>
          <a:p>
            <a:pPr>
              <a:lnSpc>
                <a:spcPct val="80000"/>
              </a:lnSpc>
            </a:pPr>
            <a:r>
              <a:rPr lang="en-US" sz="2800" b="1" dirty="0"/>
              <a:t>Federal Aviation Administration</a:t>
            </a:r>
          </a:p>
          <a:p>
            <a:pPr>
              <a:lnSpc>
                <a:spcPct val="80000"/>
              </a:lnSpc>
            </a:pPr>
            <a:r>
              <a:rPr lang="en-US" sz="2800" b="1" dirty="0"/>
              <a:t>Federal Motor Carrier Safety Administration</a:t>
            </a:r>
          </a:p>
          <a:p>
            <a:pPr>
              <a:lnSpc>
                <a:spcPct val="80000"/>
              </a:lnSpc>
            </a:pPr>
            <a:r>
              <a:rPr lang="en-US" sz="2800" b="1" dirty="0"/>
              <a:t>Federal Railroad Administration *</a:t>
            </a:r>
          </a:p>
          <a:p>
            <a:pPr>
              <a:lnSpc>
                <a:spcPct val="80000"/>
              </a:lnSpc>
            </a:pPr>
            <a:r>
              <a:rPr lang="en-US" sz="2800" b="1" dirty="0"/>
              <a:t>Federal Transit Administration</a:t>
            </a:r>
          </a:p>
          <a:p>
            <a:pPr>
              <a:lnSpc>
                <a:spcPct val="80000"/>
              </a:lnSpc>
            </a:pPr>
            <a:r>
              <a:rPr lang="en-US" sz="2800" b="1" dirty="0"/>
              <a:t>Pipeline &amp; Hazardous Materials Safety Administration</a:t>
            </a:r>
          </a:p>
          <a:p>
            <a:pPr>
              <a:lnSpc>
                <a:spcPct val="80000"/>
              </a:lnSpc>
            </a:pPr>
            <a:r>
              <a:rPr lang="en-US" sz="2800" b="1" dirty="0"/>
              <a:t>United States Coast Guard</a:t>
            </a:r>
          </a:p>
          <a:p>
            <a:pPr lvl="1">
              <a:lnSpc>
                <a:spcPct val="80000"/>
              </a:lnSpc>
            </a:pPr>
            <a:r>
              <a:rPr lang="en-US" b="1" dirty="0"/>
              <a:t>to do Pre-employment, random, post-accident, follow-up, and return to duty tests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rPr>
              <a:t>*FRA post accident has different collection rules - RR representative supplies specific collection instructions &amp; kits</a:t>
            </a:r>
          </a:p>
          <a:p>
            <a:endParaRPr lang="en-US" dirty="0"/>
          </a:p>
        </p:txBody>
      </p:sp>
      <p:sp>
        <p:nvSpPr>
          <p:cNvPr id="4" name="Slide Number Placeholder 3"/>
          <p:cNvSpPr>
            <a:spLocks noGrp="1"/>
          </p:cNvSpPr>
          <p:nvPr>
            <p:ph type="sldNum" sz="quarter" idx="10"/>
          </p:nvPr>
        </p:nvSpPr>
        <p:spPr/>
        <p:txBody>
          <a:bodyPr/>
          <a:lstStyle/>
          <a:p>
            <a:fld id="{3A08EDEB-337D-4975-8DEC-003F2D73A362}" type="slidenum">
              <a:rPr lang="en-US" smtClean="0"/>
              <a:t>15</a:t>
            </a:fld>
            <a:endParaRPr lang="en-US" dirty="0"/>
          </a:p>
        </p:txBody>
      </p:sp>
    </p:spTree>
    <p:extLst>
      <p:ext uri="{BB962C8B-B14F-4D97-AF65-F5344CB8AC3E}">
        <p14:creationId xmlns:p14="http://schemas.microsoft.com/office/powerpoint/2010/main" val="222406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761E-08C2-480A-B5AD-6BC0334E3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5E562-E21B-4423-9312-2AF1C3E97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B2A85-52EA-427C-9BC6-EE324F50EC97}"/>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E0A07427-E282-4A29-ACB6-126D8E41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A61FF-2640-42B5-B623-DC663A051359}"/>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352693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909F-E39A-4AEE-A948-2153EE917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D2F57-6D5E-4721-B188-01E2FEB2B5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4ED7F-261D-42C2-8352-6F37C401CC16}"/>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851450B0-7E82-4E9D-B3AE-DA5C1B794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9E892-2791-4975-BF95-212C89E387F2}"/>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84111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B9E17-2ACF-404B-960C-D173995C8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1A3C1-6988-46B7-B291-D1C3DA57DC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C180E-4549-458E-B041-EA98134A6B5F}"/>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E1CDD70E-8516-4961-B230-B583658F6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0FB2E-5A3C-4C0D-BAB2-784FB0C01792}"/>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41787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endParaRPr lang="en-US" dirty="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3E54A0D6-42BD-4071-96F4-20B03C65508B}" type="slidenum">
              <a:rPr lang="en-US"/>
              <a:pPr/>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79671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69BEA71B-4292-4EC3-AB06-F4CDB9A94F4D}" type="slidenum">
              <a:rPr lang="en-US"/>
              <a:pPr/>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306681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endParaRPr lang="en-US" dirty="0"/>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258F5592-71B4-423B-85FA-0F55EF7F59D3}" type="slidenum">
              <a:rPr lang="en-US"/>
              <a:pPr/>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367243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85CF2-A243-4B95-BB2B-4EC9C70F1935}"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09975-3FC2-4DCD-8C0C-0498AD85017D}" type="slidenum">
              <a:rPr lang="en-US" smtClean="0"/>
              <a:t>‹#›</a:t>
            </a:fld>
            <a:endParaRPr lang="en-US" dirty="0"/>
          </a:p>
        </p:txBody>
      </p:sp>
    </p:spTree>
    <p:extLst>
      <p:ext uri="{BB962C8B-B14F-4D97-AF65-F5344CB8AC3E}">
        <p14:creationId xmlns:p14="http://schemas.microsoft.com/office/powerpoint/2010/main" val="45506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85CF2-A243-4B95-BB2B-4EC9C70F1935}"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809975-3FC2-4DCD-8C0C-0498AD85017D}" type="slidenum">
              <a:rPr lang="en-US" smtClean="0"/>
              <a:t>‹#›</a:t>
            </a:fld>
            <a:endParaRPr lang="en-US" dirty="0"/>
          </a:p>
        </p:txBody>
      </p:sp>
    </p:spTree>
    <p:extLst>
      <p:ext uri="{BB962C8B-B14F-4D97-AF65-F5344CB8AC3E}">
        <p14:creationId xmlns:p14="http://schemas.microsoft.com/office/powerpoint/2010/main" val="1924741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E7D-A8DC-41CC-835B-278295F8E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23884-A070-425B-9F46-6F27367953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70D6E-C7A7-4E1C-B325-6AAE7E78935D}"/>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9BACC788-102E-48C5-9644-A7C3881E1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132EF-6FC2-43A7-944F-F32175823A3E}"/>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144443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2204-6661-4370-937F-83058C2F5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0A370D-7EBC-44F9-BD25-53F5BFE24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ECCF45-B1B2-42FF-A384-E1EFCD61F4A2}"/>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6D5432D7-EE2F-4F25-9A01-B7770FC1C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CCDB6-D8B2-45E5-B191-9962E5F92BF8}"/>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22948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C2AB-E7C2-41A9-8D45-F7F7EFB64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212C3-C04F-4C70-AD76-7A08E76BC4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17DCCA-2E52-4350-B693-BDD7047A2A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6642F2-6393-49DB-AE02-E1C6A1E2E67E}"/>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6" name="Footer Placeholder 5">
            <a:extLst>
              <a:ext uri="{FF2B5EF4-FFF2-40B4-BE49-F238E27FC236}">
                <a16:creationId xmlns:a16="http://schemas.microsoft.com/office/drawing/2014/main" id="{4C60C83B-416C-4532-BCE2-D9B9D8138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8F4AC-FDD2-411E-9D0E-92BA689A914A}"/>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254816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9EA8-29EB-4BF7-88B7-903821519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7049F-7ADF-4D72-BD12-076DB9554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77C83D-6FD8-40CA-9364-54F46ECAE8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EE7500-A90D-4C68-9F00-A6BED732C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7B848D-1E38-4EAC-AF8E-84E76695E8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B3A48E-4272-42B3-BB20-17608CE3B8E2}"/>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8" name="Footer Placeholder 7">
            <a:extLst>
              <a:ext uri="{FF2B5EF4-FFF2-40B4-BE49-F238E27FC236}">
                <a16:creationId xmlns:a16="http://schemas.microsoft.com/office/drawing/2014/main" id="{CCA7A438-BD56-497C-9009-016E72657B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E03D1C-B36E-445A-A4FA-9763755A44FB}"/>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325085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3B1D-FDC9-4196-8C6B-31F930C0C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9CCF8A-2EDE-4BE6-8CDA-B145C5301683}"/>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4" name="Footer Placeholder 3">
            <a:extLst>
              <a:ext uri="{FF2B5EF4-FFF2-40B4-BE49-F238E27FC236}">
                <a16:creationId xmlns:a16="http://schemas.microsoft.com/office/drawing/2014/main" id="{89468ED2-E688-418A-85BA-1F2B3EB0E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08FA4-8245-44B1-96F1-CEAC62C4BF23}"/>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333040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39ABC-8BEC-4174-AA9C-E4B3BC7A5EE0}"/>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3" name="Footer Placeholder 2">
            <a:extLst>
              <a:ext uri="{FF2B5EF4-FFF2-40B4-BE49-F238E27FC236}">
                <a16:creationId xmlns:a16="http://schemas.microsoft.com/office/drawing/2014/main" id="{3C2E249A-5A16-4581-8DDF-73E358738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AD3599-815C-4527-A7DF-720D7CB08859}"/>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187795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6FB3-177A-4AD7-9458-582B27222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70D4E-7AF7-40DA-B5F2-0DBC2F005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E0C34-2738-45E7-A6EA-B8EA3552C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10382-E5C0-4D6B-934E-D4588EAA037F}"/>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6" name="Footer Placeholder 5">
            <a:extLst>
              <a:ext uri="{FF2B5EF4-FFF2-40B4-BE49-F238E27FC236}">
                <a16:creationId xmlns:a16="http://schemas.microsoft.com/office/drawing/2014/main" id="{9574BEDE-D776-4B55-A612-2795CCB6F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2D68B-F75B-4B01-8436-54003C0DCA10}"/>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193248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F2AD-C534-444E-999E-E21F8B1E5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7AA9F-A82E-44AB-B5EB-3C01D9CBF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55A6C-B9A6-4B07-A0EE-436F7689D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70AA59-0E9E-48CE-8A2F-599114D63E46}"/>
              </a:ext>
            </a:extLst>
          </p:cNvPr>
          <p:cNvSpPr>
            <a:spLocks noGrp="1"/>
          </p:cNvSpPr>
          <p:nvPr>
            <p:ph type="dt" sz="half" idx="10"/>
          </p:nvPr>
        </p:nvSpPr>
        <p:spPr/>
        <p:txBody>
          <a:bodyPr/>
          <a:lstStyle/>
          <a:p>
            <a:fld id="{24E7E14A-0FB2-4058-9072-82BDAEB0697A}" type="datetimeFigureOut">
              <a:rPr lang="en-US" smtClean="0"/>
              <a:t>10/20/2020</a:t>
            </a:fld>
            <a:endParaRPr lang="en-US"/>
          </a:p>
        </p:txBody>
      </p:sp>
      <p:sp>
        <p:nvSpPr>
          <p:cNvPr id="6" name="Footer Placeholder 5">
            <a:extLst>
              <a:ext uri="{FF2B5EF4-FFF2-40B4-BE49-F238E27FC236}">
                <a16:creationId xmlns:a16="http://schemas.microsoft.com/office/drawing/2014/main" id="{55D75623-C3C4-44D8-8224-432AC9117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CD8F8-3303-4A06-A542-C47538C180FD}"/>
              </a:ext>
            </a:extLst>
          </p:cNvPr>
          <p:cNvSpPr>
            <a:spLocks noGrp="1"/>
          </p:cNvSpPr>
          <p:nvPr>
            <p:ph type="sldNum" sz="quarter" idx="12"/>
          </p:nvPr>
        </p:nvSpPr>
        <p:spPr/>
        <p:txBody>
          <a:bodyPr/>
          <a:lstStyle/>
          <a:p>
            <a:fld id="{4851CF13-E9EE-4703-96DE-DCD38C37B416}" type="slidenum">
              <a:rPr lang="en-US" smtClean="0"/>
              <a:t>‹#›</a:t>
            </a:fld>
            <a:endParaRPr lang="en-US"/>
          </a:p>
        </p:txBody>
      </p:sp>
    </p:spTree>
    <p:extLst>
      <p:ext uri="{BB962C8B-B14F-4D97-AF65-F5344CB8AC3E}">
        <p14:creationId xmlns:p14="http://schemas.microsoft.com/office/powerpoint/2010/main" val="382903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3AE91-3E1B-4A4D-BEA2-6048E3EB5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5B075A-8E0C-4076-A32C-D89C84C296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92363-31F3-4A71-B1EA-6F2CA3966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E14A-0FB2-4058-9072-82BDAEB0697A}" type="datetimeFigureOut">
              <a:rPr lang="en-US" smtClean="0"/>
              <a:t>10/20/2020</a:t>
            </a:fld>
            <a:endParaRPr lang="en-US"/>
          </a:p>
        </p:txBody>
      </p:sp>
      <p:sp>
        <p:nvSpPr>
          <p:cNvPr id="5" name="Footer Placeholder 4">
            <a:extLst>
              <a:ext uri="{FF2B5EF4-FFF2-40B4-BE49-F238E27FC236}">
                <a16:creationId xmlns:a16="http://schemas.microsoft.com/office/drawing/2014/main" id="{BE4DC57C-EB92-482A-9890-298229EC2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1CC80-74CE-447C-8D24-03E892CCE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1CF13-E9EE-4703-96DE-DCD38C37B416}" type="slidenum">
              <a:rPr lang="en-US" smtClean="0"/>
              <a:t>‹#›</a:t>
            </a:fld>
            <a:endParaRPr lang="en-US"/>
          </a:p>
        </p:txBody>
      </p:sp>
    </p:spTree>
    <p:extLst>
      <p:ext uri="{BB962C8B-B14F-4D97-AF65-F5344CB8AC3E}">
        <p14:creationId xmlns:p14="http://schemas.microsoft.com/office/powerpoint/2010/main" val="704156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5C85CF2-A243-4B95-BB2B-4EC9C70F1935}" type="datetimeFigureOut">
              <a:rPr lang="en-US" smtClean="0"/>
              <a:t>10/20/2020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A809975-3FC2-4DCD-8C0C-0498AD85017D}"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4552730"/>
      </p:ext>
    </p:extLst>
  </p:cSld>
  <p:clrMap bg1="lt1" tx1="dk1" bg2="lt2" tx2="dk2" accent1="accent1" accent2="accent2" accent3="accent3" accent4="accent4" accent5="accent5" accent6="accent6" hlink="hlink" folHlink="folHlink"/>
  <p:sldLayoutIdLst>
    <p:sldLayoutId id="2147483662" r:id="rId1"/>
    <p:sldLayoutId id="2147483665" r:id="rId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0.wmf"/><Relationship Id="rId4" Type="http://schemas.openxmlformats.org/officeDocument/2006/relationships/oleObject" Target="../embeddings/oleObject2.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po.gov/fdsys/search/citation.result.FR.action?federalRegister.volume=2017&amp;federalRegister.page=52244&amp;publication=FR"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hyperlink" Target="https://www.gpo.gov/fdsys/pkg/FR-2017-11-13/pdf/2017-24397.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4.png"/><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ransportation.gov/odapc/frpub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9.gif"/><Relationship Id="rId7" Type="http://schemas.openxmlformats.org/officeDocument/2006/relationships/hyperlink" Target="http://www.secured-shopping-cart.net/shop/index.php?itemid=25&amp;source=passmydrugtest"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http://www.whizzinator.com/images/Wiz_Man.gif"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3E38-6ADB-4BE9-ACC0-3BD86239673A}"/>
              </a:ext>
            </a:extLst>
          </p:cNvPr>
          <p:cNvSpPr>
            <a:spLocks noGrp="1"/>
          </p:cNvSpPr>
          <p:nvPr>
            <p:ph type="ctrTitle"/>
          </p:nvPr>
        </p:nvSpPr>
        <p:spPr/>
        <p:txBody>
          <a:bodyPr/>
          <a:lstStyle/>
          <a:p>
            <a:r>
              <a:rPr lang="en-US" dirty="0"/>
              <a:t>Qualified Professional Collector (QPC)</a:t>
            </a:r>
          </a:p>
        </p:txBody>
      </p:sp>
      <p:sp>
        <p:nvSpPr>
          <p:cNvPr id="3" name="Subtitle 2">
            <a:extLst>
              <a:ext uri="{FF2B5EF4-FFF2-40B4-BE49-F238E27FC236}">
                <a16:creationId xmlns:a16="http://schemas.microsoft.com/office/drawing/2014/main" id="{060EB211-842D-457A-AD2D-2FA3BC4A67F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5391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80B7-552F-474F-A7C2-4C9FE5179788}"/>
              </a:ext>
            </a:extLst>
          </p:cNvPr>
          <p:cNvSpPr>
            <a:spLocks noGrp="1"/>
          </p:cNvSpPr>
          <p:nvPr>
            <p:ph type="ctrTitle"/>
          </p:nvPr>
        </p:nvSpPr>
        <p:spPr>
          <a:xfrm>
            <a:off x="1261872" y="723331"/>
            <a:ext cx="9418320" cy="3875965"/>
          </a:xfrm>
          <a:noFill/>
        </p:spPr>
        <p:txBody>
          <a:bodyPr anchor="ctr">
            <a:normAutofit/>
          </a:bodyPr>
          <a:lstStyle/>
          <a:p>
            <a:pPr algn="ctr"/>
            <a:r>
              <a:rPr lang="en-US" sz="4400" dirty="0">
                <a:solidFill>
                  <a:schemeClr val="tx2"/>
                </a:solidFill>
                <a:latin typeface="Palatino" pitchFamily="-60" charset="0"/>
              </a:rPr>
              <a:t>Qualified Professional Collector </a:t>
            </a:r>
            <a:endParaRPr lang="en-US" sz="4400" dirty="0">
              <a:solidFill>
                <a:schemeClr val="tx2"/>
              </a:solidFill>
            </a:endParaRPr>
          </a:p>
        </p:txBody>
      </p:sp>
      <p:sp>
        <p:nvSpPr>
          <p:cNvPr id="3" name="Subtitle 2">
            <a:extLst>
              <a:ext uri="{FF2B5EF4-FFF2-40B4-BE49-F238E27FC236}">
                <a16:creationId xmlns:a16="http://schemas.microsoft.com/office/drawing/2014/main" id="{E4766879-BD61-47C4-A11B-1CD94F888557}"/>
              </a:ext>
            </a:extLst>
          </p:cNvPr>
          <p:cNvSpPr>
            <a:spLocks noGrp="1"/>
          </p:cNvSpPr>
          <p:nvPr>
            <p:ph type="subTitle" idx="1"/>
          </p:nvPr>
        </p:nvSpPr>
        <p:spPr>
          <a:xfrm>
            <a:off x="1261872" y="5595582"/>
            <a:ext cx="9418320" cy="896658"/>
          </a:xfrm>
        </p:spPr>
        <p:txBody>
          <a:bodyPr>
            <a:normAutofit/>
          </a:bodyPr>
          <a:lstStyle/>
          <a:p>
            <a:pPr algn="r"/>
            <a:r>
              <a:rPr lang="en-US" sz="800">
                <a:solidFill>
                  <a:schemeClr val="accent2">
                    <a:lumMod val="75000"/>
                  </a:schemeClr>
                </a:solidFill>
                <a:latin typeface="Palatino" pitchFamily="-60" charset="0"/>
              </a:rPr>
              <a:t>Jan Kornmann, BSM, MQPCT, MBATT</a:t>
            </a:r>
          </a:p>
          <a:p>
            <a:pPr algn="r"/>
            <a:r>
              <a:rPr lang="en-US" sz="800">
                <a:solidFill>
                  <a:schemeClr val="accent2">
                    <a:lumMod val="75000"/>
                  </a:schemeClr>
                </a:solidFill>
                <a:latin typeface="Palatino" pitchFamily="-60" charset="0"/>
              </a:rPr>
              <a:t>KorManagement Services LLC</a:t>
            </a:r>
          </a:p>
          <a:p>
            <a:pPr algn="r"/>
            <a:r>
              <a:rPr lang="en-US" sz="800">
                <a:solidFill>
                  <a:schemeClr val="accent2">
                    <a:lumMod val="75000"/>
                  </a:schemeClr>
                </a:solidFill>
                <a:latin typeface="Palatino" pitchFamily="-60" charset="0"/>
              </a:rPr>
              <a:t>605-237-1357 or 605-758-2325</a:t>
            </a:r>
            <a:endParaRPr lang="en-US" sz="800">
              <a:solidFill>
                <a:schemeClr val="accent2">
                  <a:lumMod val="75000"/>
                </a:schemeClr>
              </a:solidFill>
            </a:endParaRPr>
          </a:p>
        </p:txBody>
      </p:sp>
    </p:spTree>
    <p:extLst>
      <p:ext uri="{BB962C8B-B14F-4D97-AF65-F5344CB8AC3E}">
        <p14:creationId xmlns:p14="http://schemas.microsoft.com/office/powerpoint/2010/main" val="3995296482"/>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b="0" dirty="0">
                <a:solidFill>
                  <a:schemeClr val="folHlink"/>
                </a:solidFill>
                <a:latin typeface="Helvetica" pitchFamily="-60" charset="0"/>
              </a:rPr>
              <a:t>Monitored Collections</a:t>
            </a:r>
            <a:endParaRPr lang="en-US" dirty="0">
              <a:latin typeface="Helvetica" pitchFamily="-60" charset="0"/>
            </a:endParaRPr>
          </a:p>
        </p:txBody>
      </p:sp>
      <p:sp>
        <p:nvSpPr>
          <p:cNvPr id="34819" name="Rectangle 3"/>
          <p:cNvSpPr>
            <a:spLocks noGrp="1" noChangeArrowheads="1"/>
          </p:cNvSpPr>
          <p:nvPr>
            <p:ph idx="1"/>
          </p:nvPr>
        </p:nvSpPr>
        <p:spPr>
          <a:xfrm>
            <a:off x="2286000" y="1676400"/>
            <a:ext cx="7480300" cy="4724400"/>
          </a:xfrm>
        </p:spPr>
        <p:txBody>
          <a:bodyPr/>
          <a:lstStyle/>
          <a:p>
            <a:pPr>
              <a:lnSpc>
                <a:spcPct val="90000"/>
              </a:lnSpc>
            </a:pPr>
            <a:r>
              <a:rPr lang="en-US" sz="2400" b="1" dirty="0"/>
              <a:t>When monitored collections are performed</a:t>
            </a:r>
            <a:endParaRPr lang="en-US" sz="2400"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b="1" dirty="0"/>
              <a:t>Gender requirements of monitor</a:t>
            </a:r>
          </a:p>
          <a:p>
            <a:pPr>
              <a:lnSpc>
                <a:spcPct val="90000"/>
              </a:lnSpc>
            </a:pPr>
            <a:r>
              <a:rPr lang="en-US" b="1" dirty="0"/>
              <a:t>Correct procedures to follow</a:t>
            </a:r>
            <a:endParaRPr lang="en-US" sz="2800" b="1" dirty="0"/>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749" y="2133600"/>
            <a:ext cx="2541588" cy="2590800"/>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8991600" y="152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40.69</a:t>
            </a:r>
          </a:p>
        </p:txBody>
      </p:sp>
    </p:spTree>
    <p:extLst>
      <p:ext uri="{BB962C8B-B14F-4D97-AF65-F5344CB8AC3E}">
        <p14:creationId xmlns:p14="http://schemas.microsoft.com/office/powerpoint/2010/main" val="19702431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 fill="hold"/>
                                        <p:tgtEl>
                                          <p:spTgt spid="34821"/>
                                        </p:tgtEl>
                                        <p:attrNameLst>
                                          <p:attrName>ppt_w</p:attrName>
                                        </p:attrNameLst>
                                      </p:cBhvr>
                                      <p:tavLst>
                                        <p:tav tm="0">
                                          <p:val>
                                            <p:fltVal val="0"/>
                                          </p:val>
                                        </p:tav>
                                        <p:tav tm="100000">
                                          <p:val>
                                            <p:strVal val="#ppt_w"/>
                                          </p:val>
                                        </p:tav>
                                      </p:tavLst>
                                    </p:anim>
                                    <p:anim calcmode="lin" valueType="num">
                                      <p:cBhvr>
                                        <p:cTn id="8" dur="500" fill="hold"/>
                                        <p:tgtEl>
                                          <p:spTgt spid="348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E95B2-7BA2-40E5-A7A6-83E531C0BD6B}"/>
              </a:ext>
            </a:extLst>
          </p:cNvPr>
          <p:cNvSpPr>
            <a:spLocks noGrp="1"/>
          </p:cNvSpPr>
          <p:nvPr>
            <p:ph idx="1"/>
          </p:nvPr>
        </p:nvSpPr>
        <p:spPr>
          <a:xfrm>
            <a:off x="0" y="1"/>
            <a:ext cx="12192000" cy="6857999"/>
          </a:xfrm>
        </p:spPr>
        <p:txBody>
          <a:bodyPr>
            <a:normAutofit/>
          </a:bodyPr>
          <a:lstStyle/>
          <a:p>
            <a:pPr marL="0" indent="0">
              <a:buNone/>
            </a:pPr>
            <a:endParaRPr lang="en-US" sz="1800" dirty="0"/>
          </a:p>
          <a:p>
            <a:endParaRPr lang="en-US" dirty="0"/>
          </a:p>
          <a:p>
            <a:pPr marL="0" indent="0" algn="ctr">
              <a:buNone/>
            </a:pPr>
            <a:r>
              <a:rPr lang="en-US" sz="3200" b="1" dirty="0"/>
              <a:t>A monitored collection procedure: </a:t>
            </a:r>
          </a:p>
          <a:p>
            <a:pPr marL="514350" indent="-514350">
              <a:buAutoNum type="arabicPeriod"/>
            </a:pPr>
            <a:r>
              <a:rPr lang="en-US" dirty="0"/>
              <a:t>Secure room </a:t>
            </a:r>
          </a:p>
          <a:p>
            <a:pPr marL="0" indent="0">
              <a:buNone/>
            </a:pPr>
            <a:r>
              <a:rPr lang="en-US" dirty="0"/>
              <a:t> </a:t>
            </a:r>
          </a:p>
          <a:p>
            <a:pPr marL="0" indent="0">
              <a:buNone/>
            </a:pPr>
            <a:r>
              <a:rPr lang="en-US" dirty="0"/>
              <a:t>2. Monitor must be the same gender  </a:t>
            </a:r>
          </a:p>
          <a:p>
            <a:pPr marL="457200" lvl="1" indent="0">
              <a:buNone/>
            </a:pPr>
            <a:r>
              <a:rPr lang="en-US" dirty="0"/>
              <a:t>*unless the monitor is a medical professional (e.g., nurse, doctor, physician’s assistant, technologist or technician licensed or certified to practice in the jurisdiction in which the collection takes place). </a:t>
            </a:r>
          </a:p>
          <a:p>
            <a:pPr marL="457200" lvl="1" indent="0">
              <a:buNone/>
            </a:pPr>
            <a:endParaRPr lang="en-US" dirty="0"/>
          </a:p>
          <a:p>
            <a:pPr marL="0" indent="0">
              <a:buNone/>
            </a:pPr>
            <a:r>
              <a:rPr lang="en-US" dirty="0"/>
              <a:t>The monitor can be a different person from the collector and </a:t>
            </a:r>
            <a:r>
              <a:rPr lang="en-US" b="1" dirty="0"/>
              <a:t>need not </a:t>
            </a:r>
            <a:r>
              <a:rPr lang="en-US" dirty="0"/>
              <a:t>be a qualified collector for DOT.</a:t>
            </a:r>
          </a:p>
        </p:txBody>
      </p:sp>
    </p:spTree>
    <p:extLst>
      <p:ext uri="{BB962C8B-B14F-4D97-AF65-F5344CB8AC3E}">
        <p14:creationId xmlns:p14="http://schemas.microsoft.com/office/powerpoint/2010/main" val="14401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4F007-DD60-49E4-B73C-CDF0EBEE0831}"/>
              </a:ext>
            </a:extLst>
          </p:cNvPr>
          <p:cNvSpPr>
            <a:spLocks noGrp="1"/>
          </p:cNvSpPr>
          <p:nvPr>
            <p:ph idx="1"/>
          </p:nvPr>
        </p:nvSpPr>
        <p:spPr>
          <a:xfrm>
            <a:off x="191385" y="1"/>
            <a:ext cx="11748977" cy="6781799"/>
          </a:xfrm>
        </p:spPr>
        <p:txBody>
          <a:bodyPr>
            <a:normAutofit/>
          </a:bodyPr>
          <a:lstStyle/>
          <a:p>
            <a:pPr marL="0" indent="0">
              <a:buNone/>
            </a:pPr>
            <a:r>
              <a:rPr lang="en-US" dirty="0"/>
              <a:t>3.  </a:t>
            </a:r>
            <a:r>
              <a:rPr lang="en-US" b="1" dirty="0"/>
              <a:t>Verbally  </a:t>
            </a:r>
            <a:r>
              <a:rPr lang="en-US" dirty="0"/>
              <a:t>instructs donor and monitor </a:t>
            </a:r>
          </a:p>
          <a:p>
            <a:pPr marL="914400" lvl="1" indent="-457200">
              <a:buAutoNum type="alphaLcParenBoth"/>
            </a:pPr>
            <a:r>
              <a:rPr lang="en-US" dirty="0"/>
              <a:t>A monitor </a:t>
            </a:r>
            <a:r>
              <a:rPr lang="en-US" b="1" dirty="0"/>
              <a:t>stands outside </a:t>
            </a:r>
            <a:r>
              <a:rPr lang="en-US" dirty="0"/>
              <a:t>the stall and does not watch the employee urinate. </a:t>
            </a:r>
          </a:p>
          <a:p>
            <a:pPr marL="914400" lvl="1" indent="-457200">
              <a:buAutoNum type="alphaLcParenBoth"/>
            </a:pPr>
            <a:r>
              <a:rPr lang="en-US" dirty="0"/>
              <a:t>If the monitor hears sounds or makes other observations indicating an attempt to tamper with a specimen by the employee, there must be an additional collection conducted under direct observation. </a:t>
            </a:r>
          </a:p>
          <a:p>
            <a:pPr marL="457200" lvl="1" indent="0">
              <a:buNone/>
            </a:pPr>
            <a:r>
              <a:rPr lang="en-US" dirty="0"/>
              <a:t>(b) A monitor </a:t>
            </a:r>
            <a:r>
              <a:rPr lang="en-US" b="1" dirty="0"/>
              <a:t>must ensure that the employee </a:t>
            </a:r>
            <a:r>
              <a:rPr lang="en-US" dirty="0"/>
              <a:t>takes the collection container directly to the collector as soon as the employee has exited the enclosure. </a:t>
            </a:r>
          </a:p>
          <a:p>
            <a:pPr marL="0" indent="0">
              <a:buNone/>
            </a:pPr>
            <a:r>
              <a:rPr lang="en-US" dirty="0"/>
              <a:t>4. When someone besides the collector has acted as the monitor, the collector must note that person’s name in the </a:t>
            </a:r>
            <a:r>
              <a:rPr lang="en-US" b="1" dirty="0"/>
              <a:t>“Remarks</a:t>
            </a:r>
            <a:r>
              <a:rPr lang="en-US" dirty="0"/>
              <a:t>” line of the CCF (Step 2). </a:t>
            </a:r>
          </a:p>
          <a:p>
            <a:pPr marL="0" indent="0">
              <a:buNone/>
            </a:pPr>
            <a:r>
              <a:rPr lang="en-US" dirty="0"/>
              <a:t>5. If the employee declines to permit a collection authorized under Part 40 to be monitored, it is a </a:t>
            </a:r>
            <a:r>
              <a:rPr lang="en-US" b="1" dirty="0"/>
              <a:t>refusal to test.</a:t>
            </a:r>
          </a:p>
        </p:txBody>
      </p:sp>
    </p:spTree>
    <p:extLst>
      <p:ext uri="{BB962C8B-B14F-4D97-AF65-F5344CB8AC3E}">
        <p14:creationId xmlns:p14="http://schemas.microsoft.com/office/powerpoint/2010/main" val="17855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2B01-936A-4748-9FCF-24883E40D32E}"/>
              </a:ext>
            </a:extLst>
          </p:cNvPr>
          <p:cNvSpPr>
            <a:spLocks noGrp="1"/>
          </p:cNvSpPr>
          <p:nvPr>
            <p:ph type="title"/>
          </p:nvPr>
        </p:nvSpPr>
        <p:spPr/>
        <p:txBody>
          <a:bodyPr/>
          <a:lstStyle/>
          <a:p>
            <a:r>
              <a:rPr lang="en-US" dirty="0"/>
              <a:t>. </a:t>
            </a:r>
            <a:r>
              <a:rPr lang="en-US" dirty="0">
                <a:solidFill>
                  <a:srgbClr val="002060"/>
                </a:solidFill>
              </a:rPr>
              <a:t>PROBLEM COLLECTIONS</a:t>
            </a:r>
            <a:endParaRPr lang="en-US" b="1" dirty="0">
              <a:solidFill>
                <a:srgbClr val="002060"/>
              </a:solidFill>
            </a:endParaRPr>
          </a:p>
        </p:txBody>
      </p:sp>
      <p:sp>
        <p:nvSpPr>
          <p:cNvPr id="3" name="Content Placeholder 2">
            <a:extLst>
              <a:ext uri="{FF2B5EF4-FFF2-40B4-BE49-F238E27FC236}">
                <a16:creationId xmlns:a16="http://schemas.microsoft.com/office/drawing/2014/main" id="{0AE6D59B-86E7-4DD6-8E37-D0FDB74413D8}"/>
              </a:ext>
            </a:extLst>
          </p:cNvPr>
          <p:cNvSpPr>
            <a:spLocks noGrp="1"/>
          </p:cNvSpPr>
          <p:nvPr>
            <p:ph idx="1"/>
          </p:nvPr>
        </p:nvSpPr>
        <p:spPr/>
        <p:txBody>
          <a:bodyPr/>
          <a:lstStyle/>
          <a:p>
            <a:r>
              <a:rPr lang="en-US" dirty="0"/>
              <a:t>CATHETERIZATION</a:t>
            </a:r>
          </a:p>
          <a:p>
            <a:r>
              <a:rPr lang="en-US" dirty="0"/>
              <a:t>EXTERNAL URINE BAG</a:t>
            </a:r>
          </a:p>
          <a:p>
            <a:r>
              <a:rPr lang="en-US" dirty="0"/>
              <a:t>TEMPERATURE.</a:t>
            </a:r>
          </a:p>
          <a:p>
            <a:r>
              <a:rPr lang="en-US" dirty="0"/>
              <a:t>SPECIMEN VOLUME</a:t>
            </a:r>
          </a:p>
          <a:p>
            <a:r>
              <a:rPr lang="en-US" dirty="0"/>
              <a:t>ADULTERATION OR SUBSTITUTION</a:t>
            </a:r>
          </a:p>
          <a:p>
            <a:endParaRPr lang="en-US" dirty="0"/>
          </a:p>
        </p:txBody>
      </p:sp>
    </p:spTree>
    <p:extLst>
      <p:ext uri="{BB962C8B-B14F-4D97-AF65-F5344CB8AC3E}">
        <p14:creationId xmlns:p14="http://schemas.microsoft.com/office/powerpoint/2010/main" val="1507647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rrowheads="1"/>
          </p:cNvSpPr>
          <p:nvPr>
            <p:ph type="title"/>
          </p:nvPr>
        </p:nvSpPr>
        <p:spPr>
          <a:xfrm>
            <a:off x="2743200" y="0"/>
            <a:ext cx="7239000" cy="990600"/>
          </a:xfrm>
        </p:spPr>
        <p:txBody>
          <a:bodyPr/>
          <a:lstStyle/>
          <a:p>
            <a:r>
              <a:rPr lang="en-US" b="0" dirty="0">
                <a:solidFill>
                  <a:schemeClr val="folHlink"/>
                </a:solidFill>
                <a:latin typeface="Helvetica" pitchFamily="-60" charset="0"/>
              </a:rPr>
              <a:t>Refusal to Test</a:t>
            </a:r>
            <a:endParaRPr lang="en-US" dirty="0">
              <a:latin typeface="Helvetica" pitchFamily="-60" charset="0"/>
            </a:endParaRPr>
          </a:p>
        </p:txBody>
      </p:sp>
      <p:sp>
        <p:nvSpPr>
          <p:cNvPr id="489475" name="Rectangle 3"/>
          <p:cNvSpPr>
            <a:spLocks noGrp="1" noChangeArrowheads="1"/>
          </p:cNvSpPr>
          <p:nvPr>
            <p:ph idx="1"/>
          </p:nvPr>
        </p:nvSpPr>
        <p:spPr>
          <a:xfrm>
            <a:off x="1524000" y="685800"/>
            <a:ext cx="9144000" cy="6172200"/>
          </a:xfrm>
        </p:spPr>
        <p:txBody>
          <a:bodyPr>
            <a:normAutofit/>
          </a:bodyPr>
          <a:lstStyle/>
          <a:p>
            <a:pPr>
              <a:lnSpc>
                <a:spcPct val="80000"/>
              </a:lnSpc>
            </a:pPr>
            <a:r>
              <a:rPr lang="en-US" sz="2500" b="1" dirty="0"/>
              <a:t>Fail to --</a:t>
            </a:r>
          </a:p>
          <a:p>
            <a:pPr lvl="1">
              <a:lnSpc>
                <a:spcPct val="80000"/>
              </a:lnSpc>
            </a:pPr>
            <a:r>
              <a:rPr lang="en-US" sz="2500" b="1" dirty="0"/>
              <a:t>Appear </a:t>
            </a:r>
          </a:p>
          <a:p>
            <a:pPr lvl="1">
              <a:lnSpc>
                <a:spcPct val="80000"/>
              </a:lnSpc>
            </a:pPr>
            <a:r>
              <a:rPr lang="en-US" sz="2500" b="1" dirty="0"/>
              <a:t>Remain at site</a:t>
            </a:r>
          </a:p>
          <a:p>
            <a:pPr lvl="1">
              <a:lnSpc>
                <a:spcPct val="80000"/>
              </a:lnSpc>
            </a:pPr>
            <a:r>
              <a:rPr lang="en-US" sz="2500" b="1" dirty="0"/>
              <a:t>Provide urine specimen when required</a:t>
            </a:r>
          </a:p>
          <a:p>
            <a:pPr lvl="1">
              <a:lnSpc>
                <a:spcPct val="80000"/>
              </a:lnSpc>
            </a:pPr>
            <a:r>
              <a:rPr lang="en-US" sz="2500" b="1" dirty="0"/>
              <a:t>Permit directly observed or monitored collection, fail to raise shirt, blouse, or dress/skirt above the waist and lowering clothing and underpants to show donor has no prosthetic device.</a:t>
            </a:r>
          </a:p>
          <a:p>
            <a:pPr lvl="1">
              <a:lnSpc>
                <a:spcPct val="80000"/>
              </a:lnSpc>
            </a:pPr>
            <a:r>
              <a:rPr lang="en-US" sz="2500" b="1" dirty="0"/>
              <a:t>Decline to take a 2d test as directed</a:t>
            </a:r>
          </a:p>
          <a:p>
            <a:pPr lvl="1">
              <a:lnSpc>
                <a:spcPct val="80000"/>
              </a:lnSpc>
            </a:pPr>
            <a:r>
              <a:rPr lang="en-US" sz="2500" b="1" dirty="0"/>
              <a:t>Provide sufficient urine (w/no med. explanation)</a:t>
            </a:r>
          </a:p>
          <a:p>
            <a:pPr lvl="1">
              <a:lnSpc>
                <a:spcPct val="80000"/>
              </a:lnSpc>
            </a:pPr>
            <a:r>
              <a:rPr lang="en-US" sz="2500" b="1" dirty="0"/>
              <a:t>Undergo medical evaluation- DER will know this not the collector</a:t>
            </a:r>
          </a:p>
          <a:p>
            <a:pPr lvl="1">
              <a:lnSpc>
                <a:spcPct val="80000"/>
              </a:lnSpc>
            </a:pPr>
            <a:r>
              <a:rPr lang="en-US" sz="2500" b="1" dirty="0"/>
              <a:t>Cooperate with testing process</a:t>
            </a:r>
          </a:p>
          <a:p>
            <a:pPr lvl="1">
              <a:lnSpc>
                <a:spcPct val="80000"/>
              </a:lnSpc>
            </a:pPr>
            <a:r>
              <a:rPr lang="en-US" sz="2500" b="1" dirty="0"/>
              <a:t>Donor found with prosthetic or other device</a:t>
            </a:r>
          </a:p>
          <a:p>
            <a:pPr lvl="1">
              <a:lnSpc>
                <a:spcPct val="80000"/>
              </a:lnSpc>
            </a:pPr>
            <a:r>
              <a:rPr lang="en-US" sz="2500" b="1" dirty="0"/>
              <a:t>Donor admits to collector or MRO he/she attempted to adulterate or substitute the specimen</a:t>
            </a:r>
          </a:p>
        </p:txBody>
      </p:sp>
      <p:sp>
        <p:nvSpPr>
          <p:cNvPr id="489476" name="Text Box 4"/>
          <p:cNvSpPr txBox="1">
            <a:spLocks noChangeArrowheads="1"/>
          </p:cNvSpPr>
          <p:nvPr/>
        </p:nvSpPr>
        <p:spPr bwMode="auto">
          <a:xfrm>
            <a:off x="1676400" y="228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24503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489475">
                                            <p:txEl>
                                              <p:pRg st="1" end="1"/>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89475">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489475">
                                            <p:txEl>
                                              <p:pRg st="3" end="3"/>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489475">
                                            <p:txEl>
                                              <p:pRg st="4" end="4"/>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750"/>
                                  </p:stCondLst>
                                  <p:childTnLst>
                                    <p:set>
                                      <p:cBhvr>
                                        <p:cTn id="18" dur="1" fill="hold">
                                          <p:stCondLst>
                                            <p:cond delay="0"/>
                                          </p:stCondLst>
                                        </p:cTn>
                                        <p:tgtEl>
                                          <p:spTgt spid="489475">
                                            <p:txEl>
                                              <p:pRg st="5" end="5"/>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750"/>
                                  </p:stCondLst>
                                  <p:childTnLst>
                                    <p:set>
                                      <p:cBhvr>
                                        <p:cTn id="21" dur="1" fill="hold">
                                          <p:stCondLst>
                                            <p:cond delay="0"/>
                                          </p:stCondLst>
                                        </p:cTn>
                                        <p:tgtEl>
                                          <p:spTgt spid="489475">
                                            <p:txEl>
                                              <p:pRg st="6" end="6"/>
                                            </p:tx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750"/>
                                  </p:stCondLst>
                                  <p:childTnLst>
                                    <p:set>
                                      <p:cBhvr>
                                        <p:cTn id="24" dur="1" fill="hold">
                                          <p:stCondLst>
                                            <p:cond delay="0"/>
                                          </p:stCondLst>
                                        </p:cTn>
                                        <p:tgtEl>
                                          <p:spTgt spid="489475">
                                            <p:txEl>
                                              <p:pRg st="7" end="7"/>
                                            </p:txEl>
                                          </p:spTgt>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750"/>
                                  </p:stCondLst>
                                  <p:childTnLst>
                                    <p:set>
                                      <p:cBhvr>
                                        <p:cTn id="27" dur="1" fill="hold">
                                          <p:stCondLst>
                                            <p:cond delay="0"/>
                                          </p:stCondLst>
                                        </p:cTn>
                                        <p:tgtEl>
                                          <p:spTgt spid="489475">
                                            <p:txEl>
                                              <p:pRg st="8" end="8"/>
                                            </p:txEl>
                                          </p:spTgt>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nodeType="afterEffect">
                                  <p:stCondLst>
                                    <p:cond delay="750"/>
                                  </p:stCondLst>
                                  <p:childTnLst>
                                    <p:set>
                                      <p:cBhvr>
                                        <p:cTn id="30" dur="1" fill="hold">
                                          <p:stCondLst>
                                            <p:cond delay="0"/>
                                          </p:stCondLst>
                                        </p:cTn>
                                        <p:tgtEl>
                                          <p:spTgt spid="489475">
                                            <p:txEl>
                                              <p:pRg st="9" end="9"/>
                                            </p:txEl>
                                          </p:spTgt>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nodeType="afterEffect">
                                  <p:stCondLst>
                                    <p:cond delay="750"/>
                                  </p:stCondLst>
                                  <p:childTnLst>
                                    <p:set>
                                      <p:cBhvr>
                                        <p:cTn id="33" dur="1" fill="hold">
                                          <p:stCondLst>
                                            <p:cond delay="0"/>
                                          </p:stCondLst>
                                        </p:cTn>
                                        <p:tgtEl>
                                          <p:spTgt spid="489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F3B9-1081-4253-8264-837AF74E12E2}"/>
              </a:ext>
            </a:extLst>
          </p:cNvPr>
          <p:cNvSpPr>
            <a:spLocks noGrp="1"/>
          </p:cNvSpPr>
          <p:nvPr>
            <p:ph type="title"/>
          </p:nvPr>
        </p:nvSpPr>
        <p:spPr/>
        <p:txBody>
          <a:bodyPr/>
          <a:lstStyle/>
          <a:p>
            <a:r>
              <a:rPr lang="en-US" dirty="0">
                <a:solidFill>
                  <a:srgbClr val="002060"/>
                </a:solidFill>
              </a:rPr>
              <a:t>CORRECTING COLLECTION PROBLEMS</a:t>
            </a:r>
          </a:p>
        </p:txBody>
      </p:sp>
      <p:sp>
        <p:nvSpPr>
          <p:cNvPr id="3" name="Content Placeholder 2">
            <a:extLst>
              <a:ext uri="{FF2B5EF4-FFF2-40B4-BE49-F238E27FC236}">
                <a16:creationId xmlns:a16="http://schemas.microsoft.com/office/drawing/2014/main" id="{9EEE0360-8A47-4267-B8DE-EB6B67BC2564}"/>
              </a:ext>
            </a:extLst>
          </p:cNvPr>
          <p:cNvSpPr>
            <a:spLocks noGrp="1"/>
          </p:cNvSpPr>
          <p:nvPr>
            <p:ph idx="1"/>
          </p:nvPr>
        </p:nvSpPr>
        <p:spPr/>
        <p:txBody>
          <a:bodyPr>
            <a:normAutofit/>
          </a:bodyPr>
          <a:lstStyle/>
          <a:p>
            <a:pPr marL="514350" indent="-514350">
              <a:buAutoNum type="arabicPeriod"/>
            </a:pPr>
            <a:r>
              <a:rPr lang="en-US" dirty="0"/>
              <a:t>Any event that prevents the completion of a valid test or collection (e.g., a procedural or paperwork error), </a:t>
            </a:r>
          </a:p>
          <a:p>
            <a:pPr marL="514350" indent="-514350">
              <a:buAutoNum type="arabicPeriod"/>
            </a:pPr>
            <a:r>
              <a:rPr lang="en-US" dirty="0"/>
              <a:t>Correct the problem promptly, if doing so is practicable. </a:t>
            </a:r>
          </a:p>
          <a:p>
            <a:pPr marL="514350" indent="-514350">
              <a:buAutoNum type="arabicPeriod"/>
            </a:pPr>
            <a:r>
              <a:rPr lang="en-US" dirty="0"/>
              <a:t>May initiate another collection as part of this effort. </a:t>
            </a:r>
          </a:p>
          <a:p>
            <a:endParaRPr lang="en-US" i="1" dirty="0"/>
          </a:p>
          <a:p>
            <a:pPr marL="0" indent="0">
              <a:buNone/>
            </a:pPr>
            <a:r>
              <a:rPr lang="en-US" sz="2000" i="1" dirty="0"/>
              <a:t>There is one exception: when the collector learns that a directly observed collection should have been conducted, but was not, the collector must notify the employer to direct the employee to return for an immediate recollection under direct observation.</a:t>
            </a:r>
          </a:p>
        </p:txBody>
      </p:sp>
    </p:spTree>
    <p:extLst>
      <p:ext uri="{BB962C8B-B14F-4D97-AF65-F5344CB8AC3E}">
        <p14:creationId xmlns:p14="http://schemas.microsoft.com/office/powerpoint/2010/main" val="17726154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0811E-E6DB-4C1D-86AD-D6C5D88C6D44}"/>
              </a:ext>
            </a:extLst>
          </p:cNvPr>
          <p:cNvSpPr>
            <a:spLocks noGrp="1"/>
          </p:cNvSpPr>
          <p:nvPr>
            <p:ph idx="1"/>
          </p:nvPr>
        </p:nvSpPr>
        <p:spPr>
          <a:xfrm>
            <a:off x="138223" y="0"/>
            <a:ext cx="11919098" cy="6857999"/>
          </a:xfrm>
        </p:spPr>
        <p:txBody>
          <a:bodyPr>
            <a:normAutofit/>
          </a:bodyPr>
          <a:lstStyle/>
          <a:p>
            <a:pPr marL="0" indent="0">
              <a:buNone/>
            </a:pPr>
            <a:endParaRPr lang="en-US" dirty="0"/>
          </a:p>
          <a:p>
            <a:pPr marL="0" indent="0">
              <a:buNone/>
            </a:pPr>
            <a:r>
              <a:rPr lang="en-US" dirty="0"/>
              <a:t>If another collection is necessary, the collector must begin the new collection procedure as soon as possible </a:t>
            </a:r>
          </a:p>
          <a:p>
            <a:pPr lvl="1"/>
            <a:r>
              <a:rPr lang="en-US" dirty="0"/>
              <a:t>new CCF  </a:t>
            </a:r>
          </a:p>
          <a:p>
            <a:pPr lvl="1"/>
            <a:r>
              <a:rPr lang="en-US" dirty="0"/>
              <a:t>new collection kit. </a:t>
            </a:r>
          </a:p>
          <a:p>
            <a:r>
              <a:rPr lang="en-US" sz="2000" i="1" dirty="0"/>
              <a:t>Note: If the collector becomes aware of a problem that can be corrected, but which has not already been corrected, the collector must take all practicable actions to correct the problem so that the test is not cancelled.</a:t>
            </a:r>
          </a:p>
          <a:p>
            <a:pPr marL="0" indent="0">
              <a:buNone/>
            </a:pPr>
            <a:endParaRPr lang="en-US" dirty="0"/>
          </a:p>
          <a:p>
            <a:pPr marL="0" indent="0">
              <a:buNone/>
            </a:pPr>
            <a:r>
              <a:rPr lang="en-US" dirty="0"/>
              <a:t>If the problem resulted from the omission of required information </a:t>
            </a:r>
          </a:p>
          <a:p>
            <a:pPr lvl="1"/>
            <a:r>
              <a:rPr lang="en-US" dirty="0"/>
              <a:t>supply in writing the missing information and a statement that it is true and accurate. </a:t>
            </a:r>
          </a:p>
          <a:p>
            <a:pPr marL="457200" lvl="1" indent="0">
              <a:buNone/>
            </a:pPr>
            <a:endParaRPr lang="en-US" sz="2000" dirty="0"/>
          </a:p>
          <a:p>
            <a:r>
              <a:rPr lang="en-US" sz="2400" i="1" dirty="0"/>
              <a:t>Must supply this information on the </a:t>
            </a:r>
            <a:r>
              <a:rPr lang="en-US" sz="2400" b="1" i="1" dirty="0"/>
              <a:t>same business day </a:t>
            </a:r>
            <a:r>
              <a:rPr lang="en-US" sz="2400" i="1" dirty="0"/>
              <a:t>on which he or she is notified of the problem, transmitting it by fax or courier.</a:t>
            </a:r>
          </a:p>
        </p:txBody>
      </p:sp>
    </p:spTree>
    <p:extLst>
      <p:ext uri="{BB962C8B-B14F-4D97-AF65-F5344CB8AC3E}">
        <p14:creationId xmlns:p14="http://schemas.microsoft.com/office/powerpoint/2010/main" val="408415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9095-224A-4CC6-A2F7-3CDF089D4D8D}"/>
              </a:ext>
            </a:extLst>
          </p:cNvPr>
          <p:cNvSpPr>
            <a:spLocks noGrp="1"/>
          </p:cNvSpPr>
          <p:nvPr>
            <p:ph idx="1"/>
          </p:nvPr>
        </p:nvSpPr>
        <p:spPr>
          <a:xfrm>
            <a:off x="0" y="152400"/>
            <a:ext cx="12046688" cy="6705600"/>
          </a:xfrm>
        </p:spPr>
        <p:txBody>
          <a:bodyPr>
            <a:normAutofit/>
          </a:bodyPr>
          <a:lstStyle/>
          <a:p>
            <a:pPr marL="0" indent="0">
              <a:buNone/>
            </a:pPr>
            <a:r>
              <a:rPr lang="en-US" dirty="0"/>
              <a:t>If used </a:t>
            </a:r>
          </a:p>
          <a:p>
            <a:pPr lvl="1"/>
            <a:r>
              <a:rPr lang="en-US" dirty="0"/>
              <a:t>non-Federal CCF  </a:t>
            </a:r>
          </a:p>
          <a:p>
            <a:pPr lvl="1"/>
            <a:r>
              <a:rPr lang="en-US" dirty="0"/>
              <a:t>expired Federal form</a:t>
            </a:r>
          </a:p>
          <a:p>
            <a:pPr lvl="1"/>
            <a:endParaRPr lang="en-US" dirty="0"/>
          </a:p>
          <a:p>
            <a:r>
              <a:rPr lang="en-US" dirty="0"/>
              <a:t>Provide a signed statement (e.g., a memorandum for record). </a:t>
            </a:r>
          </a:p>
          <a:p>
            <a:r>
              <a:rPr lang="en-US" dirty="0"/>
              <a:t>The memorandum must also list the steps the collector took to prevent future use of </a:t>
            </a:r>
            <a:r>
              <a:rPr lang="en-US" dirty="0" err="1"/>
              <a:t>nonFederal</a:t>
            </a:r>
            <a:r>
              <a:rPr lang="en-US" dirty="0"/>
              <a:t> or expired Federal CCFs for DOT tests. </a:t>
            </a:r>
          </a:p>
          <a:p>
            <a:pPr marL="0" indent="0">
              <a:buNone/>
            </a:pPr>
            <a:endParaRPr lang="en-US" dirty="0"/>
          </a:p>
          <a:p>
            <a:pPr marL="0" indent="0">
              <a:buNone/>
            </a:pPr>
            <a:r>
              <a:rPr lang="en-US" sz="2400" i="1" dirty="0"/>
              <a:t>This information must be supplied to the laboratory on the same business day  </a:t>
            </a:r>
          </a:p>
          <a:p>
            <a:pPr marL="0" indent="0">
              <a:buNone/>
            </a:pPr>
            <a:endParaRPr lang="en-US" sz="2400" i="1" dirty="0"/>
          </a:p>
          <a:p>
            <a:r>
              <a:rPr lang="en-US" dirty="0"/>
              <a:t>Must maintain a copy of the written and dated documentation of correction </a:t>
            </a:r>
            <a:r>
              <a:rPr lang="en-US" b="1" dirty="0"/>
              <a:t>with the appropriate CCF</a:t>
            </a:r>
            <a:r>
              <a:rPr lang="en-US" dirty="0"/>
              <a:t>. </a:t>
            </a:r>
          </a:p>
          <a:p>
            <a:r>
              <a:rPr lang="en-US" dirty="0"/>
              <a:t>Must also </a:t>
            </a:r>
            <a:r>
              <a:rPr lang="en-US" b="1" dirty="0"/>
              <a:t>mark the CCF </a:t>
            </a:r>
            <a:r>
              <a:rPr lang="en-US" dirty="0"/>
              <a:t>in such a way (e.g., stamp noting correction, written notation) that it would be obvious on the face of the CCF that the corrected (missing) information was supplied.</a:t>
            </a:r>
            <a:endParaRPr lang="en-US" i="1" dirty="0"/>
          </a:p>
        </p:txBody>
      </p:sp>
    </p:spTree>
    <p:extLst>
      <p:ext uri="{BB962C8B-B14F-4D97-AF65-F5344CB8AC3E}">
        <p14:creationId xmlns:p14="http://schemas.microsoft.com/office/powerpoint/2010/main" val="20021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rrowheads="1"/>
          </p:cNvSpPr>
          <p:nvPr>
            <p:ph type="title"/>
          </p:nvPr>
        </p:nvSpPr>
        <p:spPr>
          <a:xfrm>
            <a:off x="1676401" y="76201"/>
            <a:ext cx="8079581" cy="78613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a:bodyPr>
          <a:lstStyle/>
          <a:p>
            <a:r>
              <a:rPr lang="en-US" b="0" dirty="0">
                <a:solidFill>
                  <a:srgbClr val="FF3300"/>
                </a:solidFill>
                <a:latin typeface="Helvetica" pitchFamily="-60" charset="0"/>
              </a:rPr>
              <a:t>Correctable Flaws</a:t>
            </a:r>
            <a:endParaRPr lang="en-US" dirty="0">
              <a:solidFill>
                <a:srgbClr val="FF3300"/>
              </a:solidFill>
              <a:latin typeface="Helvetica" pitchFamily="-60" charset="0"/>
            </a:endParaRPr>
          </a:p>
        </p:txBody>
      </p:sp>
      <p:sp>
        <p:nvSpPr>
          <p:cNvPr id="491523" name="Rectangle 3"/>
          <p:cNvSpPr>
            <a:spLocks noGrp="1" noChangeArrowheads="1"/>
          </p:cNvSpPr>
          <p:nvPr>
            <p:ph idx="1"/>
          </p:nvPr>
        </p:nvSpPr>
        <p:spPr>
          <a:xfrm>
            <a:off x="1828800" y="1371600"/>
            <a:ext cx="8242300" cy="5410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buFont typeface="Wingdings" pitchFamily="2" charset="2"/>
              <a:buChar char="v"/>
            </a:pPr>
            <a:r>
              <a:rPr lang="en-US" sz="2800" b="1" dirty="0"/>
              <a:t>Which flaws can be corrected</a:t>
            </a:r>
          </a:p>
          <a:p>
            <a:pPr>
              <a:buFont typeface="Wingdings" pitchFamily="2" charset="2"/>
              <a:buChar char="v"/>
            </a:pPr>
            <a:r>
              <a:rPr lang="en-US" sz="2800" b="1" dirty="0"/>
              <a:t>Use of “Remarks” line of Custody and Control Form to note specific problems</a:t>
            </a:r>
          </a:p>
          <a:p>
            <a:pPr>
              <a:buFont typeface="Wingdings" pitchFamily="2" charset="2"/>
              <a:buChar char="v"/>
            </a:pPr>
            <a:endParaRPr lang="en-US" sz="2800" b="1" dirty="0"/>
          </a:p>
          <a:p>
            <a:pPr>
              <a:buFont typeface="Wingdings" pitchFamily="2" charset="2"/>
              <a:buChar char="v"/>
            </a:pPr>
            <a:endParaRPr lang="en-US" sz="2800" b="1" dirty="0"/>
          </a:p>
          <a:p>
            <a:pPr>
              <a:buFont typeface="Wingdings" pitchFamily="2" charset="2"/>
              <a:buChar char="v"/>
            </a:pPr>
            <a:r>
              <a:rPr lang="en-US" sz="2800" b="1" dirty="0"/>
              <a:t>Print and print small but legible</a:t>
            </a:r>
          </a:p>
          <a:p>
            <a:pPr>
              <a:buFont typeface="Wingdings" pitchFamily="2" charset="2"/>
              <a:buChar char="v"/>
            </a:pPr>
            <a:r>
              <a:rPr lang="en-US" sz="2800" b="1" dirty="0"/>
              <a:t>Use of Memorandum for Record to correct some errors and omissions</a:t>
            </a:r>
          </a:p>
          <a:p>
            <a:pPr>
              <a:buFont typeface="Wingdings" pitchFamily="2" charset="2"/>
              <a:buChar char="v"/>
            </a:pPr>
            <a:r>
              <a:rPr lang="en-US" sz="2800" b="1" dirty="0"/>
              <a:t>Requirements for documentation of corrections</a:t>
            </a:r>
          </a:p>
        </p:txBody>
      </p:sp>
      <p:pic>
        <p:nvPicPr>
          <p:cNvPr id="2" name="Picture 1">
            <a:extLst>
              <a:ext uri="{FF2B5EF4-FFF2-40B4-BE49-F238E27FC236}">
                <a16:creationId xmlns:a16="http://schemas.microsoft.com/office/drawing/2014/main" id="{D37363C7-9834-455D-A904-EA00FB1EB9CF}"/>
              </a:ext>
            </a:extLst>
          </p:cNvPr>
          <p:cNvPicPr>
            <a:picLocks noChangeAspect="1"/>
          </p:cNvPicPr>
          <p:nvPr/>
        </p:nvPicPr>
        <p:blipFill>
          <a:blip r:embed="rId3"/>
          <a:stretch>
            <a:fillRect/>
          </a:stretch>
        </p:blipFill>
        <p:spPr>
          <a:xfrm>
            <a:off x="2362200" y="3253531"/>
            <a:ext cx="7556500" cy="350939"/>
          </a:xfrm>
          <a:prstGeom prst="rect">
            <a:avLst/>
          </a:prstGeom>
        </p:spPr>
      </p:pic>
    </p:spTree>
    <p:extLst>
      <p:ext uri="{BB962C8B-B14F-4D97-AF65-F5344CB8AC3E}">
        <p14:creationId xmlns:p14="http://schemas.microsoft.com/office/powerpoint/2010/main" val="2068624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rrowheads="1"/>
          </p:cNvSpPr>
          <p:nvPr>
            <p:ph type="title"/>
          </p:nvPr>
        </p:nvSpPr>
        <p:spPr>
          <a:xfrm>
            <a:off x="2225675" y="85726"/>
            <a:ext cx="7772400" cy="9429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b="0" dirty="0">
                <a:solidFill>
                  <a:srgbClr val="FF0000"/>
                </a:solidFill>
                <a:latin typeface="Helvetica" pitchFamily="-60" charset="0"/>
              </a:rPr>
              <a:t>Fatal Flaws</a:t>
            </a:r>
            <a:endParaRPr lang="en-US" dirty="0">
              <a:solidFill>
                <a:srgbClr val="FF0000"/>
              </a:solidFill>
              <a:latin typeface="Helvetica" pitchFamily="-60" charset="0"/>
            </a:endParaRPr>
          </a:p>
        </p:txBody>
      </p:sp>
      <p:sp>
        <p:nvSpPr>
          <p:cNvPr id="944131" name="Rectangle 3"/>
          <p:cNvSpPr>
            <a:spLocks noGrp="1" noChangeArrowheads="1"/>
          </p:cNvSpPr>
          <p:nvPr>
            <p:ph idx="1"/>
          </p:nvPr>
        </p:nvSpPr>
        <p:spPr>
          <a:xfrm>
            <a:off x="1752600" y="1666875"/>
            <a:ext cx="8413426" cy="5105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fontScale="85000" lnSpcReduction="20000"/>
          </a:bodyPr>
          <a:lstStyle/>
          <a:p>
            <a:r>
              <a:rPr lang="en-US" sz="2400" dirty="0"/>
              <a:t>(c) Lab inspects each specimen and CCF for the following “fatal flaws</a:t>
            </a:r>
            <a:r>
              <a:rPr lang="en-US" dirty="0"/>
              <a:t>:”</a:t>
            </a:r>
          </a:p>
          <a:p>
            <a:r>
              <a:rPr lang="en-US" dirty="0"/>
              <a:t>(1) There is no CCF;</a:t>
            </a:r>
          </a:p>
          <a:p>
            <a:r>
              <a:rPr lang="en-US" dirty="0"/>
              <a:t>(2) In cases where a specimen has been collected, there is no specimen submitted with the CCF;</a:t>
            </a:r>
          </a:p>
          <a:p>
            <a:r>
              <a:rPr lang="en-US" dirty="0"/>
              <a:t>(3) There is no printed collector's name and no collector's signature;</a:t>
            </a:r>
          </a:p>
          <a:p>
            <a:r>
              <a:rPr lang="en-US" dirty="0"/>
              <a:t>(4) Two separate collections are performed using one CCF;</a:t>
            </a:r>
          </a:p>
          <a:p>
            <a:r>
              <a:rPr lang="en-US" dirty="0"/>
              <a:t>(5) The specimen ID numbers on the specimen bottle and the CCF do not match;</a:t>
            </a:r>
          </a:p>
          <a:p>
            <a:r>
              <a:rPr lang="en-US" dirty="0"/>
              <a:t>(6) The specimen bottle seal is broken or shows evidence of tampering, unless a split specimen can be </a:t>
            </a:r>
            <a:r>
              <a:rPr lang="en-US" dirty="0" err="1"/>
              <a:t>redesignated</a:t>
            </a:r>
            <a:r>
              <a:rPr lang="en-US" dirty="0"/>
              <a:t> (see paragraph (h) of this section);</a:t>
            </a:r>
          </a:p>
          <a:p>
            <a:r>
              <a:rPr lang="en-US" dirty="0"/>
              <a:t>(7) There is an insufficient amount of urine in the primary bottle for analysis, unless the specimens can be </a:t>
            </a:r>
            <a:r>
              <a:rPr lang="en-US" dirty="0" err="1"/>
              <a:t>redesignated</a:t>
            </a:r>
            <a:r>
              <a:rPr lang="en-US" dirty="0"/>
              <a:t> (see paragraph (h) of this section).</a:t>
            </a:r>
          </a:p>
        </p:txBody>
      </p:sp>
      <p:sp>
        <p:nvSpPr>
          <p:cNvPr id="944132" name="Rectangle 4"/>
          <p:cNvSpPr>
            <a:spLocks noChangeArrowheads="1"/>
          </p:cNvSpPr>
          <p:nvPr/>
        </p:nvSpPr>
        <p:spPr bwMode="auto">
          <a:xfrm>
            <a:off x="-1304925" y="7986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dirty="0">
              <a:latin typeface="Helvetica" pitchFamily="-60" charset="0"/>
            </a:endParaRPr>
          </a:p>
        </p:txBody>
      </p:sp>
      <p:sp>
        <p:nvSpPr>
          <p:cNvPr id="944133" name="Text Box 5"/>
          <p:cNvSpPr txBox="1">
            <a:spLocks noChangeArrowheads="1"/>
          </p:cNvSpPr>
          <p:nvPr/>
        </p:nvSpPr>
        <p:spPr bwMode="auto">
          <a:xfrm>
            <a:off x="1752601" y="228600"/>
            <a:ext cx="24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2400" dirty="0">
              <a:latin typeface="Times" charset="0"/>
            </a:endParaRPr>
          </a:p>
        </p:txBody>
      </p:sp>
      <p:sp>
        <p:nvSpPr>
          <p:cNvPr id="944134" name="Text Box 6"/>
          <p:cNvSpPr txBox="1">
            <a:spLocks noChangeArrowheads="1"/>
          </p:cNvSpPr>
          <p:nvPr/>
        </p:nvSpPr>
        <p:spPr bwMode="auto">
          <a:xfrm>
            <a:off x="1981200" y="457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pic>
        <p:nvPicPr>
          <p:cNvPr id="94413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9604" y="7938"/>
            <a:ext cx="2133600"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6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4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4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4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4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4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rrowheads="1"/>
          </p:cNvSpPr>
          <p:nvPr>
            <p:ph type="title"/>
          </p:nvPr>
        </p:nvSpPr>
        <p:spPr>
          <a:xfrm>
            <a:off x="1713297" y="152400"/>
            <a:ext cx="8726103" cy="3276600"/>
          </a:xfrm>
        </p:spPr>
        <p:txBody>
          <a:bodyPr>
            <a:noAutofit/>
          </a:bodyPr>
          <a:lstStyle/>
          <a:p>
            <a:br>
              <a:rPr lang="en-US" b="0" dirty="0">
                <a:solidFill>
                  <a:srgbClr val="002060"/>
                </a:solidFill>
                <a:cs typeface="Helvetica" panose="020B0604020202020204" pitchFamily="34" charset="0"/>
              </a:rPr>
            </a:br>
            <a:r>
              <a:rPr lang="en-US" dirty="0">
                <a:solidFill>
                  <a:schemeClr val="tx2"/>
                </a:solidFill>
                <a:latin typeface="Palatino" pitchFamily="-60" charset="0"/>
              </a:rPr>
              <a:t>Qualified Professional Collector </a:t>
            </a:r>
            <a:br>
              <a:rPr lang="en-US" dirty="0">
                <a:solidFill>
                  <a:schemeClr val="tx2"/>
                </a:solidFill>
                <a:latin typeface="Palatino" pitchFamily="-60" charset="0"/>
              </a:rPr>
            </a:br>
            <a:br>
              <a:rPr lang="en-US" dirty="0">
                <a:solidFill>
                  <a:schemeClr val="tx2"/>
                </a:solidFill>
                <a:latin typeface="Palatino" pitchFamily="-60" charset="0"/>
              </a:rPr>
            </a:br>
            <a:br>
              <a:rPr lang="en-US" dirty="0">
                <a:solidFill>
                  <a:schemeClr val="tx2"/>
                </a:solidFill>
                <a:latin typeface="Palatino" pitchFamily="-60" charset="0"/>
              </a:rPr>
            </a:br>
            <a:br>
              <a:rPr lang="en-US" b="0" dirty="0">
                <a:solidFill>
                  <a:srgbClr val="002060"/>
                </a:solidFill>
                <a:cs typeface="Helvetica" panose="020B0604020202020204" pitchFamily="34" charset="0"/>
              </a:rPr>
            </a:br>
            <a:r>
              <a:rPr lang="en-US" b="0" dirty="0">
                <a:solidFill>
                  <a:srgbClr val="002060"/>
                </a:solidFill>
                <a:cs typeface="Helvetica" panose="020B0604020202020204" pitchFamily="34" charset="0"/>
              </a:rPr>
              <a:t>Understanding the Collection Process</a:t>
            </a:r>
            <a:endParaRPr lang="en-US" dirty="0">
              <a:solidFill>
                <a:srgbClr val="002060"/>
              </a:solidFill>
              <a:cs typeface="Helvetica" panose="020B0604020202020204" pitchFamily="34" charset="0"/>
            </a:endParaRPr>
          </a:p>
        </p:txBody>
      </p:sp>
      <p:sp>
        <p:nvSpPr>
          <p:cNvPr id="604163" name="Rectangle 3"/>
          <p:cNvSpPr>
            <a:spLocks noGrp="1" noChangeArrowheads="1"/>
          </p:cNvSpPr>
          <p:nvPr>
            <p:ph idx="1"/>
          </p:nvPr>
        </p:nvSpPr>
        <p:spPr>
          <a:xfrm>
            <a:off x="1879283" y="4100280"/>
            <a:ext cx="7918450" cy="1376495"/>
          </a:xfrm>
        </p:spPr>
        <p:txBody>
          <a:bodyPr>
            <a:normAutofit/>
          </a:bodyPr>
          <a:lstStyle/>
          <a:p>
            <a:pPr marL="342900" indent="-342900">
              <a:buFont typeface="Wingdings" pitchFamily="2" charset="2"/>
              <a:buChar char="v"/>
            </a:pPr>
            <a:r>
              <a:rPr lang="en-US" sz="2400" b="1" dirty="0"/>
              <a:t>QPC’s must be familiar with entire testing process</a:t>
            </a:r>
          </a:p>
          <a:p>
            <a:pPr marL="342900" indent="-342900">
              <a:buFont typeface="Wingdings" pitchFamily="2" charset="2"/>
              <a:buChar char="v"/>
            </a:pPr>
            <a:r>
              <a:rPr lang="en-US" sz="2400" b="1" dirty="0"/>
              <a:t>Correction of flaws, fatal flaws, and problem tests</a:t>
            </a:r>
          </a:p>
          <a:p>
            <a:pPr>
              <a:buFont typeface="Wingdings" pitchFamily="2" charset="2"/>
              <a:buNone/>
            </a:pPr>
            <a:endParaRPr lang="en-US" dirty="0"/>
          </a:p>
        </p:txBody>
      </p:sp>
    </p:spTree>
    <p:extLst>
      <p:ext uri="{BB962C8B-B14F-4D97-AF65-F5344CB8AC3E}">
        <p14:creationId xmlns:p14="http://schemas.microsoft.com/office/powerpoint/2010/main" val="4536294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6" name="Rectangle 2"/>
          <p:cNvSpPr>
            <a:spLocks noGrp="1" noRot="1" noChangeArrowheads="1"/>
          </p:cNvSpPr>
          <p:nvPr>
            <p:ph type="title"/>
          </p:nvPr>
        </p:nvSpPr>
        <p:spPr/>
        <p:txBody>
          <a:bodyPr/>
          <a:lstStyle/>
          <a:p>
            <a:r>
              <a:rPr lang="en-US" dirty="0">
                <a:solidFill>
                  <a:srgbClr val="FF0000"/>
                </a:solidFill>
              </a:rPr>
              <a:t>Time frames to remember</a:t>
            </a:r>
            <a:r>
              <a:rPr lang="en-US" dirty="0"/>
              <a:t>:</a:t>
            </a:r>
          </a:p>
        </p:txBody>
      </p:sp>
      <p:sp>
        <p:nvSpPr>
          <p:cNvPr id="451587" name="Rectangle 3"/>
          <p:cNvSpPr>
            <a:spLocks noGrp="1" noChangeArrowheads="1"/>
          </p:cNvSpPr>
          <p:nvPr>
            <p:ph idx="1"/>
          </p:nvPr>
        </p:nvSpPr>
        <p:spPr>
          <a:xfrm>
            <a:off x="1981200" y="1600200"/>
            <a:ext cx="8229600" cy="3856038"/>
          </a:xfrm>
        </p:spPr>
        <p:txBody>
          <a:bodyPr/>
          <a:lstStyle/>
          <a:p>
            <a:pPr>
              <a:buFont typeface="Wingdings" pitchFamily="2" charset="2"/>
              <a:buChar char="ü"/>
            </a:pPr>
            <a:r>
              <a:rPr lang="en-US" sz="2800" dirty="0"/>
              <a:t>Shipment of specimen to lab must be within 24 hours or the next business day</a:t>
            </a:r>
          </a:p>
          <a:p>
            <a:pPr>
              <a:buFont typeface="Wingdings" pitchFamily="2" charset="2"/>
              <a:buChar char="ü"/>
            </a:pPr>
            <a:r>
              <a:rPr lang="en-US" sz="2800" dirty="0"/>
              <a:t>CCF MRO &amp; DER copy- fax within 24 hours or the next business day</a:t>
            </a:r>
          </a:p>
          <a:p>
            <a:pPr>
              <a:buFont typeface="Wingdings" pitchFamily="2" charset="2"/>
              <a:buChar char="ü"/>
            </a:pPr>
            <a:r>
              <a:rPr lang="en-US" sz="2800" dirty="0"/>
              <a:t>CCF Collector copy- keep for at least 30 days for DOT</a:t>
            </a:r>
          </a:p>
          <a:p>
            <a:pPr>
              <a:buFont typeface="Wingdings" pitchFamily="2" charset="2"/>
              <a:buChar char="ü"/>
            </a:pPr>
            <a:r>
              <a:rPr lang="en-US" sz="2800" dirty="0"/>
              <a:t>HHS Collector copy- keep for 2 years</a:t>
            </a:r>
          </a:p>
          <a:p>
            <a:endParaRPr lang="en-US" dirty="0"/>
          </a:p>
        </p:txBody>
      </p:sp>
      <p:sp>
        <p:nvSpPr>
          <p:cNvPr id="451588" name="Text Box 4"/>
          <p:cNvSpPr txBox="1">
            <a:spLocks noChangeArrowheads="1"/>
          </p:cNvSpPr>
          <p:nvPr/>
        </p:nvSpPr>
        <p:spPr bwMode="auto">
          <a:xfrm>
            <a:off x="8839200" y="1"/>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40.71  40.73</a:t>
            </a:r>
          </a:p>
        </p:txBody>
      </p:sp>
    </p:spTree>
    <p:extLst>
      <p:ext uri="{BB962C8B-B14F-4D97-AF65-F5344CB8AC3E}">
        <p14:creationId xmlns:p14="http://schemas.microsoft.com/office/powerpoint/2010/main" val="7779398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1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1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1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1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rrowheads="1"/>
          </p:cNvSpPr>
          <p:nvPr>
            <p:ph type="title"/>
          </p:nvPr>
        </p:nvSpPr>
        <p:spPr>
          <a:xfrm>
            <a:off x="2209800" y="401638"/>
            <a:ext cx="7772400" cy="9525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fontScale="90000"/>
          </a:bodyPr>
          <a:lstStyle/>
          <a:p>
            <a:r>
              <a:rPr lang="en-US" dirty="0">
                <a:solidFill>
                  <a:srgbClr val="FF3300"/>
                </a:solidFill>
                <a:latin typeface="Helvetica" pitchFamily="-60" charset="0"/>
              </a:rPr>
              <a:t>Responsibility for Error Correction Training</a:t>
            </a:r>
          </a:p>
        </p:txBody>
      </p:sp>
      <p:sp>
        <p:nvSpPr>
          <p:cNvPr id="1009667" name="Rectangle 3"/>
          <p:cNvSpPr>
            <a:spLocks noGrp="1" noChangeArrowheads="1"/>
          </p:cNvSpPr>
          <p:nvPr>
            <p:ph idx="1"/>
          </p:nvPr>
        </p:nvSpPr>
        <p:spPr>
          <a:xfrm>
            <a:off x="2362200" y="1935164"/>
            <a:ext cx="7753350" cy="318452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sz="3000" dirty="0"/>
              <a:t>MRO or MRO Assistant must communicate the error to the DER or C/TPA</a:t>
            </a:r>
          </a:p>
          <a:p>
            <a:endParaRPr lang="en-US" sz="3000" dirty="0"/>
          </a:p>
          <a:p>
            <a:r>
              <a:rPr lang="en-US" sz="3000" dirty="0"/>
              <a:t>DER is not responsible for ensuring that error correction training happens</a:t>
            </a:r>
            <a:endParaRPr lang="en-US" dirty="0"/>
          </a:p>
        </p:txBody>
      </p:sp>
      <p:sp>
        <p:nvSpPr>
          <p:cNvPr id="1009668" name="Rectangle 4"/>
          <p:cNvSpPr>
            <a:spLocks noChangeArrowheads="1"/>
          </p:cNvSpPr>
          <p:nvPr/>
        </p:nvSpPr>
        <p:spPr bwMode="auto">
          <a:xfrm>
            <a:off x="-1304925" y="7986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dirty="0">
              <a:latin typeface="Helvetica" pitchFamily="-60" charset="0"/>
            </a:endParaRPr>
          </a:p>
        </p:txBody>
      </p:sp>
    </p:spTree>
    <p:extLst>
      <p:ext uri="{BB962C8B-B14F-4D97-AF65-F5344CB8AC3E}">
        <p14:creationId xmlns:p14="http://schemas.microsoft.com/office/powerpoint/2010/main" val="317774746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B43-18DD-4F97-A133-922523839BFD}"/>
              </a:ext>
            </a:extLst>
          </p:cNvPr>
          <p:cNvSpPr>
            <a:spLocks noGrp="1"/>
          </p:cNvSpPr>
          <p:nvPr>
            <p:ph type="title"/>
          </p:nvPr>
        </p:nvSpPr>
        <p:spPr/>
        <p:txBody>
          <a:bodyPr/>
          <a:lstStyle/>
          <a:p>
            <a:r>
              <a:rPr lang="en-US" dirty="0"/>
              <a:t>Normal collection</a:t>
            </a:r>
          </a:p>
        </p:txBody>
      </p:sp>
      <p:sp>
        <p:nvSpPr>
          <p:cNvPr id="8" name="Oval 7">
            <a:extLst>
              <a:ext uri="{FF2B5EF4-FFF2-40B4-BE49-F238E27FC236}">
                <a16:creationId xmlns:a16="http://schemas.microsoft.com/office/drawing/2014/main" id="{1AF3EBCC-5B7E-4A3B-9E88-7BF1F555BABC}"/>
              </a:ext>
            </a:extLst>
          </p:cNvPr>
          <p:cNvSpPr/>
          <p:nvPr/>
        </p:nvSpPr>
        <p:spPr>
          <a:xfrm>
            <a:off x="1040171" y="1127758"/>
            <a:ext cx="2483271" cy="188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ID</a:t>
            </a:r>
          </a:p>
          <a:p>
            <a:pPr marL="342900" indent="-342900">
              <a:buFont typeface="+mj-lt"/>
              <a:buAutoNum type="arabicPeriod"/>
            </a:pPr>
            <a:r>
              <a:rPr lang="en-US" sz="1600" dirty="0">
                <a:solidFill>
                  <a:schemeClr val="tx1"/>
                </a:solidFill>
              </a:rPr>
              <a:t>Instructions reviews</a:t>
            </a:r>
          </a:p>
          <a:p>
            <a:pPr marL="342900" indent="-342900">
              <a:buFont typeface="+mj-lt"/>
              <a:buAutoNum type="arabicPeriod"/>
            </a:pPr>
            <a:r>
              <a:rPr lang="en-US" sz="1600" dirty="0">
                <a:solidFill>
                  <a:schemeClr val="tx1"/>
                </a:solidFill>
              </a:rPr>
              <a:t>Complete Step one</a:t>
            </a:r>
          </a:p>
        </p:txBody>
      </p:sp>
      <p:sp>
        <p:nvSpPr>
          <p:cNvPr id="11" name="Oval 10">
            <a:extLst>
              <a:ext uri="{FF2B5EF4-FFF2-40B4-BE49-F238E27FC236}">
                <a16:creationId xmlns:a16="http://schemas.microsoft.com/office/drawing/2014/main" id="{837DD3E3-91FA-4DB0-88F9-94F4B10F572F}"/>
              </a:ext>
            </a:extLst>
          </p:cNvPr>
          <p:cNvSpPr/>
          <p:nvPr/>
        </p:nvSpPr>
        <p:spPr>
          <a:xfrm>
            <a:off x="7657955" y="1221572"/>
            <a:ext cx="2704013" cy="2233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Pick collection cup  </a:t>
            </a:r>
          </a:p>
          <a:p>
            <a:r>
              <a:rPr lang="en-US" sz="1600" dirty="0">
                <a:solidFill>
                  <a:schemeClr val="tx1"/>
                </a:solidFill>
              </a:rPr>
              <a:t>Instruct donor</a:t>
            </a:r>
          </a:p>
          <a:p>
            <a:pPr marL="342900" indent="-342900">
              <a:buFont typeface="+mj-lt"/>
              <a:buAutoNum type="arabicPeriod"/>
            </a:pPr>
            <a:r>
              <a:rPr lang="en-US" sz="1600" dirty="0">
                <a:solidFill>
                  <a:schemeClr val="tx1"/>
                </a:solidFill>
              </a:rPr>
              <a:t>Amount 45 ml</a:t>
            </a:r>
          </a:p>
          <a:p>
            <a:pPr marL="342900" indent="-342900">
              <a:buFont typeface="+mj-lt"/>
              <a:buAutoNum type="arabicPeriod"/>
            </a:pPr>
            <a:r>
              <a:rPr lang="en-US" sz="1600" dirty="0">
                <a:solidFill>
                  <a:schemeClr val="tx1"/>
                </a:solidFill>
              </a:rPr>
              <a:t>2 minutes</a:t>
            </a:r>
          </a:p>
          <a:p>
            <a:pPr marL="342900" indent="-342900">
              <a:buFont typeface="+mj-lt"/>
              <a:buAutoNum type="arabicPeriod"/>
            </a:pPr>
            <a:r>
              <a:rPr lang="en-US" sz="1600" dirty="0">
                <a:solidFill>
                  <a:schemeClr val="tx1"/>
                </a:solidFill>
              </a:rPr>
              <a:t>Don’t flush</a:t>
            </a:r>
          </a:p>
        </p:txBody>
      </p:sp>
      <p:sp>
        <p:nvSpPr>
          <p:cNvPr id="12" name="Oval 11">
            <a:extLst>
              <a:ext uri="{FF2B5EF4-FFF2-40B4-BE49-F238E27FC236}">
                <a16:creationId xmlns:a16="http://schemas.microsoft.com/office/drawing/2014/main" id="{12990630-079B-4D45-8C88-47D1A55EF5CC}"/>
              </a:ext>
            </a:extLst>
          </p:cNvPr>
          <p:cNvSpPr/>
          <p:nvPr/>
        </p:nvSpPr>
        <p:spPr>
          <a:xfrm>
            <a:off x="7357145" y="4162126"/>
            <a:ext cx="4236440" cy="286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1600" dirty="0">
                <a:solidFill>
                  <a:schemeClr val="tx1"/>
                </a:solidFill>
              </a:rPr>
              <a:t>Complete step 5 on copy 2</a:t>
            </a:r>
          </a:p>
          <a:p>
            <a:r>
              <a:rPr lang="en-US" sz="1600" dirty="0">
                <a:solidFill>
                  <a:schemeClr val="tx1"/>
                </a:solidFill>
              </a:rPr>
              <a:t>Complete step 4 on copy 1</a:t>
            </a:r>
          </a:p>
          <a:p>
            <a:pPr marL="342900" indent="-342900">
              <a:buFont typeface="+mj-lt"/>
              <a:buAutoNum type="arabicPeriod"/>
            </a:pPr>
            <a:r>
              <a:rPr lang="en-US" sz="1600" dirty="0">
                <a:solidFill>
                  <a:schemeClr val="tx1"/>
                </a:solidFill>
              </a:rPr>
              <a:t>Package specimen in bag</a:t>
            </a:r>
          </a:p>
          <a:p>
            <a:pPr marL="342900" lvl="0" indent="-342900">
              <a:buFont typeface="+mj-lt"/>
              <a:buAutoNum type="arabicPeriod"/>
            </a:pPr>
            <a:r>
              <a:rPr lang="en-US" sz="1600" dirty="0">
                <a:solidFill>
                  <a:schemeClr val="tx1"/>
                </a:solidFill>
              </a:rPr>
              <a:t>Inform donor that he/she is free to go.</a:t>
            </a:r>
          </a:p>
          <a:p>
            <a:pPr marL="342900" lvl="0" indent="-342900">
              <a:buFont typeface="+mj-lt"/>
              <a:buAutoNum type="arabicPeriod"/>
            </a:pPr>
            <a:r>
              <a:rPr lang="en-US" sz="1600" dirty="0">
                <a:solidFill>
                  <a:schemeClr val="tx1"/>
                </a:solidFill>
              </a:rPr>
              <a:t>Places the sealed package into a shipping container</a:t>
            </a:r>
            <a:r>
              <a:rPr lang="en-US" sz="1600" dirty="0"/>
              <a:t>.</a:t>
            </a:r>
          </a:p>
          <a:p>
            <a:r>
              <a:rPr lang="en-US" sz="1600" dirty="0">
                <a:solidFill>
                  <a:srgbClr val="FF0000"/>
                </a:solidFill>
              </a:rPr>
              <a:t>Distribute the copies </a:t>
            </a:r>
          </a:p>
          <a:p>
            <a:pPr marL="342900" lvl="0" indent="-342900">
              <a:buFont typeface="+mj-lt"/>
              <a:buAutoNum type="arabicPeriod"/>
            </a:pPr>
            <a:endParaRPr lang="en-US" sz="1600" dirty="0"/>
          </a:p>
          <a:p>
            <a:endParaRPr lang="en-US" dirty="0"/>
          </a:p>
        </p:txBody>
      </p:sp>
      <p:sp>
        <p:nvSpPr>
          <p:cNvPr id="13" name="Oval 12">
            <a:extLst>
              <a:ext uri="{FF2B5EF4-FFF2-40B4-BE49-F238E27FC236}">
                <a16:creationId xmlns:a16="http://schemas.microsoft.com/office/drawing/2014/main" id="{ED901ECD-B4F3-4AD0-8C12-FAB4B1FA8E39}"/>
              </a:ext>
            </a:extLst>
          </p:cNvPr>
          <p:cNvSpPr/>
          <p:nvPr/>
        </p:nvSpPr>
        <p:spPr>
          <a:xfrm>
            <a:off x="3579080" y="4133873"/>
            <a:ext cx="3637266" cy="3025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Complete Step 2 &amp; 3 CCF </a:t>
            </a:r>
          </a:p>
          <a:p>
            <a:pPr marL="342900" lvl="0" indent="-342900">
              <a:buFont typeface="+mj-lt"/>
              <a:buAutoNum type="arabicPeriod"/>
            </a:pPr>
            <a:r>
              <a:rPr lang="en-US" sz="1600" u="sng" dirty="0">
                <a:solidFill>
                  <a:schemeClr val="tx1"/>
                </a:solidFill>
              </a:rPr>
              <a:t>Collector unwraps specimen bottles</a:t>
            </a:r>
            <a:r>
              <a:rPr lang="en-US" sz="1600" dirty="0">
                <a:solidFill>
                  <a:schemeClr val="tx1"/>
                </a:solidFill>
              </a:rPr>
              <a:t> </a:t>
            </a:r>
          </a:p>
          <a:p>
            <a:pPr marL="342900" lvl="0" indent="-342900">
              <a:buFont typeface="+mj-lt"/>
              <a:buAutoNum type="arabicPeriod"/>
            </a:pPr>
            <a:r>
              <a:rPr lang="en-US" sz="1600" u="sng" dirty="0">
                <a:solidFill>
                  <a:schemeClr val="tx1"/>
                </a:solidFill>
              </a:rPr>
              <a:t>Collector transfers specimen,  affixes specimen bottle seals</a:t>
            </a:r>
            <a:r>
              <a:rPr lang="en-US" sz="1600" dirty="0">
                <a:solidFill>
                  <a:schemeClr val="tx1"/>
                </a:solidFill>
              </a:rPr>
              <a:t>, dates each seal.</a:t>
            </a:r>
          </a:p>
          <a:p>
            <a:pPr marL="342900" lvl="0" indent="-342900">
              <a:buFont typeface="+mj-lt"/>
              <a:buAutoNum type="arabicPeriod"/>
            </a:pPr>
            <a:r>
              <a:rPr lang="en-US" sz="1600" dirty="0">
                <a:solidFill>
                  <a:schemeClr val="tx1"/>
                </a:solidFill>
              </a:rPr>
              <a:t>Donor initials</a:t>
            </a:r>
          </a:p>
          <a:p>
            <a:endParaRPr lang="en-US" dirty="0"/>
          </a:p>
        </p:txBody>
      </p:sp>
      <p:sp>
        <p:nvSpPr>
          <p:cNvPr id="14" name="Oval 13">
            <a:extLst>
              <a:ext uri="{FF2B5EF4-FFF2-40B4-BE49-F238E27FC236}">
                <a16:creationId xmlns:a16="http://schemas.microsoft.com/office/drawing/2014/main" id="{5F2BC161-2A38-4D88-97BC-AB78803BAFE7}"/>
              </a:ext>
            </a:extLst>
          </p:cNvPr>
          <p:cNvSpPr/>
          <p:nvPr/>
        </p:nvSpPr>
        <p:spPr>
          <a:xfrm>
            <a:off x="929799" y="3392272"/>
            <a:ext cx="2704013" cy="234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Specimen to collector / check: </a:t>
            </a:r>
          </a:p>
          <a:p>
            <a:pPr marL="342900" indent="-342900">
              <a:buFont typeface="+mj-lt"/>
              <a:buAutoNum type="arabicPeriod"/>
            </a:pPr>
            <a:r>
              <a:rPr lang="en-US" sz="1600" dirty="0">
                <a:solidFill>
                  <a:schemeClr val="tx1"/>
                </a:solidFill>
              </a:rPr>
              <a:t>Temperature</a:t>
            </a:r>
          </a:p>
          <a:p>
            <a:pPr marL="342900" indent="-342900">
              <a:buFont typeface="+mj-lt"/>
              <a:buAutoNum type="arabicPeriod"/>
            </a:pPr>
            <a:r>
              <a:rPr lang="en-US" sz="1600" dirty="0">
                <a:solidFill>
                  <a:schemeClr val="tx1"/>
                </a:solidFill>
              </a:rPr>
              <a:t>For adulteration</a:t>
            </a:r>
          </a:p>
          <a:p>
            <a:pPr marL="342900" indent="-342900">
              <a:buFont typeface="+mj-lt"/>
              <a:buAutoNum type="arabicPeriod"/>
            </a:pPr>
            <a:r>
              <a:rPr lang="en-US" sz="1600" dirty="0">
                <a:solidFill>
                  <a:schemeClr val="tx1"/>
                </a:solidFill>
              </a:rPr>
              <a:t>Volume </a:t>
            </a:r>
          </a:p>
        </p:txBody>
      </p:sp>
      <p:sp>
        <p:nvSpPr>
          <p:cNvPr id="15" name="Oval 14">
            <a:extLst>
              <a:ext uri="{FF2B5EF4-FFF2-40B4-BE49-F238E27FC236}">
                <a16:creationId xmlns:a16="http://schemas.microsoft.com/office/drawing/2014/main" id="{3AC38B2D-9A80-4A67-87E8-22D427C49E22}"/>
              </a:ext>
            </a:extLst>
          </p:cNvPr>
          <p:cNvSpPr/>
          <p:nvPr/>
        </p:nvSpPr>
        <p:spPr>
          <a:xfrm>
            <a:off x="4361018" y="1211499"/>
            <a:ext cx="2402018" cy="2067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Remove outer garments</a:t>
            </a:r>
          </a:p>
          <a:p>
            <a:pPr marL="342900" indent="-342900">
              <a:buFont typeface="+mj-lt"/>
              <a:buAutoNum type="arabicPeriod"/>
            </a:pPr>
            <a:r>
              <a:rPr lang="en-US" sz="1600" dirty="0">
                <a:solidFill>
                  <a:schemeClr val="tx1"/>
                </a:solidFill>
              </a:rPr>
              <a:t>Empty pockets</a:t>
            </a:r>
          </a:p>
          <a:p>
            <a:pPr marL="342900" indent="-342900">
              <a:buFont typeface="+mj-lt"/>
              <a:buAutoNum type="arabicPeriod"/>
            </a:pPr>
            <a:r>
              <a:rPr lang="en-US" sz="1600" dirty="0">
                <a:solidFill>
                  <a:schemeClr val="tx1"/>
                </a:solidFill>
              </a:rPr>
              <a:t>Wash hands</a:t>
            </a:r>
          </a:p>
        </p:txBody>
      </p:sp>
      <p:sp>
        <p:nvSpPr>
          <p:cNvPr id="18" name="Arrow: Right 17">
            <a:extLst>
              <a:ext uri="{FF2B5EF4-FFF2-40B4-BE49-F238E27FC236}">
                <a16:creationId xmlns:a16="http://schemas.microsoft.com/office/drawing/2014/main" id="{B9BCC38A-E98A-4443-B1C7-18B35724E07B}"/>
              </a:ext>
            </a:extLst>
          </p:cNvPr>
          <p:cNvSpPr/>
          <p:nvPr/>
        </p:nvSpPr>
        <p:spPr>
          <a:xfrm>
            <a:off x="3439953" y="18745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9" name="Arrow: Right 18">
            <a:extLst>
              <a:ext uri="{FF2B5EF4-FFF2-40B4-BE49-F238E27FC236}">
                <a16:creationId xmlns:a16="http://schemas.microsoft.com/office/drawing/2014/main" id="{69B15B85-3BCD-4CBA-90AD-4D0D48B290AB}"/>
              </a:ext>
            </a:extLst>
          </p:cNvPr>
          <p:cNvSpPr/>
          <p:nvPr/>
        </p:nvSpPr>
        <p:spPr>
          <a:xfrm>
            <a:off x="6721292" y="2049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C9A53665-906D-45AF-967C-8C3B3643C63F}"/>
              </a:ext>
            </a:extLst>
          </p:cNvPr>
          <p:cNvSpPr/>
          <p:nvPr/>
        </p:nvSpPr>
        <p:spPr>
          <a:xfrm>
            <a:off x="2955306" y="49508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1" name="Arrow: Right 20">
            <a:extLst>
              <a:ext uri="{FF2B5EF4-FFF2-40B4-BE49-F238E27FC236}">
                <a16:creationId xmlns:a16="http://schemas.microsoft.com/office/drawing/2014/main" id="{1B231864-BBD3-434E-A573-88BC00DB9D13}"/>
              </a:ext>
            </a:extLst>
          </p:cNvPr>
          <p:cNvSpPr/>
          <p:nvPr/>
        </p:nvSpPr>
        <p:spPr>
          <a:xfrm>
            <a:off x="6702200" y="50722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2" name="Arrow: Right 21">
            <a:extLst>
              <a:ext uri="{FF2B5EF4-FFF2-40B4-BE49-F238E27FC236}">
                <a16:creationId xmlns:a16="http://schemas.microsoft.com/office/drawing/2014/main" id="{866DD4B1-96EB-4C00-B0A5-5D799491B234}"/>
              </a:ext>
            </a:extLst>
          </p:cNvPr>
          <p:cNvSpPr/>
          <p:nvPr/>
        </p:nvSpPr>
        <p:spPr>
          <a:xfrm rot="10028058">
            <a:off x="3355596" y="3073915"/>
            <a:ext cx="4521666" cy="91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54761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Rot="1" noChangeArrowheads="1"/>
          </p:cNvSpPr>
          <p:nvPr>
            <p:ph type="title"/>
          </p:nvPr>
        </p:nvSpPr>
        <p:spPr>
          <a:xfrm>
            <a:off x="2209800" y="0"/>
            <a:ext cx="8229600" cy="1143000"/>
          </a:xfrm>
        </p:spPr>
        <p:txBody>
          <a:bodyPr/>
          <a:lstStyle/>
          <a:p>
            <a:r>
              <a:rPr lang="en-US" dirty="0"/>
              <a:t> </a:t>
            </a:r>
          </a:p>
        </p:txBody>
      </p:sp>
      <p:sp>
        <p:nvSpPr>
          <p:cNvPr id="1036292" name="Rectangle 4"/>
          <p:cNvSpPr>
            <a:spLocks noChangeArrowheads="1"/>
          </p:cNvSpPr>
          <p:nvPr/>
        </p:nvSpPr>
        <p:spPr bwMode="auto">
          <a:xfrm>
            <a:off x="17526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b="1" dirty="0">
                <a:solidFill>
                  <a:schemeClr val="tx2"/>
                </a:solidFill>
                <a:effectLst>
                  <a:outerShdw blurRad="38100" dist="38100" dir="2700000" algn="tl">
                    <a:srgbClr val="000000"/>
                  </a:outerShdw>
                </a:effectLst>
              </a:rPr>
              <a:t>Inspections </a:t>
            </a:r>
          </a:p>
        </p:txBody>
      </p:sp>
      <p:sp>
        <p:nvSpPr>
          <p:cNvPr id="1036293" name="Rectangle 5"/>
          <p:cNvSpPr>
            <a:spLocks noChangeArrowheads="1"/>
          </p:cNvSpPr>
          <p:nvPr/>
        </p:nvSpPr>
        <p:spPr bwMode="auto">
          <a:xfrm>
            <a:off x="1676400" y="2514600"/>
            <a:ext cx="899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DOT – </a:t>
            </a:r>
          </a:p>
          <a:p>
            <a:pPr marL="342900" indent="-342900">
              <a:spcBef>
                <a:spcPct val="20000"/>
              </a:spcBef>
              <a:buClr>
                <a:schemeClr val="hlink"/>
              </a:buClr>
              <a:buSzPct val="70000"/>
            </a:pPr>
            <a:r>
              <a:rPr lang="en-US" sz="2400" dirty="0">
                <a:effectLst>
                  <a:outerShdw blurRad="38100" dist="38100" dir="2700000" algn="tl">
                    <a:srgbClr val="000000"/>
                  </a:outerShdw>
                </a:effectLst>
              </a:rPr>
              <a:t>	(1) more effective monitoring by collection site parent companies and </a:t>
            </a:r>
          </a:p>
          <a:p>
            <a:pPr marL="342900" indent="-342900">
              <a:spcBef>
                <a:spcPct val="20000"/>
              </a:spcBef>
              <a:buClr>
                <a:schemeClr val="hlink"/>
              </a:buClr>
              <a:buSzPct val="70000"/>
            </a:pPr>
            <a:r>
              <a:rPr lang="en-US" sz="2400" dirty="0">
                <a:effectLst>
                  <a:outerShdw blurRad="38100" dist="38100" dir="2700000" algn="tl">
                    <a:srgbClr val="000000"/>
                  </a:outerShdw>
                </a:effectLst>
              </a:rPr>
              <a:t>	(2) on site audits and inspections of collection sites by DOT agencies, including mock collections and more clandestine inspections provide oversight to determine collection site adherence to DOT’s requirements.</a:t>
            </a:r>
          </a:p>
          <a:p>
            <a:pPr marL="342900" indent="-342900">
              <a:spcBef>
                <a:spcPct val="20000"/>
              </a:spcBef>
              <a:buClr>
                <a:schemeClr val="hlink"/>
              </a:buClr>
              <a:buSzPct val="70000"/>
            </a:pPr>
            <a:endParaRPr lang="en-US" dirty="0">
              <a:effectLst>
                <a:outerShdw blurRad="38100" dist="38100" dir="2700000" algn="tl">
                  <a:srgbClr val="000000"/>
                </a:outerShdw>
              </a:effectLst>
            </a:endParaRPr>
          </a:p>
          <a:p>
            <a:pPr marL="342900" indent="-342900">
              <a:spcBef>
                <a:spcPct val="20000"/>
              </a:spcBef>
              <a:buClr>
                <a:schemeClr val="hlink"/>
              </a:buClr>
              <a:buSzPct val="70000"/>
            </a:pPr>
            <a:r>
              <a:rPr lang="en-US" dirty="0">
                <a:effectLst>
                  <a:outerShdw blurRad="38100" dist="38100" dir="2700000" algn="tl">
                    <a:srgbClr val="000000"/>
                  </a:outerShdw>
                </a:effectLst>
              </a:rPr>
              <a:t>* Unlike HHS – inspect 5% or up to max of 50 collection sites each year/ investigate and report/ take appropriate action</a:t>
            </a:r>
          </a:p>
          <a:p>
            <a:pPr marL="342900" indent="-342900">
              <a:spcBef>
                <a:spcPct val="20000"/>
              </a:spcBef>
              <a:buClr>
                <a:schemeClr val="hlink"/>
              </a:buClr>
              <a:buSzPct val="70000"/>
              <a:buFont typeface="Wingdings" pitchFamily="2" charset="2"/>
              <a:buChar char="n"/>
            </a:pPr>
            <a:endParaRPr lang="en-US"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14A5F891-8188-4FB4-85EB-0F22E58FC91A}"/>
              </a:ext>
            </a:extLst>
          </p:cNvPr>
          <p:cNvSpPr>
            <a:spLocks noGrp="1"/>
          </p:cNvSpPr>
          <p:nvPr>
            <p:ph idx="1"/>
          </p:nvPr>
        </p:nvSpPr>
        <p:spPr>
          <a:xfrm>
            <a:off x="510823" y="730602"/>
            <a:ext cx="10515600" cy="5822597"/>
          </a:xfrm>
        </p:spPr>
        <p:txBody>
          <a:bodyPr/>
          <a:lstStyle/>
          <a:p>
            <a:pPr marL="0" indent="0">
              <a:buNone/>
            </a:pPr>
            <a:endParaRPr lang="en-US" dirty="0"/>
          </a:p>
        </p:txBody>
      </p:sp>
    </p:spTree>
    <p:extLst>
      <p:ext uri="{BB962C8B-B14F-4D97-AF65-F5344CB8AC3E}">
        <p14:creationId xmlns:p14="http://schemas.microsoft.com/office/powerpoint/2010/main" val="1310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6292">
                                            <p:txEl>
                                              <p:pRg st="0" end="0"/>
                                            </p:txEl>
                                          </p:spTgt>
                                        </p:tgtEl>
                                        <p:attrNameLst>
                                          <p:attrName>style.visibility</p:attrName>
                                        </p:attrNameLst>
                                      </p:cBhvr>
                                      <p:to>
                                        <p:strVal val="visible"/>
                                      </p:to>
                                    </p:set>
                                    <p:animEffect transition="in" filter="fade">
                                      <p:cBhvr>
                                        <p:cTn id="7" dur="500"/>
                                        <p:tgtEl>
                                          <p:spTgt spid="1036292">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3629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629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629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62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p:txBody>
          <a:bodyPr>
            <a:normAutofit/>
          </a:bodyPr>
          <a:lstStyle/>
          <a:p>
            <a:r>
              <a:rPr lang="en-US" dirty="0">
                <a:solidFill>
                  <a:srgbClr val="002060"/>
                </a:solidFill>
              </a:rPr>
              <a:t>Other types of testing NOT DOT approved:</a:t>
            </a:r>
          </a:p>
        </p:txBody>
      </p:sp>
      <p:sp>
        <p:nvSpPr>
          <p:cNvPr id="401411" name="Rectangle 3"/>
          <p:cNvSpPr>
            <a:spLocks noGrp="1" noChangeArrowheads="1"/>
          </p:cNvSpPr>
          <p:nvPr>
            <p:ph idx="1"/>
          </p:nvPr>
        </p:nvSpPr>
        <p:spPr>
          <a:xfrm>
            <a:off x="1752600" y="1447800"/>
            <a:ext cx="7680960" cy="4724400"/>
          </a:xfrm>
        </p:spPr>
        <p:txBody>
          <a:bodyPr>
            <a:normAutofit/>
          </a:bodyPr>
          <a:lstStyle/>
          <a:p>
            <a:endParaRPr lang="en-US" dirty="0"/>
          </a:p>
          <a:p>
            <a:r>
              <a:rPr lang="en-US" sz="4000" dirty="0"/>
              <a:t>Different states laws for on different types of collections:</a:t>
            </a:r>
          </a:p>
          <a:p>
            <a:pPr lvl="7"/>
            <a:r>
              <a:rPr lang="en-US" sz="3600" dirty="0"/>
              <a:t>Hair</a:t>
            </a:r>
          </a:p>
          <a:p>
            <a:pPr lvl="7"/>
            <a:r>
              <a:rPr lang="en-US" sz="3600" dirty="0"/>
              <a:t>Oral fluid</a:t>
            </a:r>
          </a:p>
          <a:p>
            <a:pPr lvl="7"/>
            <a:r>
              <a:rPr lang="en-US" sz="3600" dirty="0"/>
              <a:t>Sweat</a:t>
            </a:r>
          </a:p>
          <a:p>
            <a:pPr lvl="7"/>
            <a:r>
              <a:rPr lang="en-US" sz="3600" dirty="0"/>
              <a:t>On site testing</a:t>
            </a:r>
          </a:p>
        </p:txBody>
      </p:sp>
    </p:spTree>
    <p:extLst>
      <p:ext uri="{BB962C8B-B14F-4D97-AF65-F5344CB8AC3E}">
        <p14:creationId xmlns:p14="http://schemas.microsoft.com/office/powerpoint/2010/main" val="41054582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14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14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14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1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rrowheads="1"/>
          </p:cNvSpPr>
          <p:nvPr>
            <p:ph type="title"/>
          </p:nvPr>
        </p:nvSpPr>
        <p:spPr>
          <a:xfrm>
            <a:off x="2209800" y="152400"/>
            <a:ext cx="77724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sz="4000" dirty="0">
                <a:latin typeface="Helvetica" pitchFamily="-60" charset="0"/>
              </a:rPr>
              <a:t>Alternative Specimen Testing</a:t>
            </a:r>
            <a:endParaRPr lang="en-US" dirty="0">
              <a:latin typeface="Helvetica" pitchFamily="-60" charset="0"/>
            </a:endParaRPr>
          </a:p>
        </p:txBody>
      </p:sp>
      <p:sp>
        <p:nvSpPr>
          <p:cNvPr id="1011715" name="Rectangle 3"/>
          <p:cNvSpPr>
            <a:spLocks noGrp="1" noChangeArrowheads="1"/>
          </p:cNvSpPr>
          <p:nvPr>
            <p:ph idx="1"/>
          </p:nvPr>
        </p:nvSpPr>
        <p:spPr>
          <a:xfrm>
            <a:off x="1981200" y="1371600"/>
            <a:ext cx="8458200" cy="4648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lnSpc>
                <a:spcPct val="90000"/>
              </a:lnSpc>
              <a:buFont typeface="Wingdings" pitchFamily="2" charset="2"/>
              <a:buNone/>
            </a:pPr>
            <a:endParaRPr lang="en-US" b="1" dirty="0"/>
          </a:p>
          <a:p>
            <a:pPr>
              <a:lnSpc>
                <a:spcPct val="90000"/>
              </a:lnSpc>
            </a:pPr>
            <a:r>
              <a:rPr lang="en-US" sz="2800" b="1" dirty="0"/>
              <a:t>Basic principles of all collections:</a:t>
            </a:r>
          </a:p>
          <a:p>
            <a:pPr lvl="1">
              <a:lnSpc>
                <a:spcPct val="90000"/>
              </a:lnSpc>
            </a:pPr>
            <a:r>
              <a:rPr lang="en-US" sz="3200" b="1" dirty="0"/>
              <a:t>Some sort of CCF</a:t>
            </a:r>
          </a:p>
          <a:p>
            <a:pPr lvl="1">
              <a:lnSpc>
                <a:spcPct val="90000"/>
              </a:lnSpc>
            </a:pPr>
            <a:r>
              <a:rPr lang="en-US" sz="3200" b="1" dirty="0"/>
              <a:t>Collector must perform one collection at a time</a:t>
            </a:r>
          </a:p>
          <a:p>
            <a:pPr lvl="1">
              <a:lnSpc>
                <a:spcPct val="90000"/>
              </a:lnSpc>
            </a:pPr>
            <a:r>
              <a:rPr lang="en-US" sz="3200" b="1" dirty="0"/>
              <a:t>Specimen must be sealed in a tamperproof method</a:t>
            </a:r>
          </a:p>
          <a:p>
            <a:pPr lvl="1">
              <a:lnSpc>
                <a:spcPct val="90000"/>
              </a:lnSpc>
            </a:pPr>
            <a:r>
              <a:rPr lang="en-US" sz="3200" b="1" dirty="0"/>
              <a:t>Chain of custody from collection to testing to result must be maintained</a:t>
            </a:r>
            <a:endParaRPr lang="en-US" dirty="0"/>
          </a:p>
        </p:txBody>
      </p:sp>
      <p:sp>
        <p:nvSpPr>
          <p:cNvPr id="1011716" name="Rectangle 4"/>
          <p:cNvSpPr>
            <a:spLocks noChangeArrowheads="1"/>
          </p:cNvSpPr>
          <p:nvPr/>
        </p:nvSpPr>
        <p:spPr bwMode="auto">
          <a:xfrm>
            <a:off x="-1304925" y="7986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dirty="0">
              <a:latin typeface="Helvetica" pitchFamily="-60" charset="0"/>
            </a:endParaRPr>
          </a:p>
        </p:txBody>
      </p:sp>
    </p:spTree>
    <p:extLst>
      <p:ext uri="{BB962C8B-B14F-4D97-AF65-F5344CB8AC3E}">
        <p14:creationId xmlns:p14="http://schemas.microsoft.com/office/powerpoint/2010/main" val="279155911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1026"/>
          <p:cNvSpPr>
            <a:spLocks noGrp="1" noRot="1" noChangeArrowheads="1"/>
          </p:cNvSpPr>
          <p:nvPr>
            <p:ph type="title"/>
          </p:nvPr>
        </p:nvSpPr>
        <p:spPr>
          <a:xfrm>
            <a:off x="1905001" y="152400"/>
            <a:ext cx="8079581" cy="1658198"/>
          </a:xfrm>
        </p:spPr>
        <p:txBody>
          <a:bodyPr/>
          <a:lstStyle/>
          <a:p>
            <a:r>
              <a:rPr lang="en-US" dirty="0">
                <a:solidFill>
                  <a:srgbClr val="002060"/>
                </a:solidFill>
              </a:rPr>
              <a:t>Terminology</a:t>
            </a:r>
          </a:p>
        </p:txBody>
      </p:sp>
      <p:sp>
        <p:nvSpPr>
          <p:cNvPr id="372740" name="Rectangle 1028"/>
          <p:cNvSpPr>
            <a:spLocks noGrp="1" noChangeArrowheads="1"/>
          </p:cNvSpPr>
          <p:nvPr>
            <p:ph idx="1"/>
          </p:nvPr>
        </p:nvSpPr>
        <p:spPr>
          <a:xfrm>
            <a:off x="2667000" y="1524000"/>
            <a:ext cx="7772400" cy="4114800"/>
          </a:xfrm>
        </p:spPr>
        <p:txBody>
          <a:bodyPr>
            <a:normAutofit/>
          </a:bodyPr>
          <a:lstStyle/>
          <a:p>
            <a:pPr marL="457200" indent="-457200">
              <a:lnSpc>
                <a:spcPct val="90000"/>
              </a:lnSpc>
              <a:buFont typeface="Wingdings" pitchFamily="2" charset="2"/>
              <a:buChar char="ü"/>
            </a:pPr>
            <a:r>
              <a:rPr lang="en-US" sz="2800" dirty="0"/>
              <a:t>49 CFR Part 40</a:t>
            </a:r>
          </a:p>
          <a:p>
            <a:pPr marL="457200" indent="-457200">
              <a:lnSpc>
                <a:spcPct val="90000"/>
              </a:lnSpc>
              <a:buFont typeface="Wingdings" pitchFamily="2" charset="2"/>
              <a:buChar char="ü"/>
            </a:pPr>
            <a:r>
              <a:rPr lang="en-US" sz="2800" dirty="0"/>
              <a:t>Adulterated Specimen ( abnormal presence)</a:t>
            </a:r>
          </a:p>
          <a:p>
            <a:pPr marL="457200" indent="-457200">
              <a:lnSpc>
                <a:spcPct val="90000"/>
              </a:lnSpc>
              <a:buFont typeface="Wingdings" pitchFamily="2" charset="2"/>
              <a:buChar char="ü"/>
            </a:pPr>
            <a:r>
              <a:rPr lang="en-US" sz="2800" dirty="0"/>
              <a:t>Aliquot ( amount used for testing)</a:t>
            </a:r>
          </a:p>
          <a:p>
            <a:pPr marL="457200" indent="-457200">
              <a:lnSpc>
                <a:spcPct val="90000"/>
              </a:lnSpc>
              <a:buFont typeface="Wingdings" pitchFamily="2" charset="2"/>
              <a:buChar char="ü"/>
            </a:pPr>
            <a:r>
              <a:rPr lang="en-US" sz="2800" dirty="0"/>
              <a:t>Cancelled or Invalid (problem with no correction)</a:t>
            </a:r>
          </a:p>
          <a:p>
            <a:pPr marL="457200" indent="-457200">
              <a:lnSpc>
                <a:spcPct val="90000"/>
              </a:lnSpc>
              <a:buFont typeface="Wingdings" pitchFamily="2" charset="2"/>
              <a:buChar char="ü"/>
            </a:pPr>
            <a:r>
              <a:rPr lang="en-US" sz="2800" dirty="0"/>
              <a:t>Chain -of-Custody (procedure uses CCF)</a:t>
            </a:r>
          </a:p>
        </p:txBody>
      </p:sp>
      <p:graphicFrame>
        <p:nvGraphicFramePr>
          <p:cNvPr id="372739" name="Object 1027"/>
          <p:cNvGraphicFramePr>
            <a:graphicFrameLocks noGrp="1" noChangeAspect="1"/>
          </p:cNvGraphicFramePr>
          <p:nvPr>
            <p:ph type="tbl" idx="4294967295"/>
          </p:nvPr>
        </p:nvGraphicFramePr>
        <p:xfrm>
          <a:off x="4419600" y="4343400"/>
          <a:ext cx="7772400" cy="4038600"/>
        </p:xfrm>
        <a:graphic>
          <a:graphicData uri="http://schemas.openxmlformats.org/presentationml/2006/ole">
            <mc:AlternateContent xmlns:mc="http://schemas.openxmlformats.org/markup-compatibility/2006">
              <mc:Choice xmlns:v="urn:schemas-microsoft-com:vml" Requires="v">
                <p:oleObj spid="_x0000_s2050" name="Document" r:id="rId4" imgW="7918920" imgH="4114800" progId="Word.Document.8">
                  <p:embed/>
                </p:oleObj>
              </mc:Choice>
              <mc:Fallback>
                <p:oleObj name="Document" r:id="rId4" imgW="7918920" imgH="4114800" progId="Word.Document.8">
                  <p:embed/>
                  <p:pic>
                    <p:nvPicPr>
                      <p:cNvPr id="372739"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43400"/>
                        <a:ext cx="7772400" cy="4038600"/>
                      </a:xfrm>
                      <a:prstGeom prst="rect">
                        <a:avLst/>
                      </a:prstGeom>
                    </p:spPr>
                  </p:pic>
                </p:oleObj>
              </mc:Fallback>
            </mc:AlternateContent>
          </a:graphicData>
        </a:graphic>
      </p:graphicFrame>
    </p:spTree>
    <p:extLst>
      <p:ext uri="{BB962C8B-B14F-4D97-AF65-F5344CB8AC3E}">
        <p14:creationId xmlns:p14="http://schemas.microsoft.com/office/powerpoint/2010/main" val="21697201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27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27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27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27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1026"/>
          <p:cNvSpPr>
            <a:spLocks noGrp="1" noChangeArrowheads="1"/>
          </p:cNvSpPr>
          <p:nvPr>
            <p:ph idx="1"/>
          </p:nvPr>
        </p:nvSpPr>
        <p:spPr>
          <a:xfrm>
            <a:off x="1828800" y="381000"/>
            <a:ext cx="8839200" cy="6248400"/>
          </a:xfrm>
        </p:spPr>
        <p:txBody>
          <a:bodyPr>
            <a:normAutofit/>
          </a:bodyPr>
          <a:lstStyle/>
          <a:p>
            <a:pPr>
              <a:buFont typeface="Wingdings" pitchFamily="2" charset="2"/>
              <a:buChar char="ü"/>
            </a:pPr>
            <a:r>
              <a:rPr lang="en-US" sz="3200" dirty="0"/>
              <a:t>Collection Container, collection site, collector	</a:t>
            </a:r>
          </a:p>
          <a:p>
            <a:pPr>
              <a:buFont typeface="Wingdings" pitchFamily="2" charset="2"/>
              <a:buChar char="ü"/>
            </a:pPr>
            <a:r>
              <a:rPr lang="en-US" sz="3200" dirty="0"/>
              <a:t> Confirmatory test (2nd test to id &amp; quantify presence of drug at certain cut off levels) confirmed by MRO</a:t>
            </a:r>
          </a:p>
          <a:p>
            <a:pPr>
              <a:buFont typeface="Wingdings" pitchFamily="2" charset="2"/>
              <a:buChar char="ü"/>
            </a:pPr>
            <a:r>
              <a:rPr lang="en-US" sz="3200" dirty="0"/>
              <a:t>Designated Employer Representative (DER)</a:t>
            </a:r>
          </a:p>
          <a:p>
            <a:pPr>
              <a:buFont typeface="Wingdings" pitchFamily="2" charset="2"/>
              <a:buChar char="ü"/>
            </a:pPr>
            <a:r>
              <a:rPr lang="en-US" sz="3200" dirty="0"/>
              <a:t>Dilute Specimen (low specific gravity /creatinine)</a:t>
            </a:r>
          </a:p>
          <a:p>
            <a:pPr>
              <a:buFont typeface="Wingdings" pitchFamily="2" charset="2"/>
              <a:buChar char="ü"/>
            </a:pPr>
            <a:r>
              <a:rPr lang="en-US" sz="3200" dirty="0"/>
              <a:t>DHHS (Dept. of Health &amp; Human Services),SAMHSA (Substance Abuse Mental Health Services Association,  formerly NIDA</a:t>
            </a:r>
          </a:p>
          <a:p>
            <a:pPr>
              <a:buFont typeface="Wingdings" pitchFamily="2" charset="2"/>
              <a:buChar char="ü"/>
            </a:pPr>
            <a:endParaRPr lang="en-US" sz="3200" dirty="0"/>
          </a:p>
        </p:txBody>
      </p:sp>
    </p:spTree>
    <p:extLst>
      <p:ext uri="{BB962C8B-B14F-4D97-AF65-F5344CB8AC3E}">
        <p14:creationId xmlns:p14="http://schemas.microsoft.com/office/powerpoint/2010/main" val="18433763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37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37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37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37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37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1026"/>
          <p:cNvSpPr>
            <a:spLocks noGrp="1" noChangeArrowheads="1"/>
          </p:cNvSpPr>
          <p:nvPr>
            <p:ph idx="1"/>
          </p:nvPr>
        </p:nvSpPr>
        <p:spPr>
          <a:xfrm>
            <a:off x="1828800" y="304800"/>
            <a:ext cx="8686800" cy="6248400"/>
          </a:xfrm>
        </p:spPr>
        <p:txBody>
          <a:bodyPr>
            <a:normAutofit/>
          </a:bodyPr>
          <a:lstStyle/>
          <a:p>
            <a:pPr>
              <a:buFont typeface="Wingdings" pitchFamily="2" charset="2"/>
              <a:buChar char="ü"/>
            </a:pPr>
            <a:r>
              <a:rPr lang="en-US" sz="2800" dirty="0"/>
              <a:t>DOT (Dept. of Transportation): USCG,FAA,FRA,FMCSA,FTA,RSPA</a:t>
            </a:r>
          </a:p>
          <a:p>
            <a:pPr>
              <a:buFont typeface="Wingdings" pitchFamily="2" charset="2"/>
              <a:buChar char="ü"/>
            </a:pPr>
            <a:r>
              <a:rPr lang="en-US" sz="2800" dirty="0"/>
              <a:t>Error correction training (due to cancel test</a:t>
            </a:r>
          </a:p>
          <a:p>
            <a:pPr>
              <a:buFont typeface="Wingdings" pitchFamily="2" charset="2"/>
              <a:buChar char="ü"/>
            </a:pPr>
            <a:r>
              <a:rPr lang="en-US" sz="2800" dirty="0"/>
              <a:t>Initial test &amp; initial validity testing</a:t>
            </a:r>
          </a:p>
          <a:p>
            <a:pPr>
              <a:buFont typeface="Wingdings" pitchFamily="2" charset="2"/>
              <a:buChar char="ü"/>
            </a:pPr>
            <a:r>
              <a:rPr lang="en-US" sz="2800" dirty="0"/>
              <a:t>ODAPC (Office of Drug &amp; Alcohol Policy &amp; Compliance)</a:t>
            </a:r>
          </a:p>
          <a:p>
            <a:pPr>
              <a:buFont typeface="Wingdings" pitchFamily="2" charset="2"/>
              <a:buChar char="ü"/>
            </a:pPr>
            <a:r>
              <a:rPr lang="en-US" sz="2800" dirty="0"/>
              <a:t>Medical Review Officer (MRO)</a:t>
            </a:r>
          </a:p>
          <a:p>
            <a:pPr>
              <a:buFont typeface="Wingdings" pitchFamily="2" charset="2"/>
              <a:buChar char="ü"/>
            </a:pPr>
            <a:r>
              <a:rPr lang="en-US" sz="2800" dirty="0"/>
              <a:t>Memorandum for Record  (MFR)</a:t>
            </a:r>
          </a:p>
          <a:p>
            <a:pPr>
              <a:buFont typeface="Wingdings" pitchFamily="2" charset="2"/>
              <a:buChar char="ü"/>
            </a:pPr>
            <a:r>
              <a:rPr lang="en-US" sz="2800" dirty="0"/>
              <a:t>Monitored Collection</a:t>
            </a:r>
          </a:p>
          <a:p>
            <a:pPr>
              <a:buFont typeface="Wingdings" pitchFamily="2" charset="2"/>
              <a:buChar char="ü"/>
            </a:pPr>
            <a:r>
              <a:rPr lang="en-US" sz="2800" dirty="0"/>
              <a:t>Primary Specimen (1st tested)</a:t>
            </a:r>
          </a:p>
          <a:p>
            <a:pPr>
              <a:buFont typeface="Wingdings" pitchFamily="2" charset="2"/>
              <a:buChar char="ü"/>
            </a:pPr>
            <a:r>
              <a:rPr lang="en-US" sz="2800" dirty="0"/>
              <a:t>Qualification training ( to qualify to do DOT)</a:t>
            </a:r>
          </a:p>
        </p:txBody>
      </p:sp>
    </p:spTree>
    <p:extLst>
      <p:ext uri="{BB962C8B-B14F-4D97-AF65-F5344CB8AC3E}">
        <p14:creationId xmlns:p14="http://schemas.microsoft.com/office/powerpoint/2010/main" val="174100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7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7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47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47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47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47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47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7478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747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idx="1"/>
          </p:nvPr>
        </p:nvSpPr>
        <p:spPr>
          <a:xfrm>
            <a:off x="2362200" y="228600"/>
            <a:ext cx="7772400" cy="5943600"/>
          </a:xfrm>
        </p:spPr>
        <p:txBody>
          <a:bodyPr>
            <a:noAutofit/>
          </a:bodyPr>
          <a:lstStyle/>
          <a:p>
            <a:pPr>
              <a:buFont typeface="Wingdings" pitchFamily="2" charset="2"/>
              <a:buChar char="ü"/>
            </a:pPr>
            <a:r>
              <a:rPr lang="en-US" sz="3200" dirty="0"/>
              <a:t>Refresher training- periodically collectors, BAT’s, STT’s training. 49CRF outlines</a:t>
            </a:r>
          </a:p>
          <a:p>
            <a:pPr>
              <a:buFont typeface="Wingdings" pitchFamily="2" charset="2"/>
              <a:buChar char="ü"/>
            </a:pPr>
            <a:r>
              <a:rPr lang="en-US" sz="3200" dirty="0"/>
              <a:t>Rejected for testing: fatal flaw or unrecoverable error</a:t>
            </a:r>
          </a:p>
          <a:p>
            <a:pPr>
              <a:buFont typeface="Wingdings" pitchFamily="2" charset="2"/>
              <a:buChar char="ü"/>
            </a:pPr>
            <a:r>
              <a:rPr lang="en-US" sz="3200" dirty="0"/>
              <a:t>Split specimen- </a:t>
            </a:r>
          </a:p>
          <a:p>
            <a:pPr>
              <a:buFont typeface="Wingdings" pitchFamily="2" charset="2"/>
              <a:buChar char="ü"/>
            </a:pPr>
            <a:r>
              <a:rPr lang="en-US" sz="3200" dirty="0"/>
              <a:t>Substituted specimen</a:t>
            </a:r>
          </a:p>
          <a:p>
            <a:pPr>
              <a:buFont typeface="Wingdings" pitchFamily="2" charset="2"/>
              <a:buChar char="ü"/>
            </a:pPr>
            <a:r>
              <a:rPr lang="en-US" sz="3200" dirty="0"/>
              <a:t>Tamper-evident label / seal</a:t>
            </a:r>
          </a:p>
          <a:p>
            <a:pPr>
              <a:buFont typeface="Wingdings" pitchFamily="2" charset="2"/>
              <a:buChar char="ü"/>
            </a:pPr>
            <a:r>
              <a:rPr lang="en-US" sz="3200" dirty="0"/>
              <a:t>Temporary Storage</a:t>
            </a:r>
          </a:p>
          <a:p>
            <a:pPr>
              <a:buFont typeface="Wingdings" pitchFamily="2" charset="2"/>
              <a:buChar char="ü"/>
            </a:pPr>
            <a:r>
              <a:rPr lang="en-US" sz="3200" dirty="0"/>
              <a:t>Verified test</a:t>
            </a:r>
          </a:p>
          <a:p>
            <a:pPr>
              <a:buFont typeface="Wingdings" pitchFamily="2" charset="2"/>
              <a:buChar char="ü"/>
            </a:pPr>
            <a:r>
              <a:rPr lang="en-US" sz="3200" dirty="0"/>
              <a:t>CFR 49 Part 40 regulations</a:t>
            </a:r>
          </a:p>
        </p:txBody>
      </p:sp>
    </p:spTree>
    <p:extLst>
      <p:ext uri="{BB962C8B-B14F-4D97-AF65-F5344CB8AC3E}">
        <p14:creationId xmlns:p14="http://schemas.microsoft.com/office/powerpoint/2010/main" val="20159142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58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58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58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58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58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58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581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758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209800" y="0"/>
            <a:ext cx="7772400" cy="990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a:bodyPr>
          <a:lstStyle/>
          <a:p>
            <a:r>
              <a:rPr lang="en-US" b="0" dirty="0">
                <a:solidFill>
                  <a:srgbClr val="002060"/>
                </a:solidFill>
                <a:cs typeface="Helvetica" panose="020B0604020202020204" pitchFamily="34" charset="0"/>
              </a:rPr>
              <a:t>Objectives &amp; Overview</a:t>
            </a:r>
            <a:endParaRPr lang="en-US" dirty="0">
              <a:solidFill>
                <a:srgbClr val="002060"/>
              </a:solidFill>
              <a:cs typeface="Helvetica" panose="020B0604020202020204" pitchFamily="34" charset="0"/>
            </a:endParaRPr>
          </a:p>
        </p:txBody>
      </p:sp>
      <p:sp>
        <p:nvSpPr>
          <p:cNvPr id="12291" name="Rectangle 3"/>
          <p:cNvSpPr>
            <a:spLocks noGrp="1" noChangeArrowheads="1"/>
          </p:cNvSpPr>
          <p:nvPr>
            <p:ph idx="1"/>
          </p:nvPr>
        </p:nvSpPr>
        <p:spPr>
          <a:xfrm>
            <a:off x="2254250" y="914400"/>
            <a:ext cx="8413750" cy="5943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marL="457200" indent="-457200">
              <a:buFont typeface="Wingdings" pitchFamily="2" charset="2"/>
              <a:buChar char="v"/>
            </a:pPr>
            <a:r>
              <a:rPr lang="en-US" sz="2800" b="1" dirty="0"/>
              <a:t>Train how to collect urine specimen according to DOT and DHHS mandatory  </a:t>
            </a:r>
          </a:p>
          <a:p>
            <a:pPr marL="457200" indent="-457200">
              <a:buFont typeface="Wingdings" pitchFamily="2" charset="2"/>
              <a:buChar char="v"/>
            </a:pPr>
            <a:r>
              <a:rPr lang="en-US" sz="2800" b="1" u="sng" dirty="0"/>
              <a:t>Critically important to maintain security and integrity of the specimen, while ensuring modesty and privacy of donor</a:t>
            </a:r>
          </a:p>
          <a:p>
            <a:pPr marL="457200" indent="-457200">
              <a:buFont typeface="Wingdings" pitchFamily="2" charset="2"/>
              <a:buChar char="v"/>
            </a:pPr>
            <a:r>
              <a:rPr lang="en-US" sz="2800" b="1" dirty="0"/>
              <a:t>49 CFR Part 40.33 b4: “the collector’s responsibility for maintaining the integrity of the collection process, ensuring the privacy of employees being tested, ensuring the security of the specimen, and avoiding conduct or statements that could be viewed as offensive or inappropriate”. (page 14 of 49 CFR Part 40)</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7302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762000"/>
            <a:ext cx="73501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0" y="4648201"/>
            <a:ext cx="838200" cy="66357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5715001"/>
            <a:ext cx="1219200" cy="6254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1" y="2057400"/>
            <a:ext cx="658813" cy="914400"/>
          </a:xfrm>
          <a:prstGeom prst="rect">
            <a:avLst/>
          </a:prstGeom>
          <a:noFill/>
          <a:extLst>
            <a:ext uri="{909E8E84-426E-40DD-AFC4-6F175D3DCCD1}">
              <a14:hiddenFill xmlns:a14="http://schemas.microsoft.com/office/drawing/2010/main">
                <a:solidFill>
                  <a:srgbClr val="FFFFFF"/>
                </a:solidFill>
              </a14:hiddenFill>
            </a:ext>
          </a:extLst>
        </p:spPr>
      </p:pic>
      <p:sp>
        <p:nvSpPr>
          <p:cNvPr id="12299" name="Text Box 11"/>
          <p:cNvSpPr txBox="1">
            <a:spLocks noChangeArrowheads="1"/>
          </p:cNvSpPr>
          <p:nvPr/>
        </p:nvSpPr>
        <p:spPr bwMode="auto">
          <a:xfrm>
            <a:off x="1524000" y="152401"/>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a:p>
            <a:pPr eaLnBrk="1" hangingPunct="1">
              <a:spcBef>
                <a:spcPct val="50000"/>
              </a:spcBef>
            </a:pPr>
            <a:endParaRPr lang="en-US" sz="2400" dirty="0">
              <a:latin typeface="Times" charset="0"/>
            </a:endParaRPr>
          </a:p>
        </p:txBody>
      </p:sp>
    </p:spTree>
    <p:extLst>
      <p:ext uri="{BB962C8B-B14F-4D97-AF65-F5344CB8AC3E}">
        <p14:creationId xmlns:p14="http://schemas.microsoft.com/office/powerpoint/2010/main" val="28105782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rrowheads="1"/>
          </p:cNvSpPr>
          <p:nvPr>
            <p:ph type="title"/>
          </p:nvPr>
        </p:nvSpPr>
        <p:spPr/>
        <p:txBody>
          <a:bodyPr/>
          <a:lstStyle/>
          <a:p>
            <a:r>
              <a:rPr lang="en-US" dirty="0">
                <a:solidFill>
                  <a:schemeClr val="folHlink"/>
                </a:solidFill>
                <a:latin typeface="Helvetica" pitchFamily="-60" charset="0"/>
              </a:rPr>
              <a:t>Questions?</a:t>
            </a:r>
            <a:r>
              <a:rPr lang="en-US" dirty="0">
                <a:latin typeface="Helvetica" pitchFamily="-60" charset="0"/>
              </a:rPr>
              <a:t>  </a:t>
            </a:r>
          </a:p>
        </p:txBody>
      </p:sp>
      <p:sp>
        <p:nvSpPr>
          <p:cNvPr id="565251" name="Rectangle 3"/>
          <p:cNvSpPr>
            <a:spLocks noGrp="1" noChangeArrowheads="1"/>
          </p:cNvSpPr>
          <p:nvPr>
            <p:ph idx="1"/>
          </p:nvPr>
        </p:nvSpPr>
        <p:spPr/>
        <p:txBody>
          <a:bodyPr/>
          <a:lstStyle/>
          <a:p>
            <a:r>
              <a:rPr lang="en-US" dirty="0"/>
              <a:t>Submit evaluation form</a:t>
            </a:r>
            <a:endParaRPr lang="en-US" sz="3600" dirty="0"/>
          </a:p>
          <a:p>
            <a:r>
              <a:rPr lang="en-US" dirty="0"/>
              <a:t> Submit exam </a:t>
            </a:r>
          </a:p>
          <a:p>
            <a:r>
              <a:rPr lang="en-US" dirty="0"/>
              <a:t>Take Proficiency tests</a:t>
            </a:r>
          </a:p>
          <a:p>
            <a:pPr algn="ctr">
              <a:buFont typeface="Wingdings" pitchFamily="2" charset="2"/>
              <a:buNone/>
            </a:pPr>
            <a:r>
              <a:rPr lang="en-US" sz="2800" b="1" dirty="0">
                <a:solidFill>
                  <a:srgbClr val="002060"/>
                </a:solidFill>
              </a:rPr>
              <a:t>GOOD LUCK AND THANKS FOR ATTENDING!</a:t>
            </a:r>
          </a:p>
        </p:txBody>
      </p:sp>
    </p:spTree>
    <p:extLst>
      <p:ext uri="{BB962C8B-B14F-4D97-AF65-F5344CB8AC3E}">
        <p14:creationId xmlns:p14="http://schemas.microsoft.com/office/powerpoint/2010/main" val="369382664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1026"/>
          <p:cNvSpPr>
            <a:spLocks noGrp="1" noRot="1" noChangeArrowheads="1"/>
          </p:cNvSpPr>
          <p:nvPr>
            <p:ph type="title"/>
          </p:nvPr>
        </p:nvSpPr>
        <p:spPr>
          <a:xfrm>
            <a:off x="2514600" y="-228600"/>
            <a:ext cx="3048000" cy="990600"/>
          </a:xfrm>
        </p:spPr>
        <p:txBody>
          <a:bodyPr/>
          <a:lstStyle/>
          <a:p>
            <a:r>
              <a:rPr lang="en-US" dirty="0">
                <a:solidFill>
                  <a:srgbClr val="002060"/>
                </a:solidFill>
                <a:cs typeface="Helvetica" panose="020B0604020202020204" pitchFamily="34" charset="0"/>
              </a:rPr>
              <a:t>Overview</a:t>
            </a:r>
          </a:p>
        </p:txBody>
      </p:sp>
      <p:sp>
        <p:nvSpPr>
          <p:cNvPr id="365571" name="Rectangle 1027"/>
          <p:cNvSpPr>
            <a:spLocks noGrp="1" noChangeArrowheads="1"/>
          </p:cNvSpPr>
          <p:nvPr>
            <p:ph idx="1"/>
          </p:nvPr>
        </p:nvSpPr>
        <p:spPr>
          <a:xfrm>
            <a:off x="0" y="609600"/>
            <a:ext cx="12100264" cy="6248400"/>
          </a:xfrm>
        </p:spPr>
        <p:txBody>
          <a:bodyPr>
            <a:normAutofit/>
          </a:bodyPr>
          <a:lstStyle/>
          <a:p>
            <a:pPr marL="457200" indent="-457200">
              <a:buFont typeface="Wingdings" pitchFamily="2" charset="2"/>
              <a:buChar char="v"/>
            </a:pPr>
            <a:r>
              <a:rPr lang="en-US" sz="2800" b="1" dirty="0"/>
              <a:t>Responsibility of collector- </a:t>
            </a:r>
            <a:r>
              <a:rPr lang="en-US" b="1" dirty="0"/>
              <a:t>Expectations on collector from employers</a:t>
            </a:r>
            <a:endParaRPr lang="en-US" sz="2800" b="1" dirty="0"/>
          </a:p>
          <a:p>
            <a:pPr marL="914400" lvl="1" indent="-457200">
              <a:buFont typeface="Wingdings" pitchFamily="2" charset="2"/>
              <a:buChar char="v"/>
            </a:pPr>
            <a:r>
              <a:rPr lang="en-US" b="1" dirty="0"/>
              <a:t>trusting collectors</a:t>
            </a:r>
          </a:p>
          <a:p>
            <a:pPr marL="914400" lvl="1" indent="-457200">
              <a:buFont typeface="Wingdings" pitchFamily="2" charset="2"/>
              <a:buChar char="v"/>
            </a:pPr>
            <a:r>
              <a:rPr lang="en-US" b="1" dirty="0"/>
              <a:t>improve safety  </a:t>
            </a:r>
          </a:p>
          <a:p>
            <a:pPr marL="1371600" lvl="2" indent="-457200">
              <a:buFont typeface="Wingdings" pitchFamily="2" charset="2"/>
              <a:buChar char="v"/>
            </a:pPr>
            <a:r>
              <a:rPr lang="en-US" b="1" dirty="0"/>
              <a:t>absentee reduction, </a:t>
            </a:r>
          </a:p>
          <a:p>
            <a:pPr marL="1371600" lvl="2" indent="-457200">
              <a:buFont typeface="Wingdings" pitchFamily="2" charset="2"/>
              <a:buChar char="v"/>
            </a:pPr>
            <a:r>
              <a:rPr lang="en-US" b="1" dirty="0"/>
              <a:t>quality improvement, &amp; </a:t>
            </a:r>
          </a:p>
          <a:p>
            <a:pPr marL="1371600" lvl="2" indent="-457200">
              <a:buFont typeface="Wingdings" pitchFamily="2" charset="2"/>
              <a:buChar char="v"/>
            </a:pPr>
            <a:r>
              <a:rPr lang="en-US" b="1" dirty="0"/>
              <a:t>loss control </a:t>
            </a:r>
          </a:p>
          <a:p>
            <a:pPr marL="914400" lvl="1" indent="-457200">
              <a:buFont typeface="Wingdings" pitchFamily="2" charset="2"/>
              <a:buChar char="v"/>
            </a:pPr>
            <a:r>
              <a:rPr lang="en-US" b="1" dirty="0"/>
              <a:t>regulatory compliance, </a:t>
            </a:r>
          </a:p>
          <a:p>
            <a:pPr marL="457200" indent="-457200">
              <a:buFont typeface="Wingdings" pitchFamily="2" charset="2"/>
              <a:buChar char="v"/>
            </a:pPr>
            <a:r>
              <a:rPr lang="en-US" sz="2800" b="1" dirty="0"/>
              <a:t>Professionalism (modesty &amp; privacy)-</a:t>
            </a:r>
          </a:p>
          <a:p>
            <a:pPr marL="914400" lvl="1" indent="-457200">
              <a:buFont typeface="Wingdings" pitchFamily="2" charset="2"/>
              <a:buChar char="v"/>
            </a:pPr>
            <a:r>
              <a:rPr lang="en-US" b="1" dirty="0"/>
              <a:t>NO conduct or remarks that might be construed as </a:t>
            </a:r>
          </a:p>
          <a:p>
            <a:pPr marL="1371600" lvl="2" indent="-457200">
              <a:buFont typeface="Wingdings" pitchFamily="2" charset="2"/>
              <a:buChar char="v"/>
            </a:pPr>
            <a:r>
              <a:rPr lang="en-US" b="1" dirty="0"/>
              <a:t>accusatorial or </a:t>
            </a:r>
          </a:p>
          <a:p>
            <a:pPr marL="1371600" lvl="2" indent="-457200">
              <a:buFont typeface="Wingdings" pitchFamily="2" charset="2"/>
              <a:buChar char="v"/>
            </a:pPr>
            <a:r>
              <a:rPr lang="en-US" b="1" dirty="0"/>
              <a:t>otherwise offensive or inappropriate</a:t>
            </a:r>
          </a:p>
          <a:p>
            <a:pPr marL="457200" indent="-457200">
              <a:buFont typeface="Wingdings" pitchFamily="2" charset="2"/>
              <a:buChar char="v"/>
            </a:pPr>
            <a:r>
              <a:rPr lang="en-US" sz="2800" b="1" dirty="0"/>
              <a:t>Process according to DHHS Mandatory guidelines &amp; DOT’s 49 CFR  Part 40</a:t>
            </a:r>
          </a:p>
          <a:p>
            <a:pPr marL="457200" indent="-457200">
              <a:buFont typeface="Wingdings" pitchFamily="2" charset="2"/>
              <a:buChar char="v"/>
            </a:pPr>
            <a:r>
              <a:rPr lang="en-US" sz="2800" b="1" dirty="0"/>
              <a:t>Instructions on CFR 49 Part 40</a:t>
            </a:r>
          </a:p>
          <a:p>
            <a:pPr>
              <a:buFont typeface="Wingdings" pitchFamily="2" charset="2"/>
              <a:buNone/>
            </a:pPr>
            <a:r>
              <a:rPr lang="en-US" sz="1900" b="1" dirty="0"/>
              <a:t>(after completing this course- read handbook, DOT regs, DHHS guidelines, state laws, instructions of equipment &amp; clear up any confusion you might have.)</a:t>
            </a:r>
          </a:p>
        </p:txBody>
      </p:sp>
      <p:sp>
        <p:nvSpPr>
          <p:cNvPr id="365572" name="Text Box 1028"/>
          <p:cNvSpPr txBox="1">
            <a:spLocks noChangeArrowheads="1"/>
          </p:cNvSpPr>
          <p:nvPr/>
        </p:nvSpPr>
        <p:spPr bwMode="auto">
          <a:xfrm rot="161549">
            <a:off x="17526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14146200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5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5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5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5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55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55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655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55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557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557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6557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65571">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65571">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655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4" name="Rectangle 4"/>
          <p:cNvSpPr>
            <a:spLocks noGrp="1" noRot="1" noChangeArrowheads="1"/>
          </p:cNvSpPr>
          <p:nvPr>
            <p:ph type="title"/>
          </p:nvPr>
        </p:nvSpPr>
        <p:spPr>
          <a:xfrm>
            <a:off x="556419" y="120064"/>
            <a:ext cx="8079581" cy="1281698"/>
          </a:xfrm>
        </p:spPr>
        <p:txBody>
          <a:bodyPr>
            <a:normAutofit/>
          </a:bodyPr>
          <a:lstStyle/>
          <a:p>
            <a:pPr algn="ctr"/>
            <a:r>
              <a:rPr lang="en-US" sz="4000" dirty="0">
                <a:solidFill>
                  <a:srgbClr val="002060"/>
                </a:solidFill>
              </a:rPr>
              <a:t>Specimen type..</a:t>
            </a:r>
            <a:br>
              <a:rPr lang="en-US" sz="4000" dirty="0">
                <a:solidFill>
                  <a:srgbClr val="002060"/>
                </a:solidFill>
              </a:rPr>
            </a:br>
            <a:r>
              <a:rPr lang="en-US" sz="4000" dirty="0">
                <a:solidFill>
                  <a:srgbClr val="002060"/>
                </a:solidFill>
              </a:rPr>
              <a:t>properties, detection windows:</a:t>
            </a:r>
          </a:p>
        </p:txBody>
      </p:sp>
      <p:sp>
        <p:nvSpPr>
          <p:cNvPr id="1013765" name="Rectangle 5"/>
          <p:cNvSpPr>
            <a:spLocks noGrp="1" noChangeArrowheads="1"/>
          </p:cNvSpPr>
          <p:nvPr>
            <p:ph idx="1"/>
          </p:nvPr>
        </p:nvSpPr>
        <p:spPr>
          <a:xfrm>
            <a:off x="1752600" y="1600200"/>
            <a:ext cx="8915400" cy="5029200"/>
          </a:xfrm>
        </p:spPr>
        <p:txBody>
          <a:bodyPr>
            <a:normAutofit lnSpcReduction="10000"/>
          </a:bodyPr>
          <a:lstStyle/>
          <a:p>
            <a:pPr>
              <a:lnSpc>
                <a:spcPct val="80000"/>
              </a:lnSpc>
            </a:pPr>
            <a:r>
              <a:rPr lang="en-US" sz="2400" b="1" dirty="0"/>
              <a:t>Hair</a:t>
            </a:r>
          </a:p>
          <a:p>
            <a:pPr lvl="1">
              <a:lnSpc>
                <a:spcPct val="80000"/>
              </a:lnSpc>
            </a:pPr>
            <a:r>
              <a:rPr lang="en-US" sz="2000" b="1" dirty="0"/>
              <a:t>Longest detection</a:t>
            </a:r>
          </a:p>
          <a:p>
            <a:pPr lvl="1">
              <a:lnSpc>
                <a:spcPct val="80000"/>
              </a:lnSpc>
            </a:pPr>
            <a:r>
              <a:rPr lang="en-US" sz="2000" b="1" dirty="0"/>
              <a:t>Pre-employment, random, return to duty, follow-up, criminal justice, child custody,</a:t>
            </a:r>
          </a:p>
          <a:p>
            <a:pPr>
              <a:lnSpc>
                <a:spcPct val="80000"/>
              </a:lnSpc>
            </a:pPr>
            <a:r>
              <a:rPr lang="en-US" sz="2400" b="1" dirty="0"/>
              <a:t>Oral fluids</a:t>
            </a:r>
          </a:p>
          <a:p>
            <a:pPr lvl="1">
              <a:lnSpc>
                <a:spcPct val="80000"/>
              </a:lnSpc>
            </a:pPr>
            <a:r>
              <a:rPr lang="en-US" sz="2000" b="1" dirty="0"/>
              <a:t>Shortest detection</a:t>
            </a:r>
          </a:p>
          <a:p>
            <a:pPr lvl="1">
              <a:lnSpc>
                <a:spcPct val="80000"/>
              </a:lnSpc>
            </a:pPr>
            <a:r>
              <a:rPr lang="en-US" sz="2000" b="1" dirty="0"/>
              <a:t>Pre-employment, random, reasonable suspicion, post accident, return to duty, follow-up </a:t>
            </a:r>
          </a:p>
          <a:p>
            <a:pPr lvl="1">
              <a:lnSpc>
                <a:spcPct val="80000"/>
              </a:lnSpc>
            </a:pPr>
            <a:r>
              <a:rPr lang="en-US" sz="2000" b="1" dirty="0"/>
              <a:t>Use within hours</a:t>
            </a:r>
          </a:p>
          <a:p>
            <a:pPr lvl="1">
              <a:lnSpc>
                <a:spcPct val="80000"/>
              </a:lnSpc>
            </a:pPr>
            <a:r>
              <a:rPr lang="en-US" sz="2000" b="1" dirty="0"/>
              <a:t>DOT will be allowing this testing </a:t>
            </a:r>
          </a:p>
          <a:p>
            <a:pPr>
              <a:lnSpc>
                <a:spcPct val="80000"/>
              </a:lnSpc>
            </a:pPr>
            <a:r>
              <a:rPr lang="en-US" sz="2400" b="1" dirty="0"/>
              <a:t>Sweat</a:t>
            </a:r>
          </a:p>
          <a:p>
            <a:pPr lvl="1">
              <a:lnSpc>
                <a:spcPct val="80000"/>
              </a:lnSpc>
            </a:pPr>
            <a:r>
              <a:rPr lang="en-US" sz="2000" b="1" dirty="0"/>
              <a:t>Return to duty, follow-up, criminal, justice, child custody</a:t>
            </a:r>
          </a:p>
          <a:p>
            <a:pPr>
              <a:lnSpc>
                <a:spcPct val="80000"/>
              </a:lnSpc>
            </a:pPr>
            <a:r>
              <a:rPr lang="en-US" sz="2400" b="1" dirty="0"/>
              <a:t>Urine </a:t>
            </a:r>
          </a:p>
          <a:p>
            <a:pPr lvl="1">
              <a:lnSpc>
                <a:spcPct val="80000"/>
              </a:lnSpc>
            </a:pPr>
            <a:r>
              <a:rPr lang="en-US" sz="2000" b="1" dirty="0"/>
              <a:t>Pre-employment, random, reasonable suspicion, post accident, return to duty, follow-up</a:t>
            </a:r>
          </a:p>
          <a:p>
            <a:pPr lvl="1">
              <a:lnSpc>
                <a:spcPct val="80000"/>
              </a:lnSpc>
            </a:pPr>
            <a:r>
              <a:rPr lang="en-US" sz="2000" b="1" dirty="0"/>
              <a:t>DOT approved- ONLY</a:t>
            </a:r>
          </a:p>
        </p:txBody>
      </p:sp>
      <p:pic>
        <p:nvPicPr>
          <p:cNvPr id="4" name="Picture 2" descr="hair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590800"/>
            <a:ext cx="881306" cy="577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828141"/>
            <a:ext cx="747375" cy="6911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610600" y="4648200"/>
            <a:ext cx="1218154" cy="808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rug testing ki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5404" y="5943601"/>
            <a:ext cx="1010596" cy="71966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311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1026"/>
          <p:cNvSpPr>
            <a:spLocks noGrp="1" noRot="1" noChangeArrowheads="1"/>
          </p:cNvSpPr>
          <p:nvPr>
            <p:ph type="title"/>
          </p:nvPr>
        </p:nvSpPr>
        <p:spPr>
          <a:xfrm>
            <a:off x="1876426" y="228601"/>
            <a:ext cx="7680960" cy="822325"/>
          </a:xfrm>
        </p:spPr>
        <p:txBody>
          <a:bodyPr/>
          <a:lstStyle/>
          <a:p>
            <a:r>
              <a:rPr lang="en-US" dirty="0">
                <a:solidFill>
                  <a:srgbClr val="002060"/>
                </a:solidFill>
                <a:cs typeface="Helvetica" panose="020B0604020202020204" pitchFamily="34" charset="0"/>
              </a:rPr>
              <a:t>DOT</a:t>
            </a:r>
            <a:r>
              <a:rPr lang="en-US" dirty="0">
                <a:solidFill>
                  <a:schemeClr val="folHlink"/>
                </a:solidFill>
                <a:latin typeface="Helvetica" pitchFamily="-60" charset="0"/>
              </a:rPr>
              <a:t> </a:t>
            </a:r>
            <a:endParaRPr lang="en-US" dirty="0"/>
          </a:p>
        </p:txBody>
      </p:sp>
      <p:sp>
        <p:nvSpPr>
          <p:cNvPr id="367619" name="Rectangle 1027"/>
          <p:cNvSpPr>
            <a:spLocks noGrp="1" noChangeArrowheads="1"/>
          </p:cNvSpPr>
          <p:nvPr>
            <p:ph idx="1"/>
          </p:nvPr>
        </p:nvSpPr>
        <p:spPr>
          <a:xfrm>
            <a:off x="699911" y="1264356"/>
            <a:ext cx="10411001" cy="4450644"/>
          </a:xfrm>
        </p:spPr>
        <p:txBody>
          <a:bodyPr>
            <a:normAutofit/>
          </a:bodyPr>
          <a:lstStyle/>
          <a:p>
            <a:pPr>
              <a:lnSpc>
                <a:spcPct val="80000"/>
              </a:lnSpc>
            </a:pPr>
            <a:r>
              <a:rPr lang="en-US" sz="2800" b="1" dirty="0"/>
              <a:t>Federal Aviation Administration    FAA</a:t>
            </a:r>
          </a:p>
          <a:p>
            <a:pPr>
              <a:lnSpc>
                <a:spcPct val="80000"/>
              </a:lnSpc>
            </a:pPr>
            <a:r>
              <a:rPr lang="en-US" sz="2800" b="1" dirty="0"/>
              <a:t>Federal Motor Carrier Safety Administration FMCSA</a:t>
            </a:r>
          </a:p>
          <a:p>
            <a:pPr>
              <a:lnSpc>
                <a:spcPct val="80000"/>
              </a:lnSpc>
            </a:pPr>
            <a:r>
              <a:rPr lang="en-US" sz="2800" b="1" dirty="0"/>
              <a:t>Federal Railroad Administration *  FRA</a:t>
            </a:r>
          </a:p>
          <a:p>
            <a:pPr>
              <a:lnSpc>
                <a:spcPct val="80000"/>
              </a:lnSpc>
            </a:pPr>
            <a:r>
              <a:rPr lang="en-US" sz="2800" b="1" dirty="0"/>
              <a:t>Federal Transit Administration   FTA</a:t>
            </a:r>
          </a:p>
          <a:p>
            <a:pPr>
              <a:lnSpc>
                <a:spcPct val="80000"/>
              </a:lnSpc>
            </a:pPr>
            <a:r>
              <a:rPr lang="en-US" sz="2800" b="1" dirty="0"/>
              <a:t>Pipeline &amp; Hazardous Materials Safety Administration</a:t>
            </a:r>
          </a:p>
          <a:p>
            <a:pPr>
              <a:lnSpc>
                <a:spcPct val="80000"/>
              </a:lnSpc>
            </a:pPr>
            <a:r>
              <a:rPr lang="en-US" sz="2800" b="1" dirty="0"/>
              <a:t>PHMSA</a:t>
            </a:r>
          </a:p>
          <a:p>
            <a:pPr>
              <a:lnSpc>
                <a:spcPct val="80000"/>
              </a:lnSpc>
            </a:pPr>
            <a:r>
              <a:rPr lang="en-US" sz="2800" b="1" dirty="0"/>
              <a:t>United States Coast Guard USCG</a:t>
            </a:r>
          </a:p>
          <a:p>
            <a:pPr lvl="1">
              <a:lnSpc>
                <a:spcPct val="80000"/>
              </a:lnSpc>
            </a:pPr>
            <a:r>
              <a:rPr lang="en-US" b="1" dirty="0"/>
              <a:t>to do Pre-employment, random, post-accident, follow-up, and return to duty tests</a:t>
            </a:r>
          </a:p>
        </p:txBody>
      </p:sp>
      <p:sp>
        <p:nvSpPr>
          <p:cNvPr id="367620" name="Text Box 1028"/>
          <p:cNvSpPr txBox="1">
            <a:spLocks noChangeArrowheads="1"/>
          </p:cNvSpPr>
          <p:nvPr/>
        </p:nvSpPr>
        <p:spPr bwMode="auto">
          <a:xfrm>
            <a:off x="1524001" y="6156326"/>
            <a:ext cx="9205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dirty="0">
                <a:latin typeface="Times New Roman" pitchFamily="18" charset="0"/>
              </a:rPr>
              <a:t>*FRA post accident has different collection rules - RR representative supplies specific collection instructions &amp; kits</a:t>
            </a:r>
          </a:p>
        </p:txBody>
      </p:sp>
      <p:sp>
        <p:nvSpPr>
          <p:cNvPr id="367621" name="Text Box 1029"/>
          <p:cNvSpPr txBox="1">
            <a:spLocks noChangeArrowheads="1"/>
          </p:cNvSpPr>
          <p:nvPr/>
        </p:nvSpPr>
        <p:spPr bwMode="auto">
          <a:xfrm>
            <a:off x="3200400" y="614866"/>
            <a:ext cx="723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19200652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7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7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7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7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7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76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761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6761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7620"/>
                                        </p:tgtEl>
                                        <p:attrNameLst>
                                          <p:attrName>style.visibility</p:attrName>
                                        </p:attrNameLst>
                                      </p:cBhvr>
                                      <p:to>
                                        <p:strVal val="visible"/>
                                      </p:to>
                                    </p:set>
                                    <p:anim calcmode="lin" valueType="num">
                                      <p:cBhvr additive="base">
                                        <p:cTn id="37" dur="500" fill="hold"/>
                                        <p:tgtEl>
                                          <p:spTgt spid="367620"/>
                                        </p:tgtEl>
                                        <p:attrNameLst>
                                          <p:attrName>ppt_x</p:attrName>
                                        </p:attrNameLst>
                                      </p:cBhvr>
                                      <p:tavLst>
                                        <p:tav tm="0">
                                          <p:val>
                                            <p:strVal val="0-#ppt_w/2"/>
                                          </p:val>
                                        </p:tav>
                                        <p:tav tm="100000">
                                          <p:val>
                                            <p:strVal val="#ppt_x"/>
                                          </p:val>
                                        </p:tav>
                                      </p:tavLst>
                                    </p:anim>
                                    <p:anim calcmode="lin" valueType="num">
                                      <p:cBhvr additive="base">
                                        <p:cTn id="38" dur="500" fill="hold"/>
                                        <p:tgtEl>
                                          <p:spTgt spid="367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autoUpdateAnimBg="0"/>
      <p:bldP spid="36762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1026"/>
          <p:cNvSpPr>
            <a:spLocks noGrp="1" noRot="1" noChangeArrowheads="1"/>
          </p:cNvSpPr>
          <p:nvPr>
            <p:ph type="title"/>
          </p:nvPr>
        </p:nvSpPr>
        <p:spPr>
          <a:xfrm>
            <a:off x="1752601" y="1176"/>
            <a:ext cx="8079581" cy="1446550"/>
          </a:xfrm>
        </p:spPr>
        <p:txBody>
          <a:bodyPr>
            <a:normAutofit/>
          </a:bodyPr>
          <a:lstStyle/>
          <a:p>
            <a:pPr algn="ctr"/>
            <a:r>
              <a:rPr lang="en-US" dirty="0">
                <a:solidFill>
                  <a:srgbClr val="002060"/>
                </a:solidFill>
                <a:cs typeface="Helvetica" panose="020B0604020202020204" pitchFamily="34" charset="0"/>
              </a:rPr>
              <a:t>Drugs to be tested</a:t>
            </a:r>
            <a:br>
              <a:rPr lang="en-US" dirty="0">
                <a:solidFill>
                  <a:srgbClr val="002060"/>
                </a:solidFill>
                <a:cs typeface="Helvetica" panose="020B0604020202020204" pitchFamily="34" charset="0"/>
              </a:rPr>
            </a:br>
            <a:r>
              <a:rPr lang="en-US" dirty="0">
                <a:solidFill>
                  <a:srgbClr val="002060"/>
                </a:solidFill>
                <a:cs typeface="Helvetica" panose="020B0604020202020204" pitchFamily="34" charset="0"/>
              </a:rPr>
              <a:t>(under CFR 49 Part 40 reg’s)</a:t>
            </a:r>
          </a:p>
        </p:txBody>
      </p:sp>
      <p:sp>
        <p:nvSpPr>
          <p:cNvPr id="368643" name="Rectangle 1027"/>
          <p:cNvSpPr>
            <a:spLocks noGrp="1" noChangeArrowheads="1"/>
          </p:cNvSpPr>
          <p:nvPr>
            <p:ph idx="1"/>
          </p:nvPr>
        </p:nvSpPr>
        <p:spPr>
          <a:xfrm>
            <a:off x="530578" y="1371600"/>
            <a:ext cx="10318044" cy="5408950"/>
          </a:xfrm>
        </p:spPr>
        <p:txBody>
          <a:bodyPr>
            <a:normAutofit fontScale="77500" lnSpcReduction="20000"/>
          </a:bodyPr>
          <a:lstStyle/>
          <a:p>
            <a:pPr marL="571500" indent="-571500">
              <a:buFont typeface="Wingdings" pitchFamily="2" charset="2"/>
              <a:buChar char="q"/>
            </a:pPr>
            <a:r>
              <a:rPr lang="en-US" sz="3600" b="1" dirty="0"/>
              <a:t>Marijuana</a:t>
            </a:r>
          </a:p>
          <a:p>
            <a:pPr marL="571500" indent="-571500">
              <a:buFont typeface="Wingdings" pitchFamily="2" charset="2"/>
              <a:buChar char="q"/>
            </a:pPr>
            <a:r>
              <a:rPr lang="en-US" sz="3600" b="1" dirty="0"/>
              <a:t>Cocaine</a:t>
            </a:r>
          </a:p>
          <a:p>
            <a:pPr marL="571500" indent="-571500">
              <a:buFont typeface="Wingdings" pitchFamily="2" charset="2"/>
              <a:buChar char="q"/>
            </a:pPr>
            <a:r>
              <a:rPr lang="en-US" sz="3600" b="1" dirty="0"/>
              <a:t>Opiates</a:t>
            </a:r>
          </a:p>
          <a:p>
            <a:pPr marL="571500" indent="-571500">
              <a:buFont typeface="Wingdings" pitchFamily="2" charset="2"/>
              <a:buChar char="q"/>
            </a:pPr>
            <a:r>
              <a:rPr lang="en-US" dirty="0"/>
              <a:t>Codeine/</a:t>
            </a:r>
            <a:br>
              <a:rPr lang="en-US" sz="3600" dirty="0"/>
            </a:br>
            <a:r>
              <a:rPr lang="en-US" dirty="0"/>
              <a:t>Morphine</a:t>
            </a:r>
          </a:p>
          <a:p>
            <a:pPr marL="571500" indent="-571500">
              <a:buFont typeface="Wingdings" pitchFamily="2" charset="2"/>
              <a:buChar char="q"/>
            </a:pPr>
            <a:r>
              <a:rPr lang="en-US" dirty="0"/>
              <a:t>Hydrocodone/</a:t>
            </a:r>
            <a:br>
              <a:rPr lang="en-US" sz="3600" dirty="0"/>
            </a:br>
            <a:r>
              <a:rPr lang="en-US" dirty="0"/>
              <a:t>Hydromorphone</a:t>
            </a:r>
          </a:p>
          <a:p>
            <a:pPr marL="571500" indent="-571500">
              <a:buFont typeface="Wingdings" pitchFamily="2" charset="2"/>
              <a:buChar char="q"/>
            </a:pPr>
            <a:r>
              <a:rPr lang="en-US" dirty="0"/>
              <a:t>Oxycodone/</a:t>
            </a:r>
            <a:br>
              <a:rPr lang="en-US" sz="3600" dirty="0"/>
            </a:br>
            <a:r>
              <a:rPr lang="en-US" dirty="0"/>
              <a:t>Oxymorphone</a:t>
            </a:r>
          </a:p>
          <a:p>
            <a:pPr marL="571500" indent="-571500">
              <a:buFont typeface="Wingdings" pitchFamily="2" charset="2"/>
              <a:buChar char="q"/>
            </a:pPr>
            <a:r>
              <a:rPr lang="en-US" dirty="0"/>
              <a:t>6-Acetylmorphine</a:t>
            </a:r>
            <a:endParaRPr lang="en-US" sz="3600" b="1" dirty="0"/>
          </a:p>
          <a:p>
            <a:pPr marL="571500" indent="-571500">
              <a:buFont typeface="Wingdings" pitchFamily="2" charset="2"/>
              <a:buChar char="q"/>
            </a:pPr>
            <a:r>
              <a:rPr lang="en-US" sz="3600" b="1" dirty="0"/>
              <a:t>Amphetamines</a:t>
            </a:r>
          </a:p>
          <a:p>
            <a:pPr marL="571500" indent="-571500">
              <a:buFont typeface="Wingdings" pitchFamily="2" charset="2"/>
              <a:buChar char="q"/>
            </a:pPr>
            <a:r>
              <a:rPr lang="en-US" dirty="0"/>
              <a:t>Amphetamine/</a:t>
            </a:r>
            <a:br>
              <a:rPr lang="en-US" sz="3600" dirty="0"/>
            </a:br>
            <a:r>
              <a:rPr lang="en-US" dirty="0"/>
              <a:t>Methamphetamine</a:t>
            </a:r>
          </a:p>
          <a:p>
            <a:pPr marL="571500" indent="-571500">
              <a:buFont typeface="Wingdings" pitchFamily="2" charset="2"/>
              <a:buChar char="q"/>
            </a:pPr>
            <a:r>
              <a:rPr lang="en-US" dirty="0"/>
              <a:t>MDMA</a:t>
            </a:r>
            <a:r>
              <a:rPr lang="en-US" baseline="30000" dirty="0"/>
              <a:t>4</a:t>
            </a:r>
            <a:r>
              <a:rPr lang="en-US" dirty="0"/>
              <a:t>/MDA</a:t>
            </a:r>
            <a:r>
              <a:rPr lang="en-US" baseline="30000" dirty="0"/>
              <a:t>5</a:t>
            </a:r>
            <a:endParaRPr lang="en-US" sz="3600" b="1" dirty="0"/>
          </a:p>
          <a:p>
            <a:pPr marL="571500" indent="-571500">
              <a:buFont typeface="Wingdings" pitchFamily="2" charset="2"/>
              <a:buChar char="q"/>
            </a:pPr>
            <a:r>
              <a:rPr lang="en-US" sz="3600" b="1" dirty="0"/>
              <a:t>Phencyclidine</a:t>
            </a:r>
          </a:p>
        </p:txBody>
      </p:sp>
      <p:pic>
        <p:nvPicPr>
          <p:cNvPr id="5122" name="Picture 2" descr="C:\Documents and Settings\Jan\Local Settings\Temporary Internet Files\Content.IE5\PNAIK1JW\MP9003417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445" y="1621028"/>
            <a:ext cx="2042445" cy="14569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514600"/>
            <a:ext cx="1485900" cy="2159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0" y="2895600"/>
            <a:ext cx="1492880" cy="2245926"/>
          </a:xfrm>
          <a:prstGeom prst="rect">
            <a:avLst/>
          </a:prstGeom>
        </p:spPr>
      </p:pic>
      <p:sp>
        <p:nvSpPr>
          <p:cNvPr id="4" name="TextBox 3">
            <a:extLst>
              <a:ext uri="{FF2B5EF4-FFF2-40B4-BE49-F238E27FC236}">
                <a16:creationId xmlns:a16="http://schemas.microsoft.com/office/drawing/2014/main" id="{462E3AC9-13A8-4ADC-8467-67401102141C}"/>
              </a:ext>
            </a:extLst>
          </p:cNvPr>
          <p:cNvSpPr txBox="1"/>
          <p:nvPr/>
        </p:nvSpPr>
        <p:spPr>
          <a:xfrm>
            <a:off x="6096000" y="5334000"/>
            <a:ext cx="4219574" cy="1446550"/>
          </a:xfrm>
          <a:prstGeom prst="rect">
            <a:avLst/>
          </a:prstGeom>
          <a:noFill/>
        </p:spPr>
        <p:txBody>
          <a:bodyPr wrap="square" rtlCol="0">
            <a:spAutoFit/>
          </a:bodyPr>
          <a:lstStyle/>
          <a:p>
            <a:r>
              <a:rPr lang="en-US" sz="1400" b="1" dirty="0"/>
              <a:t>49 CFR--PART 40</a:t>
            </a:r>
          </a:p>
          <a:p>
            <a:r>
              <a:rPr lang="en-US" sz="1400" dirty="0"/>
              <a:t>View Printed Federal Register page </a:t>
            </a:r>
            <a:r>
              <a:rPr lang="en-US" sz="1400" dirty="0">
                <a:hlinkClick r:id="rId6"/>
              </a:rPr>
              <a:t>82 FR 52244</a:t>
            </a:r>
            <a:r>
              <a:rPr lang="en-US" sz="1400" dirty="0"/>
              <a:t> in PDF </a:t>
            </a:r>
            <a:r>
              <a:rPr lang="en-US" sz="1400" dirty="0" err="1"/>
              <a:t>format.</a:t>
            </a:r>
            <a:r>
              <a:rPr lang="en-US" sz="1400" b="1" dirty="0" err="1"/>
              <a:t>Amendment</a:t>
            </a:r>
            <a:r>
              <a:rPr lang="en-US" sz="1400" b="1" dirty="0"/>
              <a:t>(s) published November 13, 2017, in 82 FR 52244</a:t>
            </a:r>
          </a:p>
          <a:p>
            <a:r>
              <a:rPr lang="en-US" sz="1400" cap="small" dirty="0"/>
              <a:t>Effective Dates:</a:t>
            </a:r>
            <a:r>
              <a:rPr lang="en-US" sz="1400" dirty="0"/>
              <a:t> Jan. 1, 2018</a:t>
            </a:r>
          </a:p>
          <a:p>
            <a:endParaRPr lang="en-US" dirty="0"/>
          </a:p>
        </p:txBody>
      </p:sp>
    </p:spTree>
    <p:extLst>
      <p:ext uri="{BB962C8B-B14F-4D97-AF65-F5344CB8AC3E}">
        <p14:creationId xmlns:p14="http://schemas.microsoft.com/office/powerpoint/2010/main" val="32520532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6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686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686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6864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68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B87E9-5601-4963-BA40-E560B8E53E28}"/>
              </a:ext>
            </a:extLst>
          </p:cNvPr>
          <p:cNvSpPr/>
          <p:nvPr/>
        </p:nvSpPr>
        <p:spPr>
          <a:xfrm>
            <a:off x="2743200" y="1143001"/>
            <a:ext cx="6705600" cy="4401205"/>
          </a:xfrm>
          <a:prstGeom prst="rect">
            <a:avLst/>
          </a:prstGeom>
        </p:spPr>
        <p:txBody>
          <a:bodyPr wrap="square">
            <a:spAutoFit/>
          </a:bodyPr>
          <a:lstStyle/>
          <a:p>
            <a:r>
              <a:rPr lang="en-US" sz="4000" dirty="0">
                <a:highlight>
                  <a:srgbClr val="C0C0C0"/>
                </a:highlight>
              </a:rPr>
              <a:t>Urine Specimen Collection Guidelines United States Department of Transportation Office of Drug and Alcohol Policy and Compliance Revised January 2018</a:t>
            </a:r>
          </a:p>
        </p:txBody>
      </p:sp>
      <p:sp>
        <p:nvSpPr>
          <p:cNvPr id="3" name="TextBox 2">
            <a:extLst>
              <a:ext uri="{FF2B5EF4-FFF2-40B4-BE49-F238E27FC236}">
                <a16:creationId xmlns:a16="http://schemas.microsoft.com/office/drawing/2014/main" id="{D06AD3FB-936D-46B7-AF56-D13278776A87}"/>
              </a:ext>
            </a:extLst>
          </p:cNvPr>
          <p:cNvSpPr txBox="1"/>
          <p:nvPr/>
        </p:nvSpPr>
        <p:spPr>
          <a:xfrm>
            <a:off x="1676400" y="5791200"/>
            <a:ext cx="8763000" cy="923330"/>
          </a:xfrm>
          <a:prstGeom prst="rect">
            <a:avLst/>
          </a:prstGeom>
          <a:noFill/>
        </p:spPr>
        <p:txBody>
          <a:bodyPr wrap="square" rtlCol="0">
            <a:spAutoFit/>
          </a:bodyPr>
          <a:lstStyle/>
          <a:p>
            <a:r>
              <a:rPr lang="en-US" dirty="0"/>
              <a:t>https://www.transportation.gov/sites/dot.gov/files/docs/resources/partners/drug-and-alcohol-testing/2567/urine-specimen-collection-guidelines-january-2018.pdf</a:t>
            </a:r>
          </a:p>
        </p:txBody>
      </p:sp>
    </p:spTree>
    <p:extLst>
      <p:ext uri="{BB962C8B-B14F-4D97-AF65-F5344CB8AC3E}">
        <p14:creationId xmlns:p14="http://schemas.microsoft.com/office/powerpoint/2010/main" val="13408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rrowheads="1"/>
          </p:cNvSpPr>
          <p:nvPr>
            <p:ph type="title"/>
          </p:nvPr>
        </p:nvSpPr>
        <p:spPr>
          <a:xfrm>
            <a:off x="1676400" y="0"/>
            <a:ext cx="8258174" cy="1905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fontScale="90000"/>
          </a:bodyPr>
          <a:lstStyle/>
          <a:p>
            <a:r>
              <a:rPr lang="en-US" sz="5300" b="1" dirty="0">
                <a:solidFill>
                  <a:srgbClr val="002060"/>
                </a:solidFill>
                <a:cs typeface="Helvetica" panose="020B0604020202020204" pitchFamily="34" charset="0"/>
              </a:rPr>
              <a:t>The Collector</a:t>
            </a:r>
            <a:br>
              <a:rPr lang="en-US" b="0" dirty="0">
                <a:solidFill>
                  <a:schemeClr val="folHlink"/>
                </a:solidFill>
                <a:latin typeface="Helvetica" pitchFamily="-60" charset="0"/>
              </a:rPr>
            </a:br>
            <a:r>
              <a:rPr lang="en-US" dirty="0">
                <a:solidFill>
                  <a:srgbClr val="7030A0"/>
                </a:solidFill>
                <a:latin typeface="Helvetica" pitchFamily="-60" charset="0"/>
              </a:rPr>
              <a:t>Part 40 defines a collector as a trained person </a:t>
            </a:r>
            <a:endParaRPr lang="en-US" sz="4000" dirty="0">
              <a:solidFill>
                <a:srgbClr val="7030A0"/>
              </a:solidFill>
              <a:latin typeface="Helvetica" pitchFamily="-60" charset="0"/>
            </a:endParaRPr>
          </a:p>
        </p:txBody>
      </p:sp>
      <p:sp>
        <p:nvSpPr>
          <p:cNvPr id="4" name="TextBox 3">
            <a:extLst>
              <a:ext uri="{FF2B5EF4-FFF2-40B4-BE49-F238E27FC236}">
                <a16:creationId xmlns:a16="http://schemas.microsoft.com/office/drawing/2014/main" id="{532629F0-C304-4E07-AD58-C0A31108A0B6}"/>
              </a:ext>
            </a:extLst>
          </p:cNvPr>
          <p:cNvSpPr txBox="1"/>
          <p:nvPr/>
        </p:nvSpPr>
        <p:spPr>
          <a:xfrm>
            <a:off x="1790700" y="1905001"/>
            <a:ext cx="8610600" cy="4524315"/>
          </a:xfrm>
          <a:prstGeom prst="rect">
            <a:avLst/>
          </a:prstGeom>
          <a:noFill/>
        </p:spPr>
        <p:txBody>
          <a:bodyPr wrap="square" rtlCol="0">
            <a:spAutoFit/>
          </a:bodyPr>
          <a:lstStyle/>
          <a:p>
            <a:r>
              <a:rPr lang="en-US" sz="3200" dirty="0">
                <a:latin typeface="Helvetica" pitchFamily="-60" charset="0"/>
              </a:rPr>
              <a:t>*instructs and assists employees at the collection site, </a:t>
            </a:r>
            <a:br>
              <a:rPr lang="en-US" sz="3200" dirty="0">
                <a:latin typeface="Helvetica" pitchFamily="-60" charset="0"/>
              </a:rPr>
            </a:br>
            <a:br>
              <a:rPr lang="en-US" sz="3200" dirty="0">
                <a:latin typeface="Helvetica" pitchFamily="-60" charset="0"/>
              </a:rPr>
            </a:br>
            <a:r>
              <a:rPr lang="en-US" sz="3200" dirty="0">
                <a:latin typeface="Helvetica" pitchFamily="-60" charset="0"/>
              </a:rPr>
              <a:t>*receives and makes an initial inspection of the urine specimen provided by those employees  </a:t>
            </a:r>
          </a:p>
          <a:p>
            <a:br>
              <a:rPr lang="en-US" sz="3200" dirty="0">
                <a:latin typeface="Helvetica" pitchFamily="-60" charset="0"/>
              </a:rPr>
            </a:br>
            <a:r>
              <a:rPr lang="en-US" sz="3200" dirty="0">
                <a:latin typeface="Helvetica" pitchFamily="-60" charset="0"/>
              </a:rPr>
              <a:t>*initiates and completes the Federal Drug Testing Custody and Control Form (CCF)</a:t>
            </a:r>
            <a:endParaRPr lang="en-US" sz="3200" dirty="0"/>
          </a:p>
        </p:txBody>
      </p:sp>
    </p:spTree>
    <p:extLst>
      <p:ext uri="{BB962C8B-B14F-4D97-AF65-F5344CB8AC3E}">
        <p14:creationId xmlns:p14="http://schemas.microsoft.com/office/powerpoint/2010/main" val="38018416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Rot="1" noChangeArrowheads="1"/>
          </p:cNvSpPr>
          <p:nvPr>
            <p:ph type="title"/>
          </p:nvPr>
        </p:nvSpPr>
        <p:spPr>
          <a:xfrm>
            <a:off x="2943226" y="274638"/>
            <a:ext cx="6924675" cy="855662"/>
          </a:xfrm>
        </p:spPr>
        <p:txBody>
          <a:bodyPr>
            <a:normAutofit/>
          </a:bodyPr>
          <a:lstStyle/>
          <a:p>
            <a:r>
              <a:rPr lang="en-US" dirty="0">
                <a:solidFill>
                  <a:srgbClr val="002060"/>
                </a:solidFill>
                <a:cs typeface="Arial" panose="020B0604020202020204" pitchFamily="34" charset="0"/>
              </a:rPr>
              <a:t>Qualified Services</a:t>
            </a:r>
          </a:p>
        </p:txBody>
      </p:sp>
      <p:sp>
        <p:nvSpPr>
          <p:cNvPr id="1055747" name="Rectangle 3"/>
          <p:cNvSpPr>
            <a:spLocks noGrp="1" noChangeArrowheads="1"/>
          </p:cNvSpPr>
          <p:nvPr>
            <p:ph idx="1"/>
          </p:nvPr>
        </p:nvSpPr>
        <p:spPr>
          <a:xfrm>
            <a:off x="2819400" y="1143000"/>
            <a:ext cx="7467600" cy="5029200"/>
          </a:xfrm>
          <a:ln>
            <a:solidFill>
              <a:schemeClr val="tx1"/>
            </a:solidFill>
            <a:miter lim="800000"/>
            <a:headEnd/>
            <a:tailEnd/>
          </a:ln>
        </p:spPr>
        <p:txBody>
          <a:bodyPr>
            <a:normAutofit/>
          </a:bodyPr>
          <a:lstStyle/>
          <a:p>
            <a:pPr>
              <a:buFont typeface="Wingdings" pitchFamily="2" charset="2"/>
              <a:buNone/>
            </a:pPr>
            <a:r>
              <a:rPr lang="en-US" sz="2800" b="1" dirty="0"/>
              <a:t>Collection Site Personnel Training Requirements:</a:t>
            </a:r>
          </a:p>
          <a:p>
            <a:pPr>
              <a:buFont typeface="Wingdings" pitchFamily="2" charset="2"/>
              <a:buChar char="ü"/>
            </a:pPr>
            <a:r>
              <a:rPr lang="en-US" sz="2800" b="1" dirty="0"/>
              <a:t>     Qualified as </a:t>
            </a:r>
            <a:r>
              <a:rPr lang="en-US" sz="2800" b="1" dirty="0">
                <a:solidFill>
                  <a:srgbClr val="0070C0"/>
                </a:solidFill>
              </a:rPr>
              <a:t>“Collector” </a:t>
            </a:r>
          </a:p>
          <a:p>
            <a:pPr>
              <a:buFont typeface="Wingdings" pitchFamily="2" charset="2"/>
              <a:buChar char="ü"/>
            </a:pPr>
            <a:r>
              <a:rPr lang="en-US" sz="2800" b="1" dirty="0"/>
              <a:t>     Qualified as </a:t>
            </a:r>
            <a:r>
              <a:rPr lang="en-US" sz="2800" b="1" dirty="0">
                <a:solidFill>
                  <a:srgbClr val="0070C0"/>
                </a:solidFill>
              </a:rPr>
              <a:t>“BAT/STT”</a:t>
            </a:r>
          </a:p>
          <a:p>
            <a:pPr lvl="1"/>
            <a:endParaRPr lang="en-US" sz="2400" dirty="0"/>
          </a:p>
          <a:p>
            <a:pPr lvl="1"/>
            <a:endParaRPr lang="en-US" dirty="0"/>
          </a:p>
          <a:p>
            <a:pPr lvl="1"/>
            <a:r>
              <a:rPr lang="en-US" sz="2400" dirty="0"/>
              <a:t>Basic information</a:t>
            </a:r>
          </a:p>
          <a:p>
            <a:pPr lvl="1"/>
            <a:r>
              <a:rPr lang="en-US" sz="2400" dirty="0"/>
              <a:t>Qualification training</a:t>
            </a:r>
          </a:p>
          <a:p>
            <a:pPr lvl="1"/>
            <a:r>
              <a:rPr lang="en-US" sz="2400" dirty="0"/>
              <a:t>Initial proficiency demonstration</a:t>
            </a:r>
          </a:p>
          <a:p>
            <a:pPr lvl="1"/>
            <a:r>
              <a:rPr lang="en-US" sz="2400" dirty="0"/>
              <a:t>Refresher training</a:t>
            </a:r>
          </a:p>
          <a:p>
            <a:pPr lvl="1"/>
            <a:r>
              <a:rPr lang="en-US" sz="2400" dirty="0"/>
              <a:t>Error correction training</a:t>
            </a:r>
            <a:endParaRPr lang="en-US" sz="2400" b="1" dirty="0">
              <a:solidFill>
                <a:srgbClr val="FFFF00"/>
              </a:solidFill>
            </a:endParaRPr>
          </a:p>
          <a:p>
            <a:pPr lvl="1">
              <a:buFont typeface="Wingdings" pitchFamily="2" charset="2"/>
              <a:buNone/>
            </a:pPr>
            <a:endParaRPr lang="en-US" b="1" dirty="0"/>
          </a:p>
        </p:txBody>
      </p:sp>
      <p:sp>
        <p:nvSpPr>
          <p:cNvPr id="1055748" name="Text Box 4"/>
          <p:cNvSpPr txBox="1">
            <a:spLocks noChangeArrowheads="1"/>
          </p:cNvSpPr>
          <p:nvPr/>
        </p:nvSpPr>
        <p:spPr bwMode="auto">
          <a:xfrm>
            <a:off x="1524000" y="62166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Collectors meeting the requirements of Subpart C 40.31 are the only persons authorized to collect urine specimens for DOT drug testing</a:t>
            </a:r>
          </a:p>
        </p:txBody>
      </p:sp>
    </p:spTree>
    <p:extLst>
      <p:ext uri="{BB962C8B-B14F-4D97-AF65-F5344CB8AC3E}">
        <p14:creationId xmlns:p14="http://schemas.microsoft.com/office/powerpoint/2010/main" val="22547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055747">
                                            <p:txEl>
                                              <p:pRg st="5" end="5"/>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055747">
                                            <p:txEl>
                                              <p:pRg st="6" end="6"/>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1055747">
                                            <p:txEl>
                                              <p:pRg st="7" end="7"/>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1055747">
                                            <p:txEl>
                                              <p:pRg st="8" end="8"/>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750"/>
                                  </p:stCondLst>
                                  <p:childTnLst>
                                    <p:set>
                                      <p:cBhvr>
                                        <p:cTn id="18" dur="1" fill="hold">
                                          <p:stCondLst>
                                            <p:cond delay="0"/>
                                          </p:stCondLst>
                                        </p:cTn>
                                        <p:tgtEl>
                                          <p:spTgt spid="1055747">
                                            <p:txEl>
                                              <p:pRg st="9" end="9"/>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750"/>
                                  </p:stCondLst>
                                  <p:childTnLst>
                                    <p:set>
                                      <p:cBhvr>
                                        <p:cTn id="21" dur="1" fill="hold">
                                          <p:stCondLst>
                                            <p:cond delay="0"/>
                                          </p:stCondLst>
                                        </p:cTn>
                                        <p:tgtEl>
                                          <p:spTgt spid="1055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Rot="1" noChangeArrowheads="1"/>
          </p:cNvSpPr>
          <p:nvPr>
            <p:ph type="title"/>
          </p:nvPr>
        </p:nvSpPr>
        <p:spPr>
          <a:xfrm>
            <a:off x="1876427" y="320040"/>
            <a:ext cx="5937755" cy="1188720"/>
          </a:xfrm>
        </p:spPr>
        <p:txBody>
          <a:bodyPr>
            <a:normAutofit/>
          </a:bodyPr>
          <a:lstStyle/>
          <a:p>
            <a:r>
              <a:rPr lang="en-US" b="1" dirty="0">
                <a:solidFill>
                  <a:srgbClr val="002060"/>
                </a:solidFill>
              </a:rPr>
              <a:t>About Your Instructor</a:t>
            </a:r>
          </a:p>
        </p:txBody>
      </p:sp>
      <p:sp>
        <p:nvSpPr>
          <p:cNvPr id="1020931" name="Rectangle 3"/>
          <p:cNvSpPr>
            <a:spLocks noGrp="1" noChangeArrowheads="1"/>
          </p:cNvSpPr>
          <p:nvPr>
            <p:ph idx="1"/>
          </p:nvPr>
        </p:nvSpPr>
        <p:spPr>
          <a:xfrm>
            <a:off x="1876426" y="1463040"/>
            <a:ext cx="8029574" cy="4724400"/>
          </a:xfrm>
        </p:spPr>
        <p:txBody>
          <a:bodyPr>
            <a:normAutofit/>
          </a:bodyPr>
          <a:lstStyle/>
          <a:p>
            <a:pPr>
              <a:lnSpc>
                <a:spcPct val="80000"/>
              </a:lnSpc>
            </a:pPr>
            <a:r>
              <a:rPr lang="en-US" sz="2400" dirty="0"/>
              <a:t>Jan Kornmann has work in the drug and alcohol industry since the beginning of the mandated drug testing- 1988</a:t>
            </a:r>
          </a:p>
          <a:p>
            <a:pPr>
              <a:lnSpc>
                <a:spcPct val="80000"/>
              </a:lnSpc>
            </a:pPr>
            <a:r>
              <a:rPr lang="en-US" sz="2400" dirty="0"/>
              <a:t>Owner of a drug and alcohol testing firm specializing in consulting, training and educating. </a:t>
            </a:r>
          </a:p>
          <a:p>
            <a:pPr>
              <a:lnSpc>
                <a:spcPct val="80000"/>
              </a:lnSpc>
            </a:pPr>
            <a:r>
              <a:rPr lang="en-US" sz="2400" dirty="0"/>
              <a:t>Master  Qualified  Professional Collector Trainer (M-QPCT)</a:t>
            </a:r>
          </a:p>
          <a:p>
            <a:pPr>
              <a:lnSpc>
                <a:spcPct val="80000"/>
              </a:lnSpc>
            </a:pPr>
            <a:r>
              <a:rPr lang="en-US" sz="2400" dirty="0"/>
              <a:t>Breath Alcohol Technician (BAT) Master Trainer  (M-BATT)</a:t>
            </a:r>
          </a:p>
          <a:p>
            <a:pPr>
              <a:lnSpc>
                <a:spcPct val="80000"/>
              </a:lnSpc>
            </a:pPr>
            <a:r>
              <a:rPr lang="en-US" sz="2400" dirty="0"/>
              <a:t>Screening Testing Technician (STT) Trainer (M-STTT) </a:t>
            </a:r>
          </a:p>
          <a:p>
            <a:pPr>
              <a:lnSpc>
                <a:spcPct val="80000"/>
              </a:lnSpc>
            </a:pPr>
            <a:r>
              <a:rPr lang="en-US" sz="2400" dirty="0"/>
              <a:t>Certified Designated Employer Representative (C-DERT)</a:t>
            </a:r>
          </a:p>
          <a:p>
            <a:pPr marL="0" indent="0">
              <a:lnSpc>
                <a:spcPct val="80000"/>
              </a:lnSpc>
              <a:buNone/>
            </a:pPr>
            <a:r>
              <a:rPr lang="en-US" sz="2400" dirty="0"/>
              <a:t> </a:t>
            </a:r>
            <a:endParaRPr lang="en-US" dirty="0"/>
          </a:p>
          <a:p>
            <a:pPr>
              <a:lnSpc>
                <a:spcPct val="80000"/>
              </a:lnSpc>
              <a:buFont typeface="Wingdings" pitchFamily="2" charset="2"/>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8" y="63649"/>
            <a:ext cx="1097166" cy="1371600"/>
          </a:xfrm>
          <a:prstGeom prst="rect">
            <a:avLst/>
          </a:prstGeom>
        </p:spPr>
      </p:pic>
    </p:spTree>
    <p:extLst>
      <p:ext uri="{BB962C8B-B14F-4D97-AF65-F5344CB8AC3E}">
        <p14:creationId xmlns:p14="http://schemas.microsoft.com/office/powerpoint/2010/main" val="209181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1CABE-8607-44EA-8755-3BC10DA6FFEB}"/>
              </a:ext>
            </a:extLst>
          </p:cNvPr>
          <p:cNvSpPr>
            <a:spLocks noGrp="1"/>
          </p:cNvSpPr>
          <p:nvPr>
            <p:ph type="title"/>
          </p:nvPr>
        </p:nvSpPr>
        <p:spPr>
          <a:xfrm>
            <a:off x="7848601" y="499533"/>
            <a:ext cx="2551471" cy="5632980"/>
          </a:xfrm>
        </p:spPr>
        <p:txBody>
          <a:bodyPr>
            <a:normAutofit fontScale="90000"/>
          </a:bodyPr>
          <a:lstStyle/>
          <a:p>
            <a:r>
              <a:rPr lang="en-US" sz="2900" dirty="0">
                <a:solidFill>
                  <a:srgbClr val="002060"/>
                </a:solidFill>
              </a:rPr>
              <a:t>Any individual, who has received training specified in 49 CFR Part 40 (c:40.33) for conducting the required collection procedure, may serve as a collector </a:t>
            </a:r>
            <a:r>
              <a:rPr lang="en-US" sz="2900" b="1" dirty="0">
                <a:solidFill>
                  <a:srgbClr val="002060"/>
                </a:solidFill>
              </a:rPr>
              <a:t>except</a:t>
            </a:r>
            <a:r>
              <a:rPr lang="en-US" sz="2900" dirty="0">
                <a:solidFill>
                  <a:srgbClr val="002060"/>
                </a:solidFill>
              </a:rPr>
              <a:t> in the following situations</a:t>
            </a:r>
          </a:p>
        </p:txBody>
      </p:sp>
      <p:graphicFrame>
        <p:nvGraphicFramePr>
          <p:cNvPr id="5" name="Content Placeholder 1"/>
          <p:cNvGraphicFramePr>
            <a:graphicFrameLocks noGrp="1"/>
          </p:cNvGraphicFramePr>
          <p:nvPr>
            <p:ph idx="1"/>
          </p:nvPr>
        </p:nvGraphicFramePr>
        <p:xfrm>
          <a:off x="1524000" y="304800"/>
          <a:ext cx="6172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41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3" name="Text Box 5"/>
          <p:cNvSpPr txBox="1">
            <a:spLocks noChangeArrowheads="1"/>
          </p:cNvSpPr>
          <p:nvPr/>
        </p:nvSpPr>
        <p:spPr bwMode="auto">
          <a:xfrm>
            <a:off x="1635711" y="5486401"/>
            <a:ext cx="9232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dirty="0">
                <a:latin typeface="Times New Roman" pitchFamily="18" charset="0"/>
              </a:rPr>
              <a:t> </a:t>
            </a:r>
          </a:p>
        </p:txBody>
      </p:sp>
      <p:sp>
        <p:nvSpPr>
          <p:cNvPr id="416770" name="Rectangle 2"/>
          <p:cNvSpPr>
            <a:spLocks noGrp="1" noRot="1" noChangeArrowheads="1"/>
          </p:cNvSpPr>
          <p:nvPr>
            <p:ph type="title"/>
          </p:nvPr>
        </p:nvSpPr>
        <p:spPr>
          <a:xfrm>
            <a:off x="3996199" y="5948066"/>
            <a:ext cx="6100301" cy="757533"/>
          </a:xfrm>
        </p:spPr>
        <p:txBody>
          <a:bodyPr vert="horz" lIns="91440" tIns="45720" rIns="91440" bIns="45720" rtlCol="0" anchor="b">
            <a:normAutofit fontScale="90000"/>
          </a:bodyPr>
          <a:lstStyle/>
          <a:p>
            <a:pPr algn="r">
              <a:lnSpc>
                <a:spcPct val="85000"/>
              </a:lnSpc>
            </a:pPr>
            <a:r>
              <a:rPr lang="en-US" sz="5200" dirty="0">
                <a:solidFill>
                  <a:srgbClr val="002060"/>
                </a:solidFill>
              </a:rPr>
              <a:t>Continued…</a:t>
            </a:r>
          </a:p>
        </p:txBody>
      </p:sp>
      <p:sp>
        <p:nvSpPr>
          <p:cNvPr id="416772" name="Rectangle 4"/>
          <p:cNvSpPr>
            <a:spLocks noGrp="1" noChangeArrowheads="1"/>
          </p:cNvSpPr>
          <p:nvPr>
            <p:ph sz="half" idx="1"/>
          </p:nvPr>
        </p:nvSpPr>
        <p:spPr>
          <a:xfrm>
            <a:off x="129309" y="152401"/>
            <a:ext cx="11055927" cy="6451599"/>
          </a:xfrm>
        </p:spPr>
        <p:txBody>
          <a:bodyPr vert="horz" lIns="91440" tIns="45720" rIns="91440" bIns="45720" rtlCol="0" anchor="ctr">
            <a:noAutofit/>
          </a:bodyPr>
          <a:lstStyle/>
          <a:p>
            <a:pPr marL="457200" indent="-457200"/>
            <a:r>
              <a:rPr lang="en-US" sz="2300" b="1" dirty="0"/>
              <a:t>Appropriate identification</a:t>
            </a:r>
            <a:r>
              <a:rPr lang="en-US" sz="2300" dirty="0"/>
              <a:t> </a:t>
            </a:r>
          </a:p>
          <a:p>
            <a:pPr marL="457200" indent="-457200"/>
            <a:r>
              <a:rPr lang="en-US" sz="2300" b="1" dirty="0"/>
              <a:t>P</a:t>
            </a:r>
            <a:r>
              <a:rPr lang="en-US" sz="2300" dirty="0"/>
              <a:t>rovide </a:t>
            </a:r>
            <a:r>
              <a:rPr lang="en-US" sz="2300" b="1" dirty="0"/>
              <a:t>if requested </a:t>
            </a:r>
            <a:r>
              <a:rPr lang="en-US" sz="2300" dirty="0"/>
              <a:t>by the employee. </a:t>
            </a:r>
          </a:p>
          <a:p>
            <a:pPr marL="457200" indent="-457200"/>
            <a:r>
              <a:rPr lang="en-US" sz="2300" dirty="0"/>
              <a:t>No requirement to have </a:t>
            </a:r>
            <a:r>
              <a:rPr lang="en-US" sz="2300" b="1" dirty="0"/>
              <a:t>picture I.D. or to provide his or her driver's license with an address or telephone number</a:t>
            </a:r>
            <a:r>
              <a:rPr lang="en-US" sz="2300" dirty="0"/>
              <a:t>. </a:t>
            </a:r>
          </a:p>
          <a:p>
            <a:pPr marL="457200" indent="-457200"/>
            <a:r>
              <a:rPr lang="en-US" sz="2300" dirty="0"/>
              <a:t>Not </a:t>
            </a:r>
            <a:r>
              <a:rPr lang="en-US" sz="2300" b="1" dirty="0"/>
              <a:t>required to provide any certification </a:t>
            </a:r>
            <a:r>
              <a:rPr lang="en-US" sz="2300" dirty="0"/>
              <a:t> </a:t>
            </a:r>
          </a:p>
          <a:p>
            <a:pPr marL="457200" indent="-457200"/>
            <a:r>
              <a:rPr lang="en-US" sz="2300" dirty="0"/>
              <a:t>Must </a:t>
            </a:r>
            <a:r>
              <a:rPr lang="en-US" sz="2300" b="1" dirty="0"/>
              <a:t>provide </a:t>
            </a:r>
            <a:r>
              <a:rPr lang="en-US" sz="2300" dirty="0"/>
              <a:t>this documentation on request to </a:t>
            </a:r>
          </a:p>
          <a:p>
            <a:pPr marL="914400" lvl="1" indent="-457200"/>
            <a:r>
              <a:rPr lang="en-US" sz="1900" b="1" dirty="0"/>
              <a:t>DOT agency representatives and to </a:t>
            </a:r>
          </a:p>
          <a:p>
            <a:pPr marL="914400" lvl="1" indent="-457200"/>
            <a:r>
              <a:rPr lang="en-US" sz="1900" b="1" dirty="0"/>
              <a:t>Employers  </a:t>
            </a:r>
          </a:p>
          <a:p>
            <a:pPr marL="914400" lvl="1" indent="-457200"/>
            <a:r>
              <a:rPr lang="en-US" sz="1900" b="1" dirty="0"/>
              <a:t>Service agents (SA) or Consortium/Third Party Administrators (C/TPAs) who are using or negotiating to use that collector’s services</a:t>
            </a:r>
            <a:r>
              <a:rPr lang="en-US" sz="1900" dirty="0"/>
              <a:t>. </a:t>
            </a:r>
          </a:p>
          <a:p>
            <a:pPr marL="457200" indent="-457200"/>
            <a:r>
              <a:rPr lang="en-US" sz="2300" dirty="0"/>
              <a:t>The </a:t>
            </a:r>
            <a:r>
              <a:rPr lang="en-US" sz="2300" b="1" dirty="0"/>
              <a:t>employer</a:t>
            </a:r>
            <a:r>
              <a:rPr lang="en-US" sz="2300" dirty="0"/>
              <a:t> </a:t>
            </a:r>
            <a:r>
              <a:rPr lang="en-US" sz="2300" b="1" dirty="0"/>
              <a:t>must provide </a:t>
            </a:r>
            <a:r>
              <a:rPr lang="en-US" sz="2300" dirty="0"/>
              <a:t>the collector with the name and telephone number of the appropriate Designated Employee Representative (DER) and C/TPA </a:t>
            </a:r>
            <a:endParaRPr lang="en-US" sz="2400" dirty="0"/>
          </a:p>
        </p:txBody>
      </p:sp>
    </p:spTree>
    <p:extLst>
      <p:ext uri="{BB962C8B-B14F-4D97-AF65-F5344CB8AC3E}">
        <p14:creationId xmlns:p14="http://schemas.microsoft.com/office/powerpoint/2010/main" val="24056286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2">
                                            <p:txEl>
                                              <p:pRg st="0" end="0"/>
                                            </p:txEl>
                                          </p:spTgt>
                                        </p:tgtEl>
                                        <p:attrNameLst>
                                          <p:attrName>style.visibility</p:attrName>
                                        </p:attrNameLst>
                                      </p:cBhvr>
                                      <p:to>
                                        <p:strVal val="visible"/>
                                      </p:to>
                                    </p:set>
                                    <p:anim calcmode="lin" valueType="num">
                                      <p:cBhvr additive="base">
                                        <p:cTn id="7" dur="500" fill="hold"/>
                                        <p:tgtEl>
                                          <p:spTgt spid="4167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2">
                                            <p:txEl>
                                              <p:pRg st="1" end="1"/>
                                            </p:txEl>
                                          </p:spTgt>
                                        </p:tgtEl>
                                        <p:attrNameLst>
                                          <p:attrName>style.visibility</p:attrName>
                                        </p:attrNameLst>
                                      </p:cBhvr>
                                      <p:to>
                                        <p:strVal val="visible"/>
                                      </p:to>
                                    </p:set>
                                    <p:anim calcmode="lin" valueType="num">
                                      <p:cBhvr additive="base">
                                        <p:cTn id="13" dur="500" fill="hold"/>
                                        <p:tgtEl>
                                          <p:spTgt spid="4167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6772">
                                            <p:txEl>
                                              <p:pRg st="2" end="2"/>
                                            </p:txEl>
                                          </p:spTgt>
                                        </p:tgtEl>
                                        <p:attrNameLst>
                                          <p:attrName>style.visibility</p:attrName>
                                        </p:attrNameLst>
                                      </p:cBhvr>
                                      <p:to>
                                        <p:strVal val="visible"/>
                                      </p:to>
                                    </p:set>
                                    <p:anim calcmode="lin" valueType="num">
                                      <p:cBhvr additive="base">
                                        <p:cTn id="19" dur="500" fill="hold"/>
                                        <p:tgtEl>
                                          <p:spTgt spid="4167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6772">
                                            <p:txEl>
                                              <p:pRg st="3" end="3"/>
                                            </p:txEl>
                                          </p:spTgt>
                                        </p:tgtEl>
                                        <p:attrNameLst>
                                          <p:attrName>style.visibility</p:attrName>
                                        </p:attrNameLst>
                                      </p:cBhvr>
                                      <p:to>
                                        <p:strVal val="visible"/>
                                      </p:to>
                                    </p:set>
                                    <p:anim calcmode="lin" valueType="num">
                                      <p:cBhvr additive="base">
                                        <p:cTn id="25" dur="500" fill="hold"/>
                                        <p:tgtEl>
                                          <p:spTgt spid="41677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67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6772">
                                            <p:txEl>
                                              <p:pRg st="4" end="4"/>
                                            </p:txEl>
                                          </p:spTgt>
                                        </p:tgtEl>
                                        <p:attrNameLst>
                                          <p:attrName>style.visibility</p:attrName>
                                        </p:attrNameLst>
                                      </p:cBhvr>
                                      <p:to>
                                        <p:strVal val="visible"/>
                                      </p:to>
                                    </p:set>
                                    <p:anim calcmode="lin" valueType="num">
                                      <p:cBhvr additive="base">
                                        <p:cTn id="31" dur="500" fill="hold"/>
                                        <p:tgtEl>
                                          <p:spTgt spid="41677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6772">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6772">
                                            <p:txEl>
                                              <p:pRg st="5" end="5"/>
                                            </p:txEl>
                                          </p:spTgt>
                                        </p:tgtEl>
                                        <p:attrNameLst>
                                          <p:attrName>style.visibility</p:attrName>
                                        </p:attrNameLst>
                                      </p:cBhvr>
                                      <p:to>
                                        <p:strVal val="visible"/>
                                      </p:to>
                                    </p:set>
                                    <p:anim calcmode="lin" valueType="num">
                                      <p:cBhvr additive="base">
                                        <p:cTn id="35" dur="500" fill="hold"/>
                                        <p:tgtEl>
                                          <p:spTgt spid="416772">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6772">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6772">
                                            <p:txEl>
                                              <p:pRg st="6" end="6"/>
                                            </p:txEl>
                                          </p:spTgt>
                                        </p:tgtEl>
                                        <p:attrNameLst>
                                          <p:attrName>style.visibility</p:attrName>
                                        </p:attrNameLst>
                                      </p:cBhvr>
                                      <p:to>
                                        <p:strVal val="visible"/>
                                      </p:to>
                                    </p:set>
                                    <p:anim calcmode="lin" valueType="num">
                                      <p:cBhvr additive="base">
                                        <p:cTn id="39" dur="500" fill="hold"/>
                                        <p:tgtEl>
                                          <p:spTgt spid="416772">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16772">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6772">
                                            <p:txEl>
                                              <p:pRg st="7" end="7"/>
                                            </p:txEl>
                                          </p:spTgt>
                                        </p:tgtEl>
                                        <p:attrNameLst>
                                          <p:attrName>style.visibility</p:attrName>
                                        </p:attrNameLst>
                                      </p:cBhvr>
                                      <p:to>
                                        <p:strVal val="visible"/>
                                      </p:to>
                                    </p:set>
                                    <p:anim calcmode="lin" valueType="num">
                                      <p:cBhvr additive="base">
                                        <p:cTn id="43" dur="500" fill="hold"/>
                                        <p:tgtEl>
                                          <p:spTgt spid="41677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677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6772">
                                            <p:txEl>
                                              <p:pRg st="8" end="8"/>
                                            </p:txEl>
                                          </p:spTgt>
                                        </p:tgtEl>
                                        <p:attrNameLst>
                                          <p:attrName>style.visibility</p:attrName>
                                        </p:attrNameLst>
                                      </p:cBhvr>
                                      <p:to>
                                        <p:strVal val="visible"/>
                                      </p:to>
                                    </p:set>
                                    <p:anim calcmode="lin" valueType="num">
                                      <p:cBhvr additive="base">
                                        <p:cTn id="49" dur="500" fill="hold"/>
                                        <p:tgtEl>
                                          <p:spTgt spid="41677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67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167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build="p" autoUpdateAnimBg="0"/>
      <p:bldP spid="41677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1026"/>
          <p:cNvSpPr>
            <a:spLocks noGrp="1" noRot="1" noChangeArrowheads="1"/>
          </p:cNvSpPr>
          <p:nvPr>
            <p:ph type="title"/>
          </p:nvPr>
        </p:nvSpPr>
        <p:spPr>
          <a:xfrm>
            <a:off x="1524000" y="0"/>
            <a:ext cx="9144000" cy="762000"/>
          </a:xfrm>
        </p:spPr>
        <p:txBody>
          <a:bodyPr>
            <a:normAutofit/>
          </a:bodyPr>
          <a:lstStyle/>
          <a:p>
            <a:r>
              <a:rPr lang="en-US" sz="3500" dirty="0">
                <a:solidFill>
                  <a:srgbClr val="002060"/>
                </a:solidFill>
              </a:rPr>
              <a:t>Required Components in training – Appendix A </a:t>
            </a:r>
            <a:r>
              <a:rPr lang="en-US" dirty="0">
                <a:solidFill>
                  <a:srgbClr val="002060"/>
                </a:solidFill>
              </a:rPr>
              <a:t> </a:t>
            </a:r>
            <a:r>
              <a:rPr lang="en-US" sz="2000" dirty="0">
                <a:solidFill>
                  <a:srgbClr val="002060"/>
                </a:solidFill>
              </a:rPr>
              <a:t> </a:t>
            </a:r>
          </a:p>
        </p:txBody>
      </p:sp>
      <p:sp>
        <p:nvSpPr>
          <p:cNvPr id="370691" name="Rectangle 1027"/>
          <p:cNvSpPr>
            <a:spLocks noGrp="1" noChangeArrowheads="1"/>
          </p:cNvSpPr>
          <p:nvPr>
            <p:ph idx="1"/>
          </p:nvPr>
        </p:nvSpPr>
        <p:spPr>
          <a:xfrm>
            <a:off x="1524000" y="838200"/>
            <a:ext cx="9144000" cy="6019800"/>
          </a:xfrm>
        </p:spPr>
        <p:txBody>
          <a:bodyPr>
            <a:normAutofit fontScale="92500"/>
          </a:bodyPr>
          <a:lstStyle/>
          <a:p>
            <a:pPr marL="457200" indent="-457200">
              <a:lnSpc>
                <a:spcPct val="90000"/>
              </a:lnSpc>
              <a:buFont typeface="Wingdings" pitchFamily="2" charset="2"/>
              <a:buChar char="v"/>
            </a:pPr>
            <a:r>
              <a:rPr lang="en-US" sz="2800" u="sng" dirty="0"/>
              <a:t>Basic information-</a:t>
            </a:r>
            <a:r>
              <a:rPr lang="en-US" sz="2800" dirty="0"/>
              <a:t> 49 CFR Part 40 Subpart C 40.33&amp; knowledgeable about current “DOT Urine Specimen Collection Procedures Guidelines”</a:t>
            </a:r>
          </a:p>
          <a:p>
            <a:pPr>
              <a:lnSpc>
                <a:spcPct val="90000"/>
              </a:lnSpc>
            </a:pPr>
            <a:r>
              <a:rPr lang="en-US" sz="2800" dirty="0"/>
              <a:t>	  web site: http://</a:t>
            </a:r>
            <a:r>
              <a:rPr lang="en-US" sz="2800"/>
              <a:t>www.transportation.</a:t>
            </a:r>
            <a:r>
              <a:rPr lang="en-US" sz="2800" dirty="0"/>
              <a:t>gov/odapc. </a:t>
            </a:r>
          </a:p>
          <a:p>
            <a:pPr>
              <a:lnSpc>
                <a:spcPct val="90000"/>
              </a:lnSpc>
            </a:pPr>
            <a:r>
              <a:rPr lang="en-US" sz="2800" dirty="0"/>
              <a:t>****You must subscribe to the ODAPC list-serve:    </a:t>
            </a:r>
            <a:r>
              <a:rPr lang="en-US" sz="2600" dirty="0"/>
              <a:t>https://www.transportation.gov/odapc/get-odapc-email-updates.</a:t>
            </a:r>
          </a:p>
          <a:p>
            <a:pPr marL="457200" indent="-457200">
              <a:lnSpc>
                <a:spcPct val="90000"/>
              </a:lnSpc>
              <a:buFont typeface="Wingdings" pitchFamily="2" charset="2"/>
              <a:buChar char="v"/>
            </a:pPr>
            <a:r>
              <a:rPr lang="en-US" sz="2800" u="sng" dirty="0"/>
              <a:t>Qualification training:</a:t>
            </a:r>
          </a:p>
          <a:p>
            <a:pPr lvl="4">
              <a:lnSpc>
                <a:spcPct val="90000"/>
              </a:lnSpc>
              <a:buFont typeface="Wingdings" pitchFamily="2" charset="2"/>
              <a:buChar char="ü"/>
            </a:pPr>
            <a:r>
              <a:rPr lang="en-US" sz="2400" dirty="0"/>
              <a:t>Complete collection and Chain of custody-completion and transmission</a:t>
            </a:r>
          </a:p>
          <a:p>
            <a:pPr lvl="4">
              <a:lnSpc>
                <a:spcPct val="90000"/>
              </a:lnSpc>
              <a:buFont typeface="Wingdings" pitchFamily="2" charset="2"/>
              <a:buChar char="ü"/>
            </a:pPr>
            <a:r>
              <a:rPr lang="en-US" sz="2400" dirty="0"/>
              <a:t>Problem collections: shy bladder, attempted adulteration, </a:t>
            </a:r>
          </a:p>
          <a:p>
            <a:pPr lvl="4">
              <a:lnSpc>
                <a:spcPct val="90000"/>
              </a:lnSpc>
              <a:buFont typeface="Wingdings" pitchFamily="2" charset="2"/>
              <a:buChar char="ü"/>
            </a:pPr>
            <a:r>
              <a:rPr lang="en-US" sz="2400" dirty="0"/>
              <a:t>Fatal flaws, correctable flaws, and how to correct problems</a:t>
            </a:r>
          </a:p>
          <a:p>
            <a:pPr lvl="4">
              <a:lnSpc>
                <a:spcPct val="90000"/>
              </a:lnSpc>
              <a:buFont typeface="Wingdings" pitchFamily="2" charset="2"/>
              <a:buChar char="ü"/>
            </a:pPr>
            <a:endParaRPr lang="en-US" sz="2400" dirty="0"/>
          </a:p>
          <a:p>
            <a:pPr lvl="1">
              <a:lnSpc>
                <a:spcPct val="90000"/>
              </a:lnSpc>
              <a:buFont typeface="Wingdings" pitchFamily="2" charset="2"/>
              <a:buChar char="v"/>
            </a:pPr>
            <a:r>
              <a:rPr lang="en-US" sz="2400" dirty="0"/>
              <a:t>The collector’s responsibility for maintaining the integrity of the collection process, ensuring the privacy of the donor, ensuring security of the specimen, and avoiding conduct or statements that could be viewed as in appropriate or offensive.  </a:t>
            </a:r>
          </a:p>
          <a:p>
            <a:pPr>
              <a:lnSpc>
                <a:spcPct val="90000"/>
              </a:lnSpc>
              <a:buFont typeface="Wingdings" pitchFamily="2" charset="2"/>
              <a:buChar char="v"/>
            </a:pPr>
            <a:endParaRPr lang="en-US" dirty="0"/>
          </a:p>
        </p:txBody>
      </p:sp>
    </p:spTree>
    <p:extLst>
      <p:ext uri="{BB962C8B-B14F-4D97-AF65-F5344CB8AC3E}">
        <p14:creationId xmlns:p14="http://schemas.microsoft.com/office/powerpoint/2010/main" val="1636023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fade">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fade">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fade">
                                      <p:cBhvr>
                                        <p:cTn id="17" dur="500"/>
                                        <p:tgtEl>
                                          <p:spTgt spid="370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0691">
                                            <p:txEl>
                                              <p:pRg st="3" end="3"/>
                                            </p:txEl>
                                          </p:spTgt>
                                        </p:tgtEl>
                                        <p:attrNameLst>
                                          <p:attrName>style.visibility</p:attrName>
                                        </p:attrNameLst>
                                      </p:cBhvr>
                                      <p:to>
                                        <p:strVal val="visible"/>
                                      </p:to>
                                    </p:set>
                                    <p:animEffect transition="in" filter="fade">
                                      <p:cBhvr>
                                        <p:cTn id="22" dur="500"/>
                                        <p:tgtEl>
                                          <p:spTgt spid="37069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0691">
                                            <p:txEl>
                                              <p:pRg st="4" end="4"/>
                                            </p:txEl>
                                          </p:spTgt>
                                        </p:tgtEl>
                                        <p:attrNameLst>
                                          <p:attrName>style.visibility</p:attrName>
                                        </p:attrNameLst>
                                      </p:cBhvr>
                                      <p:to>
                                        <p:strVal val="visible"/>
                                      </p:to>
                                    </p:set>
                                    <p:animEffect transition="in" filter="fade">
                                      <p:cBhvr>
                                        <p:cTn id="25" dur="500"/>
                                        <p:tgtEl>
                                          <p:spTgt spid="37069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0691">
                                            <p:txEl>
                                              <p:pRg st="5" end="5"/>
                                            </p:txEl>
                                          </p:spTgt>
                                        </p:tgtEl>
                                        <p:attrNameLst>
                                          <p:attrName>style.visibility</p:attrName>
                                        </p:attrNameLst>
                                      </p:cBhvr>
                                      <p:to>
                                        <p:strVal val="visible"/>
                                      </p:to>
                                    </p:set>
                                    <p:animEffect transition="in" filter="fade">
                                      <p:cBhvr>
                                        <p:cTn id="28" dur="500"/>
                                        <p:tgtEl>
                                          <p:spTgt spid="37069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0691">
                                            <p:txEl>
                                              <p:pRg st="6" end="6"/>
                                            </p:txEl>
                                          </p:spTgt>
                                        </p:tgtEl>
                                        <p:attrNameLst>
                                          <p:attrName>style.visibility</p:attrName>
                                        </p:attrNameLst>
                                      </p:cBhvr>
                                      <p:to>
                                        <p:strVal val="visible"/>
                                      </p:to>
                                    </p:set>
                                    <p:animEffect transition="in" filter="fade">
                                      <p:cBhvr>
                                        <p:cTn id="31" dur="500"/>
                                        <p:tgtEl>
                                          <p:spTgt spid="37069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0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7" name="Rectangle 3"/>
          <p:cNvSpPr>
            <a:spLocks noGrp="1" noChangeArrowheads="1"/>
          </p:cNvSpPr>
          <p:nvPr>
            <p:ph idx="1"/>
          </p:nvPr>
        </p:nvSpPr>
        <p:spPr>
          <a:xfrm>
            <a:off x="369455" y="381000"/>
            <a:ext cx="9841345" cy="6477000"/>
          </a:xfrm>
        </p:spPr>
        <p:txBody>
          <a:bodyPr>
            <a:normAutofit/>
          </a:bodyPr>
          <a:lstStyle/>
          <a:p>
            <a:r>
              <a:rPr lang="en-US" sz="2800" u="sng" dirty="0"/>
              <a:t>Initial Proficiency Demonstration: </a:t>
            </a:r>
            <a:r>
              <a:rPr lang="en-US" sz="2800" dirty="0"/>
              <a:t>5 (two uneventful, one temp out of range, one insufficient quantity, and one donor refusal to sign)</a:t>
            </a:r>
          </a:p>
          <a:p>
            <a:pPr lvl="1"/>
            <a:r>
              <a:rPr lang="en-US" sz="2400" dirty="0"/>
              <a:t>Monitor </a:t>
            </a:r>
          </a:p>
          <a:p>
            <a:pPr lvl="1"/>
            <a:r>
              <a:rPr lang="en-US" sz="2400" dirty="0"/>
              <a:t> evaluate in person or by means of that provides </a:t>
            </a:r>
          </a:p>
          <a:p>
            <a:pPr lvl="1"/>
            <a:r>
              <a:rPr lang="en-US" sz="2400" dirty="0"/>
              <a:t>“real time observation and interaction” </a:t>
            </a:r>
          </a:p>
          <a:p>
            <a:pPr lvl="1"/>
            <a:r>
              <a:rPr lang="en-US" sz="2400" dirty="0"/>
              <a:t>attest that mock collections are “error free”.</a:t>
            </a:r>
          </a:p>
          <a:p>
            <a:pPr lvl="1"/>
            <a:endParaRPr lang="en-US" sz="2400" dirty="0"/>
          </a:p>
          <a:p>
            <a:pPr lvl="1"/>
            <a:r>
              <a:rPr lang="en-US" sz="2400" dirty="0"/>
              <a:t>Monitor must be qualified collector who has demonstrated necessary knowledge, skills, and abilities by: </a:t>
            </a:r>
          </a:p>
          <a:p>
            <a:pPr lvl="2"/>
            <a:r>
              <a:rPr lang="en-US" sz="2400" dirty="0"/>
              <a:t>Collector for DOT collections for at least one year</a:t>
            </a:r>
          </a:p>
          <a:p>
            <a:pPr lvl="2"/>
            <a:r>
              <a:rPr lang="en-US" sz="2400" dirty="0"/>
              <a:t>Conduct collector training under this part for one year</a:t>
            </a:r>
          </a:p>
          <a:p>
            <a:pPr lvl="2"/>
            <a:r>
              <a:rPr lang="en-US" sz="2400" dirty="0"/>
              <a:t>Successfully competed a “train the trainer” course	</a:t>
            </a:r>
          </a:p>
          <a:p>
            <a:pPr lvl="3"/>
            <a:endParaRPr lang="en-US" dirty="0"/>
          </a:p>
          <a:p>
            <a:pPr>
              <a:buFont typeface="Wingdings" pitchFamily="2" charset="2"/>
              <a:buNone/>
            </a:pPr>
            <a:endParaRPr lang="en-US" dirty="0"/>
          </a:p>
        </p:txBody>
      </p:sp>
    </p:spTree>
    <p:extLst>
      <p:ext uri="{BB962C8B-B14F-4D97-AF65-F5344CB8AC3E}">
        <p14:creationId xmlns:p14="http://schemas.microsoft.com/office/powerpoint/2010/main" val="24766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Rot="1" noChangeArrowheads="1"/>
          </p:cNvSpPr>
          <p:nvPr>
            <p:ph type="title"/>
          </p:nvPr>
        </p:nvSpPr>
        <p:spPr>
          <a:xfrm>
            <a:off x="1524000" y="274638"/>
            <a:ext cx="9144000" cy="2011362"/>
          </a:xfrm>
        </p:spPr>
        <p:txBody>
          <a:bodyPr/>
          <a:lstStyle/>
          <a:p>
            <a:r>
              <a:rPr lang="en-US" dirty="0">
                <a:solidFill>
                  <a:schemeClr val="folHlink"/>
                </a:solidFill>
                <a:latin typeface="Helvetica" pitchFamily="-60" charset="0"/>
              </a:rPr>
              <a:t> </a:t>
            </a:r>
            <a:endParaRPr lang="en-US" dirty="0"/>
          </a:p>
        </p:txBody>
      </p:sp>
      <p:sp>
        <p:nvSpPr>
          <p:cNvPr id="378883" name="Rectangle 3"/>
          <p:cNvSpPr>
            <a:spLocks noGrp="1" noChangeArrowheads="1"/>
          </p:cNvSpPr>
          <p:nvPr>
            <p:ph idx="1"/>
          </p:nvPr>
        </p:nvSpPr>
        <p:spPr>
          <a:xfrm>
            <a:off x="73891" y="228600"/>
            <a:ext cx="11157527" cy="6629400"/>
          </a:xfrm>
        </p:spPr>
        <p:txBody>
          <a:bodyPr>
            <a:noAutofit/>
          </a:bodyPr>
          <a:lstStyle/>
          <a:p>
            <a:pPr>
              <a:lnSpc>
                <a:spcPct val="90000"/>
              </a:lnSpc>
            </a:pPr>
            <a:r>
              <a:rPr lang="en-US" sz="2800" b="1" dirty="0"/>
              <a:t>Refresher training- </a:t>
            </a:r>
            <a:r>
              <a:rPr lang="en-US" sz="2800" dirty="0"/>
              <a:t>no less frequently than every five years</a:t>
            </a:r>
          </a:p>
          <a:p>
            <a:pPr>
              <a:lnSpc>
                <a:spcPct val="90000"/>
              </a:lnSpc>
            </a:pPr>
            <a:r>
              <a:rPr lang="en-US" sz="2800" dirty="0"/>
              <a:t> 	must meet same requirements as initial training.</a:t>
            </a:r>
          </a:p>
          <a:p>
            <a:pPr>
              <a:lnSpc>
                <a:spcPct val="90000"/>
              </a:lnSpc>
            </a:pPr>
            <a:endParaRPr lang="en-US" sz="2800" dirty="0"/>
          </a:p>
          <a:p>
            <a:pPr>
              <a:lnSpc>
                <a:spcPct val="90000"/>
              </a:lnSpc>
            </a:pPr>
            <a:r>
              <a:rPr lang="en-US" sz="2800" b="1" dirty="0"/>
              <a:t> Error correction training- </a:t>
            </a:r>
            <a:r>
              <a:rPr lang="en-US" sz="2800" dirty="0"/>
              <a:t>if you make a mistake as a collector that cancels (fatal flaw, uncorrected flaw).</a:t>
            </a:r>
          </a:p>
          <a:p>
            <a:pPr lvl="1">
              <a:lnSpc>
                <a:spcPct val="90000"/>
              </a:lnSpc>
            </a:pPr>
            <a:r>
              <a:rPr lang="en-US" sz="2400" dirty="0"/>
              <a:t>Within 30 days</a:t>
            </a:r>
          </a:p>
          <a:p>
            <a:pPr lvl="1">
              <a:lnSpc>
                <a:spcPct val="90000"/>
              </a:lnSpc>
            </a:pPr>
            <a:r>
              <a:rPr lang="en-US" sz="2400" dirty="0"/>
              <a:t>Cover subject matter with the error was caused</a:t>
            </a:r>
          </a:p>
          <a:p>
            <a:pPr lvl="1">
              <a:lnSpc>
                <a:spcPct val="90000"/>
              </a:lnSpc>
            </a:pPr>
            <a:r>
              <a:rPr lang="en-US" sz="2400" dirty="0"/>
              <a:t>Error free mock collections (two on error)</a:t>
            </a:r>
          </a:p>
          <a:p>
            <a:pPr>
              <a:lnSpc>
                <a:spcPct val="90000"/>
              </a:lnSpc>
            </a:pPr>
            <a:r>
              <a:rPr lang="en-US" sz="2800" b="1" dirty="0"/>
              <a:t>Documentation</a:t>
            </a:r>
          </a:p>
          <a:p>
            <a:pPr lvl="1">
              <a:lnSpc>
                <a:spcPct val="90000"/>
              </a:lnSpc>
            </a:pPr>
            <a:r>
              <a:rPr lang="en-US" sz="2400" dirty="0"/>
              <a:t>Collector must  maintain to show current requirements meet</a:t>
            </a:r>
          </a:p>
          <a:p>
            <a:pPr lvl="1">
              <a:lnSpc>
                <a:spcPct val="90000"/>
              </a:lnSpc>
            </a:pPr>
            <a:r>
              <a:rPr lang="en-US" sz="2400" dirty="0"/>
              <a:t>Must provide on request to:</a:t>
            </a:r>
          </a:p>
          <a:p>
            <a:pPr lvl="2">
              <a:lnSpc>
                <a:spcPct val="90000"/>
              </a:lnSpc>
            </a:pPr>
            <a:r>
              <a:rPr lang="en-US" sz="2400" dirty="0"/>
              <a:t>DOT agency representatives</a:t>
            </a:r>
          </a:p>
          <a:p>
            <a:pPr lvl="2">
              <a:lnSpc>
                <a:spcPct val="90000"/>
              </a:lnSpc>
            </a:pPr>
            <a:r>
              <a:rPr lang="en-US" sz="2400" dirty="0"/>
              <a:t>Employers and C/TPA’s who are using or negotiating to use your services</a:t>
            </a:r>
          </a:p>
        </p:txBody>
      </p:sp>
    </p:spTree>
    <p:extLst>
      <p:ext uri="{BB962C8B-B14F-4D97-AF65-F5344CB8AC3E}">
        <p14:creationId xmlns:p14="http://schemas.microsoft.com/office/powerpoint/2010/main" val="28373215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78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78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7888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788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788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788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788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rrowheads="1"/>
          </p:cNvSpPr>
          <p:nvPr>
            <p:ph type="title"/>
          </p:nvPr>
        </p:nvSpPr>
        <p:spPr/>
        <p:txBody>
          <a:bodyPr/>
          <a:lstStyle/>
          <a:p>
            <a:r>
              <a:rPr lang="en-US" dirty="0">
                <a:solidFill>
                  <a:srgbClr val="002060"/>
                </a:solidFill>
                <a:cs typeface="Helvetica" panose="020B0604020202020204" pitchFamily="34" charset="0"/>
              </a:rPr>
              <a:t>Collector Training</a:t>
            </a:r>
          </a:p>
        </p:txBody>
      </p:sp>
      <p:sp>
        <p:nvSpPr>
          <p:cNvPr id="377860" name="Rectangle 4"/>
          <p:cNvSpPr>
            <a:spLocks noGrp="1" noChangeArrowheads="1"/>
          </p:cNvSpPr>
          <p:nvPr>
            <p:ph sz="half" idx="1"/>
          </p:nvPr>
        </p:nvSpPr>
        <p:spPr>
          <a:xfrm>
            <a:off x="1943100" y="2166476"/>
            <a:ext cx="8153400" cy="2533795"/>
          </a:xfrm>
        </p:spPr>
        <p:txBody>
          <a:bodyPr>
            <a:normAutofit lnSpcReduction="10000"/>
          </a:bodyPr>
          <a:lstStyle/>
          <a:p>
            <a:r>
              <a:rPr lang="en-US" sz="3200" b="1" dirty="0"/>
              <a:t>Collectors responsible for  maintaining </a:t>
            </a:r>
            <a:r>
              <a:rPr lang="en-US" sz="3200" b="1" u="sng" dirty="0"/>
              <a:t>integrity </a:t>
            </a:r>
            <a:r>
              <a:rPr lang="en-US" sz="3200" b="1" dirty="0"/>
              <a:t>of the collection process, ensure </a:t>
            </a:r>
            <a:r>
              <a:rPr lang="en-US" sz="3200" b="1" u="sng" dirty="0"/>
              <a:t>privacy</a:t>
            </a:r>
            <a:r>
              <a:rPr lang="en-US" sz="3200" b="1" dirty="0"/>
              <a:t> of the donor, </a:t>
            </a:r>
            <a:r>
              <a:rPr lang="en-US" sz="3200" b="1" u="sng" dirty="0"/>
              <a:t>security</a:t>
            </a:r>
            <a:r>
              <a:rPr lang="en-US" sz="3200" b="1" dirty="0"/>
              <a:t> of specimen, and be professional (avoid conduct or statements </a:t>
            </a:r>
            <a:r>
              <a:rPr lang="en-US" sz="3200" b="1" u="sng" dirty="0"/>
              <a:t>that could be viewed as  inappropriate or offensive behavior</a:t>
            </a:r>
            <a:r>
              <a:rPr lang="en-US" sz="3200" b="1" dirty="0"/>
              <a:t>).</a:t>
            </a:r>
          </a:p>
        </p:txBody>
      </p:sp>
      <p:sp>
        <p:nvSpPr>
          <p:cNvPr id="377861" name="Text Box 5"/>
          <p:cNvSpPr txBox="1">
            <a:spLocks noChangeArrowheads="1"/>
          </p:cNvSpPr>
          <p:nvPr/>
        </p:nvSpPr>
        <p:spPr bwMode="auto">
          <a:xfrm>
            <a:off x="1752600" y="304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11751383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Rot="1" noChangeArrowheads="1"/>
          </p:cNvSpPr>
          <p:nvPr>
            <p:ph type="title"/>
          </p:nvPr>
        </p:nvSpPr>
        <p:spPr>
          <a:xfrm>
            <a:off x="1981200" y="0"/>
            <a:ext cx="8229600" cy="1219200"/>
          </a:xfrm>
        </p:spPr>
        <p:txBody>
          <a:bodyPr>
            <a:normAutofit/>
          </a:bodyPr>
          <a:lstStyle/>
          <a:p>
            <a:r>
              <a:rPr lang="en-US" sz="4000" dirty="0">
                <a:solidFill>
                  <a:srgbClr val="002060"/>
                </a:solidFill>
              </a:rPr>
              <a:t>HHS Mandated Testing (Federal Workplace Drug Testing Programs)</a:t>
            </a:r>
          </a:p>
        </p:txBody>
      </p:sp>
      <p:sp>
        <p:nvSpPr>
          <p:cNvPr id="1123331" name="Rectangle 3"/>
          <p:cNvSpPr>
            <a:spLocks noGrp="1" noChangeArrowheads="1"/>
          </p:cNvSpPr>
          <p:nvPr>
            <p:ph idx="1"/>
          </p:nvPr>
        </p:nvSpPr>
        <p:spPr>
          <a:xfrm>
            <a:off x="203200" y="1295400"/>
            <a:ext cx="10464800" cy="5562600"/>
          </a:xfrm>
        </p:spPr>
        <p:txBody>
          <a:bodyPr>
            <a:normAutofit lnSpcReduction="10000"/>
          </a:bodyPr>
          <a:lstStyle/>
          <a:p>
            <a:pPr>
              <a:lnSpc>
                <a:spcPct val="80000"/>
              </a:lnSpc>
            </a:pPr>
            <a:r>
              <a:rPr lang="en-US" sz="3000" dirty="0"/>
              <a:t>Who may serve as collector  </a:t>
            </a:r>
          </a:p>
          <a:p>
            <a:pPr lvl="1">
              <a:lnSpc>
                <a:spcPct val="80000"/>
              </a:lnSpc>
            </a:pPr>
            <a:r>
              <a:rPr lang="en-US" sz="2400" dirty="0"/>
              <a:t>Immediate supervisor  </a:t>
            </a:r>
          </a:p>
          <a:p>
            <a:pPr lvl="1">
              <a:lnSpc>
                <a:spcPct val="80000"/>
              </a:lnSpc>
            </a:pPr>
            <a:r>
              <a:rPr lang="en-US" sz="2400" dirty="0"/>
              <a:t>The hiring official of applicant  </a:t>
            </a:r>
          </a:p>
          <a:p>
            <a:pPr lvl="1">
              <a:lnSpc>
                <a:spcPct val="80000"/>
              </a:lnSpc>
            </a:pPr>
            <a:r>
              <a:rPr lang="en-US" sz="2400" dirty="0"/>
              <a:t>A co-worker who is in the same testing pool or who works with an employee on a daily basis  </a:t>
            </a:r>
          </a:p>
          <a:p>
            <a:pPr lvl="1">
              <a:lnSpc>
                <a:spcPct val="80000"/>
              </a:lnSpc>
            </a:pPr>
            <a:r>
              <a:rPr lang="en-US" sz="2400" dirty="0"/>
              <a:t>An applicant or employee must not collect their own</a:t>
            </a:r>
          </a:p>
          <a:p>
            <a:pPr lvl="1">
              <a:lnSpc>
                <a:spcPct val="80000"/>
              </a:lnSpc>
            </a:pPr>
            <a:r>
              <a:rPr lang="en-US" sz="2400" dirty="0"/>
              <a:t>Individuals at HHS Instrumented Initial Test Facility (IITF) or laboratory may not serve as collectors if that individual can link the donor with the specimen.</a:t>
            </a:r>
          </a:p>
          <a:p>
            <a:pPr lvl="1">
              <a:lnSpc>
                <a:spcPct val="80000"/>
              </a:lnSpc>
            </a:pPr>
            <a:r>
              <a:rPr lang="en-US" sz="2400" dirty="0"/>
              <a:t>No personal relationship with the employee  </a:t>
            </a:r>
          </a:p>
          <a:p>
            <a:pPr lvl="1">
              <a:lnSpc>
                <a:spcPct val="80000"/>
              </a:lnSpc>
            </a:pPr>
            <a:r>
              <a:rPr lang="en-US" sz="2200" dirty="0"/>
              <a:t>Gender requirements</a:t>
            </a:r>
          </a:p>
          <a:p>
            <a:pPr lvl="1"/>
            <a:r>
              <a:rPr lang="en-US" sz="2200" dirty="0"/>
              <a:t>Read and understand HHS Mandatory Guidelines for Federal Workplace Drug and Alcohol Testing Programs (Mandatory Guidelines)</a:t>
            </a:r>
          </a:p>
          <a:p>
            <a:pPr lvl="1"/>
            <a:r>
              <a:rPr lang="en-US" sz="2200" dirty="0"/>
              <a:t>Read and understand any guidance provided by the Federal agency- consistent with mandatory guidelines</a:t>
            </a:r>
          </a:p>
          <a:p>
            <a:pPr lvl="1"/>
            <a:r>
              <a:rPr lang="en-US" sz="2200" dirty="0"/>
              <a:t>Receive training from a qualified trainer </a:t>
            </a:r>
          </a:p>
          <a:p>
            <a:pPr lvl="1"/>
            <a:r>
              <a:rPr lang="en-US" sz="2400" dirty="0"/>
              <a:t>Collector Identification</a:t>
            </a:r>
            <a:r>
              <a:rPr lang="en-US" sz="2200" dirty="0"/>
              <a:t> </a:t>
            </a:r>
            <a:endParaRPr lang="en-US" sz="2800" dirty="0"/>
          </a:p>
        </p:txBody>
      </p:sp>
    </p:spTree>
    <p:extLst>
      <p:ext uri="{BB962C8B-B14F-4D97-AF65-F5344CB8AC3E}">
        <p14:creationId xmlns:p14="http://schemas.microsoft.com/office/powerpoint/2010/main" val="5416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5" name="Rectangle 3"/>
          <p:cNvSpPr>
            <a:spLocks noGrp="1" noChangeArrowheads="1"/>
          </p:cNvSpPr>
          <p:nvPr>
            <p:ph idx="1"/>
          </p:nvPr>
        </p:nvSpPr>
        <p:spPr>
          <a:xfrm>
            <a:off x="415636" y="0"/>
            <a:ext cx="10252364" cy="7391400"/>
          </a:xfrm>
        </p:spPr>
        <p:txBody>
          <a:bodyPr>
            <a:normAutofit/>
          </a:bodyPr>
          <a:lstStyle/>
          <a:p>
            <a:pPr>
              <a:lnSpc>
                <a:spcPct val="90000"/>
              </a:lnSpc>
            </a:pPr>
            <a:r>
              <a:rPr lang="en-US" sz="3000" dirty="0"/>
              <a:t>Training requirements</a:t>
            </a:r>
          </a:p>
          <a:p>
            <a:pPr lvl="1">
              <a:lnSpc>
                <a:spcPct val="90000"/>
              </a:lnSpc>
            </a:pPr>
            <a:r>
              <a:rPr lang="en-US" sz="2800" dirty="0"/>
              <a:t>Receive training from a qualified trainer for collectors on the following topics</a:t>
            </a:r>
          </a:p>
          <a:p>
            <a:pPr lvl="2">
              <a:lnSpc>
                <a:spcPct val="90000"/>
              </a:lnSpc>
            </a:pPr>
            <a:r>
              <a:rPr lang="en-US" sz="2800" dirty="0"/>
              <a:t>CCF steps on proper completion and distribution</a:t>
            </a:r>
          </a:p>
          <a:p>
            <a:pPr lvl="2">
              <a:lnSpc>
                <a:spcPct val="90000"/>
              </a:lnSpc>
            </a:pPr>
            <a:r>
              <a:rPr lang="en-US" sz="2800" dirty="0"/>
              <a:t>Problem collections</a:t>
            </a:r>
          </a:p>
          <a:p>
            <a:pPr lvl="2">
              <a:lnSpc>
                <a:spcPct val="90000"/>
              </a:lnSpc>
            </a:pPr>
            <a:r>
              <a:rPr lang="en-US" sz="2800" dirty="0"/>
              <a:t>Fatal and correctable flaws</a:t>
            </a:r>
          </a:p>
          <a:p>
            <a:pPr lvl="2">
              <a:lnSpc>
                <a:spcPct val="90000"/>
              </a:lnSpc>
            </a:pPr>
            <a:r>
              <a:rPr lang="en-US" sz="2400" b="1" dirty="0"/>
              <a:t>Collectors responsibilities to maintain </a:t>
            </a:r>
            <a:r>
              <a:rPr lang="en-US" sz="2400" b="1" u="sng" dirty="0"/>
              <a:t>security</a:t>
            </a:r>
            <a:r>
              <a:rPr lang="en-US" sz="2400" b="1" dirty="0"/>
              <a:t> and </a:t>
            </a:r>
            <a:r>
              <a:rPr lang="en-US" sz="2400" b="1" u="sng" dirty="0"/>
              <a:t>integrity </a:t>
            </a:r>
            <a:r>
              <a:rPr lang="en-US" sz="2400" b="1" dirty="0"/>
              <a:t>of the specimens, to protect </a:t>
            </a:r>
            <a:r>
              <a:rPr lang="en-US" sz="2400" b="1" u="sng" dirty="0"/>
              <a:t>privacy</a:t>
            </a:r>
            <a:r>
              <a:rPr lang="en-US" sz="2400" b="1" dirty="0"/>
              <a:t> of the donor, and maintain proper conduct.</a:t>
            </a:r>
          </a:p>
          <a:p>
            <a:pPr lvl="2">
              <a:lnSpc>
                <a:spcPct val="90000"/>
              </a:lnSpc>
            </a:pPr>
            <a:r>
              <a:rPr lang="en-US" sz="2400" b="1" dirty="0"/>
              <a:t>Demonstrate proficiency – 5 mocks</a:t>
            </a:r>
          </a:p>
          <a:p>
            <a:pPr lvl="2">
              <a:lnSpc>
                <a:spcPct val="90000"/>
              </a:lnSpc>
            </a:pPr>
            <a:r>
              <a:rPr lang="en-US" sz="2400" b="1" dirty="0"/>
              <a:t>Compete refresher training at least every five years</a:t>
            </a:r>
          </a:p>
          <a:p>
            <a:pPr lvl="2">
              <a:lnSpc>
                <a:spcPct val="90000"/>
              </a:lnSpc>
            </a:pPr>
            <a:r>
              <a:rPr lang="en-US" sz="2400" b="1" dirty="0"/>
              <a:t>Have documentation of completion </a:t>
            </a:r>
          </a:p>
          <a:p>
            <a:pPr lvl="2">
              <a:lnSpc>
                <a:spcPct val="90000"/>
              </a:lnSpc>
            </a:pPr>
            <a:r>
              <a:rPr lang="en-US" sz="2400" b="1" dirty="0"/>
              <a:t>Maintain training documentations and provide to Federal Agency upon request</a:t>
            </a:r>
            <a:endParaRPr lang="en-US" sz="3600" dirty="0"/>
          </a:p>
        </p:txBody>
      </p:sp>
    </p:spTree>
    <p:extLst>
      <p:ext uri="{BB962C8B-B14F-4D97-AF65-F5344CB8AC3E}">
        <p14:creationId xmlns:p14="http://schemas.microsoft.com/office/powerpoint/2010/main" val="390904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Rot="1" noChangeArrowheads="1"/>
          </p:cNvSpPr>
          <p:nvPr>
            <p:ph type="title"/>
          </p:nvPr>
        </p:nvSpPr>
        <p:spPr>
          <a:xfrm>
            <a:off x="1752600" y="1059896"/>
            <a:ext cx="2743200" cy="4738211"/>
          </a:xfrm>
        </p:spPr>
        <p:txBody>
          <a:bodyPr anchor="ctr">
            <a:normAutofit/>
          </a:bodyPr>
          <a:lstStyle/>
          <a:p>
            <a:r>
              <a:rPr lang="en-US" dirty="0">
                <a:solidFill>
                  <a:srgbClr val="002060"/>
                </a:solidFill>
              </a:rPr>
              <a:t>Non Mandated testing</a:t>
            </a:r>
          </a:p>
        </p:txBody>
      </p:sp>
      <p:sp>
        <p:nvSpPr>
          <p:cNvPr id="1016835" name="Rectangle 3"/>
          <p:cNvSpPr>
            <a:spLocks noGrp="1" noChangeArrowheads="1"/>
          </p:cNvSpPr>
          <p:nvPr>
            <p:ph idx="1"/>
          </p:nvPr>
        </p:nvSpPr>
        <p:spPr>
          <a:xfrm>
            <a:off x="4930261" y="1059896"/>
            <a:ext cx="4683925" cy="4738210"/>
          </a:xfrm>
        </p:spPr>
        <p:txBody>
          <a:bodyPr anchor="ctr">
            <a:normAutofit fontScale="92500" lnSpcReduction="20000"/>
          </a:bodyPr>
          <a:lstStyle/>
          <a:p>
            <a:r>
              <a:rPr lang="en-US" sz="3200" dirty="0"/>
              <a:t>We recommend - adhere to DOT’s guidelines. </a:t>
            </a:r>
          </a:p>
          <a:p>
            <a:pPr lvl="1">
              <a:buFont typeface="Wingdings" panose="05000000000000000000" pitchFamily="2" charset="2"/>
              <a:buChar char="Ø"/>
            </a:pPr>
            <a:r>
              <a:rPr lang="en-US" sz="3200" dirty="0"/>
              <a:t>Who can serve as a collector</a:t>
            </a:r>
          </a:p>
          <a:p>
            <a:pPr lvl="1">
              <a:buFont typeface="Wingdings" panose="05000000000000000000" pitchFamily="2" charset="2"/>
              <a:buChar char="Ø"/>
            </a:pPr>
            <a:r>
              <a:rPr lang="en-US" sz="3200" dirty="0"/>
              <a:t>Requirements for training</a:t>
            </a:r>
          </a:p>
          <a:p>
            <a:pPr lvl="1">
              <a:buFont typeface="Wingdings" panose="05000000000000000000" pitchFamily="2" charset="2"/>
              <a:buChar char="Ø"/>
            </a:pPr>
            <a:r>
              <a:rPr lang="en-US" sz="3200" dirty="0"/>
              <a:t>Observed by same gender</a:t>
            </a:r>
          </a:p>
          <a:p>
            <a:pPr lvl="1">
              <a:buFont typeface="Wingdings" panose="05000000000000000000" pitchFamily="2" charset="2"/>
              <a:buChar char="Ø"/>
            </a:pPr>
            <a:r>
              <a:rPr lang="en-US" sz="3200" dirty="0"/>
              <a:t>Monitored by same gender  unless monitor is licensed medical professional</a:t>
            </a:r>
          </a:p>
        </p:txBody>
      </p:sp>
    </p:spTree>
    <p:extLst>
      <p:ext uri="{BB962C8B-B14F-4D97-AF65-F5344CB8AC3E}">
        <p14:creationId xmlns:p14="http://schemas.microsoft.com/office/powerpoint/2010/main" val="420308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rrowheads="1"/>
          </p:cNvSpPr>
          <p:nvPr>
            <p:ph type="title"/>
          </p:nvPr>
        </p:nvSpPr>
        <p:spPr/>
        <p:txBody>
          <a:bodyPr/>
          <a:lstStyle/>
          <a:p>
            <a:r>
              <a:rPr lang="en-US" dirty="0">
                <a:solidFill>
                  <a:srgbClr val="002060"/>
                </a:solidFill>
              </a:rPr>
              <a:t>Question reviews</a:t>
            </a:r>
          </a:p>
        </p:txBody>
      </p:sp>
      <p:sp>
        <p:nvSpPr>
          <p:cNvPr id="1148931" name="Rectangle 3"/>
          <p:cNvSpPr>
            <a:spLocks noGrp="1" noChangeArrowheads="1"/>
          </p:cNvSpPr>
          <p:nvPr>
            <p:ph idx="1"/>
          </p:nvPr>
        </p:nvSpPr>
        <p:spPr/>
        <p:txBody>
          <a:bodyPr>
            <a:normAutofit/>
          </a:bodyPr>
          <a:lstStyle/>
          <a:p>
            <a:pPr lvl="4"/>
            <a:r>
              <a:rPr lang="en-US" sz="6000" dirty="0"/>
              <a:t>???</a:t>
            </a:r>
          </a:p>
          <a:p>
            <a:pPr algn="ctr"/>
            <a:endParaRPr lang="en-US" sz="6000" dirty="0"/>
          </a:p>
          <a:p>
            <a:pPr algn="ctr"/>
            <a:endParaRPr lang="en-US" sz="6000" dirty="0"/>
          </a:p>
          <a:p>
            <a:pPr algn="ctr"/>
            <a:r>
              <a:rPr lang="en-US" sz="6000" dirty="0"/>
              <a:t>answer</a:t>
            </a:r>
          </a:p>
        </p:txBody>
      </p:sp>
      <p:pic>
        <p:nvPicPr>
          <p:cNvPr id="1148932" name="Picture 4" descr="MC9004414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48933" name="Picture 5" descr="MC9004419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1" y="472440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1026"/>
          <p:cNvSpPr>
            <a:spLocks noGrp="1" noRot="1" noChangeArrowheads="1"/>
          </p:cNvSpPr>
          <p:nvPr>
            <p:ph type="title"/>
          </p:nvPr>
        </p:nvSpPr>
        <p:spPr>
          <a:xfrm>
            <a:off x="1248394" y="31044"/>
            <a:ext cx="7772400" cy="694958"/>
          </a:xfrm>
        </p:spPr>
        <p:txBody>
          <a:bodyPr>
            <a:normAutofit/>
          </a:bodyPr>
          <a:lstStyle/>
          <a:p>
            <a:r>
              <a:rPr lang="en-US" dirty="0">
                <a:solidFill>
                  <a:srgbClr val="002060"/>
                </a:solidFill>
                <a:cs typeface="Helvetica" panose="020B0604020202020204" pitchFamily="34" charset="0"/>
              </a:rPr>
              <a:t>History of drug testing</a:t>
            </a:r>
          </a:p>
        </p:txBody>
      </p:sp>
      <p:sp>
        <p:nvSpPr>
          <p:cNvPr id="366595" name="Rectangle 1027"/>
          <p:cNvSpPr>
            <a:spLocks noGrp="1" noChangeArrowheads="1"/>
          </p:cNvSpPr>
          <p:nvPr>
            <p:ph idx="1"/>
          </p:nvPr>
        </p:nvSpPr>
        <p:spPr>
          <a:xfrm>
            <a:off x="79899" y="686990"/>
            <a:ext cx="9374648" cy="6171009"/>
          </a:xfrm>
        </p:spPr>
        <p:txBody>
          <a:bodyPr>
            <a:noAutofit/>
          </a:bodyPr>
          <a:lstStyle/>
          <a:p>
            <a:pPr marL="342900" indent="-342900">
              <a:lnSpc>
                <a:spcPct val="80000"/>
              </a:lnSpc>
              <a:buFont typeface="Arial" pitchFamily="34" charset="0"/>
              <a:buChar char="•"/>
            </a:pPr>
            <a:r>
              <a:rPr lang="en-US" sz="2400" b="1" dirty="0"/>
              <a:t>9-15-86  Pres. Reagan signed Executive Order 12564 - the goal for Drug- Free Federal Workplace</a:t>
            </a:r>
          </a:p>
          <a:p>
            <a:pPr marL="342900" indent="-342900">
              <a:lnSpc>
                <a:spcPct val="80000"/>
              </a:lnSpc>
              <a:buFont typeface="Arial" pitchFamily="34" charset="0"/>
              <a:buChar char="•"/>
            </a:pPr>
            <a:r>
              <a:rPr lang="en-US" sz="2400" b="1" dirty="0"/>
              <a:t>1987 Public Law 100-71 required HHS to follow: </a:t>
            </a:r>
          </a:p>
          <a:p>
            <a:pPr lvl="1">
              <a:lnSpc>
                <a:spcPct val="80000"/>
              </a:lnSpc>
            </a:pPr>
            <a:r>
              <a:rPr lang="en-US" sz="1800" b="1" dirty="0"/>
              <a:t>   Certify that each agency developed  drug free workplace</a:t>
            </a:r>
          </a:p>
          <a:p>
            <a:pPr lvl="4">
              <a:lnSpc>
                <a:spcPct val="80000"/>
              </a:lnSpc>
            </a:pPr>
            <a:r>
              <a:rPr lang="en-US" b="1" dirty="0"/>
              <a:t>Establish standards </a:t>
            </a:r>
          </a:p>
          <a:p>
            <a:pPr lvl="4">
              <a:lnSpc>
                <a:spcPct val="80000"/>
              </a:lnSpc>
            </a:pPr>
            <a:r>
              <a:rPr lang="en-US" b="1" dirty="0"/>
              <a:t>Specify drugs to be tested</a:t>
            </a:r>
          </a:p>
          <a:p>
            <a:pPr lvl="4">
              <a:lnSpc>
                <a:spcPct val="80000"/>
              </a:lnSpc>
            </a:pPr>
            <a:r>
              <a:rPr lang="en-US" b="1" dirty="0"/>
              <a:t>Establish standards on labs</a:t>
            </a:r>
          </a:p>
          <a:p>
            <a:pPr marL="342900" indent="-342900">
              <a:lnSpc>
                <a:spcPct val="80000"/>
              </a:lnSpc>
              <a:buFont typeface="Arial" pitchFamily="34" charset="0"/>
              <a:buChar char="•"/>
            </a:pPr>
            <a:r>
              <a:rPr lang="en-US" sz="2400" b="1" dirty="0"/>
              <a:t>1983 NTSB recommended that the DOT issue rules on Drugs &amp; Alcohol by 1988 DOT started the program</a:t>
            </a:r>
          </a:p>
          <a:p>
            <a:pPr marL="342900" indent="-342900">
              <a:lnSpc>
                <a:spcPct val="80000"/>
              </a:lnSpc>
              <a:buFont typeface="Arial" pitchFamily="34" charset="0"/>
              <a:buChar char="•"/>
            </a:pPr>
            <a:r>
              <a:rPr lang="en-US" sz="2400" b="1" dirty="0"/>
              <a:t>1991 Omnibus Transportation mandated the alcohol testing </a:t>
            </a:r>
          </a:p>
          <a:p>
            <a:pPr marL="342900" indent="-342900">
              <a:lnSpc>
                <a:spcPct val="80000"/>
              </a:lnSpc>
              <a:buFont typeface="Arial" pitchFamily="34" charset="0"/>
              <a:buChar char="•"/>
            </a:pPr>
            <a:r>
              <a:rPr lang="en-US" sz="2400" b="1" dirty="0"/>
              <a:t>4-11-96 Dept. of Transportation published procedures</a:t>
            </a:r>
          </a:p>
          <a:p>
            <a:pPr marL="342900" indent="-342900">
              <a:lnSpc>
                <a:spcPct val="80000"/>
              </a:lnSpc>
              <a:buFont typeface="Arial" pitchFamily="34" charset="0"/>
              <a:buChar char="•"/>
            </a:pPr>
            <a:r>
              <a:rPr lang="en-US" sz="2400" b="1" dirty="0"/>
              <a:t>12-19-00 Final Rule 49 CFR Part 40 (effective 8-1-01) Previous rules at that time no longer were in effect</a:t>
            </a:r>
          </a:p>
          <a:p>
            <a:pPr marL="342900" indent="-342900">
              <a:lnSpc>
                <a:spcPct val="80000"/>
              </a:lnSpc>
              <a:buFont typeface="Arial" pitchFamily="34" charset="0"/>
              <a:buChar char="•"/>
            </a:pPr>
            <a:r>
              <a:rPr lang="en-US" sz="2400" b="1" dirty="0"/>
              <a:t>Mandated Federal gov’t employees under DHHS Guidelines- environmental Protection Agency</a:t>
            </a:r>
            <a:r>
              <a:rPr lang="en-US" sz="2400" dirty="0"/>
              <a:t>, Small Business Admin, &amp; DOT</a:t>
            </a:r>
          </a:p>
          <a:p>
            <a:pPr marL="342900" indent="-342900">
              <a:lnSpc>
                <a:spcPct val="80000"/>
              </a:lnSpc>
              <a:buFont typeface="Arial" pitchFamily="34" charset="0"/>
              <a:buChar char="•"/>
            </a:pPr>
            <a:r>
              <a:rPr lang="en-US" sz="2400" dirty="0"/>
              <a:t>2008-2010 Changes in DOT rules and HHS rules</a:t>
            </a:r>
          </a:p>
          <a:p>
            <a:pPr marL="342900" indent="-342900">
              <a:lnSpc>
                <a:spcPct val="80000"/>
              </a:lnSpc>
              <a:buFont typeface="Arial" pitchFamily="34" charset="0"/>
              <a:buChar char="•"/>
            </a:pPr>
            <a:r>
              <a:rPr lang="en-US" sz="2400" dirty="0"/>
              <a:t>2018 Changes </a:t>
            </a:r>
            <a:endParaRPr lang="en-US" dirty="0"/>
          </a:p>
        </p:txBody>
      </p:sp>
      <p:pic>
        <p:nvPicPr>
          <p:cNvPr id="3074" name="Picture 2" descr="C:\Documents and Settings\Jan\Local Settings\Temporary Internet Files\Content.IE5\XLKXYX2H\MP9004011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729" y="31044"/>
            <a:ext cx="1193366" cy="17891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Jan\Local Settings\Temporary Internet Files\Content.IE5\Q0SNVAG4\MP90044428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6730" y="1834904"/>
            <a:ext cx="1193366" cy="8320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Documents and Settings\Jan\Local Settings\Temporary Internet Files\Content.IE5\PNAIK1JW\MP90039997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7204" y="4587471"/>
            <a:ext cx="1179381" cy="69495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Documents and Settings\Jan\Local Settings\Temporary Internet Files\Content.IE5\OH66KUWU\MP90042547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2529" y="5282430"/>
            <a:ext cx="1193365" cy="6917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Documents and Settings\Jan\Local Settings\Temporary Internet Files\Content.IE5\V24RUNYX\MP90044428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6730" y="3674083"/>
            <a:ext cx="1179380" cy="91338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Documents and Settings\Jan\Local Settings\Temporary Internet Files\Content.IE5\Q0SNVAG4\MP90028928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4548" y="2689578"/>
            <a:ext cx="1153823" cy="98450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Documents and Settings\Jan\Local Settings\Temporary Internet Files\Content.IE5\PNAIK1JW\MP90020133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32528" y="5963114"/>
            <a:ext cx="1235472" cy="93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032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6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6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6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6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6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65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65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65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65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65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65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a:bodyPr>
          <a:lstStyle/>
          <a:p>
            <a:r>
              <a:rPr lang="en-US" b="1" dirty="0">
                <a:solidFill>
                  <a:srgbClr val="002060"/>
                </a:solidFill>
                <a:cs typeface="Helvetica" panose="020B0604020202020204" pitchFamily="34" charset="0"/>
              </a:rPr>
              <a:t>The Collection Site- for DOT, HHS, and non mandated </a:t>
            </a:r>
          </a:p>
        </p:txBody>
      </p:sp>
      <p:sp>
        <p:nvSpPr>
          <p:cNvPr id="468995" name="Rectangle 3"/>
          <p:cNvSpPr>
            <a:spLocks noGrp="1" noChangeArrowheads="1"/>
          </p:cNvSpPr>
          <p:nvPr>
            <p:ph idx="1"/>
          </p:nvPr>
        </p:nvSpPr>
        <p:spPr>
          <a:xfrm>
            <a:off x="1337504" y="1828482"/>
            <a:ext cx="7480300" cy="39941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sz="2400" b="1" dirty="0"/>
              <a:t>Definition of a collection facility</a:t>
            </a:r>
          </a:p>
          <a:p>
            <a:r>
              <a:rPr lang="en-US" sz="2400" b="1" dirty="0"/>
              <a:t>Privacy issues</a:t>
            </a:r>
          </a:p>
          <a:p>
            <a:r>
              <a:rPr lang="en-US" sz="2400" b="1" dirty="0"/>
              <a:t>Work area requirements</a:t>
            </a:r>
          </a:p>
          <a:p>
            <a:r>
              <a:rPr lang="en-US" sz="2400" b="1" dirty="0"/>
              <a:t>Requirements for specimen security and integrity 	</a:t>
            </a:r>
          </a:p>
          <a:p>
            <a:r>
              <a:rPr lang="en-US" sz="2400" b="1" dirty="0"/>
              <a:t>Storage issues</a:t>
            </a:r>
          </a:p>
        </p:txBody>
      </p:sp>
      <p:sp>
        <p:nvSpPr>
          <p:cNvPr id="468996" name="Text Box 4"/>
          <p:cNvSpPr txBox="1">
            <a:spLocks noChangeArrowheads="1"/>
          </p:cNvSpPr>
          <p:nvPr/>
        </p:nvSpPr>
        <p:spPr bwMode="auto">
          <a:xfrm>
            <a:off x="1676400" y="228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
        <p:nvSpPr>
          <p:cNvPr id="468997" name="Text Box 5"/>
          <p:cNvSpPr txBox="1">
            <a:spLocks noChangeArrowheads="1"/>
          </p:cNvSpPr>
          <p:nvPr/>
        </p:nvSpPr>
        <p:spPr bwMode="auto">
          <a:xfrm>
            <a:off x="3200400" y="5442479"/>
            <a:ext cx="579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Tahoma" pitchFamily="34" charset="0"/>
              </a:rPr>
              <a:t>Collection site may be temporary or permanent. The term “collection site” is entire facility used to collect specimen. </a:t>
            </a:r>
          </a:p>
        </p:txBody>
      </p:sp>
    </p:spTree>
    <p:extLst>
      <p:ext uri="{BB962C8B-B14F-4D97-AF65-F5344CB8AC3E}">
        <p14:creationId xmlns:p14="http://schemas.microsoft.com/office/powerpoint/2010/main" val="8885776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Rot="1" noChangeArrowheads="1"/>
          </p:cNvSpPr>
          <p:nvPr>
            <p:ph type="title"/>
          </p:nvPr>
        </p:nvSpPr>
        <p:spPr>
          <a:xfrm>
            <a:off x="615841" y="-54726"/>
            <a:ext cx="4954920" cy="1606948"/>
          </a:xfrm>
        </p:spPr>
        <p:txBody>
          <a:bodyPr>
            <a:normAutofit/>
          </a:bodyPr>
          <a:lstStyle/>
          <a:p>
            <a:r>
              <a:rPr lang="en-US" b="0" dirty="0">
                <a:cs typeface="Arial" panose="020B0604020202020204" pitchFamily="34" charset="0"/>
              </a:rPr>
              <a:t>Requirements For Collection Site</a:t>
            </a:r>
          </a:p>
        </p:txBody>
      </p:sp>
      <p:sp>
        <p:nvSpPr>
          <p:cNvPr id="1057795" name="Rectangle 3"/>
          <p:cNvSpPr>
            <a:spLocks noGrp="1" noChangeArrowheads="1"/>
          </p:cNvSpPr>
          <p:nvPr>
            <p:ph idx="1"/>
          </p:nvPr>
        </p:nvSpPr>
        <p:spPr>
          <a:xfrm>
            <a:off x="745067" y="1806222"/>
            <a:ext cx="5471725" cy="3499556"/>
          </a:xfrm>
        </p:spPr>
        <p:txBody>
          <a:bodyPr>
            <a:normAutofit/>
          </a:bodyPr>
          <a:lstStyle/>
          <a:p>
            <a:pPr marL="457200" indent="-457200">
              <a:buFont typeface="Wingdings" pitchFamily="2" charset="2"/>
              <a:buChar char="§"/>
            </a:pPr>
            <a:r>
              <a:rPr lang="en-US" sz="2000" dirty="0"/>
              <a:t>Privacy enclosure for urination</a:t>
            </a:r>
          </a:p>
          <a:p>
            <a:pPr lvl="5">
              <a:buFont typeface="Wingdings" pitchFamily="2" charset="2"/>
              <a:buChar char="§"/>
            </a:pPr>
            <a:r>
              <a:rPr lang="en-US" sz="1600" dirty="0"/>
              <a:t>Single toilet room preferred</a:t>
            </a:r>
          </a:p>
          <a:p>
            <a:pPr lvl="5">
              <a:buFont typeface="Wingdings" pitchFamily="2" charset="2"/>
              <a:buChar char="§"/>
            </a:pPr>
            <a:r>
              <a:rPr lang="en-US" sz="1600" dirty="0"/>
              <a:t>Multi-stall (monitored)</a:t>
            </a:r>
          </a:p>
          <a:p>
            <a:pPr marL="457200" indent="-457200">
              <a:buFont typeface="Wingdings" pitchFamily="2" charset="2"/>
              <a:buChar char="§"/>
            </a:pPr>
            <a:r>
              <a:rPr lang="en-US" sz="2000" dirty="0"/>
              <a:t>Toilet or void receptacle</a:t>
            </a:r>
          </a:p>
          <a:p>
            <a:pPr marL="457200" indent="-457200">
              <a:buFont typeface="Wingdings" pitchFamily="2" charset="2"/>
              <a:buChar char="§"/>
            </a:pPr>
            <a:r>
              <a:rPr lang="en-US" sz="2000" dirty="0"/>
              <a:t>Water source for hand washing, preferably outside privacy enclosure</a:t>
            </a:r>
          </a:p>
          <a:p>
            <a:pPr marL="457200" indent="-457200">
              <a:buFont typeface="Wingdings" pitchFamily="2" charset="2"/>
              <a:buChar char="§"/>
            </a:pPr>
            <a:r>
              <a:rPr lang="en-US" sz="2000" dirty="0"/>
              <a:t>Suitable clean surface for work area to complete required paperwork</a:t>
            </a:r>
            <a:endParaRPr lang="en-US" sz="2000" b="1" dirty="0"/>
          </a:p>
          <a:p>
            <a:pPr lvl="1">
              <a:buFont typeface="Wingdings" pitchFamily="2" charset="2"/>
              <a:buNone/>
            </a:pPr>
            <a:endParaRPr lang="en-US" dirty="0"/>
          </a:p>
        </p:txBody>
      </p:sp>
      <p:pic>
        <p:nvPicPr>
          <p:cNvPr id="7171" name="Picture 3" descr="C:\Documents and Settings\Jan\Local Settings\Temporary Internet Files\Content.IE5\OH66KUWU\MP90040731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12" b="-1"/>
          <a:stretch/>
        </p:blipFill>
        <p:spPr bwMode="auto">
          <a:xfrm>
            <a:off x="6746828" y="470535"/>
            <a:ext cx="3973908" cy="27984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Jan\Local Settings\Temporary Internet Files\Content.IE5\V24RUNYX\MP90043732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962" b="3"/>
          <a:stretch/>
        </p:blipFill>
        <p:spPr bwMode="auto">
          <a:xfrm>
            <a:off x="6746828" y="3429000"/>
            <a:ext cx="1906520" cy="28559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SANIPLUS is used to install a complete bathroom.">
            <a:extLst>
              <a:ext uri="{FF2B5EF4-FFF2-40B4-BE49-F238E27FC236}">
                <a16:creationId xmlns:a16="http://schemas.microsoft.com/office/drawing/2014/main" id="{93A84986-F1C0-4495-9C27-146263D24C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243"/>
          <a:stretch/>
        </p:blipFill>
        <p:spPr bwMode="auto">
          <a:xfrm>
            <a:off x="8814215" y="3429000"/>
            <a:ext cx="1906520" cy="28559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DC61A4-11DA-4E64-AAB4-B9F81144EB8F}"/>
              </a:ext>
            </a:extLst>
          </p:cNvPr>
          <p:cNvSpPr/>
          <p:nvPr/>
        </p:nvSpPr>
        <p:spPr>
          <a:xfrm>
            <a:off x="1025002" y="5915579"/>
            <a:ext cx="3778599" cy="369332"/>
          </a:xfrm>
          <a:prstGeom prst="rect">
            <a:avLst/>
          </a:prstGeom>
        </p:spPr>
        <p:txBody>
          <a:bodyPr wrap="none">
            <a:spAutoFit/>
          </a:bodyPr>
          <a:lstStyle/>
          <a:p>
            <a:r>
              <a:rPr lang="en-US" b="1" i="1" u="sng" dirty="0">
                <a:latin typeface="Tahoma" pitchFamily="34" charset="0"/>
                <a:ea typeface="MS Pゴシック" pitchFamily="-92" charset="-128"/>
              </a:rPr>
              <a:t>Donor Privacy must be assured</a:t>
            </a:r>
          </a:p>
        </p:txBody>
      </p:sp>
    </p:spTree>
    <p:extLst>
      <p:ext uri="{BB962C8B-B14F-4D97-AF65-F5344CB8AC3E}">
        <p14:creationId xmlns:p14="http://schemas.microsoft.com/office/powerpoint/2010/main" val="252749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819400" y="215900"/>
            <a:ext cx="6400800" cy="635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Autofit/>
          </a:bodyPr>
          <a:lstStyle/>
          <a:p>
            <a:r>
              <a:rPr lang="en-US" b="0" dirty="0">
                <a:solidFill>
                  <a:srgbClr val="002060"/>
                </a:solidFill>
              </a:rPr>
              <a:t>The Collection Site</a:t>
            </a:r>
            <a:endParaRPr lang="en-US" dirty="0">
              <a:solidFill>
                <a:srgbClr val="002060"/>
              </a:solidFill>
            </a:endParaRPr>
          </a:p>
        </p:txBody>
      </p:sp>
      <p:sp>
        <p:nvSpPr>
          <p:cNvPr id="15363" name="Rectangle 3"/>
          <p:cNvSpPr>
            <a:spLocks noGrp="1" noChangeArrowheads="1"/>
          </p:cNvSpPr>
          <p:nvPr>
            <p:ph idx="1"/>
          </p:nvPr>
        </p:nvSpPr>
        <p:spPr>
          <a:xfrm>
            <a:off x="90311" y="609600"/>
            <a:ext cx="10577689" cy="6096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lnSpc>
                <a:spcPct val="80000"/>
              </a:lnSpc>
            </a:pPr>
            <a:endParaRPr lang="en-US" sz="2400" b="1" dirty="0"/>
          </a:p>
          <a:p>
            <a:pPr marL="342900" indent="-342900">
              <a:lnSpc>
                <a:spcPct val="80000"/>
              </a:lnSpc>
              <a:buFont typeface="Wingdings" pitchFamily="2" charset="2"/>
              <a:buChar char="v"/>
            </a:pPr>
            <a:r>
              <a:rPr lang="en-US" sz="2400" b="1" dirty="0"/>
              <a:t>LIMIT access to the area- NO one but the donor present in the room during collection except when observed.</a:t>
            </a:r>
          </a:p>
          <a:p>
            <a:pPr marL="342900" indent="-342900">
              <a:lnSpc>
                <a:spcPct val="80000"/>
              </a:lnSpc>
              <a:buFont typeface="Wingdings" pitchFamily="2" charset="2"/>
              <a:buChar char="v"/>
            </a:pPr>
            <a:r>
              <a:rPr lang="en-US" sz="2400" b="1" dirty="0"/>
              <a:t>Restrict access- no unauthorized access (D 40.43)</a:t>
            </a:r>
          </a:p>
          <a:p>
            <a:pPr marL="342900" indent="-342900">
              <a:lnSpc>
                <a:spcPct val="80000"/>
              </a:lnSpc>
              <a:buFont typeface="Wingdings" pitchFamily="2" charset="2"/>
              <a:buChar char="v"/>
            </a:pPr>
            <a:r>
              <a:rPr lang="en-US" sz="2400" dirty="0"/>
              <a:t>Procedures  -unauthorized access to the collection materials/supplies.  </a:t>
            </a:r>
            <a:endParaRPr lang="en-US" sz="2400" b="1" dirty="0"/>
          </a:p>
          <a:p>
            <a:pPr marL="342900" indent="-342900">
              <a:lnSpc>
                <a:spcPct val="80000"/>
              </a:lnSpc>
              <a:buFont typeface="Wingdings" pitchFamily="2" charset="2"/>
              <a:buChar char="v"/>
            </a:pPr>
            <a:r>
              <a:rPr lang="en-US" sz="2500" dirty="0"/>
              <a:t>Procedure -authorized persons are under collector supervision  </a:t>
            </a:r>
          </a:p>
          <a:p>
            <a:pPr marL="800100" lvl="1" indent="-342900">
              <a:lnSpc>
                <a:spcPct val="80000"/>
              </a:lnSpc>
              <a:buFont typeface="Wingdings" pitchFamily="2" charset="2"/>
              <a:buChar char="v"/>
            </a:pPr>
            <a:r>
              <a:rPr lang="en-US" sz="2100" dirty="0"/>
              <a:t>Lawyer		collectors</a:t>
            </a:r>
          </a:p>
          <a:p>
            <a:pPr marL="800100" lvl="1" indent="-342900">
              <a:lnSpc>
                <a:spcPct val="80000"/>
              </a:lnSpc>
              <a:buFont typeface="Wingdings" pitchFamily="2" charset="2"/>
              <a:buChar char="v"/>
            </a:pPr>
            <a:r>
              <a:rPr lang="en-US" sz="2100" dirty="0"/>
              <a:t>Union		training collectors</a:t>
            </a:r>
          </a:p>
          <a:p>
            <a:pPr marL="800100" lvl="1" indent="-342900">
              <a:lnSpc>
                <a:spcPct val="80000"/>
              </a:lnSpc>
              <a:buFont typeface="Wingdings" pitchFamily="2" charset="2"/>
              <a:buChar char="v"/>
            </a:pPr>
            <a:r>
              <a:rPr lang="en-US" sz="2100" dirty="0"/>
              <a:t>DER</a:t>
            </a:r>
          </a:p>
          <a:p>
            <a:pPr marL="342900" indent="-342900">
              <a:lnSpc>
                <a:spcPct val="80000"/>
              </a:lnSpc>
              <a:buFont typeface="Wingdings" pitchFamily="2" charset="2"/>
              <a:buChar char="v"/>
            </a:pPr>
            <a:r>
              <a:rPr lang="en-US" sz="2400" b="1" dirty="0"/>
              <a:t>Specimen security- donor to collector to lab (collector has direct control)</a:t>
            </a:r>
          </a:p>
          <a:p>
            <a:pPr marL="342900" indent="-342900">
              <a:lnSpc>
                <a:spcPct val="80000"/>
              </a:lnSpc>
              <a:buFont typeface="Wingdings" pitchFamily="2" charset="2"/>
              <a:buChar char="v"/>
            </a:pPr>
            <a:r>
              <a:rPr lang="en-US" sz="2500" dirty="0"/>
              <a:t>Secure storage area</a:t>
            </a:r>
          </a:p>
          <a:p>
            <a:pPr marL="342900" indent="-342900">
              <a:lnSpc>
                <a:spcPct val="80000"/>
              </a:lnSpc>
              <a:buFont typeface="Wingdings" pitchFamily="2" charset="2"/>
              <a:buChar char="v"/>
            </a:pPr>
            <a:r>
              <a:rPr lang="en-US" sz="2500" dirty="0"/>
              <a:t>Per HHS guidelines: “Specimens should NOT be exposed to high temperatures for an extended time.  These conditions may affect the test results of a urine specimen.” (page 4 of HHS handbook)</a:t>
            </a:r>
          </a:p>
          <a:p>
            <a:pPr marL="342900" indent="-342900">
              <a:lnSpc>
                <a:spcPct val="80000"/>
              </a:lnSpc>
              <a:buFont typeface="Wingdings" pitchFamily="2" charset="2"/>
              <a:buChar char="v"/>
            </a:pPr>
            <a:r>
              <a:rPr lang="en-US" sz="2400" b="1" dirty="0"/>
              <a:t>(see DOT’s 10 step collection site security and integrity )</a:t>
            </a:r>
          </a:p>
        </p:txBody>
      </p:sp>
      <p:sp>
        <p:nvSpPr>
          <p:cNvPr id="15365" name="Text Box 5"/>
          <p:cNvSpPr txBox="1">
            <a:spLocks noChangeArrowheads="1"/>
          </p:cNvSpPr>
          <p:nvPr/>
        </p:nvSpPr>
        <p:spPr bwMode="auto">
          <a:xfrm>
            <a:off x="1524000" y="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
        <p:nvSpPr>
          <p:cNvPr id="15366" name="Text Box 6"/>
          <p:cNvSpPr txBox="1">
            <a:spLocks noChangeArrowheads="1"/>
          </p:cNvSpPr>
          <p:nvPr/>
        </p:nvSpPr>
        <p:spPr bwMode="auto">
          <a:xfrm>
            <a:off x="1524000" y="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4682995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3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3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36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36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36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5E30E9-01B8-40EF-A33D-839B4A1A1DEC}"/>
              </a:ext>
            </a:extLst>
          </p:cNvPr>
          <p:cNvSpPr>
            <a:spLocks noGrp="1"/>
          </p:cNvSpPr>
          <p:nvPr>
            <p:ph type="title"/>
          </p:nvPr>
        </p:nvSpPr>
        <p:spPr>
          <a:xfrm>
            <a:off x="0" y="1059896"/>
            <a:ext cx="4327011" cy="4738211"/>
          </a:xfrm>
        </p:spPr>
        <p:txBody>
          <a:bodyPr anchor="ctr">
            <a:normAutofit/>
          </a:bodyPr>
          <a:lstStyle/>
          <a:p>
            <a:r>
              <a:rPr lang="en-US" dirty="0">
                <a:solidFill>
                  <a:srgbClr val="002060"/>
                </a:solidFill>
              </a:rPr>
              <a:t>Collection Supplies</a:t>
            </a:r>
          </a:p>
        </p:txBody>
      </p:sp>
      <p:sp>
        <p:nvSpPr>
          <p:cNvPr id="2" name="Content Placeholder 1">
            <a:extLst>
              <a:ext uri="{FF2B5EF4-FFF2-40B4-BE49-F238E27FC236}">
                <a16:creationId xmlns:a16="http://schemas.microsoft.com/office/drawing/2014/main" id="{1885C78D-498F-448A-A19B-6083CE515120}"/>
              </a:ext>
            </a:extLst>
          </p:cNvPr>
          <p:cNvSpPr>
            <a:spLocks noGrp="1"/>
          </p:cNvSpPr>
          <p:nvPr>
            <p:ph idx="1"/>
          </p:nvPr>
        </p:nvSpPr>
        <p:spPr>
          <a:xfrm>
            <a:off x="2604655" y="0"/>
            <a:ext cx="8682181"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Autofit/>
          </a:bodyPr>
          <a:lstStyle/>
          <a:p>
            <a:pPr marL="342900" indent="-342900">
              <a:buAutoNum type="arabicPeriod"/>
            </a:pPr>
            <a:r>
              <a:rPr lang="en-US" sz="2500" dirty="0"/>
              <a:t>For each DOT drug test, a collection kit meeting the requirements listed at Appendix C of these guidelines. </a:t>
            </a:r>
          </a:p>
          <a:p>
            <a:pPr marL="342900" indent="-342900">
              <a:buAutoNum type="arabicPeriod"/>
            </a:pPr>
            <a:r>
              <a:rPr lang="en-US" sz="2500" dirty="0"/>
              <a:t> Federal Drug Testing Custody and Control Forms (CCF). </a:t>
            </a:r>
          </a:p>
          <a:p>
            <a:pPr marL="342900" indent="-342900">
              <a:buAutoNum type="arabicPeriod"/>
            </a:pPr>
            <a:r>
              <a:rPr lang="en-US" sz="2500" dirty="0"/>
              <a:t>Bluing (coloring) agent to add to the toilet bowl/water tank to prevent an employee from diluting the specimen. </a:t>
            </a:r>
          </a:p>
          <a:p>
            <a:pPr marL="342900" indent="-342900">
              <a:buAutoNum type="arabicPeriod"/>
            </a:pPr>
            <a:r>
              <a:rPr lang="en-US" sz="2500" dirty="0"/>
              <a:t>The collector should have available tamper-evident tape for securing faucets, toilet tank tops, and other appropriate areas, and signs, when necessary, that can be posted to prevent entry into collection areas. </a:t>
            </a:r>
          </a:p>
          <a:p>
            <a:pPr marL="0" indent="0">
              <a:buNone/>
            </a:pPr>
            <a:endParaRPr lang="en-US" sz="2500" dirty="0"/>
          </a:p>
          <a:p>
            <a:r>
              <a:rPr lang="en-US" sz="2500" dirty="0"/>
              <a:t>Note: Single use disposable gloves are recommended for use by collectors while handling specimens.</a:t>
            </a:r>
          </a:p>
        </p:txBody>
      </p:sp>
    </p:spTree>
    <p:extLst>
      <p:ext uri="{BB962C8B-B14F-4D97-AF65-F5344CB8AC3E}">
        <p14:creationId xmlns:p14="http://schemas.microsoft.com/office/powerpoint/2010/main" val="2212715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rrowheads="1"/>
          </p:cNvSpPr>
          <p:nvPr>
            <p:ph type="title"/>
          </p:nvPr>
        </p:nvSpPr>
        <p:spPr>
          <a:xfrm>
            <a:off x="1677349" y="261779"/>
            <a:ext cx="8079581" cy="70993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Autofit/>
          </a:bodyPr>
          <a:lstStyle/>
          <a:p>
            <a:r>
              <a:rPr lang="en-US" b="0" dirty="0">
                <a:solidFill>
                  <a:srgbClr val="002060"/>
                </a:solidFill>
                <a:cs typeface="Helvetica" panose="020B0604020202020204" pitchFamily="34" charset="0"/>
              </a:rPr>
              <a:t>Collection Supplies</a:t>
            </a:r>
            <a:endParaRPr lang="en-US" dirty="0">
              <a:solidFill>
                <a:srgbClr val="002060"/>
              </a:solidFill>
              <a:cs typeface="Helvetica" panose="020B0604020202020204" pitchFamily="34" charset="0"/>
            </a:endParaRPr>
          </a:p>
        </p:txBody>
      </p:sp>
      <p:sp>
        <p:nvSpPr>
          <p:cNvPr id="475139" name="Rectangle 3"/>
          <p:cNvSpPr>
            <a:spLocks noGrp="1" noChangeArrowheads="1"/>
          </p:cNvSpPr>
          <p:nvPr>
            <p:ph idx="1"/>
          </p:nvPr>
        </p:nvSpPr>
        <p:spPr>
          <a:xfrm>
            <a:off x="473364" y="882939"/>
            <a:ext cx="7480300" cy="39941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marL="342900" indent="-342900">
              <a:buFont typeface="Arial" pitchFamily="34" charset="0"/>
              <a:buChar char="•"/>
            </a:pPr>
            <a:r>
              <a:rPr lang="en-US" sz="2400" b="1" dirty="0"/>
              <a:t>Necessary supplies for collections</a:t>
            </a:r>
          </a:p>
          <a:p>
            <a:pPr marL="342900" indent="-342900">
              <a:buFont typeface="Arial" pitchFamily="34" charset="0"/>
              <a:buChar char="•"/>
            </a:pPr>
            <a:r>
              <a:rPr lang="en-US" sz="2400" b="1" dirty="0"/>
              <a:t>How supplies work - e.g., how tamper evident tape works</a:t>
            </a:r>
          </a:p>
          <a:p>
            <a:pPr marL="342900" indent="-342900">
              <a:buFont typeface="Arial" pitchFamily="34" charset="0"/>
              <a:buChar char="•"/>
            </a:pPr>
            <a:r>
              <a:rPr lang="en-US" sz="2400" b="1" dirty="0"/>
              <a:t>Collection kit standards</a:t>
            </a:r>
            <a:endParaRPr lang="en-US" sz="4000" b="1" dirty="0"/>
          </a:p>
        </p:txBody>
      </p:sp>
      <p:pic>
        <p:nvPicPr>
          <p:cNvPr id="475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4186238"/>
            <a:ext cx="2303462" cy="2671762"/>
          </a:xfrm>
          <a:prstGeom prst="rect">
            <a:avLst/>
          </a:prstGeom>
          <a:noFill/>
          <a:extLst>
            <a:ext uri="{909E8E84-426E-40DD-AFC4-6F175D3DCCD1}">
              <a14:hiddenFill xmlns:a14="http://schemas.microsoft.com/office/drawing/2010/main">
                <a:solidFill>
                  <a:srgbClr val="FFFFFF"/>
                </a:solidFill>
              </a14:hiddenFill>
            </a:ext>
          </a:extLst>
        </p:spPr>
      </p:pic>
      <p:pic>
        <p:nvPicPr>
          <p:cNvPr id="4751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95801"/>
            <a:ext cx="3048000" cy="201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919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21336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a:bodyPr>
          <a:lstStyle/>
          <a:p>
            <a:r>
              <a:rPr lang="en-US" b="0" dirty="0">
                <a:solidFill>
                  <a:srgbClr val="002060"/>
                </a:solidFill>
                <a:cs typeface="Helvetica" panose="020B0604020202020204" pitchFamily="34" charset="0"/>
              </a:rPr>
              <a:t>Collection Supplies</a:t>
            </a:r>
            <a:endParaRPr lang="en-US" dirty="0">
              <a:solidFill>
                <a:srgbClr val="002060"/>
              </a:solidFill>
              <a:cs typeface="Helvetica" panose="020B0604020202020204" pitchFamily="34" charset="0"/>
            </a:endParaRPr>
          </a:p>
        </p:txBody>
      </p:sp>
      <p:sp>
        <p:nvSpPr>
          <p:cNvPr id="16387" name="Rectangle 3"/>
          <p:cNvSpPr>
            <a:spLocks noGrp="1" noChangeArrowheads="1"/>
          </p:cNvSpPr>
          <p:nvPr>
            <p:ph idx="1"/>
          </p:nvPr>
        </p:nvSpPr>
        <p:spPr>
          <a:xfrm>
            <a:off x="-101599" y="1295400"/>
            <a:ext cx="10298114" cy="5410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fontScale="92500" lnSpcReduction="10000"/>
          </a:bodyPr>
          <a:lstStyle/>
          <a:p>
            <a:pPr marL="342900" indent="-342900">
              <a:lnSpc>
                <a:spcPct val="80000"/>
              </a:lnSpc>
              <a:buFont typeface="Wingdings" pitchFamily="2" charset="2"/>
              <a:buChar char="ü"/>
            </a:pPr>
            <a:r>
              <a:rPr lang="en-US" b="1" dirty="0"/>
              <a:t>Single use collection container, hold at least 55 mls</a:t>
            </a:r>
          </a:p>
          <a:p>
            <a:pPr lvl="1">
              <a:lnSpc>
                <a:spcPct val="80000"/>
              </a:lnSpc>
              <a:buFont typeface="Wingdings" pitchFamily="2" charset="2"/>
              <a:buChar char="ü"/>
            </a:pPr>
            <a:r>
              <a:rPr lang="en-US" b="1" dirty="0"/>
              <a:t>Must be marked with graduated volume and able to check temperature (90-100 F/ 32-38 C)</a:t>
            </a:r>
          </a:p>
          <a:p>
            <a:pPr lvl="1">
              <a:lnSpc>
                <a:spcPct val="80000"/>
              </a:lnSpc>
              <a:buFont typeface="Wingdings" pitchFamily="2" charset="2"/>
              <a:buChar char="ü"/>
            </a:pPr>
            <a:r>
              <a:rPr lang="en-US" b="1" dirty="0"/>
              <a:t>Individually wrapped -tamper proof</a:t>
            </a:r>
          </a:p>
          <a:p>
            <a:pPr lvl="1">
              <a:lnSpc>
                <a:spcPct val="80000"/>
              </a:lnSpc>
              <a:buFont typeface="Wingdings" pitchFamily="2" charset="2"/>
              <a:buChar char="ü"/>
            </a:pPr>
            <a:r>
              <a:rPr lang="en-US" b="1" dirty="0"/>
              <a:t>May be made available separately at collection site for several voids</a:t>
            </a:r>
          </a:p>
          <a:p>
            <a:pPr marL="342900" indent="-342900">
              <a:lnSpc>
                <a:spcPct val="80000"/>
              </a:lnSpc>
              <a:buFont typeface="Wingdings" pitchFamily="2" charset="2"/>
              <a:buChar char="ü"/>
            </a:pPr>
            <a:r>
              <a:rPr lang="en-US" b="1" dirty="0"/>
              <a:t>Plastic specimen bottles </a:t>
            </a:r>
          </a:p>
          <a:p>
            <a:pPr lvl="1">
              <a:lnSpc>
                <a:spcPct val="80000"/>
              </a:lnSpc>
              <a:buFont typeface="Wingdings" pitchFamily="2" charset="2"/>
              <a:buChar char="ü"/>
            </a:pPr>
            <a:r>
              <a:rPr lang="en-US" sz="2000" b="1" dirty="0"/>
              <a:t>hold &gt; 35 ml</a:t>
            </a:r>
          </a:p>
          <a:p>
            <a:pPr lvl="1">
              <a:lnSpc>
                <a:spcPct val="80000"/>
              </a:lnSpc>
              <a:buFont typeface="Wingdings" pitchFamily="2" charset="2"/>
              <a:buChar char="ü"/>
            </a:pPr>
            <a:r>
              <a:rPr lang="en-US" sz="2000" b="1" dirty="0"/>
              <a:t>Screw on or snap on cap</a:t>
            </a:r>
          </a:p>
          <a:p>
            <a:pPr lvl="1">
              <a:lnSpc>
                <a:spcPct val="80000"/>
              </a:lnSpc>
              <a:buFont typeface="Wingdings" pitchFamily="2" charset="2"/>
              <a:buChar char="ü"/>
            </a:pPr>
            <a:r>
              <a:rPr lang="en-US" sz="2000" b="1" dirty="0"/>
              <a:t>Clear levels – 30 ml &amp; 15 ml</a:t>
            </a:r>
          </a:p>
          <a:p>
            <a:pPr lvl="1">
              <a:lnSpc>
                <a:spcPct val="80000"/>
              </a:lnSpc>
              <a:buFont typeface="Wingdings" pitchFamily="2" charset="2"/>
              <a:buChar char="ü"/>
            </a:pPr>
            <a:r>
              <a:rPr lang="en-US" sz="2000" b="1" dirty="0"/>
              <a:t>Designed so tamper- evident bottle seals on CCF fit with no damage when employee initials, not overlap, conceal printed information </a:t>
            </a:r>
          </a:p>
          <a:p>
            <a:pPr lvl="1">
              <a:lnSpc>
                <a:spcPct val="80000"/>
              </a:lnSpc>
              <a:buFont typeface="Wingdings" pitchFamily="2" charset="2"/>
              <a:buChar char="ü"/>
            </a:pPr>
            <a:r>
              <a:rPr lang="en-US" sz="2000" b="1" dirty="0"/>
              <a:t>Designed to write on for date and initials</a:t>
            </a:r>
          </a:p>
          <a:p>
            <a:pPr lvl="1">
              <a:lnSpc>
                <a:spcPct val="80000"/>
              </a:lnSpc>
              <a:buFont typeface="Wingdings" pitchFamily="2" charset="2"/>
              <a:buChar char="ü"/>
            </a:pPr>
            <a:r>
              <a:rPr lang="en-US" sz="2000" b="1" dirty="0"/>
              <a:t>Must be wrapped together in sealed bag or shrink wrapped- tamper evident</a:t>
            </a:r>
          </a:p>
          <a:p>
            <a:pPr marL="342900" indent="-342900">
              <a:lnSpc>
                <a:spcPct val="80000"/>
              </a:lnSpc>
              <a:buFont typeface="Wingdings" pitchFamily="2" charset="2"/>
              <a:buChar char="ü"/>
            </a:pPr>
            <a:r>
              <a:rPr lang="en-US" b="1" dirty="0"/>
              <a:t>Plastic bag - Leak proof and leach resistant-(2 compartments) Leak resistant bag- </a:t>
            </a:r>
          </a:p>
          <a:p>
            <a:pPr marL="342900" indent="-342900">
              <a:lnSpc>
                <a:spcPct val="80000"/>
              </a:lnSpc>
              <a:buFont typeface="Wingdings" pitchFamily="2" charset="2"/>
              <a:buChar char="ü"/>
            </a:pPr>
            <a:r>
              <a:rPr lang="en-US" b="1" dirty="0"/>
              <a:t>Absorbent material- two compartments, can’t be tampered with</a:t>
            </a:r>
          </a:p>
          <a:p>
            <a:pPr marL="342900" indent="-342900">
              <a:lnSpc>
                <a:spcPct val="80000"/>
              </a:lnSpc>
              <a:buFont typeface="Wingdings" pitchFamily="2" charset="2"/>
              <a:buChar char="ü"/>
            </a:pPr>
            <a:r>
              <a:rPr lang="en-US" b="1" dirty="0"/>
              <a:t>Shipping container</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315" y="571500"/>
            <a:ext cx="1182688" cy="1371600"/>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8458200" y="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Appendix C  </a:t>
            </a:r>
          </a:p>
        </p:txBody>
      </p:sp>
      <p:sp>
        <p:nvSpPr>
          <p:cNvPr id="16393" name="Text Box 9"/>
          <p:cNvSpPr txBox="1">
            <a:spLocks noChangeArrowheads="1"/>
          </p:cNvSpPr>
          <p:nvPr/>
        </p:nvSpPr>
        <p:spPr bwMode="auto">
          <a:xfrm>
            <a:off x="1828800" y="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36003657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3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3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38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38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63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683491" y="838200"/>
            <a:ext cx="6784109" cy="5470236"/>
          </a:xfrm>
        </p:spPr>
        <p:txBody>
          <a:bodyPr>
            <a:normAutofit/>
          </a:bodyPr>
          <a:lstStyle/>
          <a:p>
            <a:pPr marL="342900" indent="-342900">
              <a:lnSpc>
                <a:spcPct val="80000"/>
              </a:lnSpc>
              <a:buFont typeface="Wingdings" pitchFamily="2" charset="2"/>
              <a:buChar char="ü"/>
            </a:pPr>
            <a:r>
              <a:rPr lang="en-US" sz="2400" b="1" dirty="0"/>
              <a:t>Federal Drug Testing                                        Custody &amp; Control form- </a:t>
            </a:r>
            <a:r>
              <a:rPr lang="en-US" sz="1800" b="1" dirty="0"/>
              <a:t>unique ID #</a:t>
            </a:r>
          </a:p>
          <a:p>
            <a:pPr marL="342900" indent="-342900">
              <a:lnSpc>
                <a:spcPct val="80000"/>
              </a:lnSpc>
              <a:buFont typeface="Wingdings" pitchFamily="2" charset="2"/>
              <a:buChar char="ü"/>
            </a:pPr>
            <a:r>
              <a:rPr lang="en-US" sz="2400" b="1" dirty="0"/>
              <a:t>Tamper evident </a:t>
            </a:r>
            <a:r>
              <a:rPr lang="en-US" sz="1800" b="1" dirty="0"/>
              <a:t>tape-secure facets, toilet tanks tops, trash receptacles, paper towel dispensers</a:t>
            </a:r>
          </a:p>
          <a:p>
            <a:pPr marL="342900" indent="-342900">
              <a:lnSpc>
                <a:spcPct val="80000"/>
              </a:lnSpc>
              <a:buFont typeface="Wingdings" pitchFamily="2" charset="2"/>
              <a:buChar char="ü"/>
            </a:pPr>
            <a:r>
              <a:rPr lang="en-US" sz="2400" b="1" dirty="0"/>
              <a:t>Bluing (coloring) agent -to add to toilet </a:t>
            </a:r>
            <a:r>
              <a:rPr lang="en-US" sz="1800" b="1" dirty="0"/>
              <a:t>(if blue is not used note on CCF under remarks)</a:t>
            </a:r>
            <a:endParaRPr lang="en-US" sz="2400" b="1" dirty="0"/>
          </a:p>
          <a:p>
            <a:pPr marL="342900" indent="-342900">
              <a:lnSpc>
                <a:spcPct val="80000"/>
              </a:lnSpc>
              <a:buFont typeface="Wingdings" pitchFamily="2" charset="2"/>
              <a:buChar char="ü"/>
            </a:pPr>
            <a:r>
              <a:rPr lang="en-US" sz="2400" b="1" dirty="0"/>
              <a:t>Collector ID </a:t>
            </a:r>
          </a:p>
          <a:p>
            <a:pPr marL="342900" indent="-342900">
              <a:lnSpc>
                <a:spcPct val="80000"/>
              </a:lnSpc>
              <a:buFont typeface="Wingdings" pitchFamily="2" charset="2"/>
              <a:buChar char="ü"/>
            </a:pPr>
            <a:r>
              <a:rPr lang="en-US" sz="2400" b="1" dirty="0"/>
              <a:t>Collector must have appropriate ID</a:t>
            </a:r>
          </a:p>
          <a:p>
            <a:pPr marL="342900" indent="-342900">
              <a:lnSpc>
                <a:spcPct val="80000"/>
              </a:lnSpc>
              <a:buFont typeface="Wingdings" pitchFamily="2" charset="2"/>
              <a:buChar char="ü"/>
            </a:pPr>
            <a:r>
              <a:rPr lang="en-US" sz="2400" b="1" dirty="0"/>
              <a:t>Storage box,  area, or place  </a:t>
            </a:r>
          </a:p>
          <a:p>
            <a:pPr marL="342900" indent="-342900">
              <a:lnSpc>
                <a:spcPct val="80000"/>
              </a:lnSpc>
              <a:buFont typeface="Wingdings" pitchFamily="2" charset="2"/>
              <a:buChar char="ü"/>
            </a:pPr>
            <a:r>
              <a:rPr lang="en-US" sz="2400" b="1" dirty="0"/>
              <a:t>Standard written instructions/ poster</a:t>
            </a:r>
          </a:p>
          <a:p>
            <a:pPr marL="342900" indent="-342900">
              <a:lnSpc>
                <a:spcPct val="80000"/>
              </a:lnSpc>
              <a:buFont typeface="Wingdings" pitchFamily="2" charset="2"/>
              <a:buChar char="ü"/>
            </a:pPr>
            <a:r>
              <a:rPr lang="en-US" sz="2400" b="1" dirty="0"/>
              <a:t>Single use disposable gloves</a:t>
            </a:r>
          </a:p>
          <a:p>
            <a:pPr marL="342900" indent="-342900">
              <a:lnSpc>
                <a:spcPct val="80000"/>
              </a:lnSpc>
              <a:buFont typeface="Wingdings" pitchFamily="2" charset="2"/>
              <a:buChar char="ü"/>
            </a:pPr>
            <a:r>
              <a:rPr lang="en-US" sz="2400" b="1" dirty="0"/>
              <a:t>DER &amp; C/TPA contact information (40.35)</a:t>
            </a:r>
          </a:p>
        </p:txBody>
      </p:sp>
      <p:pic>
        <p:nvPicPr>
          <p:cNvPr id="443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1"/>
            <a:ext cx="3048000" cy="201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7117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3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3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33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33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33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33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33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33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433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979E2-43FF-43F1-9880-C6136A3253AB}"/>
              </a:ext>
            </a:extLst>
          </p:cNvPr>
          <p:cNvSpPr>
            <a:spLocks noGrp="1"/>
          </p:cNvSpPr>
          <p:nvPr>
            <p:ph type="title"/>
          </p:nvPr>
        </p:nvSpPr>
        <p:spPr>
          <a:xfrm>
            <a:off x="1415473" y="156747"/>
            <a:ext cx="9067800" cy="1138653"/>
          </a:xfrm>
        </p:spPr>
        <p:txBody>
          <a:bodyPr>
            <a:normAutofit fontScale="90000"/>
          </a:bodyPr>
          <a:lstStyle/>
          <a:p>
            <a:r>
              <a:rPr lang="en-US" dirty="0">
                <a:solidFill>
                  <a:srgbClr val="002060"/>
                </a:solidFill>
              </a:rPr>
              <a:t>FEDERAL DRUG TESTING CUSTODY AND CONTROL FORM</a:t>
            </a:r>
          </a:p>
        </p:txBody>
      </p:sp>
      <p:sp>
        <p:nvSpPr>
          <p:cNvPr id="2" name="Content Placeholder 1">
            <a:extLst>
              <a:ext uri="{FF2B5EF4-FFF2-40B4-BE49-F238E27FC236}">
                <a16:creationId xmlns:a16="http://schemas.microsoft.com/office/drawing/2014/main" id="{A4CCC991-648C-4A67-8830-C06B2496BA68}"/>
              </a:ext>
            </a:extLst>
          </p:cNvPr>
          <p:cNvSpPr>
            <a:spLocks noGrp="1"/>
          </p:cNvSpPr>
          <p:nvPr>
            <p:ph idx="1"/>
          </p:nvPr>
        </p:nvSpPr>
        <p:spPr>
          <a:xfrm>
            <a:off x="1" y="1295400"/>
            <a:ext cx="12192000" cy="5562600"/>
          </a:xfrm>
        </p:spPr>
        <p:txBody>
          <a:bodyPr>
            <a:normAutofit lnSpcReduction="10000"/>
          </a:bodyPr>
          <a:lstStyle/>
          <a:p>
            <a:pPr>
              <a:buFont typeface="Wingdings" panose="05000000000000000000" pitchFamily="2" charset="2"/>
              <a:buChar char="q"/>
            </a:pPr>
            <a:r>
              <a:rPr lang="en-US" dirty="0"/>
              <a:t>The CCF must be used to document every urine collection </a:t>
            </a:r>
            <a:r>
              <a:rPr lang="en-US" sz="2200" dirty="0"/>
              <a:t>required by the DOT drug testing program. </a:t>
            </a:r>
            <a:endParaRPr lang="en-US" dirty="0"/>
          </a:p>
          <a:p>
            <a:pPr>
              <a:buFont typeface="Wingdings" panose="05000000000000000000" pitchFamily="2" charset="2"/>
              <a:buChar char="q"/>
            </a:pPr>
            <a:r>
              <a:rPr lang="en-US" dirty="0"/>
              <a:t>The CCF must be a five-part carbonless manifold form.  </a:t>
            </a:r>
          </a:p>
          <a:p>
            <a:pPr>
              <a:buFont typeface="Wingdings" panose="05000000000000000000" pitchFamily="2" charset="2"/>
              <a:buChar char="q"/>
            </a:pPr>
            <a:r>
              <a:rPr lang="en-US" dirty="0"/>
              <a:t>CCFs are also available from a number of different sources - usually part of the urine collection kits provided by a laboratory. </a:t>
            </a:r>
          </a:p>
          <a:p>
            <a:pPr marL="0" indent="0">
              <a:buNone/>
            </a:pPr>
            <a:endParaRPr lang="en-US" dirty="0"/>
          </a:p>
          <a:p>
            <a:pPr>
              <a:buFont typeface="Wingdings" panose="05000000000000000000" pitchFamily="2" charset="2"/>
              <a:buChar char="q"/>
            </a:pPr>
            <a:r>
              <a:rPr lang="en-US" dirty="0"/>
              <a:t>The CCF consists of the following five copies: </a:t>
            </a:r>
          </a:p>
          <a:p>
            <a:r>
              <a:rPr lang="en-US" dirty="0"/>
              <a:t>Copy 1. Test Facility Copy - accompanies the specimen to the laboratory</a:t>
            </a:r>
          </a:p>
          <a:p>
            <a:r>
              <a:rPr lang="en-US" dirty="0"/>
              <a:t>Copy 2. Medical Review Officer Copy - sent to the MRO </a:t>
            </a:r>
          </a:p>
          <a:p>
            <a:r>
              <a:rPr lang="en-US" dirty="0"/>
              <a:t>Copy 3. Collector Copy - retained by the collector </a:t>
            </a:r>
          </a:p>
          <a:p>
            <a:r>
              <a:rPr lang="en-US" dirty="0"/>
              <a:t>Copy 4. Employer Copy - sent to the employer </a:t>
            </a:r>
          </a:p>
          <a:p>
            <a:r>
              <a:rPr lang="en-US" dirty="0"/>
              <a:t>Copy 5. Employee Copy - given to the employee</a:t>
            </a:r>
          </a:p>
        </p:txBody>
      </p:sp>
    </p:spTree>
    <p:extLst>
      <p:ext uri="{BB962C8B-B14F-4D97-AF65-F5344CB8AC3E}">
        <p14:creationId xmlns:p14="http://schemas.microsoft.com/office/powerpoint/2010/main" val="333392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a:xfrm>
            <a:off x="1639659" y="-228600"/>
            <a:ext cx="8079581" cy="1658198"/>
          </a:xfrm>
        </p:spPr>
        <p:txBody>
          <a:bodyPr>
            <a:normAutofit/>
          </a:bodyPr>
          <a:lstStyle/>
          <a:p>
            <a:r>
              <a:rPr lang="en-US" dirty="0">
                <a:solidFill>
                  <a:srgbClr val="002060"/>
                </a:solidFill>
              </a:rPr>
              <a:t>Federal Drug Test Custody and Control Form (CCF)</a:t>
            </a:r>
          </a:p>
        </p:txBody>
      </p:sp>
      <p:sp>
        <p:nvSpPr>
          <p:cNvPr id="1050627" name="Rectangle 3"/>
          <p:cNvSpPr>
            <a:spLocks noGrp="1" noChangeArrowheads="1"/>
          </p:cNvSpPr>
          <p:nvPr>
            <p:ph idx="1"/>
          </p:nvPr>
        </p:nvSpPr>
        <p:spPr>
          <a:xfrm>
            <a:off x="2667001" y="1300579"/>
            <a:ext cx="7911679" cy="5715000"/>
          </a:xfrm>
        </p:spPr>
        <p:txBody>
          <a:bodyPr>
            <a:normAutofit fontScale="77500" lnSpcReduction="20000"/>
          </a:bodyPr>
          <a:lstStyle/>
          <a:p>
            <a:r>
              <a:rPr lang="en-US" sz="2800" b="1" dirty="0"/>
              <a:t>Effective January 1, 2018</a:t>
            </a:r>
          </a:p>
          <a:p>
            <a:r>
              <a:rPr lang="en-US" sz="2800" b="1" dirty="0"/>
              <a:t>New CCF- </a:t>
            </a:r>
            <a:r>
              <a:rPr lang="en-US" dirty="0"/>
              <a:t>The revised CCF includes the following changes:</a:t>
            </a:r>
          </a:p>
          <a:p>
            <a:r>
              <a:rPr lang="en-US" b="1" u="sng" dirty="0"/>
              <a:t>In Step 1D:</a:t>
            </a:r>
            <a:endParaRPr lang="en-US" dirty="0"/>
          </a:p>
          <a:p>
            <a:pPr lvl="1"/>
            <a:r>
              <a:rPr lang="en-US" dirty="0"/>
              <a:t>Removal of the checkbox, the letters “DOT” and hash line in front of the text “Specify DOT Agency”</a:t>
            </a:r>
          </a:p>
          <a:p>
            <a:r>
              <a:rPr lang="en-US" b="1" u="sng" dirty="0"/>
              <a:t>In Step 5A:</a:t>
            </a:r>
            <a:endParaRPr lang="en-US" dirty="0"/>
          </a:p>
          <a:p>
            <a:pPr lvl="1"/>
            <a:r>
              <a:rPr lang="en-US" dirty="0"/>
              <a:t>Addition of four new analytes: oxycodone (OXYC), oxymorphone (OXYM), hydrocodone (HYC), and hydromorphone (HYM),</a:t>
            </a:r>
          </a:p>
          <a:p>
            <a:pPr lvl="1"/>
            <a:r>
              <a:rPr lang="en-US" dirty="0"/>
              <a:t>Removal of the analyte methylenedioxyethylamphetamine (MDEA).</a:t>
            </a:r>
          </a:p>
          <a:p>
            <a:endParaRPr lang="en-US" sz="1200" b="1" dirty="0"/>
          </a:p>
          <a:p>
            <a:r>
              <a:rPr lang="en-US" sz="2800" b="1" dirty="0"/>
              <a:t>Five part carbonless form</a:t>
            </a:r>
          </a:p>
          <a:p>
            <a:r>
              <a:rPr lang="en-US" sz="2800" b="1" dirty="0"/>
              <a:t>Note: The collector is permitted to use the old CCF until June 2018</a:t>
            </a:r>
          </a:p>
          <a:p>
            <a:r>
              <a:rPr lang="en-US" sz="2800" b="1" dirty="0"/>
              <a:t>When using expired send a MFR with specimen, otherwise must send when requested “that day” </a:t>
            </a:r>
          </a:p>
          <a:p>
            <a:endParaRPr lang="en-US" sz="2800" b="1" dirty="0"/>
          </a:p>
          <a:p>
            <a:r>
              <a:rPr lang="en-US" sz="2800" b="1" dirty="0"/>
              <a:t>Information on </a:t>
            </a:r>
            <a:r>
              <a:rPr lang="en-US" sz="2800" b="1" dirty="0" err="1"/>
              <a:t>eCCF</a:t>
            </a:r>
            <a:r>
              <a:rPr lang="en-US" sz="2800" b="1" dirty="0"/>
              <a:t>: https://www.transportation.gov/odapc/eCCF_Collector_Notice</a:t>
            </a:r>
            <a:endParaRPr lang="en-US" b="1" dirty="0"/>
          </a:p>
        </p:txBody>
      </p:sp>
      <p:pic>
        <p:nvPicPr>
          <p:cNvPr id="3" name="Picture 2">
            <a:extLst>
              <a:ext uri="{FF2B5EF4-FFF2-40B4-BE49-F238E27FC236}">
                <a16:creationId xmlns:a16="http://schemas.microsoft.com/office/drawing/2014/main" id="{7DBC5FBC-D1E8-431D-815D-46BFB86D0695}"/>
              </a:ext>
            </a:extLst>
          </p:cNvPr>
          <p:cNvPicPr>
            <a:picLocks noChangeAspect="1"/>
          </p:cNvPicPr>
          <p:nvPr/>
        </p:nvPicPr>
        <p:blipFill>
          <a:blip r:embed="rId3"/>
          <a:stretch>
            <a:fillRect/>
          </a:stretch>
        </p:blipFill>
        <p:spPr>
          <a:xfrm>
            <a:off x="220051" y="1352949"/>
            <a:ext cx="2564863" cy="2869639"/>
          </a:xfrm>
          <a:prstGeom prst="rect">
            <a:avLst/>
          </a:prstGeom>
        </p:spPr>
      </p:pic>
      <p:pic>
        <p:nvPicPr>
          <p:cNvPr id="4" name="Picture 3" descr="A screenshot of a social media post&#10;&#10;Description generated with very high confidence">
            <a:extLst>
              <a:ext uri="{FF2B5EF4-FFF2-40B4-BE49-F238E27FC236}">
                <a16:creationId xmlns:a16="http://schemas.microsoft.com/office/drawing/2014/main" id="{ACC5FBC4-CEF9-4D1C-967E-552BEC80F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782" y="2607499"/>
            <a:ext cx="6192895" cy="4027146"/>
          </a:xfrm>
          <a:prstGeom prst="rect">
            <a:avLst/>
          </a:prstGeom>
        </p:spPr>
      </p:pic>
    </p:spTree>
    <p:extLst>
      <p:ext uri="{BB962C8B-B14F-4D97-AF65-F5344CB8AC3E}">
        <p14:creationId xmlns:p14="http://schemas.microsoft.com/office/powerpoint/2010/main" val="6969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94DA6-F113-447C-A666-4D7AE884F654}"/>
              </a:ext>
            </a:extLst>
          </p:cNvPr>
          <p:cNvPicPr>
            <a:picLocks noChangeAspect="1"/>
          </p:cNvPicPr>
          <p:nvPr/>
        </p:nvPicPr>
        <p:blipFill>
          <a:blip r:embed="rId3"/>
          <a:stretch>
            <a:fillRect/>
          </a:stretch>
        </p:blipFill>
        <p:spPr>
          <a:xfrm>
            <a:off x="3322471" y="-128041"/>
            <a:ext cx="5242258" cy="6858000"/>
          </a:xfrm>
          <a:prstGeom prst="rect">
            <a:avLst/>
          </a:prstGeom>
        </p:spPr>
      </p:pic>
      <p:sp>
        <p:nvSpPr>
          <p:cNvPr id="3" name="TextBox 2">
            <a:extLst>
              <a:ext uri="{FF2B5EF4-FFF2-40B4-BE49-F238E27FC236}">
                <a16:creationId xmlns:a16="http://schemas.microsoft.com/office/drawing/2014/main" id="{67F9CE59-FE64-4D27-BCFB-23D792792F43}"/>
              </a:ext>
            </a:extLst>
          </p:cNvPr>
          <p:cNvSpPr txBox="1"/>
          <p:nvPr/>
        </p:nvSpPr>
        <p:spPr>
          <a:xfrm>
            <a:off x="3962400" y="1066801"/>
            <a:ext cx="1676400" cy="246221"/>
          </a:xfrm>
          <a:prstGeom prst="rect">
            <a:avLst/>
          </a:prstGeom>
          <a:noFill/>
        </p:spPr>
        <p:txBody>
          <a:bodyPr wrap="square" rtlCol="0">
            <a:spAutoFit/>
          </a:bodyPr>
          <a:lstStyle/>
          <a:p>
            <a:r>
              <a:rPr lang="en-US" sz="1000" dirty="0">
                <a:solidFill>
                  <a:schemeClr val="bg2"/>
                </a:solidFill>
              </a:rPr>
              <a:t> </a:t>
            </a:r>
            <a:endParaRPr lang="en-US" sz="1000" dirty="0"/>
          </a:p>
        </p:txBody>
      </p:sp>
      <p:sp>
        <p:nvSpPr>
          <p:cNvPr id="4" name="TextBox 3">
            <a:extLst>
              <a:ext uri="{FF2B5EF4-FFF2-40B4-BE49-F238E27FC236}">
                <a16:creationId xmlns:a16="http://schemas.microsoft.com/office/drawing/2014/main" id="{8322C3DE-CF79-4479-9DC1-860C9152EC64}"/>
              </a:ext>
            </a:extLst>
          </p:cNvPr>
          <p:cNvSpPr txBox="1"/>
          <p:nvPr/>
        </p:nvSpPr>
        <p:spPr>
          <a:xfrm>
            <a:off x="6126329" y="1112967"/>
            <a:ext cx="1905000" cy="230832"/>
          </a:xfrm>
          <a:prstGeom prst="rect">
            <a:avLst/>
          </a:prstGeom>
          <a:noFill/>
        </p:spPr>
        <p:txBody>
          <a:bodyPr wrap="square" rtlCol="0">
            <a:spAutoFit/>
          </a:bodyPr>
          <a:lstStyle/>
          <a:p>
            <a:endParaRPr lang="en-US" sz="900" dirty="0">
              <a:solidFill>
                <a:schemeClr val="bg2"/>
              </a:solidFill>
            </a:endParaRPr>
          </a:p>
        </p:txBody>
      </p:sp>
      <p:sp>
        <p:nvSpPr>
          <p:cNvPr id="8" name="TextBox 7">
            <a:extLst>
              <a:ext uri="{FF2B5EF4-FFF2-40B4-BE49-F238E27FC236}">
                <a16:creationId xmlns:a16="http://schemas.microsoft.com/office/drawing/2014/main" id="{351FEAF2-A339-4C69-85D4-472F896D8D57}"/>
              </a:ext>
            </a:extLst>
          </p:cNvPr>
          <p:cNvSpPr txBox="1"/>
          <p:nvPr/>
        </p:nvSpPr>
        <p:spPr>
          <a:xfrm>
            <a:off x="4114801" y="503314"/>
            <a:ext cx="4754729" cy="369332"/>
          </a:xfrm>
          <a:prstGeom prst="rect">
            <a:avLst/>
          </a:prstGeom>
          <a:noFill/>
        </p:spPr>
        <p:txBody>
          <a:bodyPr wrap="square" rtlCol="0">
            <a:spAutoFit/>
          </a:bodyPr>
          <a:lstStyle/>
          <a:p>
            <a:r>
              <a:rPr lang="en-US" dirty="0">
                <a:solidFill>
                  <a:schemeClr val="bg2"/>
                </a:solidFill>
              </a:rPr>
              <a:t> </a:t>
            </a:r>
          </a:p>
        </p:txBody>
      </p:sp>
      <p:sp>
        <p:nvSpPr>
          <p:cNvPr id="9" name="TextBox 8">
            <a:extLst>
              <a:ext uri="{FF2B5EF4-FFF2-40B4-BE49-F238E27FC236}">
                <a16:creationId xmlns:a16="http://schemas.microsoft.com/office/drawing/2014/main" id="{B3BA768C-2775-4BB1-8CBD-4AB92D3E5A70}"/>
              </a:ext>
            </a:extLst>
          </p:cNvPr>
          <p:cNvSpPr txBox="1"/>
          <p:nvPr/>
        </p:nvSpPr>
        <p:spPr>
          <a:xfrm>
            <a:off x="2133600" y="5032462"/>
            <a:ext cx="2895600" cy="523220"/>
          </a:xfrm>
          <a:prstGeom prst="rect">
            <a:avLst/>
          </a:prstGeom>
          <a:noFill/>
        </p:spPr>
        <p:txBody>
          <a:bodyPr wrap="square" rtlCol="0">
            <a:spAutoFit/>
          </a:bodyPr>
          <a:lstStyle/>
          <a:p>
            <a:r>
              <a:rPr lang="en-US" sz="1400" dirty="0">
                <a:solidFill>
                  <a:schemeClr val="bg2"/>
                </a:solidFill>
              </a:rPr>
              <a:t>Collection facility name</a:t>
            </a:r>
          </a:p>
          <a:p>
            <a:r>
              <a:rPr lang="en-US" sz="1400" dirty="0">
                <a:solidFill>
                  <a:schemeClr val="bg2"/>
                </a:solidFill>
              </a:rPr>
              <a:t>Address of collection</a:t>
            </a:r>
          </a:p>
        </p:txBody>
      </p:sp>
      <p:sp>
        <p:nvSpPr>
          <p:cNvPr id="10" name="TextBox 9">
            <a:extLst>
              <a:ext uri="{FF2B5EF4-FFF2-40B4-BE49-F238E27FC236}">
                <a16:creationId xmlns:a16="http://schemas.microsoft.com/office/drawing/2014/main" id="{82D25D2E-172C-4D8D-812E-DF51A6E6E905}"/>
              </a:ext>
            </a:extLst>
          </p:cNvPr>
          <p:cNvSpPr txBox="1"/>
          <p:nvPr/>
        </p:nvSpPr>
        <p:spPr>
          <a:xfrm>
            <a:off x="4038600" y="1885981"/>
            <a:ext cx="2743200" cy="276999"/>
          </a:xfrm>
          <a:prstGeom prst="rect">
            <a:avLst/>
          </a:prstGeom>
          <a:noFill/>
        </p:spPr>
        <p:txBody>
          <a:bodyPr wrap="square" rtlCol="0">
            <a:spAutoFit/>
          </a:bodyPr>
          <a:lstStyle/>
          <a:p>
            <a:endParaRPr lang="en-US" sz="1200" dirty="0">
              <a:solidFill>
                <a:schemeClr val="bg2"/>
              </a:solidFill>
            </a:endParaRPr>
          </a:p>
        </p:txBody>
      </p:sp>
      <p:pic>
        <p:nvPicPr>
          <p:cNvPr id="11" name="Picture 10">
            <a:extLst>
              <a:ext uri="{FF2B5EF4-FFF2-40B4-BE49-F238E27FC236}">
                <a16:creationId xmlns:a16="http://schemas.microsoft.com/office/drawing/2014/main" id="{1D9D06D9-6BC2-4B70-8110-916A2AFF4116}"/>
              </a:ext>
            </a:extLst>
          </p:cNvPr>
          <p:cNvPicPr>
            <a:picLocks noChangeAspect="1"/>
          </p:cNvPicPr>
          <p:nvPr/>
        </p:nvPicPr>
        <p:blipFill>
          <a:blip r:embed="rId4"/>
          <a:stretch>
            <a:fillRect/>
          </a:stretch>
        </p:blipFill>
        <p:spPr>
          <a:xfrm>
            <a:off x="1066800" y="2540063"/>
            <a:ext cx="9144000" cy="4202462"/>
          </a:xfrm>
          <a:prstGeom prst="rect">
            <a:avLst/>
          </a:prstGeom>
        </p:spPr>
      </p:pic>
      <p:sp>
        <p:nvSpPr>
          <p:cNvPr id="12" name="Line 3">
            <a:extLst>
              <a:ext uri="{FF2B5EF4-FFF2-40B4-BE49-F238E27FC236}">
                <a16:creationId xmlns:a16="http://schemas.microsoft.com/office/drawing/2014/main" id="{4D073D8E-37FB-498B-BDA2-5DBFDB5DB160}"/>
              </a:ext>
            </a:extLst>
          </p:cNvPr>
          <p:cNvSpPr>
            <a:spLocks noChangeShapeType="1"/>
          </p:cNvSpPr>
          <p:nvPr/>
        </p:nvSpPr>
        <p:spPr bwMode="auto">
          <a:xfrm>
            <a:off x="1524000" y="4032527"/>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3">
            <a:extLst>
              <a:ext uri="{FF2B5EF4-FFF2-40B4-BE49-F238E27FC236}">
                <a16:creationId xmlns:a16="http://schemas.microsoft.com/office/drawing/2014/main" id="{A068537D-9050-4810-A4E7-73553777EB99}"/>
              </a:ext>
            </a:extLst>
          </p:cNvPr>
          <p:cNvSpPr>
            <a:spLocks noChangeShapeType="1"/>
          </p:cNvSpPr>
          <p:nvPr/>
        </p:nvSpPr>
        <p:spPr bwMode="auto">
          <a:xfrm>
            <a:off x="6780904" y="4476025"/>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3">
            <a:extLst>
              <a:ext uri="{FF2B5EF4-FFF2-40B4-BE49-F238E27FC236}">
                <a16:creationId xmlns:a16="http://schemas.microsoft.com/office/drawing/2014/main" id="{A20D74F9-C104-4B26-A5F9-7BE3992153F5}"/>
              </a:ext>
            </a:extLst>
          </p:cNvPr>
          <p:cNvSpPr>
            <a:spLocks noChangeShapeType="1"/>
          </p:cNvSpPr>
          <p:nvPr/>
        </p:nvSpPr>
        <p:spPr bwMode="auto">
          <a:xfrm>
            <a:off x="1448543" y="5755607"/>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3">
            <a:extLst>
              <a:ext uri="{FF2B5EF4-FFF2-40B4-BE49-F238E27FC236}">
                <a16:creationId xmlns:a16="http://schemas.microsoft.com/office/drawing/2014/main" id="{AA5336F4-BB0A-420F-A9C0-A5A7786FC901}"/>
              </a:ext>
            </a:extLst>
          </p:cNvPr>
          <p:cNvSpPr>
            <a:spLocks noChangeShapeType="1"/>
          </p:cNvSpPr>
          <p:nvPr/>
        </p:nvSpPr>
        <p:spPr bwMode="auto">
          <a:xfrm>
            <a:off x="3322471" y="2924015"/>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4528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xit" presetSubtype="0" fill="hold" nodeType="with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rrowheads="1"/>
          </p:cNvSpPr>
          <p:nvPr>
            <p:ph type="title"/>
          </p:nvPr>
        </p:nvSpPr>
        <p:spPr>
          <a:xfrm>
            <a:off x="554904" y="688577"/>
            <a:ext cx="8534400" cy="1507067"/>
          </a:xfrm>
        </p:spPr>
        <p:txBody>
          <a:bodyPr/>
          <a:lstStyle/>
          <a:p>
            <a:r>
              <a:rPr lang="en-US" dirty="0">
                <a:solidFill>
                  <a:srgbClr val="002060"/>
                </a:solidFill>
              </a:rPr>
              <a:t>Governance of Drug Testing</a:t>
            </a:r>
          </a:p>
        </p:txBody>
      </p:sp>
      <p:sp>
        <p:nvSpPr>
          <p:cNvPr id="1048579" name="Rectangle 3"/>
          <p:cNvSpPr>
            <a:spLocks noGrp="1" noChangeArrowheads="1"/>
          </p:cNvSpPr>
          <p:nvPr>
            <p:ph idx="1"/>
          </p:nvPr>
        </p:nvSpPr>
        <p:spPr>
          <a:xfrm>
            <a:off x="1210684" y="2481800"/>
            <a:ext cx="8534400" cy="3615267"/>
          </a:xfrm>
        </p:spPr>
        <p:txBody>
          <a:bodyPr>
            <a:normAutofit/>
          </a:bodyPr>
          <a:lstStyle/>
          <a:p>
            <a:pPr marL="342900" indent="-342900">
              <a:buFont typeface="Wingdings" pitchFamily="2" charset="2"/>
              <a:buChar char="§"/>
            </a:pPr>
            <a:r>
              <a:rPr lang="en-US" sz="2400" dirty="0"/>
              <a:t>DHHS mandated</a:t>
            </a:r>
          </a:p>
          <a:p>
            <a:pPr marL="342900" indent="-342900">
              <a:buFont typeface="Wingdings" pitchFamily="2" charset="2"/>
              <a:buChar char="§"/>
            </a:pPr>
            <a:r>
              <a:rPr lang="en-US" sz="2400" dirty="0"/>
              <a:t>DOT regulations (49 CFR Part 40)</a:t>
            </a:r>
          </a:p>
          <a:p>
            <a:pPr marL="342900" indent="-342900">
              <a:buFont typeface="Wingdings" pitchFamily="2" charset="2"/>
              <a:buChar char="§"/>
            </a:pPr>
            <a:r>
              <a:rPr lang="en-US" sz="2400" dirty="0"/>
              <a:t>Non mandated- company policy</a:t>
            </a:r>
          </a:p>
          <a:p>
            <a:pPr lvl="2"/>
            <a:r>
              <a:rPr lang="en-US" sz="2000" dirty="0"/>
              <a:t>State laws</a:t>
            </a:r>
          </a:p>
          <a:p>
            <a:pPr lvl="2"/>
            <a:r>
              <a:rPr lang="en-US" sz="2000" dirty="0"/>
              <a:t>Municipal laws</a:t>
            </a:r>
          </a:p>
          <a:p>
            <a:pPr lvl="2"/>
            <a:r>
              <a:rPr lang="en-US" sz="2000" dirty="0"/>
              <a:t>Union bargaining</a:t>
            </a:r>
          </a:p>
          <a:p>
            <a:pPr lvl="2"/>
            <a:r>
              <a:rPr lang="en-US" sz="2000" dirty="0"/>
              <a:t>Tribal </a:t>
            </a:r>
          </a:p>
        </p:txBody>
      </p:sp>
      <p:pic>
        <p:nvPicPr>
          <p:cNvPr id="4098" name="Picture 2" descr="C:\Documents and Settings\Jan\Local Settings\Temporary Internet Files\Content.IE5\PNAIK1JW\MC9002134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017" y="4561179"/>
            <a:ext cx="795528" cy="18150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Jan\Local Settings\Temporary Internet Files\Content.IE5\PNAIK1JW\MC9003109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345" y="5163922"/>
            <a:ext cx="1857146" cy="79735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Documents and Settings\Jan\Local Settings\Temporary Internet Files\Content.IE5\Q0SNVAG4\MC9000570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5562600"/>
            <a:ext cx="1295400" cy="106893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Documents and Settings\Jan\Local Settings\Temporary Internet Files\Content.IE5\OH66KUWU\MC90004844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1370" y="3810001"/>
            <a:ext cx="725576" cy="12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0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F3F412-A082-4843-96B6-E453DB69205F}"/>
              </a:ext>
            </a:extLst>
          </p:cNvPr>
          <p:cNvPicPr>
            <a:picLocks noChangeAspect="1"/>
          </p:cNvPicPr>
          <p:nvPr/>
        </p:nvPicPr>
        <p:blipFill>
          <a:blip r:embed="rId3"/>
          <a:stretch>
            <a:fillRect/>
          </a:stretch>
        </p:blipFill>
        <p:spPr>
          <a:xfrm>
            <a:off x="3474871" y="0"/>
            <a:ext cx="5242258" cy="6858000"/>
          </a:xfrm>
          <a:prstGeom prst="rect">
            <a:avLst/>
          </a:prstGeom>
        </p:spPr>
      </p:pic>
      <p:pic>
        <p:nvPicPr>
          <p:cNvPr id="3" name="Picture 2">
            <a:extLst>
              <a:ext uri="{FF2B5EF4-FFF2-40B4-BE49-F238E27FC236}">
                <a16:creationId xmlns:a16="http://schemas.microsoft.com/office/drawing/2014/main" id="{4D5A447E-0017-4139-8000-4D921BEDDDBD}"/>
              </a:ext>
            </a:extLst>
          </p:cNvPr>
          <p:cNvPicPr>
            <a:picLocks noChangeAspect="1"/>
          </p:cNvPicPr>
          <p:nvPr/>
        </p:nvPicPr>
        <p:blipFill>
          <a:blip r:embed="rId4"/>
          <a:stretch>
            <a:fillRect/>
          </a:stretch>
        </p:blipFill>
        <p:spPr>
          <a:xfrm>
            <a:off x="1676400" y="2286001"/>
            <a:ext cx="9144000" cy="227083"/>
          </a:xfrm>
          <a:prstGeom prst="rect">
            <a:avLst/>
          </a:prstGeom>
        </p:spPr>
      </p:pic>
      <p:pic>
        <p:nvPicPr>
          <p:cNvPr id="4" name="Picture 3">
            <a:extLst>
              <a:ext uri="{FF2B5EF4-FFF2-40B4-BE49-F238E27FC236}">
                <a16:creationId xmlns:a16="http://schemas.microsoft.com/office/drawing/2014/main" id="{B88AC08B-BF0D-431F-AEAA-5B7E6D608081}"/>
              </a:ext>
            </a:extLst>
          </p:cNvPr>
          <p:cNvPicPr>
            <a:picLocks noChangeAspect="1"/>
          </p:cNvPicPr>
          <p:nvPr/>
        </p:nvPicPr>
        <p:blipFill>
          <a:blip r:embed="rId5"/>
          <a:stretch>
            <a:fillRect/>
          </a:stretch>
        </p:blipFill>
        <p:spPr>
          <a:xfrm>
            <a:off x="1600200" y="2559692"/>
            <a:ext cx="9075198" cy="126309"/>
          </a:xfrm>
          <a:prstGeom prst="rect">
            <a:avLst/>
          </a:prstGeom>
        </p:spPr>
      </p:pic>
      <p:sp>
        <p:nvSpPr>
          <p:cNvPr id="5" name="Line 3">
            <a:extLst>
              <a:ext uri="{FF2B5EF4-FFF2-40B4-BE49-F238E27FC236}">
                <a16:creationId xmlns:a16="http://schemas.microsoft.com/office/drawing/2014/main" id="{A097D29C-82E6-45F4-97F4-F8C5A85BEF62}"/>
              </a:ext>
            </a:extLst>
          </p:cNvPr>
          <p:cNvSpPr>
            <a:spLocks noChangeShapeType="1"/>
          </p:cNvSpPr>
          <p:nvPr/>
        </p:nvSpPr>
        <p:spPr bwMode="auto">
          <a:xfrm>
            <a:off x="2446294" y="2020927"/>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3">
            <a:extLst>
              <a:ext uri="{FF2B5EF4-FFF2-40B4-BE49-F238E27FC236}">
                <a16:creationId xmlns:a16="http://schemas.microsoft.com/office/drawing/2014/main" id="{6D7EAF13-B2FD-456F-82E9-DF0AE69FEA1B}"/>
              </a:ext>
            </a:extLst>
          </p:cNvPr>
          <p:cNvSpPr>
            <a:spLocks noChangeShapeType="1"/>
          </p:cNvSpPr>
          <p:nvPr/>
        </p:nvSpPr>
        <p:spPr bwMode="auto">
          <a:xfrm>
            <a:off x="5352501" y="2028825"/>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3">
            <a:extLst>
              <a:ext uri="{FF2B5EF4-FFF2-40B4-BE49-F238E27FC236}">
                <a16:creationId xmlns:a16="http://schemas.microsoft.com/office/drawing/2014/main" id="{F7CC67AA-022B-4CA1-B85F-4DAB88A09CE0}"/>
              </a:ext>
            </a:extLst>
          </p:cNvPr>
          <p:cNvSpPr>
            <a:spLocks noChangeShapeType="1"/>
          </p:cNvSpPr>
          <p:nvPr/>
        </p:nvSpPr>
        <p:spPr bwMode="auto">
          <a:xfrm>
            <a:off x="8875443" y="2028825"/>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2036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5899C-A828-4BF2-B92A-66B0C8CA8A3A}"/>
              </a:ext>
            </a:extLst>
          </p:cNvPr>
          <p:cNvPicPr>
            <a:picLocks noChangeAspect="1"/>
          </p:cNvPicPr>
          <p:nvPr/>
        </p:nvPicPr>
        <p:blipFill>
          <a:blip r:embed="rId3"/>
          <a:stretch>
            <a:fillRect/>
          </a:stretch>
        </p:blipFill>
        <p:spPr>
          <a:xfrm>
            <a:off x="3474872" y="-59552"/>
            <a:ext cx="5242258" cy="6858000"/>
          </a:xfrm>
          <a:prstGeom prst="rect">
            <a:avLst/>
          </a:prstGeom>
        </p:spPr>
      </p:pic>
      <p:pic>
        <p:nvPicPr>
          <p:cNvPr id="3" name="Picture 2">
            <a:extLst>
              <a:ext uri="{FF2B5EF4-FFF2-40B4-BE49-F238E27FC236}">
                <a16:creationId xmlns:a16="http://schemas.microsoft.com/office/drawing/2014/main" id="{3BD93398-C5F9-4488-B332-537EE49BA631}"/>
              </a:ext>
            </a:extLst>
          </p:cNvPr>
          <p:cNvPicPr>
            <a:picLocks noChangeAspect="1"/>
          </p:cNvPicPr>
          <p:nvPr/>
        </p:nvPicPr>
        <p:blipFill>
          <a:blip r:embed="rId4"/>
          <a:stretch>
            <a:fillRect/>
          </a:stretch>
        </p:blipFill>
        <p:spPr>
          <a:xfrm>
            <a:off x="1524000" y="2514600"/>
            <a:ext cx="9144000" cy="541910"/>
          </a:xfrm>
          <a:prstGeom prst="rect">
            <a:avLst/>
          </a:prstGeom>
        </p:spPr>
      </p:pic>
      <p:pic>
        <p:nvPicPr>
          <p:cNvPr id="4" name="Picture 3">
            <a:extLst>
              <a:ext uri="{FF2B5EF4-FFF2-40B4-BE49-F238E27FC236}">
                <a16:creationId xmlns:a16="http://schemas.microsoft.com/office/drawing/2014/main" id="{9F69A849-3893-4E51-9506-6187A43D77BF}"/>
              </a:ext>
            </a:extLst>
          </p:cNvPr>
          <p:cNvPicPr>
            <a:picLocks noChangeAspect="1"/>
          </p:cNvPicPr>
          <p:nvPr/>
        </p:nvPicPr>
        <p:blipFill>
          <a:blip r:embed="rId5"/>
          <a:stretch>
            <a:fillRect/>
          </a:stretch>
        </p:blipFill>
        <p:spPr>
          <a:xfrm>
            <a:off x="1600200" y="3505201"/>
            <a:ext cx="9144000" cy="2524957"/>
          </a:xfrm>
          <a:prstGeom prst="rect">
            <a:avLst/>
          </a:prstGeom>
        </p:spPr>
      </p:pic>
      <p:sp>
        <p:nvSpPr>
          <p:cNvPr id="5" name="Line 3">
            <a:extLst>
              <a:ext uri="{FF2B5EF4-FFF2-40B4-BE49-F238E27FC236}">
                <a16:creationId xmlns:a16="http://schemas.microsoft.com/office/drawing/2014/main" id="{CA7508FE-F32A-4195-85DE-BCB1DAF72D9F}"/>
              </a:ext>
            </a:extLst>
          </p:cNvPr>
          <p:cNvSpPr>
            <a:spLocks noChangeShapeType="1"/>
          </p:cNvSpPr>
          <p:nvPr/>
        </p:nvSpPr>
        <p:spPr bwMode="auto">
          <a:xfrm>
            <a:off x="1991436" y="2185480"/>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3">
            <a:extLst>
              <a:ext uri="{FF2B5EF4-FFF2-40B4-BE49-F238E27FC236}">
                <a16:creationId xmlns:a16="http://schemas.microsoft.com/office/drawing/2014/main" id="{E1502A86-AC58-4817-A977-F124D884BA32}"/>
              </a:ext>
            </a:extLst>
          </p:cNvPr>
          <p:cNvSpPr>
            <a:spLocks noChangeShapeType="1"/>
          </p:cNvSpPr>
          <p:nvPr/>
        </p:nvSpPr>
        <p:spPr bwMode="auto">
          <a:xfrm>
            <a:off x="1600200" y="3821095"/>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3">
            <a:extLst>
              <a:ext uri="{FF2B5EF4-FFF2-40B4-BE49-F238E27FC236}">
                <a16:creationId xmlns:a16="http://schemas.microsoft.com/office/drawing/2014/main" id="{85C3E1E3-F8A5-4EE9-BD8A-5A8C202E6DC6}"/>
              </a:ext>
            </a:extLst>
          </p:cNvPr>
          <p:cNvSpPr>
            <a:spLocks noChangeShapeType="1"/>
          </p:cNvSpPr>
          <p:nvPr/>
        </p:nvSpPr>
        <p:spPr bwMode="auto">
          <a:xfrm>
            <a:off x="4724400" y="4495800"/>
            <a:ext cx="406400" cy="5905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7850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73005-8556-474F-9E2D-4CBABABF1185}"/>
              </a:ext>
            </a:extLst>
          </p:cNvPr>
          <p:cNvPicPr>
            <a:picLocks noChangeAspect="1"/>
          </p:cNvPicPr>
          <p:nvPr/>
        </p:nvPicPr>
        <p:blipFill>
          <a:blip r:embed="rId3"/>
          <a:stretch>
            <a:fillRect/>
          </a:stretch>
        </p:blipFill>
        <p:spPr>
          <a:xfrm>
            <a:off x="3474871" y="0"/>
            <a:ext cx="5242258" cy="6858000"/>
          </a:xfrm>
          <a:prstGeom prst="rect">
            <a:avLst/>
          </a:prstGeom>
        </p:spPr>
      </p:pic>
      <p:pic>
        <p:nvPicPr>
          <p:cNvPr id="3" name="Picture 2">
            <a:extLst>
              <a:ext uri="{FF2B5EF4-FFF2-40B4-BE49-F238E27FC236}">
                <a16:creationId xmlns:a16="http://schemas.microsoft.com/office/drawing/2014/main" id="{899F3E9A-5DC9-4791-9FF2-D58815FD0563}"/>
              </a:ext>
            </a:extLst>
          </p:cNvPr>
          <p:cNvPicPr>
            <a:picLocks noChangeAspect="1"/>
          </p:cNvPicPr>
          <p:nvPr/>
        </p:nvPicPr>
        <p:blipFill>
          <a:blip r:embed="rId4"/>
          <a:stretch>
            <a:fillRect/>
          </a:stretch>
        </p:blipFill>
        <p:spPr>
          <a:xfrm>
            <a:off x="1524000" y="3200400"/>
            <a:ext cx="9144000" cy="2362200"/>
          </a:xfrm>
          <a:prstGeom prst="rect">
            <a:avLst/>
          </a:prstGeom>
        </p:spPr>
      </p:pic>
      <p:sp>
        <p:nvSpPr>
          <p:cNvPr id="4" name="Line 3">
            <a:extLst>
              <a:ext uri="{FF2B5EF4-FFF2-40B4-BE49-F238E27FC236}">
                <a16:creationId xmlns:a16="http://schemas.microsoft.com/office/drawing/2014/main" id="{BD544B03-0496-49D5-AEDB-D881167CC543}"/>
              </a:ext>
            </a:extLst>
          </p:cNvPr>
          <p:cNvSpPr>
            <a:spLocks noChangeShapeType="1"/>
          </p:cNvSpPr>
          <p:nvPr/>
        </p:nvSpPr>
        <p:spPr bwMode="auto">
          <a:xfrm>
            <a:off x="1905000" y="3795476"/>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3">
            <a:extLst>
              <a:ext uri="{FF2B5EF4-FFF2-40B4-BE49-F238E27FC236}">
                <a16:creationId xmlns:a16="http://schemas.microsoft.com/office/drawing/2014/main" id="{D658A791-D380-4AD7-9572-9286FC04ADAC}"/>
              </a:ext>
            </a:extLst>
          </p:cNvPr>
          <p:cNvSpPr>
            <a:spLocks noChangeShapeType="1"/>
          </p:cNvSpPr>
          <p:nvPr/>
        </p:nvSpPr>
        <p:spPr bwMode="auto">
          <a:xfrm>
            <a:off x="1664876" y="4572000"/>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3">
            <a:extLst>
              <a:ext uri="{FF2B5EF4-FFF2-40B4-BE49-F238E27FC236}">
                <a16:creationId xmlns:a16="http://schemas.microsoft.com/office/drawing/2014/main" id="{5D00C117-28BC-4DE3-BB4D-B7A561ECCA27}"/>
              </a:ext>
            </a:extLst>
          </p:cNvPr>
          <p:cNvSpPr>
            <a:spLocks noChangeShapeType="1"/>
          </p:cNvSpPr>
          <p:nvPr/>
        </p:nvSpPr>
        <p:spPr bwMode="auto">
          <a:xfrm>
            <a:off x="7162800" y="3883532"/>
            <a:ext cx="1016000" cy="51435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409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457F5-1618-4E9B-81AD-78A621906498}"/>
              </a:ext>
            </a:extLst>
          </p:cNvPr>
          <p:cNvPicPr>
            <a:picLocks noChangeAspect="1"/>
          </p:cNvPicPr>
          <p:nvPr/>
        </p:nvPicPr>
        <p:blipFill>
          <a:blip r:embed="rId2"/>
          <a:stretch>
            <a:fillRect/>
          </a:stretch>
        </p:blipFill>
        <p:spPr>
          <a:xfrm>
            <a:off x="3474871" y="0"/>
            <a:ext cx="5242258" cy="6858000"/>
          </a:xfrm>
          <a:prstGeom prst="rect">
            <a:avLst/>
          </a:prstGeom>
        </p:spPr>
      </p:pic>
      <p:pic>
        <p:nvPicPr>
          <p:cNvPr id="3" name="Picture 4" descr="Step 5">
            <a:extLst>
              <a:ext uri="{FF2B5EF4-FFF2-40B4-BE49-F238E27FC236}">
                <a16:creationId xmlns:a16="http://schemas.microsoft.com/office/drawing/2014/main" id="{11E60335-60BF-4E2D-A3DF-BE961CDC1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4" t="40909" r="2586" b="39394"/>
          <a:stretch>
            <a:fillRect/>
          </a:stretch>
        </p:blipFill>
        <p:spPr bwMode="auto">
          <a:xfrm>
            <a:off x="1752600" y="3429001"/>
            <a:ext cx="8686800"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Rot="1" noChangeArrowheads="1"/>
          </p:cNvSpPr>
          <p:nvPr>
            <p:ph type="title"/>
          </p:nvPr>
        </p:nvSpPr>
        <p:spPr/>
        <p:txBody>
          <a:bodyPr/>
          <a:lstStyle/>
          <a:p>
            <a:r>
              <a:rPr lang="en-US" dirty="0">
                <a:solidFill>
                  <a:srgbClr val="002060"/>
                </a:solidFill>
              </a:rPr>
              <a:t>CCF COPIES</a:t>
            </a:r>
          </a:p>
        </p:txBody>
      </p:sp>
      <p:sp>
        <p:nvSpPr>
          <p:cNvPr id="1051655" name="Text Box 7"/>
          <p:cNvSpPr txBox="1">
            <a:spLocks noChangeArrowheads="1"/>
          </p:cNvSpPr>
          <p:nvPr/>
        </p:nvSpPr>
        <p:spPr bwMode="auto">
          <a:xfrm>
            <a:off x="736846" y="2895599"/>
            <a:ext cx="792717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50000"/>
              </a:spcBef>
            </a:pPr>
            <a:r>
              <a:rPr lang="en-US" b="1" dirty="0"/>
              <a:t>COPY 2-  Medical Review Officer – send to MRO – same day of next business day</a:t>
            </a:r>
          </a:p>
          <a:p>
            <a:pPr algn="r" rtl="1">
              <a:spcBef>
                <a:spcPct val="50000"/>
              </a:spcBef>
            </a:pPr>
            <a:endParaRPr lang="en-US" b="1" dirty="0"/>
          </a:p>
        </p:txBody>
      </p:sp>
      <p:sp>
        <p:nvSpPr>
          <p:cNvPr id="1051656" name="Text Box 8"/>
          <p:cNvSpPr txBox="1">
            <a:spLocks noChangeArrowheads="1"/>
          </p:cNvSpPr>
          <p:nvPr/>
        </p:nvSpPr>
        <p:spPr bwMode="auto">
          <a:xfrm>
            <a:off x="907312" y="3718936"/>
            <a:ext cx="9959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t>COPY 3 – Collector copy- retained by collector – DOT for 30 days / HHS – 2 years  </a:t>
            </a:r>
          </a:p>
        </p:txBody>
      </p:sp>
      <p:sp>
        <p:nvSpPr>
          <p:cNvPr id="1051657" name="Text Box 9"/>
          <p:cNvSpPr txBox="1">
            <a:spLocks noChangeArrowheads="1"/>
          </p:cNvSpPr>
          <p:nvPr/>
        </p:nvSpPr>
        <p:spPr bwMode="auto">
          <a:xfrm>
            <a:off x="907312" y="4590611"/>
            <a:ext cx="7129407"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t>COPY 4-Employer Copy- send to employer</a:t>
            </a:r>
          </a:p>
          <a:p>
            <a:pPr>
              <a:spcBef>
                <a:spcPct val="50000"/>
              </a:spcBef>
            </a:pPr>
            <a:r>
              <a:rPr lang="en-US" b="1" dirty="0"/>
              <a:t> </a:t>
            </a:r>
          </a:p>
        </p:txBody>
      </p:sp>
      <p:sp>
        <p:nvSpPr>
          <p:cNvPr id="1051658" name="Text Box 10"/>
          <p:cNvSpPr txBox="1">
            <a:spLocks noChangeArrowheads="1"/>
          </p:cNvSpPr>
          <p:nvPr/>
        </p:nvSpPr>
        <p:spPr bwMode="auto">
          <a:xfrm>
            <a:off x="907312" y="5231468"/>
            <a:ext cx="948424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COPY 5- Employee/ Donor copy-  give to person at completion of collection</a:t>
            </a:r>
          </a:p>
        </p:txBody>
      </p:sp>
      <p:sp>
        <p:nvSpPr>
          <p:cNvPr id="1051659" name="Text Box 11"/>
          <p:cNvSpPr txBox="1">
            <a:spLocks noChangeArrowheads="1"/>
          </p:cNvSpPr>
          <p:nvPr/>
        </p:nvSpPr>
        <p:spPr bwMode="auto">
          <a:xfrm>
            <a:off x="907312" y="1626532"/>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COPY 1 –</a:t>
            </a:r>
            <a:r>
              <a:rPr lang="en-US" b="1" dirty="0">
                <a:solidFill>
                  <a:srgbClr val="FF0014"/>
                </a:solidFill>
              </a:rPr>
              <a:t>Test Facility Copy-</a:t>
            </a:r>
            <a:r>
              <a:rPr lang="en-US" b="1" dirty="0"/>
              <a:t> Accompanies the specimen to the laboratory</a:t>
            </a:r>
          </a:p>
          <a:p>
            <a:r>
              <a:rPr lang="en-US" b="1" dirty="0"/>
              <a:t>-(Beginning October 1,2010 for an HHS collection, the collector (when appropriate) can send the specimen to an IITF( Instrumental Initial Test Facility)</a:t>
            </a:r>
          </a:p>
        </p:txBody>
      </p:sp>
    </p:spTree>
    <p:extLst>
      <p:ext uri="{BB962C8B-B14F-4D97-AF65-F5344CB8AC3E}">
        <p14:creationId xmlns:p14="http://schemas.microsoft.com/office/powerpoint/2010/main" val="372077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85B6-CC2B-42F1-BF74-71716A5938E5}"/>
              </a:ext>
            </a:extLst>
          </p:cNvPr>
          <p:cNvSpPr>
            <a:spLocks noGrp="1"/>
          </p:cNvSpPr>
          <p:nvPr>
            <p:ph type="title"/>
          </p:nvPr>
        </p:nvSpPr>
        <p:spPr>
          <a:xfrm>
            <a:off x="85059" y="228600"/>
            <a:ext cx="11174819" cy="6477000"/>
          </a:xfrm>
        </p:spPr>
        <p:txBody>
          <a:bodyPr>
            <a:normAutofit fontScale="90000"/>
          </a:bodyPr>
          <a:lstStyle/>
          <a:p>
            <a:pPr algn="ctr"/>
            <a:r>
              <a:rPr lang="en-US" sz="4900" b="1" u="sng" dirty="0">
                <a:solidFill>
                  <a:srgbClr val="002060"/>
                </a:solidFill>
              </a:rPr>
              <a:t>Is the collection process any different when I use the </a:t>
            </a:r>
            <a:r>
              <a:rPr lang="en-US" sz="4900" b="1" u="sng" dirty="0" err="1">
                <a:solidFill>
                  <a:srgbClr val="002060"/>
                </a:solidFill>
              </a:rPr>
              <a:t>eCCF</a:t>
            </a:r>
            <a:r>
              <a:rPr lang="en-US" sz="4900" b="1" u="sng" dirty="0">
                <a:solidFill>
                  <a:srgbClr val="002060"/>
                </a:solidFill>
              </a:rPr>
              <a:t>?</a:t>
            </a:r>
            <a:br>
              <a:rPr lang="en-US" sz="4000" dirty="0"/>
            </a:br>
            <a:r>
              <a:rPr lang="en-US" sz="4000" dirty="0"/>
              <a:t>Nothing has changed in the collection process.  When you use an </a:t>
            </a:r>
            <a:r>
              <a:rPr lang="en-US" sz="4000" dirty="0" err="1"/>
              <a:t>eCCF</a:t>
            </a:r>
            <a:r>
              <a:rPr lang="en-US" sz="4000" dirty="0"/>
              <a:t>, you will still collect and document the same information as you would when using the paper version of the CCF.  The only difference is how you document the information (in an electronic format) and the medium in which you distribute the form (e.g., electronically or combination of electronic and paper).  </a:t>
            </a:r>
            <a:r>
              <a:rPr lang="en-US" sz="4000" i="1" dirty="0"/>
              <a:t>For example, you may need to print Copy 1 – Test Facility Copy and/or Copy 5 – Donor Copy</a:t>
            </a:r>
            <a:r>
              <a:rPr lang="en-US" sz="4000" dirty="0"/>
              <a:t>.</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11126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rrowheads="1"/>
          </p:cNvSpPr>
          <p:nvPr>
            <p:ph type="title"/>
          </p:nvPr>
        </p:nvSpPr>
        <p:spPr>
          <a:xfrm>
            <a:off x="1905000" y="685800"/>
            <a:ext cx="8763000" cy="5181600"/>
          </a:xfrm>
        </p:spPr>
        <p:txBody>
          <a:bodyPr/>
          <a:lstStyle/>
          <a:p>
            <a:r>
              <a:rPr lang="en-US" dirty="0">
                <a:solidFill>
                  <a:srgbClr val="002060"/>
                </a:solidFill>
              </a:rPr>
              <a:t>NO consent forms are to be used in doing the urine drug collection for Federal mandated drug testing. As well as: release or waiver of liability, or indemnification agreements</a:t>
            </a:r>
            <a:r>
              <a:rPr lang="en-US" dirty="0"/>
              <a:t>.</a:t>
            </a:r>
          </a:p>
        </p:txBody>
      </p:sp>
    </p:spTree>
    <p:extLst>
      <p:ext uri="{BB962C8B-B14F-4D97-AF65-F5344CB8AC3E}">
        <p14:creationId xmlns:p14="http://schemas.microsoft.com/office/powerpoint/2010/main" val="122504416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7E01-F21D-4EB5-B966-48C01BA11378}"/>
              </a:ext>
            </a:extLst>
          </p:cNvPr>
          <p:cNvSpPr>
            <a:spLocks noGrp="1"/>
          </p:cNvSpPr>
          <p:nvPr>
            <p:ph type="title"/>
          </p:nvPr>
        </p:nvSpPr>
        <p:spPr>
          <a:xfrm>
            <a:off x="2016920" y="1"/>
            <a:ext cx="8079581" cy="2157731"/>
          </a:xfrm>
        </p:spPr>
        <p:txBody>
          <a:bodyPr>
            <a:normAutofit/>
          </a:bodyPr>
          <a:lstStyle/>
          <a:p>
            <a:r>
              <a:rPr lang="en-US" dirty="0">
                <a:solidFill>
                  <a:srgbClr val="002060"/>
                </a:solidFill>
              </a:rPr>
              <a:t>INFORMATION EMPLOYERS PROVIDE TO COLLECTORS</a:t>
            </a:r>
            <a:br>
              <a:rPr lang="en-US" dirty="0"/>
            </a:br>
            <a:r>
              <a:rPr lang="en-US" sz="2000" dirty="0">
                <a:solidFill>
                  <a:srgbClr val="002060"/>
                </a:solidFill>
              </a:rPr>
              <a:t>49 CFR Part 40 requires the employer or its service agent – for example a C/TPA -- to ensure the collector has the following information when conducting a urine specimen collection for it:</a:t>
            </a:r>
            <a:endParaRPr lang="en-US" dirty="0">
              <a:solidFill>
                <a:srgbClr val="002060"/>
              </a:solidFill>
            </a:endParaRPr>
          </a:p>
        </p:txBody>
      </p:sp>
      <p:sp>
        <p:nvSpPr>
          <p:cNvPr id="3" name="Content Placeholder 2">
            <a:extLst>
              <a:ext uri="{FF2B5EF4-FFF2-40B4-BE49-F238E27FC236}">
                <a16:creationId xmlns:a16="http://schemas.microsoft.com/office/drawing/2014/main" id="{AAC553BE-3654-49FD-9116-F68588744D3D}"/>
              </a:ext>
            </a:extLst>
          </p:cNvPr>
          <p:cNvSpPr>
            <a:spLocks noGrp="1"/>
          </p:cNvSpPr>
          <p:nvPr>
            <p:ph idx="1"/>
          </p:nvPr>
        </p:nvSpPr>
        <p:spPr>
          <a:xfrm>
            <a:off x="223284" y="2157732"/>
            <a:ext cx="10983432" cy="4495799"/>
          </a:xfrm>
        </p:spPr>
        <p:txBody>
          <a:bodyPr>
            <a:normAutofit fontScale="77500" lnSpcReduction="20000"/>
          </a:bodyPr>
          <a:lstStyle/>
          <a:p>
            <a:r>
              <a:rPr lang="en-US" dirty="0"/>
              <a:t>(a) Full name of the employee being tested. </a:t>
            </a:r>
          </a:p>
          <a:p>
            <a:r>
              <a:rPr lang="en-US" dirty="0"/>
              <a:t>(b) Employee SSN or ID number. </a:t>
            </a:r>
          </a:p>
          <a:p>
            <a:r>
              <a:rPr lang="en-US" dirty="0"/>
              <a:t>(c) Laboratory name and address (can be pre-printed on the CCF). </a:t>
            </a:r>
          </a:p>
          <a:p>
            <a:r>
              <a:rPr lang="en-US" dirty="0"/>
              <a:t>(d) Employer name, address, phone number, and fax number (this can be pre-printed on the CCF at Step 1-A). </a:t>
            </a:r>
          </a:p>
          <a:p>
            <a:r>
              <a:rPr lang="en-US" dirty="0"/>
              <a:t>(e) DER name and telephone number (and C/TPA, where applicable). </a:t>
            </a:r>
          </a:p>
          <a:p>
            <a:r>
              <a:rPr lang="en-US" dirty="0"/>
              <a:t>(f) MRO name, address, phone number, and fax number (can be pre-printed on the CCF at Step 1-B). </a:t>
            </a:r>
          </a:p>
          <a:p>
            <a:r>
              <a:rPr lang="en-US" dirty="0"/>
              <a:t>(g) The DOT Agency that regulates the employee’s safety-sensitive duties (the checkmark can pre-printed in the appropriate box on the CCF at Step 1-D) </a:t>
            </a:r>
          </a:p>
          <a:p>
            <a:r>
              <a:rPr lang="en-US" dirty="0"/>
              <a:t>(h) Test reason, as appropriate: Pre-employment; Random; Reasonable Suspicion/Reasonable Cause; Post-Accident; Return-to-Duty; and Follow-up. </a:t>
            </a:r>
          </a:p>
          <a:p>
            <a:r>
              <a:rPr lang="en-US" dirty="0"/>
              <a:t>(</a:t>
            </a:r>
            <a:r>
              <a:rPr lang="en-US" dirty="0" err="1"/>
              <a:t>i</a:t>
            </a:r>
            <a:r>
              <a:rPr lang="en-US" dirty="0"/>
              <a:t>) Whether the test is to be observed or not [see 40.67(a) &amp; (b)]. (j) (Optional) C/TPA name, address, phone, and fax number (can be pre-printed on the CCF).</a:t>
            </a:r>
          </a:p>
        </p:txBody>
      </p:sp>
    </p:spTree>
    <p:extLst>
      <p:ext uri="{BB962C8B-B14F-4D97-AF65-F5344CB8AC3E}">
        <p14:creationId xmlns:p14="http://schemas.microsoft.com/office/powerpoint/2010/main" val="2622409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BBB0-7232-4ABC-B529-BDCFFA8BF447}"/>
              </a:ext>
            </a:extLst>
          </p:cNvPr>
          <p:cNvSpPr>
            <a:spLocks noGrp="1"/>
          </p:cNvSpPr>
          <p:nvPr>
            <p:ph type="title"/>
          </p:nvPr>
        </p:nvSpPr>
        <p:spPr>
          <a:xfrm>
            <a:off x="1676401" y="13961"/>
            <a:ext cx="8079581" cy="1090931"/>
          </a:xfrm>
        </p:spPr>
        <p:txBody>
          <a:bodyPr>
            <a:normAutofit/>
          </a:bodyPr>
          <a:lstStyle/>
          <a:p>
            <a:r>
              <a:rPr lang="en-US" dirty="0"/>
              <a:t>. </a:t>
            </a:r>
            <a:r>
              <a:rPr lang="en-US" dirty="0">
                <a:solidFill>
                  <a:srgbClr val="002060"/>
                </a:solidFill>
              </a:rPr>
              <a:t>EMPLOYEE IDENTIFICATION </a:t>
            </a:r>
            <a:endParaRPr lang="en-US" b="1" dirty="0">
              <a:solidFill>
                <a:srgbClr val="002060"/>
              </a:solidFill>
            </a:endParaRPr>
          </a:p>
        </p:txBody>
      </p:sp>
      <p:sp>
        <p:nvSpPr>
          <p:cNvPr id="3" name="Content Placeholder 2">
            <a:extLst>
              <a:ext uri="{FF2B5EF4-FFF2-40B4-BE49-F238E27FC236}">
                <a16:creationId xmlns:a16="http://schemas.microsoft.com/office/drawing/2014/main" id="{D864F491-9625-47A1-8267-3404B63B8AC6}"/>
              </a:ext>
            </a:extLst>
          </p:cNvPr>
          <p:cNvSpPr>
            <a:spLocks noGrp="1"/>
          </p:cNvSpPr>
          <p:nvPr>
            <p:ph idx="1"/>
          </p:nvPr>
        </p:nvSpPr>
        <p:spPr>
          <a:xfrm>
            <a:off x="308344" y="990601"/>
            <a:ext cx="10359656" cy="5867399"/>
          </a:xfrm>
        </p:spPr>
        <p:txBody>
          <a:bodyPr>
            <a:normAutofit fontScale="85000" lnSpcReduction="10000"/>
          </a:bodyPr>
          <a:lstStyle/>
          <a:p>
            <a:r>
              <a:rPr lang="en-US" dirty="0"/>
              <a:t>1. A photo identification (e.g., drivers license, employee badge issued by the employer, or any other picture identification issued by a Federal, state, or local government agency), or </a:t>
            </a:r>
          </a:p>
          <a:p>
            <a:r>
              <a:rPr lang="en-US" dirty="0"/>
              <a:t>2. Identification by an employer or employer representative, or </a:t>
            </a:r>
          </a:p>
          <a:p>
            <a:r>
              <a:rPr lang="en-US" dirty="0"/>
              <a:t>3. Any other identification allowed under an operating administration’s rules. </a:t>
            </a:r>
          </a:p>
          <a:p>
            <a:r>
              <a:rPr lang="en-US" dirty="0"/>
              <a:t>Note: If the employee cannot produce positive identification, the collector must contact a </a:t>
            </a:r>
            <a:r>
              <a:rPr lang="en-US" u="sng" dirty="0"/>
              <a:t>DER to verify the identity </a:t>
            </a:r>
            <a:r>
              <a:rPr lang="en-US" dirty="0"/>
              <a:t>of the employee. The collection should </a:t>
            </a:r>
            <a:r>
              <a:rPr lang="en-US" u="sng" dirty="0"/>
              <a:t>not proceed </a:t>
            </a:r>
            <a:r>
              <a:rPr lang="en-US" dirty="0"/>
              <a:t>until positive identification is obtained. </a:t>
            </a:r>
          </a:p>
          <a:p>
            <a:r>
              <a:rPr lang="en-US" dirty="0"/>
              <a:t> </a:t>
            </a:r>
            <a:r>
              <a:rPr lang="en-US" b="1" u="sng" dirty="0"/>
              <a:t>Owner/operator or other self-employed </a:t>
            </a:r>
            <a:r>
              <a:rPr lang="en-US" dirty="0"/>
              <a:t>individual does not have proper identification, the collector should record in the </a:t>
            </a:r>
            <a:r>
              <a:rPr lang="en-US" b="1" u="sng" dirty="0"/>
              <a:t>remarks </a:t>
            </a:r>
            <a:r>
              <a:rPr lang="en-US" u="sng" dirty="0"/>
              <a:t>section that </a:t>
            </a:r>
            <a:r>
              <a:rPr lang="en-US" b="1" u="sng" dirty="0"/>
              <a:t>positive identification is not available. </a:t>
            </a:r>
          </a:p>
          <a:p>
            <a:pPr lvl="1"/>
            <a:r>
              <a:rPr lang="en-US" dirty="0"/>
              <a:t>Two items of identification bearing his/her signature. </a:t>
            </a:r>
          </a:p>
          <a:p>
            <a:pPr lvl="1"/>
            <a:r>
              <a:rPr lang="en-US" dirty="0"/>
              <a:t>The collector then proceeds with the collection. </a:t>
            </a:r>
          </a:p>
          <a:p>
            <a:pPr lvl="1"/>
            <a:r>
              <a:rPr lang="en-US" dirty="0"/>
              <a:t>When the donor signs the certification statement, the collector should </a:t>
            </a:r>
            <a:r>
              <a:rPr lang="en-US" b="1" u="sng" dirty="0"/>
              <a:t>then compare </a:t>
            </a:r>
            <a:r>
              <a:rPr lang="en-US" dirty="0"/>
              <a:t>the </a:t>
            </a:r>
            <a:r>
              <a:rPr lang="en-US" b="1" dirty="0"/>
              <a:t>signature</a:t>
            </a:r>
            <a:r>
              <a:rPr lang="en-US" dirty="0"/>
              <a:t> on the CCF with the signatures on the identification provided previously  </a:t>
            </a:r>
          </a:p>
          <a:p>
            <a:pPr lvl="1"/>
            <a:r>
              <a:rPr lang="en-US" dirty="0"/>
              <a:t>If the </a:t>
            </a:r>
            <a:r>
              <a:rPr lang="en-US" b="1" dirty="0"/>
              <a:t>signature does not match signatures </a:t>
            </a:r>
            <a:r>
              <a:rPr lang="en-US" dirty="0"/>
              <a:t>on the identification presented, the collector should make an additional note in remarks section stating </a:t>
            </a:r>
            <a:r>
              <a:rPr lang="en-US" b="1" dirty="0"/>
              <a:t>"signature identification is unconfirmed."</a:t>
            </a:r>
          </a:p>
        </p:txBody>
      </p:sp>
    </p:spTree>
    <p:extLst>
      <p:ext uri="{BB962C8B-B14F-4D97-AF65-F5344CB8AC3E}">
        <p14:creationId xmlns:p14="http://schemas.microsoft.com/office/powerpoint/2010/main" val="7632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Rot="1" noChangeArrowheads="1"/>
          </p:cNvSpPr>
          <p:nvPr>
            <p:ph type="title"/>
          </p:nvPr>
        </p:nvSpPr>
        <p:spPr/>
        <p:txBody>
          <a:bodyPr/>
          <a:lstStyle/>
          <a:p>
            <a:r>
              <a:rPr lang="en-US" dirty="0">
                <a:solidFill>
                  <a:srgbClr val="002060"/>
                </a:solidFill>
              </a:rPr>
              <a:t>Unacceptable forms of identification include:</a:t>
            </a:r>
          </a:p>
        </p:txBody>
      </p:sp>
      <p:sp>
        <p:nvSpPr>
          <p:cNvPr id="384003" name="Rectangle 3"/>
          <p:cNvSpPr>
            <a:spLocks noGrp="1" noChangeArrowheads="1"/>
          </p:cNvSpPr>
          <p:nvPr>
            <p:ph idx="1"/>
          </p:nvPr>
        </p:nvSpPr>
        <p:spPr>
          <a:xfrm>
            <a:off x="1638300" y="2795270"/>
            <a:ext cx="8458200" cy="3810000"/>
          </a:xfrm>
        </p:spPr>
        <p:txBody>
          <a:bodyPr>
            <a:noAutofit/>
          </a:bodyPr>
          <a:lstStyle/>
          <a:p>
            <a:pPr marL="571500" indent="-571500">
              <a:buFont typeface="Arial" pitchFamily="34" charset="0"/>
              <a:buChar char="•"/>
            </a:pPr>
            <a:r>
              <a:rPr lang="en-US" sz="4000" dirty="0"/>
              <a:t>Co –worker or another donor</a:t>
            </a:r>
          </a:p>
          <a:p>
            <a:pPr marL="571500" indent="-571500">
              <a:buFont typeface="Arial" pitchFamily="34" charset="0"/>
              <a:buChar char="•"/>
            </a:pPr>
            <a:r>
              <a:rPr lang="en-US" sz="4000" dirty="0"/>
              <a:t>ID by another safety-sensitive employee</a:t>
            </a:r>
          </a:p>
          <a:p>
            <a:pPr marL="571500" indent="-571500">
              <a:buFont typeface="Arial" pitchFamily="34" charset="0"/>
              <a:buChar char="•"/>
            </a:pPr>
            <a:r>
              <a:rPr lang="en-US" sz="4000" dirty="0"/>
              <a:t>Single non photo ID card</a:t>
            </a:r>
          </a:p>
          <a:p>
            <a:pPr marL="571500" indent="-571500">
              <a:buFont typeface="Arial" pitchFamily="34" charset="0"/>
              <a:buChar char="•"/>
            </a:pPr>
            <a:r>
              <a:rPr lang="en-US" sz="4000" dirty="0"/>
              <a:t>Faxes or photocopy of ID card</a:t>
            </a:r>
          </a:p>
        </p:txBody>
      </p:sp>
      <p:pic>
        <p:nvPicPr>
          <p:cNvPr id="9218" name="Picture 2" descr="C:\Documents and Settings\Jan\Local Settings\Temporary Internet Files\Content.IE5\V24RUNYX\MP9003414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4809067"/>
            <a:ext cx="141325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676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4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4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4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rrowheads="1"/>
          </p:cNvSpPr>
          <p:nvPr>
            <p:ph type="title"/>
          </p:nvPr>
        </p:nvSpPr>
        <p:spPr>
          <a:xfrm>
            <a:off x="295564" y="76200"/>
            <a:ext cx="11157527" cy="1211044"/>
          </a:xfrm>
        </p:spPr>
        <p:txBody>
          <a:bodyPr>
            <a:normAutofit/>
          </a:bodyPr>
          <a:lstStyle/>
          <a:p>
            <a:pPr algn="ctr"/>
            <a:r>
              <a:rPr lang="en-US" sz="4000" dirty="0">
                <a:solidFill>
                  <a:srgbClr val="002060"/>
                </a:solidFill>
              </a:rPr>
              <a:t>Office of Drug &amp; Alcohol Policy &amp; Compliance- Federal Regulations</a:t>
            </a:r>
          </a:p>
        </p:txBody>
      </p:sp>
      <p:sp>
        <p:nvSpPr>
          <p:cNvPr id="574467" name="Rectangle 3"/>
          <p:cNvSpPr>
            <a:spLocks noGrp="1" noChangeArrowheads="1"/>
          </p:cNvSpPr>
          <p:nvPr>
            <p:ph idx="1"/>
          </p:nvPr>
        </p:nvSpPr>
        <p:spPr>
          <a:xfrm>
            <a:off x="452582" y="1329422"/>
            <a:ext cx="9257204" cy="2785378"/>
          </a:xfrm>
        </p:spPr>
        <p:txBody>
          <a:bodyPr>
            <a:normAutofit/>
          </a:bodyPr>
          <a:lstStyle/>
          <a:p>
            <a:pPr>
              <a:buFont typeface="Wingdings" panose="05000000000000000000" pitchFamily="2" charset="2"/>
              <a:buChar char="v"/>
            </a:pPr>
            <a:r>
              <a:rPr lang="en-US" sz="2800" dirty="0"/>
              <a:t>Revised rules effective 1-18-2018</a:t>
            </a:r>
          </a:p>
          <a:p>
            <a:r>
              <a:rPr lang="en-US" sz="2800" dirty="0"/>
              <a:t>Summary next slide</a:t>
            </a:r>
          </a:p>
          <a:p>
            <a:r>
              <a:rPr lang="en-US" sz="2800" dirty="0"/>
              <a:t>October 1,2011</a:t>
            </a:r>
          </a:p>
          <a:p>
            <a:pPr lvl="1"/>
            <a:r>
              <a:rPr lang="en-US" sz="2400" dirty="0"/>
              <a:t>Prior to this was rules effective August 1,2001</a:t>
            </a:r>
          </a:p>
          <a:p>
            <a:r>
              <a:rPr lang="en-US" sz="2800" dirty="0"/>
              <a:t>Previous editions become obsolete</a:t>
            </a:r>
          </a:p>
          <a:p>
            <a:pPr>
              <a:buFont typeface="Wingdings" pitchFamily="2" charset="2"/>
              <a:buNone/>
            </a:pPr>
            <a:endParaRPr lang="en-US" dirty="0"/>
          </a:p>
        </p:txBody>
      </p:sp>
      <p:sp>
        <p:nvSpPr>
          <p:cNvPr id="574468" name="Text Box 4"/>
          <p:cNvSpPr txBox="1">
            <a:spLocks noChangeArrowheads="1"/>
          </p:cNvSpPr>
          <p:nvPr/>
        </p:nvSpPr>
        <p:spPr bwMode="auto">
          <a:xfrm>
            <a:off x="2667000" y="4072622"/>
            <a:ext cx="85344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500" dirty="0">
                <a:effectLst>
                  <a:outerShdw blurRad="38100" dist="38100" dir="2700000" algn="tl">
                    <a:srgbClr val="000000"/>
                  </a:outerShdw>
                </a:effectLst>
                <a:latin typeface="Tahoma" pitchFamily="34" charset="0"/>
              </a:rPr>
              <a:t>For DOT interpretation, contact:</a:t>
            </a:r>
          </a:p>
          <a:p>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Web: https://www.transportation.gov/odapc</a:t>
            </a:r>
          </a:p>
          <a:p>
            <a:pPr lvl="1"/>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Fax on Demand: (800) 225-3784</a:t>
            </a:r>
          </a:p>
          <a:p>
            <a:pPr lvl="1"/>
            <a:endParaRPr lang="en-US" sz="2500" dirty="0">
              <a:effectLst>
                <a:outerShdw blurRad="38100" dist="38100" dir="2700000" algn="tl">
                  <a:srgbClr val="000000"/>
                </a:outerShdw>
              </a:effectLst>
              <a:latin typeface="Tahoma" pitchFamily="34" charset="0"/>
            </a:endParaRPr>
          </a:p>
          <a:p>
            <a:pPr lvl="1"/>
            <a:r>
              <a:rPr lang="en-US" sz="2500" dirty="0">
                <a:effectLst>
                  <a:outerShdw blurRad="38100" dist="38100" dir="2700000" algn="tl">
                    <a:srgbClr val="000000"/>
                  </a:outerShdw>
                </a:effectLst>
                <a:latin typeface="Tahoma" pitchFamily="34" charset="0"/>
              </a:rPr>
              <a:t>Telephone:  </a:t>
            </a:r>
            <a:r>
              <a:rPr lang="en-US" sz="3600"/>
              <a:t>855-368-4200</a:t>
            </a:r>
            <a:r>
              <a:rPr lang="en-US"/>
              <a:t>  </a:t>
            </a:r>
            <a:endParaRPr lang="en-US" sz="2500" dirty="0">
              <a:latin typeface="Tahoma" pitchFamily="34" charset="0"/>
            </a:endParaRPr>
          </a:p>
        </p:txBody>
      </p:sp>
    </p:spTree>
    <p:extLst>
      <p:ext uri="{BB962C8B-B14F-4D97-AF65-F5344CB8AC3E}">
        <p14:creationId xmlns:p14="http://schemas.microsoft.com/office/powerpoint/2010/main" val="415189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4467">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574467">
                                            <p:txEl>
                                              <p:pRg st="3" end="3"/>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7446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74468">
                                            <p:txEl>
                                              <p:pRg st="0" end="0"/>
                                            </p:txEl>
                                          </p:spTgt>
                                        </p:tgtEl>
                                        <p:attrNameLst>
                                          <p:attrName>style.visibility</p:attrName>
                                        </p:attrNameLst>
                                      </p:cBhvr>
                                      <p:to>
                                        <p:strVal val="visible"/>
                                      </p:to>
                                    </p:set>
                                    <p:animEffect transition="in" filter="fade">
                                      <p:cBhvr>
                                        <p:cTn id="25" dur="2000"/>
                                        <p:tgtEl>
                                          <p:spTgt spid="574468">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74468">
                                            <p:txEl>
                                              <p:pRg st="2" end="2"/>
                                            </p:txEl>
                                          </p:spTgt>
                                        </p:tgtEl>
                                        <p:attrNameLst>
                                          <p:attrName>style.visibility</p:attrName>
                                        </p:attrNameLst>
                                      </p:cBhvr>
                                      <p:to>
                                        <p:strVal val="visible"/>
                                      </p:to>
                                    </p:set>
                                    <p:animEffect transition="in" filter="fade">
                                      <p:cBhvr>
                                        <p:cTn id="28" dur="2000"/>
                                        <p:tgtEl>
                                          <p:spTgt spid="57446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74468">
                                            <p:txEl>
                                              <p:pRg st="4" end="4"/>
                                            </p:txEl>
                                          </p:spTgt>
                                        </p:tgtEl>
                                        <p:attrNameLst>
                                          <p:attrName>style.visibility</p:attrName>
                                        </p:attrNameLst>
                                      </p:cBhvr>
                                      <p:to>
                                        <p:strVal val="visible"/>
                                      </p:to>
                                    </p:set>
                                    <p:animEffect transition="in" filter="fade">
                                      <p:cBhvr>
                                        <p:cTn id="31" dur="2000"/>
                                        <p:tgtEl>
                                          <p:spTgt spid="574468">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74468">
                                            <p:txEl>
                                              <p:pRg st="6" end="6"/>
                                            </p:txEl>
                                          </p:spTgt>
                                        </p:tgtEl>
                                        <p:attrNameLst>
                                          <p:attrName>style.visibility</p:attrName>
                                        </p:attrNameLst>
                                      </p:cBhvr>
                                      <p:to>
                                        <p:strVal val="visible"/>
                                      </p:to>
                                    </p:set>
                                    <p:animEffect transition="in" filter="fade">
                                      <p:cBhvr>
                                        <p:cTn id="34" dur="2000"/>
                                        <p:tgtEl>
                                          <p:spTgt spid="574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rrowheads="1"/>
          </p:cNvSpPr>
          <p:nvPr>
            <p:ph type="title"/>
          </p:nvPr>
        </p:nvSpPr>
        <p:spPr/>
        <p:txBody>
          <a:bodyPr/>
          <a:lstStyle/>
          <a:p>
            <a:r>
              <a:rPr lang="en-US" dirty="0">
                <a:solidFill>
                  <a:srgbClr val="002060"/>
                </a:solidFill>
              </a:rPr>
              <a:t>Question reviews</a:t>
            </a:r>
          </a:p>
        </p:txBody>
      </p:sp>
      <p:sp>
        <p:nvSpPr>
          <p:cNvPr id="1150979" name="Rectangle 3"/>
          <p:cNvSpPr>
            <a:spLocks noGrp="1" noChangeArrowheads="1"/>
          </p:cNvSpPr>
          <p:nvPr>
            <p:ph idx="1"/>
          </p:nvPr>
        </p:nvSpPr>
        <p:spPr/>
        <p:txBody>
          <a:bodyPr>
            <a:normAutofit/>
          </a:bodyPr>
          <a:lstStyle/>
          <a:p>
            <a:pPr lvl="4"/>
            <a:r>
              <a:rPr lang="en-US" sz="6000" dirty="0"/>
              <a:t>???</a:t>
            </a:r>
          </a:p>
          <a:p>
            <a:pPr algn="ctr"/>
            <a:endParaRPr lang="en-US" sz="6000" dirty="0"/>
          </a:p>
          <a:p>
            <a:pPr algn="ctr"/>
            <a:endParaRPr lang="en-US" sz="6000" dirty="0"/>
          </a:p>
          <a:p>
            <a:pPr algn="ctr"/>
            <a:r>
              <a:rPr lang="en-US" sz="6000" dirty="0"/>
              <a:t>answer</a:t>
            </a:r>
          </a:p>
        </p:txBody>
      </p:sp>
      <p:pic>
        <p:nvPicPr>
          <p:cNvPr id="1150980" name="Picture 4" descr="MC9004414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50981" name="Picture 5" descr="MC9004419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1" y="472440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3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73"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74" name="Oval 73">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75"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77" name="Rectangle 76">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802" name="Rectangle 2"/>
          <p:cNvSpPr>
            <a:spLocks noGrp="1" noChangeArrowheads="1"/>
          </p:cNvSpPr>
          <p:nvPr>
            <p:ph type="ctrTitle"/>
          </p:nvPr>
        </p:nvSpPr>
        <p:spPr>
          <a:xfrm>
            <a:off x="1524000" y="2776538"/>
            <a:ext cx="9144000" cy="1381188"/>
          </a:xfrm>
        </p:spPr>
        <p:txBody>
          <a:bodyPr anchor="ctr">
            <a:normAutofit/>
          </a:bodyPr>
          <a:lstStyle/>
          <a:p>
            <a:r>
              <a:rPr lang="en-US" sz="4000">
                <a:solidFill>
                  <a:schemeClr val="bg2"/>
                </a:solidFill>
                <a:latin typeface="+mn-lt"/>
                <a:cs typeface="Helvetica" panose="020B0604020202020204" pitchFamily="34" charset="0"/>
              </a:rPr>
              <a:t>Specimen Collection</a:t>
            </a:r>
            <a:br>
              <a:rPr lang="en-US" sz="4000">
                <a:solidFill>
                  <a:schemeClr val="bg2"/>
                </a:solidFill>
                <a:latin typeface="+mn-lt"/>
                <a:cs typeface="Helvetica" panose="020B0604020202020204" pitchFamily="34" charset="0"/>
              </a:rPr>
            </a:br>
            <a:r>
              <a:rPr lang="en-US" sz="4000">
                <a:solidFill>
                  <a:schemeClr val="bg2"/>
                </a:solidFill>
                <a:latin typeface="+mn-lt"/>
                <a:cs typeface="Helvetica" panose="020B0604020202020204" pitchFamily="34" charset="0"/>
              </a:rPr>
              <a:t>Guidelines</a:t>
            </a:r>
          </a:p>
        </p:txBody>
      </p:sp>
      <p:sp>
        <p:nvSpPr>
          <p:cNvPr id="460803" name="Text Box 3"/>
          <p:cNvSpPr txBox="1">
            <a:spLocks noChangeArrowheads="1"/>
          </p:cNvSpPr>
          <p:nvPr/>
        </p:nvSpPr>
        <p:spPr bwMode="auto">
          <a:xfrm>
            <a:off x="1828800" y="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3734409521"/>
      </p:ext>
    </p:extLst>
  </p:cSld>
  <p:clrMapOvr>
    <a:overrideClrMapping bg1="dk1" tx1="lt1" bg2="dk2" tx2="lt2" accent1="accent1" accent2="accent2" accent3="accent3" accent4="accent4" accent5="accent5" accent6="accent6" hlink="hlink" folHlink="folHlink"/>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7EBB-A089-446B-938D-B019C2408AF5}"/>
              </a:ext>
            </a:extLst>
          </p:cNvPr>
          <p:cNvSpPr>
            <a:spLocks noGrp="1"/>
          </p:cNvSpPr>
          <p:nvPr>
            <p:ph type="title"/>
          </p:nvPr>
        </p:nvSpPr>
        <p:spPr>
          <a:xfrm>
            <a:off x="372141" y="228601"/>
            <a:ext cx="4679854" cy="5903913"/>
          </a:xfrm>
        </p:spPr>
        <p:txBody>
          <a:bodyPr>
            <a:noAutofit/>
          </a:bodyPr>
          <a:lstStyle/>
          <a:p>
            <a:r>
              <a:rPr lang="en-US" sz="3500" dirty="0">
                <a:solidFill>
                  <a:srgbClr val="002060"/>
                </a:solidFill>
              </a:rPr>
              <a:t>COLLECTION PROCEDURES-</a:t>
            </a:r>
            <a:br>
              <a:rPr lang="en-US" sz="3500" dirty="0">
                <a:solidFill>
                  <a:srgbClr val="002060"/>
                </a:solidFill>
              </a:rPr>
            </a:br>
            <a:r>
              <a:rPr lang="en-US" sz="3500" dirty="0">
                <a:solidFill>
                  <a:srgbClr val="002060"/>
                </a:solidFill>
              </a:rPr>
              <a:t>The collector must do the following before each collection to </a:t>
            </a:r>
            <a:br>
              <a:rPr lang="en-US" sz="3500" dirty="0">
                <a:solidFill>
                  <a:srgbClr val="002060"/>
                </a:solidFill>
              </a:rPr>
            </a:br>
            <a:r>
              <a:rPr lang="en-US" sz="3500" dirty="0">
                <a:solidFill>
                  <a:srgbClr val="002060"/>
                </a:solidFill>
              </a:rPr>
              <a:t>deter potential tampering, </a:t>
            </a:r>
            <a:br>
              <a:rPr lang="en-US" sz="3500" dirty="0">
                <a:solidFill>
                  <a:srgbClr val="002060"/>
                </a:solidFill>
              </a:rPr>
            </a:br>
            <a:r>
              <a:rPr lang="en-US" sz="3500" dirty="0">
                <a:solidFill>
                  <a:srgbClr val="002060"/>
                </a:solidFill>
              </a:rPr>
              <a:t>adulteration, </a:t>
            </a:r>
            <a:br>
              <a:rPr lang="en-US" sz="3500" dirty="0">
                <a:solidFill>
                  <a:srgbClr val="002060"/>
                </a:solidFill>
              </a:rPr>
            </a:br>
            <a:r>
              <a:rPr lang="en-US" sz="3500" dirty="0">
                <a:solidFill>
                  <a:srgbClr val="002060"/>
                </a:solidFill>
              </a:rPr>
              <a:t>alteration, or substitution of the specimens:</a:t>
            </a:r>
          </a:p>
        </p:txBody>
      </p:sp>
      <p:graphicFrame>
        <p:nvGraphicFramePr>
          <p:cNvPr id="5" name="Content Placeholder 2"/>
          <p:cNvGraphicFramePr>
            <a:graphicFrameLocks noGrp="1"/>
          </p:cNvGraphicFramePr>
          <p:nvPr>
            <p:ph idx="1"/>
          </p:nvPr>
        </p:nvGraphicFramePr>
        <p:xfrm>
          <a:off x="4876800" y="152400"/>
          <a:ext cx="5638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16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1F2C-C81D-4D89-AE99-583F98ED476F}"/>
              </a:ext>
            </a:extLst>
          </p:cNvPr>
          <p:cNvSpPr>
            <a:spLocks noGrp="1"/>
          </p:cNvSpPr>
          <p:nvPr>
            <p:ph type="title"/>
          </p:nvPr>
        </p:nvSpPr>
        <p:spPr>
          <a:xfrm>
            <a:off x="2009013" y="36250"/>
            <a:ext cx="8079581" cy="1658198"/>
          </a:xfrm>
        </p:spPr>
        <p:txBody>
          <a:bodyPr>
            <a:normAutofit/>
          </a:bodyPr>
          <a:lstStyle/>
          <a:p>
            <a:r>
              <a:rPr lang="en-US" dirty="0">
                <a:solidFill>
                  <a:srgbClr val="002060"/>
                </a:solidFill>
              </a:rPr>
              <a:t>If the collection site uses a facility normally used for other purposes,</a:t>
            </a:r>
          </a:p>
        </p:txBody>
      </p:sp>
      <p:sp>
        <p:nvSpPr>
          <p:cNvPr id="3" name="Content Placeholder 2">
            <a:extLst>
              <a:ext uri="{FF2B5EF4-FFF2-40B4-BE49-F238E27FC236}">
                <a16:creationId xmlns:a16="http://schemas.microsoft.com/office/drawing/2014/main" id="{4FFAA15D-9916-4C9C-8476-2E5C270480C8}"/>
              </a:ext>
            </a:extLst>
          </p:cNvPr>
          <p:cNvSpPr>
            <a:spLocks noGrp="1"/>
          </p:cNvSpPr>
          <p:nvPr>
            <p:ph idx="1"/>
          </p:nvPr>
        </p:nvSpPr>
        <p:spPr>
          <a:xfrm>
            <a:off x="1971144" y="1447800"/>
            <a:ext cx="8379411" cy="5410200"/>
          </a:xfrm>
        </p:spPr>
        <p:txBody>
          <a:bodyPr>
            <a:noAutofit/>
          </a:bodyPr>
          <a:lstStyle/>
          <a:p>
            <a:r>
              <a:rPr lang="en-US" sz="3000" dirty="0"/>
              <a:t>1. Access to collection materials and specimens is effectively restricted; and </a:t>
            </a:r>
          </a:p>
          <a:p>
            <a:r>
              <a:rPr lang="en-US" sz="3000" dirty="0"/>
              <a:t>2. The facility is secured against access during the procedure to ensure privacy to the employee and prevent distraction of the collector. </a:t>
            </a:r>
            <a:r>
              <a:rPr lang="en-US" sz="3000" b="1" dirty="0"/>
              <a:t>Limited-access signs must be posted</a:t>
            </a:r>
            <a:r>
              <a:rPr lang="en-US" sz="3000" dirty="0"/>
              <a:t>.</a:t>
            </a:r>
          </a:p>
          <a:p>
            <a:endParaRPr lang="en-US" sz="3000" dirty="0"/>
          </a:p>
          <a:p>
            <a:r>
              <a:rPr lang="en-US" sz="3000" dirty="0"/>
              <a:t>ONLY ONE  donor at a time-  </a:t>
            </a:r>
            <a:r>
              <a:rPr lang="en-US" sz="1800" dirty="0"/>
              <a:t>(except is shy bladder: the employee with the shy bladder must be monitored to ensure the continued integrity of the test</a:t>
            </a:r>
          </a:p>
          <a:p>
            <a:pPr marL="0" indent="0">
              <a:buNone/>
            </a:pPr>
            <a:endParaRPr lang="en-US" sz="3000" dirty="0"/>
          </a:p>
          <a:p>
            <a:r>
              <a:rPr lang="en-US" sz="3000" dirty="0"/>
              <a:t>Note: See “DOT’s 10 Steps to Collection Site Security and Integrity” at Appendix B.</a:t>
            </a:r>
          </a:p>
        </p:txBody>
      </p:sp>
    </p:spTree>
    <p:extLst>
      <p:ext uri="{BB962C8B-B14F-4D97-AF65-F5344CB8AC3E}">
        <p14:creationId xmlns:p14="http://schemas.microsoft.com/office/powerpoint/2010/main" val="7673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8C757-10DC-481F-BB0E-F2F2229C4BE2}"/>
              </a:ext>
            </a:extLst>
          </p:cNvPr>
          <p:cNvSpPr/>
          <p:nvPr/>
        </p:nvSpPr>
        <p:spPr>
          <a:xfrm>
            <a:off x="1524000" y="27709"/>
            <a:ext cx="9144000" cy="8402300"/>
          </a:xfrm>
          <a:prstGeom prst="rect">
            <a:avLst/>
          </a:prstGeom>
        </p:spPr>
        <p:txBody>
          <a:bodyPr wrap="square">
            <a:spAutoFit/>
          </a:bodyPr>
          <a:lstStyle/>
          <a:p>
            <a:r>
              <a:rPr lang="en-US" sz="1600" dirty="0"/>
              <a:t>APPENDIX B – COLLECTION SITE SECURITY AND INTEGRITY DOT’s 10 Steps to Collection Site Security and Integrity Office of Drug and Alcohol Policy and Compliance U.S. Department of Transportation </a:t>
            </a:r>
          </a:p>
          <a:p>
            <a:pPr marL="342900" indent="-342900">
              <a:buAutoNum type="arabicPeriod"/>
            </a:pPr>
            <a:r>
              <a:rPr lang="en-US" sz="2050" dirty="0"/>
              <a:t>Pay careful attention to employees throughout the collection process.</a:t>
            </a:r>
          </a:p>
          <a:p>
            <a:pPr marL="342900" indent="-342900">
              <a:buAutoNum type="arabicPeriod"/>
            </a:pPr>
            <a:r>
              <a:rPr lang="en-US" sz="2050" dirty="0"/>
              <a:t>Ensure that there is no unauthorized access into the collection areas and that undetected access (e.g., through a door not in view) is not possible. </a:t>
            </a:r>
          </a:p>
          <a:p>
            <a:r>
              <a:rPr lang="en-US" sz="2050" dirty="0"/>
              <a:t>3. Make sure that employees show proper picture ID. </a:t>
            </a:r>
          </a:p>
          <a:p>
            <a:r>
              <a:rPr lang="en-US" sz="2050" dirty="0"/>
              <a:t>4. Make sure employees empty pockets; remove outer garments (e.g., coveralls, jacket, coat, hat); leave briefcases, purses, and bags behind; and wash their hands. </a:t>
            </a:r>
          </a:p>
          <a:p>
            <a:r>
              <a:rPr lang="en-US" sz="2050" dirty="0"/>
              <a:t>5. Maintain personal control of the specimen and CCF at all times during the collection. </a:t>
            </a:r>
          </a:p>
          <a:p>
            <a:r>
              <a:rPr lang="en-US" sz="2050" dirty="0"/>
              <a:t>6. Secure any water sources or otherwise make them unavailable to employees (e.g., turn off water inlet, tape handles to prevent opening faucets, secure tank lids). </a:t>
            </a:r>
          </a:p>
          <a:p>
            <a:r>
              <a:rPr lang="en-US" sz="2050" dirty="0"/>
              <a:t>7. Ensure that the water in the toilet and tank (if applicable) has bluing (coloring) agent in it. Tape or otherwise secure shut any movable toilet tank top, or put bluing in the tank. </a:t>
            </a:r>
          </a:p>
          <a:p>
            <a:r>
              <a:rPr lang="en-US" sz="2050" dirty="0"/>
              <a:t>8. Ensure that no soap, disinfectants, cleaning agents, or other possible adulterants are present.</a:t>
            </a:r>
          </a:p>
          <a:p>
            <a:r>
              <a:rPr lang="en-US" sz="2050" dirty="0"/>
              <a:t> 9. Inspect the site to ensure that no foreign or unauthorized substances are present. </a:t>
            </a:r>
          </a:p>
          <a:p>
            <a:r>
              <a:rPr lang="en-US" sz="2050" dirty="0"/>
              <a:t>10. Secure areas and items (e.g., ledges, trash receptacles, paper towel holders, under-sink areas, ceiling tiles) that appear suitable for concealing contaminants.</a:t>
            </a:r>
          </a:p>
        </p:txBody>
      </p:sp>
    </p:spTree>
    <p:extLst>
      <p:ext uri="{BB962C8B-B14F-4D97-AF65-F5344CB8AC3E}">
        <p14:creationId xmlns:p14="http://schemas.microsoft.com/office/powerpoint/2010/main" val="3718730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876E3-0D85-47EF-84AA-0691F2ECD6C5}"/>
              </a:ext>
            </a:extLst>
          </p:cNvPr>
          <p:cNvSpPr>
            <a:spLocks noGrp="1"/>
          </p:cNvSpPr>
          <p:nvPr>
            <p:ph idx="1"/>
          </p:nvPr>
        </p:nvSpPr>
        <p:spPr>
          <a:xfrm>
            <a:off x="1704622" y="81844"/>
            <a:ext cx="8610600" cy="6400800"/>
          </a:xfrm>
        </p:spPr>
        <p:txBody>
          <a:bodyPr>
            <a:normAutofit lnSpcReduction="10000"/>
          </a:bodyPr>
          <a:lstStyle/>
          <a:p>
            <a:pPr marL="0" indent="0">
              <a:buNone/>
            </a:pPr>
            <a:endParaRPr lang="en-US" dirty="0"/>
          </a:p>
          <a:p>
            <a:pPr lvl="1"/>
            <a:endParaRPr lang="en-US" dirty="0"/>
          </a:p>
          <a:p>
            <a:pPr lvl="1"/>
            <a:endParaRPr lang="en-US" dirty="0"/>
          </a:p>
          <a:p>
            <a:r>
              <a:rPr lang="en-US" dirty="0"/>
              <a:t>When a </a:t>
            </a:r>
            <a:r>
              <a:rPr lang="en-US" b="1" dirty="0"/>
              <a:t>specific time for an employee's test </a:t>
            </a:r>
            <a:r>
              <a:rPr lang="en-US" dirty="0"/>
              <a:t>has been scheduled, or the collection site is at the employee’s work site, and the </a:t>
            </a:r>
          </a:p>
          <a:p>
            <a:r>
              <a:rPr lang="en-US" dirty="0"/>
              <a:t>employee does not appear at the collection site at the scheduled time, </a:t>
            </a:r>
          </a:p>
          <a:p>
            <a:pPr lvl="1"/>
            <a:r>
              <a:rPr lang="en-US" dirty="0"/>
              <a:t>the </a:t>
            </a:r>
            <a:r>
              <a:rPr lang="en-US" b="1" dirty="0"/>
              <a:t>collector must contact the DER to determine the appropriate interval </a:t>
            </a:r>
            <a:r>
              <a:rPr lang="en-US" dirty="0"/>
              <a:t>within which the DER has determined the employee is authorized to arrive.</a:t>
            </a:r>
          </a:p>
          <a:p>
            <a:pPr marL="457200" lvl="1" indent="0">
              <a:buNone/>
            </a:pPr>
            <a:endParaRPr lang="en-US" dirty="0"/>
          </a:p>
          <a:p>
            <a:pPr marL="457200" lvl="1" indent="0">
              <a:buNone/>
            </a:pPr>
            <a:r>
              <a:rPr lang="en-US" dirty="0"/>
              <a:t>If the employee's arrival is delayed beyond that time, the collector must </a:t>
            </a:r>
            <a:r>
              <a:rPr lang="en-US" b="1" dirty="0"/>
              <a:t>notify the DER </a:t>
            </a:r>
            <a:r>
              <a:rPr lang="en-US" dirty="0"/>
              <a:t>that the employee </a:t>
            </a:r>
            <a:r>
              <a:rPr lang="en-US" b="1" dirty="0"/>
              <a:t>has not </a:t>
            </a:r>
            <a:r>
              <a:rPr lang="en-US" dirty="0"/>
              <a:t>reported for testing</a:t>
            </a:r>
          </a:p>
          <a:p>
            <a:pPr marL="0" indent="0">
              <a:buNone/>
            </a:pPr>
            <a:r>
              <a:rPr lang="en-US" dirty="0"/>
              <a:t> </a:t>
            </a:r>
          </a:p>
        </p:txBody>
      </p:sp>
      <p:pic>
        <p:nvPicPr>
          <p:cNvPr id="4" name="Picture 2" descr="C:\Documents and Settings\Jan\Local Settings\Temporary Internet Files\Content.IE5\OH66KUWU\MC900292840[1].wmf">
            <a:extLst>
              <a:ext uri="{FF2B5EF4-FFF2-40B4-BE49-F238E27FC236}">
                <a16:creationId xmlns:a16="http://schemas.microsoft.com/office/drawing/2014/main" id="{12404143-F2AE-4193-9DE5-DDF6165C3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5791201"/>
            <a:ext cx="903428" cy="7872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10:38 | ClipArt ETC">
            <a:extLst>
              <a:ext uri="{FF2B5EF4-FFF2-40B4-BE49-F238E27FC236}">
                <a16:creationId xmlns:a16="http://schemas.microsoft.com/office/drawing/2014/main" id="{B0B6EFA8-C8E1-4A27-ADE8-F01BBE6B3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7" y="451203"/>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DA136-86EB-48F8-AD6E-209E41200FA3}"/>
              </a:ext>
            </a:extLst>
          </p:cNvPr>
          <p:cNvSpPr>
            <a:spLocks noGrp="1"/>
          </p:cNvSpPr>
          <p:nvPr>
            <p:ph idx="1"/>
          </p:nvPr>
        </p:nvSpPr>
        <p:spPr>
          <a:xfrm>
            <a:off x="2031206" y="533401"/>
            <a:ext cx="8065294" cy="5226179"/>
          </a:xfrm>
        </p:spPr>
        <p:txBody>
          <a:bodyPr>
            <a:normAutofit fontScale="92500" lnSpcReduction="20000"/>
          </a:bodyPr>
          <a:lstStyle/>
          <a:p>
            <a:r>
              <a:rPr lang="en-US" dirty="0"/>
              <a:t>Note: For a </a:t>
            </a:r>
            <a:r>
              <a:rPr lang="en-US" b="1" dirty="0"/>
              <a:t>pre-employment test</a:t>
            </a:r>
            <a:r>
              <a:rPr lang="en-US" dirty="0"/>
              <a:t>, if an </a:t>
            </a:r>
          </a:p>
          <a:p>
            <a:pPr lvl="1"/>
            <a:r>
              <a:rPr lang="en-US" u="sng" dirty="0"/>
              <a:t>employee fails to appear, </a:t>
            </a:r>
          </a:p>
          <a:p>
            <a:pPr lvl="1"/>
            <a:r>
              <a:rPr lang="en-US" u="sng" dirty="0"/>
              <a:t>fails to provide a urine specimen, or </a:t>
            </a:r>
          </a:p>
          <a:p>
            <a:pPr lvl="1"/>
            <a:r>
              <a:rPr lang="en-US" u="sng" dirty="0"/>
              <a:t>fails to remain </a:t>
            </a:r>
            <a:r>
              <a:rPr lang="en-US" dirty="0"/>
              <a:t>at the collection site</a:t>
            </a:r>
            <a:r>
              <a:rPr lang="en-US" b="1" dirty="0"/>
              <a:t>, </a:t>
            </a:r>
          </a:p>
          <a:p>
            <a:endParaRPr lang="en-US" b="1" dirty="0"/>
          </a:p>
          <a:p>
            <a:r>
              <a:rPr lang="en-US" b="1" dirty="0"/>
              <a:t>this is not considered a refusal</a:t>
            </a:r>
            <a:r>
              <a:rPr lang="en-US" dirty="0"/>
              <a:t> provided </a:t>
            </a:r>
          </a:p>
          <a:p>
            <a:pPr lvl="1"/>
            <a:r>
              <a:rPr lang="en-US" dirty="0"/>
              <a:t>the employee left the testing site or </a:t>
            </a:r>
          </a:p>
          <a:p>
            <a:pPr lvl="1"/>
            <a:r>
              <a:rPr lang="en-US" dirty="0"/>
              <a:t>did not provide a specimen before the testing process </a:t>
            </a:r>
            <a:r>
              <a:rPr lang="en-US" b="1" dirty="0"/>
              <a:t>commenced (i.e., the employee was given the collection kit or cup by the collector). </a:t>
            </a:r>
          </a:p>
          <a:p>
            <a:pPr lvl="2"/>
            <a:endParaRPr lang="en-US" dirty="0"/>
          </a:p>
          <a:p>
            <a:pPr lvl="1"/>
            <a:endParaRPr lang="en-US" dirty="0"/>
          </a:p>
          <a:p>
            <a:pPr lvl="1"/>
            <a:r>
              <a:rPr lang="en-US" dirty="0"/>
              <a:t>Note</a:t>
            </a:r>
            <a:r>
              <a:rPr lang="en-US" i="1" dirty="0"/>
              <a:t>: There is </a:t>
            </a:r>
            <a:r>
              <a:rPr lang="en-US" b="1" i="1" dirty="0"/>
              <a:t>no requirement for a collector to inform the employee </a:t>
            </a:r>
            <a:r>
              <a:rPr lang="en-US" i="1" dirty="0"/>
              <a:t>that failure to remain at the collection site or otherwise fails to cooperate with the testing process constitutes a refusal. It is a best practice for the collector to inform the employee that such behavior could lead an employer to determine that a refusal occurred.</a:t>
            </a:r>
          </a:p>
          <a:p>
            <a:endParaRPr lang="en-US" dirty="0"/>
          </a:p>
        </p:txBody>
      </p:sp>
    </p:spTree>
    <p:extLst>
      <p:ext uri="{BB962C8B-B14F-4D97-AF65-F5344CB8AC3E}">
        <p14:creationId xmlns:p14="http://schemas.microsoft.com/office/powerpoint/2010/main" val="3961852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ctrTitle"/>
          </p:nvPr>
        </p:nvSpPr>
        <p:spPr>
          <a:xfrm>
            <a:off x="1524000" y="152400"/>
            <a:ext cx="9144000" cy="6705600"/>
          </a:xfrm>
        </p:spPr>
        <p:txBody>
          <a:bodyPr>
            <a:normAutofit/>
          </a:bodyPr>
          <a:lstStyle/>
          <a:p>
            <a:pPr algn="ctr"/>
            <a:r>
              <a:rPr lang="en-US" dirty="0">
                <a:solidFill>
                  <a:srgbClr val="002060"/>
                </a:solidFill>
                <a:latin typeface="Helvetica" pitchFamily="-60" charset="0"/>
              </a:rPr>
              <a:t>Urine Split Specimen Collection</a:t>
            </a:r>
            <a:br>
              <a:rPr lang="en-US" dirty="0">
                <a:solidFill>
                  <a:srgbClr val="002060"/>
                </a:solidFill>
                <a:latin typeface="Helvetica" pitchFamily="-60" charset="0"/>
              </a:rPr>
            </a:br>
            <a:r>
              <a:rPr lang="en-US" dirty="0">
                <a:solidFill>
                  <a:srgbClr val="002060"/>
                </a:solidFill>
                <a:latin typeface="Helvetica" pitchFamily="-60" charset="0"/>
              </a:rPr>
              <a:t>“Laboratory Based Testing</a:t>
            </a:r>
            <a:r>
              <a:rPr lang="en-US" b="0" dirty="0">
                <a:solidFill>
                  <a:srgbClr val="002060"/>
                </a:solidFill>
                <a:latin typeface="Helvetica" pitchFamily="-60" charset="0"/>
              </a:rPr>
              <a:t>”</a:t>
            </a:r>
            <a:br>
              <a:rPr lang="en-US" b="0" dirty="0">
                <a:solidFill>
                  <a:srgbClr val="002060"/>
                </a:solidFill>
                <a:latin typeface="Helvetica" pitchFamily="-60" charset="0"/>
              </a:rPr>
            </a:br>
            <a:br>
              <a:rPr lang="en-US" b="0" dirty="0">
                <a:latin typeface="Helvetica" pitchFamily="-60" charset="0"/>
              </a:rPr>
            </a:br>
            <a:r>
              <a:rPr lang="en-US" sz="3200" dirty="0">
                <a:latin typeface="Helvetica" pitchFamily="-60" charset="0"/>
              </a:rPr>
              <a:t>(the only type of collection allowed under DOT and HHS regulations)</a:t>
            </a:r>
          </a:p>
        </p:txBody>
      </p:sp>
    </p:spTree>
    <p:extLst>
      <p:ext uri="{BB962C8B-B14F-4D97-AF65-F5344CB8AC3E}">
        <p14:creationId xmlns:p14="http://schemas.microsoft.com/office/powerpoint/2010/main" val="21974039"/>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ChangeArrowheads="1"/>
          </p:cNvSpPr>
          <p:nvPr/>
        </p:nvSpPr>
        <p:spPr bwMode="auto">
          <a:xfrm>
            <a:off x="1676400" y="1371601"/>
            <a:ext cx="8763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600" b="1" dirty="0">
                <a:latin typeface="Tahoma" pitchFamily="34" charset="0"/>
              </a:rPr>
              <a:t>	</a:t>
            </a:r>
            <a:r>
              <a:rPr lang="en-US" sz="3200" b="1" dirty="0">
                <a:latin typeface="Tahoma" pitchFamily="34" charset="0"/>
              </a:rPr>
              <a:t>Tape placed over water sources 	and dispensers or receptacles.</a:t>
            </a:r>
            <a:endParaRPr lang="en-US" sz="3600" b="1" dirty="0">
              <a:latin typeface="Tahoma" pitchFamily="34" charset="0"/>
            </a:endParaRPr>
          </a:p>
        </p:txBody>
      </p:sp>
      <p:pic>
        <p:nvPicPr>
          <p:cNvPr id="624643" name="Picture 3" descr="stall with t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0800"/>
            <a:ext cx="163988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24644" name="Picture 4" descr="fauc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048000"/>
            <a:ext cx="2895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24645" name="Picture 5" descr="wall trash receptacle cop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1" y="3352800"/>
            <a:ext cx="100806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24646" name="Picture 6" descr="soap dispenser ta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667000"/>
            <a:ext cx="1377950" cy="2514600"/>
          </a:xfrm>
          <a:prstGeom prst="rect">
            <a:avLst/>
          </a:prstGeom>
          <a:noFill/>
          <a:extLst>
            <a:ext uri="{909E8E84-426E-40DD-AFC4-6F175D3DCCD1}">
              <a14:hiddenFill xmlns:a14="http://schemas.microsoft.com/office/drawing/2010/main">
                <a:solidFill>
                  <a:srgbClr val="FFFFFF"/>
                </a:solidFill>
              </a14:hiddenFill>
            </a:ext>
          </a:extLst>
        </p:spPr>
      </p:pic>
      <p:sp>
        <p:nvSpPr>
          <p:cNvPr id="624647" name="Rectangle 7"/>
          <p:cNvSpPr>
            <a:spLocks noGrp="1" noChangeArrowheads="1"/>
          </p:cNvSpPr>
          <p:nvPr>
            <p:ph type="title"/>
          </p:nvPr>
        </p:nvSpPr>
        <p:spPr>
          <a:xfrm>
            <a:off x="1676400" y="152400"/>
            <a:ext cx="8382000" cy="1219200"/>
          </a:xfrm>
          <a:noFill/>
          <a:ln/>
          <a:effectLst>
            <a:outerShdw blurRad="50800" dist="12700" dir="8100000" algn="ctr" rotWithShape="0">
              <a:srgbClr val="FFFFFF">
                <a:alpha val="75000"/>
              </a:srgbClr>
            </a:outerShdw>
          </a:effectLst>
        </p:spPr>
        <p:txBody>
          <a:bodyPr>
            <a:noAutofit/>
          </a:bodyPr>
          <a:lstStyle/>
          <a:p>
            <a:r>
              <a:rPr lang="en-US" dirty="0">
                <a:solidFill>
                  <a:srgbClr val="002060"/>
                </a:solidFill>
              </a:rPr>
              <a:t>1.  PREPARE COLLECTIONSITE: </a:t>
            </a:r>
            <a:br>
              <a:rPr lang="en-US" dirty="0">
                <a:solidFill>
                  <a:srgbClr val="002060"/>
                </a:solidFill>
              </a:rPr>
            </a:br>
            <a:r>
              <a:rPr lang="en-US" dirty="0">
                <a:solidFill>
                  <a:srgbClr val="002060"/>
                </a:solidFill>
              </a:rPr>
              <a:t>Securing the Collection Site</a:t>
            </a:r>
          </a:p>
        </p:txBody>
      </p:sp>
    </p:spTree>
    <p:extLst>
      <p:ext uri="{BB962C8B-B14F-4D97-AF65-F5344CB8AC3E}">
        <p14:creationId xmlns:p14="http://schemas.microsoft.com/office/powerpoint/2010/main" val="1336712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Rot="1" noChangeArrowheads="1"/>
          </p:cNvSpPr>
          <p:nvPr>
            <p:ph type="title"/>
          </p:nvPr>
        </p:nvSpPr>
        <p:spPr>
          <a:xfrm>
            <a:off x="2286000" y="228600"/>
            <a:ext cx="7677150" cy="914400"/>
          </a:xfrm>
        </p:spPr>
        <p:txBody>
          <a:bodyPr>
            <a:normAutofit/>
          </a:bodyPr>
          <a:lstStyle/>
          <a:p>
            <a:r>
              <a:rPr lang="en-US" sz="4000" dirty="0">
                <a:solidFill>
                  <a:srgbClr val="002060"/>
                </a:solidFill>
              </a:rPr>
              <a:t>Securing the Collection Site</a:t>
            </a:r>
            <a:endParaRPr lang="en-US" dirty="0">
              <a:solidFill>
                <a:srgbClr val="002060"/>
              </a:solidFill>
            </a:endParaRPr>
          </a:p>
        </p:txBody>
      </p:sp>
      <p:sp>
        <p:nvSpPr>
          <p:cNvPr id="608259" name="Rectangle 3"/>
          <p:cNvSpPr>
            <a:spLocks noGrp="1" noChangeArrowheads="1"/>
          </p:cNvSpPr>
          <p:nvPr>
            <p:ph type="body" sz="half" idx="2"/>
          </p:nvPr>
        </p:nvSpPr>
        <p:spPr>
          <a:xfrm>
            <a:off x="2362200" y="1524000"/>
            <a:ext cx="7315200" cy="609600"/>
          </a:xfrm>
        </p:spPr>
        <p:txBody>
          <a:bodyPr>
            <a:normAutofit/>
          </a:bodyPr>
          <a:lstStyle/>
          <a:p>
            <a:pPr algn="ctr">
              <a:buFont typeface="Wingdings" pitchFamily="2" charset="2"/>
              <a:buNone/>
            </a:pPr>
            <a:r>
              <a:rPr lang="en-US" sz="3200" b="1" dirty="0"/>
              <a:t>Bluing agent placed in toilets</a:t>
            </a:r>
            <a:endParaRPr lang="en-US" sz="5400" b="1" dirty="0"/>
          </a:p>
        </p:txBody>
      </p:sp>
      <p:pic>
        <p:nvPicPr>
          <p:cNvPr id="608260" name="Picture 4" descr="ms stewar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2590800"/>
            <a:ext cx="194786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08261" name="Picture 5" descr="blue bottles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2590800"/>
            <a:ext cx="1901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08262" name="Picture 6" descr="blue tabs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70">
            <a:off x="4648200" y="2986088"/>
            <a:ext cx="2895600" cy="272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14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56701-87F3-4222-BF57-49A45B44E4AE}"/>
              </a:ext>
            </a:extLst>
          </p:cNvPr>
          <p:cNvSpPr>
            <a:spLocks noGrp="1"/>
          </p:cNvSpPr>
          <p:nvPr>
            <p:ph type="title"/>
          </p:nvPr>
        </p:nvSpPr>
        <p:spPr>
          <a:xfrm>
            <a:off x="1676400" y="34772"/>
            <a:ext cx="8839200" cy="2022629"/>
          </a:xfrm>
        </p:spPr>
        <p:txBody>
          <a:bodyPr>
            <a:normAutofit/>
          </a:bodyPr>
          <a:lstStyle/>
          <a:p>
            <a:r>
              <a:rPr lang="en-US" dirty="0">
                <a:solidFill>
                  <a:srgbClr val="002060"/>
                </a:solidFill>
              </a:rPr>
              <a:t>Part 40 Final Rule - DOT Summary of Changes  </a:t>
            </a:r>
            <a:br>
              <a:rPr lang="en-US" dirty="0"/>
            </a:br>
            <a:endParaRPr lang="en-US" dirty="0"/>
          </a:p>
        </p:txBody>
      </p:sp>
      <p:sp>
        <p:nvSpPr>
          <p:cNvPr id="2" name="Content Placeholder 1">
            <a:extLst>
              <a:ext uri="{FF2B5EF4-FFF2-40B4-BE49-F238E27FC236}">
                <a16:creationId xmlns:a16="http://schemas.microsoft.com/office/drawing/2014/main" id="{55C5202A-DFF9-4A29-89A9-6CE28DD77F34}"/>
              </a:ext>
            </a:extLst>
          </p:cNvPr>
          <p:cNvSpPr>
            <a:spLocks noGrp="1"/>
          </p:cNvSpPr>
          <p:nvPr>
            <p:ph idx="1"/>
          </p:nvPr>
        </p:nvSpPr>
        <p:spPr>
          <a:xfrm>
            <a:off x="1676400" y="1565429"/>
            <a:ext cx="8029574" cy="5257800"/>
          </a:xfrm>
        </p:spPr>
        <p:txBody>
          <a:bodyPr>
            <a:normAutofit fontScale="77500" lnSpcReduction="20000"/>
          </a:bodyPr>
          <a:lstStyle/>
          <a:p>
            <a:r>
              <a:rPr lang="en-US" dirty="0"/>
              <a:t>  Today, November 13, 2017, the Department of Transportation (DOT) published a final rule in the Federal Register (</a:t>
            </a:r>
            <a:r>
              <a:rPr lang="en-US" dirty="0">
                <a:hlinkClick r:id="rId2" tooltip="82 FR 52229"/>
              </a:rPr>
              <a:t>82 FR 52229</a:t>
            </a:r>
            <a:r>
              <a:rPr lang="en-US" dirty="0"/>
              <a:t>).  The rule, among other items, added four semi-synthetic opioids (i.e., hydrocodone, oxycodone, hydromorphone, oxymorphone).  It also added methylenedioxyamphetamine (MDA) as an initial test analyte and removed the testing for </a:t>
            </a:r>
            <a:r>
              <a:rPr lang="en-US" dirty="0" err="1"/>
              <a:t>methylenedioxyethylamphetaime</a:t>
            </a:r>
            <a:r>
              <a:rPr lang="en-US" dirty="0"/>
              <a:t> (MDEA).</a:t>
            </a:r>
          </a:p>
          <a:p>
            <a:endParaRPr lang="en-US" dirty="0"/>
          </a:p>
          <a:p>
            <a:r>
              <a:rPr lang="en-US" b="1" u="sng" dirty="0"/>
              <a:t>When is the final rule effective?</a:t>
            </a:r>
            <a:endParaRPr lang="en-US" dirty="0"/>
          </a:p>
          <a:p>
            <a:r>
              <a:rPr lang="en-US" dirty="0"/>
              <a:t>     The final rule is </a:t>
            </a:r>
            <a:r>
              <a:rPr lang="en-US" u="sng" dirty="0"/>
              <a:t>effective January 1, 2018.</a:t>
            </a:r>
            <a:endParaRPr lang="en-US" dirty="0"/>
          </a:p>
          <a:p>
            <a:r>
              <a:rPr lang="en-US" dirty="0"/>
              <a:t> </a:t>
            </a:r>
          </a:p>
          <a:p>
            <a:r>
              <a:rPr lang="en-US" b="1" u="sng" dirty="0"/>
              <a:t>What does this mean for employees?</a:t>
            </a:r>
            <a:endParaRPr lang="en-US" dirty="0"/>
          </a:p>
          <a:p>
            <a:r>
              <a:rPr lang="en-US" dirty="0"/>
              <a:t>     You will </a:t>
            </a:r>
            <a:r>
              <a:rPr lang="en-US" b="1" i="1" dirty="0"/>
              <a:t>also</a:t>
            </a:r>
            <a:r>
              <a:rPr lang="en-US" dirty="0"/>
              <a:t> be tested for four semi-synthetic opioids (i.e., hydrocodone, oxycodone, hydromorphone, oxymorphone).  Some common names for these semi-synthetic opioids include OxyContin®, Percodan®, Percocet®, Vicodin®, Lortab®, Norco®, </a:t>
            </a:r>
            <a:r>
              <a:rPr lang="en-US" dirty="0" err="1"/>
              <a:t>Dilaudid</a:t>
            </a:r>
            <a:r>
              <a:rPr lang="en-US" dirty="0"/>
              <a:t>®, </a:t>
            </a:r>
            <a:r>
              <a:rPr lang="en-US" dirty="0" err="1"/>
              <a:t>Exalgo</a:t>
            </a:r>
            <a:r>
              <a:rPr lang="en-US" dirty="0"/>
              <a:t>®.  In addition, you will no longer be tested for MDEA.</a:t>
            </a:r>
          </a:p>
          <a:p>
            <a:endParaRPr lang="en-US" dirty="0"/>
          </a:p>
        </p:txBody>
      </p:sp>
    </p:spTree>
    <p:extLst>
      <p:ext uri="{BB962C8B-B14F-4D97-AF65-F5344CB8AC3E}">
        <p14:creationId xmlns:p14="http://schemas.microsoft.com/office/powerpoint/2010/main" val="33392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6" name="Rectangle 8"/>
          <p:cNvSpPr>
            <a:spLocks noGrp="1" noChangeArrowheads="1"/>
          </p:cNvSpPr>
          <p:nvPr>
            <p:ph type="title"/>
          </p:nvPr>
        </p:nvSpPr>
        <p:spPr>
          <a:xfrm>
            <a:off x="2286000" y="228600"/>
            <a:ext cx="7677150" cy="914400"/>
          </a:xfrm>
          <a:noFill/>
          <a:ln/>
          <a:effectLst>
            <a:outerShdw blurRad="50800" dist="12700" dir="8100000" algn="ctr" rotWithShape="0">
              <a:srgbClr val="FFFFFF">
                <a:alpha val="75000"/>
              </a:srgbClr>
            </a:outerShdw>
          </a:effectLst>
        </p:spPr>
        <p:txBody>
          <a:bodyPr/>
          <a:lstStyle/>
          <a:p>
            <a:r>
              <a:rPr lang="en-US" dirty="0">
                <a:solidFill>
                  <a:schemeClr val="tx1"/>
                </a:solidFill>
              </a:rPr>
              <a:t>Securing the Collection Site</a:t>
            </a:r>
            <a:endParaRPr lang="en-US" dirty="0">
              <a:solidFill>
                <a:schemeClr val="folHlink"/>
              </a:solidFill>
            </a:endParaRPr>
          </a:p>
        </p:txBody>
      </p:sp>
      <p:sp>
        <p:nvSpPr>
          <p:cNvPr id="626690" name="Rectangle 2"/>
          <p:cNvSpPr>
            <a:spLocks noGrp="1" noChangeArrowheads="1"/>
          </p:cNvSpPr>
          <p:nvPr>
            <p:ph idx="1"/>
          </p:nvPr>
        </p:nvSpPr>
        <p:spPr>
          <a:xfrm>
            <a:off x="1752600" y="1400176"/>
            <a:ext cx="8686800" cy="1038225"/>
          </a:xfrm>
        </p:spPr>
        <p:txBody>
          <a:bodyPr/>
          <a:lstStyle/>
          <a:p>
            <a:pPr algn="ctr">
              <a:lnSpc>
                <a:spcPct val="90000"/>
              </a:lnSpc>
              <a:buFont typeface="Wingdings" pitchFamily="2" charset="2"/>
              <a:buNone/>
            </a:pPr>
            <a:r>
              <a:rPr lang="en-US" b="1" dirty="0"/>
              <a:t>	</a:t>
            </a:r>
            <a:r>
              <a:rPr lang="en-US" sz="2800" b="1" dirty="0"/>
              <a:t>Items removed which could be used to   dilute, adulterate or hide a specimen</a:t>
            </a:r>
          </a:p>
        </p:txBody>
      </p:sp>
      <p:pic>
        <p:nvPicPr>
          <p:cNvPr id="626691" name="Picture 3" descr="air freshener 1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895600"/>
            <a:ext cx="97313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26692" name="Picture 4" descr="air freshener 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95600"/>
            <a:ext cx="83343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26693" name="Picture 5" descr="soap dish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743201"/>
            <a:ext cx="1828800" cy="1203325"/>
          </a:xfrm>
          <a:prstGeom prst="rect">
            <a:avLst/>
          </a:prstGeom>
          <a:noFill/>
          <a:extLst>
            <a:ext uri="{909E8E84-426E-40DD-AFC4-6F175D3DCCD1}">
              <a14:hiddenFill xmlns:a14="http://schemas.microsoft.com/office/drawing/2010/main">
                <a:solidFill>
                  <a:srgbClr val="FFFFFF"/>
                </a:solidFill>
              </a14:hiddenFill>
            </a:ext>
          </a:extLst>
        </p:spPr>
      </p:pic>
      <p:pic>
        <p:nvPicPr>
          <p:cNvPr id="626694" name="Picture 6" descr="trash can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819400"/>
            <a:ext cx="17049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26695" name="Picture 7" descr="soap dispenser countertop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1" y="4191000"/>
            <a:ext cx="104457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58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CC36-3D19-4592-BCE1-B46120F78741}"/>
              </a:ext>
            </a:extLst>
          </p:cNvPr>
          <p:cNvSpPr>
            <a:spLocks noGrp="1"/>
          </p:cNvSpPr>
          <p:nvPr>
            <p:ph type="title"/>
          </p:nvPr>
        </p:nvSpPr>
        <p:spPr>
          <a:xfrm>
            <a:off x="2031207" y="533400"/>
            <a:ext cx="8079581" cy="1658198"/>
          </a:xfrm>
        </p:spPr>
        <p:txBody>
          <a:bodyPr/>
          <a:lstStyle/>
          <a:p>
            <a:r>
              <a:rPr lang="en-US" dirty="0">
                <a:solidFill>
                  <a:srgbClr val="002060"/>
                </a:solidFill>
              </a:rPr>
              <a:t>2.  BEGIN WITHOUT DELAY</a:t>
            </a:r>
          </a:p>
        </p:txBody>
      </p:sp>
      <p:sp>
        <p:nvSpPr>
          <p:cNvPr id="3" name="Content Placeholder 2">
            <a:extLst>
              <a:ext uri="{FF2B5EF4-FFF2-40B4-BE49-F238E27FC236}">
                <a16:creationId xmlns:a16="http://schemas.microsoft.com/office/drawing/2014/main" id="{3C8C98EC-EBEA-4003-BFC8-830371F5CF64}"/>
              </a:ext>
            </a:extLst>
          </p:cNvPr>
          <p:cNvSpPr>
            <a:spLocks noGrp="1"/>
          </p:cNvSpPr>
          <p:nvPr>
            <p:ph idx="1"/>
          </p:nvPr>
        </p:nvSpPr>
        <p:spPr/>
        <p:txBody>
          <a:bodyPr>
            <a:normAutofit lnSpcReduction="10000"/>
          </a:bodyPr>
          <a:lstStyle/>
          <a:p>
            <a:r>
              <a:rPr lang="en-US" b="1" dirty="0"/>
              <a:t>Do not wait </a:t>
            </a:r>
            <a:r>
              <a:rPr lang="en-US" dirty="0"/>
              <a:t>  </a:t>
            </a:r>
          </a:p>
          <a:p>
            <a:pPr marL="0" indent="0">
              <a:buNone/>
            </a:pPr>
            <a:r>
              <a:rPr lang="en-US" dirty="0"/>
              <a:t> </a:t>
            </a:r>
          </a:p>
          <a:p>
            <a:r>
              <a:rPr lang="en-US" dirty="0"/>
              <a:t>In most cases, employees who state they cannot provide a specimen will, in fact, provide sufficient quantity to complete the testing process. </a:t>
            </a:r>
          </a:p>
          <a:p>
            <a:endParaRPr lang="en-US" dirty="0"/>
          </a:p>
          <a:p>
            <a:r>
              <a:rPr lang="en-US" dirty="0"/>
              <a:t>Note: If an alcohol breath test is also scheduled, </a:t>
            </a:r>
            <a:r>
              <a:rPr lang="en-US" b="1" dirty="0"/>
              <a:t>the alcohol test should be conducted first</a:t>
            </a:r>
            <a:r>
              <a:rPr lang="en-US" dirty="0"/>
              <a:t>, if practicable, though the rule (§40.61(b)(1)) example suggests some situations where there can be an exception to this normal process. </a:t>
            </a:r>
          </a:p>
        </p:txBody>
      </p:sp>
    </p:spTree>
    <p:extLst>
      <p:ext uri="{BB962C8B-B14F-4D97-AF65-F5344CB8AC3E}">
        <p14:creationId xmlns:p14="http://schemas.microsoft.com/office/powerpoint/2010/main" val="3046365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rrowheads="1"/>
          </p:cNvSpPr>
          <p:nvPr>
            <p:ph type="title"/>
          </p:nvPr>
        </p:nvSpPr>
        <p:spPr>
          <a:xfrm>
            <a:off x="1524000" y="0"/>
            <a:ext cx="9144000" cy="685800"/>
          </a:xfrm>
        </p:spPr>
        <p:txBody>
          <a:bodyPr>
            <a:normAutofit/>
          </a:bodyPr>
          <a:lstStyle/>
          <a:p>
            <a:r>
              <a:rPr lang="en-US" sz="4000" dirty="0">
                <a:solidFill>
                  <a:srgbClr val="002060"/>
                </a:solidFill>
              </a:rPr>
              <a:t>Steps for Urine Split Specimen Collection</a:t>
            </a:r>
          </a:p>
        </p:txBody>
      </p:sp>
      <p:sp>
        <p:nvSpPr>
          <p:cNvPr id="573443" name="Rectangle 3"/>
          <p:cNvSpPr>
            <a:spLocks noGrp="1" noChangeArrowheads="1"/>
          </p:cNvSpPr>
          <p:nvPr>
            <p:ph idx="1"/>
          </p:nvPr>
        </p:nvSpPr>
        <p:spPr>
          <a:xfrm>
            <a:off x="1524000" y="685800"/>
            <a:ext cx="9144000" cy="6172200"/>
          </a:xfrm>
        </p:spPr>
        <p:txBody>
          <a:bodyPr>
            <a:noAutofit/>
          </a:bodyPr>
          <a:lstStyle/>
          <a:p>
            <a:pPr marL="0" indent="0">
              <a:lnSpc>
                <a:spcPct val="80000"/>
              </a:lnSpc>
              <a:buNone/>
            </a:pPr>
            <a:r>
              <a:rPr lang="en-US" b="1" dirty="0"/>
              <a:t>1. </a:t>
            </a:r>
            <a:r>
              <a:rPr lang="en-US" b="1" dirty="0">
                <a:effectLst/>
              </a:rPr>
              <a:t>Collector positively ID’s donor</a:t>
            </a:r>
            <a:endParaRPr lang="en-US" b="1" dirty="0"/>
          </a:p>
          <a:p>
            <a:pPr marL="0" indent="0">
              <a:lnSpc>
                <a:spcPct val="80000"/>
              </a:lnSpc>
              <a:buNone/>
            </a:pPr>
            <a:r>
              <a:rPr lang="en-US" b="1" dirty="0">
                <a:effectLst/>
              </a:rPr>
              <a:t>2. Collector explains the collection process- </a:t>
            </a:r>
            <a:r>
              <a:rPr lang="en-US" b="1" u="sng" dirty="0">
                <a:effectLst/>
              </a:rPr>
              <a:t>reviews back of CCF </a:t>
            </a:r>
            <a:r>
              <a:rPr lang="en-US" b="1" dirty="0">
                <a:effectLst/>
              </a:rPr>
              <a:t>( can be reinforced by displaying using DOT 10 steps poster)</a:t>
            </a:r>
          </a:p>
          <a:p>
            <a:pPr marL="0" indent="0">
              <a:lnSpc>
                <a:spcPct val="80000"/>
              </a:lnSpc>
              <a:buNone/>
            </a:pPr>
            <a:r>
              <a:rPr lang="en-US" b="1" dirty="0">
                <a:effectLst/>
              </a:rPr>
              <a:t>3. Collector examines Custody and Control Form (CCF</a:t>
            </a:r>
            <a:r>
              <a:rPr lang="en-US" b="1" dirty="0"/>
              <a:t>)</a:t>
            </a:r>
          </a:p>
          <a:p>
            <a:pPr marL="804862" lvl="3" indent="-457200">
              <a:lnSpc>
                <a:spcPct val="80000"/>
              </a:lnSpc>
              <a:buFont typeface="+mj-lt"/>
              <a:buAutoNum type="arabicPeriod"/>
            </a:pPr>
            <a:r>
              <a:rPr lang="en-US" sz="2000" dirty="0"/>
              <a:t>Ensure correct form used</a:t>
            </a:r>
          </a:p>
          <a:p>
            <a:pPr marL="804862" lvl="3" indent="-457200">
              <a:lnSpc>
                <a:spcPct val="80000"/>
              </a:lnSpc>
              <a:buFont typeface="+mj-lt"/>
              <a:buAutoNum type="arabicPeriod"/>
            </a:pPr>
            <a:r>
              <a:rPr lang="en-US" sz="2000" dirty="0"/>
              <a:t>Check laboratory information</a:t>
            </a:r>
          </a:p>
          <a:p>
            <a:pPr marL="804862" lvl="3" indent="-457200">
              <a:lnSpc>
                <a:spcPct val="80000"/>
              </a:lnSpc>
              <a:buFont typeface="+mj-lt"/>
              <a:buAutoNum type="arabicPeriod"/>
            </a:pPr>
            <a:r>
              <a:rPr lang="en-US" sz="2000" dirty="0"/>
              <a:t>Id numbers checked</a:t>
            </a:r>
          </a:p>
          <a:p>
            <a:pPr marL="0" indent="0">
              <a:lnSpc>
                <a:spcPct val="80000"/>
              </a:lnSpc>
              <a:buNone/>
            </a:pPr>
            <a:r>
              <a:rPr lang="en-US" b="1" dirty="0"/>
              <a:t>      </a:t>
            </a:r>
            <a:r>
              <a:rPr lang="en-US" b="1" dirty="0">
                <a:effectLst/>
              </a:rPr>
              <a:t>Collector completes administrative part of CCF</a:t>
            </a:r>
          </a:p>
          <a:p>
            <a:pPr lvl="3">
              <a:lnSpc>
                <a:spcPct val="80000"/>
              </a:lnSpc>
            </a:pPr>
            <a:r>
              <a:rPr lang="en-US" sz="2000" dirty="0"/>
              <a:t>Employer name, address, fax #, phone #</a:t>
            </a:r>
          </a:p>
          <a:p>
            <a:pPr lvl="3">
              <a:lnSpc>
                <a:spcPct val="80000"/>
              </a:lnSpc>
            </a:pPr>
            <a:r>
              <a:rPr lang="en-US" sz="2000" dirty="0"/>
              <a:t>MRO name, address, fax#, phone# </a:t>
            </a:r>
          </a:p>
          <a:p>
            <a:pPr lvl="3">
              <a:lnSpc>
                <a:spcPct val="80000"/>
              </a:lnSpc>
            </a:pPr>
            <a:r>
              <a:rPr lang="en-US" sz="2000" dirty="0"/>
              <a:t>Collection site name, address of collection location, fax#, phone#</a:t>
            </a:r>
          </a:p>
          <a:p>
            <a:pPr lvl="3">
              <a:lnSpc>
                <a:spcPct val="80000"/>
              </a:lnSpc>
            </a:pPr>
            <a:r>
              <a:rPr lang="en-US" sz="2000" dirty="0"/>
              <a:t>DOT or HHS test is done for (old CCF write under remarks)</a:t>
            </a:r>
          </a:p>
          <a:p>
            <a:pPr lvl="3">
              <a:lnSpc>
                <a:spcPct val="80000"/>
              </a:lnSpc>
            </a:pPr>
            <a:r>
              <a:rPr lang="en-US" sz="2000" dirty="0"/>
              <a:t>Donor SSN or ID number</a:t>
            </a:r>
          </a:p>
          <a:p>
            <a:pPr lvl="3">
              <a:lnSpc>
                <a:spcPct val="80000"/>
              </a:lnSpc>
            </a:pPr>
            <a:r>
              <a:rPr lang="en-US" sz="2000" dirty="0"/>
              <a:t>Reason for test</a:t>
            </a:r>
          </a:p>
          <a:p>
            <a:pPr lvl="3">
              <a:lnSpc>
                <a:spcPct val="80000"/>
              </a:lnSpc>
            </a:pPr>
            <a:r>
              <a:rPr lang="en-US" sz="2000" dirty="0"/>
              <a:t>Test to perform</a:t>
            </a:r>
          </a:p>
          <a:p>
            <a:pPr lvl="3">
              <a:lnSpc>
                <a:spcPct val="80000"/>
              </a:lnSpc>
            </a:pPr>
            <a:r>
              <a:rPr lang="en-US" sz="2000" dirty="0"/>
              <a:t>DER name and phone #</a:t>
            </a:r>
            <a:endParaRPr lang="en-US" sz="1200" dirty="0"/>
          </a:p>
        </p:txBody>
      </p:sp>
    </p:spTree>
    <p:extLst>
      <p:ext uri="{BB962C8B-B14F-4D97-AF65-F5344CB8AC3E}">
        <p14:creationId xmlns:p14="http://schemas.microsoft.com/office/powerpoint/2010/main" val="147768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4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4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4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Rot="1" noChangeArrowheads="1"/>
          </p:cNvSpPr>
          <p:nvPr>
            <p:ph type="title"/>
          </p:nvPr>
        </p:nvSpPr>
        <p:spPr>
          <a:xfrm>
            <a:off x="1524000" y="-152400"/>
            <a:ext cx="8572500" cy="1447800"/>
          </a:xfrm>
        </p:spPr>
        <p:txBody>
          <a:bodyPr>
            <a:normAutofit/>
          </a:bodyPr>
          <a:lstStyle/>
          <a:p>
            <a:r>
              <a:rPr lang="en-US" sz="4000" dirty="0">
                <a:solidFill>
                  <a:srgbClr val="002060"/>
                </a:solidFill>
              </a:rPr>
              <a:t>Employee Briefing</a:t>
            </a:r>
            <a:br>
              <a:rPr lang="en-US" sz="4000" dirty="0">
                <a:solidFill>
                  <a:srgbClr val="002060"/>
                </a:solidFill>
              </a:rPr>
            </a:br>
            <a:r>
              <a:rPr lang="en-US" sz="4000" dirty="0">
                <a:solidFill>
                  <a:srgbClr val="002060"/>
                </a:solidFill>
              </a:rPr>
              <a:t> </a:t>
            </a:r>
            <a:r>
              <a:rPr lang="en-US" sz="4800" dirty="0">
                <a:solidFill>
                  <a:srgbClr val="002060"/>
                </a:solidFill>
              </a:rPr>
              <a:t>Collection Process</a:t>
            </a:r>
          </a:p>
        </p:txBody>
      </p:sp>
      <p:sp>
        <p:nvSpPr>
          <p:cNvPr id="1061891" name="Rectangle 3"/>
          <p:cNvSpPr>
            <a:spLocks noGrp="1" noChangeArrowheads="1"/>
          </p:cNvSpPr>
          <p:nvPr>
            <p:ph idx="1"/>
          </p:nvPr>
        </p:nvSpPr>
        <p:spPr>
          <a:xfrm>
            <a:off x="1524000" y="1219200"/>
            <a:ext cx="9144000" cy="5638800"/>
          </a:xfrm>
        </p:spPr>
        <p:txBody>
          <a:bodyPr>
            <a:normAutofit/>
          </a:bodyPr>
          <a:lstStyle/>
          <a:p>
            <a:pPr>
              <a:buFont typeface="Wingdings" pitchFamily="2" charset="2"/>
              <a:buNone/>
            </a:pPr>
            <a:r>
              <a:rPr lang="en-US" sz="3200" dirty="0"/>
              <a:t>Collector is the first person to look out for adulterants &amp; substitutions, therefore:</a:t>
            </a:r>
          </a:p>
          <a:p>
            <a:r>
              <a:rPr lang="en-US" sz="3200" dirty="0">
                <a:solidFill>
                  <a:srgbClr val="FF0000"/>
                </a:solidFill>
              </a:rPr>
              <a:t>4. Donor removes any unnecessary outer clothing</a:t>
            </a:r>
            <a:endParaRPr lang="en-US" sz="1600" dirty="0">
              <a:solidFill>
                <a:srgbClr val="FF0000"/>
              </a:solidFill>
            </a:endParaRPr>
          </a:p>
          <a:p>
            <a:r>
              <a:rPr lang="en-US" sz="2800" dirty="0">
                <a:solidFill>
                  <a:srgbClr val="FF0000"/>
                </a:solidFill>
              </a:rPr>
              <a:t>5. Donor- Empty pockets and display contents</a:t>
            </a:r>
          </a:p>
          <a:p>
            <a:pPr lvl="1">
              <a:buFont typeface="Wingdings" pitchFamily="2" charset="2"/>
              <a:buChar char="ü"/>
            </a:pPr>
            <a:r>
              <a:rPr lang="en-US" sz="3200" dirty="0"/>
              <a:t>Allow employee to keep wallet, footwear.</a:t>
            </a:r>
          </a:p>
          <a:p>
            <a:pPr lvl="1">
              <a:buFont typeface="Wingdings" pitchFamily="2" charset="2"/>
              <a:buChar char="ü"/>
            </a:pPr>
            <a:r>
              <a:rPr lang="en-US" sz="3200" dirty="0"/>
              <a:t>Secures briefcase, purses or personal belongings,</a:t>
            </a:r>
            <a:endParaRPr lang="en-US" dirty="0"/>
          </a:p>
          <a:p>
            <a:r>
              <a:rPr lang="en-US" sz="3600" dirty="0">
                <a:solidFill>
                  <a:srgbClr val="FF0000"/>
                </a:solidFill>
              </a:rPr>
              <a:t>6. Donor- Washes hands</a:t>
            </a:r>
            <a:endParaRPr lang="en-US" dirty="0">
              <a:solidFill>
                <a:srgbClr val="FF0000"/>
              </a:solidFill>
            </a:endParaRPr>
          </a:p>
          <a:p>
            <a:pPr>
              <a:buFont typeface="Wingdings" pitchFamily="2" charset="2"/>
              <a:buNone/>
            </a:pPr>
            <a:endParaRPr lang="en-US" b="1" dirty="0">
              <a:solidFill>
                <a:srgbClr val="FFFF00"/>
              </a:solidFill>
            </a:endParaRPr>
          </a:p>
        </p:txBody>
      </p:sp>
      <p:pic>
        <p:nvPicPr>
          <p:cNvPr id="1061892" name="Picture 4" descr="MPj02899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9932" y="2658209"/>
            <a:ext cx="134248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1061893" name="Picture 5" descr="MPj040712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800" y="5029200"/>
            <a:ext cx="1220788" cy="1828800"/>
          </a:xfrm>
          <a:prstGeom prst="rect">
            <a:avLst/>
          </a:prstGeom>
          <a:noFill/>
          <a:extLst>
            <a:ext uri="{909E8E84-426E-40DD-AFC4-6F175D3DCCD1}">
              <a14:hiddenFill xmlns:a14="http://schemas.microsoft.com/office/drawing/2010/main">
                <a:solidFill>
                  <a:srgbClr val="FFFFFF"/>
                </a:solidFill>
              </a14:hiddenFill>
            </a:ext>
          </a:extLst>
        </p:spPr>
      </p:pic>
      <p:sp>
        <p:nvSpPr>
          <p:cNvPr id="1061894" name="Text Box 6"/>
          <p:cNvSpPr txBox="1">
            <a:spLocks noChangeArrowheads="1"/>
          </p:cNvSpPr>
          <p:nvPr/>
        </p:nvSpPr>
        <p:spPr bwMode="auto">
          <a:xfrm>
            <a:off x="2057400" y="5867401"/>
            <a:ext cx="42672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500" b="1" dirty="0"/>
              <a:t>“Refusal to test”- </a:t>
            </a:r>
          </a:p>
          <a:p>
            <a:pPr eaLnBrk="1" hangingPunct="1">
              <a:spcBef>
                <a:spcPct val="50000"/>
              </a:spcBef>
            </a:pPr>
            <a:r>
              <a:rPr lang="en-US" sz="2500" b="1" dirty="0"/>
              <a:t>not co-operating </a:t>
            </a:r>
          </a:p>
        </p:txBody>
      </p:sp>
    </p:spTree>
    <p:extLst>
      <p:ext uri="{BB962C8B-B14F-4D97-AF65-F5344CB8AC3E}">
        <p14:creationId xmlns:p14="http://schemas.microsoft.com/office/powerpoint/2010/main" val="74697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1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18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18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6189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6189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18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61894">
                                            <p:txEl>
                                              <p:pRg st="0" end="0"/>
                                            </p:txEl>
                                          </p:spTgt>
                                        </p:tgtEl>
                                        <p:attrNameLst>
                                          <p:attrName>style.visibility</p:attrName>
                                        </p:attrNameLst>
                                      </p:cBhvr>
                                      <p:to>
                                        <p:strVal val="visible"/>
                                      </p:to>
                                    </p:set>
                                  </p:childTnLst>
                                </p:cTn>
                              </p:par>
                            </p:childTnLst>
                          </p:cTn>
                        </p:par>
                        <p:par>
                          <p:cTn id="31" fill="hold" nodeType="with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0618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rrowheads="1"/>
          </p:cNvSpPr>
          <p:nvPr>
            <p:ph type="title"/>
          </p:nvPr>
        </p:nvSpPr>
        <p:spPr>
          <a:xfrm>
            <a:off x="2209800" y="457200"/>
            <a:ext cx="81534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lgn="l"/>
            <a:r>
              <a:rPr lang="en-US" sz="4000" dirty="0">
                <a:solidFill>
                  <a:srgbClr val="002060"/>
                </a:solidFill>
                <a:latin typeface="Helvetica" pitchFamily="-60" charset="0"/>
              </a:rPr>
              <a:t>Steps in the Collection Process</a:t>
            </a:r>
          </a:p>
        </p:txBody>
      </p:sp>
      <p:sp>
        <p:nvSpPr>
          <p:cNvPr id="770051" name="Rectangle 3"/>
          <p:cNvSpPr>
            <a:spLocks noGrp="1" noChangeArrowheads="1"/>
          </p:cNvSpPr>
          <p:nvPr>
            <p:ph idx="1"/>
          </p:nvPr>
        </p:nvSpPr>
        <p:spPr>
          <a:xfrm>
            <a:off x="1524000" y="1752600"/>
            <a:ext cx="9144000" cy="51054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lnSpc>
                <a:spcPct val="90000"/>
              </a:lnSpc>
            </a:pPr>
            <a:r>
              <a:rPr lang="en-US" sz="2800" b="1" dirty="0"/>
              <a:t>7. Collection container is selected </a:t>
            </a:r>
          </a:p>
          <a:p>
            <a:pPr>
              <a:lnSpc>
                <a:spcPct val="90000"/>
              </a:lnSpc>
            </a:pPr>
            <a:r>
              <a:rPr lang="en-US" sz="2800" b="1" dirty="0"/>
              <a:t>8. Donor </a:t>
            </a:r>
            <a:r>
              <a:rPr lang="en-US" b="1" dirty="0"/>
              <a:t>takes collection container to toilet area </a:t>
            </a:r>
          </a:p>
          <a:p>
            <a:pPr>
              <a:lnSpc>
                <a:spcPct val="90000"/>
              </a:lnSpc>
            </a:pPr>
            <a:r>
              <a:rPr lang="en-US" b="1" dirty="0"/>
              <a:t>9. Collector instructs the donor:</a:t>
            </a:r>
          </a:p>
          <a:p>
            <a:pPr lvl="3"/>
            <a:r>
              <a:rPr lang="en-US" b="1" dirty="0"/>
              <a:t>Do not flush the toilet</a:t>
            </a:r>
          </a:p>
          <a:p>
            <a:pPr lvl="3"/>
            <a:r>
              <a:rPr lang="en-US" b="1" dirty="0"/>
              <a:t>Fill cup to at least 45 </a:t>
            </a:r>
            <a:r>
              <a:rPr lang="en-US" b="1" dirty="0" err="1"/>
              <a:t>mls</a:t>
            </a:r>
            <a:endParaRPr lang="en-US" b="1" dirty="0"/>
          </a:p>
          <a:p>
            <a:pPr lvl="3"/>
            <a:r>
              <a:rPr lang="en-US" b="1" dirty="0"/>
              <a:t>Collector may set a reasonable time for voiding</a:t>
            </a:r>
          </a:p>
          <a:p>
            <a:pPr lvl="3"/>
            <a:r>
              <a:rPr lang="en-US" b="1" dirty="0"/>
              <a:t>Come out as quickly as possible as temperature has to be read within 4 minutes- if out of temp range the next collection will need to be observed.</a:t>
            </a:r>
            <a:endParaRPr lang="en-US" sz="2200" b="1" dirty="0"/>
          </a:p>
          <a:p>
            <a:pPr lvl="2"/>
            <a:r>
              <a:rPr lang="en-US" b="1" dirty="0"/>
              <a:t>Provides specimen in private- </a:t>
            </a:r>
          </a:p>
        </p:txBody>
      </p:sp>
      <p:sp>
        <p:nvSpPr>
          <p:cNvPr id="770052" name="Rectangle 4"/>
          <p:cNvSpPr>
            <a:spLocks noChangeArrowheads="1"/>
          </p:cNvSpPr>
          <p:nvPr/>
        </p:nvSpPr>
        <p:spPr bwMode="auto">
          <a:xfrm>
            <a:off x="-1304925" y="7986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dirty="0">
              <a:latin typeface="Helvetica" pitchFamily="-60" charset="0"/>
            </a:endParaRPr>
          </a:p>
        </p:txBody>
      </p:sp>
      <p:pic>
        <p:nvPicPr>
          <p:cNvPr id="770053" name="Picture 5" descr="drug testing k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143000"/>
            <a:ext cx="1676400" cy="1193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2599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0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0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0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rrowheads="1"/>
          </p:cNvSpPr>
          <p:nvPr>
            <p:ph type="title"/>
          </p:nvPr>
        </p:nvSpPr>
        <p:spPr>
          <a:xfrm>
            <a:off x="1524001" y="-36990"/>
            <a:ext cx="8079581" cy="1353398"/>
          </a:xfrm>
        </p:spPr>
        <p:txBody>
          <a:bodyPr>
            <a:normAutofit/>
          </a:bodyPr>
          <a:lstStyle/>
          <a:p>
            <a:r>
              <a:rPr lang="en-US" sz="4000" dirty="0">
                <a:solidFill>
                  <a:srgbClr val="002060"/>
                </a:solidFill>
                <a:latin typeface="Arial" charset="0"/>
              </a:rPr>
              <a:t>Urine Specimen Collection Procedures (Cont’d)</a:t>
            </a:r>
          </a:p>
        </p:txBody>
      </p:sp>
      <p:sp>
        <p:nvSpPr>
          <p:cNvPr id="1068035" name="Rectangle 3"/>
          <p:cNvSpPr>
            <a:spLocks noGrp="1" noChangeArrowheads="1"/>
          </p:cNvSpPr>
          <p:nvPr>
            <p:ph idx="1"/>
          </p:nvPr>
        </p:nvSpPr>
        <p:spPr>
          <a:xfrm>
            <a:off x="-83127" y="1143000"/>
            <a:ext cx="10751127" cy="5486400"/>
          </a:xfrm>
        </p:spPr>
        <p:txBody>
          <a:bodyPr>
            <a:normAutofit/>
          </a:bodyPr>
          <a:lstStyle/>
          <a:p>
            <a:pPr>
              <a:lnSpc>
                <a:spcPct val="80000"/>
              </a:lnSpc>
            </a:pPr>
            <a:r>
              <a:rPr lang="en-US" b="1" dirty="0"/>
              <a:t>10.Donor returns specimen to collector  </a:t>
            </a:r>
          </a:p>
          <a:p>
            <a:pPr lvl="1">
              <a:lnSpc>
                <a:spcPct val="80000"/>
              </a:lnSpc>
            </a:pPr>
            <a:endParaRPr lang="en-US" sz="2500" b="1" dirty="0"/>
          </a:p>
          <a:p>
            <a:pPr lvl="1">
              <a:lnSpc>
                <a:spcPct val="80000"/>
              </a:lnSpc>
            </a:pPr>
            <a:r>
              <a:rPr lang="en-US" sz="2500" b="1" dirty="0"/>
              <a:t>Collector checks specimen temperature -4 minutes (90-100 degrees F)   	inspects collection area</a:t>
            </a:r>
            <a:endParaRPr lang="en-US" sz="2500" b="1" dirty="0">
              <a:solidFill>
                <a:schemeClr val="folHlink"/>
              </a:solidFill>
            </a:endParaRPr>
          </a:p>
          <a:p>
            <a:pPr lvl="1">
              <a:lnSpc>
                <a:spcPct val="80000"/>
              </a:lnSpc>
            </a:pPr>
            <a:r>
              <a:rPr lang="en-US" sz="2500" b="1" dirty="0"/>
              <a:t>Check specimen for adequacy (at least 45 ml) </a:t>
            </a:r>
            <a:endParaRPr lang="en-US" sz="2100" b="1" dirty="0"/>
          </a:p>
          <a:p>
            <a:pPr lvl="1">
              <a:lnSpc>
                <a:spcPct val="80000"/>
              </a:lnSpc>
            </a:pPr>
            <a:r>
              <a:rPr lang="en-US" sz="2500" b="1" dirty="0"/>
              <a:t>Inspect specimen for signs of tampering or adulteration</a:t>
            </a:r>
          </a:p>
          <a:p>
            <a:pPr lvl="2">
              <a:lnSpc>
                <a:spcPct val="80000"/>
              </a:lnSpc>
            </a:pPr>
            <a:r>
              <a:rPr lang="en-US" sz="2500" b="1" dirty="0"/>
              <a:t>Appearance (foam, bubbles, etc)</a:t>
            </a:r>
          </a:p>
          <a:p>
            <a:pPr lvl="1">
              <a:lnSpc>
                <a:spcPct val="80000"/>
              </a:lnSpc>
              <a:buFont typeface="Wingdings" pitchFamily="2" charset="2"/>
              <a:buNone/>
            </a:pPr>
            <a:endParaRPr lang="en-US" sz="2300" b="1" dirty="0"/>
          </a:p>
          <a:p>
            <a:pPr marL="0" indent="0">
              <a:lnSpc>
                <a:spcPct val="80000"/>
              </a:lnSpc>
              <a:buNone/>
            </a:pPr>
            <a:r>
              <a:rPr lang="en-US" sz="2500" b="1" dirty="0"/>
              <a:t>Collector  Complete step 2 of the CCF</a:t>
            </a:r>
          </a:p>
          <a:p>
            <a:pPr>
              <a:lnSpc>
                <a:spcPct val="80000"/>
              </a:lnSpc>
              <a:buFont typeface="Wingdings" pitchFamily="2" charset="2"/>
              <a:buNone/>
            </a:pPr>
            <a:endParaRPr lang="en-US" sz="2500" b="1" dirty="0"/>
          </a:p>
          <a:p>
            <a:pPr>
              <a:lnSpc>
                <a:spcPct val="80000"/>
              </a:lnSpc>
              <a:buFont typeface="Wingdings" pitchFamily="2" charset="2"/>
              <a:buNone/>
            </a:pPr>
            <a:endParaRPr lang="en-US" sz="700" dirty="0"/>
          </a:p>
        </p:txBody>
      </p:sp>
      <p:pic>
        <p:nvPicPr>
          <p:cNvPr id="1068037" name="Picture 5" descr="bleac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5138737"/>
            <a:ext cx="12938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68038" name="Picture 6" descr="bubble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5095876"/>
            <a:ext cx="1828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01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DDF14-8CD5-452E-9B28-D91D59A42CB1}"/>
              </a:ext>
            </a:extLst>
          </p:cNvPr>
          <p:cNvSpPr txBox="1"/>
          <p:nvPr/>
        </p:nvSpPr>
        <p:spPr>
          <a:xfrm>
            <a:off x="826477" y="932873"/>
            <a:ext cx="8899414" cy="5663089"/>
          </a:xfrm>
          <a:prstGeom prst="rect">
            <a:avLst/>
          </a:prstGeom>
          <a:noFill/>
        </p:spPr>
        <p:txBody>
          <a:bodyPr wrap="square" rtlCol="0">
            <a:spAutoFit/>
          </a:bodyPr>
          <a:lstStyle/>
          <a:p>
            <a:endParaRPr lang="en-US" sz="2000" b="1" dirty="0"/>
          </a:p>
          <a:p>
            <a:r>
              <a:rPr lang="en-US" sz="2400" b="1" dirty="0"/>
              <a:t>§40.193   What happens when an employee does not provide a sufficient amount of urine for a drug test?</a:t>
            </a:r>
          </a:p>
          <a:p>
            <a:r>
              <a:rPr lang="en-US" sz="700" dirty="0"/>
              <a:t>*</a:t>
            </a:r>
            <a:r>
              <a:rPr lang="en-US" sz="1000" dirty="0"/>
              <a:t>   *   *   *   *</a:t>
            </a:r>
          </a:p>
          <a:p>
            <a:r>
              <a:rPr lang="en-US" sz="1000" dirty="0"/>
              <a:t>(b) * * *</a:t>
            </a:r>
          </a:p>
          <a:p>
            <a:endParaRPr lang="en-US" sz="1000" dirty="0"/>
          </a:p>
          <a:p>
            <a:r>
              <a:rPr lang="en-US" sz="2400" dirty="0"/>
              <a:t>(4) If the employee has not provided a sufficient specimen within three hours of the first unsuccessful attempt to provide the specimen, you must discontinue the collection, note the fact on the “Remarks” line of the CCF (Step 2), and immediately notify the DER. </a:t>
            </a:r>
            <a:r>
              <a:rPr lang="en-US" sz="2400" u="sng" dirty="0"/>
              <a:t>You must also discard any specimen the employee previously provided to include any specimen that is “out of temperature range” or shows signs of tampering. In the remarks section of the CCF that you will distribute to the MRO and DER, note the fact that the employee provided an “out of temperature range specimen” or “specimen that shows signs of tampering” and that it was discarded because the employee did not provide a second sufficient specimen</a:t>
            </a:r>
            <a:r>
              <a:rPr lang="en-US" sz="2400" dirty="0"/>
              <a:t>.</a:t>
            </a:r>
          </a:p>
        </p:txBody>
      </p:sp>
    </p:spTree>
    <p:extLst>
      <p:ext uri="{BB962C8B-B14F-4D97-AF65-F5344CB8AC3E}">
        <p14:creationId xmlns:p14="http://schemas.microsoft.com/office/powerpoint/2010/main" val="1619991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Rot="1" noChangeArrowheads="1"/>
          </p:cNvSpPr>
          <p:nvPr>
            <p:ph type="title"/>
          </p:nvPr>
        </p:nvSpPr>
        <p:spPr>
          <a:xfrm>
            <a:off x="1524000" y="-128269"/>
            <a:ext cx="8572500" cy="1880869"/>
          </a:xfrm>
        </p:spPr>
        <p:txBody>
          <a:bodyPr>
            <a:normAutofit/>
          </a:bodyPr>
          <a:lstStyle/>
          <a:p>
            <a:r>
              <a:rPr lang="en-US" b="0" dirty="0">
                <a:solidFill>
                  <a:srgbClr val="002060"/>
                </a:solidFill>
                <a:latin typeface="Arial" charset="0"/>
              </a:rPr>
              <a:t>Urine Specimen Collection Procedures (Cont’d)</a:t>
            </a:r>
          </a:p>
        </p:txBody>
      </p:sp>
      <p:pic>
        <p:nvPicPr>
          <p:cNvPr id="1070083" name="Picture 3" descr="1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216474" y="4091650"/>
            <a:ext cx="1403525" cy="10526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0084" name="Rectangle 4"/>
          <p:cNvSpPr>
            <a:spLocks noChangeArrowheads="1"/>
          </p:cNvSpPr>
          <p:nvPr/>
        </p:nvSpPr>
        <p:spPr bwMode="auto">
          <a:xfrm>
            <a:off x="73891" y="1296435"/>
            <a:ext cx="12044217"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effectLst>
                  <a:outerShdw blurRad="38100" dist="38100" dir="2700000" algn="tl">
                    <a:srgbClr val="000000"/>
                  </a:outerShdw>
                </a:effectLst>
              </a:rPr>
              <a:t>The collector continues to monitor the integrity of the specimen  - MAINTAIN VISUAL CONTACT OF SPECIMEN</a:t>
            </a:r>
          </a:p>
          <a:p>
            <a:endParaRPr lang="en-US" sz="3200" b="1" dirty="0">
              <a:effectLst>
                <a:outerShdw blurRad="38100" dist="38100" dir="2700000" algn="tl">
                  <a:srgbClr val="000000"/>
                </a:outerShdw>
              </a:effectLst>
            </a:endParaRPr>
          </a:p>
          <a:p>
            <a:r>
              <a:rPr lang="en-US" sz="2500" b="1" dirty="0"/>
              <a:t>10. Collector transfers specimen to bottles for a split sample  into two bottles (primary Bottle A- 30 ml and split – minimum of 15 ml in Bottle B). Do NOT top off</a:t>
            </a:r>
            <a:endParaRPr lang="en-US" sz="2500" b="1" dirty="0">
              <a:effectLst>
                <a:outerShdw blurRad="38100" dist="38100" dir="2700000" algn="tl">
                  <a:srgbClr val="000000"/>
                </a:outerShdw>
              </a:effectLst>
            </a:endParaRPr>
          </a:p>
          <a:p>
            <a:endParaRPr lang="en-US" sz="3200" b="1" dirty="0">
              <a:solidFill>
                <a:srgbClr val="FF3300"/>
              </a:solidFill>
            </a:endParaRPr>
          </a:p>
          <a:p>
            <a:pPr>
              <a:buClr>
                <a:schemeClr val="hlink"/>
              </a:buClr>
            </a:pPr>
            <a:endParaRPr lang="en-US" sz="2500" b="1" dirty="0"/>
          </a:p>
          <a:p>
            <a:pPr>
              <a:buClr>
                <a:schemeClr val="hlink"/>
              </a:buClr>
              <a:buFont typeface="Wingdings" pitchFamily="2" charset="2"/>
              <a:buNone/>
            </a:pPr>
            <a:endParaRPr lang="en-US" sz="2500" b="1" dirty="0"/>
          </a:p>
          <a:p>
            <a:pPr>
              <a:buClr>
                <a:schemeClr val="hlink"/>
              </a:buClr>
              <a:buFont typeface="Wingdings" pitchFamily="2" charset="2"/>
              <a:buChar char="q"/>
            </a:pPr>
            <a:endParaRPr lang="en-US" sz="2500" b="1" dirty="0"/>
          </a:p>
          <a:p>
            <a:pPr>
              <a:buClr>
                <a:schemeClr val="hlink"/>
              </a:buClr>
            </a:pPr>
            <a:r>
              <a:rPr lang="en-US" sz="2500" b="1" dirty="0"/>
              <a:t>11.Collector affix seals, labels, and dates the bottles in full view of the employee- </a:t>
            </a:r>
          </a:p>
          <a:p>
            <a:pPr eaLnBrk="1" hangingPunct="1">
              <a:spcBef>
                <a:spcPct val="20000"/>
              </a:spcBef>
              <a:buClr>
                <a:schemeClr val="hlink"/>
              </a:buClr>
              <a:buSzPct val="70000"/>
            </a:pPr>
            <a:r>
              <a:rPr lang="en-US" sz="2500" b="1" dirty="0"/>
              <a:t>12. Employee initials labels (</a:t>
            </a:r>
            <a:r>
              <a:rPr lang="en-US" sz="2500" b="1" u="sng" dirty="0"/>
              <a:t>after</a:t>
            </a:r>
            <a:r>
              <a:rPr lang="en-US" sz="2500" b="1" dirty="0"/>
              <a:t> labels are applied to bottles)</a:t>
            </a:r>
          </a:p>
          <a:p>
            <a:endParaRPr lang="en-US" sz="2500" b="1" dirty="0">
              <a:effectLst>
                <a:outerShdw blurRad="38100" dist="38100" dir="2700000" algn="tl">
                  <a:srgbClr val="000000"/>
                </a:outerShdw>
              </a:effectLst>
            </a:endParaRPr>
          </a:p>
        </p:txBody>
      </p:sp>
      <p:pic>
        <p:nvPicPr>
          <p:cNvPr id="1070085" name="Picture 5" descr="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24" y="3662719"/>
            <a:ext cx="1542473" cy="85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008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0084">
                                            <p:txEl>
                                              <p:pRg st="8" end="8"/>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70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EE31-FE0C-40CC-9B89-DDD9F35413E7}"/>
              </a:ext>
            </a:extLst>
          </p:cNvPr>
          <p:cNvSpPr>
            <a:spLocks noGrp="1"/>
          </p:cNvSpPr>
          <p:nvPr>
            <p:ph type="title"/>
          </p:nvPr>
        </p:nvSpPr>
        <p:spPr>
          <a:xfrm>
            <a:off x="110836" y="0"/>
            <a:ext cx="12081164" cy="1676400"/>
          </a:xfrm>
        </p:spPr>
        <p:txBody>
          <a:bodyPr>
            <a:noAutofit/>
          </a:bodyPr>
          <a:lstStyle/>
          <a:p>
            <a:r>
              <a:rPr lang="en-US" sz="2400" dirty="0">
                <a:solidFill>
                  <a:srgbClr val="002060"/>
                </a:solidFill>
              </a:rPr>
              <a:t>Tamper-evident label/seal problems:</a:t>
            </a:r>
            <a:endParaRPr lang="en-US" sz="2400" b="1" dirty="0">
              <a:solidFill>
                <a:srgbClr val="002060"/>
              </a:solidFill>
            </a:endParaRPr>
          </a:p>
        </p:txBody>
      </p:sp>
      <p:sp>
        <p:nvSpPr>
          <p:cNvPr id="3" name="Content Placeholder 2">
            <a:extLst>
              <a:ext uri="{FF2B5EF4-FFF2-40B4-BE49-F238E27FC236}">
                <a16:creationId xmlns:a16="http://schemas.microsoft.com/office/drawing/2014/main" id="{72637607-6E60-43C3-9356-7617217CFE62}"/>
              </a:ext>
            </a:extLst>
          </p:cNvPr>
          <p:cNvSpPr>
            <a:spLocks noGrp="1"/>
          </p:cNvSpPr>
          <p:nvPr>
            <p:ph idx="1"/>
          </p:nvPr>
        </p:nvSpPr>
        <p:spPr>
          <a:xfrm>
            <a:off x="219985" y="1289539"/>
            <a:ext cx="11861179" cy="5568461"/>
          </a:xfrm>
        </p:spPr>
        <p:txBody>
          <a:bodyPr>
            <a:normAutofit fontScale="55000" lnSpcReduction="20000"/>
          </a:bodyPr>
          <a:lstStyle/>
          <a:p>
            <a:r>
              <a:rPr lang="en-US" sz="3200" dirty="0"/>
              <a:t>corrective procedures: </a:t>
            </a:r>
          </a:p>
          <a:p>
            <a:pPr marL="0" indent="0">
              <a:buNone/>
            </a:pPr>
            <a:r>
              <a:rPr lang="en-US" dirty="0"/>
              <a:t>(a)  </a:t>
            </a:r>
            <a:r>
              <a:rPr lang="en-US" b="1" i="1" u="sng" dirty="0"/>
              <a:t>Broken while being removed </a:t>
            </a:r>
            <a:r>
              <a:rPr lang="en-US" b="1" dirty="0"/>
              <a:t>from the chain of custody form </a:t>
            </a:r>
            <a:r>
              <a:rPr lang="en-US" dirty="0"/>
              <a:t>or during the application of the first seal on the primary bottle, the </a:t>
            </a:r>
            <a:r>
              <a:rPr lang="en-US" b="1" dirty="0"/>
              <a:t>collector should transfer the information to a new CCF and use the seals from the second form. </a:t>
            </a:r>
          </a:p>
          <a:p>
            <a:pPr marL="0" indent="0">
              <a:buNone/>
            </a:pPr>
            <a:r>
              <a:rPr lang="en-US" dirty="0"/>
              <a:t>(b</a:t>
            </a:r>
            <a:r>
              <a:rPr lang="en-US" b="1" dirty="0"/>
              <a:t>) </a:t>
            </a:r>
            <a:r>
              <a:rPr lang="en-US" b="1" u="sng" dirty="0"/>
              <a:t>If one seal is already in place on a bottle and the second seal is broken </a:t>
            </a:r>
            <a:r>
              <a:rPr lang="en-US" u="sng" dirty="0"/>
              <a:t> </a:t>
            </a:r>
          </a:p>
          <a:p>
            <a:pPr>
              <a:buFontTx/>
              <a:buChar char="-"/>
            </a:pPr>
            <a:r>
              <a:rPr lang="en-US" b="1" dirty="0"/>
              <a:t>initiate a new CCF </a:t>
            </a:r>
            <a:r>
              <a:rPr lang="en-US" dirty="0"/>
              <a:t> </a:t>
            </a:r>
          </a:p>
          <a:p>
            <a:pPr>
              <a:buFontTx/>
              <a:buChar char="-"/>
            </a:pPr>
            <a:r>
              <a:rPr lang="en-US" b="1" dirty="0"/>
              <a:t>comment on the “Remarks</a:t>
            </a:r>
            <a:r>
              <a:rPr lang="en-US" dirty="0"/>
              <a:t>”   </a:t>
            </a:r>
          </a:p>
          <a:p>
            <a:pPr>
              <a:buFontTx/>
              <a:buChar char="-"/>
            </a:pPr>
            <a:r>
              <a:rPr lang="en-US" b="1" dirty="0"/>
              <a:t>placed perpendicular to the original seals </a:t>
            </a:r>
            <a:endParaRPr lang="en-US" dirty="0"/>
          </a:p>
          <a:p>
            <a:pPr>
              <a:buFontTx/>
              <a:buChar char="-"/>
            </a:pPr>
            <a:r>
              <a:rPr lang="en-US" u="sng" dirty="0"/>
              <a:t>the </a:t>
            </a:r>
            <a:r>
              <a:rPr lang="en-US" b="1" u="sng" dirty="0"/>
              <a:t>original seals and must be initialed by the employee (both sets of employee initials should match)</a:t>
            </a:r>
            <a:r>
              <a:rPr lang="en-US" dirty="0"/>
              <a:t>. </a:t>
            </a:r>
          </a:p>
          <a:p>
            <a:pPr>
              <a:buFontTx/>
              <a:buChar char="-"/>
            </a:pPr>
            <a:r>
              <a:rPr lang="en-US" b="1" dirty="0"/>
              <a:t>draw a line through the Specimen </a:t>
            </a:r>
            <a:r>
              <a:rPr lang="en-US" dirty="0"/>
              <a:t>ID number and bar code (if present</a:t>
            </a:r>
          </a:p>
          <a:p>
            <a:pPr>
              <a:buFontTx/>
              <a:buChar char="-"/>
            </a:pPr>
            <a:r>
              <a:rPr lang="en-US" dirty="0"/>
              <a:t> </a:t>
            </a:r>
            <a:r>
              <a:rPr lang="en-US" b="1" dirty="0"/>
              <a:t>NEVER pour </a:t>
            </a:r>
            <a:r>
              <a:rPr lang="en-US" dirty="0"/>
              <a:t>the specimen into new bottles. </a:t>
            </a:r>
          </a:p>
          <a:p>
            <a:pPr marL="0" indent="0">
              <a:buNone/>
            </a:pPr>
            <a:r>
              <a:rPr lang="en-US" dirty="0"/>
              <a:t>(c) </a:t>
            </a:r>
            <a:r>
              <a:rPr lang="en-US" b="1" i="1" u="sng" dirty="0"/>
              <a:t>original (first) CCF are destroyed </a:t>
            </a:r>
            <a:r>
              <a:rPr lang="en-US" dirty="0"/>
              <a:t>or disposed of properly (e.g., shredded, torn into pieces). </a:t>
            </a:r>
          </a:p>
          <a:p>
            <a:pPr marL="0" indent="0">
              <a:buNone/>
            </a:pPr>
            <a:r>
              <a:rPr lang="en-US" dirty="0"/>
              <a:t>(d) If  </a:t>
            </a:r>
            <a:r>
              <a:rPr lang="en-US" b="1" dirty="0"/>
              <a:t>inadvertently </a:t>
            </a:r>
            <a:r>
              <a:rPr lang="en-US" b="1" i="1" u="sng" dirty="0"/>
              <a:t>reverses the seals</a:t>
            </a:r>
            <a:r>
              <a:rPr lang="en-US" b="1" dirty="0"/>
              <a:t> </a:t>
            </a:r>
            <a:r>
              <a:rPr lang="en-US" dirty="0"/>
              <a:t> - </a:t>
            </a:r>
            <a:r>
              <a:rPr lang="en-US" sz="2600" dirty="0"/>
              <a:t>Laboratories have procedures that permit them to “re-designate” the bottles</a:t>
            </a:r>
            <a:endParaRPr lang="en-US" dirty="0"/>
          </a:p>
          <a:p>
            <a:pPr marL="0" indent="0">
              <a:buNone/>
            </a:pPr>
            <a:r>
              <a:rPr lang="en-US" b="1" dirty="0"/>
              <a:t>NOTE in the “Remarks</a:t>
            </a:r>
            <a:r>
              <a:rPr lang="en-US" dirty="0"/>
              <a:t>” </a:t>
            </a:r>
          </a:p>
          <a:p>
            <a:pPr marL="0" indent="0">
              <a:buNone/>
            </a:pPr>
            <a:r>
              <a:rPr lang="en-US" dirty="0"/>
              <a:t>-	.</a:t>
            </a:r>
          </a:p>
          <a:p>
            <a:pPr marL="0" indent="0">
              <a:buNone/>
            </a:pPr>
            <a:r>
              <a:rPr lang="en-US" i="1" dirty="0"/>
              <a:t>Note: There is no corrective procedure available if the seal is broken after the employee leaves the collection site. </a:t>
            </a:r>
          </a:p>
          <a:p>
            <a:pPr marL="0" indent="0">
              <a:buNone/>
            </a:pPr>
            <a:r>
              <a:rPr lang="en-US" sz="4000" dirty="0"/>
              <a:t>13. Note: Since the specimen bottle is now sealed with tamper-evident tape and does not have to be under the employee's direct observation</a:t>
            </a:r>
            <a:r>
              <a:rPr lang="en-US" sz="4000" b="1" dirty="0"/>
              <a:t>, the employee is allowed to wash his or her hands if he or she desires to do so</a:t>
            </a:r>
          </a:p>
        </p:txBody>
      </p:sp>
    </p:spTree>
    <p:extLst>
      <p:ext uri="{BB962C8B-B14F-4D97-AF65-F5344CB8AC3E}">
        <p14:creationId xmlns:p14="http://schemas.microsoft.com/office/powerpoint/2010/main" val="25719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Rot="1" noChangeArrowheads="1"/>
          </p:cNvSpPr>
          <p:nvPr>
            <p:ph type="title"/>
          </p:nvPr>
        </p:nvSpPr>
        <p:spPr/>
        <p:txBody>
          <a:bodyPr>
            <a:normAutofit/>
          </a:bodyPr>
          <a:lstStyle/>
          <a:p>
            <a:r>
              <a:rPr lang="en-US" b="0" dirty="0">
                <a:solidFill>
                  <a:srgbClr val="002060"/>
                </a:solidFill>
                <a:latin typeface="Arial" charset="0"/>
              </a:rPr>
              <a:t>Urine Specimen Collection Procedures (Cont’d)</a:t>
            </a:r>
          </a:p>
        </p:txBody>
      </p:sp>
      <p:sp>
        <p:nvSpPr>
          <p:cNvPr id="1072131" name="Rectangle 3"/>
          <p:cNvSpPr>
            <a:spLocks noGrp="1" noChangeArrowheads="1"/>
          </p:cNvSpPr>
          <p:nvPr>
            <p:ph idx="1"/>
          </p:nvPr>
        </p:nvSpPr>
        <p:spPr>
          <a:xfrm>
            <a:off x="332509" y="1782618"/>
            <a:ext cx="9189316" cy="5075382"/>
          </a:xfrm>
        </p:spPr>
        <p:txBody>
          <a:bodyPr>
            <a:normAutofit/>
          </a:bodyPr>
          <a:lstStyle/>
          <a:p>
            <a:pPr marL="0" indent="0">
              <a:buNone/>
            </a:pPr>
            <a:r>
              <a:rPr lang="en-US" sz="2500" dirty="0"/>
              <a:t>14. </a:t>
            </a:r>
            <a:r>
              <a:rPr lang="en-US" sz="2500" b="1" dirty="0"/>
              <a:t>Employee reads, signs, and provides requested information on step 5 copy 2  MRO copy </a:t>
            </a:r>
            <a:r>
              <a:rPr lang="en-US" sz="2500" dirty="0"/>
              <a:t> </a:t>
            </a:r>
          </a:p>
          <a:p>
            <a:pPr lvl="1"/>
            <a:r>
              <a:rPr lang="en-US" sz="2000" i="1" dirty="0"/>
              <a:t>(Refusal to sign  –   specimen is sent to the lab- Collector AT THE MIMINUM </a:t>
            </a:r>
            <a:r>
              <a:rPr lang="en-US" sz="2000" b="1" i="1" dirty="0"/>
              <a:t>prints donors name </a:t>
            </a:r>
            <a:r>
              <a:rPr lang="en-US" sz="2000" i="1" dirty="0"/>
              <a:t>and writes under “remark”- </a:t>
            </a:r>
            <a:r>
              <a:rPr lang="en-US" sz="2000" b="1" i="1" dirty="0"/>
              <a:t>refused to sign</a:t>
            </a:r>
            <a:r>
              <a:rPr lang="en-US" sz="2000" i="1" dirty="0"/>
              <a:t>.  </a:t>
            </a:r>
            <a:r>
              <a:rPr lang="en-US" sz="2400" i="1" dirty="0"/>
              <a:t>THIS IS NOT A REFUSAL TO TEST)</a:t>
            </a:r>
          </a:p>
          <a:p>
            <a:pPr marL="0" indent="0">
              <a:buNone/>
            </a:pPr>
            <a:r>
              <a:rPr lang="en-US" sz="2500" dirty="0"/>
              <a:t>15 </a:t>
            </a:r>
            <a:r>
              <a:rPr lang="en-US" sz="2500" b="1" dirty="0"/>
              <a:t>Complete   Step 4 on the CCF </a:t>
            </a:r>
            <a:r>
              <a:rPr lang="en-US" sz="2500" b="1" u="sng" dirty="0"/>
              <a:t>(Copy 1) </a:t>
            </a:r>
          </a:p>
          <a:p>
            <a:pPr lvl="1">
              <a:buFont typeface="Courier New" panose="02070309020205020404" pitchFamily="49" charset="0"/>
              <a:buChar char="o"/>
            </a:pPr>
            <a:r>
              <a:rPr lang="en-US" dirty="0"/>
              <a:t>Print name  </a:t>
            </a:r>
          </a:p>
          <a:p>
            <a:pPr lvl="1">
              <a:buFont typeface="Courier New" panose="02070309020205020404" pitchFamily="49" charset="0"/>
              <a:buChar char="o"/>
            </a:pPr>
            <a:r>
              <a:rPr lang="en-US" dirty="0"/>
              <a:t>Date  </a:t>
            </a:r>
          </a:p>
          <a:p>
            <a:pPr lvl="1">
              <a:buFont typeface="Courier New" panose="02070309020205020404" pitchFamily="49" charset="0"/>
              <a:buChar char="o"/>
            </a:pPr>
            <a:r>
              <a:rPr lang="en-US" dirty="0"/>
              <a:t>Time of the collection </a:t>
            </a:r>
            <a:r>
              <a:rPr lang="en-US" sz="1800" dirty="0"/>
              <a:t>(when handed specimen), </a:t>
            </a:r>
            <a:endParaRPr lang="en-US" dirty="0"/>
          </a:p>
          <a:p>
            <a:pPr lvl="1">
              <a:buFont typeface="Courier New" panose="02070309020205020404" pitchFamily="49" charset="0"/>
              <a:buChar char="o"/>
            </a:pPr>
            <a:r>
              <a:rPr lang="en-US" dirty="0"/>
              <a:t>Sign   </a:t>
            </a:r>
          </a:p>
          <a:p>
            <a:pPr lvl="1">
              <a:buFont typeface="Courier New" panose="02070309020205020404" pitchFamily="49" charset="0"/>
              <a:buChar char="o"/>
            </a:pPr>
            <a:r>
              <a:rPr lang="en-US" dirty="0"/>
              <a:t>Enter  courier  </a:t>
            </a:r>
            <a:endParaRPr lang="en-US" sz="3600" b="1" dirty="0"/>
          </a:p>
          <a:p>
            <a:endParaRPr lang="en-US" dirty="0"/>
          </a:p>
        </p:txBody>
      </p:sp>
      <p:pic>
        <p:nvPicPr>
          <p:cNvPr id="1072132" name="Picture 4"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825" y="4731328"/>
            <a:ext cx="1831975" cy="124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8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2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2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21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2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D28CB-36CB-4560-A85E-0F60934C66BD}"/>
              </a:ext>
            </a:extLst>
          </p:cNvPr>
          <p:cNvSpPr>
            <a:spLocks noGrp="1"/>
          </p:cNvSpPr>
          <p:nvPr>
            <p:ph idx="1"/>
          </p:nvPr>
        </p:nvSpPr>
        <p:spPr>
          <a:xfrm>
            <a:off x="1524000" y="228600"/>
            <a:ext cx="8763000" cy="6400800"/>
          </a:xfrm>
        </p:spPr>
        <p:txBody>
          <a:bodyPr>
            <a:normAutofit fontScale="70000" lnSpcReduction="20000"/>
          </a:bodyPr>
          <a:lstStyle/>
          <a:p>
            <a:r>
              <a:rPr lang="en-US" b="1" u="sng" dirty="0"/>
              <a:t>What does this mean for employers and Consortium/Third Party Administrators (C/TPA)?</a:t>
            </a:r>
            <a:endParaRPr lang="en-US" dirty="0"/>
          </a:p>
          <a:p>
            <a:r>
              <a:rPr lang="en-US" dirty="0"/>
              <a:t>     As an employer or C/TPA, you will no longer be required to submit blind specimens to laboratories.</a:t>
            </a:r>
          </a:p>
          <a:p>
            <a:r>
              <a:rPr lang="en-US" dirty="0"/>
              <a:t> </a:t>
            </a:r>
          </a:p>
          <a:p>
            <a:r>
              <a:rPr lang="en-US" b="1" u="sng" dirty="0"/>
              <a:t>What does this mean for urine collectors?</a:t>
            </a:r>
            <a:endParaRPr lang="en-US" dirty="0"/>
          </a:p>
          <a:p>
            <a:r>
              <a:rPr lang="en-US" dirty="0"/>
              <a:t>     The shy bladder process has been modified so that the collector will discard any specimen provided during the collection event when the employee does not provide a sufficient specimen by the end of the three hour wait period.</a:t>
            </a:r>
          </a:p>
          <a:p>
            <a:r>
              <a:rPr lang="en-US" dirty="0"/>
              <a:t> </a:t>
            </a:r>
          </a:p>
          <a:p>
            <a:r>
              <a:rPr lang="en-US" b="1" u="sng" dirty="0"/>
              <a:t>What does this mean for laboratories?</a:t>
            </a:r>
            <a:endParaRPr lang="en-US" dirty="0"/>
          </a:p>
          <a:p>
            <a:r>
              <a:rPr lang="en-US" dirty="0"/>
              <a:t>   As an HHS-certified laboratory you will:</a:t>
            </a:r>
          </a:p>
          <a:p>
            <a:r>
              <a:rPr lang="en-US" dirty="0"/>
              <a:t>Add four semi-synthetic opioids: hydrocodone, oxycodone, hydromorphone; oxymorphone to your DOT testing panel;</a:t>
            </a:r>
          </a:p>
          <a:p>
            <a:r>
              <a:rPr lang="en-US" dirty="0"/>
              <a:t>Add MDA as an initial test analyte;</a:t>
            </a:r>
          </a:p>
          <a:p>
            <a:r>
              <a:rPr lang="en-US" dirty="0"/>
              <a:t>Remove testing for MDEA;</a:t>
            </a:r>
          </a:p>
          <a:p>
            <a:r>
              <a:rPr lang="en-US" dirty="0"/>
              <a:t>Add three more fatal flaws to the list of reasons when a laboratory would report a ‘rejected for testing’ specimen; and</a:t>
            </a:r>
          </a:p>
          <a:p>
            <a:r>
              <a:rPr lang="en-US" dirty="0"/>
              <a:t>Need to modify the reports [in Appendix B &amp; C] you provide to employers and the DOT.</a:t>
            </a:r>
          </a:p>
          <a:p>
            <a:endParaRPr lang="en-US" dirty="0"/>
          </a:p>
        </p:txBody>
      </p:sp>
    </p:spTree>
    <p:extLst>
      <p:ext uri="{BB962C8B-B14F-4D97-AF65-F5344CB8AC3E}">
        <p14:creationId xmlns:p14="http://schemas.microsoft.com/office/powerpoint/2010/main" val="11747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rrowheads="1"/>
          </p:cNvSpPr>
          <p:nvPr>
            <p:ph type="title"/>
          </p:nvPr>
        </p:nvSpPr>
        <p:spPr>
          <a:xfrm>
            <a:off x="1981200" y="76200"/>
            <a:ext cx="8229600" cy="808038"/>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sz="4000" dirty="0">
                <a:solidFill>
                  <a:srgbClr val="002060"/>
                </a:solidFill>
                <a:latin typeface="Helvetica" pitchFamily="-60" charset="0"/>
              </a:rPr>
              <a:t>Collection Process Steps, Cont’d</a:t>
            </a:r>
            <a:endParaRPr lang="en-US" dirty="0">
              <a:solidFill>
                <a:srgbClr val="002060"/>
              </a:solidFill>
              <a:latin typeface="Helvetica" pitchFamily="-60" charset="0"/>
            </a:endParaRPr>
          </a:p>
        </p:txBody>
      </p:sp>
      <p:sp>
        <p:nvSpPr>
          <p:cNvPr id="823299" name="Rectangle 3"/>
          <p:cNvSpPr>
            <a:spLocks noGrp="1" noChangeArrowheads="1"/>
          </p:cNvSpPr>
          <p:nvPr>
            <p:ph type="body" sz="half" idx="1"/>
          </p:nvPr>
        </p:nvSpPr>
        <p:spPr>
          <a:xfrm>
            <a:off x="-1" y="1219200"/>
            <a:ext cx="12071927" cy="56388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marL="0" indent="0">
              <a:buNone/>
            </a:pPr>
            <a:r>
              <a:rPr lang="en-US" sz="2500" b="1" dirty="0"/>
              <a:t>16.Collector ensures all copies are legible and complete</a:t>
            </a:r>
          </a:p>
          <a:p>
            <a:pPr marL="0" indent="0">
              <a:buNone/>
            </a:pPr>
            <a:endParaRPr lang="en-US" sz="2500" b="1" dirty="0"/>
          </a:p>
          <a:p>
            <a:pPr marL="0" indent="0">
              <a:buNone/>
            </a:pPr>
            <a:r>
              <a:rPr lang="en-US" sz="2500" b="1" dirty="0"/>
              <a:t>17.Collector gives donor copy of CCF and informs donor about listing medications</a:t>
            </a:r>
          </a:p>
          <a:p>
            <a:pPr marL="0" indent="0">
              <a:buNone/>
            </a:pPr>
            <a:endParaRPr lang="en-US" sz="2500" b="1" dirty="0"/>
          </a:p>
          <a:p>
            <a:pPr marL="0" indent="0">
              <a:buNone/>
            </a:pPr>
            <a:r>
              <a:rPr lang="en-US" sz="2500" b="1" dirty="0"/>
              <a:t>18.Specimen bottles and lab copy (1) of CCF placed in bag to be shipped</a:t>
            </a:r>
          </a:p>
          <a:p>
            <a:pPr marL="0" indent="0">
              <a:buNone/>
            </a:pPr>
            <a:endParaRPr lang="en-US" sz="2500" b="1" dirty="0"/>
          </a:p>
          <a:p>
            <a:pPr marL="0" indent="0">
              <a:buNone/>
            </a:pPr>
            <a:r>
              <a:rPr lang="en-US" sz="2500" b="1" dirty="0"/>
              <a:t>19. Discard excess urine ( this could have been done when specimens are put into bottles)</a:t>
            </a:r>
          </a:p>
          <a:p>
            <a:r>
              <a:rPr lang="en-US" dirty="0"/>
              <a:t> 	</a:t>
            </a:r>
            <a:r>
              <a:rPr lang="en-US" i="1" dirty="0"/>
              <a:t>There is one exception to this requirement:  	</a:t>
            </a:r>
          </a:p>
          <a:p>
            <a:pPr lvl="2"/>
            <a:r>
              <a:rPr lang="en-US" i="1" dirty="0"/>
              <a:t>clinical tests (e.g., protein, glucose) physical examination required by a DOT agency regulation. 	</a:t>
            </a:r>
            <a:r>
              <a:rPr lang="en-US" dirty="0"/>
              <a:t>.</a:t>
            </a:r>
            <a:endParaRPr lang="en-US" b="1" dirty="0"/>
          </a:p>
          <a:p>
            <a:pPr marL="0" indent="0">
              <a:buNone/>
            </a:pPr>
            <a:r>
              <a:rPr lang="en-US" sz="2500" b="1" dirty="0"/>
              <a:t>20. Place specimen in bags in shipping container, place in secure area</a:t>
            </a:r>
          </a:p>
          <a:p>
            <a:pPr marL="0" indent="0">
              <a:buNone/>
            </a:pPr>
            <a:endParaRPr lang="en-US" sz="2500" b="1" i="1" dirty="0"/>
          </a:p>
          <a:p>
            <a:r>
              <a:rPr lang="en-US" sz="2500" b="1" dirty="0"/>
              <a:t>(donor may leave now)</a:t>
            </a:r>
          </a:p>
          <a:p>
            <a:pPr>
              <a:buFont typeface="Wingdings" pitchFamily="2" charset="2"/>
              <a:buNone/>
            </a:pPr>
            <a:endParaRPr lang="en-US" sz="2400" b="1" dirty="0"/>
          </a:p>
          <a:p>
            <a:endParaRPr lang="en-US" sz="2400" b="1" dirty="0"/>
          </a:p>
        </p:txBody>
      </p:sp>
      <p:graphicFrame>
        <p:nvGraphicFramePr>
          <p:cNvPr id="823301" name="Object 5"/>
          <p:cNvGraphicFramePr>
            <a:graphicFrameLocks noGrp="1" noChangeAspect="1"/>
          </p:cNvGraphicFramePr>
          <p:nvPr>
            <p:ph sz="half" idx="2"/>
            <p:extLst>
              <p:ext uri="{D42A27DB-BD31-4B8C-83A1-F6EECF244321}">
                <p14:modId xmlns:p14="http://schemas.microsoft.com/office/powerpoint/2010/main" val="2065386174"/>
              </p:ext>
            </p:extLst>
          </p:nvPr>
        </p:nvGraphicFramePr>
        <p:xfrm>
          <a:off x="10119824" y="214313"/>
          <a:ext cx="1468437" cy="1004887"/>
        </p:xfrm>
        <a:graphic>
          <a:graphicData uri="http://schemas.openxmlformats.org/presentationml/2006/ole">
            <mc:AlternateContent xmlns:mc="http://schemas.openxmlformats.org/markup-compatibility/2006">
              <mc:Choice xmlns:v="urn:schemas-microsoft-com:vml" Requires="v">
                <p:oleObj spid="_x0000_s1026" name="Photo Editor Photo" r:id="rId4" imgW="4038095" imgH="2762636" progId="MSPhotoEd.3">
                  <p:embed/>
                </p:oleObj>
              </mc:Choice>
              <mc:Fallback>
                <p:oleObj name="Photo Editor Photo" r:id="rId4" imgW="4038095" imgH="2762636" progId="MSPhotoEd.3">
                  <p:embed/>
                  <p:pic>
                    <p:nvPicPr>
                      <p:cNvPr id="8233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9824" y="214313"/>
                        <a:ext cx="1468437" cy="1004887"/>
                      </a:xfrm>
                      <a:prstGeom prst="rect">
                        <a:avLst/>
                      </a:prstGeom>
                      <a:noFill/>
                      <a:ln>
                        <a:noFill/>
                      </a:ln>
                      <a:effectLst/>
                    </p:spPr>
                  </p:pic>
                </p:oleObj>
              </mc:Fallback>
            </mc:AlternateContent>
          </a:graphicData>
        </a:graphic>
      </p:graphicFrame>
      <p:sp>
        <p:nvSpPr>
          <p:cNvPr id="823300" name="Rectangle 4"/>
          <p:cNvSpPr>
            <a:spLocks noChangeArrowheads="1"/>
          </p:cNvSpPr>
          <p:nvPr/>
        </p:nvSpPr>
        <p:spPr bwMode="auto">
          <a:xfrm>
            <a:off x="-1304925" y="79867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dirty="0">
              <a:latin typeface="Helvetica" pitchFamily="-60" charset="0"/>
            </a:endParaRPr>
          </a:p>
        </p:txBody>
      </p:sp>
    </p:spTree>
    <p:extLst>
      <p:ext uri="{BB962C8B-B14F-4D97-AF65-F5344CB8AC3E}">
        <p14:creationId xmlns:p14="http://schemas.microsoft.com/office/powerpoint/2010/main" val="4035727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2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329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329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329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32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Rot="1" noChangeArrowheads="1"/>
          </p:cNvSpPr>
          <p:nvPr>
            <p:ph type="title"/>
          </p:nvPr>
        </p:nvSpPr>
        <p:spPr>
          <a:xfrm>
            <a:off x="1676401" y="639763"/>
            <a:ext cx="3375593" cy="5492750"/>
          </a:xfrm>
        </p:spPr>
        <p:txBody>
          <a:bodyPr>
            <a:normAutofit/>
          </a:bodyPr>
          <a:lstStyle/>
          <a:p>
            <a:r>
              <a:rPr lang="en-US" dirty="0">
                <a:solidFill>
                  <a:srgbClr val="002060"/>
                </a:solidFill>
                <a:latin typeface="Arial" charset="0"/>
              </a:rPr>
              <a:t>23. Distribution of Copies</a:t>
            </a:r>
          </a:p>
        </p:txBody>
      </p:sp>
      <p:graphicFrame>
        <p:nvGraphicFramePr>
          <p:cNvPr id="1080325" name="Rectangle 3"/>
          <p:cNvGraphicFramePr>
            <a:graphicFrameLocks noGrp="1"/>
          </p:cNvGraphicFramePr>
          <p:nvPr>
            <p:ph idx="1"/>
          </p:nvPr>
        </p:nvGraphicFramePr>
        <p:xfrm>
          <a:off x="4724400" y="152400"/>
          <a:ext cx="5791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604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8421-F24C-4F40-9202-A69A0425A5D1}"/>
              </a:ext>
            </a:extLst>
          </p:cNvPr>
          <p:cNvSpPr>
            <a:spLocks noGrp="1"/>
          </p:cNvSpPr>
          <p:nvPr>
            <p:ph type="title"/>
          </p:nvPr>
        </p:nvSpPr>
        <p:spPr/>
        <p:txBody>
          <a:bodyPr/>
          <a:lstStyle/>
          <a:p>
            <a:r>
              <a:rPr lang="en-US" dirty="0"/>
              <a:t>Uneventful mock</a:t>
            </a:r>
          </a:p>
        </p:txBody>
      </p:sp>
    </p:spTree>
    <p:extLst>
      <p:ext uri="{BB962C8B-B14F-4D97-AF65-F5344CB8AC3E}">
        <p14:creationId xmlns:p14="http://schemas.microsoft.com/office/powerpoint/2010/main" val="1232023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B43-18DD-4F97-A133-922523839BFD}"/>
              </a:ext>
            </a:extLst>
          </p:cNvPr>
          <p:cNvSpPr>
            <a:spLocks noGrp="1"/>
          </p:cNvSpPr>
          <p:nvPr>
            <p:ph type="title"/>
          </p:nvPr>
        </p:nvSpPr>
        <p:spPr/>
        <p:txBody>
          <a:bodyPr/>
          <a:lstStyle/>
          <a:p>
            <a:r>
              <a:rPr lang="en-US" dirty="0"/>
              <a:t>Normal collection</a:t>
            </a:r>
          </a:p>
        </p:txBody>
      </p:sp>
      <p:sp>
        <p:nvSpPr>
          <p:cNvPr id="8" name="Oval 7">
            <a:extLst>
              <a:ext uri="{FF2B5EF4-FFF2-40B4-BE49-F238E27FC236}">
                <a16:creationId xmlns:a16="http://schemas.microsoft.com/office/drawing/2014/main" id="{1AF3EBCC-5B7E-4A3B-9E88-7BF1F555BABC}"/>
              </a:ext>
            </a:extLst>
          </p:cNvPr>
          <p:cNvSpPr/>
          <p:nvPr/>
        </p:nvSpPr>
        <p:spPr>
          <a:xfrm>
            <a:off x="1040171" y="1127758"/>
            <a:ext cx="2483271" cy="188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ID</a:t>
            </a:r>
          </a:p>
          <a:p>
            <a:pPr marL="342900" indent="-342900">
              <a:buFont typeface="+mj-lt"/>
              <a:buAutoNum type="arabicPeriod"/>
            </a:pPr>
            <a:r>
              <a:rPr lang="en-US" sz="1600" dirty="0">
                <a:solidFill>
                  <a:schemeClr val="tx1"/>
                </a:solidFill>
              </a:rPr>
              <a:t>Instructions reviews</a:t>
            </a:r>
          </a:p>
          <a:p>
            <a:pPr marL="342900" indent="-342900">
              <a:buFont typeface="+mj-lt"/>
              <a:buAutoNum type="arabicPeriod"/>
            </a:pPr>
            <a:r>
              <a:rPr lang="en-US" sz="1600" dirty="0">
                <a:solidFill>
                  <a:schemeClr val="tx1"/>
                </a:solidFill>
              </a:rPr>
              <a:t>Complete Step one</a:t>
            </a:r>
          </a:p>
        </p:txBody>
      </p:sp>
      <p:sp>
        <p:nvSpPr>
          <p:cNvPr id="11" name="Oval 10">
            <a:extLst>
              <a:ext uri="{FF2B5EF4-FFF2-40B4-BE49-F238E27FC236}">
                <a16:creationId xmlns:a16="http://schemas.microsoft.com/office/drawing/2014/main" id="{837DD3E3-91FA-4DB0-88F9-94F4B10F572F}"/>
              </a:ext>
            </a:extLst>
          </p:cNvPr>
          <p:cNvSpPr/>
          <p:nvPr/>
        </p:nvSpPr>
        <p:spPr>
          <a:xfrm>
            <a:off x="7657955" y="1221572"/>
            <a:ext cx="2704013" cy="2233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Pick collection cup  </a:t>
            </a:r>
          </a:p>
          <a:p>
            <a:r>
              <a:rPr lang="en-US" sz="1600" dirty="0">
                <a:solidFill>
                  <a:schemeClr val="tx1"/>
                </a:solidFill>
              </a:rPr>
              <a:t>Instruct donor</a:t>
            </a:r>
          </a:p>
          <a:p>
            <a:pPr marL="342900" indent="-342900">
              <a:buFont typeface="+mj-lt"/>
              <a:buAutoNum type="arabicPeriod"/>
            </a:pPr>
            <a:r>
              <a:rPr lang="en-US" sz="1600" dirty="0">
                <a:solidFill>
                  <a:schemeClr val="tx1"/>
                </a:solidFill>
              </a:rPr>
              <a:t>Amount 45 ml</a:t>
            </a:r>
          </a:p>
          <a:p>
            <a:pPr marL="342900" indent="-342900">
              <a:buFont typeface="+mj-lt"/>
              <a:buAutoNum type="arabicPeriod"/>
            </a:pPr>
            <a:r>
              <a:rPr lang="en-US" sz="1600" dirty="0">
                <a:solidFill>
                  <a:schemeClr val="tx1"/>
                </a:solidFill>
              </a:rPr>
              <a:t>2 minutes</a:t>
            </a:r>
          </a:p>
          <a:p>
            <a:pPr marL="342900" indent="-342900">
              <a:buFont typeface="+mj-lt"/>
              <a:buAutoNum type="arabicPeriod"/>
            </a:pPr>
            <a:r>
              <a:rPr lang="en-US" sz="1600" dirty="0">
                <a:solidFill>
                  <a:schemeClr val="tx1"/>
                </a:solidFill>
              </a:rPr>
              <a:t>Don’t flush</a:t>
            </a:r>
          </a:p>
        </p:txBody>
      </p:sp>
      <p:sp>
        <p:nvSpPr>
          <p:cNvPr id="12" name="Oval 11">
            <a:extLst>
              <a:ext uri="{FF2B5EF4-FFF2-40B4-BE49-F238E27FC236}">
                <a16:creationId xmlns:a16="http://schemas.microsoft.com/office/drawing/2014/main" id="{12990630-079B-4D45-8C88-47D1A55EF5CC}"/>
              </a:ext>
            </a:extLst>
          </p:cNvPr>
          <p:cNvSpPr/>
          <p:nvPr/>
        </p:nvSpPr>
        <p:spPr>
          <a:xfrm>
            <a:off x="7357145" y="4162126"/>
            <a:ext cx="4236440" cy="286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1600" dirty="0">
                <a:solidFill>
                  <a:schemeClr val="tx1"/>
                </a:solidFill>
              </a:rPr>
              <a:t>Complete step 5 on copy 2</a:t>
            </a:r>
          </a:p>
          <a:p>
            <a:r>
              <a:rPr lang="en-US" sz="1600" dirty="0">
                <a:solidFill>
                  <a:schemeClr val="tx1"/>
                </a:solidFill>
              </a:rPr>
              <a:t>Complete step 4 on copy 1</a:t>
            </a:r>
          </a:p>
          <a:p>
            <a:pPr marL="342900" indent="-342900">
              <a:buFont typeface="+mj-lt"/>
              <a:buAutoNum type="arabicPeriod"/>
            </a:pPr>
            <a:r>
              <a:rPr lang="en-US" sz="1600" dirty="0">
                <a:solidFill>
                  <a:schemeClr val="tx1"/>
                </a:solidFill>
              </a:rPr>
              <a:t>Package specimen in bag</a:t>
            </a:r>
          </a:p>
          <a:p>
            <a:pPr marL="342900" lvl="0" indent="-342900">
              <a:buFont typeface="+mj-lt"/>
              <a:buAutoNum type="arabicPeriod"/>
            </a:pPr>
            <a:r>
              <a:rPr lang="en-US" sz="1600" dirty="0">
                <a:solidFill>
                  <a:schemeClr val="tx1"/>
                </a:solidFill>
              </a:rPr>
              <a:t>Inform donor that he/she is free to go.</a:t>
            </a:r>
          </a:p>
          <a:p>
            <a:pPr marL="342900" lvl="0" indent="-342900">
              <a:buFont typeface="+mj-lt"/>
              <a:buAutoNum type="arabicPeriod"/>
            </a:pPr>
            <a:r>
              <a:rPr lang="en-US" sz="1600" dirty="0">
                <a:solidFill>
                  <a:schemeClr val="tx1"/>
                </a:solidFill>
              </a:rPr>
              <a:t>Places the sealed package into a shipping container</a:t>
            </a:r>
            <a:r>
              <a:rPr lang="en-US" sz="1600" dirty="0"/>
              <a:t>.</a:t>
            </a:r>
          </a:p>
          <a:p>
            <a:r>
              <a:rPr lang="en-US" sz="1600" dirty="0">
                <a:solidFill>
                  <a:srgbClr val="FF0000"/>
                </a:solidFill>
              </a:rPr>
              <a:t>Distribute the copies </a:t>
            </a:r>
          </a:p>
          <a:p>
            <a:pPr marL="342900" lvl="0" indent="-342900">
              <a:buFont typeface="+mj-lt"/>
              <a:buAutoNum type="arabicPeriod"/>
            </a:pPr>
            <a:endParaRPr lang="en-US" sz="1600" dirty="0"/>
          </a:p>
          <a:p>
            <a:endParaRPr lang="en-US" dirty="0"/>
          </a:p>
        </p:txBody>
      </p:sp>
      <p:sp>
        <p:nvSpPr>
          <p:cNvPr id="13" name="Oval 12">
            <a:extLst>
              <a:ext uri="{FF2B5EF4-FFF2-40B4-BE49-F238E27FC236}">
                <a16:creationId xmlns:a16="http://schemas.microsoft.com/office/drawing/2014/main" id="{ED901ECD-B4F3-4AD0-8C12-FAB4B1FA8E39}"/>
              </a:ext>
            </a:extLst>
          </p:cNvPr>
          <p:cNvSpPr/>
          <p:nvPr/>
        </p:nvSpPr>
        <p:spPr>
          <a:xfrm>
            <a:off x="3579080" y="4133873"/>
            <a:ext cx="3637266" cy="3025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Complete Step 2 &amp; 3 CCF </a:t>
            </a:r>
          </a:p>
          <a:p>
            <a:pPr marL="342900" lvl="0" indent="-342900">
              <a:buFont typeface="+mj-lt"/>
              <a:buAutoNum type="arabicPeriod"/>
            </a:pPr>
            <a:r>
              <a:rPr lang="en-US" sz="1600" u="sng" dirty="0">
                <a:solidFill>
                  <a:schemeClr val="tx1"/>
                </a:solidFill>
              </a:rPr>
              <a:t>Collector unwraps specimen bottles</a:t>
            </a:r>
            <a:r>
              <a:rPr lang="en-US" sz="1600" dirty="0">
                <a:solidFill>
                  <a:schemeClr val="tx1"/>
                </a:solidFill>
              </a:rPr>
              <a:t> </a:t>
            </a:r>
          </a:p>
          <a:p>
            <a:pPr marL="342900" lvl="0" indent="-342900">
              <a:buFont typeface="+mj-lt"/>
              <a:buAutoNum type="arabicPeriod"/>
            </a:pPr>
            <a:r>
              <a:rPr lang="en-US" sz="1600" u="sng" dirty="0">
                <a:solidFill>
                  <a:schemeClr val="tx1"/>
                </a:solidFill>
              </a:rPr>
              <a:t>Collector transfers specimen,  affixes specimen bottle seals</a:t>
            </a:r>
            <a:r>
              <a:rPr lang="en-US" sz="1600" dirty="0">
                <a:solidFill>
                  <a:schemeClr val="tx1"/>
                </a:solidFill>
              </a:rPr>
              <a:t>, dates each seal.</a:t>
            </a:r>
          </a:p>
          <a:p>
            <a:pPr marL="342900" lvl="0" indent="-342900">
              <a:buFont typeface="+mj-lt"/>
              <a:buAutoNum type="arabicPeriod"/>
            </a:pPr>
            <a:r>
              <a:rPr lang="en-US" sz="1600" dirty="0">
                <a:solidFill>
                  <a:schemeClr val="tx1"/>
                </a:solidFill>
              </a:rPr>
              <a:t>Donor initials</a:t>
            </a:r>
          </a:p>
          <a:p>
            <a:endParaRPr lang="en-US" dirty="0"/>
          </a:p>
        </p:txBody>
      </p:sp>
      <p:sp>
        <p:nvSpPr>
          <p:cNvPr id="14" name="Oval 13">
            <a:extLst>
              <a:ext uri="{FF2B5EF4-FFF2-40B4-BE49-F238E27FC236}">
                <a16:creationId xmlns:a16="http://schemas.microsoft.com/office/drawing/2014/main" id="{5F2BC161-2A38-4D88-97BC-AB78803BAFE7}"/>
              </a:ext>
            </a:extLst>
          </p:cNvPr>
          <p:cNvSpPr/>
          <p:nvPr/>
        </p:nvSpPr>
        <p:spPr>
          <a:xfrm>
            <a:off x="929799" y="3392272"/>
            <a:ext cx="2704013" cy="234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Specimen to collector / check: </a:t>
            </a:r>
          </a:p>
          <a:p>
            <a:pPr marL="342900" indent="-342900">
              <a:buFont typeface="+mj-lt"/>
              <a:buAutoNum type="arabicPeriod"/>
            </a:pPr>
            <a:r>
              <a:rPr lang="en-US" sz="1600" dirty="0">
                <a:solidFill>
                  <a:schemeClr val="tx1"/>
                </a:solidFill>
              </a:rPr>
              <a:t>Temperature</a:t>
            </a:r>
          </a:p>
          <a:p>
            <a:pPr marL="342900" indent="-342900">
              <a:buFont typeface="+mj-lt"/>
              <a:buAutoNum type="arabicPeriod"/>
            </a:pPr>
            <a:r>
              <a:rPr lang="en-US" sz="1600" dirty="0">
                <a:solidFill>
                  <a:schemeClr val="tx1"/>
                </a:solidFill>
              </a:rPr>
              <a:t>For adulteration</a:t>
            </a:r>
          </a:p>
          <a:p>
            <a:pPr marL="342900" indent="-342900">
              <a:buFont typeface="+mj-lt"/>
              <a:buAutoNum type="arabicPeriod"/>
            </a:pPr>
            <a:r>
              <a:rPr lang="en-US" sz="1600" dirty="0">
                <a:solidFill>
                  <a:schemeClr val="tx1"/>
                </a:solidFill>
              </a:rPr>
              <a:t>Volume </a:t>
            </a:r>
          </a:p>
        </p:txBody>
      </p:sp>
      <p:sp>
        <p:nvSpPr>
          <p:cNvPr id="15" name="Oval 14">
            <a:extLst>
              <a:ext uri="{FF2B5EF4-FFF2-40B4-BE49-F238E27FC236}">
                <a16:creationId xmlns:a16="http://schemas.microsoft.com/office/drawing/2014/main" id="{3AC38B2D-9A80-4A67-87E8-22D427C49E22}"/>
              </a:ext>
            </a:extLst>
          </p:cNvPr>
          <p:cNvSpPr/>
          <p:nvPr/>
        </p:nvSpPr>
        <p:spPr>
          <a:xfrm>
            <a:off x="4361018" y="1211499"/>
            <a:ext cx="2402018" cy="2067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Remove outer garments</a:t>
            </a:r>
          </a:p>
          <a:p>
            <a:pPr marL="342900" indent="-342900">
              <a:buFont typeface="+mj-lt"/>
              <a:buAutoNum type="arabicPeriod"/>
            </a:pPr>
            <a:r>
              <a:rPr lang="en-US" sz="1600" dirty="0">
                <a:solidFill>
                  <a:schemeClr val="tx1"/>
                </a:solidFill>
              </a:rPr>
              <a:t>Empty pockets</a:t>
            </a:r>
          </a:p>
          <a:p>
            <a:pPr marL="342900" indent="-342900">
              <a:buFont typeface="+mj-lt"/>
              <a:buAutoNum type="arabicPeriod"/>
            </a:pPr>
            <a:r>
              <a:rPr lang="en-US" sz="1600" dirty="0">
                <a:solidFill>
                  <a:schemeClr val="tx1"/>
                </a:solidFill>
              </a:rPr>
              <a:t>Wash hands</a:t>
            </a:r>
          </a:p>
        </p:txBody>
      </p:sp>
      <p:sp>
        <p:nvSpPr>
          <p:cNvPr id="18" name="Arrow: Right 17">
            <a:extLst>
              <a:ext uri="{FF2B5EF4-FFF2-40B4-BE49-F238E27FC236}">
                <a16:creationId xmlns:a16="http://schemas.microsoft.com/office/drawing/2014/main" id="{B9BCC38A-E98A-4443-B1C7-18B35724E07B}"/>
              </a:ext>
            </a:extLst>
          </p:cNvPr>
          <p:cNvSpPr/>
          <p:nvPr/>
        </p:nvSpPr>
        <p:spPr>
          <a:xfrm>
            <a:off x="3439953" y="18745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9" name="Arrow: Right 18">
            <a:extLst>
              <a:ext uri="{FF2B5EF4-FFF2-40B4-BE49-F238E27FC236}">
                <a16:creationId xmlns:a16="http://schemas.microsoft.com/office/drawing/2014/main" id="{69B15B85-3BCD-4CBA-90AD-4D0D48B290AB}"/>
              </a:ext>
            </a:extLst>
          </p:cNvPr>
          <p:cNvSpPr/>
          <p:nvPr/>
        </p:nvSpPr>
        <p:spPr>
          <a:xfrm>
            <a:off x="6721292" y="2049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C9A53665-906D-45AF-967C-8C3B3643C63F}"/>
              </a:ext>
            </a:extLst>
          </p:cNvPr>
          <p:cNvSpPr/>
          <p:nvPr/>
        </p:nvSpPr>
        <p:spPr>
          <a:xfrm>
            <a:off x="2955306" y="49508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1" name="Arrow: Right 20">
            <a:extLst>
              <a:ext uri="{FF2B5EF4-FFF2-40B4-BE49-F238E27FC236}">
                <a16:creationId xmlns:a16="http://schemas.microsoft.com/office/drawing/2014/main" id="{1B231864-BBD3-434E-A573-88BC00DB9D13}"/>
              </a:ext>
            </a:extLst>
          </p:cNvPr>
          <p:cNvSpPr/>
          <p:nvPr/>
        </p:nvSpPr>
        <p:spPr>
          <a:xfrm>
            <a:off x="6702200" y="50722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2" name="Arrow: Right 21">
            <a:extLst>
              <a:ext uri="{FF2B5EF4-FFF2-40B4-BE49-F238E27FC236}">
                <a16:creationId xmlns:a16="http://schemas.microsoft.com/office/drawing/2014/main" id="{866DD4B1-96EB-4C00-B0A5-5D799491B234}"/>
              </a:ext>
            </a:extLst>
          </p:cNvPr>
          <p:cNvSpPr/>
          <p:nvPr/>
        </p:nvSpPr>
        <p:spPr>
          <a:xfrm rot="10028058">
            <a:off x="3355596" y="3073915"/>
            <a:ext cx="4521666" cy="91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9489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rrowheads="1"/>
          </p:cNvSpPr>
          <p:nvPr>
            <p:ph type="title"/>
          </p:nvPr>
        </p:nvSpPr>
        <p:spPr>
          <a:xfrm>
            <a:off x="2895601" y="228600"/>
            <a:ext cx="6964363" cy="1143000"/>
          </a:xfrm>
        </p:spPr>
        <p:txBody>
          <a:bodyPr>
            <a:normAutofit/>
          </a:bodyPr>
          <a:lstStyle/>
          <a:p>
            <a:r>
              <a:rPr lang="en-US" dirty="0">
                <a:solidFill>
                  <a:srgbClr val="002060"/>
                </a:solidFill>
              </a:rPr>
              <a:t>Special Circumstances</a:t>
            </a:r>
            <a:endParaRPr lang="en-US" dirty="0">
              <a:solidFill>
                <a:srgbClr val="002060"/>
              </a:solidFill>
              <a:latin typeface="Times" charset="0"/>
            </a:endParaRPr>
          </a:p>
        </p:txBody>
      </p:sp>
      <p:sp>
        <p:nvSpPr>
          <p:cNvPr id="876547" name="Rectangle 3"/>
          <p:cNvSpPr>
            <a:spLocks noGrp="1" noChangeArrowheads="1"/>
          </p:cNvSpPr>
          <p:nvPr>
            <p:ph idx="1"/>
          </p:nvPr>
        </p:nvSpPr>
        <p:spPr>
          <a:xfrm>
            <a:off x="1524000" y="1524000"/>
            <a:ext cx="9144000" cy="5029200"/>
          </a:xfrm>
        </p:spPr>
        <p:txBody>
          <a:bodyPr>
            <a:normAutofit fontScale="92500"/>
          </a:bodyPr>
          <a:lstStyle/>
          <a:p>
            <a:pPr>
              <a:lnSpc>
                <a:spcPct val="125000"/>
              </a:lnSpc>
            </a:pPr>
            <a:r>
              <a:rPr lang="en-US" sz="3000" b="1" u="sng" dirty="0">
                <a:solidFill>
                  <a:schemeClr val="hlink"/>
                </a:solidFill>
              </a:rPr>
              <a:t>Shy Bladder:  </a:t>
            </a:r>
            <a:r>
              <a:rPr lang="en-US" sz="3000" b="1" dirty="0"/>
              <a:t>Donor provides specimen  less than required 45 </a:t>
            </a:r>
            <a:r>
              <a:rPr lang="en-US" sz="3000" b="1" dirty="0" err="1"/>
              <a:t>mls</a:t>
            </a:r>
            <a:r>
              <a:rPr lang="en-US" sz="3000" b="1" dirty="0"/>
              <a:t>. 3 hour time limit and only 40 ounces of liquid.</a:t>
            </a:r>
            <a:r>
              <a:rPr lang="en-US" sz="3000" b="1" u="sng" dirty="0">
                <a:solidFill>
                  <a:schemeClr val="hlink"/>
                </a:solidFill>
              </a:rPr>
              <a:t> </a:t>
            </a:r>
          </a:p>
          <a:p>
            <a:pPr>
              <a:lnSpc>
                <a:spcPct val="125000"/>
              </a:lnSpc>
            </a:pPr>
            <a:r>
              <a:rPr lang="en-US" sz="3000" b="1" u="sng" dirty="0">
                <a:solidFill>
                  <a:schemeClr val="hlink"/>
                </a:solidFill>
              </a:rPr>
              <a:t>Observed Collection:</a:t>
            </a:r>
            <a:r>
              <a:rPr lang="en-US" sz="3000" dirty="0"/>
              <a:t> </a:t>
            </a:r>
            <a:r>
              <a:rPr lang="en-US" sz="3000" b="1" dirty="0"/>
              <a:t>attempt to tamper; temperature out of range; invalid test.  Return-to-duty and follow-up testing will be mandatory observed collections effective November 1, 2008.</a:t>
            </a:r>
          </a:p>
          <a:p>
            <a:pPr>
              <a:lnSpc>
                <a:spcPct val="125000"/>
              </a:lnSpc>
            </a:pPr>
            <a:r>
              <a:rPr lang="en-US" sz="3000" b="1" u="sng" dirty="0">
                <a:solidFill>
                  <a:schemeClr val="hlink"/>
                </a:solidFill>
              </a:rPr>
              <a:t>Monitored Collection: </a:t>
            </a:r>
            <a:r>
              <a:rPr lang="en-US" sz="3000" b="1" dirty="0"/>
              <a:t>Facility cannot be completely secured. </a:t>
            </a:r>
            <a:endParaRPr lang="en-US" sz="3000" b="1" u="sng" dirty="0">
              <a:solidFill>
                <a:schemeClr val="hlink"/>
              </a:solidFill>
            </a:endParaRPr>
          </a:p>
          <a:p>
            <a:pPr>
              <a:lnSpc>
                <a:spcPct val="125000"/>
              </a:lnSpc>
            </a:pPr>
            <a:endParaRPr lang="en-US" sz="3000" b="1" dirty="0"/>
          </a:p>
        </p:txBody>
      </p:sp>
    </p:spTree>
    <p:extLst>
      <p:ext uri="{BB962C8B-B14F-4D97-AF65-F5344CB8AC3E}">
        <p14:creationId xmlns:p14="http://schemas.microsoft.com/office/powerpoint/2010/main" val="1135109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rrowheads="1"/>
          </p:cNvSpPr>
          <p:nvPr>
            <p:ph type="title"/>
          </p:nvPr>
        </p:nvSpPr>
        <p:spPr>
          <a:xfrm>
            <a:off x="1676400" y="304801"/>
            <a:ext cx="8686800" cy="1882771"/>
          </a:xfrm>
        </p:spPr>
        <p:txBody>
          <a:bodyPr>
            <a:noAutofit/>
          </a:bodyPr>
          <a:lstStyle/>
          <a:p>
            <a:r>
              <a:rPr lang="en-US" b="0" u="sng" dirty="0">
                <a:solidFill>
                  <a:srgbClr val="002060"/>
                </a:solidFill>
                <a:cs typeface="Times New Roman" pitchFamily="18" charset="0"/>
              </a:rPr>
              <a:t>SHY BLADDER COLLECTION- / Insufficient quantity</a:t>
            </a:r>
            <a:r>
              <a:rPr lang="en-US" dirty="0">
                <a:solidFill>
                  <a:srgbClr val="002060"/>
                </a:solidFill>
              </a:rPr>
              <a:t> </a:t>
            </a:r>
          </a:p>
        </p:txBody>
      </p:sp>
      <p:sp>
        <p:nvSpPr>
          <p:cNvPr id="940035" name="Rectangle 3"/>
          <p:cNvSpPr>
            <a:spLocks noGrp="1" noChangeArrowheads="1"/>
          </p:cNvSpPr>
          <p:nvPr>
            <p:ph type="body" sz="half" idx="1"/>
          </p:nvPr>
        </p:nvSpPr>
        <p:spPr>
          <a:xfrm>
            <a:off x="587023" y="2438402"/>
            <a:ext cx="9461854" cy="4038598"/>
          </a:xfrm>
        </p:spPr>
        <p:txBody>
          <a:bodyPr>
            <a:normAutofit fontScale="92500" lnSpcReduction="10000"/>
          </a:bodyPr>
          <a:lstStyle/>
          <a:p>
            <a:r>
              <a:rPr lang="en-US" sz="3000" b="1" u="sng" dirty="0"/>
              <a:t>Upon arrival </a:t>
            </a:r>
            <a:r>
              <a:rPr lang="en-US" sz="3000" b="1" dirty="0"/>
              <a:t> </a:t>
            </a:r>
          </a:p>
          <a:p>
            <a:pPr lvl="1"/>
            <a:r>
              <a:rPr lang="en-US" sz="2600" b="1" dirty="0"/>
              <a:t>cannot provide a specimen, the collector </a:t>
            </a:r>
          </a:p>
          <a:p>
            <a:pPr lvl="1"/>
            <a:r>
              <a:rPr lang="en-US" sz="2600" b="1" dirty="0"/>
              <a:t>must still begin the collection procedure regardless of the reason given. </a:t>
            </a:r>
          </a:p>
          <a:p>
            <a:pPr lvl="1"/>
            <a:endParaRPr lang="en-US" sz="2600" b="1" dirty="0"/>
          </a:p>
          <a:p>
            <a:r>
              <a:rPr lang="en-US" sz="3000" b="1" dirty="0"/>
              <a:t>Tell the employee that most individuals can provide 45 mL of urine, </a:t>
            </a:r>
            <a:r>
              <a:rPr lang="en-US" sz="3000" b="1" u="sng" dirty="0"/>
              <a:t>even when they think they cannot urinate</a:t>
            </a:r>
            <a:r>
              <a:rPr lang="en-US" sz="3000" b="1" dirty="0"/>
              <a:t>, and </a:t>
            </a:r>
          </a:p>
          <a:p>
            <a:endParaRPr lang="en-US" sz="3000" b="1" dirty="0"/>
          </a:p>
          <a:p>
            <a:r>
              <a:rPr lang="en-US" sz="3000" b="1" dirty="0"/>
              <a:t>Direct the employee to make the attempt to provide the specimen. </a:t>
            </a:r>
          </a:p>
        </p:txBody>
      </p:sp>
      <p:sp>
        <p:nvSpPr>
          <p:cNvPr id="940036" name="Rectangle 4"/>
          <p:cNvSpPr>
            <a:spLocks noChangeArrowheads="1"/>
          </p:cNvSpPr>
          <p:nvPr/>
        </p:nvSpPr>
        <p:spPr bwMode="auto">
          <a:xfrm>
            <a:off x="4943475" y="29956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940037" name="Picture 5" descr="PE036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075" y="1240972"/>
            <a:ext cx="2590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40038" name="Text Box 6"/>
          <p:cNvSpPr txBox="1">
            <a:spLocks noChangeArrowheads="1"/>
          </p:cNvSpPr>
          <p:nvPr/>
        </p:nvSpPr>
        <p:spPr bwMode="auto">
          <a:xfrm>
            <a:off x="1752600" y="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
        <p:nvSpPr>
          <p:cNvPr id="940039" name="Text Box 7"/>
          <p:cNvSpPr txBox="1">
            <a:spLocks noChangeArrowheads="1"/>
          </p:cNvSpPr>
          <p:nvPr/>
        </p:nvSpPr>
        <p:spPr bwMode="auto">
          <a:xfrm>
            <a:off x="7696200" y="152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Subpart I 40.193 (b)</a:t>
            </a:r>
          </a:p>
        </p:txBody>
      </p:sp>
    </p:spTree>
    <p:extLst>
      <p:ext uri="{BB962C8B-B14F-4D97-AF65-F5344CB8AC3E}">
        <p14:creationId xmlns:p14="http://schemas.microsoft.com/office/powerpoint/2010/main" val="1834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0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ED0B-E8B8-4311-96A4-388F3AF7307E}"/>
              </a:ext>
            </a:extLst>
          </p:cNvPr>
          <p:cNvSpPr>
            <a:spLocks noGrp="1"/>
          </p:cNvSpPr>
          <p:nvPr>
            <p:ph type="title"/>
          </p:nvPr>
        </p:nvSpPr>
        <p:spPr>
          <a:xfrm>
            <a:off x="1600200" y="76201"/>
            <a:ext cx="8191500" cy="786131"/>
          </a:xfrm>
        </p:spPr>
        <p:txBody>
          <a:bodyPr/>
          <a:lstStyle/>
          <a:p>
            <a:r>
              <a:rPr lang="en-US" dirty="0">
                <a:solidFill>
                  <a:srgbClr val="002060"/>
                </a:solidFill>
              </a:rPr>
              <a:t>Shy Bladder Procedure:</a:t>
            </a:r>
          </a:p>
        </p:txBody>
      </p:sp>
      <p:sp>
        <p:nvSpPr>
          <p:cNvPr id="3" name="Content Placeholder 2">
            <a:extLst>
              <a:ext uri="{FF2B5EF4-FFF2-40B4-BE49-F238E27FC236}">
                <a16:creationId xmlns:a16="http://schemas.microsoft.com/office/drawing/2014/main" id="{4B685CB3-E964-4237-9D63-717C3A2D4B50}"/>
              </a:ext>
            </a:extLst>
          </p:cNvPr>
          <p:cNvSpPr>
            <a:spLocks noGrp="1"/>
          </p:cNvSpPr>
          <p:nvPr>
            <p:ph idx="1"/>
          </p:nvPr>
        </p:nvSpPr>
        <p:spPr>
          <a:xfrm>
            <a:off x="146755" y="1143001"/>
            <a:ext cx="11830755" cy="4140199"/>
          </a:xfrm>
        </p:spPr>
        <p:txBody>
          <a:bodyPr>
            <a:normAutofit/>
          </a:bodyPr>
          <a:lstStyle/>
          <a:p>
            <a:pPr marL="0" indent="0">
              <a:buNone/>
            </a:pPr>
            <a:r>
              <a:rPr lang="en-US" b="1" dirty="0"/>
              <a:t>1. Request  the employee to go into the rest room and try to provide a specimen. </a:t>
            </a:r>
          </a:p>
          <a:p>
            <a:r>
              <a:rPr lang="en-US" sz="2000" b="1" i="1" dirty="0"/>
              <a:t>Note: The employee demonstrates his or her inability to provide a valid specimen when the employee comes out of the rest room with an insufficient quantity of specimen or an empty collection container. </a:t>
            </a:r>
          </a:p>
          <a:p>
            <a:pPr marL="0" indent="0">
              <a:buNone/>
            </a:pPr>
            <a:r>
              <a:rPr lang="en-US" b="1" dirty="0"/>
              <a:t>2. If the employee provided an initial insufficient specimen, the collector discards the insufficient specimen. </a:t>
            </a:r>
          </a:p>
          <a:p>
            <a:pPr marL="0" lvl="3" indent="0">
              <a:buNone/>
            </a:pPr>
            <a:r>
              <a:rPr lang="en-US" sz="2400" dirty="0"/>
              <a:t>	Under “Remarks” line records </a:t>
            </a:r>
            <a:r>
              <a:rPr lang="en-US" sz="2400" b="1" dirty="0"/>
              <a:t>the time</a:t>
            </a:r>
            <a:r>
              <a:rPr lang="en-US" dirty="0"/>
              <a:t> “shy bladder” collection process 						      starts. </a:t>
            </a:r>
          </a:p>
          <a:p>
            <a:pPr lvl="3"/>
            <a:r>
              <a:rPr lang="en-US" sz="2400" dirty="0"/>
              <a:t>Use the same CCF and continues to document subsequent collections on the same form. </a:t>
            </a:r>
          </a:p>
        </p:txBody>
      </p:sp>
      <p:sp>
        <p:nvSpPr>
          <p:cNvPr id="4" name="TextBox 3">
            <a:extLst>
              <a:ext uri="{FF2B5EF4-FFF2-40B4-BE49-F238E27FC236}">
                <a16:creationId xmlns:a16="http://schemas.microsoft.com/office/drawing/2014/main" id="{6BBCDC9C-82CD-48FD-A8D7-A4BA7C46C670}"/>
              </a:ext>
            </a:extLst>
          </p:cNvPr>
          <p:cNvSpPr txBox="1"/>
          <p:nvPr/>
        </p:nvSpPr>
        <p:spPr>
          <a:xfrm>
            <a:off x="146754" y="5384800"/>
            <a:ext cx="11830755" cy="1754326"/>
          </a:xfrm>
          <a:prstGeom prst="rect">
            <a:avLst/>
          </a:prstGeom>
          <a:noFill/>
        </p:spPr>
        <p:txBody>
          <a:bodyPr wrap="square" rtlCol="0">
            <a:spAutoFit/>
          </a:bodyPr>
          <a:lstStyle/>
          <a:p>
            <a:r>
              <a:rPr lang="en-US" dirty="0"/>
              <a:t>Note: If the insufficient specimen is also out of temperature range (assuming there was sufficient specimen to activate the temperature strip) or shows evidence of adulteration or tampering, the collector completes the collection process, does not discard the specimen, but instead sends the insufficient specimen (temperature out of range or adulterated) to the laboratory and </a:t>
            </a:r>
            <a:r>
              <a:rPr lang="en-US" b="1" dirty="0"/>
              <a:t>immediately initiates another collection under direct observation.    (See information – if &lt; 45 </a:t>
            </a:r>
            <a:r>
              <a:rPr lang="en-US" b="1" dirty="0" err="1"/>
              <a:t>mls</a:t>
            </a:r>
            <a:r>
              <a:rPr lang="en-US" b="1" dirty="0"/>
              <a:t> occurs at end of 3 </a:t>
            </a:r>
            <a:r>
              <a:rPr lang="en-US" b="1" dirty="0" err="1"/>
              <a:t>hrs</a:t>
            </a:r>
            <a:r>
              <a:rPr lang="en-US" b="1" dirty="0"/>
              <a:t>)</a:t>
            </a:r>
          </a:p>
          <a:p>
            <a:endParaRPr lang="en-US" dirty="0"/>
          </a:p>
        </p:txBody>
      </p:sp>
    </p:spTree>
    <p:extLst>
      <p:ext uri="{BB962C8B-B14F-4D97-AF65-F5344CB8AC3E}">
        <p14:creationId xmlns:p14="http://schemas.microsoft.com/office/powerpoint/2010/main" val="47683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90099-8FE9-4373-954E-C41FEA02AE9A}"/>
              </a:ext>
            </a:extLst>
          </p:cNvPr>
          <p:cNvSpPr>
            <a:spLocks noGrp="1"/>
          </p:cNvSpPr>
          <p:nvPr>
            <p:ph idx="1"/>
          </p:nvPr>
        </p:nvSpPr>
        <p:spPr>
          <a:xfrm>
            <a:off x="293511" y="152401"/>
            <a:ext cx="11638845" cy="6705599"/>
          </a:xfrm>
        </p:spPr>
        <p:txBody>
          <a:bodyPr>
            <a:normAutofit/>
          </a:bodyPr>
          <a:lstStyle/>
          <a:p>
            <a:pPr marL="0" indent="0">
              <a:buNone/>
            </a:pPr>
            <a:r>
              <a:rPr lang="en-US" b="1" dirty="0"/>
              <a:t>3. Explain process for a shy bladder collection </a:t>
            </a:r>
          </a:p>
          <a:p>
            <a:pPr marL="0" indent="0">
              <a:buNone/>
            </a:pPr>
            <a:r>
              <a:rPr lang="en-US" dirty="0"/>
              <a:t>	Urges the employee to drink up to 40 ounces of fluids, </a:t>
            </a:r>
          </a:p>
          <a:p>
            <a:pPr lvl="1"/>
            <a:r>
              <a:rPr lang="en-US" sz="1800" i="1" dirty="0"/>
              <a:t>Distributed reasonably through a period of up to three hours, or until the individual has provided a sufficient urine specimen, whichever occurs first</a:t>
            </a:r>
            <a:r>
              <a:rPr lang="en-US" sz="1800" dirty="0"/>
              <a:t>. </a:t>
            </a:r>
          </a:p>
          <a:p>
            <a:pPr lvl="1"/>
            <a:r>
              <a:rPr lang="en-US" dirty="0"/>
              <a:t>Not a refusal to test if declines to drink. </a:t>
            </a:r>
          </a:p>
          <a:p>
            <a:pPr marL="457200" lvl="1" indent="0">
              <a:buNone/>
            </a:pPr>
            <a:endParaRPr lang="en-US" dirty="0"/>
          </a:p>
          <a:p>
            <a:r>
              <a:rPr lang="en-US" sz="1800" i="1" dirty="0"/>
              <a:t>Note: Collectors should be sensitive to how frequently they should ask the employee to provide a specimen. For example, asking the employee to provide a specimen every half hour may not produce sufficient specimen, although in total, the amount would have been at least 45 </a:t>
            </a:r>
            <a:r>
              <a:rPr lang="en-US" sz="1800" i="1" dirty="0" err="1"/>
              <a:t>mL.</a:t>
            </a:r>
            <a:r>
              <a:rPr lang="en-US" sz="1800" i="1" dirty="0"/>
              <a:t> In this case, the collector needs to determine if a longer time is needed for the employee to consume fluids and produce a sufficient volume of specimen.</a:t>
            </a:r>
          </a:p>
          <a:p>
            <a:pPr marL="0" indent="0">
              <a:buNone/>
            </a:pPr>
            <a:endParaRPr lang="en-US" sz="1800" i="1" dirty="0"/>
          </a:p>
          <a:p>
            <a:pPr marL="0" indent="0">
              <a:buNone/>
            </a:pPr>
            <a:endParaRPr lang="en-US" sz="1800" i="1" dirty="0"/>
          </a:p>
          <a:p>
            <a:pPr lvl="1"/>
            <a:r>
              <a:rPr lang="en-US" dirty="0"/>
              <a:t>Refused to drink fluids,  is </a:t>
            </a:r>
            <a:r>
              <a:rPr lang="en-US" b="1" dirty="0"/>
              <a:t>not considered a refusal </a:t>
            </a:r>
            <a:r>
              <a:rPr lang="en-US" dirty="0"/>
              <a:t>to test </a:t>
            </a:r>
          </a:p>
          <a:p>
            <a:pPr marL="914400" lvl="2" indent="0">
              <a:buNone/>
            </a:pPr>
            <a:r>
              <a:rPr lang="en-US" dirty="0"/>
              <a:t>although the collector </a:t>
            </a:r>
            <a:r>
              <a:rPr lang="en-US" u="sng" dirty="0"/>
              <a:t>should explain </a:t>
            </a:r>
            <a:r>
              <a:rPr lang="en-US" dirty="0"/>
              <a:t>to the employee that not drinking sufficient fluids may result in the employee’s inability to provide a sufficient specimen and </a:t>
            </a:r>
            <a:r>
              <a:rPr lang="en-US" u="sng" dirty="0"/>
              <a:t>would require a medical evaluation</a:t>
            </a:r>
            <a:r>
              <a:rPr lang="en-US" dirty="0"/>
              <a:t>. </a:t>
            </a:r>
          </a:p>
          <a:p>
            <a:pPr marL="914400" lvl="2" indent="0">
              <a:buNone/>
            </a:pPr>
            <a:endParaRPr lang="en-US" dirty="0"/>
          </a:p>
          <a:p>
            <a:pPr marL="914400" lvl="2" indent="0">
              <a:buNone/>
            </a:pPr>
            <a:endParaRPr lang="en-US" dirty="0"/>
          </a:p>
          <a:p>
            <a:r>
              <a:rPr lang="en-US" sz="2400" dirty="0"/>
              <a:t>NEVER </a:t>
            </a:r>
            <a:r>
              <a:rPr lang="en-US" sz="2400" b="1" dirty="0"/>
              <a:t>“combine” </a:t>
            </a:r>
            <a:r>
              <a:rPr lang="en-US" sz="2400" dirty="0"/>
              <a:t>urine collected  </a:t>
            </a:r>
          </a:p>
        </p:txBody>
      </p:sp>
    </p:spTree>
    <p:extLst>
      <p:ext uri="{BB962C8B-B14F-4D97-AF65-F5344CB8AC3E}">
        <p14:creationId xmlns:p14="http://schemas.microsoft.com/office/powerpoint/2010/main" val="33482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2BD8B-763D-4B23-9E0C-8F5FD4DBBD3B}"/>
              </a:ext>
            </a:extLst>
          </p:cNvPr>
          <p:cNvSpPr>
            <a:spLocks noGrp="1"/>
          </p:cNvSpPr>
          <p:nvPr>
            <p:ph idx="1"/>
          </p:nvPr>
        </p:nvSpPr>
        <p:spPr>
          <a:xfrm>
            <a:off x="124177" y="685801"/>
            <a:ext cx="11853333" cy="6705599"/>
          </a:xfrm>
        </p:spPr>
        <p:txBody>
          <a:bodyPr>
            <a:normAutofit/>
          </a:bodyPr>
          <a:lstStyle/>
          <a:p>
            <a:pPr marL="0" indent="0">
              <a:buNone/>
            </a:pPr>
            <a:r>
              <a:rPr lang="en-US" b="1" dirty="0"/>
              <a:t>4. If the employee refuses </a:t>
            </a:r>
          </a:p>
          <a:p>
            <a:pPr lvl="1"/>
            <a:r>
              <a:rPr lang="en-US" dirty="0"/>
              <a:t>to make the attempt to provide a new urine specimen or </a:t>
            </a:r>
          </a:p>
          <a:p>
            <a:pPr lvl="1"/>
            <a:r>
              <a:rPr lang="en-US" dirty="0"/>
              <a:t>leaves the collection site before the collection process is completed, </a:t>
            </a:r>
          </a:p>
          <a:p>
            <a:pPr>
              <a:buFont typeface="Wingdings" panose="05000000000000000000" pitchFamily="2" charset="2"/>
              <a:buChar char="ü"/>
            </a:pPr>
            <a:r>
              <a:rPr lang="en-US" dirty="0"/>
              <a:t>must discontinue the collection, </a:t>
            </a:r>
          </a:p>
          <a:p>
            <a:pPr>
              <a:buFont typeface="Wingdings" panose="05000000000000000000" pitchFamily="2" charset="2"/>
              <a:buChar char="ü"/>
            </a:pPr>
            <a:r>
              <a:rPr lang="en-US" dirty="0"/>
              <a:t>note the fact on the “Remarks” line of the CCF (Step 2), </a:t>
            </a:r>
          </a:p>
          <a:p>
            <a:pPr>
              <a:buFont typeface="Wingdings" panose="05000000000000000000" pitchFamily="2" charset="2"/>
              <a:buChar char="ü"/>
            </a:pPr>
            <a:r>
              <a:rPr lang="en-US" dirty="0"/>
              <a:t>immediately notify the DER. </a:t>
            </a:r>
          </a:p>
          <a:p>
            <a:pPr marL="0" indent="0">
              <a:buNone/>
            </a:pPr>
            <a:endParaRPr lang="en-US" b="1" dirty="0"/>
          </a:p>
          <a:p>
            <a:pPr marL="0" indent="0">
              <a:buNone/>
            </a:pPr>
            <a:r>
              <a:rPr lang="en-US" b="1" dirty="0"/>
              <a:t>This is a refusal to test</a:t>
            </a:r>
            <a:r>
              <a:rPr lang="en-US" dirty="0"/>
              <a:t>. </a:t>
            </a:r>
          </a:p>
          <a:p>
            <a:pPr marL="0" indent="0">
              <a:buNone/>
            </a:pPr>
            <a:endParaRPr lang="en-US" dirty="0"/>
          </a:p>
          <a:p>
            <a:pPr marL="0" indent="0">
              <a:buNone/>
            </a:pPr>
            <a:endParaRPr lang="en-US" dirty="0"/>
          </a:p>
          <a:p>
            <a:r>
              <a:rPr lang="en-US" sz="2000" dirty="0"/>
              <a:t>Note</a:t>
            </a:r>
            <a:r>
              <a:rPr lang="en-US" sz="2000" i="1" dirty="0"/>
              <a:t>: As with other collections situations, there is no requirement for the collector to inform the employee in a shy bladder situation that failure to remain at the collection site or otherwise fails to cooperate with the testing process constitutes a refusal. </a:t>
            </a:r>
            <a:r>
              <a:rPr lang="en-US" sz="2000" b="1" i="1" dirty="0"/>
              <a:t>It is a best practice for the collector to inform the employee that such behavior could lead an employer to determine that a refusal occurred</a:t>
            </a:r>
            <a:r>
              <a:rPr lang="en-US" sz="2000" i="1" dirty="0"/>
              <a:t>. </a:t>
            </a:r>
          </a:p>
        </p:txBody>
      </p:sp>
    </p:spTree>
    <p:extLst>
      <p:ext uri="{BB962C8B-B14F-4D97-AF65-F5344CB8AC3E}">
        <p14:creationId xmlns:p14="http://schemas.microsoft.com/office/powerpoint/2010/main" val="4069750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4FFDA-9EC5-4BF0-BF56-9062DC072D0E}"/>
              </a:ext>
            </a:extLst>
          </p:cNvPr>
          <p:cNvSpPr>
            <a:spLocks noGrp="1"/>
          </p:cNvSpPr>
          <p:nvPr>
            <p:ph idx="1"/>
          </p:nvPr>
        </p:nvSpPr>
        <p:spPr>
          <a:xfrm>
            <a:off x="79022" y="76201"/>
            <a:ext cx="12112978" cy="6781799"/>
          </a:xfrm>
        </p:spPr>
        <p:txBody>
          <a:bodyPr>
            <a:normAutofit fontScale="92500" lnSpcReduction="20000"/>
          </a:bodyPr>
          <a:lstStyle/>
          <a:p>
            <a:pPr marL="0" indent="0">
              <a:buNone/>
            </a:pPr>
            <a:r>
              <a:rPr lang="en-US" b="1" dirty="0"/>
              <a:t>5. Not provided a sufficient specimen </a:t>
            </a:r>
            <a:r>
              <a:rPr lang="en-US" dirty="0"/>
              <a:t>within three hours of the first unsuccessful attempt to provide the specimen  </a:t>
            </a:r>
          </a:p>
          <a:p>
            <a:pPr lvl="1"/>
            <a:r>
              <a:rPr lang="en-US" dirty="0"/>
              <a:t>discontinue the collection, </a:t>
            </a:r>
          </a:p>
          <a:p>
            <a:pPr lvl="1"/>
            <a:r>
              <a:rPr lang="en-US" dirty="0"/>
              <a:t>note the fact on the </a:t>
            </a:r>
            <a:r>
              <a:rPr lang="en-US" b="1" dirty="0"/>
              <a:t>“Remarks” </a:t>
            </a:r>
            <a:r>
              <a:rPr lang="en-US" dirty="0"/>
              <a:t>line of the CCF (Step 2) and </a:t>
            </a:r>
          </a:p>
          <a:p>
            <a:pPr lvl="1"/>
            <a:r>
              <a:rPr lang="en-US" dirty="0"/>
              <a:t>immediately notify the DER. </a:t>
            </a:r>
          </a:p>
          <a:p>
            <a:endParaRPr lang="en-US" dirty="0"/>
          </a:p>
          <a:p>
            <a:pPr marL="0" indent="0">
              <a:buNone/>
            </a:pPr>
            <a:r>
              <a:rPr lang="en-US" b="1" dirty="0"/>
              <a:t>6</a:t>
            </a:r>
            <a:r>
              <a:rPr lang="en-US" dirty="0"/>
              <a:t>. </a:t>
            </a:r>
            <a:r>
              <a:rPr lang="en-US" b="1" dirty="0"/>
              <a:t>Discard any specimen the employee provided (to include any specimen that is “out of temperature range” or “shows signs of tampering”). </a:t>
            </a:r>
          </a:p>
          <a:p>
            <a:r>
              <a:rPr lang="en-US" dirty="0"/>
              <a:t> “out of temperature range specimen” or “specimen that shows signs of tampering”, </a:t>
            </a:r>
            <a:r>
              <a:rPr lang="en-US" b="1" dirty="0"/>
              <a:t>note in the “Remarks</a:t>
            </a:r>
            <a:r>
              <a:rPr lang="en-US" dirty="0"/>
              <a:t>” section that it was </a:t>
            </a:r>
            <a:r>
              <a:rPr lang="en-US" u="sng" dirty="0"/>
              <a:t>“discarded because the employee did not provide a second sufficient specimen”. </a:t>
            </a:r>
          </a:p>
          <a:p>
            <a:r>
              <a:rPr lang="en-US" sz="2200" i="1" dirty="0"/>
              <a:t>Note: The collector should maintain a record </a:t>
            </a:r>
            <a:r>
              <a:rPr lang="en-US" sz="2200" b="1" i="1" dirty="0"/>
              <a:t>in the “Remarks</a:t>
            </a:r>
            <a:r>
              <a:rPr lang="en-US" sz="2200" i="1" dirty="0"/>
              <a:t>” line on the CCF of the time of </a:t>
            </a:r>
            <a:r>
              <a:rPr lang="en-US" sz="2200" i="1" u="sng" dirty="0"/>
              <a:t>each attempt</a:t>
            </a:r>
            <a:r>
              <a:rPr lang="en-US" sz="2200" i="1" dirty="0"/>
              <a:t>, whether there was </a:t>
            </a:r>
            <a:r>
              <a:rPr lang="en-US" sz="2200" i="1" u="sng" dirty="0"/>
              <a:t>any specimen </a:t>
            </a:r>
            <a:r>
              <a:rPr lang="en-US" sz="2200" i="1" dirty="0"/>
              <a:t>provided or the </a:t>
            </a:r>
            <a:r>
              <a:rPr lang="en-US" sz="2200" i="1" u="sng" dirty="0"/>
              <a:t>quantity of specimen </a:t>
            </a:r>
            <a:r>
              <a:rPr lang="en-US" sz="2200" i="1" dirty="0"/>
              <a:t>provided, and the </a:t>
            </a:r>
            <a:r>
              <a:rPr lang="en-US" sz="2200" i="1" u="sng" dirty="0"/>
              <a:t>amount of fluids </a:t>
            </a:r>
            <a:r>
              <a:rPr lang="en-US" sz="2200" i="1" dirty="0"/>
              <a:t>that the employee was given to drink. </a:t>
            </a:r>
          </a:p>
          <a:p>
            <a:pPr marL="0" indent="0">
              <a:buNone/>
            </a:pPr>
            <a:endParaRPr lang="en-US" sz="2200" i="1" dirty="0"/>
          </a:p>
          <a:p>
            <a:r>
              <a:rPr lang="en-US" dirty="0"/>
              <a:t>During the waiting period  - </a:t>
            </a:r>
            <a:r>
              <a:rPr lang="en-US" b="1" dirty="0"/>
              <a:t>must monitored to ensure the continued integrity of the test</a:t>
            </a:r>
            <a:r>
              <a:rPr lang="en-US" dirty="0"/>
              <a:t>. </a:t>
            </a:r>
          </a:p>
          <a:p>
            <a:endParaRPr lang="en-US" dirty="0"/>
          </a:p>
          <a:p>
            <a:r>
              <a:rPr lang="en-US" sz="2600" dirty="0"/>
              <a:t>While, as noted above, </a:t>
            </a:r>
            <a:r>
              <a:rPr lang="en-US" sz="2600" i="1" dirty="0"/>
              <a:t>there is no requirement for the collector to do so, it is a good practice for the collector to inform the employee that he or she is not permitted to leave the collection site and that doing so could lead an employer to determine that a refusal occurred</a:t>
            </a:r>
          </a:p>
        </p:txBody>
      </p:sp>
    </p:spTree>
    <p:extLst>
      <p:ext uri="{BB962C8B-B14F-4D97-AF65-F5344CB8AC3E}">
        <p14:creationId xmlns:p14="http://schemas.microsoft.com/office/powerpoint/2010/main" val="41776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9B9FC-7FE5-4E8E-BE4B-714C11D91377}"/>
              </a:ext>
            </a:extLst>
          </p:cNvPr>
          <p:cNvSpPr>
            <a:spLocks noGrp="1"/>
          </p:cNvSpPr>
          <p:nvPr>
            <p:ph idx="1"/>
          </p:nvPr>
        </p:nvSpPr>
        <p:spPr>
          <a:xfrm>
            <a:off x="1752600" y="152400"/>
            <a:ext cx="8534400" cy="6477000"/>
          </a:xfrm>
        </p:spPr>
        <p:txBody>
          <a:bodyPr>
            <a:normAutofit fontScale="85000" lnSpcReduction="20000"/>
          </a:bodyPr>
          <a:lstStyle/>
          <a:p>
            <a:r>
              <a:rPr lang="en-US" b="1" u="sng" dirty="0"/>
              <a:t>What does this mean for Medical Review Officers (MRO)?</a:t>
            </a:r>
            <a:endParaRPr lang="en-US" dirty="0"/>
          </a:p>
          <a:p>
            <a:r>
              <a:rPr lang="en-US" dirty="0"/>
              <a:t>     Several of your MRO drug test review processes have been modified.  For example:</a:t>
            </a:r>
          </a:p>
          <a:p>
            <a:r>
              <a:rPr lang="en-US" dirty="0"/>
              <a:t>The term ‘prescription’ has been clarified;</a:t>
            </a:r>
          </a:p>
          <a:p>
            <a:r>
              <a:rPr lang="en-US" dirty="0"/>
              <a:t>You have authority to conduct D,L stereoisomer and THC-V testing; and</a:t>
            </a:r>
          </a:p>
          <a:p>
            <a:r>
              <a:rPr lang="en-US" dirty="0"/>
              <a:t>The timing when you communicate a significant safety risk has been modified.</a:t>
            </a:r>
          </a:p>
          <a:p>
            <a:r>
              <a:rPr lang="en-US" b="1" u="sng" dirty="0"/>
              <a:t>What does this mean for alcohol technicians?</a:t>
            </a:r>
            <a:endParaRPr lang="en-US" dirty="0"/>
          </a:p>
          <a:p>
            <a:r>
              <a:rPr lang="en-US" dirty="0"/>
              <a:t>      The list of NHTSA-approved Alcohol Screening Devices and Evidential Breath Testing Devices will appear on ODAPC’s website.</a:t>
            </a:r>
          </a:p>
          <a:p>
            <a:r>
              <a:rPr lang="en-US" b="1" u="sng" dirty="0"/>
              <a:t>What does this mean for service agents?</a:t>
            </a:r>
            <a:endParaRPr lang="en-US" dirty="0"/>
          </a:p>
          <a:p>
            <a:r>
              <a:rPr lang="en-US" dirty="0"/>
              <a:t>Collectors, alcohol testing technicians, MROs, and Substance Abuse Professionals will be required to subscribe to ODAPC's list-serve at:  https://www.transportation.gov/odapc/ListServe_Notices.</a:t>
            </a:r>
          </a:p>
          <a:p>
            <a:r>
              <a:rPr lang="en-US" dirty="0"/>
              <a:t>Unauthorized use of DOT-branded items (such as logos or emblems) on a service agent’s website, publications, etc., could be a basis for the DOT to initiate a Public Interest Exclusion proceeding.</a:t>
            </a:r>
          </a:p>
          <a:p>
            <a:endParaRPr lang="en-US" dirty="0"/>
          </a:p>
        </p:txBody>
      </p:sp>
    </p:spTree>
    <p:extLst>
      <p:ext uri="{BB962C8B-B14F-4D97-AF65-F5344CB8AC3E}">
        <p14:creationId xmlns:p14="http://schemas.microsoft.com/office/powerpoint/2010/main" val="32745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213B5-935F-44B6-8E82-98D9C7AAA1B7}"/>
              </a:ext>
            </a:extLst>
          </p:cNvPr>
          <p:cNvSpPr>
            <a:spLocks noGrp="1"/>
          </p:cNvSpPr>
          <p:nvPr>
            <p:ph idx="1"/>
          </p:nvPr>
        </p:nvSpPr>
        <p:spPr>
          <a:xfrm>
            <a:off x="304800" y="228601"/>
            <a:ext cx="10363200" cy="6629399"/>
          </a:xfrm>
        </p:spPr>
        <p:txBody>
          <a:bodyPr/>
          <a:lstStyle/>
          <a:p>
            <a:pPr marL="0" indent="0">
              <a:buNone/>
            </a:pPr>
            <a:endParaRPr lang="en-US" dirty="0"/>
          </a:p>
          <a:p>
            <a:pPr marL="0" indent="0">
              <a:buNone/>
            </a:pPr>
            <a:endParaRPr lang="en-US" dirty="0"/>
          </a:p>
          <a:p>
            <a:pPr marL="0" indent="0">
              <a:buNone/>
            </a:pPr>
            <a:r>
              <a:rPr lang="en-US" b="1" dirty="0"/>
              <a:t>7. Send within 24 hours or the next business day </a:t>
            </a:r>
            <a:r>
              <a:rPr lang="en-US" dirty="0"/>
              <a:t>: </a:t>
            </a:r>
          </a:p>
          <a:p>
            <a:pPr lvl="1"/>
            <a:r>
              <a:rPr lang="en-US" dirty="0"/>
              <a:t>Copy 2 of the CCF to the MRO </a:t>
            </a:r>
          </a:p>
          <a:p>
            <a:pPr lvl="1"/>
            <a:r>
              <a:rPr lang="en-US" dirty="0"/>
              <a:t>Copy 4 to the DER. </a:t>
            </a:r>
          </a:p>
          <a:p>
            <a:endParaRPr lang="en-US" dirty="0"/>
          </a:p>
          <a:p>
            <a:r>
              <a:rPr lang="en-US" sz="2000" i="1" dirty="0"/>
              <a:t>This is done even if the employee did not provide any specimen in order to notify the MRO and the DOT Urine Specimen Collection Guidelines 22 Office of Drug and Alcohol Policy and Compliance Revised – January 2018 employer of the problem</a:t>
            </a:r>
            <a:r>
              <a:rPr lang="en-US" i="1" dirty="0"/>
              <a:t>. </a:t>
            </a:r>
          </a:p>
          <a:p>
            <a:pPr marL="0" indent="0">
              <a:buNone/>
            </a:pPr>
            <a:endParaRPr lang="en-US" dirty="0"/>
          </a:p>
        </p:txBody>
      </p:sp>
    </p:spTree>
    <p:extLst>
      <p:ext uri="{BB962C8B-B14F-4D97-AF65-F5344CB8AC3E}">
        <p14:creationId xmlns:p14="http://schemas.microsoft.com/office/powerpoint/2010/main" val="25738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8421-F24C-4F40-9202-A69A0425A5D1}"/>
              </a:ext>
            </a:extLst>
          </p:cNvPr>
          <p:cNvSpPr>
            <a:spLocks noGrp="1"/>
          </p:cNvSpPr>
          <p:nvPr>
            <p:ph type="title"/>
          </p:nvPr>
        </p:nvSpPr>
        <p:spPr/>
        <p:txBody>
          <a:bodyPr/>
          <a:lstStyle/>
          <a:p>
            <a:r>
              <a:rPr lang="en-US" dirty="0"/>
              <a:t>Insufficient mock</a:t>
            </a:r>
          </a:p>
        </p:txBody>
      </p:sp>
    </p:spTree>
    <p:extLst>
      <p:ext uri="{BB962C8B-B14F-4D97-AF65-F5344CB8AC3E}">
        <p14:creationId xmlns:p14="http://schemas.microsoft.com/office/powerpoint/2010/main" val="16661164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B43-18DD-4F97-A133-922523839BFD}"/>
              </a:ext>
            </a:extLst>
          </p:cNvPr>
          <p:cNvSpPr>
            <a:spLocks noGrp="1"/>
          </p:cNvSpPr>
          <p:nvPr>
            <p:ph type="title"/>
          </p:nvPr>
        </p:nvSpPr>
        <p:spPr/>
        <p:txBody>
          <a:bodyPr/>
          <a:lstStyle/>
          <a:p>
            <a:r>
              <a:rPr lang="en-US" dirty="0">
                <a:solidFill>
                  <a:srgbClr val="FF0000"/>
                </a:solidFill>
              </a:rPr>
              <a:t>Shy Bladder collection</a:t>
            </a:r>
          </a:p>
        </p:txBody>
      </p:sp>
      <p:sp>
        <p:nvSpPr>
          <p:cNvPr id="8" name="Oval 7">
            <a:extLst>
              <a:ext uri="{FF2B5EF4-FFF2-40B4-BE49-F238E27FC236}">
                <a16:creationId xmlns:a16="http://schemas.microsoft.com/office/drawing/2014/main" id="{1AF3EBCC-5B7E-4A3B-9E88-7BF1F555BABC}"/>
              </a:ext>
            </a:extLst>
          </p:cNvPr>
          <p:cNvSpPr/>
          <p:nvPr/>
        </p:nvSpPr>
        <p:spPr>
          <a:xfrm>
            <a:off x="1040171" y="1127758"/>
            <a:ext cx="2483271" cy="188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ID</a:t>
            </a:r>
          </a:p>
          <a:p>
            <a:pPr marL="342900" indent="-342900">
              <a:buFont typeface="+mj-lt"/>
              <a:buAutoNum type="arabicPeriod"/>
            </a:pPr>
            <a:r>
              <a:rPr lang="en-US" sz="1600" dirty="0">
                <a:solidFill>
                  <a:schemeClr val="tx1"/>
                </a:solidFill>
              </a:rPr>
              <a:t>Instructions reviews</a:t>
            </a:r>
          </a:p>
          <a:p>
            <a:pPr marL="342900" indent="-342900">
              <a:buFont typeface="+mj-lt"/>
              <a:buAutoNum type="arabicPeriod"/>
            </a:pPr>
            <a:r>
              <a:rPr lang="en-US" sz="1600" dirty="0">
                <a:solidFill>
                  <a:schemeClr val="tx1"/>
                </a:solidFill>
              </a:rPr>
              <a:t>Complete Step one</a:t>
            </a:r>
          </a:p>
        </p:txBody>
      </p:sp>
      <p:sp>
        <p:nvSpPr>
          <p:cNvPr id="11" name="Oval 10">
            <a:extLst>
              <a:ext uri="{FF2B5EF4-FFF2-40B4-BE49-F238E27FC236}">
                <a16:creationId xmlns:a16="http://schemas.microsoft.com/office/drawing/2014/main" id="{837DD3E3-91FA-4DB0-88F9-94F4B10F572F}"/>
              </a:ext>
            </a:extLst>
          </p:cNvPr>
          <p:cNvSpPr/>
          <p:nvPr/>
        </p:nvSpPr>
        <p:spPr>
          <a:xfrm>
            <a:off x="7657955" y="1221572"/>
            <a:ext cx="2704013" cy="2233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Pick collection cup  </a:t>
            </a:r>
          </a:p>
          <a:p>
            <a:r>
              <a:rPr lang="en-US" sz="1600" dirty="0">
                <a:solidFill>
                  <a:schemeClr val="tx1"/>
                </a:solidFill>
              </a:rPr>
              <a:t>Instruct donor</a:t>
            </a:r>
          </a:p>
          <a:p>
            <a:pPr marL="342900" indent="-342900">
              <a:buFont typeface="+mj-lt"/>
              <a:buAutoNum type="arabicPeriod"/>
            </a:pPr>
            <a:r>
              <a:rPr lang="en-US" sz="1600" dirty="0">
                <a:solidFill>
                  <a:schemeClr val="tx1"/>
                </a:solidFill>
              </a:rPr>
              <a:t>Amount 45 ml</a:t>
            </a:r>
          </a:p>
          <a:p>
            <a:pPr marL="342900" indent="-342900">
              <a:buFont typeface="+mj-lt"/>
              <a:buAutoNum type="arabicPeriod"/>
            </a:pPr>
            <a:r>
              <a:rPr lang="en-US" sz="1600" dirty="0">
                <a:solidFill>
                  <a:schemeClr val="tx1"/>
                </a:solidFill>
              </a:rPr>
              <a:t>2 minutes</a:t>
            </a:r>
          </a:p>
          <a:p>
            <a:pPr marL="342900" indent="-342900">
              <a:buFont typeface="+mj-lt"/>
              <a:buAutoNum type="arabicPeriod"/>
            </a:pPr>
            <a:r>
              <a:rPr lang="en-US" sz="1600" dirty="0">
                <a:solidFill>
                  <a:schemeClr val="tx1"/>
                </a:solidFill>
              </a:rPr>
              <a:t>Don’t flush</a:t>
            </a:r>
          </a:p>
        </p:txBody>
      </p:sp>
      <p:sp>
        <p:nvSpPr>
          <p:cNvPr id="13" name="Oval 12">
            <a:extLst>
              <a:ext uri="{FF2B5EF4-FFF2-40B4-BE49-F238E27FC236}">
                <a16:creationId xmlns:a16="http://schemas.microsoft.com/office/drawing/2014/main" id="{ED901ECD-B4F3-4AD0-8C12-FAB4B1FA8E39}"/>
              </a:ext>
            </a:extLst>
          </p:cNvPr>
          <p:cNvSpPr/>
          <p:nvPr/>
        </p:nvSpPr>
        <p:spPr>
          <a:xfrm>
            <a:off x="7002102" y="3677494"/>
            <a:ext cx="4919281" cy="327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p>
          <a:p>
            <a:endParaRPr lang="en-US" sz="1600" dirty="0"/>
          </a:p>
          <a:p>
            <a:r>
              <a:rPr lang="en-US" sz="1600" dirty="0">
                <a:solidFill>
                  <a:schemeClr val="tx1"/>
                </a:solidFill>
              </a:rPr>
              <a:t>Complete Step 2- NO SAMPLE – mark </a:t>
            </a:r>
            <a:r>
              <a:rPr lang="en-US" sz="1400" b="1" u="sng" dirty="0">
                <a:solidFill>
                  <a:srgbClr val="FF0000"/>
                </a:solidFill>
              </a:rPr>
              <a:t>NONE PROVIDED</a:t>
            </a:r>
            <a:endParaRPr lang="en-US" sz="1600" dirty="0">
              <a:solidFill>
                <a:srgbClr val="FF0000"/>
              </a:solidFill>
            </a:endParaRPr>
          </a:p>
          <a:p>
            <a:r>
              <a:rPr lang="en-US" sz="1600" dirty="0">
                <a:solidFill>
                  <a:schemeClr val="tx1"/>
                </a:solidFill>
              </a:rPr>
              <a:t> Step  3 CCF – go directly to step 5</a:t>
            </a:r>
          </a:p>
          <a:p>
            <a:r>
              <a:rPr lang="en-US" sz="1600" dirty="0">
                <a:solidFill>
                  <a:schemeClr val="tx1"/>
                </a:solidFill>
              </a:rPr>
              <a:t>Print donor name on step 5 on copy 2-</a:t>
            </a:r>
          </a:p>
          <a:p>
            <a:r>
              <a:rPr lang="en-US" sz="1600" dirty="0">
                <a:solidFill>
                  <a:schemeClr val="tx1"/>
                </a:solidFill>
              </a:rPr>
              <a:t>Complete step 4 on copy 1</a:t>
            </a:r>
          </a:p>
          <a:p>
            <a:pPr lvl="0"/>
            <a:r>
              <a:rPr lang="en-US" sz="1600" dirty="0">
                <a:solidFill>
                  <a:srgbClr val="FF0000"/>
                </a:solidFill>
              </a:rPr>
              <a:t>I</a:t>
            </a:r>
            <a:r>
              <a:rPr lang="en-US" sz="1600" b="1" u="sng" dirty="0">
                <a:solidFill>
                  <a:srgbClr val="FF0000"/>
                </a:solidFill>
              </a:rPr>
              <a:t>mmediately notifies the designated employer representative (DER</a:t>
            </a:r>
            <a:r>
              <a:rPr lang="en-US" sz="1600" b="1" u="sng" dirty="0"/>
              <a:t>)</a:t>
            </a:r>
            <a:r>
              <a:rPr lang="en-US" sz="1600" dirty="0"/>
              <a:t> </a:t>
            </a:r>
          </a:p>
          <a:p>
            <a:pPr lvl="0"/>
            <a:endParaRPr lang="en-US" dirty="0"/>
          </a:p>
          <a:p>
            <a:r>
              <a:rPr lang="en-US" sz="1600" dirty="0">
                <a:solidFill>
                  <a:srgbClr val="FF0000"/>
                </a:solidFill>
              </a:rPr>
              <a:t>Distribute the copies </a:t>
            </a:r>
          </a:p>
          <a:p>
            <a:pPr lvl="0"/>
            <a:r>
              <a:rPr lang="en-US" sz="1600" u="sng" dirty="0"/>
              <a:t> </a:t>
            </a:r>
            <a:endParaRPr lang="en-US" sz="1600" dirty="0"/>
          </a:p>
          <a:p>
            <a:endParaRPr lang="en-US" dirty="0"/>
          </a:p>
        </p:txBody>
      </p:sp>
      <p:sp>
        <p:nvSpPr>
          <p:cNvPr id="14" name="Oval 13">
            <a:extLst>
              <a:ext uri="{FF2B5EF4-FFF2-40B4-BE49-F238E27FC236}">
                <a16:creationId xmlns:a16="http://schemas.microsoft.com/office/drawing/2014/main" id="{5F2BC161-2A38-4D88-97BC-AB78803BAFE7}"/>
              </a:ext>
            </a:extLst>
          </p:cNvPr>
          <p:cNvSpPr/>
          <p:nvPr/>
        </p:nvSpPr>
        <p:spPr>
          <a:xfrm>
            <a:off x="929799" y="3392272"/>
            <a:ext cx="2704013" cy="234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Specimen to collector / check: </a:t>
            </a:r>
          </a:p>
          <a:p>
            <a:pPr marL="342900" indent="-342900">
              <a:buFont typeface="+mj-lt"/>
              <a:buAutoNum type="arabicPeriod"/>
            </a:pPr>
            <a:r>
              <a:rPr lang="en-US" sz="1600" dirty="0">
                <a:solidFill>
                  <a:schemeClr val="tx1"/>
                </a:solidFill>
              </a:rPr>
              <a:t>Temperature</a:t>
            </a:r>
          </a:p>
          <a:p>
            <a:pPr marL="342900" indent="-342900">
              <a:buFont typeface="+mj-lt"/>
              <a:buAutoNum type="arabicPeriod"/>
            </a:pPr>
            <a:r>
              <a:rPr lang="en-US" sz="1600" dirty="0">
                <a:solidFill>
                  <a:schemeClr val="tx1"/>
                </a:solidFill>
              </a:rPr>
              <a:t>For adulteration</a:t>
            </a:r>
          </a:p>
          <a:p>
            <a:pPr marL="342900" indent="-342900">
              <a:buFont typeface="+mj-lt"/>
              <a:buAutoNum type="arabicPeriod"/>
            </a:pPr>
            <a:r>
              <a:rPr lang="en-US" sz="1600" dirty="0">
                <a:solidFill>
                  <a:schemeClr val="tx1"/>
                </a:solidFill>
              </a:rPr>
              <a:t>Volume</a:t>
            </a:r>
          </a:p>
          <a:p>
            <a:r>
              <a:rPr lang="en-US" sz="1600" dirty="0">
                <a:solidFill>
                  <a:srgbClr val="FF0000"/>
                </a:solidFill>
              </a:rPr>
              <a:t>Less than 45 ml collected- </a:t>
            </a:r>
          </a:p>
        </p:txBody>
      </p:sp>
      <p:sp>
        <p:nvSpPr>
          <p:cNvPr id="15" name="Oval 14">
            <a:extLst>
              <a:ext uri="{FF2B5EF4-FFF2-40B4-BE49-F238E27FC236}">
                <a16:creationId xmlns:a16="http://schemas.microsoft.com/office/drawing/2014/main" id="{3AC38B2D-9A80-4A67-87E8-22D427C49E22}"/>
              </a:ext>
            </a:extLst>
          </p:cNvPr>
          <p:cNvSpPr/>
          <p:nvPr/>
        </p:nvSpPr>
        <p:spPr>
          <a:xfrm>
            <a:off x="4361018" y="1211499"/>
            <a:ext cx="2402018" cy="2067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Remove outer garments</a:t>
            </a:r>
          </a:p>
          <a:p>
            <a:pPr marL="342900" indent="-342900">
              <a:buFont typeface="+mj-lt"/>
              <a:buAutoNum type="arabicPeriod"/>
            </a:pPr>
            <a:r>
              <a:rPr lang="en-US" sz="1600" dirty="0">
                <a:solidFill>
                  <a:schemeClr val="tx1"/>
                </a:solidFill>
              </a:rPr>
              <a:t>Empty pockets</a:t>
            </a:r>
          </a:p>
          <a:p>
            <a:pPr marL="342900" indent="-342900">
              <a:buFont typeface="+mj-lt"/>
              <a:buAutoNum type="arabicPeriod"/>
            </a:pPr>
            <a:r>
              <a:rPr lang="en-US" sz="1600" dirty="0">
                <a:solidFill>
                  <a:schemeClr val="tx1"/>
                </a:solidFill>
              </a:rPr>
              <a:t>Wash hands</a:t>
            </a:r>
          </a:p>
        </p:txBody>
      </p:sp>
      <p:sp>
        <p:nvSpPr>
          <p:cNvPr id="18" name="Arrow: Right 17">
            <a:extLst>
              <a:ext uri="{FF2B5EF4-FFF2-40B4-BE49-F238E27FC236}">
                <a16:creationId xmlns:a16="http://schemas.microsoft.com/office/drawing/2014/main" id="{B9BCC38A-E98A-4443-B1C7-18B35724E07B}"/>
              </a:ext>
            </a:extLst>
          </p:cNvPr>
          <p:cNvSpPr/>
          <p:nvPr/>
        </p:nvSpPr>
        <p:spPr>
          <a:xfrm>
            <a:off x="3439953" y="18745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9" name="Arrow: Right 18">
            <a:extLst>
              <a:ext uri="{FF2B5EF4-FFF2-40B4-BE49-F238E27FC236}">
                <a16:creationId xmlns:a16="http://schemas.microsoft.com/office/drawing/2014/main" id="{69B15B85-3BCD-4CBA-90AD-4D0D48B290AB}"/>
              </a:ext>
            </a:extLst>
          </p:cNvPr>
          <p:cNvSpPr/>
          <p:nvPr/>
        </p:nvSpPr>
        <p:spPr>
          <a:xfrm>
            <a:off x="6721292" y="2049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C9A53665-906D-45AF-967C-8C3B3643C63F}"/>
              </a:ext>
            </a:extLst>
          </p:cNvPr>
          <p:cNvSpPr/>
          <p:nvPr/>
        </p:nvSpPr>
        <p:spPr>
          <a:xfrm>
            <a:off x="2955306" y="49508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1" name="Arrow: Right 20">
            <a:extLst>
              <a:ext uri="{FF2B5EF4-FFF2-40B4-BE49-F238E27FC236}">
                <a16:creationId xmlns:a16="http://schemas.microsoft.com/office/drawing/2014/main" id="{1B231864-BBD3-434E-A573-88BC00DB9D13}"/>
              </a:ext>
            </a:extLst>
          </p:cNvPr>
          <p:cNvSpPr/>
          <p:nvPr/>
        </p:nvSpPr>
        <p:spPr>
          <a:xfrm>
            <a:off x="6702200" y="50722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2" name="Arrow: Right 21">
            <a:extLst>
              <a:ext uri="{FF2B5EF4-FFF2-40B4-BE49-F238E27FC236}">
                <a16:creationId xmlns:a16="http://schemas.microsoft.com/office/drawing/2014/main" id="{866DD4B1-96EB-4C00-B0A5-5D799491B234}"/>
              </a:ext>
            </a:extLst>
          </p:cNvPr>
          <p:cNvSpPr/>
          <p:nvPr/>
        </p:nvSpPr>
        <p:spPr>
          <a:xfrm rot="10028058">
            <a:off x="3355596" y="3073915"/>
            <a:ext cx="4521666" cy="91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D5A825A-D816-408D-93BF-60FD1E910A29}"/>
              </a:ext>
            </a:extLst>
          </p:cNvPr>
          <p:cNvSpPr/>
          <p:nvPr/>
        </p:nvSpPr>
        <p:spPr>
          <a:xfrm>
            <a:off x="3521530" y="4025286"/>
            <a:ext cx="3637266" cy="3025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Instruct donor they can have 40 oz of liquid and they have 3 hours to produce sample</a:t>
            </a:r>
          </a:p>
          <a:p>
            <a:pPr lvl="0"/>
            <a:r>
              <a:rPr lang="en-US" sz="1400" b="1" u="sng" dirty="0">
                <a:solidFill>
                  <a:srgbClr val="FF0000"/>
                </a:solidFill>
              </a:rPr>
              <a:t>RECORD UNDER THE REMARKS SECTION: RECORD TIME, AMOUNTS OF FLUID, </a:t>
            </a:r>
            <a:endParaRPr lang="en-US" sz="1400" dirty="0">
              <a:solidFill>
                <a:srgbClr val="FF0000"/>
              </a:solidFill>
            </a:endParaRPr>
          </a:p>
          <a:p>
            <a:pPr lvl="0"/>
            <a:r>
              <a:rPr lang="en-US" sz="1400" b="1" u="sng" dirty="0">
                <a:solidFill>
                  <a:srgbClr val="FF0000"/>
                </a:solidFill>
              </a:rPr>
              <a:t>AND ATTEMPS. </a:t>
            </a:r>
            <a:endParaRPr lang="en-US" sz="1400" dirty="0">
              <a:solidFill>
                <a:srgbClr val="FF0000"/>
              </a:solidFill>
            </a:endParaRPr>
          </a:p>
          <a:p>
            <a:endParaRPr lang="en-US" sz="1600" dirty="0"/>
          </a:p>
          <a:p>
            <a:endParaRPr lang="en-US" dirty="0"/>
          </a:p>
        </p:txBody>
      </p:sp>
    </p:spTree>
    <p:extLst>
      <p:ext uri="{BB962C8B-B14F-4D97-AF65-F5344CB8AC3E}">
        <p14:creationId xmlns:p14="http://schemas.microsoft.com/office/powerpoint/2010/main" val="1328365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rrowheads="1"/>
          </p:cNvSpPr>
          <p:nvPr>
            <p:ph type="title"/>
          </p:nvPr>
        </p:nvSpPr>
        <p:spPr>
          <a:xfrm>
            <a:off x="2133600" y="0"/>
            <a:ext cx="88392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b">
            <a:normAutofit/>
          </a:bodyPr>
          <a:lstStyle/>
          <a:p>
            <a:r>
              <a:rPr lang="en-US" b="0" dirty="0">
                <a:solidFill>
                  <a:srgbClr val="002060"/>
                </a:solidFill>
                <a:latin typeface="Helvetica" pitchFamily="-60" charset="0"/>
              </a:rPr>
              <a:t>Directly Observation Collections</a:t>
            </a:r>
            <a:endParaRPr lang="en-US" dirty="0">
              <a:solidFill>
                <a:srgbClr val="002060"/>
              </a:solidFill>
              <a:latin typeface="Helvetica" pitchFamily="-60" charset="0"/>
            </a:endParaRPr>
          </a:p>
        </p:txBody>
      </p:sp>
      <p:sp>
        <p:nvSpPr>
          <p:cNvPr id="479235" name="Rectangle 3"/>
          <p:cNvSpPr>
            <a:spLocks noGrp="1" noChangeArrowheads="1"/>
          </p:cNvSpPr>
          <p:nvPr>
            <p:ph idx="1"/>
          </p:nvPr>
        </p:nvSpPr>
        <p:spPr>
          <a:xfrm>
            <a:off x="0" y="1438275"/>
            <a:ext cx="11841018" cy="4775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pPr>
              <a:lnSpc>
                <a:spcPct val="90000"/>
              </a:lnSpc>
            </a:pPr>
            <a:r>
              <a:rPr lang="en-US" sz="2800" b="1" dirty="0"/>
              <a:t>When direct observation collections are allowed/required</a:t>
            </a:r>
          </a:p>
          <a:p>
            <a:pPr>
              <a:lnSpc>
                <a:spcPct val="90000"/>
              </a:lnSpc>
            </a:pPr>
            <a:r>
              <a:rPr lang="en-US" sz="2800" b="1" dirty="0"/>
              <a:t>Appropriate procedures for direct observation collections</a:t>
            </a:r>
          </a:p>
          <a:p>
            <a:pPr>
              <a:lnSpc>
                <a:spcPct val="90000"/>
              </a:lnSpc>
            </a:pPr>
            <a:r>
              <a:rPr lang="en-US" sz="2800" b="1" dirty="0"/>
              <a:t>Who can act as an observer for a direct observation collection?		</a:t>
            </a:r>
          </a:p>
          <a:p>
            <a:pPr>
              <a:lnSpc>
                <a:spcPct val="90000"/>
              </a:lnSpc>
            </a:pPr>
            <a:r>
              <a:rPr lang="en-US" sz="2800" b="1" dirty="0"/>
              <a:t>Handling and documentation of original specimen</a:t>
            </a:r>
          </a:p>
          <a:p>
            <a:pPr>
              <a:lnSpc>
                <a:spcPct val="90000"/>
              </a:lnSpc>
            </a:pPr>
            <a:r>
              <a:rPr lang="en-US" sz="2800" b="1" dirty="0"/>
              <a:t>Ask Donor there sex to determine who to have as a observer, document under remarks (under DOT-  HHS look at ID)</a:t>
            </a:r>
          </a:p>
          <a:p>
            <a:pPr>
              <a:lnSpc>
                <a:spcPct val="90000"/>
              </a:lnSpc>
            </a:pPr>
            <a:endParaRPr lang="en-US" sz="2800" b="1" dirty="0"/>
          </a:p>
        </p:txBody>
      </p:sp>
      <p:pic>
        <p:nvPicPr>
          <p:cNvPr id="479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99674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79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00704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79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549" y="599674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792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99674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79240" name="Text Box 8"/>
          <p:cNvSpPr txBox="1">
            <a:spLocks noChangeArrowheads="1"/>
          </p:cNvSpPr>
          <p:nvPr/>
        </p:nvSpPr>
        <p:spPr bwMode="auto">
          <a:xfrm>
            <a:off x="10271125" y="6518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2400" dirty="0">
              <a:latin typeface="Times New Roman" pitchFamily="18" charset="0"/>
            </a:endParaRPr>
          </a:p>
        </p:txBody>
      </p:sp>
      <p:sp>
        <p:nvSpPr>
          <p:cNvPr id="479241" name="Text Box 9"/>
          <p:cNvSpPr txBox="1">
            <a:spLocks noChangeArrowheads="1"/>
          </p:cNvSpPr>
          <p:nvPr/>
        </p:nvSpPr>
        <p:spPr bwMode="auto">
          <a:xfrm>
            <a:off x="15240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latin typeface="Times" charset="0"/>
              </a:rPr>
              <a:t> </a:t>
            </a:r>
          </a:p>
        </p:txBody>
      </p:sp>
    </p:spTree>
    <p:extLst>
      <p:ext uri="{BB962C8B-B14F-4D97-AF65-F5344CB8AC3E}">
        <p14:creationId xmlns:p14="http://schemas.microsoft.com/office/powerpoint/2010/main" val="389070160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rrowheads="1"/>
          </p:cNvSpPr>
          <p:nvPr>
            <p:ph type="title"/>
          </p:nvPr>
        </p:nvSpPr>
        <p:spPr>
          <a:xfrm>
            <a:off x="1600200" y="-76200"/>
            <a:ext cx="8382000" cy="1143000"/>
          </a:xfrm>
        </p:spPr>
        <p:txBody>
          <a:bodyPr>
            <a:normAutofit/>
          </a:bodyPr>
          <a:lstStyle/>
          <a:p>
            <a:r>
              <a:rPr lang="en-US" sz="4000" dirty="0"/>
              <a:t>DIRECT OBSERVATION MANDATORY</a:t>
            </a:r>
            <a:endParaRPr lang="en-US" sz="4000" dirty="0">
              <a:solidFill>
                <a:schemeClr val="folHlink"/>
              </a:solidFill>
            </a:endParaRPr>
          </a:p>
        </p:txBody>
      </p:sp>
      <p:sp>
        <p:nvSpPr>
          <p:cNvPr id="878595" name="Rectangle 3"/>
          <p:cNvSpPr>
            <a:spLocks noGrp="1" noChangeArrowheads="1"/>
          </p:cNvSpPr>
          <p:nvPr>
            <p:ph idx="1"/>
          </p:nvPr>
        </p:nvSpPr>
        <p:spPr>
          <a:xfrm>
            <a:off x="286327" y="838200"/>
            <a:ext cx="11508509" cy="6126018"/>
          </a:xfrm>
        </p:spPr>
        <p:txBody>
          <a:bodyPr>
            <a:normAutofit fontScale="92500" lnSpcReduction="10000"/>
          </a:bodyPr>
          <a:lstStyle/>
          <a:p>
            <a:r>
              <a:rPr lang="en-US" b="1" dirty="0"/>
              <a:t>O</a:t>
            </a:r>
            <a:r>
              <a:rPr lang="en-US" sz="2800" b="1" dirty="0"/>
              <a:t>bserver directly watches the urine go from the employee’s body into the collection container. </a:t>
            </a:r>
          </a:p>
          <a:p>
            <a:r>
              <a:rPr lang="en-US" b="1" dirty="0"/>
              <a:t>O</a:t>
            </a:r>
            <a:r>
              <a:rPr lang="en-US" sz="2800" b="1" dirty="0"/>
              <a:t>bserver must be the same gender---</a:t>
            </a:r>
            <a:r>
              <a:rPr lang="en-US" sz="2800" dirty="0"/>
              <a:t> </a:t>
            </a:r>
            <a:r>
              <a:rPr lang="en-US" sz="2800" b="1" dirty="0"/>
              <a:t>no exceptions </a:t>
            </a:r>
            <a:r>
              <a:rPr lang="en-US" sz="2800" dirty="0"/>
              <a:t> </a:t>
            </a:r>
          </a:p>
          <a:p>
            <a:pPr marL="0" indent="0">
              <a:buNone/>
            </a:pPr>
            <a:endParaRPr lang="en-US" sz="1100" i="1" dirty="0"/>
          </a:p>
          <a:p>
            <a:pPr marL="0" indent="0">
              <a:buNone/>
            </a:pPr>
            <a:r>
              <a:rPr lang="en-US" sz="1900" i="1" dirty="0"/>
              <a:t>Note: See “DOT’s Direct Observation Procedures” at Appendix D. An observed collection is required when: </a:t>
            </a:r>
          </a:p>
          <a:p>
            <a:pPr marL="0" indent="0">
              <a:buNone/>
            </a:pPr>
            <a:endParaRPr lang="en-US" sz="1100" i="1" dirty="0"/>
          </a:p>
          <a:p>
            <a:pPr marL="0" indent="0">
              <a:buNone/>
            </a:pPr>
            <a:r>
              <a:rPr lang="en-US" sz="2800" dirty="0"/>
              <a:t>The employer/DER directs the collector (or collection site) to conduct a collection under direct observation. </a:t>
            </a:r>
            <a:endParaRPr lang="en-US" sz="2800" i="1" dirty="0"/>
          </a:p>
          <a:p>
            <a:pPr lvl="1"/>
            <a:r>
              <a:rPr lang="en-US" sz="2800" dirty="0"/>
              <a:t>1. The laboratory reports an invalid specimen and the MRO reports that there was not an adequate medical explanation for the result. </a:t>
            </a:r>
          </a:p>
          <a:p>
            <a:pPr lvl="1"/>
            <a:r>
              <a:rPr lang="en-US" sz="2800" dirty="0"/>
              <a:t>2. Because the split specimen test could not be performed (e.g., split lost, inadequate volume). </a:t>
            </a:r>
          </a:p>
          <a:p>
            <a:pPr lvl="1"/>
            <a:r>
              <a:rPr lang="en-US" sz="2800" dirty="0"/>
              <a:t>3. The MRO reports a negative-dilute result with a creatinine concentration greater than or equal to 2 mg/dL but less than or equal to 5 mg/dL. </a:t>
            </a:r>
          </a:p>
          <a:p>
            <a:pPr lvl="1"/>
            <a:r>
              <a:rPr lang="en-US" sz="2700" dirty="0"/>
              <a:t>4. The test is a return-to-duty or follow-up test. </a:t>
            </a:r>
          </a:p>
          <a:p>
            <a:r>
              <a:rPr lang="en-US" sz="2000" i="1" dirty="0"/>
              <a:t>Note: An employee may not “volunteer” to have his or her specimen collected under direct observation</a:t>
            </a:r>
            <a:endParaRPr lang="en-US" sz="2800" dirty="0"/>
          </a:p>
        </p:txBody>
      </p:sp>
    </p:spTree>
    <p:extLst>
      <p:ext uri="{BB962C8B-B14F-4D97-AF65-F5344CB8AC3E}">
        <p14:creationId xmlns:p14="http://schemas.microsoft.com/office/powerpoint/2010/main" val="38990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85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859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85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859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85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859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8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624127-A225-479E-964A-408B07AECE40}"/>
              </a:ext>
            </a:extLst>
          </p:cNvPr>
          <p:cNvSpPr>
            <a:spLocks noGrp="1"/>
          </p:cNvSpPr>
          <p:nvPr>
            <p:ph idx="1"/>
          </p:nvPr>
        </p:nvSpPr>
        <p:spPr>
          <a:xfrm>
            <a:off x="-1" y="228601"/>
            <a:ext cx="12053455" cy="6629399"/>
          </a:xfrm>
        </p:spPr>
        <p:txBody>
          <a:bodyPr>
            <a:normAutofit/>
          </a:bodyPr>
          <a:lstStyle/>
          <a:p>
            <a:pPr marL="457200" lvl="1" indent="0">
              <a:buNone/>
            </a:pPr>
            <a:r>
              <a:rPr lang="en-US" sz="3200" dirty="0"/>
              <a:t>Collector goes to Direct Observation when: </a:t>
            </a:r>
            <a:endParaRPr lang="en-US" sz="2800" i="1" dirty="0"/>
          </a:p>
          <a:p>
            <a:pPr marL="457200" lvl="1" indent="0">
              <a:buNone/>
            </a:pPr>
            <a:r>
              <a:rPr lang="en-US" dirty="0"/>
              <a:t>1. Materials brought to the collection site - </a:t>
            </a:r>
            <a:r>
              <a:rPr lang="en-US" b="1" dirty="0"/>
              <a:t>Attempt to tamper </a:t>
            </a:r>
            <a:endParaRPr lang="en-US" dirty="0"/>
          </a:p>
          <a:p>
            <a:pPr marL="457200" lvl="1" indent="0">
              <a:buNone/>
            </a:pPr>
            <a:r>
              <a:rPr lang="en-US" dirty="0"/>
              <a:t>2. The temperature on the original specimen was out of range  </a:t>
            </a:r>
          </a:p>
          <a:p>
            <a:pPr marL="457200" lvl="1" indent="0">
              <a:buNone/>
            </a:pPr>
            <a:r>
              <a:rPr lang="en-US" dirty="0"/>
              <a:t>3. The specimen appeared to have been tampered with. </a:t>
            </a:r>
          </a:p>
          <a:p>
            <a:pPr marL="0" indent="0">
              <a:buNone/>
            </a:pPr>
            <a:endParaRPr lang="en-US" sz="1000" i="1" dirty="0"/>
          </a:p>
          <a:p>
            <a:pPr lvl="1"/>
            <a:r>
              <a:rPr lang="en-US" sz="1800" i="1" dirty="0"/>
              <a:t>Note: The collector may serve as the observer when the collector is the same gender as the employee. If not, the collector must call upon another individual (who is the same gender as the employee) to act as the observer. </a:t>
            </a:r>
          </a:p>
          <a:p>
            <a:pPr lvl="1"/>
            <a:endParaRPr lang="en-US" i="1" dirty="0"/>
          </a:p>
          <a:p>
            <a:pPr marL="0" indent="0">
              <a:buNone/>
            </a:pPr>
            <a:r>
              <a:rPr lang="en-US" i="1" dirty="0"/>
              <a:t>Must verbally instruct  the observer  </a:t>
            </a:r>
          </a:p>
          <a:p>
            <a:r>
              <a:rPr lang="en-US" i="1" dirty="0"/>
              <a:t>inform the observer not to take the specimen from the employee </a:t>
            </a:r>
          </a:p>
          <a:p>
            <a:r>
              <a:rPr lang="en-US" i="1" dirty="0"/>
              <a:t>have the employee bring it to the collector. </a:t>
            </a:r>
          </a:p>
          <a:p>
            <a:endParaRPr lang="en-US" i="1" dirty="0"/>
          </a:p>
          <a:p>
            <a:r>
              <a:rPr lang="en-US" sz="2000" i="1" dirty="0"/>
              <a:t>It is recommended that the collector have a short written outline of the direct observation procedures to provide to and review with the observer.</a:t>
            </a:r>
          </a:p>
        </p:txBody>
      </p:sp>
    </p:spTree>
    <p:extLst>
      <p:ext uri="{BB962C8B-B14F-4D97-AF65-F5344CB8AC3E}">
        <p14:creationId xmlns:p14="http://schemas.microsoft.com/office/powerpoint/2010/main" val="35396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8AEFE-EDF2-4EBC-8C01-9F2ECD1010C1}"/>
              </a:ext>
            </a:extLst>
          </p:cNvPr>
          <p:cNvSpPr>
            <a:spLocks noGrp="1"/>
          </p:cNvSpPr>
          <p:nvPr>
            <p:ph idx="1"/>
          </p:nvPr>
        </p:nvSpPr>
        <p:spPr>
          <a:xfrm>
            <a:off x="-1" y="76201"/>
            <a:ext cx="12471991" cy="6781799"/>
          </a:xfrm>
        </p:spPr>
        <p:txBody>
          <a:bodyPr>
            <a:normAutofit/>
          </a:bodyPr>
          <a:lstStyle/>
          <a:p>
            <a:pPr marL="0" indent="0">
              <a:buNone/>
            </a:pPr>
            <a:r>
              <a:rPr lang="en-US" dirty="0"/>
              <a:t>An observed collection procedure: </a:t>
            </a:r>
          </a:p>
          <a:p>
            <a:pPr marL="0" indent="0">
              <a:buNone/>
            </a:pPr>
            <a:r>
              <a:rPr lang="en-US" b="1" dirty="0"/>
              <a:t>1. Explain procedure</a:t>
            </a:r>
            <a:endParaRPr lang="en-US" dirty="0"/>
          </a:p>
          <a:p>
            <a:pPr marL="0" indent="0">
              <a:buNone/>
            </a:pPr>
            <a:r>
              <a:rPr lang="en-US" b="1" dirty="0"/>
              <a:t>2</a:t>
            </a:r>
            <a:r>
              <a:rPr lang="en-US" dirty="0"/>
              <a:t>. </a:t>
            </a:r>
            <a:r>
              <a:rPr lang="en-US" b="1" dirty="0"/>
              <a:t>Complete a new CCF </a:t>
            </a:r>
            <a:r>
              <a:rPr lang="en-US" dirty="0"/>
              <a:t> with the </a:t>
            </a:r>
            <a:r>
              <a:rPr lang="en-US" b="1" dirty="0"/>
              <a:t>same</a:t>
            </a:r>
            <a:r>
              <a:rPr lang="en-US" dirty="0"/>
              <a:t> information</a:t>
            </a:r>
          </a:p>
          <a:p>
            <a:pPr marL="0" indent="0">
              <a:buNone/>
            </a:pPr>
            <a:r>
              <a:rPr lang="en-US" b="1" dirty="0"/>
              <a:t>3. Checks the “Observed</a:t>
            </a:r>
            <a:r>
              <a:rPr lang="en-US" dirty="0"/>
              <a:t>, (Enter Remark)”  </a:t>
            </a:r>
          </a:p>
          <a:p>
            <a:pPr marL="0" indent="0">
              <a:buNone/>
            </a:pPr>
            <a:r>
              <a:rPr lang="en-US" b="1" dirty="0"/>
              <a:t>4. Reason in the “Remarks</a:t>
            </a:r>
            <a:r>
              <a:rPr lang="en-US" dirty="0"/>
              <a:t>” line (Step 2) and the </a:t>
            </a:r>
          </a:p>
          <a:p>
            <a:pPr marL="0" indent="0">
              <a:buNone/>
            </a:pPr>
            <a:r>
              <a:rPr lang="en-US" b="1" dirty="0"/>
              <a:t>5. Name of the observer if it is someone other than the collector.</a:t>
            </a:r>
          </a:p>
          <a:p>
            <a:pPr marL="0" indent="0">
              <a:buNone/>
            </a:pPr>
            <a:endParaRPr lang="en-US" b="1" dirty="0"/>
          </a:p>
          <a:p>
            <a:pPr marL="0" indent="0">
              <a:buNone/>
            </a:pPr>
            <a:r>
              <a:rPr lang="en-US" dirty="0"/>
              <a:t>In a case where two sets of specimens – tampered or temp out of range</a:t>
            </a:r>
          </a:p>
          <a:p>
            <a:pPr marL="0" indent="0">
              <a:buNone/>
            </a:pPr>
            <a:r>
              <a:rPr lang="en-US" dirty="0"/>
              <a:t>	Enters on the “Remarks” line </a:t>
            </a:r>
          </a:p>
          <a:p>
            <a:pPr marL="0" indent="0">
              <a:buNone/>
            </a:pPr>
            <a:r>
              <a:rPr lang="en-US" dirty="0"/>
              <a:t> 	</a:t>
            </a:r>
            <a:r>
              <a:rPr lang="en-US" sz="2400" dirty="0"/>
              <a:t>for each specimen a notation :</a:t>
            </a:r>
            <a:endParaRPr lang="en-US" dirty="0"/>
          </a:p>
          <a:p>
            <a:pPr marL="0" indent="0">
              <a:buNone/>
            </a:pPr>
            <a:r>
              <a:rPr lang="en-US" dirty="0"/>
              <a:t>	</a:t>
            </a:r>
            <a:r>
              <a:rPr lang="en-US" b="1" dirty="0"/>
              <a:t> 1 of 2 CCF # 2= ___________</a:t>
            </a:r>
          </a:p>
          <a:p>
            <a:pPr marL="0" indent="0">
              <a:buNone/>
            </a:pPr>
            <a:r>
              <a:rPr lang="en-US" b="1" dirty="0"/>
              <a:t>	2 of 2</a:t>
            </a:r>
            <a:r>
              <a:rPr lang="en-US" dirty="0"/>
              <a:t> </a:t>
            </a:r>
            <a:r>
              <a:rPr lang="en-US" b="1" dirty="0"/>
              <a:t>CCF #1= </a:t>
            </a:r>
            <a:r>
              <a:rPr lang="en-US" dirty="0"/>
              <a:t>____________</a:t>
            </a:r>
          </a:p>
          <a:p>
            <a:pPr marL="0" indent="0">
              <a:buNone/>
            </a:pPr>
            <a:r>
              <a:rPr lang="en-US" b="1" dirty="0"/>
              <a:t>	</a:t>
            </a:r>
            <a:r>
              <a:rPr lang="en-US" dirty="0"/>
              <a:t>Cross reference CCF # </a:t>
            </a:r>
          </a:p>
        </p:txBody>
      </p:sp>
    </p:spTree>
    <p:extLst>
      <p:ext uri="{BB962C8B-B14F-4D97-AF65-F5344CB8AC3E}">
        <p14:creationId xmlns:p14="http://schemas.microsoft.com/office/powerpoint/2010/main" val="31085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B65B1-EC8F-4ABB-BFA9-A5F87DC5FFD3}"/>
              </a:ext>
            </a:extLst>
          </p:cNvPr>
          <p:cNvSpPr>
            <a:spLocks noGrp="1"/>
          </p:cNvSpPr>
          <p:nvPr>
            <p:ph idx="1"/>
          </p:nvPr>
        </p:nvSpPr>
        <p:spPr>
          <a:xfrm>
            <a:off x="74427" y="76201"/>
            <a:ext cx="11982893" cy="6781799"/>
          </a:xfrm>
        </p:spPr>
        <p:txBody>
          <a:bodyPr>
            <a:normAutofit/>
          </a:bodyPr>
          <a:lstStyle/>
          <a:p>
            <a:pPr marL="0" indent="0">
              <a:buNone/>
            </a:pPr>
            <a:r>
              <a:rPr lang="en-US" b="1" dirty="0"/>
              <a:t>6. Same gender observer  </a:t>
            </a:r>
          </a:p>
          <a:p>
            <a:pPr lvl="1"/>
            <a:r>
              <a:rPr lang="en-US" b="1" dirty="0"/>
              <a:t>request</a:t>
            </a:r>
            <a:r>
              <a:rPr lang="en-US" dirty="0"/>
              <a:t> </a:t>
            </a:r>
            <a:r>
              <a:rPr lang="en-US" u="sng" dirty="0"/>
              <a:t>the employee to raise his or her shirt, blouse, or dress/skirt, as appropriate, above the waist or navel, and lower clothing and underpants sufficient to show the observer – by turning around – that the employee does not have a prosthetic device.</a:t>
            </a:r>
            <a:r>
              <a:rPr lang="en-US" dirty="0"/>
              <a:t> </a:t>
            </a:r>
          </a:p>
          <a:p>
            <a:pPr lvl="1"/>
            <a:r>
              <a:rPr lang="en-US" dirty="0"/>
              <a:t>If no device found, the observer may permit the employee to return clothing to its proper position  </a:t>
            </a:r>
          </a:p>
          <a:p>
            <a:pPr lvl="1"/>
            <a:r>
              <a:rPr lang="en-US" dirty="0"/>
              <a:t>Conduct the observed collection. WATCH URINE LEAVE BODY AND GO INTO THE COLLECTION CONTAINER.</a:t>
            </a:r>
          </a:p>
          <a:p>
            <a:pPr marL="0" indent="0">
              <a:buNone/>
            </a:pPr>
            <a:endParaRPr lang="en-US" dirty="0"/>
          </a:p>
          <a:p>
            <a:pPr marL="0" indent="0">
              <a:buNone/>
            </a:pPr>
            <a:r>
              <a:rPr lang="en-US" dirty="0"/>
              <a:t>Note: There are three basic types of devices employees could “wear.” [Of course, there could be other devices, here are examples of some devices]: </a:t>
            </a:r>
          </a:p>
          <a:p>
            <a:pPr marL="457200" lvl="1" indent="0">
              <a:buNone/>
            </a:pPr>
            <a:r>
              <a:rPr lang="en-US" dirty="0"/>
              <a:t>1. One device has a long plastic tube connected to a bottle containing heated urine. </a:t>
            </a:r>
          </a:p>
          <a:p>
            <a:pPr marL="457200" lvl="1" indent="0">
              <a:buNone/>
            </a:pPr>
            <a:r>
              <a:rPr lang="en-US" dirty="0"/>
              <a:t>2. Another device consists of a short plastic tube attached to a battery heated plastic bag. </a:t>
            </a:r>
          </a:p>
          <a:p>
            <a:pPr marL="457200" lvl="1" indent="0">
              <a:buNone/>
            </a:pPr>
            <a:r>
              <a:rPr lang="en-US" dirty="0"/>
              <a:t>3. One device goes a step further by replacing the tube with very realistic prosthetic genitalia designed to match the employee’s skin tone.</a:t>
            </a:r>
          </a:p>
        </p:txBody>
      </p:sp>
    </p:spTree>
    <p:extLst>
      <p:ext uri="{BB962C8B-B14F-4D97-AF65-F5344CB8AC3E}">
        <p14:creationId xmlns:p14="http://schemas.microsoft.com/office/powerpoint/2010/main" val="22778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9A542-0412-4305-A9D0-B5C2224D7E87}"/>
              </a:ext>
            </a:extLst>
          </p:cNvPr>
          <p:cNvSpPr>
            <a:spLocks noGrp="1"/>
          </p:cNvSpPr>
          <p:nvPr>
            <p:ph idx="1"/>
          </p:nvPr>
        </p:nvSpPr>
        <p:spPr>
          <a:xfrm>
            <a:off x="270933" y="152400"/>
            <a:ext cx="10350993" cy="6629400"/>
          </a:xfrm>
        </p:spPr>
        <p:txBody>
          <a:bodyPr>
            <a:normAutofit/>
          </a:bodyPr>
          <a:lstStyle/>
          <a:p>
            <a:pPr marL="0" indent="0">
              <a:buNone/>
            </a:pPr>
            <a:r>
              <a:rPr lang="en-US" b="1" dirty="0"/>
              <a:t>6. Watch urine leave donor and go into collection cup</a:t>
            </a:r>
            <a:r>
              <a:rPr lang="en-US" sz="2000" b="1" dirty="0"/>
              <a:t>.</a:t>
            </a:r>
            <a:r>
              <a:rPr lang="en-US" sz="2000" dirty="0"/>
              <a:t>(use of mirrors or video cameras is not permitted). </a:t>
            </a:r>
          </a:p>
          <a:p>
            <a:pPr marL="0" indent="0">
              <a:buNone/>
            </a:pPr>
            <a:endParaRPr lang="en-US" dirty="0"/>
          </a:p>
          <a:p>
            <a:r>
              <a:rPr lang="en-US" sz="2400" dirty="0"/>
              <a:t>Note: </a:t>
            </a:r>
            <a:r>
              <a:rPr lang="en-US" sz="2400" i="1" dirty="0"/>
              <a:t>If it is a multi-stall restroom, the observer must enter the stall with the employee. </a:t>
            </a:r>
          </a:p>
          <a:p>
            <a:endParaRPr lang="en-US" sz="2400" i="1" dirty="0"/>
          </a:p>
          <a:p>
            <a:pPr marL="0" indent="0">
              <a:buNone/>
            </a:pPr>
            <a:r>
              <a:rPr lang="en-US" sz="2400" i="1" dirty="0"/>
              <a:t> </a:t>
            </a:r>
          </a:p>
          <a:p>
            <a:pPr marL="0" indent="0">
              <a:buNone/>
            </a:pPr>
            <a:r>
              <a:rPr lang="en-US" i="1" u="sng" dirty="0"/>
              <a:t>Stop collection if donor: </a:t>
            </a:r>
          </a:p>
          <a:p>
            <a:pPr marL="0" indent="0">
              <a:buNone/>
            </a:pPr>
            <a:r>
              <a:rPr lang="en-US" dirty="0"/>
              <a:t>1. Declines directly observed collection  </a:t>
            </a:r>
          </a:p>
          <a:p>
            <a:pPr marL="0" indent="0">
              <a:buNone/>
            </a:pPr>
            <a:r>
              <a:rPr lang="en-US" dirty="0"/>
              <a:t>2. Fails to follow the observer’s instructions  </a:t>
            </a:r>
          </a:p>
          <a:p>
            <a:pPr marL="0" indent="0">
              <a:buNone/>
            </a:pPr>
            <a:r>
              <a:rPr lang="en-US" dirty="0"/>
              <a:t>3. Possesses or wears a prosthetic or other device  </a:t>
            </a:r>
          </a:p>
          <a:p>
            <a:pPr marL="0" indent="0">
              <a:buNone/>
            </a:pPr>
            <a:r>
              <a:rPr lang="en-US" dirty="0"/>
              <a:t> </a:t>
            </a:r>
          </a:p>
          <a:p>
            <a:pPr marL="0" indent="0">
              <a:buNone/>
            </a:pPr>
            <a:endParaRPr lang="en-US" b="1" dirty="0"/>
          </a:p>
          <a:p>
            <a:pPr marL="0" indent="0">
              <a:buNone/>
            </a:pPr>
            <a:r>
              <a:rPr lang="en-US" b="1" dirty="0"/>
              <a:t>Notify the DER as soon as possible.</a:t>
            </a:r>
          </a:p>
        </p:txBody>
      </p:sp>
    </p:spTree>
    <p:extLst>
      <p:ext uri="{BB962C8B-B14F-4D97-AF65-F5344CB8AC3E}">
        <p14:creationId xmlns:p14="http://schemas.microsoft.com/office/powerpoint/2010/main" val="42457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69BF0-F89C-44B4-B8FD-39F669A80B5E}"/>
              </a:ext>
            </a:extLst>
          </p:cNvPr>
          <p:cNvSpPr>
            <a:spLocks noGrp="1"/>
          </p:cNvSpPr>
          <p:nvPr>
            <p:ph idx="1"/>
          </p:nvPr>
        </p:nvSpPr>
        <p:spPr>
          <a:xfrm>
            <a:off x="90311" y="1"/>
            <a:ext cx="12101689" cy="6857999"/>
          </a:xfrm>
        </p:spPr>
        <p:txBody>
          <a:bodyPr>
            <a:normAutofit/>
          </a:bodyPr>
          <a:lstStyle/>
          <a:p>
            <a:endParaRPr lang="en-US" b="1" dirty="0"/>
          </a:p>
          <a:p>
            <a:r>
              <a:rPr lang="en-US" b="1" dirty="0"/>
              <a:t>7.  Donor hands the collection container directly to the collector.</a:t>
            </a:r>
            <a:r>
              <a:rPr lang="en-US" dirty="0"/>
              <a:t> </a:t>
            </a:r>
            <a:r>
              <a:rPr lang="en-US" i="1" dirty="0"/>
              <a:t> </a:t>
            </a:r>
          </a:p>
          <a:p>
            <a:endParaRPr lang="en-US" dirty="0"/>
          </a:p>
          <a:p>
            <a:endParaRPr lang="en-US" dirty="0"/>
          </a:p>
          <a:p>
            <a:endParaRPr lang="en-US" dirty="0"/>
          </a:p>
          <a:p>
            <a:pPr marL="0" indent="0">
              <a:buNone/>
            </a:pPr>
            <a:r>
              <a:rPr lang="en-US" sz="2500" dirty="0"/>
              <a:t>If the collector learns that a directly observed collection </a:t>
            </a:r>
            <a:r>
              <a:rPr lang="en-US" sz="2500" b="1" dirty="0"/>
              <a:t>should have taken place, but was not</a:t>
            </a:r>
            <a:r>
              <a:rPr lang="en-US" sz="2500" dirty="0"/>
              <a:t>, the collector must </a:t>
            </a:r>
            <a:r>
              <a:rPr lang="en-US" sz="2500" b="1" dirty="0"/>
              <a:t>inform the employer </a:t>
            </a:r>
            <a:r>
              <a:rPr lang="en-US" sz="2500" dirty="0"/>
              <a:t>that the employee must be directed to return for an immediate recollection under direct observation.</a:t>
            </a:r>
          </a:p>
        </p:txBody>
      </p:sp>
    </p:spTree>
    <p:extLst>
      <p:ext uri="{BB962C8B-B14F-4D97-AF65-F5344CB8AC3E}">
        <p14:creationId xmlns:p14="http://schemas.microsoft.com/office/powerpoint/2010/main" val="11871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58C09A-5FE6-46D4-9637-820954134556}"/>
              </a:ext>
            </a:extLst>
          </p:cNvPr>
          <p:cNvSpPr>
            <a:spLocks noGrp="1"/>
          </p:cNvSpPr>
          <p:nvPr>
            <p:ph idx="1"/>
          </p:nvPr>
        </p:nvSpPr>
        <p:spPr>
          <a:xfrm>
            <a:off x="1447800" y="228600"/>
            <a:ext cx="8534400" cy="6400800"/>
          </a:xfrm>
        </p:spPr>
        <p:txBody>
          <a:bodyPr>
            <a:normAutofit fontScale="77500" lnSpcReduction="20000"/>
          </a:bodyPr>
          <a:lstStyle/>
          <a:p>
            <a:r>
              <a:rPr lang="en-US" b="1" u="sng" dirty="0"/>
              <a:t>What are some of the other changes to Part 40?</a:t>
            </a:r>
            <a:endParaRPr lang="en-US" dirty="0"/>
          </a:p>
          <a:p>
            <a:r>
              <a:rPr lang="en-US" dirty="0"/>
              <a:t>The DOT added a new section reiterating that, in the DOT testing program, only urine specimens can be collected and analyzed at HHS-certified laboratories.</a:t>
            </a:r>
          </a:p>
          <a:p>
            <a:r>
              <a:rPr lang="en-US" dirty="0"/>
              <a:t>The DOT added language further emphasizing the existing DOT prohibition on the use of DNA testing on DOT drug-testing specimens.</a:t>
            </a:r>
          </a:p>
          <a:p>
            <a:r>
              <a:rPr lang="en-US" dirty="0"/>
              <a:t>The final rule made minor modifications to certain section headings.</a:t>
            </a:r>
          </a:p>
          <a:p>
            <a:r>
              <a:rPr lang="en-US" dirty="0"/>
              <a:t>The final rule moved the list of Substance Abuse Professional certification organizations from the rule text to ODAPC's website.</a:t>
            </a:r>
          </a:p>
          <a:p>
            <a:r>
              <a:rPr lang="en-US" dirty="0"/>
              <a:t>The final rule moved the MIS instructions from Appendix H to ODAPC’s website.</a:t>
            </a:r>
          </a:p>
          <a:p>
            <a:r>
              <a:rPr lang="en-US" dirty="0"/>
              <a:t>Outdated compliance dates were removed and links were updated.</a:t>
            </a:r>
          </a:p>
          <a:p>
            <a:r>
              <a:rPr lang="en-US" dirty="0"/>
              <a:t>Appendices B, C, D, and H were updated.</a:t>
            </a:r>
          </a:p>
          <a:p>
            <a:r>
              <a:rPr lang="en-US" b="1" u="sng" dirty="0"/>
              <a:t>Where can I find a copy of the final rule?</a:t>
            </a:r>
            <a:endParaRPr lang="en-US" dirty="0"/>
          </a:p>
          <a:p>
            <a:r>
              <a:rPr lang="en-US" dirty="0"/>
              <a:t>      You can view the final rule on ODAPC’s web site </a:t>
            </a:r>
            <a:r>
              <a:rPr lang="en-US" dirty="0">
                <a:hlinkClick r:id="rId2"/>
              </a:rPr>
              <a:t>www.transportation.gov/odapc/frpubs</a:t>
            </a:r>
            <a:r>
              <a:rPr lang="en-US" dirty="0"/>
              <a:t>.</a:t>
            </a:r>
          </a:p>
          <a:p>
            <a:r>
              <a:rPr lang="en-US" dirty="0"/>
              <a:t> </a:t>
            </a:r>
          </a:p>
          <a:p>
            <a:r>
              <a:rPr lang="en-US" dirty="0"/>
              <a:t> </a:t>
            </a:r>
          </a:p>
          <a:p>
            <a:r>
              <a:rPr lang="en-US" sz="1700" b="1" u="sng" dirty="0"/>
              <a:t>NOTE:</a:t>
            </a:r>
            <a:r>
              <a:rPr lang="en-US" sz="1700" dirty="0"/>
              <a:t>   This document informally summarizes some of the important effects of the rule, but it is not a substitute for the rule and should not be relied upon to determine legal compliance with the rule.  ODAPC encourages affected entities, including employers and service agents, to review the final rule</a:t>
            </a:r>
            <a:r>
              <a:rPr lang="en-US" dirty="0"/>
              <a:t>.</a:t>
            </a:r>
          </a:p>
          <a:p>
            <a:endParaRPr lang="en-US" dirty="0"/>
          </a:p>
        </p:txBody>
      </p:sp>
    </p:spTree>
    <p:extLst>
      <p:ext uri="{BB962C8B-B14F-4D97-AF65-F5344CB8AC3E}">
        <p14:creationId xmlns:p14="http://schemas.microsoft.com/office/powerpoint/2010/main" val="41995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5858" name="Picture 2" descr="WHIZZ-5000-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228600"/>
            <a:ext cx="4995863"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117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rrowheads="1"/>
          </p:cNvSpPr>
          <p:nvPr>
            <p:ph type="title"/>
          </p:nvPr>
        </p:nvSpPr>
        <p:spPr>
          <a:xfrm>
            <a:off x="2943226" y="274639"/>
            <a:ext cx="6924675" cy="769937"/>
          </a:xfrm>
        </p:spPr>
        <p:txBody>
          <a:bodyPr/>
          <a:lstStyle/>
          <a:p>
            <a:r>
              <a:rPr lang="en-US" dirty="0">
                <a:latin typeface="Arial" charset="0"/>
              </a:rPr>
              <a:t>“Beat the Test”</a:t>
            </a:r>
          </a:p>
        </p:txBody>
      </p:sp>
      <p:sp>
        <p:nvSpPr>
          <p:cNvPr id="1115139" name="Rectangle 3"/>
          <p:cNvSpPr>
            <a:spLocks noGrp="1" noChangeArrowheads="1"/>
          </p:cNvSpPr>
          <p:nvPr>
            <p:ph idx="1"/>
          </p:nvPr>
        </p:nvSpPr>
        <p:spPr>
          <a:xfrm>
            <a:off x="2992438" y="1600201"/>
            <a:ext cx="7218362" cy="4164013"/>
          </a:xfrm>
        </p:spPr>
        <p:txBody>
          <a:bodyPr>
            <a:normAutofit/>
          </a:bodyPr>
          <a:lstStyle/>
          <a:p>
            <a:pPr>
              <a:buClr>
                <a:schemeClr val="tx1"/>
              </a:buClr>
              <a:buFontTx/>
              <a:buNone/>
            </a:pPr>
            <a:r>
              <a:rPr lang="en-US" b="1" dirty="0"/>
              <a:t>$150.00 ea  Whizzinator</a:t>
            </a:r>
          </a:p>
          <a:p>
            <a:r>
              <a:rPr lang="en-US" sz="2400" b="1" i="1" dirty="0"/>
              <a:t>“Best Thing Out There, Don't Be Fooled By Those Drinks This Works Every Time.” -The Eggfella, CA</a:t>
            </a:r>
          </a:p>
          <a:p>
            <a:r>
              <a:rPr lang="en-US" sz="2400" b="1" i="1" dirty="0"/>
              <a:t>“I have literally spent thousands of dollars on cleansers and 24 hr. formula's. NOTHING worked until whizzanator. Thanks for the freedom.” -Greg, CA</a:t>
            </a:r>
          </a:p>
          <a:p>
            <a:r>
              <a:rPr lang="en-US" sz="2400" b="1" i="1" dirty="0"/>
              <a:t>"You guys did a great job! It works super!"</a:t>
            </a:r>
          </a:p>
          <a:p>
            <a:pPr>
              <a:buFont typeface="Wingdings" pitchFamily="2" charset="2"/>
              <a:buNone/>
            </a:pPr>
            <a:r>
              <a:rPr lang="en-US" sz="2400" b="1" i="1" dirty="0"/>
              <a:t>    -Naien A., Herndon, VA</a:t>
            </a:r>
          </a:p>
          <a:p>
            <a:pPr>
              <a:buFont typeface="Wingdings" pitchFamily="2" charset="2"/>
              <a:buNone/>
            </a:pPr>
            <a:endParaRPr lang="en-US" sz="2400" b="1" dirty="0"/>
          </a:p>
        </p:txBody>
      </p:sp>
      <p:sp>
        <p:nvSpPr>
          <p:cNvPr id="1115140" name="Text Box 4"/>
          <p:cNvSpPr txBox="1">
            <a:spLocks noChangeArrowheads="1"/>
          </p:cNvSpPr>
          <p:nvPr/>
        </p:nvSpPr>
        <p:spPr bwMode="auto">
          <a:xfrm>
            <a:off x="2590800" y="1143001"/>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dirty="0"/>
          </a:p>
        </p:txBody>
      </p:sp>
      <p:sp>
        <p:nvSpPr>
          <p:cNvPr id="1115141" name="Text Box 5"/>
          <p:cNvSpPr txBox="1">
            <a:spLocks noChangeArrowheads="1"/>
          </p:cNvSpPr>
          <p:nvPr/>
        </p:nvSpPr>
        <p:spPr bwMode="auto">
          <a:xfrm>
            <a:off x="3352800" y="1020763"/>
            <a:ext cx="7086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u="sng" dirty="0"/>
              <a:t>What People do to beat a test??????</a:t>
            </a:r>
          </a:p>
        </p:txBody>
      </p:sp>
    </p:spTree>
    <p:extLst>
      <p:ext uri="{BB962C8B-B14F-4D97-AF65-F5344CB8AC3E}">
        <p14:creationId xmlns:p14="http://schemas.microsoft.com/office/powerpoint/2010/main" val="3682934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rrowheads="1"/>
          </p:cNvSpPr>
          <p:nvPr>
            <p:ph type="title"/>
          </p:nvPr>
        </p:nvSpPr>
        <p:spPr>
          <a:xfrm>
            <a:off x="2820988" y="287339"/>
            <a:ext cx="7161212" cy="820737"/>
          </a:xfrm>
        </p:spPr>
        <p:txBody>
          <a:bodyPr/>
          <a:lstStyle/>
          <a:p>
            <a:r>
              <a:rPr lang="en-US" dirty="0"/>
              <a:t> “</a:t>
            </a:r>
            <a:r>
              <a:rPr lang="en-US" dirty="0">
                <a:latin typeface="Arial" charset="0"/>
              </a:rPr>
              <a:t>Beat the Test</a:t>
            </a:r>
            <a:r>
              <a:rPr lang="en-US" dirty="0"/>
              <a:t>”</a:t>
            </a:r>
          </a:p>
        </p:txBody>
      </p:sp>
      <p:sp>
        <p:nvSpPr>
          <p:cNvPr id="1111043" name="Rectangle 3"/>
          <p:cNvSpPr>
            <a:spLocks noGrp="1" noChangeArrowheads="1"/>
          </p:cNvSpPr>
          <p:nvPr>
            <p:ph type="body" sz="half" idx="1"/>
          </p:nvPr>
        </p:nvSpPr>
        <p:spPr>
          <a:xfrm>
            <a:off x="1981200" y="1600201"/>
            <a:ext cx="4040188" cy="4525963"/>
          </a:xfrm>
        </p:spPr>
        <p:txBody>
          <a:bodyPr/>
          <a:lstStyle/>
          <a:p>
            <a:pPr>
              <a:buFont typeface="Wingdings" pitchFamily="2" charset="2"/>
              <a:buNone/>
            </a:pPr>
            <a:r>
              <a:rPr lang="en-US" sz="2800" dirty="0"/>
              <a:t> </a:t>
            </a:r>
          </a:p>
        </p:txBody>
      </p:sp>
      <p:graphicFrame>
        <p:nvGraphicFramePr>
          <p:cNvPr id="1111051" name="Group 11"/>
          <p:cNvGraphicFramePr>
            <a:graphicFrameLocks noGrp="1"/>
          </p:cNvGraphicFramePr>
          <p:nvPr>
            <p:ph sz="half" idx="2"/>
          </p:nvPr>
        </p:nvGraphicFramePr>
        <p:xfrm>
          <a:off x="6324600" y="4495801"/>
          <a:ext cx="3962400" cy="1981201"/>
        </p:xfrm>
        <a:graphic>
          <a:graphicData uri="http://schemas.openxmlformats.org/drawingml/2006/table">
            <a:tbl>
              <a:tblPr/>
              <a:tblGrid>
                <a:gridCol w="3962400">
                  <a:extLst>
                    <a:ext uri="{9D8B030D-6E8A-4147-A177-3AD203B41FA5}">
                      <a16:colId xmlns:a16="http://schemas.microsoft.com/office/drawing/2014/main" val="20000"/>
                    </a:ext>
                  </a:extLst>
                </a:gridCol>
              </a:tblGrid>
              <a:tr h="830263">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50938">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110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1111045" name="Picture 5" descr="http://www.whizzinator.com/images/Wiz_Man.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724150" y="1524000"/>
            <a:ext cx="24574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111046" name="Rectangle 6"/>
          <p:cNvSpPr>
            <a:spLocks noChangeArrowheads="1"/>
          </p:cNvSpPr>
          <p:nvPr/>
        </p:nvSpPr>
        <p:spPr bwMode="auto">
          <a:xfrm>
            <a:off x="1524001" y="2381250"/>
            <a:ext cx="269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200" dirty="0">
                <a:latin typeface="Arial" charset="0"/>
                <a:cs typeface="Times New Roman" pitchFamily="18" charset="0"/>
              </a:rPr>
              <a:t>  </a:t>
            </a:r>
            <a:endParaRPr lang="en-US" dirty="0">
              <a:latin typeface="Arial" charset="0"/>
            </a:endParaRPr>
          </a:p>
        </p:txBody>
      </p:sp>
      <p:sp>
        <p:nvSpPr>
          <p:cNvPr id="1111047" name="Rectangle 7"/>
          <p:cNvSpPr>
            <a:spLocks noChangeArrowheads="1"/>
          </p:cNvSpPr>
          <p:nvPr/>
        </p:nvSpPr>
        <p:spPr bwMode="auto">
          <a:xfrm>
            <a:off x="1524001" y="22918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1111048" name="Picture 8" descr="pisstes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1524001"/>
            <a:ext cx="19907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1049" name="Picture 9" descr="Drug Screening 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1" y="1676400"/>
            <a:ext cx="11906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1050" name="Picture 10" descr="ButtWedge - Pass Drug Te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191001"/>
            <a:ext cx="3810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0384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rrowheads="1"/>
          </p:cNvSpPr>
          <p:nvPr>
            <p:ph type="title"/>
          </p:nvPr>
        </p:nvSpPr>
        <p:spPr>
          <a:xfrm>
            <a:off x="2692401" y="274639"/>
            <a:ext cx="7439025" cy="1063625"/>
          </a:xfrm>
        </p:spPr>
        <p:txBody>
          <a:bodyPr/>
          <a:lstStyle/>
          <a:p>
            <a:r>
              <a:rPr lang="en-US" dirty="0">
                <a:latin typeface="Arial" charset="0"/>
              </a:rPr>
              <a:t>“Beat the Test”</a:t>
            </a:r>
          </a:p>
        </p:txBody>
      </p:sp>
      <p:pic>
        <p:nvPicPr>
          <p:cNvPr id="1113091" name="Picture 3" descr="yhst-32708291901555_1881_436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9175" y="1600201"/>
            <a:ext cx="2755900" cy="278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3092" name="Picture 4" descr="yhst-32708291901555_1881_292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4560888"/>
            <a:ext cx="2667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3093" name="idElement53Img" descr="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1981200"/>
            <a:ext cx="24685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3094" name="Picture 6" descr="yhst-32708291901555_1881_2328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026" y="1447801"/>
            <a:ext cx="1857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3095" name="Text Box 7"/>
          <p:cNvSpPr txBox="1">
            <a:spLocks noChangeArrowheads="1"/>
          </p:cNvSpPr>
          <p:nvPr/>
        </p:nvSpPr>
        <p:spPr bwMode="auto">
          <a:xfrm>
            <a:off x="5334000" y="5240338"/>
            <a:ext cx="54102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dirty="0">
                <a:effectLst>
                  <a:outerShdw blurRad="38100" dist="38100" dir="2700000" algn="tl">
                    <a:srgbClr val="000000"/>
                  </a:outerShdw>
                </a:effectLst>
              </a:rPr>
              <a:t>Money Back Guarantee!!!</a:t>
            </a:r>
          </a:p>
          <a:p>
            <a:pPr>
              <a:spcBef>
                <a:spcPct val="50000"/>
              </a:spcBef>
            </a:pPr>
            <a:r>
              <a:rPr lang="en-US" sz="2800" b="1" dirty="0">
                <a:effectLst>
                  <a:outerShdw blurRad="38100" dist="38100" dir="2700000" algn="tl">
                    <a:srgbClr val="000000"/>
                  </a:outerShdw>
                </a:effectLst>
              </a:rPr>
              <a:t>                         </a:t>
            </a:r>
          </a:p>
        </p:txBody>
      </p:sp>
    </p:spTree>
    <p:extLst>
      <p:ext uri="{BB962C8B-B14F-4D97-AF65-F5344CB8AC3E}">
        <p14:creationId xmlns:p14="http://schemas.microsoft.com/office/powerpoint/2010/main" val="84590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Rot="1" noChangeArrowheads="1"/>
          </p:cNvSpPr>
          <p:nvPr>
            <p:ph type="title"/>
          </p:nvPr>
        </p:nvSpPr>
        <p:spPr>
          <a:xfrm>
            <a:off x="1905001" y="228600"/>
            <a:ext cx="8079581" cy="1658198"/>
          </a:xfrm>
        </p:spPr>
        <p:txBody>
          <a:bodyPr>
            <a:normAutofit/>
          </a:bodyPr>
          <a:lstStyle/>
          <a:p>
            <a:r>
              <a:rPr lang="en-US" sz="4000" b="1" dirty="0">
                <a:solidFill>
                  <a:srgbClr val="002060"/>
                </a:solidFill>
              </a:rPr>
              <a:t>HHS Direct Observation- differences</a:t>
            </a:r>
          </a:p>
        </p:txBody>
      </p:sp>
      <p:sp>
        <p:nvSpPr>
          <p:cNvPr id="1127427" name="Rectangle 3"/>
          <p:cNvSpPr>
            <a:spLocks noGrp="1" noChangeArrowheads="1"/>
          </p:cNvSpPr>
          <p:nvPr>
            <p:ph idx="1"/>
          </p:nvPr>
        </p:nvSpPr>
        <p:spPr>
          <a:xfrm>
            <a:off x="417689" y="1600200"/>
            <a:ext cx="11458222" cy="5257800"/>
          </a:xfrm>
        </p:spPr>
        <p:txBody>
          <a:bodyPr>
            <a:normAutofit/>
          </a:bodyPr>
          <a:lstStyle/>
          <a:p>
            <a:pPr marL="457200" indent="-457200">
              <a:buFont typeface="Arial" pitchFamily="34" charset="0"/>
              <a:buChar char="•"/>
            </a:pPr>
            <a:r>
              <a:rPr lang="en-US" sz="2800" dirty="0"/>
              <a:t>Collector must first </a:t>
            </a:r>
            <a:r>
              <a:rPr lang="en-US" sz="2800" b="1" dirty="0"/>
              <a:t>contact a supervisor </a:t>
            </a:r>
            <a:r>
              <a:rPr lang="en-US" sz="2800" dirty="0"/>
              <a:t>to concur with a decision to perform a Directly Observed collection</a:t>
            </a:r>
          </a:p>
          <a:p>
            <a:pPr marL="0" indent="0">
              <a:buNone/>
            </a:pPr>
            <a:endParaRPr lang="en-US" sz="2800" dirty="0"/>
          </a:p>
          <a:p>
            <a:pPr marL="457200" indent="-457200">
              <a:buFont typeface="Arial" pitchFamily="34" charset="0"/>
              <a:buChar char="•"/>
            </a:pPr>
            <a:r>
              <a:rPr lang="en-US" sz="2800" dirty="0"/>
              <a:t>Observer has to be </a:t>
            </a:r>
            <a:r>
              <a:rPr lang="en-US" sz="2800" b="1" dirty="0"/>
              <a:t>Trained in Direct Observed </a:t>
            </a:r>
            <a:r>
              <a:rPr lang="en-US" sz="2800" dirty="0"/>
              <a:t>specific collections</a:t>
            </a:r>
          </a:p>
          <a:p>
            <a:pPr marL="0" indent="0">
              <a:buNone/>
            </a:pPr>
            <a:endParaRPr lang="en-US" sz="2800" dirty="0"/>
          </a:p>
          <a:p>
            <a:pPr marL="457200" indent="-457200">
              <a:buFont typeface="Arial" pitchFamily="34" charset="0"/>
              <a:buChar char="•"/>
            </a:pPr>
            <a:r>
              <a:rPr lang="en-US" sz="2800" dirty="0"/>
              <a:t>Observer watches urine leave the donor’s body and into container- </a:t>
            </a:r>
            <a:r>
              <a:rPr lang="en-US" sz="2800" b="1" dirty="0"/>
              <a:t>no lifting up or lowering of clothes for proof of prosthetic devices.</a:t>
            </a:r>
          </a:p>
          <a:p>
            <a:pPr marL="0" indent="0">
              <a:buNone/>
            </a:pPr>
            <a:endParaRPr lang="en-US" sz="2800" dirty="0"/>
          </a:p>
          <a:p>
            <a:pPr marL="457200" indent="-457200">
              <a:buFont typeface="Arial" pitchFamily="34" charset="0"/>
              <a:buChar char="•"/>
            </a:pPr>
            <a:r>
              <a:rPr lang="en-US" sz="2800" b="1" dirty="0"/>
              <a:t>No</a:t>
            </a:r>
            <a:r>
              <a:rPr lang="en-US" sz="2800" dirty="0"/>
              <a:t> requirement for HHS regarding </a:t>
            </a:r>
            <a:r>
              <a:rPr lang="en-US" sz="2800" b="1" dirty="0"/>
              <a:t>return to duty and follow up testing</a:t>
            </a:r>
          </a:p>
        </p:txBody>
      </p:sp>
    </p:spTree>
    <p:extLst>
      <p:ext uri="{BB962C8B-B14F-4D97-AF65-F5344CB8AC3E}">
        <p14:creationId xmlns:p14="http://schemas.microsoft.com/office/powerpoint/2010/main" val="22456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2742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127427">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127427">
                                            <p:txEl>
                                              <p:pRg st="4" end="4"/>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127427">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8421-F24C-4F40-9202-A69A0425A5D1}"/>
              </a:ext>
            </a:extLst>
          </p:cNvPr>
          <p:cNvSpPr>
            <a:spLocks noGrp="1"/>
          </p:cNvSpPr>
          <p:nvPr>
            <p:ph type="title"/>
          </p:nvPr>
        </p:nvSpPr>
        <p:spPr/>
        <p:txBody>
          <a:bodyPr/>
          <a:lstStyle/>
          <a:p>
            <a:r>
              <a:rPr lang="en-US" dirty="0"/>
              <a:t>Temperature out of control mock</a:t>
            </a:r>
          </a:p>
        </p:txBody>
      </p:sp>
    </p:spTree>
    <p:extLst>
      <p:ext uri="{BB962C8B-B14F-4D97-AF65-F5344CB8AC3E}">
        <p14:creationId xmlns:p14="http://schemas.microsoft.com/office/powerpoint/2010/main" val="1177059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B43-18DD-4F97-A133-922523839BFD}"/>
              </a:ext>
            </a:extLst>
          </p:cNvPr>
          <p:cNvSpPr>
            <a:spLocks noGrp="1"/>
          </p:cNvSpPr>
          <p:nvPr>
            <p:ph type="title"/>
          </p:nvPr>
        </p:nvSpPr>
        <p:spPr/>
        <p:txBody>
          <a:bodyPr/>
          <a:lstStyle/>
          <a:p>
            <a:r>
              <a:rPr lang="en-US" dirty="0">
                <a:solidFill>
                  <a:srgbClr val="FF0000"/>
                </a:solidFill>
              </a:rPr>
              <a:t>Temperature out of range</a:t>
            </a:r>
          </a:p>
        </p:txBody>
      </p:sp>
      <p:sp>
        <p:nvSpPr>
          <p:cNvPr id="8" name="Oval 7">
            <a:extLst>
              <a:ext uri="{FF2B5EF4-FFF2-40B4-BE49-F238E27FC236}">
                <a16:creationId xmlns:a16="http://schemas.microsoft.com/office/drawing/2014/main" id="{1AF3EBCC-5B7E-4A3B-9E88-7BF1F555BABC}"/>
              </a:ext>
            </a:extLst>
          </p:cNvPr>
          <p:cNvSpPr/>
          <p:nvPr/>
        </p:nvSpPr>
        <p:spPr>
          <a:xfrm>
            <a:off x="1040171" y="1127758"/>
            <a:ext cx="2483271" cy="188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ID</a:t>
            </a:r>
          </a:p>
          <a:p>
            <a:pPr marL="342900" indent="-342900">
              <a:buFont typeface="+mj-lt"/>
              <a:buAutoNum type="arabicPeriod"/>
            </a:pPr>
            <a:r>
              <a:rPr lang="en-US" sz="1600" dirty="0">
                <a:solidFill>
                  <a:schemeClr val="tx1"/>
                </a:solidFill>
              </a:rPr>
              <a:t>Instructions reviews</a:t>
            </a:r>
          </a:p>
          <a:p>
            <a:pPr marL="342900" indent="-342900">
              <a:buFont typeface="+mj-lt"/>
              <a:buAutoNum type="arabicPeriod"/>
            </a:pPr>
            <a:r>
              <a:rPr lang="en-US" sz="1600" dirty="0">
                <a:solidFill>
                  <a:schemeClr val="tx1"/>
                </a:solidFill>
              </a:rPr>
              <a:t>Complete Step one</a:t>
            </a:r>
          </a:p>
        </p:txBody>
      </p:sp>
      <p:sp>
        <p:nvSpPr>
          <p:cNvPr id="11" name="Oval 10">
            <a:extLst>
              <a:ext uri="{FF2B5EF4-FFF2-40B4-BE49-F238E27FC236}">
                <a16:creationId xmlns:a16="http://schemas.microsoft.com/office/drawing/2014/main" id="{837DD3E3-91FA-4DB0-88F9-94F4B10F572F}"/>
              </a:ext>
            </a:extLst>
          </p:cNvPr>
          <p:cNvSpPr/>
          <p:nvPr/>
        </p:nvSpPr>
        <p:spPr>
          <a:xfrm>
            <a:off x="7657955" y="1221572"/>
            <a:ext cx="2704013" cy="2233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Pick collection cup  </a:t>
            </a:r>
          </a:p>
          <a:p>
            <a:r>
              <a:rPr lang="en-US" sz="1600" dirty="0">
                <a:solidFill>
                  <a:schemeClr val="tx1"/>
                </a:solidFill>
              </a:rPr>
              <a:t>Instruct donor</a:t>
            </a:r>
          </a:p>
          <a:p>
            <a:pPr marL="342900" indent="-342900">
              <a:buFont typeface="+mj-lt"/>
              <a:buAutoNum type="arabicPeriod"/>
            </a:pPr>
            <a:r>
              <a:rPr lang="en-US" sz="1600" dirty="0">
                <a:solidFill>
                  <a:schemeClr val="tx1"/>
                </a:solidFill>
              </a:rPr>
              <a:t>Amount 45 ml</a:t>
            </a:r>
          </a:p>
          <a:p>
            <a:pPr marL="342900" indent="-342900">
              <a:buFont typeface="+mj-lt"/>
              <a:buAutoNum type="arabicPeriod"/>
            </a:pPr>
            <a:r>
              <a:rPr lang="en-US" sz="1600" dirty="0">
                <a:solidFill>
                  <a:schemeClr val="tx1"/>
                </a:solidFill>
              </a:rPr>
              <a:t>2 minutes</a:t>
            </a:r>
          </a:p>
          <a:p>
            <a:pPr marL="342900" indent="-342900">
              <a:buFont typeface="+mj-lt"/>
              <a:buAutoNum type="arabicPeriod"/>
            </a:pPr>
            <a:r>
              <a:rPr lang="en-US" sz="1600" dirty="0">
                <a:solidFill>
                  <a:schemeClr val="tx1"/>
                </a:solidFill>
              </a:rPr>
              <a:t>Don’t flush</a:t>
            </a:r>
          </a:p>
        </p:txBody>
      </p:sp>
      <p:sp>
        <p:nvSpPr>
          <p:cNvPr id="12" name="Oval 11">
            <a:extLst>
              <a:ext uri="{FF2B5EF4-FFF2-40B4-BE49-F238E27FC236}">
                <a16:creationId xmlns:a16="http://schemas.microsoft.com/office/drawing/2014/main" id="{12990630-079B-4D45-8C88-47D1A55EF5CC}"/>
              </a:ext>
            </a:extLst>
          </p:cNvPr>
          <p:cNvSpPr/>
          <p:nvPr/>
        </p:nvSpPr>
        <p:spPr>
          <a:xfrm>
            <a:off x="7357145" y="3822527"/>
            <a:ext cx="4236440" cy="3203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1600" dirty="0">
                <a:solidFill>
                  <a:schemeClr val="tx1"/>
                </a:solidFill>
              </a:rPr>
              <a:t>Complete step 5 on copy 2</a:t>
            </a:r>
          </a:p>
          <a:p>
            <a:r>
              <a:rPr lang="en-US" sz="1600" dirty="0">
                <a:solidFill>
                  <a:schemeClr val="tx1"/>
                </a:solidFill>
              </a:rPr>
              <a:t>Complete step 4 on copy 1</a:t>
            </a:r>
          </a:p>
          <a:p>
            <a:pPr marL="342900" indent="-342900">
              <a:buFont typeface="+mj-lt"/>
              <a:buAutoNum type="arabicPeriod"/>
            </a:pPr>
            <a:r>
              <a:rPr lang="en-US" sz="1600" dirty="0">
                <a:solidFill>
                  <a:schemeClr val="tx1"/>
                </a:solidFill>
              </a:rPr>
              <a:t>Package specimen in bag</a:t>
            </a:r>
          </a:p>
          <a:p>
            <a:pPr marL="342900" lvl="0" indent="-342900">
              <a:buFont typeface="+mj-lt"/>
              <a:buAutoNum type="arabicPeriod"/>
            </a:pPr>
            <a:r>
              <a:rPr lang="en-US" sz="1600" dirty="0">
                <a:solidFill>
                  <a:schemeClr val="tx1"/>
                </a:solidFill>
              </a:rPr>
              <a:t>They must wait for the next collection- cannot leave yet</a:t>
            </a:r>
          </a:p>
          <a:p>
            <a:pPr marL="342900" lvl="0" indent="-342900">
              <a:buFont typeface="+mj-lt"/>
              <a:buAutoNum type="arabicPeriod"/>
            </a:pPr>
            <a:r>
              <a:rPr lang="en-US" sz="1600" dirty="0">
                <a:solidFill>
                  <a:schemeClr val="tx1"/>
                </a:solidFill>
              </a:rPr>
              <a:t>Places the sealed package into a shipping container.</a:t>
            </a:r>
          </a:p>
          <a:p>
            <a:pPr lvl="0"/>
            <a:r>
              <a:rPr lang="en-US" sz="1600" dirty="0">
                <a:solidFill>
                  <a:srgbClr val="FF0000"/>
                </a:solidFill>
              </a:rPr>
              <a:t>START THE 2</a:t>
            </a:r>
            <a:r>
              <a:rPr lang="en-US" sz="1600" baseline="30000" dirty="0">
                <a:solidFill>
                  <a:srgbClr val="FF0000"/>
                </a:solidFill>
              </a:rPr>
              <a:t>ND</a:t>
            </a:r>
            <a:r>
              <a:rPr lang="en-US" sz="1600" dirty="0">
                <a:solidFill>
                  <a:srgbClr val="FF0000"/>
                </a:solidFill>
              </a:rPr>
              <a:t> COLLECTION- DIRECT OBSERVATION. COMPLETE NEW CCF- </a:t>
            </a:r>
          </a:p>
          <a:p>
            <a:endParaRPr lang="en-US" dirty="0"/>
          </a:p>
        </p:txBody>
      </p:sp>
      <p:sp>
        <p:nvSpPr>
          <p:cNvPr id="13" name="Oval 12">
            <a:extLst>
              <a:ext uri="{FF2B5EF4-FFF2-40B4-BE49-F238E27FC236}">
                <a16:creationId xmlns:a16="http://schemas.microsoft.com/office/drawing/2014/main" id="{ED901ECD-B4F3-4AD0-8C12-FAB4B1FA8E39}"/>
              </a:ext>
            </a:extLst>
          </p:cNvPr>
          <p:cNvSpPr/>
          <p:nvPr/>
        </p:nvSpPr>
        <p:spPr>
          <a:xfrm>
            <a:off x="3439954" y="3760206"/>
            <a:ext cx="4431422" cy="3338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rgbClr val="FF0000"/>
                </a:solidFill>
              </a:rPr>
              <a:t>Complete Step 2  </a:t>
            </a:r>
            <a:r>
              <a:rPr lang="en-US" sz="1600" u="sng" dirty="0">
                <a:solidFill>
                  <a:srgbClr val="FF0000"/>
                </a:solidFill>
              </a:rPr>
              <a:t>MARK “NO UNDER TEMPERATURE- MAKE REMARKS- 1 OF 2 #2 SPECIMEN ID = </a:t>
            </a:r>
          </a:p>
          <a:p>
            <a:r>
              <a:rPr lang="en-US" sz="1600" dirty="0">
                <a:solidFill>
                  <a:schemeClr val="tx1"/>
                </a:solidFill>
              </a:rPr>
              <a:t>&amp; </a:t>
            </a:r>
            <a:r>
              <a:rPr lang="en-US" sz="1600" dirty="0"/>
              <a:t> </a:t>
            </a:r>
            <a:r>
              <a:rPr lang="en-US" sz="1600" dirty="0">
                <a:solidFill>
                  <a:schemeClr val="tx1"/>
                </a:solidFill>
              </a:rPr>
              <a:t>COMPLETE - 3 CCF </a:t>
            </a:r>
          </a:p>
          <a:p>
            <a:pPr marL="342900" lvl="0" indent="-342900">
              <a:buFont typeface="+mj-lt"/>
              <a:buAutoNum type="arabicPeriod"/>
            </a:pPr>
            <a:r>
              <a:rPr lang="en-US" sz="1600" u="sng" dirty="0">
                <a:solidFill>
                  <a:schemeClr val="tx1"/>
                </a:solidFill>
              </a:rPr>
              <a:t>Collector unwraps specimen bottles</a:t>
            </a:r>
            <a:r>
              <a:rPr lang="en-US" sz="1600" dirty="0">
                <a:solidFill>
                  <a:schemeClr val="tx1"/>
                </a:solidFill>
              </a:rPr>
              <a:t> </a:t>
            </a:r>
          </a:p>
          <a:p>
            <a:pPr marL="342900" lvl="0" indent="-342900">
              <a:buFont typeface="+mj-lt"/>
              <a:buAutoNum type="arabicPeriod"/>
            </a:pPr>
            <a:r>
              <a:rPr lang="en-US" sz="1600" u="sng" dirty="0">
                <a:solidFill>
                  <a:schemeClr val="tx1"/>
                </a:solidFill>
              </a:rPr>
              <a:t>Collector transfers specimen,  affixes specimen bottle seals</a:t>
            </a:r>
            <a:r>
              <a:rPr lang="en-US" sz="1600" dirty="0">
                <a:solidFill>
                  <a:schemeClr val="tx1"/>
                </a:solidFill>
              </a:rPr>
              <a:t>, dates each seal.</a:t>
            </a:r>
          </a:p>
          <a:p>
            <a:pPr marL="342900" lvl="0" indent="-342900">
              <a:buFont typeface="+mj-lt"/>
              <a:buAutoNum type="arabicPeriod"/>
            </a:pPr>
            <a:r>
              <a:rPr lang="en-US" sz="1600" dirty="0">
                <a:solidFill>
                  <a:schemeClr val="tx1"/>
                </a:solidFill>
              </a:rPr>
              <a:t>Donor initials</a:t>
            </a:r>
          </a:p>
          <a:p>
            <a:endParaRPr lang="en-US" dirty="0"/>
          </a:p>
        </p:txBody>
      </p:sp>
      <p:sp>
        <p:nvSpPr>
          <p:cNvPr id="14" name="Oval 13">
            <a:extLst>
              <a:ext uri="{FF2B5EF4-FFF2-40B4-BE49-F238E27FC236}">
                <a16:creationId xmlns:a16="http://schemas.microsoft.com/office/drawing/2014/main" id="{5F2BC161-2A38-4D88-97BC-AB78803BAFE7}"/>
              </a:ext>
            </a:extLst>
          </p:cNvPr>
          <p:cNvSpPr/>
          <p:nvPr/>
        </p:nvSpPr>
        <p:spPr>
          <a:xfrm>
            <a:off x="929799" y="3392272"/>
            <a:ext cx="2704013" cy="234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Specimen to collector / check: </a:t>
            </a:r>
          </a:p>
          <a:p>
            <a:pPr marL="342900" indent="-342900">
              <a:buFont typeface="+mj-lt"/>
              <a:buAutoNum type="arabicPeriod"/>
            </a:pPr>
            <a:r>
              <a:rPr lang="en-US" sz="1600" dirty="0">
                <a:solidFill>
                  <a:schemeClr val="tx1"/>
                </a:solidFill>
              </a:rPr>
              <a:t>Temperature</a:t>
            </a:r>
          </a:p>
          <a:p>
            <a:pPr marL="342900" indent="-342900">
              <a:buFont typeface="+mj-lt"/>
              <a:buAutoNum type="arabicPeriod"/>
            </a:pPr>
            <a:r>
              <a:rPr lang="en-US" sz="1600" dirty="0">
                <a:solidFill>
                  <a:schemeClr val="tx1"/>
                </a:solidFill>
              </a:rPr>
              <a:t>For adulteration</a:t>
            </a:r>
          </a:p>
          <a:p>
            <a:pPr marL="342900" indent="-342900">
              <a:buFont typeface="+mj-lt"/>
              <a:buAutoNum type="arabicPeriod"/>
            </a:pPr>
            <a:r>
              <a:rPr lang="en-US" sz="1600" dirty="0">
                <a:solidFill>
                  <a:schemeClr val="tx1"/>
                </a:solidFill>
              </a:rPr>
              <a:t>Volume </a:t>
            </a:r>
          </a:p>
        </p:txBody>
      </p:sp>
      <p:sp>
        <p:nvSpPr>
          <p:cNvPr id="15" name="Oval 14">
            <a:extLst>
              <a:ext uri="{FF2B5EF4-FFF2-40B4-BE49-F238E27FC236}">
                <a16:creationId xmlns:a16="http://schemas.microsoft.com/office/drawing/2014/main" id="{3AC38B2D-9A80-4A67-87E8-22D427C49E22}"/>
              </a:ext>
            </a:extLst>
          </p:cNvPr>
          <p:cNvSpPr/>
          <p:nvPr/>
        </p:nvSpPr>
        <p:spPr>
          <a:xfrm>
            <a:off x="4361018" y="1211499"/>
            <a:ext cx="2402018" cy="2067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rPr>
              <a:t>Remove outer garments</a:t>
            </a:r>
          </a:p>
          <a:p>
            <a:pPr marL="342900" indent="-342900">
              <a:buFont typeface="+mj-lt"/>
              <a:buAutoNum type="arabicPeriod"/>
            </a:pPr>
            <a:r>
              <a:rPr lang="en-US" sz="1600" dirty="0">
                <a:solidFill>
                  <a:schemeClr val="tx1"/>
                </a:solidFill>
              </a:rPr>
              <a:t>Empty pockets</a:t>
            </a:r>
          </a:p>
          <a:p>
            <a:pPr marL="342900" indent="-342900">
              <a:buFont typeface="+mj-lt"/>
              <a:buAutoNum type="arabicPeriod"/>
            </a:pPr>
            <a:r>
              <a:rPr lang="en-US" sz="1600" dirty="0">
                <a:solidFill>
                  <a:schemeClr val="tx1"/>
                </a:solidFill>
              </a:rPr>
              <a:t>Wash hands</a:t>
            </a:r>
          </a:p>
        </p:txBody>
      </p:sp>
      <p:sp>
        <p:nvSpPr>
          <p:cNvPr id="18" name="Arrow: Right 17">
            <a:extLst>
              <a:ext uri="{FF2B5EF4-FFF2-40B4-BE49-F238E27FC236}">
                <a16:creationId xmlns:a16="http://schemas.microsoft.com/office/drawing/2014/main" id="{B9BCC38A-E98A-4443-B1C7-18B35724E07B}"/>
              </a:ext>
            </a:extLst>
          </p:cNvPr>
          <p:cNvSpPr/>
          <p:nvPr/>
        </p:nvSpPr>
        <p:spPr>
          <a:xfrm>
            <a:off x="3439953" y="18745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9" name="Arrow: Right 18">
            <a:extLst>
              <a:ext uri="{FF2B5EF4-FFF2-40B4-BE49-F238E27FC236}">
                <a16:creationId xmlns:a16="http://schemas.microsoft.com/office/drawing/2014/main" id="{69B15B85-3BCD-4CBA-90AD-4D0D48B290AB}"/>
              </a:ext>
            </a:extLst>
          </p:cNvPr>
          <p:cNvSpPr/>
          <p:nvPr/>
        </p:nvSpPr>
        <p:spPr>
          <a:xfrm>
            <a:off x="6721292" y="2049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C9A53665-906D-45AF-967C-8C3B3643C63F}"/>
              </a:ext>
            </a:extLst>
          </p:cNvPr>
          <p:cNvSpPr/>
          <p:nvPr/>
        </p:nvSpPr>
        <p:spPr>
          <a:xfrm>
            <a:off x="2955306" y="49508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Arrow: Right 20">
            <a:extLst>
              <a:ext uri="{FF2B5EF4-FFF2-40B4-BE49-F238E27FC236}">
                <a16:creationId xmlns:a16="http://schemas.microsoft.com/office/drawing/2014/main" id="{1B231864-BBD3-434E-A573-88BC00DB9D13}"/>
              </a:ext>
            </a:extLst>
          </p:cNvPr>
          <p:cNvSpPr/>
          <p:nvPr/>
        </p:nvSpPr>
        <p:spPr>
          <a:xfrm>
            <a:off x="7057243" y="5033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2" name="Arrow: Right 21">
            <a:extLst>
              <a:ext uri="{FF2B5EF4-FFF2-40B4-BE49-F238E27FC236}">
                <a16:creationId xmlns:a16="http://schemas.microsoft.com/office/drawing/2014/main" id="{866DD4B1-96EB-4C00-B0A5-5D799491B234}"/>
              </a:ext>
            </a:extLst>
          </p:cNvPr>
          <p:cNvSpPr/>
          <p:nvPr/>
        </p:nvSpPr>
        <p:spPr>
          <a:xfrm rot="10028058">
            <a:off x="3209876" y="2993886"/>
            <a:ext cx="4521666" cy="91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0950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2A3A-F2E7-4CC8-B273-42E7A4CC71B5}"/>
              </a:ext>
            </a:extLst>
          </p:cNvPr>
          <p:cNvSpPr>
            <a:spLocks noGrp="1"/>
          </p:cNvSpPr>
          <p:nvPr>
            <p:ph type="title"/>
          </p:nvPr>
        </p:nvSpPr>
        <p:spPr/>
        <p:txBody>
          <a:bodyPr/>
          <a:lstStyle/>
          <a:p>
            <a:r>
              <a:rPr lang="en-US" u="sng" dirty="0"/>
              <a:t>Donor </a:t>
            </a:r>
            <a:r>
              <a:rPr lang="en-US" b="1" u="sng" dirty="0"/>
              <a:t>REFUSES</a:t>
            </a:r>
            <a:r>
              <a:rPr lang="en-US" u="sng" dirty="0"/>
              <a:t> initials both specimen</a:t>
            </a:r>
            <a:r>
              <a:rPr lang="en-US" dirty="0"/>
              <a:t> bottle seals,</a:t>
            </a:r>
          </a:p>
        </p:txBody>
      </p:sp>
      <p:sp>
        <p:nvSpPr>
          <p:cNvPr id="3" name="Content Placeholder 2">
            <a:extLst>
              <a:ext uri="{FF2B5EF4-FFF2-40B4-BE49-F238E27FC236}">
                <a16:creationId xmlns:a16="http://schemas.microsoft.com/office/drawing/2014/main" id="{2006B06B-9290-4346-B585-8DBF94BC9475}"/>
              </a:ext>
            </a:extLst>
          </p:cNvPr>
          <p:cNvSpPr>
            <a:spLocks noGrp="1"/>
          </p:cNvSpPr>
          <p:nvPr>
            <p:ph idx="1"/>
          </p:nvPr>
        </p:nvSpPr>
        <p:spPr/>
        <p:txBody>
          <a:bodyPr>
            <a:normAutofit/>
          </a:bodyPr>
          <a:lstStyle/>
          <a:p>
            <a:pPr lvl="0"/>
            <a:r>
              <a:rPr lang="en-US" b="1" dirty="0"/>
              <a:t>After confirming that specimen ID numbers on CCF and seals match. Collector notes under remarks “donor refused to initial specimen bottles”.</a:t>
            </a:r>
            <a:endParaRPr lang="en-US" dirty="0"/>
          </a:p>
          <a:p>
            <a:pPr lvl="0"/>
            <a:r>
              <a:rPr lang="en-US" dirty="0"/>
              <a:t>Collector turns to MRO copy of CCF and instructs the </a:t>
            </a:r>
            <a:r>
              <a:rPr lang="en-US" u="sng" dirty="0"/>
              <a:t>donor to complete step 5 to read the certification statement and sign </a:t>
            </a:r>
            <a:r>
              <a:rPr lang="en-US" b="1" u="sng" dirty="0"/>
              <a:t>Donor Refused to sign</a:t>
            </a:r>
            <a:r>
              <a:rPr lang="en-US" dirty="0"/>
              <a:t> and provide his/her daytime phone number, evening phone number, date of birth, today's date and prints and signs his/her name</a:t>
            </a:r>
            <a:r>
              <a:rPr lang="en-US" u="sng" dirty="0"/>
              <a:t>.</a:t>
            </a:r>
          </a:p>
          <a:p>
            <a:pPr lvl="0"/>
            <a:r>
              <a:rPr lang="en-US" u="sng" dirty="0"/>
              <a:t>Collector writes under </a:t>
            </a:r>
            <a:r>
              <a:rPr lang="en-US" b="1" u="sng" dirty="0"/>
              <a:t>Remarks </a:t>
            </a:r>
            <a:endParaRPr lang="en-US" dirty="0"/>
          </a:p>
          <a:p>
            <a:pPr marL="0" indent="0">
              <a:buNone/>
            </a:pPr>
            <a:r>
              <a:rPr lang="en-US" b="1" dirty="0"/>
              <a:t>	</a:t>
            </a:r>
            <a:r>
              <a:rPr lang="en-US" b="1" u="sng" dirty="0"/>
              <a:t>“DONOR REFUSED TO SIGN ON STEP 5”</a:t>
            </a:r>
            <a:r>
              <a:rPr lang="en-US" u="sng" dirty="0"/>
              <a:t> </a:t>
            </a:r>
          </a:p>
          <a:p>
            <a:r>
              <a:rPr lang="en-US" u="sng" dirty="0"/>
              <a:t>Collector PRINTS donors’ name. </a:t>
            </a:r>
            <a:endParaRPr lang="en-US" dirty="0"/>
          </a:p>
          <a:p>
            <a:endParaRPr lang="en-US" dirty="0"/>
          </a:p>
        </p:txBody>
      </p:sp>
    </p:spTree>
    <p:extLst>
      <p:ext uri="{BB962C8B-B14F-4D97-AF65-F5344CB8AC3E}">
        <p14:creationId xmlns:p14="http://schemas.microsoft.com/office/powerpoint/2010/main" val="28610989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BB43-18DD-4F97-A133-922523839BFD}"/>
              </a:ext>
            </a:extLst>
          </p:cNvPr>
          <p:cNvSpPr>
            <a:spLocks noGrp="1"/>
          </p:cNvSpPr>
          <p:nvPr>
            <p:ph type="title"/>
          </p:nvPr>
        </p:nvSpPr>
        <p:spPr>
          <a:xfrm>
            <a:off x="1194976" y="7119"/>
            <a:ext cx="10172700" cy="1493517"/>
          </a:xfrm>
        </p:spPr>
        <p:txBody>
          <a:bodyPr/>
          <a:lstStyle/>
          <a:p>
            <a:r>
              <a:rPr lang="en-US" dirty="0"/>
              <a:t>Temperature out of range- 2</a:t>
            </a:r>
            <a:r>
              <a:rPr lang="en-US" baseline="30000" dirty="0"/>
              <a:t>nd collection:</a:t>
            </a:r>
            <a:r>
              <a:rPr lang="en-US" dirty="0"/>
              <a:t> </a:t>
            </a:r>
            <a:r>
              <a:rPr lang="en-US" dirty="0">
                <a:solidFill>
                  <a:srgbClr val="FF0000"/>
                </a:solidFill>
              </a:rPr>
              <a:t>direct observed</a:t>
            </a:r>
          </a:p>
        </p:txBody>
      </p:sp>
      <p:sp>
        <p:nvSpPr>
          <p:cNvPr id="8" name="Oval 7">
            <a:extLst>
              <a:ext uri="{FF2B5EF4-FFF2-40B4-BE49-F238E27FC236}">
                <a16:creationId xmlns:a16="http://schemas.microsoft.com/office/drawing/2014/main" id="{1AF3EBCC-5B7E-4A3B-9E88-7BF1F555BABC}"/>
              </a:ext>
            </a:extLst>
          </p:cNvPr>
          <p:cNvSpPr/>
          <p:nvPr/>
        </p:nvSpPr>
        <p:spPr>
          <a:xfrm>
            <a:off x="759750" y="1590549"/>
            <a:ext cx="2905989" cy="2158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Complete new CCF</a:t>
            </a:r>
          </a:p>
          <a:p>
            <a:pPr marL="342900" indent="-342900">
              <a:buFont typeface="+mj-lt"/>
              <a:buAutoNum type="arabicPeriod"/>
            </a:pPr>
            <a:r>
              <a:rPr lang="en-US" sz="1600" dirty="0">
                <a:solidFill>
                  <a:schemeClr val="tx1"/>
                </a:solidFill>
              </a:rPr>
              <a:t>Same information</a:t>
            </a:r>
          </a:p>
          <a:p>
            <a:pPr marL="342900" indent="-342900">
              <a:buFont typeface="+mj-lt"/>
              <a:buAutoNum type="arabicPeriod"/>
            </a:pPr>
            <a:r>
              <a:rPr lang="en-US" sz="1600" dirty="0">
                <a:solidFill>
                  <a:schemeClr val="tx1"/>
                </a:solidFill>
              </a:rPr>
              <a:t>Under remarks </a:t>
            </a:r>
          </a:p>
          <a:p>
            <a:pPr marL="342900" indent="-342900">
              <a:buFont typeface="+mj-lt"/>
              <a:buAutoNum type="arabicPeriod"/>
            </a:pPr>
            <a:r>
              <a:rPr lang="en-US" sz="1600" dirty="0">
                <a:solidFill>
                  <a:srgbClr val="FF0000"/>
                </a:solidFill>
              </a:rPr>
              <a:t>2 of 2   #1 Specimen ID =</a:t>
            </a:r>
          </a:p>
          <a:p>
            <a:r>
              <a:rPr lang="en-US" sz="1600" dirty="0">
                <a:solidFill>
                  <a:schemeClr val="tx1"/>
                </a:solidFill>
              </a:rPr>
              <a:t>3.    Mark direct observation</a:t>
            </a:r>
          </a:p>
        </p:txBody>
      </p:sp>
      <p:sp>
        <p:nvSpPr>
          <p:cNvPr id="12" name="Oval 11">
            <a:extLst>
              <a:ext uri="{FF2B5EF4-FFF2-40B4-BE49-F238E27FC236}">
                <a16:creationId xmlns:a16="http://schemas.microsoft.com/office/drawing/2014/main" id="{12990630-079B-4D45-8C88-47D1A55EF5CC}"/>
              </a:ext>
            </a:extLst>
          </p:cNvPr>
          <p:cNvSpPr/>
          <p:nvPr/>
        </p:nvSpPr>
        <p:spPr>
          <a:xfrm>
            <a:off x="7466202" y="3429001"/>
            <a:ext cx="4236440" cy="3891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1600" dirty="0">
                <a:solidFill>
                  <a:schemeClr val="tx1"/>
                </a:solidFill>
              </a:rPr>
              <a:t>Complete step 5 on copy 2</a:t>
            </a:r>
          </a:p>
          <a:p>
            <a:r>
              <a:rPr lang="en-US" sz="1600" dirty="0">
                <a:solidFill>
                  <a:schemeClr val="tx1"/>
                </a:solidFill>
              </a:rPr>
              <a:t>Complete step 4 on copy 1</a:t>
            </a:r>
          </a:p>
          <a:p>
            <a:pPr marL="342900" indent="-342900">
              <a:buFont typeface="+mj-lt"/>
              <a:buAutoNum type="arabicPeriod"/>
            </a:pPr>
            <a:r>
              <a:rPr lang="en-US" sz="1600" dirty="0">
                <a:solidFill>
                  <a:schemeClr val="tx1"/>
                </a:solidFill>
              </a:rPr>
              <a:t>Package specimen in bag</a:t>
            </a:r>
          </a:p>
          <a:p>
            <a:pPr marL="342900" lvl="0" indent="-342900">
              <a:buFont typeface="+mj-lt"/>
              <a:buAutoNum type="arabicPeriod"/>
            </a:pPr>
            <a:r>
              <a:rPr lang="en-US" sz="1600" dirty="0">
                <a:solidFill>
                  <a:schemeClr val="tx1"/>
                </a:solidFill>
              </a:rPr>
              <a:t>Inform donor that he/she is free to go.</a:t>
            </a:r>
          </a:p>
          <a:p>
            <a:pPr marL="342900" lvl="0" indent="-342900">
              <a:buFont typeface="+mj-lt"/>
              <a:buAutoNum type="arabicPeriod"/>
            </a:pPr>
            <a:r>
              <a:rPr lang="en-US" sz="1600" dirty="0">
                <a:solidFill>
                  <a:schemeClr val="tx1"/>
                </a:solidFill>
              </a:rPr>
              <a:t>Places the sealed package into a shipping container.</a:t>
            </a:r>
          </a:p>
          <a:p>
            <a:pPr lvl="0"/>
            <a:r>
              <a:rPr lang="en-US" sz="1600" dirty="0">
                <a:solidFill>
                  <a:srgbClr val="FF0000"/>
                </a:solidFill>
              </a:rPr>
              <a:t>Distribute the copies </a:t>
            </a:r>
          </a:p>
          <a:p>
            <a:r>
              <a:rPr lang="en-US" sz="1600" dirty="0">
                <a:solidFill>
                  <a:srgbClr val="FF0000"/>
                </a:solidFill>
              </a:rPr>
              <a:t>I</a:t>
            </a:r>
            <a:r>
              <a:rPr lang="en-US" sz="1600" b="1" u="sng" dirty="0">
                <a:solidFill>
                  <a:srgbClr val="FF0000"/>
                </a:solidFill>
              </a:rPr>
              <a:t>mmediately notifies the designated employer representative (DER</a:t>
            </a:r>
            <a:r>
              <a:rPr lang="en-US" sz="1600" b="1" u="sng" dirty="0"/>
              <a:t>)</a:t>
            </a:r>
            <a:r>
              <a:rPr lang="en-US" sz="1600" dirty="0"/>
              <a:t> </a:t>
            </a:r>
          </a:p>
          <a:p>
            <a:pPr lvl="0"/>
            <a:endParaRPr lang="en-US" sz="1600" dirty="0">
              <a:solidFill>
                <a:srgbClr val="FF0000"/>
              </a:solidFill>
            </a:endParaRPr>
          </a:p>
          <a:p>
            <a:endParaRPr lang="en-US" dirty="0"/>
          </a:p>
        </p:txBody>
      </p:sp>
      <p:sp>
        <p:nvSpPr>
          <p:cNvPr id="13" name="Oval 12">
            <a:extLst>
              <a:ext uri="{FF2B5EF4-FFF2-40B4-BE49-F238E27FC236}">
                <a16:creationId xmlns:a16="http://schemas.microsoft.com/office/drawing/2014/main" id="{ED901ECD-B4F3-4AD0-8C12-FAB4B1FA8E39}"/>
              </a:ext>
            </a:extLst>
          </p:cNvPr>
          <p:cNvSpPr/>
          <p:nvPr/>
        </p:nvSpPr>
        <p:spPr>
          <a:xfrm>
            <a:off x="3788116" y="4357586"/>
            <a:ext cx="3265129" cy="2671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COMPLETE - 3 CCF </a:t>
            </a:r>
          </a:p>
          <a:p>
            <a:pPr marL="342900" lvl="0" indent="-342900">
              <a:buFont typeface="+mj-lt"/>
              <a:buAutoNum type="arabicPeriod"/>
            </a:pPr>
            <a:r>
              <a:rPr lang="en-US" sz="1600" u="sng" dirty="0">
                <a:solidFill>
                  <a:schemeClr val="tx1"/>
                </a:solidFill>
              </a:rPr>
              <a:t>Collector unwraps specimen bottles</a:t>
            </a:r>
            <a:r>
              <a:rPr lang="en-US" sz="1600" dirty="0">
                <a:solidFill>
                  <a:schemeClr val="tx1"/>
                </a:solidFill>
              </a:rPr>
              <a:t> </a:t>
            </a:r>
          </a:p>
          <a:p>
            <a:pPr marL="342900" lvl="0" indent="-342900">
              <a:buFont typeface="+mj-lt"/>
              <a:buAutoNum type="arabicPeriod"/>
            </a:pPr>
            <a:r>
              <a:rPr lang="en-US" sz="1600" u="sng" dirty="0">
                <a:solidFill>
                  <a:schemeClr val="tx1"/>
                </a:solidFill>
              </a:rPr>
              <a:t>Collector transfers specimen,  affixes specimen bottle seals</a:t>
            </a:r>
            <a:r>
              <a:rPr lang="en-US" sz="1600" dirty="0">
                <a:solidFill>
                  <a:schemeClr val="tx1"/>
                </a:solidFill>
              </a:rPr>
              <a:t>, dates each seal.</a:t>
            </a:r>
          </a:p>
          <a:p>
            <a:pPr marL="342900" lvl="0" indent="-342900">
              <a:buFont typeface="+mj-lt"/>
              <a:buAutoNum type="arabicPeriod"/>
            </a:pPr>
            <a:r>
              <a:rPr lang="en-US" sz="1600" dirty="0">
                <a:solidFill>
                  <a:schemeClr val="tx1"/>
                </a:solidFill>
              </a:rPr>
              <a:t>Donor initials</a:t>
            </a:r>
          </a:p>
          <a:p>
            <a:endParaRPr lang="en-US" dirty="0"/>
          </a:p>
        </p:txBody>
      </p:sp>
      <p:sp>
        <p:nvSpPr>
          <p:cNvPr id="14" name="Oval 13">
            <a:extLst>
              <a:ext uri="{FF2B5EF4-FFF2-40B4-BE49-F238E27FC236}">
                <a16:creationId xmlns:a16="http://schemas.microsoft.com/office/drawing/2014/main" id="{5F2BC161-2A38-4D88-97BC-AB78803BAFE7}"/>
              </a:ext>
            </a:extLst>
          </p:cNvPr>
          <p:cNvSpPr/>
          <p:nvPr/>
        </p:nvSpPr>
        <p:spPr>
          <a:xfrm>
            <a:off x="782771" y="3897882"/>
            <a:ext cx="2704013" cy="234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Specimen to collector / check: </a:t>
            </a:r>
          </a:p>
          <a:p>
            <a:pPr marL="342900" indent="-342900">
              <a:buFont typeface="+mj-lt"/>
              <a:buAutoNum type="arabicPeriod"/>
            </a:pPr>
            <a:r>
              <a:rPr lang="en-US" sz="1600" dirty="0">
                <a:solidFill>
                  <a:schemeClr val="tx1"/>
                </a:solidFill>
              </a:rPr>
              <a:t>Temperature</a:t>
            </a:r>
          </a:p>
          <a:p>
            <a:pPr marL="342900" indent="-342900">
              <a:buFont typeface="+mj-lt"/>
              <a:buAutoNum type="arabicPeriod"/>
            </a:pPr>
            <a:r>
              <a:rPr lang="en-US" sz="1600" dirty="0">
                <a:solidFill>
                  <a:schemeClr val="tx1"/>
                </a:solidFill>
              </a:rPr>
              <a:t>For adulteration</a:t>
            </a:r>
          </a:p>
          <a:p>
            <a:pPr marL="342900" indent="-342900">
              <a:buFont typeface="+mj-lt"/>
              <a:buAutoNum type="arabicPeriod"/>
            </a:pPr>
            <a:r>
              <a:rPr lang="en-US" sz="1600" dirty="0">
                <a:solidFill>
                  <a:schemeClr val="tx1"/>
                </a:solidFill>
              </a:rPr>
              <a:t>Volume </a:t>
            </a:r>
          </a:p>
          <a:p>
            <a:r>
              <a:rPr lang="en-US" sz="1600" dirty="0">
                <a:solidFill>
                  <a:schemeClr val="tx1"/>
                </a:solidFill>
              </a:rPr>
              <a:t>Complete step 2 </a:t>
            </a:r>
          </a:p>
        </p:txBody>
      </p:sp>
      <p:sp>
        <p:nvSpPr>
          <p:cNvPr id="15" name="Oval 14">
            <a:extLst>
              <a:ext uri="{FF2B5EF4-FFF2-40B4-BE49-F238E27FC236}">
                <a16:creationId xmlns:a16="http://schemas.microsoft.com/office/drawing/2014/main" id="{3AC38B2D-9A80-4A67-87E8-22D427C49E22}"/>
              </a:ext>
            </a:extLst>
          </p:cNvPr>
          <p:cNvSpPr/>
          <p:nvPr/>
        </p:nvSpPr>
        <p:spPr>
          <a:xfrm>
            <a:off x="5004600" y="1445458"/>
            <a:ext cx="4083096" cy="2671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1600" dirty="0">
                <a:solidFill>
                  <a:schemeClr val="tx1"/>
                </a:solidFill>
              </a:rPr>
              <a:t>Pick new collection cup  </a:t>
            </a:r>
          </a:p>
          <a:p>
            <a:r>
              <a:rPr lang="en-US" sz="1600" dirty="0">
                <a:solidFill>
                  <a:schemeClr val="tx1"/>
                </a:solidFill>
              </a:rPr>
              <a:t>Instruct donor</a:t>
            </a:r>
          </a:p>
          <a:p>
            <a:pPr marL="342900" indent="-342900">
              <a:buFont typeface="+mj-lt"/>
              <a:buAutoNum type="arabicPeriod"/>
            </a:pPr>
            <a:r>
              <a:rPr lang="en-US" sz="1600" dirty="0">
                <a:solidFill>
                  <a:schemeClr val="tx1"/>
                </a:solidFill>
              </a:rPr>
              <a:t>Up, down, turn around</a:t>
            </a:r>
          </a:p>
          <a:p>
            <a:pPr marL="342900" indent="-342900">
              <a:buFont typeface="+mj-lt"/>
              <a:buAutoNum type="arabicPeriod"/>
            </a:pPr>
            <a:r>
              <a:rPr lang="en-US" sz="1600" dirty="0">
                <a:solidFill>
                  <a:schemeClr val="tx1"/>
                </a:solidFill>
              </a:rPr>
              <a:t>Observer watches urine leave body and go into collection cup</a:t>
            </a:r>
          </a:p>
          <a:p>
            <a:pPr marL="342900" indent="-342900">
              <a:buFont typeface="+mj-lt"/>
              <a:buAutoNum type="arabicPeriod"/>
            </a:pPr>
            <a:r>
              <a:rPr lang="en-US" sz="1600" dirty="0">
                <a:solidFill>
                  <a:schemeClr val="tx1"/>
                </a:solidFill>
              </a:rPr>
              <a:t>Hand specimen to collector</a:t>
            </a:r>
          </a:p>
          <a:p>
            <a:pPr marL="342900" indent="-342900">
              <a:buFont typeface="+mj-lt"/>
              <a:buAutoNum type="arabicPeriod"/>
            </a:pPr>
            <a:endParaRPr lang="en-US" sz="1600" dirty="0"/>
          </a:p>
        </p:txBody>
      </p:sp>
      <p:sp>
        <p:nvSpPr>
          <p:cNvPr id="18" name="Arrow: Right 17">
            <a:extLst>
              <a:ext uri="{FF2B5EF4-FFF2-40B4-BE49-F238E27FC236}">
                <a16:creationId xmlns:a16="http://schemas.microsoft.com/office/drawing/2014/main" id="{B9BCC38A-E98A-4443-B1C7-18B35724E07B}"/>
              </a:ext>
            </a:extLst>
          </p:cNvPr>
          <p:cNvSpPr/>
          <p:nvPr/>
        </p:nvSpPr>
        <p:spPr>
          <a:xfrm>
            <a:off x="3665740" y="2510931"/>
            <a:ext cx="17954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0" name="Arrow: Right 19">
            <a:extLst>
              <a:ext uri="{FF2B5EF4-FFF2-40B4-BE49-F238E27FC236}">
                <a16:creationId xmlns:a16="http://schemas.microsoft.com/office/drawing/2014/main" id="{C9A53665-906D-45AF-967C-8C3B3643C63F}"/>
              </a:ext>
            </a:extLst>
          </p:cNvPr>
          <p:cNvSpPr/>
          <p:nvPr/>
        </p:nvSpPr>
        <p:spPr>
          <a:xfrm>
            <a:off x="2955306" y="49508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Arrow: Right 20">
            <a:extLst>
              <a:ext uri="{FF2B5EF4-FFF2-40B4-BE49-F238E27FC236}">
                <a16:creationId xmlns:a16="http://schemas.microsoft.com/office/drawing/2014/main" id="{1B231864-BBD3-434E-A573-88BC00DB9D13}"/>
              </a:ext>
            </a:extLst>
          </p:cNvPr>
          <p:cNvSpPr/>
          <p:nvPr/>
        </p:nvSpPr>
        <p:spPr>
          <a:xfrm>
            <a:off x="7046148" y="5068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2" name="Arrow: Right 21">
            <a:extLst>
              <a:ext uri="{FF2B5EF4-FFF2-40B4-BE49-F238E27FC236}">
                <a16:creationId xmlns:a16="http://schemas.microsoft.com/office/drawing/2014/main" id="{866DD4B1-96EB-4C00-B0A5-5D799491B234}"/>
              </a:ext>
            </a:extLst>
          </p:cNvPr>
          <p:cNvSpPr/>
          <p:nvPr/>
        </p:nvSpPr>
        <p:spPr>
          <a:xfrm rot="10028058">
            <a:off x="2998468" y="3373774"/>
            <a:ext cx="2693164" cy="919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67096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rrowheads="1"/>
          </p:cNvSpPr>
          <p:nvPr>
            <p:ph type="title"/>
          </p:nvPr>
        </p:nvSpPr>
        <p:spPr/>
        <p:txBody>
          <a:bodyPr/>
          <a:lstStyle/>
          <a:p>
            <a:r>
              <a:rPr lang="en-US" dirty="0">
                <a:solidFill>
                  <a:srgbClr val="002060"/>
                </a:solidFill>
              </a:rPr>
              <a:t>Question reviews</a:t>
            </a:r>
          </a:p>
        </p:txBody>
      </p:sp>
      <p:sp>
        <p:nvSpPr>
          <p:cNvPr id="1150979" name="Rectangle 3"/>
          <p:cNvSpPr>
            <a:spLocks noGrp="1" noChangeArrowheads="1"/>
          </p:cNvSpPr>
          <p:nvPr>
            <p:ph idx="1"/>
          </p:nvPr>
        </p:nvSpPr>
        <p:spPr/>
        <p:txBody>
          <a:bodyPr>
            <a:normAutofit/>
          </a:bodyPr>
          <a:lstStyle/>
          <a:p>
            <a:pPr lvl="4"/>
            <a:r>
              <a:rPr lang="en-US" sz="6000" dirty="0"/>
              <a:t>???</a:t>
            </a:r>
          </a:p>
          <a:p>
            <a:pPr algn="ctr"/>
            <a:endParaRPr lang="en-US" sz="6000" dirty="0"/>
          </a:p>
          <a:p>
            <a:pPr algn="ctr"/>
            <a:endParaRPr lang="en-US" sz="6000" dirty="0"/>
          </a:p>
          <a:p>
            <a:pPr algn="ctr"/>
            <a:r>
              <a:rPr lang="en-US" sz="6000" dirty="0"/>
              <a:t>answer</a:t>
            </a:r>
          </a:p>
        </p:txBody>
      </p:sp>
      <p:pic>
        <p:nvPicPr>
          <p:cNvPr id="1150980" name="Picture 4" descr="MC9004414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50981" name="Picture 5" descr="MC9004419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1" y="472440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5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F2559B81FB0C4A9E8CE63E1A516D11" ma:contentTypeVersion="10" ma:contentTypeDescription="Create a new document." ma:contentTypeScope="" ma:versionID="12891bcfee13c614d054ee9e25fabb5b">
  <xsd:schema xmlns:xsd="http://www.w3.org/2001/XMLSchema" xmlns:xs="http://www.w3.org/2001/XMLSchema" xmlns:p="http://schemas.microsoft.com/office/2006/metadata/properties" xmlns:ns3="2cfc779a-31e8-469c-ba1b-12a9fb309210" targetNamespace="http://schemas.microsoft.com/office/2006/metadata/properties" ma:root="true" ma:fieldsID="4c04272a381a491a2ca398447877e547" ns3:_="">
    <xsd:import namespace="2cfc779a-31e8-469c-ba1b-12a9fb3092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c779a-31e8-469c-ba1b-12a9fb309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2EC41-DA8B-459E-AA2E-2F54825AEC6C}">
  <ds:schemaRefs>
    <ds:schemaRef ds:uri="http://schemas.microsoft.com/sharepoint/v3/contenttype/forms"/>
  </ds:schemaRefs>
</ds:datastoreItem>
</file>

<file path=customXml/itemProps2.xml><?xml version="1.0" encoding="utf-8"?>
<ds:datastoreItem xmlns:ds="http://schemas.openxmlformats.org/officeDocument/2006/customXml" ds:itemID="{6F113E44-FDD0-4636-B760-FE72D6DD0E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1A045D8-AD65-44D3-9A77-C351C4C95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c779a-31e8-469c-ba1b-12a9fb309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TotalTime>
  <Words>17312</Words>
  <Application>Microsoft Office PowerPoint</Application>
  <PresentationFormat>Widescreen</PresentationFormat>
  <Paragraphs>1579</Paragraphs>
  <Slides>120</Slides>
  <Notes>82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120</vt:i4>
      </vt:variant>
    </vt:vector>
  </HeadingPairs>
  <TitlesOfParts>
    <vt:vector size="137" baseType="lpstr">
      <vt:lpstr>Arial</vt:lpstr>
      <vt:lpstr>Calibri</vt:lpstr>
      <vt:lpstr>Calibri Light</vt:lpstr>
      <vt:lpstr>Courier New</vt:lpstr>
      <vt:lpstr>Garamond</vt:lpstr>
      <vt:lpstr>Gill Sans MT</vt:lpstr>
      <vt:lpstr>Helvetica</vt:lpstr>
      <vt:lpstr>Impact</vt:lpstr>
      <vt:lpstr>Palatino</vt:lpstr>
      <vt:lpstr>Tahoma</vt:lpstr>
      <vt:lpstr>Times</vt:lpstr>
      <vt:lpstr>Times New Roman</vt:lpstr>
      <vt:lpstr>Wingdings</vt:lpstr>
      <vt:lpstr>Office Theme</vt:lpstr>
      <vt:lpstr>Badge</vt:lpstr>
      <vt:lpstr>Photo Editor Photo</vt:lpstr>
      <vt:lpstr>Document</vt:lpstr>
      <vt:lpstr>Qualified Professional Collector (QPC)</vt:lpstr>
      <vt:lpstr>About Your Instructor</vt:lpstr>
      <vt:lpstr>History of drug testing</vt:lpstr>
      <vt:lpstr>Governance of Drug Testing</vt:lpstr>
      <vt:lpstr>Office of Drug &amp; Alcohol Policy &amp; Compliance- Federal Regulations</vt:lpstr>
      <vt:lpstr>Part 40 Final Rule - DOT Summary of Changes   </vt:lpstr>
      <vt:lpstr>PowerPoint Presentation</vt:lpstr>
      <vt:lpstr>PowerPoint Presentation</vt:lpstr>
      <vt:lpstr>PowerPoint Presentation</vt:lpstr>
      <vt:lpstr>Qualified Professional Collector </vt:lpstr>
      <vt:lpstr> Qualified Professional Collector     Understanding the Collection Process</vt:lpstr>
      <vt:lpstr>Objectives &amp; Overview</vt:lpstr>
      <vt:lpstr>Overview</vt:lpstr>
      <vt:lpstr>Specimen type.. properties, detection windows:</vt:lpstr>
      <vt:lpstr>DOT </vt:lpstr>
      <vt:lpstr>Drugs to be tested (under CFR 49 Part 40 reg’s)</vt:lpstr>
      <vt:lpstr>PowerPoint Presentation</vt:lpstr>
      <vt:lpstr>The Collector Part 40 defines a collector as a trained person </vt:lpstr>
      <vt:lpstr>Qualified Services</vt:lpstr>
      <vt:lpstr>Any individual, who has received training specified in 49 CFR Part 40 (c:40.33) for conducting the required collection procedure, may serve as a collector except in the following situations</vt:lpstr>
      <vt:lpstr>Continued…</vt:lpstr>
      <vt:lpstr>Required Components in training – Appendix A   </vt:lpstr>
      <vt:lpstr>PowerPoint Presentation</vt:lpstr>
      <vt:lpstr> </vt:lpstr>
      <vt:lpstr>Collector Training</vt:lpstr>
      <vt:lpstr>HHS Mandated Testing (Federal Workplace Drug Testing Programs)</vt:lpstr>
      <vt:lpstr>PowerPoint Presentation</vt:lpstr>
      <vt:lpstr>Non Mandated testing</vt:lpstr>
      <vt:lpstr>Question reviews</vt:lpstr>
      <vt:lpstr>The Collection Site- for DOT, HHS, and non mandated </vt:lpstr>
      <vt:lpstr>Requirements For Collection Site</vt:lpstr>
      <vt:lpstr>The Collection Site</vt:lpstr>
      <vt:lpstr>Collection Supplies</vt:lpstr>
      <vt:lpstr>Collection Supplies</vt:lpstr>
      <vt:lpstr>Collection Supplies</vt:lpstr>
      <vt:lpstr>PowerPoint Presentation</vt:lpstr>
      <vt:lpstr>FEDERAL DRUG TESTING CUSTODY AND CONTROL FORM</vt:lpstr>
      <vt:lpstr>Federal Drug Test Custody and Control Form (CCF)</vt:lpstr>
      <vt:lpstr>PowerPoint Presentation</vt:lpstr>
      <vt:lpstr>PowerPoint Presentation</vt:lpstr>
      <vt:lpstr>PowerPoint Presentation</vt:lpstr>
      <vt:lpstr>PowerPoint Presentation</vt:lpstr>
      <vt:lpstr>PowerPoint Presentation</vt:lpstr>
      <vt:lpstr>CCF COPIES</vt:lpstr>
      <vt:lpstr>Is the collection process any different when I use the eCCF? Nothing has changed in the collection process.  When you use an eCCF, you will still collect and document the same information as you would when using the paper version of the CCF.  The only difference is how you document the information (in an electronic format) and the medium in which you distribute the form (e.g., electronically or combination of electronic and paper).  For example, you may need to print Copy 1 – Test Facility Copy and/or Copy 5 – Donor Copy. </vt:lpstr>
      <vt:lpstr>NO consent forms are to be used in doing the urine drug collection for Federal mandated drug testing. As well as: release or waiver of liability, or indemnification agreements.</vt:lpstr>
      <vt:lpstr>INFORMATION EMPLOYERS PROVIDE TO COLLECTORS 49 CFR Part 40 requires the employer or its service agent – for example a C/TPA -- to ensure the collector has the following information when conducting a urine specimen collection for it:</vt:lpstr>
      <vt:lpstr>. EMPLOYEE IDENTIFICATION </vt:lpstr>
      <vt:lpstr>Unacceptable forms of identification include:</vt:lpstr>
      <vt:lpstr>Question reviews</vt:lpstr>
      <vt:lpstr>Specimen Collection Guidelines</vt:lpstr>
      <vt:lpstr>COLLECTION PROCEDURES- The collector must do the following before each collection to  deter potential tampering,  adulteration,  alteration, or substitution of the specimens:</vt:lpstr>
      <vt:lpstr>If the collection site uses a facility normally used for other purposes,</vt:lpstr>
      <vt:lpstr>PowerPoint Presentation</vt:lpstr>
      <vt:lpstr>PowerPoint Presentation</vt:lpstr>
      <vt:lpstr>PowerPoint Presentation</vt:lpstr>
      <vt:lpstr>Urine Split Specimen Collection “Laboratory Based Testing”  (the only type of collection allowed under DOT and HHS regulations)</vt:lpstr>
      <vt:lpstr>1.  PREPARE COLLECTIONSITE:  Securing the Collection Site</vt:lpstr>
      <vt:lpstr>Securing the Collection Site</vt:lpstr>
      <vt:lpstr>Securing the Collection Site</vt:lpstr>
      <vt:lpstr>2.  BEGIN WITHOUT DELAY</vt:lpstr>
      <vt:lpstr>Steps for Urine Split Specimen Collection</vt:lpstr>
      <vt:lpstr>Employee Briefing  Collection Process</vt:lpstr>
      <vt:lpstr>Steps in the Collection Process</vt:lpstr>
      <vt:lpstr>Urine Specimen Collection Procedures (Cont’d)</vt:lpstr>
      <vt:lpstr>PowerPoint Presentation</vt:lpstr>
      <vt:lpstr>Urine Specimen Collection Procedures (Cont’d)</vt:lpstr>
      <vt:lpstr>Tamper-evident label/seal problems:</vt:lpstr>
      <vt:lpstr>Urine Specimen Collection Procedures (Cont’d)</vt:lpstr>
      <vt:lpstr>Collection Process Steps, Cont’d</vt:lpstr>
      <vt:lpstr>23. Distribution of Copies</vt:lpstr>
      <vt:lpstr>Uneventful mock</vt:lpstr>
      <vt:lpstr>Normal collection</vt:lpstr>
      <vt:lpstr>Special Circumstances</vt:lpstr>
      <vt:lpstr>SHY BLADDER COLLECTION- / Insufficient quantity </vt:lpstr>
      <vt:lpstr>Shy Bladder Procedure:</vt:lpstr>
      <vt:lpstr>PowerPoint Presentation</vt:lpstr>
      <vt:lpstr>PowerPoint Presentation</vt:lpstr>
      <vt:lpstr>PowerPoint Presentation</vt:lpstr>
      <vt:lpstr>PowerPoint Presentation</vt:lpstr>
      <vt:lpstr>Insufficient mock</vt:lpstr>
      <vt:lpstr>Shy Bladder collection</vt:lpstr>
      <vt:lpstr>Directly Observation Collections</vt:lpstr>
      <vt:lpstr>DIRECT OBSERVATION MANDATORY</vt:lpstr>
      <vt:lpstr>PowerPoint Presentation</vt:lpstr>
      <vt:lpstr>PowerPoint Presentation</vt:lpstr>
      <vt:lpstr>PowerPoint Presentation</vt:lpstr>
      <vt:lpstr>PowerPoint Presentation</vt:lpstr>
      <vt:lpstr>PowerPoint Presentation</vt:lpstr>
      <vt:lpstr>PowerPoint Presentation</vt:lpstr>
      <vt:lpstr>“Beat the Test”</vt:lpstr>
      <vt:lpstr> “Beat the Test”</vt:lpstr>
      <vt:lpstr>“Beat the Test”</vt:lpstr>
      <vt:lpstr>HHS Direct Observation- differences</vt:lpstr>
      <vt:lpstr>Temperature out of control mock</vt:lpstr>
      <vt:lpstr>Temperature out of range</vt:lpstr>
      <vt:lpstr>Donor REFUSES initials both specimen bottle seals,</vt:lpstr>
      <vt:lpstr>Temperature out of range- 2nd collection: direct observed</vt:lpstr>
      <vt:lpstr>Question reviews</vt:lpstr>
      <vt:lpstr>Monitored Collections</vt:lpstr>
      <vt:lpstr>PowerPoint Presentation</vt:lpstr>
      <vt:lpstr>PowerPoint Presentation</vt:lpstr>
      <vt:lpstr>. PROBLEM COLLECTIONS</vt:lpstr>
      <vt:lpstr>Refusal to Test</vt:lpstr>
      <vt:lpstr>CORRECTING COLLECTION PROBLEMS</vt:lpstr>
      <vt:lpstr>PowerPoint Presentation</vt:lpstr>
      <vt:lpstr>PowerPoint Presentation</vt:lpstr>
      <vt:lpstr>Correctable Flaws</vt:lpstr>
      <vt:lpstr>Fatal Flaws</vt:lpstr>
      <vt:lpstr>Time frames to remember:</vt:lpstr>
      <vt:lpstr>Responsibility for Error Correction Training</vt:lpstr>
      <vt:lpstr>Normal collection</vt:lpstr>
      <vt:lpstr> </vt:lpstr>
      <vt:lpstr>Other types of testing NOT DOT approved:</vt:lpstr>
      <vt:lpstr>Alternative Specimen Testing</vt:lpstr>
      <vt:lpstr>Terminology</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Qualified Professional Collector </dc:title>
  <dc:creator>Janet Kornmann</dc:creator>
  <cp:lastModifiedBy>Janet Kornmann</cp:lastModifiedBy>
  <cp:revision>18</cp:revision>
  <dcterms:created xsi:type="dcterms:W3CDTF">2018-07-06T19:08:45Z</dcterms:created>
  <dcterms:modified xsi:type="dcterms:W3CDTF">2020-10-20T13:49:46Z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0x010100A2F2559B81FB0C4A9E8CE63E1A516D11</vt:lpwstr>
  </property>
</Properties>
</file>