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1" r:id="rId6"/>
    <p:sldId id="262" r:id="rId7"/>
    <p:sldId id="266" r:id="rId8"/>
    <p:sldId id="260"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7/28/2022</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7/28/2022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7/28/2022</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7/28/2022</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7/28/2022</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7/28/2022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2-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7/28/2022</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7/28/2022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7/28/2022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7/28/2022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US" smtClean="0"/>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7/28/2022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2-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7/28/2022</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EEO and AAP</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356647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equal employment opportunity (EEO)?</a:t>
            </a:r>
            <a:endParaRPr lang="en-US" dirty="0"/>
          </a:p>
        </p:txBody>
      </p:sp>
      <p:sp>
        <p:nvSpPr>
          <p:cNvPr id="3" name="Content Placeholder 2"/>
          <p:cNvSpPr>
            <a:spLocks noGrp="1"/>
          </p:cNvSpPr>
          <p:nvPr>
            <p:ph idx="1"/>
          </p:nvPr>
        </p:nvSpPr>
        <p:spPr/>
        <p:txBody>
          <a:bodyPr/>
          <a:lstStyle/>
          <a:p>
            <a:r>
              <a:rPr lang="en-US" dirty="0" smtClean="0"/>
              <a:t>Equal Opportunity is a term used by the federal government to refer to employment practices that ensure nondiscrimination based on protected classes.  The principle behind EEO is that everyone should have the same access to opportunities in the workplace.</a:t>
            </a:r>
          </a:p>
          <a:p>
            <a:pPr marL="457200" lvl="1" indent="0">
              <a:buNone/>
            </a:pPr>
            <a:r>
              <a:rPr lang="en-US" dirty="0" smtClean="0"/>
              <a:t>Those protected classes include race, color, national origin, sex, sexual orientation, gender identity, physical or mental ability, religion, medical condition, ancestry, marital status, pregnancy, genetic information, veteran status or age.</a:t>
            </a:r>
          </a:p>
          <a:p>
            <a:r>
              <a:rPr lang="en-US" dirty="0" smtClean="0"/>
              <a:t>There are laws, regulations, and processes related to fair treatment of employees.</a:t>
            </a:r>
          </a:p>
          <a:p>
            <a:r>
              <a:rPr lang="en-US" dirty="0" smtClean="0"/>
              <a:t>The Equal Employment Opportunity Commission (EEOC) oversees compliance with these laws.</a:t>
            </a:r>
            <a:endParaRPr lang="en-US" dirty="0"/>
          </a:p>
        </p:txBody>
      </p:sp>
    </p:spTree>
    <p:extLst>
      <p:ext uri="{BB962C8B-B14F-4D97-AF65-F5344CB8AC3E}">
        <p14:creationId xmlns:p14="http://schemas.microsoft.com/office/powerpoint/2010/main" val="3565906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AFFIRMATIVE ACTION PLAN (AAP)?</a:t>
            </a:r>
            <a:endParaRPr lang="en-US" dirty="0"/>
          </a:p>
        </p:txBody>
      </p:sp>
      <p:sp>
        <p:nvSpPr>
          <p:cNvPr id="3" name="Content Placeholder 2"/>
          <p:cNvSpPr>
            <a:spLocks noGrp="1"/>
          </p:cNvSpPr>
          <p:nvPr>
            <p:ph idx="1"/>
          </p:nvPr>
        </p:nvSpPr>
        <p:spPr/>
        <p:txBody>
          <a:bodyPr>
            <a:normAutofit/>
          </a:bodyPr>
          <a:lstStyle/>
          <a:p>
            <a:r>
              <a:rPr lang="en-US" dirty="0" smtClean="0"/>
              <a:t>Affirmative action is one aspect of the federal government’s efforts to ensure equal employment opportunity.  It consists of executive orders which have the force of the law.</a:t>
            </a:r>
          </a:p>
          <a:p>
            <a:r>
              <a:rPr lang="en-US" dirty="0" smtClean="0"/>
              <a:t>The Office of Federal Contract Compliance Programs (OFCCP) is responsible for implementing the executive orders related to affirmative actions and ensuring compliance of federal contractors.</a:t>
            </a:r>
          </a:p>
          <a:p>
            <a:r>
              <a:rPr lang="en-US" dirty="0"/>
              <a:t>An Affirmative Action Plan (AAP) is a tool, a written program in which an employer details </a:t>
            </a:r>
            <a:r>
              <a:rPr lang="en-US" dirty="0" smtClean="0"/>
              <a:t>the steps </a:t>
            </a:r>
            <a:r>
              <a:rPr lang="en-US" dirty="0"/>
              <a:t>it has taken and will take to </a:t>
            </a:r>
            <a:r>
              <a:rPr lang="en-US" dirty="0" smtClean="0"/>
              <a:t>proactively remove unintended barriers to achieve equal opportunity.</a:t>
            </a:r>
            <a:endParaRPr lang="en-US" dirty="0"/>
          </a:p>
        </p:txBody>
      </p:sp>
    </p:spTree>
    <p:extLst>
      <p:ext uri="{BB962C8B-B14F-4D97-AF65-F5344CB8AC3E}">
        <p14:creationId xmlns:p14="http://schemas.microsoft.com/office/powerpoint/2010/main" val="16850412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DO EEO AND AAP APPLY TO NPL?</a:t>
            </a:r>
            <a:endParaRPr lang="en-US" dirty="0"/>
          </a:p>
        </p:txBody>
      </p:sp>
      <p:sp>
        <p:nvSpPr>
          <p:cNvPr id="3" name="Content Placeholder 2"/>
          <p:cNvSpPr>
            <a:spLocks noGrp="1"/>
          </p:cNvSpPr>
          <p:nvPr>
            <p:ph idx="1"/>
          </p:nvPr>
        </p:nvSpPr>
        <p:spPr/>
        <p:txBody>
          <a:bodyPr/>
          <a:lstStyle/>
          <a:p>
            <a:pPr marL="0" indent="0">
              <a:buNone/>
            </a:pPr>
            <a:r>
              <a:rPr lang="en-US" sz="2800" dirty="0" smtClean="0"/>
              <a:t>EEO is legally mandated for NPL due to our status as a federal contractor</a:t>
            </a:r>
            <a:r>
              <a:rPr lang="en-US" dirty="0" smtClean="0"/>
              <a:t>.</a:t>
            </a:r>
          </a:p>
          <a:p>
            <a:pPr marL="0" indent="0">
              <a:buNone/>
            </a:pPr>
            <a:endParaRPr lang="en-US" dirty="0"/>
          </a:p>
          <a:p>
            <a:pPr marL="0" indent="0">
              <a:buNone/>
            </a:pPr>
            <a:r>
              <a:rPr lang="en-US" dirty="0" smtClean="0"/>
              <a:t>In order to be and remain a federal contractor, NPL must:</a:t>
            </a:r>
          </a:p>
          <a:p>
            <a:r>
              <a:rPr lang="en-US" dirty="0" smtClean="0"/>
              <a:t>Maintain nondiscriminatory hiring and employment practices.</a:t>
            </a:r>
          </a:p>
          <a:p>
            <a:r>
              <a:rPr lang="en-US" dirty="0" smtClean="0"/>
              <a:t>Use the Equal Opportunity Clause</a:t>
            </a:r>
          </a:p>
          <a:p>
            <a:r>
              <a:rPr lang="en-US" dirty="0" smtClean="0"/>
              <a:t>Create an annual Affirmative Action Plan.</a:t>
            </a:r>
          </a:p>
          <a:p>
            <a:r>
              <a:rPr lang="en-US" dirty="0" smtClean="0"/>
              <a:t>Take Affirmative Action to ensure equal opportunity in all aspects of employment.</a:t>
            </a:r>
            <a:endParaRPr lang="en-US" dirty="0"/>
          </a:p>
        </p:txBody>
      </p:sp>
    </p:spTree>
    <p:extLst>
      <p:ext uri="{BB962C8B-B14F-4D97-AF65-F5344CB8AC3E}">
        <p14:creationId xmlns:p14="http://schemas.microsoft.com/office/powerpoint/2010/main" val="9807666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RESPONSIBILITES DOES AN EMPLOYEE HAVE?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a:t>It is the responsibility of all employees to support NPL’s EEO and AAP.  These responsibilities include, but are not limited to:</a:t>
            </a:r>
          </a:p>
          <a:p>
            <a:pPr marL="0" indent="0">
              <a:buNone/>
            </a:pPr>
            <a:r>
              <a:rPr lang="en-US" dirty="0"/>
              <a:t> </a:t>
            </a:r>
          </a:p>
          <a:p>
            <a:pPr lvl="0"/>
            <a:r>
              <a:rPr lang="en-US" dirty="0"/>
              <a:t>Reviewing the company’s EEO policy annually to ensure understanding and an awareness of policy.</a:t>
            </a:r>
          </a:p>
          <a:p>
            <a:pPr marL="0" indent="0">
              <a:buNone/>
            </a:pPr>
            <a:r>
              <a:rPr lang="en-US" dirty="0"/>
              <a:t> </a:t>
            </a:r>
          </a:p>
          <a:p>
            <a:pPr lvl="0"/>
            <a:r>
              <a:rPr lang="en-US" dirty="0"/>
              <a:t>Notifying the Internal Support Coordinator/Equal Employment Opportunity Manager of any potential problems with NPL’s affirmative action obligations.</a:t>
            </a:r>
          </a:p>
          <a:p>
            <a:pPr marL="0" indent="0">
              <a:buNone/>
            </a:pPr>
            <a:r>
              <a:rPr lang="en-US" dirty="0"/>
              <a:t> </a:t>
            </a:r>
          </a:p>
          <a:p>
            <a:pPr lvl="0"/>
            <a:r>
              <a:rPr lang="en-US" dirty="0"/>
              <a:t>Aiding in NPL’S affirmative action efforts to ensure a fair and effective policy by referring qualified candidates for employment opportunities.</a:t>
            </a:r>
          </a:p>
          <a:p>
            <a:pPr marL="0" indent="0">
              <a:buNone/>
            </a:pPr>
            <a:r>
              <a:rPr lang="en-US" dirty="0"/>
              <a:t> </a:t>
            </a:r>
          </a:p>
          <a:p>
            <a:pPr lvl="0"/>
            <a:r>
              <a:rPr lang="en-US" dirty="0"/>
              <a:t>Attend all training sessions as required.</a:t>
            </a:r>
          </a:p>
          <a:p>
            <a:endParaRPr lang="en-US" dirty="0"/>
          </a:p>
        </p:txBody>
      </p:sp>
    </p:spTree>
    <p:extLst>
      <p:ext uri="{BB962C8B-B14F-4D97-AF65-F5344CB8AC3E}">
        <p14:creationId xmlns:p14="http://schemas.microsoft.com/office/powerpoint/2010/main" val="3795349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8250" y="757881"/>
            <a:ext cx="10146186" cy="1400432"/>
          </a:xfrm>
        </p:spPr>
        <p:txBody>
          <a:bodyPr/>
          <a:lstStyle/>
          <a:p>
            <a:r>
              <a:rPr lang="en-US" dirty="0" smtClean="0"/>
              <a:t>WHAT DOES NPL NEED AS MY EMPLOYER TO ASSIST IN THEIR EEO AND AAP EFFORTS?</a:t>
            </a:r>
            <a:endParaRPr lang="en-US" dirty="0"/>
          </a:p>
        </p:txBody>
      </p:sp>
      <p:sp>
        <p:nvSpPr>
          <p:cNvPr id="3" name="Text Placeholder 2"/>
          <p:cNvSpPr>
            <a:spLocks noGrp="1"/>
          </p:cNvSpPr>
          <p:nvPr>
            <p:ph type="body" sz="half" idx="2"/>
          </p:nvPr>
        </p:nvSpPr>
        <p:spPr>
          <a:xfrm>
            <a:off x="1090398" y="3048000"/>
            <a:ext cx="10144654" cy="2382795"/>
          </a:xfrm>
        </p:spPr>
        <p:txBody>
          <a:bodyPr/>
          <a:lstStyle/>
          <a:p>
            <a:r>
              <a:rPr lang="en-US" b="1" dirty="0" smtClean="0"/>
              <a:t>In addition to fulfilling your responsibilities, WE NEED YOU TO SELF-IDENTIFY!</a:t>
            </a:r>
            <a:endParaRPr lang="en-US" b="1" dirty="0"/>
          </a:p>
        </p:txBody>
      </p:sp>
    </p:spTree>
    <p:extLst>
      <p:ext uri="{BB962C8B-B14F-4D97-AF65-F5344CB8AC3E}">
        <p14:creationId xmlns:p14="http://schemas.microsoft.com/office/powerpoint/2010/main" val="9893778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DOES it mean to self-Identify?</a:t>
            </a:r>
            <a:endParaRPr lang="en-US" dirty="0"/>
          </a:p>
        </p:txBody>
      </p:sp>
      <p:sp>
        <p:nvSpPr>
          <p:cNvPr id="3" name="Content Placeholder 2"/>
          <p:cNvSpPr>
            <a:spLocks noGrp="1"/>
          </p:cNvSpPr>
          <p:nvPr>
            <p:ph idx="1"/>
          </p:nvPr>
        </p:nvSpPr>
        <p:spPr>
          <a:xfrm>
            <a:off x="685800" y="2194560"/>
            <a:ext cx="10820400" cy="4263905"/>
          </a:xfrm>
        </p:spPr>
        <p:txBody>
          <a:bodyPr>
            <a:normAutofit/>
          </a:bodyPr>
          <a:lstStyle/>
          <a:p>
            <a:pPr marL="0" indent="0">
              <a:buNone/>
            </a:pPr>
            <a:r>
              <a:rPr lang="en-US" dirty="0"/>
              <a:t>SELF-IDENTIFICATION is </a:t>
            </a:r>
            <a:r>
              <a:rPr lang="en-US" dirty="0" smtClean="0"/>
              <a:t>as simple as voluntarily completing 3 forms!</a:t>
            </a:r>
          </a:p>
          <a:p>
            <a:r>
              <a:rPr lang="en-US" dirty="0" smtClean="0"/>
              <a:t> One form allows you to disclose your race/ethnicity and gender.  One form allows you to disclose your veteran status.  The final forms allows you to disclose your status as an individual with a disability.</a:t>
            </a:r>
          </a:p>
          <a:p>
            <a:r>
              <a:rPr lang="en-US" dirty="0"/>
              <a:t>The information on these forms is kept confidential.  It is not seen or utilized by your supervisor.  It is only utilized to provide data for reporting purposes</a:t>
            </a:r>
            <a:r>
              <a:rPr lang="en-US" dirty="0" smtClean="0"/>
              <a:t>.</a:t>
            </a:r>
          </a:p>
          <a:p>
            <a:pPr marL="0" indent="0">
              <a:buNone/>
            </a:pPr>
            <a:r>
              <a:rPr lang="en-US" dirty="0" smtClean="0"/>
              <a:t>The forms are a </a:t>
            </a:r>
            <a:r>
              <a:rPr lang="en-US" dirty="0"/>
              <a:t>valuable tool that helps NPL measure their progress towards their goals outlined in </a:t>
            </a:r>
            <a:r>
              <a:rPr lang="en-US" dirty="0" smtClean="0"/>
              <a:t>their AAP.</a:t>
            </a:r>
            <a:endParaRPr lang="en-US" dirty="0"/>
          </a:p>
          <a:p>
            <a:r>
              <a:rPr lang="en-US" dirty="0"/>
              <a:t>While self-identification is optional under the EEO acts, as a federal contractor, NPL is required to collect and report race/ethnicity, gender, veteran and individual with disability statistics to the Federal Government each year.</a:t>
            </a:r>
          </a:p>
          <a:p>
            <a:endParaRPr lang="en-US" dirty="0"/>
          </a:p>
        </p:txBody>
      </p:sp>
    </p:spTree>
    <p:extLst>
      <p:ext uri="{BB962C8B-B14F-4D97-AF65-F5344CB8AC3E}">
        <p14:creationId xmlns:p14="http://schemas.microsoft.com/office/powerpoint/2010/main" val="2708816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p:txBody>
          <a:bodyPr/>
          <a:lstStyle/>
          <a:p>
            <a:r>
              <a:rPr lang="en-US" b="1" dirty="0"/>
              <a:t>EEO is giving everyone the same opportunity to thrive, while affirmative action is actively supporting those who've been consistently deprived of fair and equal treatment</a:t>
            </a:r>
            <a:r>
              <a:rPr lang="en-US" dirty="0" smtClean="0"/>
              <a:t>.</a:t>
            </a:r>
          </a:p>
          <a:p>
            <a:endParaRPr lang="en-US" dirty="0"/>
          </a:p>
          <a:p>
            <a:pPr marL="0" indent="0">
              <a:buNone/>
            </a:pPr>
            <a:r>
              <a:rPr lang="en-US" b="1" dirty="0" smtClean="0"/>
              <a:t>As an employee, you can assist NPL in their federal contractor obligations by:</a:t>
            </a:r>
          </a:p>
          <a:p>
            <a:r>
              <a:rPr lang="en-US" b="1" dirty="0" smtClean="0"/>
              <a:t>voluntarily completing the self-identification forms</a:t>
            </a:r>
          </a:p>
          <a:p>
            <a:r>
              <a:rPr lang="en-US" b="1" dirty="0" smtClean="0"/>
              <a:t>referring qualified candidates for employment</a:t>
            </a:r>
          </a:p>
          <a:p>
            <a:r>
              <a:rPr lang="en-US" b="1" dirty="0"/>
              <a:t>n</a:t>
            </a:r>
            <a:r>
              <a:rPr lang="en-US" b="1" dirty="0" smtClean="0"/>
              <a:t>otifying administration if you become aware of any potential problems with NPL’s obligations under AAP</a:t>
            </a:r>
          </a:p>
          <a:p>
            <a:r>
              <a:rPr lang="en-US" b="1" dirty="0" smtClean="0"/>
              <a:t>Participate in all training as assigned</a:t>
            </a:r>
            <a:endParaRPr lang="en-US" dirty="0"/>
          </a:p>
          <a:p>
            <a:endParaRPr lang="en-US" dirty="0" smtClean="0"/>
          </a:p>
          <a:p>
            <a:endParaRPr lang="en-US" dirty="0"/>
          </a:p>
        </p:txBody>
      </p:sp>
    </p:spTree>
    <p:extLst>
      <p:ext uri="{BB962C8B-B14F-4D97-AF65-F5344CB8AC3E}">
        <p14:creationId xmlns:p14="http://schemas.microsoft.com/office/powerpoint/2010/main" val="698957890"/>
      </p:ext>
    </p:extLst>
  </p:cSld>
  <p:clrMapOvr>
    <a:masterClrMapping/>
  </p:clrMapOvr>
</p:sld>
</file>

<file path=ppt/theme/theme1.xml><?xml version="1.0" encoding="utf-8"?>
<a:theme xmlns:a="http://schemas.openxmlformats.org/drawingml/2006/main" name="Vapor Trail">
  <a:themeElements>
    <a:clrScheme name="Vapor Trail">
      <a:dk1>
        <a:sysClr val="windowText" lastClr="000000"/>
      </a:dk1>
      <a:lt1>
        <a:sysClr val="window" lastClr="FFFFFF"/>
      </a:lt1>
      <a:dk2>
        <a:srgbClr val="454545"/>
      </a:dk2>
      <a:lt2>
        <a:srgbClr val="DADADA"/>
      </a:lt2>
      <a:accent1>
        <a:srgbClr val="E5224E"/>
      </a:accent1>
      <a:accent2>
        <a:srgbClr val="9D074E"/>
      </a:accent2>
      <a:accent3>
        <a:srgbClr val="7F2294"/>
      </a:accent3>
      <a:accent4>
        <a:srgbClr val="8D65EA"/>
      </a:accent4>
      <a:accent5>
        <a:srgbClr val="588FE2"/>
      </a:accent5>
      <a:accent6>
        <a:srgbClr val="127CA4"/>
      </a:accent6>
      <a:hlink>
        <a:srgbClr val="FB4AB6"/>
      </a:hlink>
      <a:folHlink>
        <a:srgbClr val="F98FE9"/>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6DB8EB18-3657-4051-A897-2ED38832359E}"/>
    </a:ext>
  </a:extLst>
</a:theme>
</file>

<file path=docProps/app.xml><?xml version="1.0" encoding="utf-8"?>
<Properties xmlns="http://schemas.openxmlformats.org/officeDocument/2006/extended-properties" xmlns:vt="http://schemas.openxmlformats.org/officeDocument/2006/docPropsVTypes">
  <Template>TM04033937[[fn=Vapor Trail]]</Template>
  <TotalTime>103</TotalTime>
  <Words>576</Words>
  <Application>Microsoft Office PowerPoint</Application>
  <PresentationFormat>Widescreen</PresentationFormat>
  <Paragraphs>44</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Century Gothic</vt:lpstr>
      <vt:lpstr>Vapor Trail</vt:lpstr>
      <vt:lpstr>Understanding EEO and AAP</vt:lpstr>
      <vt:lpstr>What is equal employment opportunity (EEO)?</vt:lpstr>
      <vt:lpstr>What is AN AFFIRMATIVE ACTION PLAN (AAP)?</vt:lpstr>
      <vt:lpstr>HOW DO EEO AND AAP APPLY TO NPL?</vt:lpstr>
      <vt:lpstr>WHAT RESPONSIBILITES DOES AN EMPLOYEE HAVE?</vt:lpstr>
      <vt:lpstr>WHAT DOES NPL NEED AS MY EMPLOYER TO ASSIST IN THEIR EEO AND AAP EFFORTS?</vt:lpstr>
      <vt:lpstr>WHAT DOES it mean to self-Identify?</vt:lpstr>
      <vt:lpstr>Summary: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EEO and AAP</dc:title>
  <dc:creator>Natalie Miller</dc:creator>
  <cp:lastModifiedBy>Natalie Miller</cp:lastModifiedBy>
  <cp:revision>13</cp:revision>
  <cp:lastPrinted>2022-07-28T19:09:28Z</cp:lastPrinted>
  <dcterms:created xsi:type="dcterms:W3CDTF">2022-07-28T16:48:25Z</dcterms:created>
  <dcterms:modified xsi:type="dcterms:W3CDTF">2022-07-28T19:10:42Z</dcterms:modified>
</cp:coreProperties>
</file>