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100"/>
  </p:notesMasterIdLst>
  <p:handoutMasterIdLst>
    <p:handoutMasterId r:id="rId101"/>
  </p:handoutMasterIdLst>
  <p:sldIdLst>
    <p:sldId id="257" r:id="rId2"/>
    <p:sldId id="312" r:id="rId3"/>
    <p:sldId id="314" r:id="rId4"/>
    <p:sldId id="283" r:id="rId5"/>
    <p:sldId id="315" r:id="rId6"/>
    <p:sldId id="319" r:id="rId7"/>
    <p:sldId id="316" r:id="rId8"/>
    <p:sldId id="317" r:id="rId9"/>
    <p:sldId id="318" r:id="rId10"/>
    <p:sldId id="320" r:id="rId11"/>
    <p:sldId id="321" r:id="rId12"/>
    <p:sldId id="322" r:id="rId13"/>
    <p:sldId id="323" r:id="rId14"/>
    <p:sldId id="324" r:id="rId15"/>
    <p:sldId id="333" r:id="rId16"/>
    <p:sldId id="335" r:id="rId17"/>
    <p:sldId id="327" r:id="rId18"/>
    <p:sldId id="328" r:id="rId19"/>
    <p:sldId id="329" r:id="rId20"/>
    <p:sldId id="330" r:id="rId21"/>
    <p:sldId id="331" r:id="rId22"/>
    <p:sldId id="285" r:id="rId23"/>
    <p:sldId id="286" r:id="rId24"/>
    <p:sldId id="287" r:id="rId25"/>
    <p:sldId id="288" r:id="rId26"/>
    <p:sldId id="289" r:id="rId27"/>
    <p:sldId id="303" r:id="rId28"/>
    <p:sldId id="304" r:id="rId29"/>
    <p:sldId id="309" r:id="rId30"/>
    <p:sldId id="336" r:id="rId31"/>
    <p:sldId id="337" r:id="rId32"/>
    <p:sldId id="338" r:id="rId33"/>
    <p:sldId id="339" r:id="rId34"/>
    <p:sldId id="340" r:id="rId35"/>
    <p:sldId id="341" r:id="rId36"/>
    <p:sldId id="342" r:id="rId37"/>
    <p:sldId id="343" r:id="rId38"/>
    <p:sldId id="344" r:id="rId39"/>
    <p:sldId id="345" r:id="rId40"/>
    <p:sldId id="346" r:id="rId41"/>
    <p:sldId id="347" r:id="rId42"/>
    <p:sldId id="348" r:id="rId43"/>
    <p:sldId id="349" r:id="rId44"/>
    <p:sldId id="350"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63" r:id="rId58"/>
    <p:sldId id="364" r:id="rId59"/>
    <p:sldId id="365" r:id="rId60"/>
    <p:sldId id="366" r:id="rId61"/>
    <p:sldId id="367" r:id="rId62"/>
    <p:sldId id="368" r:id="rId63"/>
    <p:sldId id="369" r:id="rId64"/>
    <p:sldId id="370" r:id="rId65"/>
    <p:sldId id="371" r:id="rId66"/>
    <p:sldId id="372" r:id="rId67"/>
    <p:sldId id="373" r:id="rId68"/>
    <p:sldId id="374" r:id="rId69"/>
    <p:sldId id="375" r:id="rId70"/>
    <p:sldId id="376" r:id="rId71"/>
    <p:sldId id="377" r:id="rId72"/>
    <p:sldId id="378" r:id="rId73"/>
    <p:sldId id="379" r:id="rId74"/>
    <p:sldId id="380" r:id="rId75"/>
    <p:sldId id="381" r:id="rId76"/>
    <p:sldId id="382" r:id="rId77"/>
    <p:sldId id="383" r:id="rId78"/>
    <p:sldId id="384" r:id="rId79"/>
    <p:sldId id="385" r:id="rId80"/>
    <p:sldId id="386" r:id="rId81"/>
    <p:sldId id="387" r:id="rId82"/>
    <p:sldId id="388" r:id="rId83"/>
    <p:sldId id="389" r:id="rId84"/>
    <p:sldId id="390" r:id="rId85"/>
    <p:sldId id="391" r:id="rId86"/>
    <p:sldId id="392" r:id="rId87"/>
    <p:sldId id="393" r:id="rId88"/>
    <p:sldId id="394" r:id="rId89"/>
    <p:sldId id="395" r:id="rId90"/>
    <p:sldId id="396" r:id="rId91"/>
    <p:sldId id="397" r:id="rId92"/>
    <p:sldId id="398" r:id="rId93"/>
    <p:sldId id="399" r:id="rId94"/>
    <p:sldId id="400" r:id="rId95"/>
    <p:sldId id="401" r:id="rId96"/>
    <p:sldId id="402" r:id="rId97"/>
    <p:sldId id="403" r:id="rId98"/>
    <p:sldId id="310" r:id="rId99"/>
  </p:sldIdLst>
  <p:sldSz cx="9144000" cy="6858000" type="screen4x3"/>
  <p:notesSz cx="6797675" cy="9874250"/>
  <p:defaultTextStyle>
    <a:defPPr>
      <a:defRPr lang="nl-NL"/>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FEA3E0-5864-40D8-92A8-F9153B0BBBD2}" type="doc">
      <dgm:prSet loTypeId="urn:microsoft.com/office/officeart/2005/8/layout/venn1" loCatId="relationship" qsTypeId="urn:microsoft.com/office/officeart/2005/8/quickstyle/simple1" qsCatId="simple" csTypeId="urn:microsoft.com/office/officeart/2005/8/colors/accent1_2" csCatId="accent1"/>
      <dgm:spPr/>
    </dgm:pt>
    <dgm:pt modelId="{B69C003C-F4D2-4EB6-93B9-B9602B51578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Verdana" pitchFamily="34" charset="0"/>
            </a:rPr>
            <a:t>Responsibilities, Authorities</a:t>
          </a:r>
          <a:endParaRPr kumimoji="0" lang="en-US" altLang="en-US" b="1" i="0" u="none" strike="noStrike" cap="none" normalizeH="0" baseline="0" smtClean="0">
            <a:ln>
              <a:noFill/>
            </a:ln>
            <a:solidFill>
              <a:schemeClr val="tx1"/>
            </a:solidFill>
            <a:effectLst/>
            <a:latin typeface="Verdana" pitchFamily="34" charset="0"/>
          </a:endParaRPr>
        </a:p>
      </dgm:t>
    </dgm:pt>
    <dgm:pt modelId="{24146DF3-15FE-4003-BD4E-E7659C51C222}" type="parTrans" cxnId="{F3766A83-3660-4198-8509-477C0AFA8048}">
      <dgm:prSet/>
      <dgm:spPr/>
    </dgm:pt>
    <dgm:pt modelId="{986850DB-73DA-466E-AA4D-BA507A64598D}" type="sibTrans" cxnId="{F3766A83-3660-4198-8509-477C0AFA8048}">
      <dgm:prSet/>
      <dgm:spPr/>
    </dgm:pt>
    <dgm:pt modelId="{15BED053-285D-4935-9C68-00EBEFB0DCA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itchFamily="34" charset="0"/>
            </a:rPr>
            <a:t>      </a:t>
          </a:r>
          <a:r>
            <a:rPr kumimoji="0" lang="en-US" altLang="en-US" b="1" i="0" u="none" strike="noStrike" cap="none" normalizeH="0" baseline="0" smtClean="0">
              <a:ln>
                <a:noFill/>
              </a:ln>
              <a:solidFill>
                <a:schemeClr val="tx1"/>
              </a:solidFill>
              <a:effectLst/>
              <a:latin typeface="Verdana" pitchFamily="34" charset="0"/>
            </a:rPr>
            <a:t>Communication</a:t>
          </a:r>
          <a:endParaRPr kumimoji="0" lang="en-US" altLang="en-US" b="1" i="0" u="none" strike="noStrike" cap="none" normalizeH="0" baseline="0" smtClean="0">
            <a:ln>
              <a:noFill/>
            </a:ln>
            <a:solidFill>
              <a:schemeClr val="tx1"/>
            </a:solidFill>
            <a:effectLst/>
            <a:latin typeface="Verdana" pitchFamily="34" charset="0"/>
          </a:endParaRPr>
        </a:p>
      </dgm:t>
    </dgm:pt>
    <dgm:pt modelId="{AFAF3466-0617-4462-9035-3AC987EC670E}" type="parTrans" cxnId="{22879B1D-D3E2-4BF1-BFFC-357FBD3E342F}">
      <dgm:prSet/>
      <dgm:spPr/>
    </dgm:pt>
    <dgm:pt modelId="{054FA1F1-BD64-47E5-AA70-85C0A649B725}" type="sibTrans" cxnId="{22879B1D-D3E2-4BF1-BFFC-357FBD3E342F}">
      <dgm:prSet/>
      <dgm:spPr/>
    </dgm:pt>
    <dgm:pt modelId="{494E551E-3E3A-48E8-A7D6-C83EE5CB713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Verdana" pitchFamily="34" charset="0"/>
            </a:rPr>
            <a:t>Provision </a:t>
          </a:r>
          <a:br>
            <a:rPr kumimoji="0" lang="en-US" altLang="en-US" b="1" i="0" u="none" strike="noStrike" cap="none" normalizeH="0" baseline="0" smtClean="0">
              <a:ln>
                <a:noFill/>
              </a:ln>
              <a:solidFill>
                <a:schemeClr val="tx1"/>
              </a:solidFill>
              <a:effectLst/>
              <a:latin typeface="Verdana" pitchFamily="34" charset="0"/>
            </a:rPr>
          </a:br>
          <a:r>
            <a:rPr kumimoji="0" lang="en-US" altLang="en-US" b="1" i="0" u="none" strike="noStrike" cap="none" normalizeH="0" baseline="0" smtClean="0">
              <a:ln>
                <a:noFill/>
              </a:ln>
              <a:solidFill>
                <a:schemeClr val="tx1"/>
              </a:solidFill>
              <a:effectLst/>
              <a:latin typeface="Verdana" pitchFamily="34" charset="0"/>
            </a:rPr>
            <a:t>of</a:t>
          </a:r>
          <a:br>
            <a:rPr kumimoji="0" lang="en-US" altLang="en-US" b="1" i="0" u="none" strike="noStrike" cap="none" normalizeH="0" baseline="0" smtClean="0">
              <a:ln>
                <a:noFill/>
              </a:ln>
              <a:solidFill>
                <a:schemeClr val="tx1"/>
              </a:solidFill>
              <a:effectLst/>
              <a:latin typeface="Verdana" pitchFamily="34" charset="0"/>
            </a:rPr>
          </a:br>
          <a:r>
            <a:rPr kumimoji="0" lang="en-US" altLang="en-US" b="1" i="0" u="none" strike="noStrike" cap="none" normalizeH="0" baseline="0" smtClean="0">
              <a:ln>
                <a:noFill/>
              </a:ln>
              <a:solidFill>
                <a:schemeClr val="tx1"/>
              </a:solidFill>
              <a:effectLst/>
              <a:latin typeface="Verdana" pitchFamily="34" charset="0"/>
            </a:rPr>
            <a:t> resources</a:t>
          </a:r>
          <a:r>
            <a:rPr kumimoji="0" lang="en-US" altLang="en-US" b="0" i="0" u="none" strike="noStrike" cap="none" normalizeH="0" baseline="0" smtClean="0">
              <a:ln>
                <a:noFill/>
              </a:ln>
              <a:solidFill>
                <a:schemeClr val="tx1"/>
              </a:solidFill>
              <a:effectLst/>
              <a:latin typeface="Verdana"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Verdana" pitchFamily="34" charset="0"/>
          </a:endParaRPr>
        </a:p>
      </dgm:t>
    </dgm:pt>
    <dgm:pt modelId="{F72C1FCC-DF34-4DA7-9F10-8D02B1104D7B}" type="parTrans" cxnId="{C5CD38E3-21F4-4593-A906-B1E25C37D2A0}">
      <dgm:prSet/>
      <dgm:spPr/>
    </dgm:pt>
    <dgm:pt modelId="{C48FC431-11FE-4374-97A2-AE3F31171749}" type="sibTrans" cxnId="{C5CD38E3-21F4-4593-A906-B1E25C37D2A0}">
      <dgm:prSet/>
      <dgm:spPr/>
    </dgm:pt>
    <dgm:pt modelId="{ACCEC5A1-9CBB-4AC5-ABD6-2A1AEBD8B23E}" type="pres">
      <dgm:prSet presAssocID="{35FEA3E0-5864-40D8-92A8-F9153B0BBBD2}" presName="compositeShape" presStyleCnt="0">
        <dgm:presLayoutVars>
          <dgm:chMax val="7"/>
          <dgm:dir/>
          <dgm:resizeHandles val="exact"/>
        </dgm:presLayoutVars>
      </dgm:prSet>
      <dgm:spPr/>
    </dgm:pt>
    <dgm:pt modelId="{0DFDED24-815C-4967-9E74-A7C4F84D7892}" type="pres">
      <dgm:prSet presAssocID="{B69C003C-F4D2-4EB6-93B9-B9602B51578E}" presName="circ1" presStyleLbl="vennNode1" presStyleIdx="0" presStyleCnt="3"/>
      <dgm:spPr/>
    </dgm:pt>
    <dgm:pt modelId="{CA5D0FDF-2192-4C4B-819D-D5BBDAD17E87}" type="pres">
      <dgm:prSet presAssocID="{B69C003C-F4D2-4EB6-93B9-B9602B51578E}" presName="circ1Tx" presStyleLbl="revTx" presStyleIdx="0" presStyleCnt="0">
        <dgm:presLayoutVars>
          <dgm:chMax val="0"/>
          <dgm:chPref val="0"/>
          <dgm:bulletEnabled val="1"/>
        </dgm:presLayoutVars>
      </dgm:prSet>
      <dgm:spPr/>
    </dgm:pt>
    <dgm:pt modelId="{CFC65D7F-51B0-4E60-BE57-35DC377954A3}" type="pres">
      <dgm:prSet presAssocID="{15BED053-285D-4935-9C68-00EBEFB0DCA5}" presName="circ2" presStyleLbl="vennNode1" presStyleIdx="1" presStyleCnt="3"/>
      <dgm:spPr/>
    </dgm:pt>
    <dgm:pt modelId="{F55EFC49-D7F2-47BC-9E25-B9092D7765A5}" type="pres">
      <dgm:prSet presAssocID="{15BED053-285D-4935-9C68-00EBEFB0DCA5}" presName="circ2Tx" presStyleLbl="revTx" presStyleIdx="0" presStyleCnt="0">
        <dgm:presLayoutVars>
          <dgm:chMax val="0"/>
          <dgm:chPref val="0"/>
          <dgm:bulletEnabled val="1"/>
        </dgm:presLayoutVars>
      </dgm:prSet>
      <dgm:spPr/>
    </dgm:pt>
    <dgm:pt modelId="{CA0F2D60-ED0D-4D2A-B3A7-8A90A16FFC39}" type="pres">
      <dgm:prSet presAssocID="{494E551E-3E3A-48E8-A7D6-C83EE5CB7136}" presName="circ3" presStyleLbl="vennNode1" presStyleIdx="2" presStyleCnt="3"/>
      <dgm:spPr/>
    </dgm:pt>
    <dgm:pt modelId="{4159CE19-65FD-46B8-B99E-6FA4F44DB30E}" type="pres">
      <dgm:prSet presAssocID="{494E551E-3E3A-48E8-A7D6-C83EE5CB7136}" presName="circ3Tx" presStyleLbl="revTx" presStyleIdx="0" presStyleCnt="0">
        <dgm:presLayoutVars>
          <dgm:chMax val="0"/>
          <dgm:chPref val="0"/>
          <dgm:bulletEnabled val="1"/>
        </dgm:presLayoutVars>
      </dgm:prSet>
      <dgm:spPr/>
    </dgm:pt>
  </dgm:ptLst>
  <dgm:cxnLst>
    <dgm:cxn modelId="{22879B1D-D3E2-4BF1-BFFC-357FBD3E342F}" srcId="{35FEA3E0-5864-40D8-92A8-F9153B0BBBD2}" destId="{15BED053-285D-4935-9C68-00EBEFB0DCA5}" srcOrd="1" destOrd="0" parTransId="{AFAF3466-0617-4462-9035-3AC987EC670E}" sibTransId="{054FA1F1-BD64-47E5-AA70-85C0A649B725}"/>
    <dgm:cxn modelId="{C16F87C4-3501-4E9B-8339-7252FA8B6863}" type="presOf" srcId="{494E551E-3E3A-48E8-A7D6-C83EE5CB7136}" destId="{4159CE19-65FD-46B8-B99E-6FA4F44DB30E}" srcOrd="1" destOrd="0" presId="urn:microsoft.com/office/officeart/2005/8/layout/venn1"/>
    <dgm:cxn modelId="{32716EF3-8B02-4DC7-8719-1C207018467C}" type="presOf" srcId="{35FEA3E0-5864-40D8-92A8-F9153B0BBBD2}" destId="{ACCEC5A1-9CBB-4AC5-ABD6-2A1AEBD8B23E}" srcOrd="0" destOrd="0" presId="urn:microsoft.com/office/officeart/2005/8/layout/venn1"/>
    <dgm:cxn modelId="{D909D222-B0C8-4A6B-A797-B1277C1E7327}" type="presOf" srcId="{494E551E-3E3A-48E8-A7D6-C83EE5CB7136}" destId="{CA0F2D60-ED0D-4D2A-B3A7-8A90A16FFC39}" srcOrd="0" destOrd="0" presId="urn:microsoft.com/office/officeart/2005/8/layout/venn1"/>
    <dgm:cxn modelId="{32F06B0E-8BBC-40E7-800A-262A95D49937}" type="presOf" srcId="{15BED053-285D-4935-9C68-00EBEFB0DCA5}" destId="{CFC65D7F-51B0-4E60-BE57-35DC377954A3}" srcOrd="0" destOrd="0" presId="urn:microsoft.com/office/officeart/2005/8/layout/venn1"/>
    <dgm:cxn modelId="{F3766A83-3660-4198-8509-477C0AFA8048}" srcId="{35FEA3E0-5864-40D8-92A8-F9153B0BBBD2}" destId="{B69C003C-F4D2-4EB6-93B9-B9602B51578E}" srcOrd="0" destOrd="0" parTransId="{24146DF3-15FE-4003-BD4E-E7659C51C222}" sibTransId="{986850DB-73DA-466E-AA4D-BA507A64598D}"/>
    <dgm:cxn modelId="{8C1EE44B-5BDE-4070-98BE-EDAE58389082}" type="presOf" srcId="{15BED053-285D-4935-9C68-00EBEFB0DCA5}" destId="{F55EFC49-D7F2-47BC-9E25-B9092D7765A5}" srcOrd="1" destOrd="0" presId="urn:microsoft.com/office/officeart/2005/8/layout/venn1"/>
    <dgm:cxn modelId="{026902D0-41DB-48B1-9669-CF98350B0842}" type="presOf" srcId="{B69C003C-F4D2-4EB6-93B9-B9602B51578E}" destId="{CA5D0FDF-2192-4C4B-819D-D5BBDAD17E87}" srcOrd="1" destOrd="0" presId="urn:microsoft.com/office/officeart/2005/8/layout/venn1"/>
    <dgm:cxn modelId="{C5CD38E3-21F4-4593-A906-B1E25C37D2A0}" srcId="{35FEA3E0-5864-40D8-92A8-F9153B0BBBD2}" destId="{494E551E-3E3A-48E8-A7D6-C83EE5CB7136}" srcOrd="2" destOrd="0" parTransId="{F72C1FCC-DF34-4DA7-9F10-8D02B1104D7B}" sibTransId="{C48FC431-11FE-4374-97A2-AE3F31171749}"/>
    <dgm:cxn modelId="{A3165C61-9314-48D1-B35B-B036BF24F42F}" type="presOf" srcId="{B69C003C-F4D2-4EB6-93B9-B9602B51578E}" destId="{0DFDED24-815C-4967-9E74-A7C4F84D7892}" srcOrd="0" destOrd="0" presId="urn:microsoft.com/office/officeart/2005/8/layout/venn1"/>
    <dgm:cxn modelId="{2545BD4C-ADC5-4073-9932-E8B165AA3814}" type="presParOf" srcId="{ACCEC5A1-9CBB-4AC5-ABD6-2A1AEBD8B23E}" destId="{0DFDED24-815C-4967-9E74-A7C4F84D7892}" srcOrd="0" destOrd="0" presId="urn:microsoft.com/office/officeart/2005/8/layout/venn1"/>
    <dgm:cxn modelId="{5BCC6838-9446-43B5-B443-5141B3DBA827}" type="presParOf" srcId="{ACCEC5A1-9CBB-4AC5-ABD6-2A1AEBD8B23E}" destId="{CA5D0FDF-2192-4C4B-819D-D5BBDAD17E87}" srcOrd="1" destOrd="0" presId="urn:microsoft.com/office/officeart/2005/8/layout/venn1"/>
    <dgm:cxn modelId="{8DFE0C39-C00A-4F8C-8712-B15D61DC8617}" type="presParOf" srcId="{ACCEC5A1-9CBB-4AC5-ABD6-2A1AEBD8B23E}" destId="{CFC65D7F-51B0-4E60-BE57-35DC377954A3}" srcOrd="2" destOrd="0" presId="urn:microsoft.com/office/officeart/2005/8/layout/venn1"/>
    <dgm:cxn modelId="{3F713086-8A29-4CCC-827E-FF8E112EA9CB}" type="presParOf" srcId="{ACCEC5A1-9CBB-4AC5-ABD6-2A1AEBD8B23E}" destId="{F55EFC49-D7F2-47BC-9E25-B9092D7765A5}" srcOrd="3" destOrd="0" presId="urn:microsoft.com/office/officeart/2005/8/layout/venn1"/>
    <dgm:cxn modelId="{CF4BC86A-5B74-4120-9DDA-B77686DA9FE3}" type="presParOf" srcId="{ACCEC5A1-9CBB-4AC5-ABD6-2A1AEBD8B23E}" destId="{CA0F2D60-ED0D-4D2A-B3A7-8A90A16FFC39}" srcOrd="4" destOrd="0" presId="urn:microsoft.com/office/officeart/2005/8/layout/venn1"/>
    <dgm:cxn modelId="{345E2D4E-AB72-4559-A87E-AA15405EF9D0}" type="presParOf" srcId="{ACCEC5A1-9CBB-4AC5-ABD6-2A1AEBD8B23E}" destId="{4159CE19-65FD-46B8-B99E-6FA4F44DB30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DED24-815C-4967-9E74-A7C4F84D7892}">
      <dsp:nvSpPr>
        <dsp:cNvPr id="0" name=""/>
        <dsp:cNvSpPr/>
      </dsp:nvSpPr>
      <dsp:spPr>
        <a:xfrm>
          <a:off x="1907857" y="71318"/>
          <a:ext cx="3423285" cy="34232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normalizeH="0" baseline="0" smtClean="0">
              <a:ln>
                <a:noFill/>
              </a:ln>
              <a:solidFill>
                <a:schemeClr val="tx1"/>
              </a:solidFill>
              <a:effectLst/>
              <a:latin typeface="Verdana" pitchFamily="34" charset="0"/>
            </a:rPr>
            <a:t>Responsibilities, Authorities</a:t>
          </a:r>
          <a:endParaRPr kumimoji="0" lang="en-US" altLang="en-US" sz="1700" b="1" i="0" u="none" strike="noStrike" kern="1200" cap="none" normalizeH="0" baseline="0" smtClean="0">
            <a:ln>
              <a:noFill/>
            </a:ln>
            <a:solidFill>
              <a:schemeClr val="tx1"/>
            </a:solidFill>
            <a:effectLst/>
            <a:latin typeface="Verdana" pitchFamily="34" charset="0"/>
          </a:endParaRPr>
        </a:p>
      </dsp:txBody>
      <dsp:txXfrm>
        <a:off x="2364295" y="670393"/>
        <a:ext cx="2510409" cy="1540478"/>
      </dsp:txXfrm>
    </dsp:sp>
    <dsp:sp modelId="{CFC65D7F-51B0-4E60-BE57-35DC377954A3}">
      <dsp:nvSpPr>
        <dsp:cNvPr id="0" name=""/>
        <dsp:cNvSpPr/>
      </dsp:nvSpPr>
      <dsp:spPr>
        <a:xfrm>
          <a:off x="3143092" y="2210871"/>
          <a:ext cx="3423285" cy="34232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kern="1200" cap="none" normalizeH="0" baseline="0" smtClean="0">
              <a:ln>
                <a:noFill/>
              </a:ln>
              <a:solidFill>
                <a:schemeClr val="tx1"/>
              </a:solidFill>
              <a:effectLst/>
              <a:latin typeface="Verdana" pitchFamily="34" charset="0"/>
            </a:rPr>
            <a:t>      </a:t>
          </a:r>
          <a:r>
            <a:rPr kumimoji="0" lang="en-US" altLang="en-US" sz="1700" b="1" i="0" u="none" strike="noStrike" kern="1200" cap="none" normalizeH="0" baseline="0" smtClean="0">
              <a:ln>
                <a:noFill/>
              </a:ln>
              <a:solidFill>
                <a:schemeClr val="tx1"/>
              </a:solidFill>
              <a:effectLst/>
              <a:latin typeface="Verdana" pitchFamily="34" charset="0"/>
            </a:rPr>
            <a:t>Communication</a:t>
          </a:r>
          <a:endParaRPr kumimoji="0" lang="en-US" altLang="en-US" sz="1700" b="1" i="0" u="none" strike="noStrike" kern="1200" cap="none" normalizeH="0" baseline="0" smtClean="0">
            <a:ln>
              <a:noFill/>
            </a:ln>
            <a:solidFill>
              <a:schemeClr val="tx1"/>
            </a:solidFill>
            <a:effectLst/>
            <a:latin typeface="Verdana" pitchFamily="34" charset="0"/>
          </a:endParaRPr>
        </a:p>
      </dsp:txBody>
      <dsp:txXfrm>
        <a:off x="4190047" y="3095220"/>
        <a:ext cx="2053971" cy="1882806"/>
      </dsp:txXfrm>
    </dsp:sp>
    <dsp:sp modelId="{CA0F2D60-ED0D-4D2A-B3A7-8A90A16FFC39}">
      <dsp:nvSpPr>
        <dsp:cNvPr id="0" name=""/>
        <dsp:cNvSpPr/>
      </dsp:nvSpPr>
      <dsp:spPr>
        <a:xfrm>
          <a:off x="672622" y="2210871"/>
          <a:ext cx="3423285" cy="34232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700" b="0" i="0" u="none" strike="noStrike" kern="1200" cap="none" normalizeH="0" baseline="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700" b="0" i="0" u="none" strike="noStrike" kern="1200" cap="none" normalizeH="0" baseline="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700" b="0" i="0" u="none" strike="noStrike" kern="1200" cap="none" normalizeH="0" baseline="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normalizeH="0" baseline="0" smtClean="0">
              <a:ln>
                <a:noFill/>
              </a:ln>
              <a:solidFill>
                <a:schemeClr val="tx1"/>
              </a:solidFill>
              <a:effectLst/>
              <a:latin typeface="Verdana" pitchFamily="34" charset="0"/>
            </a:rPr>
            <a:t>Provision </a:t>
          </a:r>
          <a:br>
            <a:rPr kumimoji="0" lang="en-US" altLang="en-US" sz="1700" b="1" i="0" u="none" strike="noStrike" kern="1200" cap="none" normalizeH="0" baseline="0" smtClean="0">
              <a:ln>
                <a:noFill/>
              </a:ln>
              <a:solidFill>
                <a:schemeClr val="tx1"/>
              </a:solidFill>
              <a:effectLst/>
              <a:latin typeface="Verdana" pitchFamily="34" charset="0"/>
            </a:rPr>
          </a:br>
          <a:r>
            <a:rPr kumimoji="0" lang="en-US" altLang="en-US" sz="1700" b="1" i="0" u="none" strike="noStrike" kern="1200" cap="none" normalizeH="0" baseline="0" smtClean="0">
              <a:ln>
                <a:noFill/>
              </a:ln>
              <a:solidFill>
                <a:schemeClr val="tx1"/>
              </a:solidFill>
              <a:effectLst/>
              <a:latin typeface="Verdana" pitchFamily="34" charset="0"/>
            </a:rPr>
            <a:t>of</a:t>
          </a:r>
          <a:br>
            <a:rPr kumimoji="0" lang="en-US" altLang="en-US" sz="1700" b="1" i="0" u="none" strike="noStrike" kern="1200" cap="none" normalizeH="0" baseline="0" smtClean="0">
              <a:ln>
                <a:noFill/>
              </a:ln>
              <a:solidFill>
                <a:schemeClr val="tx1"/>
              </a:solidFill>
              <a:effectLst/>
              <a:latin typeface="Verdana" pitchFamily="34" charset="0"/>
            </a:rPr>
          </a:br>
          <a:r>
            <a:rPr kumimoji="0" lang="en-US" altLang="en-US" sz="1700" b="1" i="0" u="none" strike="noStrike" kern="1200" cap="none" normalizeH="0" baseline="0" smtClean="0">
              <a:ln>
                <a:noFill/>
              </a:ln>
              <a:solidFill>
                <a:schemeClr val="tx1"/>
              </a:solidFill>
              <a:effectLst/>
              <a:latin typeface="Verdana" pitchFamily="34" charset="0"/>
            </a:rPr>
            <a:t> resources</a:t>
          </a:r>
          <a:r>
            <a:rPr kumimoji="0" lang="en-US" altLang="en-US" sz="1700" b="0" i="0" u="none" strike="noStrike" kern="1200" cap="none" normalizeH="0" baseline="0" smtClean="0">
              <a:ln>
                <a:noFill/>
              </a:ln>
              <a:solidFill>
                <a:schemeClr val="tx1"/>
              </a:solidFill>
              <a:effectLst/>
              <a:latin typeface="Verdana"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700" b="0" i="0" u="none" strike="noStrike" kern="1200" cap="none" normalizeH="0" baseline="0" smtClean="0">
            <a:ln>
              <a:noFill/>
            </a:ln>
            <a:solidFill>
              <a:schemeClr val="tx1"/>
            </a:solidFill>
            <a:effectLst/>
            <a:latin typeface="Verdana" pitchFamily="34" charset="0"/>
          </a:endParaRPr>
        </a:p>
      </dsp:txBody>
      <dsp:txXfrm>
        <a:off x="994981" y="3095220"/>
        <a:ext cx="2053971" cy="188280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nl-NL"/>
          </a:p>
        </p:txBody>
      </p:sp>
      <p:sp>
        <p:nvSpPr>
          <p:cNvPr id="22531"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nl-NL"/>
          </a:p>
        </p:txBody>
      </p:sp>
      <p:sp>
        <p:nvSpPr>
          <p:cNvPr id="22532"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nl-NL"/>
          </a:p>
        </p:txBody>
      </p:sp>
      <p:sp>
        <p:nvSpPr>
          <p:cNvPr id="22533"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CE1C261E-ABBE-4C42-9C05-BC0942902141}" type="slidenum">
              <a:rPr lang="nl-NL"/>
              <a:pPr>
                <a:defRPr/>
              </a:pPr>
              <a:t>‹#›</a:t>
            </a:fld>
            <a:endParaRPr lang="nl-NL"/>
          </a:p>
        </p:txBody>
      </p:sp>
    </p:spTree>
    <p:extLst>
      <p:ext uri="{BB962C8B-B14F-4D97-AF65-F5344CB8AC3E}">
        <p14:creationId xmlns:p14="http://schemas.microsoft.com/office/powerpoint/2010/main" val="3692292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nl-NL"/>
          </a:p>
        </p:txBody>
      </p:sp>
      <p:sp>
        <p:nvSpPr>
          <p:cNvPr id="29699"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nl-NL"/>
          </a:p>
        </p:txBody>
      </p:sp>
      <p:sp>
        <p:nvSpPr>
          <p:cNvPr id="105476" name="Rectangle 4"/>
          <p:cNvSpPr>
            <a:spLocks noRo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29702"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nl-NL"/>
          </a:p>
        </p:txBody>
      </p:sp>
      <p:sp>
        <p:nvSpPr>
          <p:cNvPr id="29703"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125F4EF9-E6B6-490A-96F5-176093CE1450}" type="slidenum">
              <a:rPr lang="nl-NL"/>
              <a:pPr>
                <a:defRPr/>
              </a:pPr>
              <a:t>‹#›</a:t>
            </a:fld>
            <a:endParaRPr lang="nl-NL"/>
          </a:p>
        </p:txBody>
      </p:sp>
    </p:spTree>
    <p:extLst>
      <p:ext uri="{BB962C8B-B14F-4D97-AF65-F5344CB8AC3E}">
        <p14:creationId xmlns:p14="http://schemas.microsoft.com/office/powerpoint/2010/main" val="3441283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6E9804A-867A-4DAF-BF14-B44DCBA97D96}" type="slidenum">
              <a:rPr lang="en-US" altLang="en-US" smtClean="0">
                <a:latin typeface="Arial" charset="0"/>
              </a:rPr>
              <a:pPr eaLnBrk="1" hangingPunct="1">
                <a:spcBef>
                  <a:spcPct val="0"/>
                </a:spcBef>
              </a:pPr>
              <a:t>2</a:t>
            </a:fld>
            <a:endParaRPr lang="en-US" altLang="en-US" smtClean="0">
              <a:latin typeface="Arial" charset="0"/>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7F2512C-2980-433C-A405-D03B09E086AE}" type="slidenum">
              <a:rPr lang="en-US" altLang="en-US" smtClean="0">
                <a:latin typeface="Arial" charset="0"/>
              </a:rPr>
              <a:pPr eaLnBrk="1" hangingPunct="1">
                <a:spcBef>
                  <a:spcPct val="0"/>
                </a:spcBef>
              </a:pPr>
              <a:t>16</a:t>
            </a:fld>
            <a:endParaRPr lang="en-US" altLang="en-US" smtClean="0">
              <a:latin typeface="Arial" charset="0"/>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B8C203-7344-4E65-897B-23EE0A22BA3D}" type="slidenum">
              <a:rPr lang="en-US" altLang="en-US" smtClean="0">
                <a:latin typeface="Arial" charset="0"/>
              </a:rPr>
              <a:pPr eaLnBrk="1" hangingPunct="1">
                <a:spcBef>
                  <a:spcPct val="0"/>
                </a:spcBef>
              </a:pPr>
              <a:t>17</a:t>
            </a:fld>
            <a:endParaRPr lang="en-US" altLang="en-US" smtClean="0">
              <a:latin typeface="Arial" charset="0"/>
            </a:endParaRPr>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0905F02C-4822-47C8-ACD0-79A342281888}" type="slidenum">
              <a:rPr lang="en-US" altLang="en-US">
                <a:latin typeface="Arial" charset="0"/>
              </a:rPr>
              <a:pPr algn="r" eaLnBrk="1" hangingPunct="1">
                <a:spcBef>
                  <a:spcPct val="0"/>
                </a:spcBef>
              </a:pPr>
              <a:t>18</a:t>
            </a:fld>
            <a:endParaRPr lang="en-US" altLang="en-US">
              <a:latin typeface="Arial"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Proficiency Testing is the equivalent of External Quality Assessment (EQA).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2674370-888B-49DA-B83B-8B66A0D8B0EE}" type="slidenum">
              <a:rPr lang="en-US" altLang="en-US" smtClean="0">
                <a:latin typeface="Arial" charset="0"/>
              </a:rPr>
              <a:pPr eaLnBrk="1" hangingPunct="1">
                <a:spcBef>
                  <a:spcPct val="0"/>
                </a:spcBef>
              </a:pPr>
              <a:t>19</a:t>
            </a:fld>
            <a:endParaRPr lang="en-US" altLang="en-US" smtClean="0">
              <a:latin typeface="Arial" charset="0"/>
            </a:endParaRPr>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7038B8-86B6-40C3-8CB2-BC9609ACC310}" type="slidenum">
              <a:rPr lang="en-US" altLang="en-US" smtClean="0">
                <a:latin typeface="Arial" charset="0"/>
              </a:rPr>
              <a:pPr eaLnBrk="1" hangingPunct="1">
                <a:spcBef>
                  <a:spcPct val="0"/>
                </a:spcBef>
              </a:pPr>
              <a:t>20</a:t>
            </a:fld>
            <a:endParaRPr lang="en-US" altLang="en-US" smtClean="0">
              <a:latin typeface="Arial" charset="0"/>
            </a:endParaRPr>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829CF0D-B6FD-4155-B35B-F30974061357}" type="slidenum">
              <a:rPr lang="en-US" altLang="en-US" smtClean="0">
                <a:latin typeface="Arial" charset="0"/>
              </a:rPr>
              <a:pPr eaLnBrk="1" hangingPunct="1">
                <a:spcBef>
                  <a:spcPct val="0"/>
                </a:spcBef>
              </a:pPr>
              <a:t>21</a:t>
            </a:fld>
            <a:endParaRPr lang="en-US" altLang="en-US" smtClean="0">
              <a:latin typeface="Arial" charset="0"/>
            </a:endParaRPr>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Rot="1" noChangeArrowheads="1" noTextEdit="1"/>
          </p:cNvSpPr>
          <p:nvPr>
            <p:ph type="sldImg"/>
          </p:nvPr>
        </p:nvSpPr>
        <p:spPr>
          <a:ln/>
        </p:spPr>
      </p:sp>
      <p:sp>
        <p:nvSpPr>
          <p:cNvPr id="107523"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E0B6103-A538-4E6C-8C14-379AA817F1FC}" type="slidenum">
              <a:rPr lang="en-US" altLang="en-US" smtClean="0">
                <a:latin typeface="Arial" charset="0"/>
              </a:rPr>
              <a:pPr eaLnBrk="1" hangingPunct="1">
                <a:spcBef>
                  <a:spcPct val="0"/>
                </a:spcBef>
              </a:pPr>
              <a:t>6</a:t>
            </a:fld>
            <a:endParaRPr lang="en-US" altLang="en-US" smtClean="0">
              <a:latin typeface="Arial" charset="0"/>
            </a:endParaRP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01DE183-6BAC-4AD8-A313-9D5AD2D4D542}" type="slidenum">
              <a:rPr lang="en-US" altLang="en-US" smtClean="0">
                <a:latin typeface="Arial" charset="0"/>
              </a:rPr>
              <a:pPr eaLnBrk="1" hangingPunct="1">
                <a:spcBef>
                  <a:spcPct val="0"/>
                </a:spcBef>
              </a:pPr>
              <a:t>10</a:t>
            </a:fld>
            <a:endParaRPr lang="en-US" altLang="en-US" smtClean="0">
              <a:latin typeface="Arial" charset="0"/>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29FD6A2-80CB-4F66-A784-7386A1DA6B64}" type="slidenum">
              <a:rPr lang="en-US" altLang="en-US" smtClean="0">
                <a:latin typeface="Arial" charset="0"/>
              </a:rPr>
              <a:pPr eaLnBrk="1" hangingPunct="1">
                <a:spcBef>
                  <a:spcPct val="0"/>
                </a:spcBef>
              </a:pPr>
              <a:t>11</a:t>
            </a:fld>
            <a:endParaRPr lang="en-US" altLang="en-US" smtClean="0">
              <a:latin typeface="Arial" charset="0"/>
            </a:endParaRP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CAD5276-3977-45EB-97BF-AD12A9EE1CBB}" type="slidenum">
              <a:rPr lang="en-US" altLang="en-US" smtClean="0">
                <a:latin typeface="Arial" charset="0"/>
              </a:rPr>
              <a:pPr eaLnBrk="1" hangingPunct="1">
                <a:spcBef>
                  <a:spcPct val="0"/>
                </a:spcBef>
              </a:pPr>
              <a:t>12</a:t>
            </a:fld>
            <a:endParaRPr lang="en-US" altLang="en-US" smtClean="0">
              <a:latin typeface="Arial" charset="0"/>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1C3233E-B24C-4B2C-A7A2-7C629BBC9A18}" type="slidenum">
              <a:rPr lang="en-US" altLang="en-US" smtClean="0">
                <a:latin typeface="Arial" charset="0"/>
              </a:rPr>
              <a:pPr eaLnBrk="1" hangingPunct="1">
                <a:spcBef>
                  <a:spcPct val="0"/>
                </a:spcBef>
              </a:pPr>
              <a:t>13</a:t>
            </a:fld>
            <a:endParaRPr lang="en-US" altLang="en-US" smtClean="0">
              <a:latin typeface="Arial" charset="0"/>
            </a:endParaRP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7A8FDF1-2322-4FD5-B0B0-87ECD06C3246}" type="slidenum">
              <a:rPr lang="en-US" altLang="en-US" smtClean="0">
                <a:latin typeface="Arial" charset="0"/>
              </a:rPr>
              <a:pPr eaLnBrk="1" hangingPunct="1">
                <a:spcBef>
                  <a:spcPct val="0"/>
                </a:spcBef>
              </a:pPr>
              <a:t>14</a:t>
            </a:fld>
            <a:endParaRPr lang="en-US" altLang="en-US" smtClean="0">
              <a:latin typeface="Arial" charset="0"/>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CB759D1-637A-4143-88BB-70E29559ECAA}" type="slidenum">
              <a:rPr lang="en-US" altLang="en-US" smtClean="0">
                <a:latin typeface="Arial" charset="0"/>
              </a:rPr>
              <a:pPr eaLnBrk="1" hangingPunct="1">
                <a:spcBef>
                  <a:spcPct val="0"/>
                </a:spcBef>
              </a:pPr>
              <a:t>15</a:t>
            </a:fld>
            <a:endParaRPr lang="en-US" altLang="en-US" smtClean="0">
              <a:latin typeface="Arial" charset="0"/>
            </a:endParaRPr>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8" descr="High Res NRL"/>
          <p:cNvPicPr>
            <a:picLocks noChangeAspect="1" noChangeArrowheads="1"/>
          </p:cNvPicPr>
          <p:nvPr/>
        </p:nvPicPr>
        <p:blipFill>
          <a:blip r:embed="rId2">
            <a:extLst>
              <a:ext uri="{28A0092B-C50C-407E-A947-70E740481C1C}">
                <a14:useLocalDpi xmlns:a14="http://schemas.microsoft.com/office/drawing/2010/main" val="0"/>
              </a:ext>
            </a:extLst>
          </a:blip>
          <a:srcRect b="16667"/>
          <a:stretch>
            <a:fillRect/>
          </a:stretch>
        </p:blipFill>
        <p:spPr bwMode="auto">
          <a:xfrm>
            <a:off x="6899275" y="0"/>
            <a:ext cx="2244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NRL\Desktop\NRL Secondary Brand Device\NRL blue.jpg"/>
          <p:cNvPicPr>
            <a:picLocks noChangeAspect="1" noChangeArrowheads="1"/>
          </p:cNvPicPr>
          <p:nvPr/>
        </p:nvPicPr>
        <p:blipFill>
          <a:blip r:embed="rId3">
            <a:extLst>
              <a:ext uri="{28A0092B-C50C-407E-A947-70E740481C1C}">
                <a14:useLocalDpi xmlns:a14="http://schemas.microsoft.com/office/drawing/2010/main" val="0"/>
              </a:ext>
            </a:extLst>
          </a:blip>
          <a:srcRect b="21284"/>
          <a:stretch>
            <a:fillRect/>
          </a:stretch>
        </p:blipFill>
        <p:spPr bwMode="auto">
          <a:xfrm>
            <a:off x="6715125" y="-11113"/>
            <a:ext cx="263525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8438" y="762000"/>
            <a:ext cx="37131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4663" y="2286000"/>
            <a:ext cx="5668962" cy="1128712"/>
          </a:xfrm>
          <a:prstGeom prst="rect">
            <a:avLst/>
          </a:prstGeom>
        </p:spPr>
        <p:txBody>
          <a:bodyPr/>
          <a:lstStyle>
            <a:lvl1pPr>
              <a:defRPr sz="4400">
                <a:solidFill>
                  <a:srgbClr val="002060"/>
                </a:solidFill>
                <a:latin typeface="Century Gothic" pitchFamily="34" charset="0"/>
              </a:defRPr>
            </a:lvl1pPr>
          </a:lstStyle>
          <a:p>
            <a:r>
              <a:rPr lang="en-US" smtClean="0"/>
              <a:t>Click to edit Master title style</a:t>
            </a:r>
            <a:endParaRPr lang="en-US" dirty="0"/>
          </a:p>
        </p:txBody>
      </p:sp>
      <p:sp>
        <p:nvSpPr>
          <p:cNvPr id="26" name="Text Placeholder 25"/>
          <p:cNvSpPr>
            <a:spLocks noGrp="1"/>
          </p:cNvSpPr>
          <p:nvPr>
            <p:ph type="body" sz="quarter" idx="13"/>
          </p:nvPr>
        </p:nvSpPr>
        <p:spPr>
          <a:xfrm>
            <a:off x="533400" y="3657600"/>
            <a:ext cx="5638800" cy="1447800"/>
          </a:xfrm>
          <a:prstGeom prst="rect">
            <a:avLst/>
          </a:prstGeom>
        </p:spPr>
        <p:txBody>
          <a:bodyPr/>
          <a:lstStyle>
            <a:lvl1pPr algn="ctr">
              <a:defRPr>
                <a:solidFill>
                  <a:srgbClr val="002060"/>
                </a:solidFill>
                <a:latin typeface="Century Gothic" pitchFamily="34" charset="0"/>
              </a:defRPr>
            </a:lvl1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nl-NL"/>
          </a:p>
        </p:txBody>
      </p:sp>
      <p:sp>
        <p:nvSpPr>
          <p:cNvPr id="8" name="Footer Placeholder 4"/>
          <p:cNvSpPr>
            <a:spLocks noGrp="1"/>
          </p:cNvSpPr>
          <p:nvPr>
            <p:ph type="ftr" sz="quarter" idx="15"/>
          </p:nvPr>
        </p:nvSpPr>
        <p:spPr/>
        <p:txBody>
          <a:bodyPr/>
          <a:lstStyle>
            <a:lvl1pPr>
              <a:defRPr/>
            </a:lvl1pPr>
          </a:lstStyle>
          <a:p>
            <a:pPr>
              <a:defRPr/>
            </a:pPr>
            <a:endParaRPr lang="nl-NL"/>
          </a:p>
        </p:txBody>
      </p:sp>
      <p:sp>
        <p:nvSpPr>
          <p:cNvPr id="9" name="Slide Number Placeholder 5"/>
          <p:cNvSpPr>
            <a:spLocks noGrp="1"/>
          </p:cNvSpPr>
          <p:nvPr>
            <p:ph type="sldNum" sz="quarter" idx="16"/>
          </p:nvPr>
        </p:nvSpPr>
        <p:spPr/>
        <p:txBody>
          <a:bodyPr/>
          <a:lstStyle>
            <a:lvl1pPr>
              <a:defRPr/>
            </a:lvl1pPr>
          </a:lstStyle>
          <a:p>
            <a:pPr>
              <a:defRPr/>
            </a:pPr>
            <a:fld id="{F0BF254D-A731-47BF-8D7F-731A4D10EA41}" type="slidenum">
              <a:rPr lang="nl-NL"/>
              <a:pPr>
                <a:defRPr/>
              </a:pPr>
              <a:t>‹#›</a:t>
            </a:fld>
            <a:endParaRPr lang="nl-NL"/>
          </a:p>
        </p:txBody>
      </p:sp>
    </p:spTree>
    <p:extLst>
      <p:ext uri="{BB962C8B-B14F-4D97-AF65-F5344CB8AC3E}">
        <p14:creationId xmlns:p14="http://schemas.microsoft.com/office/powerpoint/2010/main" val="184602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lumMod val="50000"/>
                  </a:schemeClr>
                </a:solidFill>
                <a:latin typeface="Century Gothic"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447800"/>
            <a:ext cx="5486400" cy="3279774"/>
          </a:xfrm>
          <a:prstGeom prst="rect">
            <a:avLst/>
          </a:prstGeom>
        </p:spPr>
        <p:txBody>
          <a:bodyPr/>
          <a:lstStyle>
            <a:lvl1pPr marL="0" indent="0">
              <a:buNone/>
              <a:defRPr sz="3200">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02060"/>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46DF9F74-6602-46C8-9DA1-53F0DECE8A55}" type="slidenum">
              <a:rPr lang="nl-NL"/>
              <a:pPr>
                <a:defRPr/>
              </a:pPr>
              <a:t>‹#›</a:t>
            </a:fld>
            <a:endParaRPr lang="nl-NL"/>
          </a:p>
        </p:txBody>
      </p:sp>
    </p:spTree>
    <p:extLst>
      <p:ext uri="{BB962C8B-B14F-4D97-AF65-F5344CB8AC3E}">
        <p14:creationId xmlns:p14="http://schemas.microsoft.com/office/powerpoint/2010/main" val="228232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1"/>
            <a:ext cx="2057400" cy="4800600"/>
          </a:xfrm>
          <a:prstGeom prst="rect">
            <a:avLst/>
          </a:prstGeom>
        </p:spPr>
        <p:txBody>
          <a:bodyPr vert="eaVert"/>
          <a:lstStyle>
            <a:lvl1pPr>
              <a:defRPr>
                <a:solidFill>
                  <a:schemeClr val="bg1">
                    <a:lumMod val="50000"/>
                  </a:schemeClr>
                </a:solidFill>
                <a:latin typeface="Century Gothic"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371601"/>
            <a:ext cx="6019800" cy="4800600"/>
          </a:xfrm>
          <a:prstGeom prst="rect">
            <a:avLst/>
          </a:prstGeom>
        </p:spPr>
        <p:txBody>
          <a:bodyPr vert="eaVert"/>
          <a:lstStyle>
            <a:lvl1pPr>
              <a:defRPr>
                <a:solidFill>
                  <a:srgbClr val="002060"/>
                </a:solidFill>
                <a:latin typeface="Century Gothic" pitchFamily="34" charset="0"/>
              </a:defRPr>
            </a:lvl1pPr>
            <a:lvl2pPr>
              <a:defRPr>
                <a:solidFill>
                  <a:srgbClr val="002060"/>
                </a:solidFill>
                <a:latin typeface="Century Gothic" pitchFamily="34" charset="0"/>
              </a:defRPr>
            </a:lvl2pPr>
            <a:lvl3pPr>
              <a:defRPr>
                <a:solidFill>
                  <a:srgbClr val="002060"/>
                </a:solidFill>
                <a:latin typeface="Century Gothic" pitchFamily="34" charset="0"/>
              </a:defRPr>
            </a:lvl3pPr>
            <a:lvl4pPr>
              <a:defRPr>
                <a:solidFill>
                  <a:srgbClr val="002060"/>
                </a:solidFill>
                <a:latin typeface="Century Gothic" pitchFamily="34" charset="0"/>
              </a:defRPr>
            </a:lvl4pPr>
            <a:lvl5pPr>
              <a:defRPr>
                <a:solidFill>
                  <a:srgbClr val="002060"/>
                </a:solidFill>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60F36F51-065E-41EC-AF46-06550B027E94}" type="slidenum">
              <a:rPr lang="nl-NL"/>
              <a:pPr>
                <a:defRPr/>
              </a:pPr>
              <a:t>‹#›</a:t>
            </a:fld>
            <a:endParaRPr lang="nl-NL"/>
          </a:p>
        </p:txBody>
      </p:sp>
    </p:spTree>
    <p:extLst>
      <p:ext uri="{BB962C8B-B14F-4D97-AF65-F5344CB8AC3E}">
        <p14:creationId xmlns:p14="http://schemas.microsoft.com/office/powerpoint/2010/main" val="2847300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Date Placeholder 3"/>
          <p:cNvSpPr>
            <a:spLocks noGrp="1"/>
          </p:cNvSpPr>
          <p:nvPr>
            <p:ph type="dt" sz="half" idx="10"/>
          </p:nvPr>
        </p:nvSpPr>
        <p:spPr/>
        <p:txBody>
          <a:bodyPr/>
          <a:lstStyle>
            <a:lvl1pPr>
              <a:defRPr/>
            </a:lvl1pPr>
          </a:lstStyle>
          <a:p>
            <a:pPr>
              <a:defRPr/>
            </a:pPr>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A6D27CEE-E5DE-4A34-888A-7918FEFEC180}" type="slidenum">
              <a:rPr lang="nl-NL"/>
              <a:pPr>
                <a:defRPr/>
              </a:pPr>
              <a:t>‹#›</a:t>
            </a:fld>
            <a:endParaRPr lang="nl-NL"/>
          </a:p>
        </p:txBody>
      </p:sp>
    </p:spTree>
    <p:extLst>
      <p:ext uri="{BB962C8B-B14F-4D97-AF65-F5344CB8AC3E}">
        <p14:creationId xmlns:p14="http://schemas.microsoft.com/office/powerpoint/2010/main" val="445972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a:prstGeom prst="rect">
            <a:avLst/>
          </a:prstGeom>
        </p:spPr>
        <p:txBody>
          <a:bodyPr/>
          <a:lstStyle>
            <a:lvl1pPr>
              <a:defRPr lang="en-US" sz="4000" kern="1200" dirty="0">
                <a:solidFill>
                  <a:schemeClr val="bg1">
                    <a:lumMod val="50000"/>
                  </a:schemeClr>
                </a:solidFill>
                <a:latin typeface="Century Gothic" pitchFamily="34" charset="0"/>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590799"/>
            <a:ext cx="8229600" cy="3454401"/>
          </a:xfrm>
          <a:prstGeom prst="rect">
            <a:avLst/>
          </a:prstGeom>
        </p:spPr>
        <p:txBody>
          <a:bodyPr/>
          <a:lstStyle>
            <a:lvl1pPr marL="0" indent="0" algn="l" defTabSz="914400" rtl="0" eaLnBrk="1" latinLnBrk="0" hangingPunct="1">
              <a:spcBef>
                <a:spcPct val="0"/>
              </a:spcBef>
              <a:buNone/>
              <a:defRPr lang="en-US" sz="2400" kern="1200" dirty="0" smtClean="0">
                <a:solidFill>
                  <a:srgbClr val="002060"/>
                </a:solidFill>
                <a:latin typeface="Century Gothic" pitchFamily="34" charset="0"/>
                <a:ea typeface="+mj-ea"/>
                <a:cs typeface="+mj-cs"/>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67114A2E-903E-4675-95D2-510F75EDE3A5}" type="slidenum">
              <a:rPr lang="nl-NL"/>
              <a:pPr>
                <a:defRPr/>
              </a:pPr>
              <a:t>‹#›</a:t>
            </a:fld>
            <a:endParaRPr lang="nl-NL"/>
          </a:p>
        </p:txBody>
      </p:sp>
    </p:spTree>
    <p:extLst>
      <p:ext uri="{BB962C8B-B14F-4D97-AF65-F5344CB8AC3E}">
        <p14:creationId xmlns:p14="http://schemas.microsoft.com/office/powerpoint/2010/main" val="426894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a:prstGeom prst="rect">
            <a:avLst/>
          </a:prstGeom>
        </p:spPr>
        <p:txBody>
          <a:bodyPr/>
          <a:lstStyle>
            <a:lvl1pPr>
              <a:defRPr sz="4000">
                <a:solidFill>
                  <a:schemeClr val="bg1">
                    <a:lumMod val="50000"/>
                  </a:schemeClr>
                </a:solidFill>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2667000"/>
            <a:ext cx="4038600" cy="3429000"/>
          </a:xfrm>
          <a:prstGeom prst="rect">
            <a:avLst/>
          </a:prstGeom>
        </p:spPr>
        <p:txBody>
          <a:bodyPr/>
          <a:lstStyle>
            <a:lvl1pPr>
              <a:defRPr sz="2800">
                <a:solidFill>
                  <a:srgbClr val="002060"/>
                </a:solidFill>
                <a:latin typeface="Century Gothic" pitchFamily="34" charset="0"/>
              </a:defRPr>
            </a:lvl1pPr>
            <a:lvl2pPr>
              <a:defRPr sz="2400">
                <a:solidFill>
                  <a:srgbClr val="002060"/>
                </a:solidFill>
                <a:latin typeface="Century Gothic" pitchFamily="34" charset="0"/>
              </a:defRPr>
            </a:lvl2pPr>
            <a:lvl3pPr>
              <a:defRPr sz="2000">
                <a:solidFill>
                  <a:srgbClr val="002060"/>
                </a:solidFill>
                <a:latin typeface="Century Gothic" pitchFamily="34" charset="0"/>
              </a:defRPr>
            </a:lvl3pPr>
            <a:lvl4pPr>
              <a:defRPr sz="1800">
                <a:solidFill>
                  <a:srgbClr val="002060"/>
                </a:solidFill>
                <a:latin typeface="Century Gothic" pitchFamily="34" charset="0"/>
              </a:defRPr>
            </a:lvl4pPr>
            <a:lvl5pPr>
              <a:defRPr sz="1800">
                <a:solidFill>
                  <a:srgbClr val="002060"/>
                </a:solidFill>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667000"/>
            <a:ext cx="4038600" cy="3429000"/>
          </a:xfrm>
          <a:prstGeom prst="rect">
            <a:avLst/>
          </a:prstGeom>
        </p:spPr>
        <p:txBody>
          <a:bodyPr/>
          <a:lstStyle>
            <a:lvl1pPr>
              <a:defRPr sz="2800">
                <a:solidFill>
                  <a:srgbClr val="002060"/>
                </a:solidFill>
                <a:latin typeface="Century Gothic" pitchFamily="34" charset="0"/>
              </a:defRPr>
            </a:lvl1pPr>
            <a:lvl2pPr>
              <a:defRPr sz="2400">
                <a:solidFill>
                  <a:srgbClr val="002060"/>
                </a:solidFill>
                <a:latin typeface="Century Gothic" pitchFamily="34" charset="0"/>
              </a:defRPr>
            </a:lvl2pPr>
            <a:lvl3pPr>
              <a:defRPr sz="2000">
                <a:solidFill>
                  <a:srgbClr val="002060"/>
                </a:solidFill>
                <a:latin typeface="Century Gothic" pitchFamily="34" charset="0"/>
              </a:defRPr>
            </a:lvl3pPr>
            <a:lvl4pPr>
              <a:defRPr sz="1800">
                <a:solidFill>
                  <a:srgbClr val="002060"/>
                </a:solidFill>
                <a:latin typeface="Century Gothic" pitchFamily="34" charset="0"/>
              </a:defRPr>
            </a:lvl4pPr>
            <a:lvl5pPr>
              <a:defRPr sz="1800">
                <a:solidFill>
                  <a:srgbClr val="002060"/>
                </a:solidFill>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F06FF206-F263-41AC-94B0-2B3F6D848680}" type="slidenum">
              <a:rPr lang="nl-NL"/>
              <a:pPr>
                <a:defRPr/>
              </a:pPr>
              <a:t>‹#›</a:t>
            </a:fld>
            <a:endParaRPr lang="nl-NL"/>
          </a:p>
        </p:txBody>
      </p:sp>
    </p:spTree>
    <p:extLst>
      <p:ext uri="{BB962C8B-B14F-4D97-AF65-F5344CB8AC3E}">
        <p14:creationId xmlns:p14="http://schemas.microsoft.com/office/powerpoint/2010/main" val="61490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5400"/>
            <a:ext cx="4040188" cy="879475"/>
          </a:xfrm>
          <a:prstGeom prst="rect">
            <a:avLst/>
          </a:prstGeom>
        </p:spPr>
        <p:txBody>
          <a:bodyPr anchor="b"/>
          <a:lstStyle>
            <a:lvl1pPr marL="0" indent="0">
              <a:buNone/>
              <a:defRPr sz="2000" b="1">
                <a:solidFill>
                  <a:schemeClr val="bg1">
                    <a:lumMod val="50000"/>
                  </a:schemeClr>
                </a:solidFill>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002060"/>
                </a:solidFill>
                <a:latin typeface="Century Gothic" pitchFamily="34" charset="0"/>
              </a:defRPr>
            </a:lvl1pPr>
            <a:lvl2pPr>
              <a:defRPr sz="2000">
                <a:solidFill>
                  <a:srgbClr val="002060"/>
                </a:solidFill>
                <a:latin typeface="Century Gothic" pitchFamily="34" charset="0"/>
              </a:defRPr>
            </a:lvl2pPr>
            <a:lvl3pPr>
              <a:defRPr sz="1800">
                <a:solidFill>
                  <a:srgbClr val="002060"/>
                </a:solidFill>
                <a:latin typeface="Century Gothic" pitchFamily="34" charset="0"/>
              </a:defRPr>
            </a:lvl3pPr>
            <a:lvl4pPr>
              <a:defRPr sz="1600">
                <a:solidFill>
                  <a:srgbClr val="002060"/>
                </a:solidFill>
                <a:latin typeface="Century Gothic" pitchFamily="34" charset="0"/>
              </a:defRPr>
            </a:lvl4pPr>
            <a:lvl5pPr>
              <a:defRPr sz="1600">
                <a:solidFill>
                  <a:srgbClr val="002060"/>
                </a:solidFill>
                <a:latin typeface="Century Gothic"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95400"/>
            <a:ext cx="4041775" cy="879475"/>
          </a:xfrm>
          <a:prstGeom prst="rect">
            <a:avLst/>
          </a:prstGeom>
        </p:spPr>
        <p:txBody>
          <a:bodyPr anchor="b"/>
          <a:lstStyle>
            <a:lvl1pPr marL="0" indent="0">
              <a:buNone/>
              <a:defRPr sz="2000" b="1">
                <a:solidFill>
                  <a:schemeClr val="bg1">
                    <a:lumMod val="50000"/>
                  </a:schemeClr>
                </a:solidFill>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002060"/>
                </a:solidFill>
                <a:latin typeface="Century Gothic" pitchFamily="34" charset="0"/>
              </a:defRPr>
            </a:lvl1pPr>
            <a:lvl2pPr>
              <a:defRPr sz="2000">
                <a:solidFill>
                  <a:srgbClr val="002060"/>
                </a:solidFill>
                <a:latin typeface="Century Gothic" pitchFamily="34" charset="0"/>
              </a:defRPr>
            </a:lvl2pPr>
            <a:lvl3pPr>
              <a:defRPr sz="1800">
                <a:solidFill>
                  <a:srgbClr val="002060"/>
                </a:solidFill>
                <a:latin typeface="Century Gothic" pitchFamily="34" charset="0"/>
              </a:defRPr>
            </a:lvl3pPr>
            <a:lvl4pPr>
              <a:defRPr sz="1600">
                <a:solidFill>
                  <a:srgbClr val="002060"/>
                </a:solidFill>
                <a:latin typeface="Century Gothic" pitchFamily="34" charset="0"/>
              </a:defRPr>
            </a:lvl4pPr>
            <a:lvl5pPr>
              <a:defRPr sz="1600">
                <a:solidFill>
                  <a:srgbClr val="002060"/>
                </a:solidFill>
                <a:latin typeface="Century Gothic"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nl-NL"/>
          </a:p>
        </p:txBody>
      </p:sp>
      <p:sp>
        <p:nvSpPr>
          <p:cNvPr id="8" name="Footer Placeholder 4"/>
          <p:cNvSpPr>
            <a:spLocks noGrp="1"/>
          </p:cNvSpPr>
          <p:nvPr>
            <p:ph type="ftr" sz="quarter" idx="11"/>
          </p:nvPr>
        </p:nvSpPr>
        <p:spPr/>
        <p:txBody>
          <a:bodyPr/>
          <a:lstStyle>
            <a:lvl1pPr>
              <a:defRPr/>
            </a:lvl1pPr>
          </a:lstStyle>
          <a:p>
            <a:pPr>
              <a:defRPr/>
            </a:pPr>
            <a:endParaRPr lang="nl-NL"/>
          </a:p>
        </p:txBody>
      </p:sp>
      <p:sp>
        <p:nvSpPr>
          <p:cNvPr id="9" name="Slide Number Placeholder 5"/>
          <p:cNvSpPr>
            <a:spLocks noGrp="1"/>
          </p:cNvSpPr>
          <p:nvPr>
            <p:ph type="sldNum" sz="quarter" idx="12"/>
          </p:nvPr>
        </p:nvSpPr>
        <p:spPr/>
        <p:txBody>
          <a:bodyPr/>
          <a:lstStyle>
            <a:lvl1pPr>
              <a:defRPr/>
            </a:lvl1pPr>
          </a:lstStyle>
          <a:p>
            <a:pPr>
              <a:defRPr/>
            </a:pPr>
            <a:fld id="{91AF0A60-BF6E-4CEA-A0F9-AC6C47A2C352}" type="slidenum">
              <a:rPr lang="nl-NL"/>
              <a:pPr>
                <a:defRPr/>
              </a:pPr>
              <a:t>‹#›</a:t>
            </a:fld>
            <a:endParaRPr lang="nl-NL"/>
          </a:p>
        </p:txBody>
      </p:sp>
    </p:spTree>
    <p:extLst>
      <p:ext uri="{BB962C8B-B14F-4D97-AF65-F5344CB8AC3E}">
        <p14:creationId xmlns:p14="http://schemas.microsoft.com/office/powerpoint/2010/main" val="25902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a:prstGeom prst="rect">
            <a:avLst/>
          </a:prstGeom>
        </p:spPr>
        <p:txBody>
          <a:bodyPr/>
          <a:lstStyle>
            <a:lvl1pPr>
              <a:defRPr sz="4000">
                <a:solidFill>
                  <a:schemeClr val="bg1">
                    <a:lumMod val="50000"/>
                  </a:schemeClr>
                </a:solidFill>
                <a:latin typeface="Century Gothic" pitchFamily="34" charset="0"/>
              </a:defRPr>
            </a:lvl1pPr>
          </a:lstStyle>
          <a:p>
            <a:r>
              <a:rPr lang="en-US" smtClean="0"/>
              <a:t>Click to edit Master title style</a:t>
            </a:r>
            <a:endParaRPr lang="en-US" dirty="0"/>
          </a:p>
        </p:txBody>
      </p:sp>
      <p:sp>
        <p:nvSpPr>
          <p:cNvPr id="8" name="Content Placeholder 7"/>
          <p:cNvSpPr>
            <a:spLocks noGrp="1"/>
          </p:cNvSpPr>
          <p:nvPr>
            <p:ph sz="quarter" idx="13"/>
          </p:nvPr>
        </p:nvSpPr>
        <p:spPr>
          <a:xfrm>
            <a:off x="474453" y="2667000"/>
            <a:ext cx="8288547" cy="3276600"/>
          </a:xfrm>
          <a:prstGeom prst="rect">
            <a:avLst/>
          </a:prstGeom>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2"/>
          <p:cNvSpPr>
            <a:spLocks noGrp="1"/>
          </p:cNvSpPr>
          <p:nvPr>
            <p:ph type="dt" sz="half" idx="14"/>
          </p:nvPr>
        </p:nvSpPr>
        <p:spPr/>
        <p:txBody>
          <a:bodyPr/>
          <a:lstStyle>
            <a:lvl1pPr>
              <a:defRPr/>
            </a:lvl1pPr>
          </a:lstStyle>
          <a:p>
            <a:pPr>
              <a:defRPr/>
            </a:pPr>
            <a:endParaRPr lang="nl-NL"/>
          </a:p>
        </p:txBody>
      </p:sp>
      <p:sp>
        <p:nvSpPr>
          <p:cNvPr id="5" name="Footer Placeholder 3"/>
          <p:cNvSpPr>
            <a:spLocks noGrp="1"/>
          </p:cNvSpPr>
          <p:nvPr>
            <p:ph type="ftr" sz="quarter" idx="15"/>
          </p:nvPr>
        </p:nvSpPr>
        <p:spPr/>
        <p:txBody>
          <a:bodyPr/>
          <a:lstStyle>
            <a:lvl1pPr>
              <a:defRPr/>
            </a:lvl1pPr>
          </a:lstStyle>
          <a:p>
            <a:pPr>
              <a:defRPr/>
            </a:pPr>
            <a:endParaRPr lang="nl-NL"/>
          </a:p>
        </p:txBody>
      </p:sp>
      <p:sp>
        <p:nvSpPr>
          <p:cNvPr id="6" name="Slide Number Placeholder 4"/>
          <p:cNvSpPr>
            <a:spLocks noGrp="1"/>
          </p:cNvSpPr>
          <p:nvPr>
            <p:ph type="sldNum" sz="quarter" idx="16"/>
          </p:nvPr>
        </p:nvSpPr>
        <p:spPr>
          <a:xfrm>
            <a:off x="6629400" y="6400800"/>
            <a:ext cx="2133600" cy="365125"/>
          </a:xfrm>
        </p:spPr>
        <p:txBody>
          <a:bodyPr/>
          <a:lstStyle>
            <a:lvl1pPr>
              <a:defRPr b="0">
                <a:solidFill>
                  <a:schemeClr val="bg1"/>
                </a:solidFill>
              </a:defRPr>
            </a:lvl1pPr>
          </a:lstStyle>
          <a:p>
            <a:pPr>
              <a:defRPr/>
            </a:pPr>
            <a:fld id="{266B1412-25B2-43BB-8704-232A72389109}" type="slidenum">
              <a:rPr lang="nl-NL"/>
              <a:pPr>
                <a:defRPr/>
              </a:pPr>
              <a:t>‹#›</a:t>
            </a:fld>
            <a:endParaRPr lang="nl-NL"/>
          </a:p>
        </p:txBody>
      </p:sp>
    </p:spTree>
    <p:extLst>
      <p:ext uri="{BB962C8B-B14F-4D97-AF65-F5344CB8AC3E}">
        <p14:creationId xmlns:p14="http://schemas.microsoft.com/office/powerpoint/2010/main" val="246580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a:prstGeom prst="rect">
            <a:avLst/>
          </a:prstGeom>
        </p:spPr>
        <p:txBody>
          <a:bodyPr/>
          <a:lstStyle>
            <a:lvl1pPr>
              <a:defRPr>
                <a:solidFill>
                  <a:schemeClr val="bg1">
                    <a:lumMod val="50000"/>
                  </a:schemeClr>
                </a:solidFill>
                <a:latin typeface="Century Gothic"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667001"/>
            <a:ext cx="8229600" cy="3429000"/>
          </a:xfrm>
          <a:prstGeom prst="rect">
            <a:avLst/>
          </a:prstGeom>
        </p:spPr>
        <p:txBody>
          <a:bodyPr vert="eaVert"/>
          <a:lstStyle>
            <a:lvl1pPr>
              <a:defRPr>
                <a:solidFill>
                  <a:srgbClr val="002060"/>
                </a:solidFill>
                <a:latin typeface="Century Gothic" pitchFamily="34" charset="0"/>
              </a:defRPr>
            </a:lvl1pPr>
            <a:lvl2pPr>
              <a:defRPr>
                <a:solidFill>
                  <a:srgbClr val="002060"/>
                </a:solidFill>
                <a:latin typeface="Century Gothic" pitchFamily="34" charset="0"/>
              </a:defRPr>
            </a:lvl2pPr>
            <a:lvl3pPr>
              <a:defRPr>
                <a:solidFill>
                  <a:srgbClr val="002060"/>
                </a:solidFill>
                <a:latin typeface="Century Gothic" pitchFamily="34" charset="0"/>
              </a:defRPr>
            </a:lvl3pPr>
            <a:lvl4pPr>
              <a:defRPr>
                <a:solidFill>
                  <a:srgbClr val="002060"/>
                </a:solidFill>
                <a:latin typeface="Century Gothic" pitchFamily="34" charset="0"/>
              </a:defRPr>
            </a:lvl4pPr>
            <a:lvl5pPr>
              <a:defRPr>
                <a:solidFill>
                  <a:srgbClr val="002060"/>
                </a:solidFill>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60E83F18-61FB-4DD1-90C8-7302D36F4FF0}" type="slidenum">
              <a:rPr lang="nl-NL"/>
              <a:pPr>
                <a:defRPr/>
              </a:pPr>
              <a:t>‹#›</a:t>
            </a:fld>
            <a:endParaRPr lang="nl-NL"/>
          </a:p>
        </p:txBody>
      </p:sp>
    </p:spTree>
    <p:extLst>
      <p:ext uri="{BB962C8B-B14F-4D97-AF65-F5344CB8AC3E}">
        <p14:creationId xmlns:p14="http://schemas.microsoft.com/office/powerpoint/2010/main" val="211135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defTabSz="914400" rtl="0" eaLnBrk="1" latinLnBrk="0" hangingPunct="1">
              <a:spcBef>
                <a:spcPct val="0"/>
              </a:spcBef>
              <a:buNone/>
              <a:defRPr lang="en-US" sz="4000" kern="1200" dirty="0">
                <a:solidFill>
                  <a:schemeClr val="bg1">
                    <a:lumMod val="50000"/>
                  </a:schemeClr>
                </a:solidFill>
                <a:latin typeface="Century Gothic"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02060"/>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84308230-38B1-4100-BE92-F16103280884}" type="slidenum">
              <a:rPr lang="nl-NL"/>
              <a:pPr>
                <a:defRPr/>
              </a:pPr>
              <a:t>‹#›</a:t>
            </a:fld>
            <a:endParaRPr lang="nl-NL"/>
          </a:p>
        </p:txBody>
      </p:sp>
    </p:spTree>
    <p:extLst>
      <p:ext uri="{BB962C8B-B14F-4D97-AF65-F5344CB8AC3E}">
        <p14:creationId xmlns:p14="http://schemas.microsoft.com/office/powerpoint/2010/main" val="12891023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nl-NL"/>
          </a:p>
        </p:txBody>
      </p:sp>
      <p:sp>
        <p:nvSpPr>
          <p:cNvPr id="3" name="Footer Placeholder 4"/>
          <p:cNvSpPr>
            <a:spLocks noGrp="1"/>
          </p:cNvSpPr>
          <p:nvPr>
            <p:ph type="ftr" sz="quarter" idx="11"/>
          </p:nvPr>
        </p:nvSpPr>
        <p:spPr/>
        <p:txBody>
          <a:bodyPr/>
          <a:lstStyle>
            <a:lvl1pPr>
              <a:defRPr/>
            </a:lvl1pPr>
          </a:lstStyle>
          <a:p>
            <a:pPr>
              <a:defRPr/>
            </a:pPr>
            <a:endParaRPr lang="nl-NL"/>
          </a:p>
        </p:txBody>
      </p:sp>
      <p:sp>
        <p:nvSpPr>
          <p:cNvPr id="4" name="Slide Number Placeholder 5"/>
          <p:cNvSpPr>
            <a:spLocks noGrp="1"/>
          </p:cNvSpPr>
          <p:nvPr>
            <p:ph type="sldNum" sz="quarter" idx="12"/>
          </p:nvPr>
        </p:nvSpPr>
        <p:spPr/>
        <p:txBody>
          <a:bodyPr/>
          <a:lstStyle>
            <a:lvl1pPr>
              <a:defRPr/>
            </a:lvl1pPr>
          </a:lstStyle>
          <a:p>
            <a:pPr>
              <a:defRPr/>
            </a:pPr>
            <a:fld id="{96FC8545-E88B-41D4-BCF3-8C5FEF90E0E0}" type="slidenum">
              <a:rPr lang="nl-NL"/>
              <a:pPr>
                <a:defRPr/>
              </a:pPr>
              <a:t>‹#›</a:t>
            </a:fld>
            <a:endParaRPr lang="nl-NL"/>
          </a:p>
        </p:txBody>
      </p:sp>
    </p:spTree>
    <p:extLst>
      <p:ext uri="{BB962C8B-B14F-4D97-AF65-F5344CB8AC3E}">
        <p14:creationId xmlns:p14="http://schemas.microsoft.com/office/powerpoint/2010/main" val="219797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404937"/>
          </a:xfrm>
          <a:prstGeom prst="rect">
            <a:avLst/>
          </a:prstGeom>
        </p:spPr>
        <p:txBody>
          <a:bodyPr anchor="b"/>
          <a:lstStyle>
            <a:lvl1pPr algn="l">
              <a:defRPr sz="2000" b="1">
                <a:solidFill>
                  <a:schemeClr val="bg1">
                    <a:lumMod val="50000"/>
                  </a:schemeClr>
                </a:solidFill>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295401"/>
            <a:ext cx="5111750" cy="4737100"/>
          </a:xfrm>
          <a:prstGeom prst="rect">
            <a:avLst/>
          </a:prstGeom>
        </p:spPr>
        <p:txBody>
          <a:bodyPr/>
          <a:lstStyle>
            <a:lvl1pPr>
              <a:defRPr sz="3200">
                <a:solidFill>
                  <a:schemeClr val="bg1">
                    <a:lumMod val="50000"/>
                  </a:schemeClr>
                </a:solidFill>
                <a:latin typeface="Century Gothic" pitchFamily="34" charset="0"/>
              </a:defRPr>
            </a:lvl1pPr>
            <a:lvl2pPr>
              <a:defRPr sz="2800">
                <a:solidFill>
                  <a:srgbClr val="002060"/>
                </a:solidFill>
                <a:latin typeface="Century Gothic" pitchFamily="34" charset="0"/>
              </a:defRPr>
            </a:lvl2pPr>
            <a:lvl3pPr>
              <a:defRPr sz="2400">
                <a:solidFill>
                  <a:srgbClr val="002060"/>
                </a:solidFill>
                <a:latin typeface="Century Gothic" pitchFamily="34" charset="0"/>
              </a:defRPr>
            </a:lvl3pPr>
            <a:lvl4pPr>
              <a:defRPr sz="2000">
                <a:solidFill>
                  <a:srgbClr val="002060"/>
                </a:solidFill>
                <a:latin typeface="Century Gothic" pitchFamily="34" charset="0"/>
              </a:defRPr>
            </a:lvl4pPr>
            <a:lvl5pPr>
              <a:defRPr sz="2000">
                <a:solidFill>
                  <a:srgbClr val="002060"/>
                </a:solidFill>
                <a:latin typeface="Century Gothic"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700338"/>
            <a:ext cx="3008313" cy="3344862"/>
          </a:xfrm>
          <a:prstGeom prst="rect">
            <a:avLst/>
          </a:prstGeom>
        </p:spPr>
        <p:txBody>
          <a:bodyPr/>
          <a:lstStyle>
            <a:lvl1pPr marL="0" indent="0">
              <a:buNone/>
              <a:defRPr sz="1400">
                <a:solidFill>
                  <a:srgbClr val="002060"/>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F2D95E89-978D-43F3-B558-1553FCC48ACD}" type="slidenum">
              <a:rPr lang="nl-NL"/>
              <a:pPr>
                <a:defRPr/>
              </a:pPr>
              <a:t>‹#›</a:t>
            </a:fld>
            <a:endParaRPr lang="nl-NL"/>
          </a:p>
        </p:txBody>
      </p:sp>
    </p:spTree>
    <p:extLst>
      <p:ext uri="{BB962C8B-B14F-4D97-AF65-F5344CB8AC3E}">
        <p14:creationId xmlns:p14="http://schemas.microsoft.com/office/powerpoint/2010/main" val="358638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D2A1AA2-8DF2-44B4-8BF0-870C825FF8E4}" type="slidenum">
              <a:rPr lang="nl-NL"/>
              <a:pPr>
                <a:defRPr/>
              </a:pPr>
              <a:t>‹#›</a:t>
            </a:fld>
            <a:endParaRPr lang="nl-NL"/>
          </a:p>
        </p:txBody>
      </p:sp>
      <p:pic>
        <p:nvPicPr>
          <p:cNvPr id="2053" name="Picture 7" descr="High Res NR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48550" y="0"/>
            <a:ext cx="1695450" cy="621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5" descr="third brand device.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286500"/>
            <a:ext cx="9144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33375" y="6453188"/>
            <a:ext cx="3857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100" dirty="0" smtClean="0">
                <a:solidFill>
                  <a:schemeClr val="bg1"/>
                </a:solidFill>
                <a:latin typeface="Century Gothic" pitchFamily="34" charset="0"/>
              </a:rPr>
              <a:t>Providing quality medical laboratory results faster</a:t>
            </a:r>
            <a:endParaRPr lang="en-US" sz="1100" dirty="0">
              <a:solidFill>
                <a:schemeClr val="bg1"/>
              </a:solidFill>
              <a:latin typeface="Century Gothic" pitchFamily="34" charset="0"/>
            </a:endParaRPr>
          </a:p>
        </p:txBody>
      </p:sp>
      <p:pic>
        <p:nvPicPr>
          <p:cNvPr id="2056" name="Picture 2"/>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4025" y="361950"/>
            <a:ext cx="25177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1" r:id="rId1"/>
    <p:sldLayoutId id="2147483742" r:id="rId2"/>
    <p:sldLayoutId id="2147483743" r:id="rId3"/>
    <p:sldLayoutId id="2147483744" r:id="rId4"/>
    <p:sldLayoutId id="2147483752" r:id="rId5"/>
    <p:sldLayoutId id="2147483745" r:id="rId6"/>
    <p:sldLayoutId id="2147483753"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nrl.a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11188" y="1341438"/>
            <a:ext cx="7772400" cy="3382962"/>
          </a:xfrm>
        </p:spPr>
        <p:txBody>
          <a:bodyPr/>
          <a:lstStyle/>
          <a:p>
            <a:pPr eaLnBrk="1" fontAlgn="auto" hangingPunct="1">
              <a:spcAft>
                <a:spcPts val="0"/>
              </a:spcAft>
              <a:defRPr/>
            </a:pPr>
            <a:r>
              <a:rPr lang="en-US" sz="4210" b="1" dirty="0" smtClean="0">
                <a:latin typeface="Times New Roman" panose="02020603050405020304" pitchFamily="18" charset="0"/>
                <a:cs typeface="Times New Roman" panose="02020603050405020304" pitchFamily="18" charset="0"/>
              </a:rPr>
              <a:t>Introduction to- </a:t>
            </a:r>
            <a:br>
              <a:rPr lang="en-US" sz="4210" b="1" dirty="0" smtClean="0">
                <a:latin typeface="Times New Roman" panose="02020603050405020304" pitchFamily="18" charset="0"/>
                <a:cs typeface="Times New Roman" panose="02020603050405020304" pitchFamily="18" charset="0"/>
              </a:rPr>
            </a:br>
            <a:r>
              <a:rPr lang="en-US" sz="4210" b="1" dirty="0" smtClean="0">
                <a:latin typeface="Times New Roman" panose="02020603050405020304" pitchFamily="18" charset="0"/>
                <a:cs typeface="Times New Roman" panose="02020603050405020304" pitchFamily="18" charset="0"/>
              </a:rPr>
              <a:t>Laboratory </a:t>
            </a:r>
            <a:r>
              <a:rPr lang="en-US" sz="4210" b="1" dirty="0">
                <a:latin typeface="Times New Roman" panose="02020603050405020304" pitchFamily="18" charset="0"/>
                <a:cs typeface="Times New Roman" panose="02020603050405020304" pitchFamily="18" charset="0"/>
              </a:rPr>
              <a:t>Quality Management </a:t>
            </a:r>
            <a:r>
              <a:rPr lang="en-US" sz="4210" b="1" dirty="0" smtClean="0">
                <a:latin typeface="Times New Roman" panose="02020603050405020304" pitchFamily="18" charset="0"/>
                <a:cs typeface="Times New Roman" panose="02020603050405020304" pitchFamily="18" charset="0"/>
              </a:rPr>
              <a:t>System </a:t>
            </a:r>
            <a:br>
              <a:rPr lang="en-US" sz="4210" b="1" dirty="0" smtClean="0">
                <a:latin typeface="Times New Roman" panose="02020603050405020304" pitchFamily="18" charset="0"/>
                <a:cs typeface="Times New Roman" panose="02020603050405020304" pitchFamily="18" charset="0"/>
              </a:rPr>
            </a:br>
            <a:r>
              <a:rPr lang="en-US" sz="4210" b="1" dirty="0" smtClean="0">
                <a:latin typeface="Times New Roman" panose="02020603050405020304" pitchFamily="18" charset="0"/>
                <a:cs typeface="Times New Roman" panose="02020603050405020304" pitchFamily="18" charset="0"/>
              </a:rPr>
              <a:t>&amp;</a:t>
            </a:r>
            <a:br>
              <a:rPr lang="en-US" sz="4210" b="1" dirty="0" smtClean="0">
                <a:latin typeface="Times New Roman" panose="02020603050405020304" pitchFamily="18" charset="0"/>
                <a:cs typeface="Times New Roman" panose="02020603050405020304" pitchFamily="18" charset="0"/>
              </a:rPr>
            </a:br>
            <a:r>
              <a:rPr lang="en-US" sz="4210" b="1" dirty="0" smtClean="0">
                <a:latin typeface="Times New Roman" panose="02020603050405020304" pitchFamily="18" charset="0"/>
                <a:cs typeface="Times New Roman" panose="02020603050405020304" pitchFamily="18" charset="0"/>
              </a:rPr>
              <a:t>ISO 15189 Accreditation </a:t>
            </a:r>
          </a:p>
        </p:txBody>
      </p:sp>
      <p:sp>
        <p:nvSpPr>
          <p:cNvPr id="6147" name="Rectangle 5"/>
          <p:cNvSpPr>
            <a:spLocks noGrp="1" noChangeArrowheads="1"/>
          </p:cNvSpPr>
          <p:nvPr>
            <p:ph type="subTitle" idx="1"/>
          </p:nvPr>
        </p:nvSpPr>
        <p:spPr bwMode="auto">
          <a:xfrm>
            <a:off x="1371600" y="5013325"/>
            <a:ext cx="6400800" cy="7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1200" smtClean="0">
                <a:latin typeface="Times New Roman" pitchFamily="18" charset="0"/>
                <a:cs typeface="Times New Roman" pitchFamily="18" charset="0"/>
              </a:rPr>
              <a:t>Kannan S Das, MSc</a:t>
            </a:r>
          </a:p>
          <a:p>
            <a:pPr eaLnBrk="1" hangingPunct="1"/>
            <a:r>
              <a:rPr lang="en-GB" altLang="en-US" sz="1200" smtClean="0">
                <a:latin typeface="Times New Roman" pitchFamily="18" charset="0"/>
                <a:cs typeface="Times New Roman" pitchFamily="18" charset="0"/>
              </a:rPr>
              <a:t>Quality Assurance Department</a:t>
            </a:r>
          </a:p>
          <a:p>
            <a:pPr eaLnBrk="1" hangingPunct="1"/>
            <a:r>
              <a:rPr lang="en-GB" altLang="en-US" sz="1200" smtClean="0">
                <a:latin typeface="Times New Roman" pitchFamily="18" charset="0"/>
                <a:cs typeface="Times New Roman" pitchFamily="18" charset="0"/>
              </a:rPr>
              <a:t>National Reference Laboratory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2"/>
          <p:cNvSpPr>
            <a:spLocks noGrp="1" noChangeArrowheads="1"/>
          </p:cNvSpPr>
          <p:nvPr>
            <p:ph type="title" idx="4294967295"/>
          </p:nvPr>
        </p:nvSpPr>
        <p:spPr bwMode="auto">
          <a:xfrm>
            <a:off x="3011488" y="427038"/>
            <a:ext cx="4527550" cy="425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b="1" u="sng" smtClean="0">
                <a:latin typeface="Times New Roman" pitchFamily="18" charset="0"/>
                <a:cs typeface="Times New Roman" pitchFamily="18" charset="0"/>
              </a:rPr>
              <a:t>Organization</a:t>
            </a:r>
          </a:p>
        </p:txBody>
      </p:sp>
      <p:graphicFrame>
        <p:nvGraphicFramePr>
          <p:cNvPr id="2" name="Diagram 1"/>
          <p:cNvGraphicFramePr/>
          <p:nvPr/>
        </p:nvGraphicFramePr>
        <p:xfrm>
          <a:off x="1066800" y="838200"/>
          <a:ext cx="7239000" cy="5705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5" name="Text Box 152"/>
          <p:cNvSpPr txBox="1">
            <a:spLocks noChangeArrowheads="1"/>
          </p:cNvSpPr>
          <p:nvPr/>
        </p:nvSpPr>
        <p:spPr bwMode="auto">
          <a:xfrm>
            <a:off x="3733800" y="2743200"/>
            <a:ext cx="1905000" cy="1768475"/>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endParaRPr lang="en-US" altLang="en-US" sz="1400" b="1">
              <a:latin typeface="Verdana" pitchFamily="34" charset="0"/>
            </a:endParaRPr>
          </a:p>
          <a:p>
            <a:pPr algn="ctr">
              <a:spcBef>
                <a:spcPct val="50000"/>
              </a:spcBef>
            </a:pPr>
            <a:r>
              <a:rPr lang="en-US" altLang="en-US" sz="2800" b="1">
                <a:latin typeface="Verdana" pitchFamily="34" charset="0"/>
              </a:rPr>
              <a:t>Quality Policy</a:t>
            </a:r>
          </a:p>
          <a:p>
            <a:pPr algn="ctr">
              <a:spcBef>
                <a:spcPct val="50000"/>
              </a:spcBef>
            </a:pPr>
            <a:endParaRPr lang="en-US" altLang="en-US" sz="1400" b="1">
              <a:latin typeface="Verdana" pitchFamily="34" charset="0"/>
            </a:endParaRPr>
          </a:p>
        </p:txBody>
      </p:sp>
      <p:sp>
        <p:nvSpPr>
          <p:cNvPr id="1036" name="AutoShape 153"/>
          <p:cNvSpPr>
            <a:spLocks noChangeArrowheads="1"/>
          </p:cNvSpPr>
          <p:nvPr/>
        </p:nvSpPr>
        <p:spPr bwMode="auto">
          <a:xfrm>
            <a:off x="457200" y="1219200"/>
            <a:ext cx="1600200" cy="3429000"/>
          </a:xfrm>
          <a:prstGeom prst="curvedRightArrow">
            <a:avLst>
              <a:gd name="adj1" fmla="val 42857"/>
              <a:gd name="adj2" fmla="val 85714"/>
              <a:gd name="adj3" fmla="val 33333"/>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1037" name="AutoShape 154"/>
          <p:cNvSpPr>
            <a:spLocks noChangeArrowheads="1"/>
          </p:cNvSpPr>
          <p:nvPr/>
        </p:nvSpPr>
        <p:spPr bwMode="auto">
          <a:xfrm>
            <a:off x="7239000" y="1295400"/>
            <a:ext cx="1676400" cy="3581400"/>
          </a:xfrm>
          <a:prstGeom prst="curvedLeftArrow">
            <a:avLst>
              <a:gd name="adj1" fmla="val 42727"/>
              <a:gd name="adj2" fmla="val 85455"/>
              <a:gd name="adj3" fmla="val 33333"/>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bwMode="auto">
          <a:xfrm>
            <a:off x="3419475" y="476250"/>
            <a:ext cx="2895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b="1" u="sng" smtClean="0">
                <a:latin typeface="Times New Roman" pitchFamily="18" charset="0"/>
                <a:cs typeface="Times New Roman" pitchFamily="18" charset="0"/>
              </a:rPr>
              <a:t>Personnel</a:t>
            </a:r>
          </a:p>
        </p:txBody>
      </p:sp>
      <p:sp>
        <p:nvSpPr>
          <p:cNvPr id="19461" name="Rectangle 33"/>
          <p:cNvSpPr>
            <a:spLocks noChangeArrowheads="1"/>
          </p:cNvSpPr>
          <p:nvPr/>
        </p:nvSpPr>
        <p:spPr bwMode="auto">
          <a:xfrm>
            <a:off x="381000" y="1676400"/>
            <a:ext cx="3505200" cy="388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225425" indent="-225425">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indent="-457200" eaLnBrk="1" hangingPunct="1">
              <a:lnSpc>
                <a:spcPct val="125000"/>
              </a:lnSpc>
              <a:buClr>
                <a:schemeClr val="bg2"/>
              </a:buClr>
              <a:buSzPct val="115000"/>
              <a:buFont typeface="Wingdings" panose="05000000000000000000" pitchFamily="2" charset="2"/>
              <a:buChar char="Ø"/>
              <a:defRPr/>
            </a:pPr>
            <a:r>
              <a:rPr lang="en-US" altLang="en-US" sz="2800" dirty="0" smtClean="0">
                <a:latin typeface="Times New Roman" panose="02020603050405020304" pitchFamily="18" charset="0"/>
                <a:cs typeface="Times New Roman" panose="02020603050405020304" pitchFamily="18" charset="0"/>
              </a:rPr>
              <a:t>Human resources</a:t>
            </a:r>
          </a:p>
          <a:p>
            <a:pPr marL="457200" indent="-457200" eaLnBrk="1" hangingPunct="1">
              <a:lnSpc>
                <a:spcPct val="125000"/>
              </a:lnSpc>
              <a:buClr>
                <a:schemeClr val="bg2"/>
              </a:buClr>
              <a:buSzPct val="115000"/>
              <a:buFont typeface="Wingdings" panose="05000000000000000000" pitchFamily="2" charset="2"/>
              <a:buChar char="Ø"/>
              <a:defRPr/>
            </a:pPr>
            <a:r>
              <a:rPr lang="en-US" altLang="en-US" sz="2800" dirty="0" smtClean="0">
                <a:latin typeface="Times New Roman" panose="02020603050405020304" pitchFamily="18" charset="0"/>
                <a:cs typeface="Times New Roman" panose="02020603050405020304" pitchFamily="18" charset="0"/>
              </a:rPr>
              <a:t>Job qualifications</a:t>
            </a:r>
          </a:p>
          <a:p>
            <a:pPr marL="457200" indent="-457200" eaLnBrk="1" hangingPunct="1">
              <a:lnSpc>
                <a:spcPct val="125000"/>
              </a:lnSpc>
              <a:buClr>
                <a:schemeClr val="bg2"/>
              </a:buClr>
              <a:buSzPct val="115000"/>
              <a:buFont typeface="Wingdings" panose="05000000000000000000" pitchFamily="2" charset="2"/>
              <a:buChar char="Ø"/>
              <a:defRPr/>
            </a:pPr>
            <a:r>
              <a:rPr lang="en-US" altLang="en-US" sz="2800" dirty="0" smtClean="0">
                <a:latin typeface="Times New Roman" panose="02020603050405020304" pitchFamily="18" charset="0"/>
                <a:cs typeface="Times New Roman" panose="02020603050405020304" pitchFamily="18" charset="0"/>
              </a:rPr>
              <a:t>Job descriptions</a:t>
            </a:r>
          </a:p>
          <a:p>
            <a:pPr marL="457200" indent="-457200" eaLnBrk="1" hangingPunct="1">
              <a:lnSpc>
                <a:spcPct val="125000"/>
              </a:lnSpc>
              <a:buClr>
                <a:schemeClr val="bg2"/>
              </a:buClr>
              <a:buSzPct val="115000"/>
              <a:buFont typeface="Wingdings" panose="05000000000000000000" pitchFamily="2" charset="2"/>
              <a:buChar char="Ø"/>
              <a:defRPr/>
            </a:pPr>
            <a:r>
              <a:rPr lang="en-US" altLang="en-US" sz="2800" dirty="0" smtClean="0">
                <a:latin typeface="Times New Roman" panose="02020603050405020304" pitchFamily="18" charset="0"/>
                <a:cs typeface="Times New Roman" panose="02020603050405020304" pitchFamily="18" charset="0"/>
              </a:rPr>
              <a:t>Orientation</a:t>
            </a:r>
          </a:p>
          <a:p>
            <a:pPr marL="457200" indent="-457200" eaLnBrk="1" hangingPunct="1">
              <a:lnSpc>
                <a:spcPct val="125000"/>
              </a:lnSpc>
              <a:buClr>
                <a:schemeClr val="bg2"/>
              </a:buClr>
              <a:buSzPct val="115000"/>
              <a:buFont typeface="Wingdings" panose="05000000000000000000" pitchFamily="2" charset="2"/>
              <a:buChar char="Ø"/>
              <a:defRPr/>
            </a:pPr>
            <a:r>
              <a:rPr lang="en-US" altLang="en-US" sz="2800" dirty="0" smtClean="0">
                <a:latin typeface="Times New Roman" panose="02020603050405020304" pitchFamily="18" charset="0"/>
                <a:cs typeface="Times New Roman" panose="02020603050405020304" pitchFamily="18" charset="0"/>
              </a:rPr>
              <a:t>In-service training</a:t>
            </a:r>
          </a:p>
          <a:p>
            <a:pPr marL="457200" indent="-457200" eaLnBrk="1" hangingPunct="1">
              <a:lnSpc>
                <a:spcPct val="125000"/>
              </a:lnSpc>
              <a:buClr>
                <a:schemeClr val="bg2"/>
              </a:buClr>
              <a:buSzPct val="115000"/>
              <a:buFont typeface="Wingdings" panose="05000000000000000000" pitchFamily="2" charset="2"/>
              <a:buChar char="Ø"/>
              <a:defRPr/>
            </a:pPr>
            <a:r>
              <a:rPr lang="en-US" altLang="en-US" sz="2800" dirty="0" smtClean="0">
                <a:latin typeface="Times New Roman" panose="02020603050405020304" pitchFamily="18" charset="0"/>
                <a:cs typeface="Times New Roman" panose="02020603050405020304" pitchFamily="18" charset="0"/>
              </a:rPr>
              <a:t>Competency assessment</a:t>
            </a:r>
          </a:p>
          <a:p>
            <a:pPr marL="457200" indent="-457200" eaLnBrk="1" hangingPunct="1">
              <a:lnSpc>
                <a:spcPct val="125000"/>
              </a:lnSpc>
              <a:buClr>
                <a:schemeClr val="bg2"/>
              </a:buClr>
              <a:buSzPct val="115000"/>
              <a:buFont typeface="Wingdings" panose="05000000000000000000" pitchFamily="2" charset="2"/>
              <a:buChar char="Ø"/>
              <a:defRPr/>
            </a:pPr>
            <a:r>
              <a:rPr lang="en-US" altLang="en-US" sz="2800" dirty="0" smtClean="0">
                <a:latin typeface="Times New Roman" panose="02020603050405020304" pitchFamily="18" charset="0"/>
                <a:cs typeface="Times New Roman" panose="02020603050405020304" pitchFamily="18" charset="0"/>
              </a:rPr>
              <a:t>Professional development </a:t>
            </a:r>
          </a:p>
          <a:p>
            <a:pPr marL="457200" indent="-457200" eaLnBrk="1" hangingPunct="1">
              <a:lnSpc>
                <a:spcPct val="125000"/>
              </a:lnSpc>
              <a:buClr>
                <a:schemeClr val="bg2"/>
              </a:buClr>
              <a:buSzPct val="115000"/>
              <a:buFont typeface="Wingdings" panose="05000000000000000000" pitchFamily="2" charset="2"/>
              <a:buChar char="Ø"/>
              <a:defRPr/>
            </a:pPr>
            <a:r>
              <a:rPr lang="en-US" altLang="en-US" sz="2800" dirty="0" smtClean="0">
                <a:latin typeface="Times New Roman" panose="02020603050405020304" pitchFamily="18" charset="0"/>
                <a:cs typeface="Times New Roman" panose="02020603050405020304" pitchFamily="18" charset="0"/>
              </a:rPr>
              <a:t>Continuing education</a:t>
            </a:r>
          </a:p>
          <a:p>
            <a:pPr eaLnBrk="1" hangingPunct="1">
              <a:lnSpc>
                <a:spcPct val="120000"/>
              </a:lnSpc>
              <a:buFontTx/>
              <a:buChar char="•"/>
              <a:defRPr/>
            </a:pPr>
            <a:endParaRPr lang="en-US" altLang="en-US" dirty="0" smtClean="0">
              <a:latin typeface="Verdana"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bwMode="auto">
          <a:xfrm>
            <a:off x="3492500" y="549275"/>
            <a:ext cx="31242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b="1" u="sng" smtClean="0">
                <a:latin typeface="Times New Roman" pitchFamily="18" charset="0"/>
                <a:cs typeface="Times New Roman" pitchFamily="18" charset="0"/>
              </a:rPr>
              <a:t>Equipment</a:t>
            </a:r>
          </a:p>
        </p:txBody>
      </p:sp>
      <p:sp>
        <p:nvSpPr>
          <p:cNvPr id="20485" name="Rectangle 33"/>
          <p:cNvSpPr>
            <a:spLocks noChangeArrowheads="1"/>
          </p:cNvSpPr>
          <p:nvPr/>
        </p:nvSpPr>
        <p:spPr bwMode="auto">
          <a:xfrm>
            <a:off x="609600" y="3886200"/>
            <a:ext cx="2590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280988" indent="-280988">
              <a:tabLst>
                <a:tab pos="225425" algn="l"/>
              </a:tabLst>
              <a:defRPr sz="2400">
                <a:solidFill>
                  <a:schemeClr val="tx1"/>
                </a:solidFill>
                <a:latin typeface="Arial" charset="0"/>
              </a:defRPr>
            </a:lvl1pPr>
            <a:lvl2pPr marL="742950" indent="-285750">
              <a:tabLst>
                <a:tab pos="225425" algn="l"/>
              </a:tabLst>
              <a:defRPr sz="2400">
                <a:solidFill>
                  <a:schemeClr val="tx1"/>
                </a:solidFill>
                <a:latin typeface="Arial" charset="0"/>
              </a:defRPr>
            </a:lvl2pPr>
            <a:lvl3pPr marL="1143000" indent="-228600">
              <a:tabLst>
                <a:tab pos="225425" algn="l"/>
              </a:tabLst>
              <a:defRPr sz="2400">
                <a:solidFill>
                  <a:schemeClr val="tx1"/>
                </a:solidFill>
                <a:latin typeface="Arial" charset="0"/>
              </a:defRPr>
            </a:lvl3pPr>
            <a:lvl4pPr marL="1600200" indent="-228600">
              <a:tabLst>
                <a:tab pos="225425" algn="l"/>
              </a:tabLst>
              <a:defRPr sz="2400">
                <a:solidFill>
                  <a:schemeClr val="tx1"/>
                </a:solidFill>
                <a:latin typeface="Arial" charset="0"/>
              </a:defRPr>
            </a:lvl4pPr>
            <a:lvl5pPr marL="2057400" indent="-228600">
              <a:tabLst>
                <a:tab pos="225425" algn="l"/>
              </a:tabLst>
              <a:defRPr sz="2400">
                <a:solidFill>
                  <a:schemeClr val="tx1"/>
                </a:solidFill>
                <a:latin typeface="Arial" charset="0"/>
              </a:defRPr>
            </a:lvl5pPr>
            <a:lvl6pPr marL="2514600" indent="-228600" eaLnBrk="0" fontAlgn="base" hangingPunct="0">
              <a:spcBef>
                <a:spcPct val="0"/>
              </a:spcBef>
              <a:spcAft>
                <a:spcPct val="0"/>
              </a:spcAft>
              <a:tabLst>
                <a:tab pos="225425" algn="l"/>
              </a:tabLst>
              <a:defRPr sz="2400">
                <a:solidFill>
                  <a:schemeClr val="tx1"/>
                </a:solidFill>
                <a:latin typeface="Arial" charset="0"/>
              </a:defRPr>
            </a:lvl6pPr>
            <a:lvl7pPr marL="2971800" indent="-228600" eaLnBrk="0" fontAlgn="base" hangingPunct="0">
              <a:spcBef>
                <a:spcPct val="0"/>
              </a:spcBef>
              <a:spcAft>
                <a:spcPct val="0"/>
              </a:spcAft>
              <a:tabLst>
                <a:tab pos="225425" algn="l"/>
              </a:tabLst>
              <a:defRPr sz="2400">
                <a:solidFill>
                  <a:schemeClr val="tx1"/>
                </a:solidFill>
                <a:latin typeface="Arial" charset="0"/>
              </a:defRPr>
            </a:lvl7pPr>
            <a:lvl8pPr marL="3429000" indent="-228600" eaLnBrk="0" fontAlgn="base" hangingPunct="0">
              <a:spcBef>
                <a:spcPct val="0"/>
              </a:spcBef>
              <a:spcAft>
                <a:spcPct val="0"/>
              </a:spcAft>
              <a:tabLst>
                <a:tab pos="225425" algn="l"/>
              </a:tabLst>
              <a:defRPr sz="2400">
                <a:solidFill>
                  <a:schemeClr val="tx1"/>
                </a:solidFill>
                <a:latin typeface="Arial" charset="0"/>
              </a:defRPr>
            </a:lvl8pPr>
            <a:lvl9pPr marL="3886200" indent="-228600" eaLnBrk="0" fontAlgn="base" hangingPunct="0">
              <a:spcBef>
                <a:spcPct val="0"/>
              </a:spcBef>
              <a:spcAft>
                <a:spcPct val="0"/>
              </a:spcAft>
              <a:tabLst>
                <a:tab pos="225425" algn="l"/>
              </a:tabLst>
              <a:defRPr sz="2400">
                <a:solidFill>
                  <a:schemeClr val="tx1"/>
                </a:solidFill>
                <a:latin typeface="Arial" charset="0"/>
              </a:defRPr>
            </a:lvl9pPr>
          </a:lstStyle>
          <a:p>
            <a:pPr marL="457200" indent="-457200" eaLnBrk="1" hangingPunct="1">
              <a:lnSpc>
                <a:spcPct val="130000"/>
              </a:lnSpc>
              <a:buClr>
                <a:schemeClr val="bg2"/>
              </a:buClr>
              <a:buSzPct val="115000"/>
              <a:buFont typeface="Wingdings" panose="05000000000000000000" pitchFamily="2" charset="2"/>
              <a:buChar char="Ø"/>
              <a:defRPr/>
            </a:pPr>
            <a:r>
              <a:rPr lang="en-US" altLang="en-US" dirty="0" smtClean="0">
                <a:latin typeface="Times New Roman" panose="02020603050405020304" pitchFamily="18" charset="0"/>
                <a:cs typeface="Times New Roman" panose="02020603050405020304" pitchFamily="18" charset="0"/>
              </a:rPr>
              <a:t>Acquisition</a:t>
            </a:r>
          </a:p>
          <a:p>
            <a:pPr marL="457200" indent="-457200" eaLnBrk="1" hangingPunct="1">
              <a:lnSpc>
                <a:spcPct val="130000"/>
              </a:lnSpc>
              <a:buClr>
                <a:schemeClr val="bg2"/>
              </a:buClr>
              <a:buSzPct val="115000"/>
              <a:buFont typeface="Wingdings" panose="05000000000000000000" pitchFamily="2" charset="2"/>
              <a:buChar char="Ø"/>
              <a:defRPr/>
            </a:pPr>
            <a:r>
              <a:rPr lang="en-US" altLang="en-US" dirty="0" smtClean="0">
                <a:latin typeface="Times New Roman" panose="02020603050405020304" pitchFamily="18" charset="0"/>
                <a:cs typeface="Times New Roman" panose="02020603050405020304" pitchFamily="18" charset="0"/>
              </a:rPr>
              <a:t>Installation</a:t>
            </a:r>
          </a:p>
          <a:p>
            <a:pPr marL="457200" indent="-457200" eaLnBrk="1" hangingPunct="1">
              <a:lnSpc>
                <a:spcPct val="130000"/>
              </a:lnSpc>
              <a:buClr>
                <a:schemeClr val="bg2"/>
              </a:buClr>
              <a:buSzPct val="115000"/>
              <a:buFont typeface="Wingdings" panose="05000000000000000000" pitchFamily="2" charset="2"/>
              <a:buChar char="Ø"/>
              <a:defRPr/>
            </a:pPr>
            <a:r>
              <a:rPr lang="en-US" altLang="en-US" dirty="0" smtClean="0">
                <a:latin typeface="Times New Roman" panose="02020603050405020304" pitchFamily="18" charset="0"/>
                <a:cs typeface="Times New Roman" panose="02020603050405020304" pitchFamily="18" charset="0"/>
              </a:rPr>
              <a:t>Validation</a:t>
            </a:r>
          </a:p>
          <a:p>
            <a:pPr marL="457200" indent="-457200" eaLnBrk="1" hangingPunct="1">
              <a:lnSpc>
                <a:spcPct val="130000"/>
              </a:lnSpc>
              <a:buClr>
                <a:schemeClr val="bg2"/>
              </a:buClr>
              <a:buSzPct val="115000"/>
              <a:buFont typeface="Wingdings" panose="05000000000000000000" pitchFamily="2" charset="2"/>
              <a:buChar char="Ø"/>
              <a:defRPr/>
            </a:pPr>
            <a:r>
              <a:rPr lang="en-US" altLang="en-US" dirty="0" smtClean="0">
                <a:latin typeface="Times New Roman" panose="02020603050405020304" pitchFamily="18" charset="0"/>
                <a:cs typeface="Times New Roman" panose="02020603050405020304" pitchFamily="18" charset="0"/>
              </a:rPr>
              <a:t>Maintenance (PPM &amp; NPPM)</a:t>
            </a:r>
          </a:p>
          <a:p>
            <a:pPr marL="457200" indent="-457200" eaLnBrk="1" hangingPunct="1">
              <a:lnSpc>
                <a:spcPct val="130000"/>
              </a:lnSpc>
              <a:buClr>
                <a:schemeClr val="bg2"/>
              </a:buClr>
              <a:buSzPct val="115000"/>
              <a:buFont typeface="Wingdings" panose="05000000000000000000" pitchFamily="2" charset="2"/>
              <a:buChar char="Ø"/>
              <a:defRPr/>
            </a:pPr>
            <a:r>
              <a:rPr lang="en-US" altLang="en-US" dirty="0" smtClean="0">
                <a:latin typeface="Times New Roman" panose="02020603050405020304" pitchFamily="18" charset="0"/>
                <a:cs typeface="Times New Roman" panose="02020603050405020304" pitchFamily="18" charset="0"/>
              </a:rPr>
              <a:t>Calibration</a:t>
            </a:r>
          </a:p>
          <a:p>
            <a:pPr marL="457200" indent="-457200" eaLnBrk="1" hangingPunct="1">
              <a:lnSpc>
                <a:spcPct val="130000"/>
              </a:lnSpc>
              <a:buClr>
                <a:schemeClr val="bg2"/>
              </a:buClr>
              <a:buSzPct val="115000"/>
              <a:buFont typeface="Wingdings" panose="05000000000000000000" pitchFamily="2" charset="2"/>
              <a:buChar char="Ø"/>
              <a:defRPr/>
            </a:pPr>
            <a:r>
              <a:rPr lang="en-US" altLang="en-US" dirty="0" smtClean="0">
                <a:latin typeface="Times New Roman" panose="02020603050405020304" pitchFamily="18" charset="0"/>
                <a:cs typeface="Times New Roman" panose="02020603050405020304" pitchFamily="18" charset="0"/>
              </a:rPr>
              <a:t>Troubleshooting </a:t>
            </a:r>
          </a:p>
          <a:p>
            <a:pPr marL="457200" indent="-457200" eaLnBrk="1" hangingPunct="1">
              <a:lnSpc>
                <a:spcPct val="130000"/>
              </a:lnSpc>
              <a:buClr>
                <a:schemeClr val="bg2"/>
              </a:buClr>
              <a:buSzPct val="115000"/>
              <a:buFont typeface="Wingdings" panose="05000000000000000000" pitchFamily="2" charset="2"/>
              <a:buChar char="Ø"/>
              <a:defRPr/>
            </a:pPr>
            <a:r>
              <a:rPr lang="en-US" altLang="en-US" dirty="0" smtClean="0">
                <a:latin typeface="Times New Roman" panose="02020603050405020304" pitchFamily="18" charset="0"/>
                <a:cs typeface="Times New Roman" panose="02020603050405020304" pitchFamily="18" charset="0"/>
              </a:rPr>
              <a:t>Service and repair </a:t>
            </a:r>
          </a:p>
          <a:p>
            <a:pPr marL="457200" indent="-457200" eaLnBrk="1" hangingPunct="1">
              <a:lnSpc>
                <a:spcPct val="130000"/>
              </a:lnSpc>
              <a:buClr>
                <a:schemeClr val="bg2"/>
              </a:buClr>
              <a:buSzPct val="115000"/>
              <a:buFont typeface="Wingdings" panose="05000000000000000000" pitchFamily="2" charset="2"/>
              <a:buChar char="Ø"/>
              <a:defRPr/>
            </a:pPr>
            <a:r>
              <a:rPr lang="en-US" altLang="en-US" dirty="0" smtClean="0">
                <a:latin typeface="Times New Roman" panose="02020603050405020304" pitchFamily="18" charset="0"/>
                <a:cs typeface="Times New Roman" panose="02020603050405020304" pitchFamily="18" charset="0"/>
              </a:rPr>
              <a:t>LOTO</a:t>
            </a:r>
          </a:p>
          <a:p>
            <a:pPr marL="457200" indent="-457200" eaLnBrk="1" hangingPunct="1">
              <a:lnSpc>
                <a:spcPct val="130000"/>
              </a:lnSpc>
              <a:buClr>
                <a:schemeClr val="bg2"/>
              </a:buClr>
              <a:buSzPct val="115000"/>
              <a:buFont typeface="Wingdings" panose="05000000000000000000" pitchFamily="2" charset="2"/>
              <a:buChar char="Ø"/>
              <a:defRPr/>
            </a:pPr>
            <a:r>
              <a:rPr lang="en-US" altLang="en-US" dirty="0" smtClean="0">
                <a:latin typeface="Times New Roman" panose="02020603050405020304" pitchFamily="18" charset="0"/>
                <a:cs typeface="Times New Roman" panose="02020603050405020304" pitchFamily="18" charset="0"/>
              </a:rPr>
              <a:t>Records</a:t>
            </a:r>
          </a:p>
          <a:p>
            <a:pPr eaLnBrk="1" hangingPunct="1">
              <a:lnSpc>
                <a:spcPct val="130000"/>
              </a:lnSpc>
              <a:buClr>
                <a:schemeClr val="bg2"/>
              </a:buClr>
              <a:buSzPct val="115000"/>
              <a:buFont typeface="Wingdings" pitchFamily="2" charset="2"/>
              <a:buNone/>
              <a:defRPr/>
            </a:pPr>
            <a:endParaRPr lang="en-US" altLang="en-US" sz="3200" dirty="0" smtClean="0">
              <a:latin typeface="Verdana" pitchFamily="34" charset="0"/>
            </a:endParaRPr>
          </a:p>
          <a:p>
            <a:pPr eaLnBrk="1" hangingPunct="1">
              <a:lnSpc>
                <a:spcPct val="130000"/>
              </a:lnSpc>
              <a:buClr>
                <a:schemeClr val="bg2"/>
              </a:buClr>
              <a:buSzPct val="115000"/>
              <a:buFont typeface="Wingdings" pitchFamily="2" charset="2"/>
              <a:buChar char="§"/>
              <a:defRPr/>
            </a:pPr>
            <a:endParaRPr lang="en-US" altLang="en-US" dirty="0" smtClean="0">
              <a:latin typeface="Verdana" pitchFamily="34" charset="0"/>
            </a:endParaRPr>
          </a:p>
        </p:txBody>
      </p:sp>
      <p:sp>
        <p:nvSpPr>
          <p:cNvPr id="16388" name="AutoShape 146" descr="image002"/>
          <p:cNvSpPr>
            <a:spLocks noChangeAspect="1" noChangeArrowheads="1"/>
          </p:cNvSpPr>
          <p:nvPr/>
        </p:nvSpPr>
        <p:spPr bwMode="auto">
          <a:xfrm>
            <a:off x="4019550" y="2895600"/>
            <a:ext cx="1104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bwMode="auto">
          <a:xfrm>
            <a:off x="685800" y="533400"/>
            <a:ext cx="7997825" cy="257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b="1" u="sng" smtClean="0">
                <a:latin typeface="Times New Roman" pitchFamily="18" charset="0"/>
                <a:cs typeface="Times New Roman" pitchFamily="18" charset="0"/>
              </a:rPr>
              <a:t>Purchasing and Inventory</a:t>
            </a:r>
          </a:p>
        </p:txBody>
      </p:sp>
      <p:sp>
        <p:nvSpPr>
          <p:cNvPr id="21509" name="Rectangle 33"/>
          <p:cNvSpPr>
            <a:spLocks noChangeArrowheads="1"/>
          </p:cNvSpPr>
          <p:nvPr/>
        </p:nvSpPr>
        <p:spPr bwMode="auto">
          <a:xfrm>
            <a:off x="762000" y="1484313"/>
            <a:ext cx="6042025" cy="3773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225425" indent="-225425">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indent="-457200" eaLnBrk="1" hangingPunct="1">
              <a:lnSpc>
                <a:spcPct val="170000"/>
              </a:lnSpc>
              <a:buClr>
                <a:schemeClr val="bg2"/>
              </a:buClr>
              <a:buSzPct val="115000"/>
              <a:buFont typeface="Wingdings" panose="05000000000000000000" pitchFamily="2" charset="2"/>
              <a:buChar char="Ø"/>
              <a:defRPr/>
            </a:pPr>
            <a:r>
              <a:rPr lang="en-US" altLang="en-US" sz="2000" dirty="0" smtClean="0">
                <a:latin typeface="Times New Roman" panose="02020603050405020304" pitchFamily="18" charset="0"/>
                <a:cs typeface="Times New Roman" panose="02020603050405020304" pitchFamily="18" charset="0"/>
              </a:rPr>
              <a:t>Vendor qualifications (PQQ, Annual Evaluations)</a:t>
            </a:r>
          </a:p>
          <a:p>
            <a:pPr marL="457200" indent="-457200" eaLnBrk="1" hangingPunct="1">
              <a:lnSpc>
                <a:spcPct val="180000"/>
              </a:lnSpc>
              <a:buClr>
                <a:schemeClr val="bg2"/>
              </a:buClr>
              <a:buSzPct val="115000"/>
              <a:buFont typeface="Wingdings" panose="05000000000000000000" pitchFamily="2" charset="2"/>
              <a:buChar char="Ø"/>
              <a:defRPr/>
            </a:pPr>
            <a:r>
              <a:rPr lang="en-US" altLang="en-US" sz="2000" dirty="0" smtClean="0">
                <a:latin typeface="Times New Roman" panose="02020603050405020304" pitchFamily="18" charset="0"/>
                <a:cs typeface="Times New Roman" panose="02020603050405020304" pitchFamily="18" charset="0"/>
              </a:rPr>
              <a:t>Supplies and reagents</a:t>
            </a:r>
          </a:p>
          <a:p>
            <a:pPr marL="457200" indent="-457200" eaLnBrk="1" hangingPunct="1">
              <a:lnSpc>
                <a:spcPct val="170000"/>
              </a:lnSpc>
              <a:buClr>
                <a:schemeClr val="bg2"/>
              </a:buClr>
              <a:buSzPct val="115000"/>
              <a:buFont typeface="Wingdings" panose="05000000000000000000" pitchFamily="2" charset="2"/>
              <a:buChar char="Ø"/>
              <a:defRPr/>
            </a:pPr>
            <a:r>
              <a:rPr lang="en-US" altLang="en-US" sz="2000" dirty="0" smtClean="0">
                <a:latin typeface="Times New Roman" panose="02020603050405020304" pitchFamily="18" charset="0"/>
                <a:cs typeface="Times New Roman" panose="02020603050405020304" pitchFamily="18" charset="0"/>
              </a:rPr>
              <a:t>Critical services</a:t>
            </a:r>
          </a:p>
          <a:p>
            <a:pPr marL="457200" indent="-457200" eaLnBrk="1" hangingPunct="1">
              <a:lnSpc>
                <a:spcPct val="170000"/>
              </a:lnSpc>
              <a:buClr>
                <a:schemeClr val="bg2"/>
              </a:buClr>
              <a:buSzPct val="115000"/>
              <a:buFont typeface="Wingdings" panose="05000000000000000000" pitchFamily="2" charset="2"/>
              <a:buChar char="Ø"/>
              <a:defRPr/>
            </a:pPr>
            <a:r>
              <a:rPr lang="en-US" altLang="en-US" sz="2000" dirty="0" smtClean="0">
                <a:latin typeface="Times New Roman" panose="02020603050405020304" pitchFamily="18" charset="0"/>
                <a:cs typeface="Times New Roman" panose="02020603050405020304" pitchFamily="18" charset="0"/>
              </a:rPr>
              <a:t>Contract review</a:t>
            </a:r>
          </a:p>
          <a:p>
            <a:pPr marL="457200" indent="-457200" eaLnBrk="1" hangingPunct="1">
              <a:lnSpc>
                <a:spcPct val="170000"/>
              </a:lnSpc>
              <a:buClr>
                <a:schemeClr val="bg2"/>
              </a:buClr>
              <a:buSzPct val="115000"/>
              <a:buFont typeface="Wingdings" panose="05000000000000000000" pitchFamily="2" charset="2"/>
              <a:buChar char="Ø"/>
              <a:defRPr/>
            </a:pPr>
            <a:r>
              <a:rPr lang="en-US" altLang="en-US" sz="2000" dirty="0" smtClean="0">
                <a:latin typeface="Times New Roman" panose="02020603050405020304" pitchFamily="18" charset="0"/>
                <a:cs typeface="Times New Roman" panose="02020603050405020304" pitchFamily="18" charset="0"/>
              </a:rPr>
              <a:t>Inventory management</a:t>
            </a:r>
          </a:p>
          <a:p>
            <a:pPr marL="457200" indent="-457200" eaLnBrk="1" hangingPunct="1">
              <a:lnSpc>
                <a:spcPct val="170000"/>
              </a:lnSpc>
              <a:buClr>
                <a:schemeClr val="bg2"/>
              </a:buClr>
              <a:buSzPct val="115000"/>
              <a:buFont typeface="Wingdings" panose="05000000000000000000" pitchFamily="2" charset="2"/>
              <a:buChar char="Ø"/>
              <a:defRPr/>
            </a:pPr>
            <a:r>
              <a:rPr lang="en-US" altLang="en-US" sz="2000" dirty="0" smtClean="0">
                <a:latin typeface="Times New Roman" panose="02020603050405020304" pitchFamily="18" charset="0"/>
                <a:cs typeface="Times New Roman" panose="02020603050405020304" pitchFamily="18" charset="0"/>
              </a:rPr>
              <a:t>Reagent receipt ,storage </a:t>
            </a:r>
          </a:p>
          <a:p>
            <a:pPr marL="457200" indent="-457200" eaLnBrk="1" hangingPunct="1">
              <a:lnSpc>
                <a:spcPct val="170000"/>
              </a:lnSpc>
              <a:buClr>
                <a:schemeClr val="bg2"/>
              </a:buClr>
              <a:buSzPct val="115000"/>
              <a:buFont typeface="Wingdings" panose="05000000000000000000" pitchFamily="2" charset="2"/>
              <a:buChar char="Ø"/>
              <a:defRPr/>
            </a:pPr>
            <a:r>
              <a:rPr lang="en-US" altLang="en-US" sz="2000" dirty="0" smtClean="0">
                <a:latin typeface="Times New Roman" panose="02020603050405020304" pitchFamily="18" charset="0"/>
                <a:cs typeface="Times New Roman" panose="02020603050405020304" pitchFamily="18" charset="0"/>
              </a:rPr>
              <a:t>Vendor re-calls </a:t>
            </a:r>
          </a:p>
          <a:p>
            <a:pPr eaLnBrk="1" hangingPunct="1">
              <a:lnSpc>
                <a:spcPct val="170000"/>
              </a:lnSpc>
              <a:buClr>
                <a:schemeClr val="bg2"/>
              </a:buClr>
              <a:buSzPct val="115000"/>
              <a:buFont typeface="Wingdings" pitchFamily="2" charset="2"/>
              <a:buChar char="§"/>
              <a:defRPr/>
            </a:pPr>
            <a:endParaRPr lang="en-US" altLang="en-US" sz="3600" dirty="0" smtClean="0">
              <a:latin typeface="Verdana"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2843213" y="765175"/>
            <a:ext cx="4268787"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b="1" u="sng" smtClean="0">
                <a:latin typeface="Times New Roman" pitchFamily="18" charset="0"/>
                <a:cs typeface="Times New Roman" pitchFamily="18" charset="0"/>
              </a:rPr>
              <a:t>Process Control</a:t>
            </a:r>
          </a:p>
        </p:txBody>
      </p:sp>
      <p:sp>
        <p:nvSpPr>
          <p:cNvPr id="18435" name="Rectangle 33"/>
          <p:cNvSpPr>
            <a:spLocks noChangeArrowheads="1"/>
          </p:cNvSpPr>
          <p:nvPr/>
        </p:nvSpPr>
        <p:spPr bwMode="auto">
          <a:xfrm>
            <a:off x="550863" y="2205038"/>
            <a:ext cx="3048000" cy="3600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225425" indent="-225425">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180000"/>
              </a:lnSpc>
              <a:buClr>
                <a:schemeClr val="bg2"/>
              </a:buClr>
              <a:buSzPct val="115000"/>
              <a:buFont typeface="Wingdings" pitchFamily="2" charset="2"/>
              <a:buChar char="§"/>
            </a:pPr>
            <a:endParaRPr lang="en-US" altLang="en-US">
              <a:latin typeface="Verdana" pitchFamily="34" charset="0"/>
            </a:endParaRPr>
          </a:p>
          <a:p>
            <a:pPr eaLnBrk="1" hangingPunct="1">
              <a:lnSpc>
                <a:spcPct val="180000"/>
              </a:lnSpc>
              <a:buClr>
                <a:schemeClr val="bg2"/>
              </a:buClr>
              <a:buSzPct val="115000"/>
              <a:buFont typeface="Wingdings" pitchFamily="2" charset="2"/>
              <a:buChar char="§"/>
            </a:pPr>
            <a:r>
              <a:rPr lang="en-US" altLang="en-US">
                <a:latin typeface="Times New Roman" pitchFamily="18" charset="0"/>
                <a:cs typeface="Times New Roman" pitchFamily="18" charset="0"/>
              </a:rPr>
              <a:t>Quality control</a:t>
            </a:r>
          </a:p>
          <a:p>
            <a:pPr lvl="1" eaLnBrk="1" hangingPunct="1">
              <a:lnSpc>
                <a:spcPct val="180000"/>
              </a:lnSpc>
              <a:buClr>
                <a:schemeClr val="bg2"/>
              </a:buClr>
              <a:buSzPct val="115000"/>
              <a:buFont typeface="Wingdings" pitchFamily="2" charset="2"/>
              <a:buChar char="§"/>
            </a:pPr>
            <a:r>
              <a:rPr lang="en-US" altLang="en-US">
                <a:latin typeface="Times New Roman" pitchFamily="18" charset="0"/>
                <a:cs typeface="Times New Roman" pitchFamily="18" charset="0"/>
              </a:rPr>
              <a:t>Internal QC</a:t>
            </a:r>
          </a:p>
          <a:p>
            <a:pPr lvl="1" eaLnBrk="1" hangingPunct="1">
              <a:lnSpc>
                <a:spcPct val="180000"/>
              </a:lnSpc>
              <a:buClr>
                <a:schemeClr val="bg2"/>
              </a:buClr>
              <a:buSzPct val="115000"/>
              <a:buFont typeface="Wingdings" pitchFamily="2" charset="2"/>
              <a:buChar char="§"/>
            </a:pPr>
            <a:r>
              <a:rPr lang="en-US" altLang="en-US">
                <a:latin typeface="Times New Roman" pitchFamily="18" charset="0"/>
                <a:cs typeface="Times New Roman" pitchFamily="18" charset="0"/>
              </a:rPr>
              <a:t>External QC – PT &amp; Alternative assessments </a:t>
            </a:r>
          </a:p>
          <a:p>
            <a:pPr lvl="1" eaLnBrk="1" hangingPunct="1">
              <a:lnSpc>
                <a:spcPct val="180000"/>
              </a:lnSpc>
              <a:buClr>
                <a:schemeClr val="bg2"/>
              </a:buClr>
              <a:buSzPct val="115000"/>
              <a:buFont typeface="Wingdings" pitchFamily="2" charset="2"/>
              <a:buChar char="§"/>
            </a:pPr>
            <a:r>
              <a:rPr lang="en-US" altLang="en-US">
                <a:latin typeface="Times New Roman" pitchFamily="18" charset="0"/>
                <a:cs typeface="Times New Roman" pitchFamily="18" charset="0"/>
              </a:rPr>
              <a:t>IQCP</a:t>
            </a:r>
          </a:p>
          <a:p>
            <a:pPr eaLnBrk="1" hangingPunct="1">
              <a:lnSpc>
                <a:spcPct val="180000"/>
              </a:lnSpc>
              <a:buClr>
                <a:schemeClr val="bg2"/>
              </a:buClr>
              <a:buSzPct val="115000"/>
              <a:buFont typeface="Wingdings" pitchFamily="2" charset="2"/>
              <a:buChar char="§"/>
            </a:pPr>
            <a:r>
              <a:rPr lang="en-US" altLang="en-US">
                <a:latin typeface="Times New Roman" pitchFamily="18" charset="0"/>
                <a:cs typeface="Times New Roman" pitchFamily="18" charset="0"/>
              </a:rPr>
              <a:t>Sample management</a:t>
            </a:r>
          </a:p>
          <a:p>
            <a:pPr eaLnBrk="1" hangingPunct="1">
              <a:lnSpc>
                <a:spcPct val="180000"/>
              </a:lnSpc>
              <a:buClr>
                <a:schemeClr val="bg2"/>
              </a:buClr>
              <a:buSzPct val="115000"/>
              <a:buFont typeface="Wingdings" pitchFamily="2" charset="2"/>
              <a:buChar char="§"/>
            </a:pPr>
            <a:r>
              <a:rPr lang="en-US" altLang="en-US">
                <a:latin typeface="Times New Roman" pitchFamily="18" charset="0"/>
                <a:cs typeface="Times New Roman" pitchFamily="18" charset="0"/>
              </a:rPr>
              <a:t>Method validation</a:t>
            </a:r>
          </a:p>
          <a:p>
            <a:pPr eaLnBrk="1" hangingPunct="1">
              <a:lnSpc>
                <a:spcPct val="180000"/>
              </a:lnSpc>
              <a:buClr>
                <a:schemeClr val="bg2"/>
              </a:buClr>
              <a:buSzPct val="115000"/>
              <a:buFont typeface="Wingdings" pitchFamily="2" charset="2"/>
              <a:buChar char="§"/>
            </a:pPr>
            <a:r>
              <a:rPr lang="en-US" altLang="en-US">
                <a:latin typeface="Times New Roman" pitchFamily="18" charset="0"/>
                <a:cs typeface="Times New Roman" pitchFamily="18" charset="0"/>
              </a:rPr>
              <a:t>Method verification</a:t>
            </a:r>
          </a:p>
          <a:p>
            <a:pPr eaLnBrk="1" hangingPunct="1">
              <a:lnSpc>
                <a:spcPct val="180000"/>
              </a:lnSpc>
              <a:buClr>
                <a:schemeClr val="bg2"/>
              </a:buClr>
              <a:buSzPct val="115000"/>
              <a:buFont typeface="Wingdings" pitchFamily="2" charset="2"/>
              <a:buChar char="§"/>
            </a:pPr>
            <a:endParaRPr lang="en-US" altLang="en-US" sz="3200">
              <a:latin typeface="Verdana"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bwMode="auto">
          <a:xfrm>
            <a:off x="3132138" y="503238"/>
            <a:ext cx="4824412" cy="639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800" b="1" u="sng" smtClean="0">
                <a:latin typeface="Times New Roman" pitchFamily="18" charset="0"/>
                <a:cs typeface="Times New Roman" pitchFamily="18" charset="0"/>
              </a:rPr>
              <a:t>Information Management</a:t>
            </a:r>
          </a:p>
        </p:txBody>
      </p:sp>
      <p:sp>
        <p:nvSpPr>
          <p:cNvPr id="19459" name="Rectangle 33"/>
          <p:cNvSpPr>
            <a:spLocks noChangeArrowheads="1"/>
          </p:cNvSpPr>
          <p:nvPr/>
        </p:nvSpPr>
        <p:spPr bwMode="auto">
          <a:xfrm>
            <a:off x="304800" y="1341438"/>
            <a:ext cx="3200400" cy="37433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0">
                <a:solidFill>
                  <a:schemeClr val="tx1"/>
                </a:solidFill>
                <a:miter lim="800000"/>
                <a:headEnd/>
                <a:tailEnd/>
              </a14:hiddenLine>
            </a:ext>
          </a:extLst>
        </p:spPr>
        <p:txBody>
          <a:bodyPr wrap="none" anchor="ctr"/>
          <a:lstStyle>
            <a:lvl1pPr marL="225425" indent="-225425">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150000"/>
              </a:lnSpc>
              <a:buClr>
                <a:schemeClr val="bg2"/>
              </a:buClr>
              <a:buSzPct val="115000"/>
              <a:buFont typeface="Wingdings" pitchFamily="2" charset="2"/>
              <a:buChar char="§"/>
            </a:pPr>
            <a:r>
              <a:rPr lang="en-US" altLang="en-US">
                <a:latin typeface="Times New Roman" pitchFamily="18" charset="0"/>
                <a:cs typeface="Times New Roman" pitchFamily="18" charset="0"/>
              </a:rPr>
              <a:t> Confidentiality</a:t>
            </a:r>
          </a:p>
          <a:p>
            <a:pPr eaLnBrk="1" hangingPunct="1">
              <a:lnSpc>
                <a:spcPct val="150000"/>
              </a:lnSpc>
              <a:buClr>
                <a:schemeClr val="bg2"/>
              </a:buClr>
              <a:buSzPct val="115000"/>
              <a:buFont typeface="Wingdings" pitchFamily="2" charset="2"/>
              <a:buChar char="§"/>
            </a:pPr>
            <a:r>
              <a:rPr lang="en-US" altLang="en-US">
                <a:latin typeface="Times New Roman" pitchFamily="18" charset="0"/>
                <a:cs typeface="Times New Roman" pitchFamily="18" charset="0"/>
              </a:rPr>
              <a:t> Requisitions</a:t>
            </a:r>
          </a:p>
          <a:p>
            <a:pPr eaLnBrk="1" hangingPunct="1">
              <a:lnSpc>
                <a:spcPct val="150000"/>
              </a:lnSpc>
              <a:buClr>
                <a:schemeClr val="bg2"/>
              </a:buClr>
              <a:buSzPct val="115000"/>
              <a:buFont typeface="Wingdings" pitchFamily="2" charset="2"/>
              <a:buChar char="§"/>
            </a:pPr>
            <a:r>
              <a:rPr lang="en-US" altLang="en-US">
                <a:latin typeface="Times New Roman" pitchFamily="18" charset="0"/>
                <a:cs typeface="Times New Roman" pitchFamily="18" charset="0"/>
              </a:rPr>
              <a:t> Logs and Records</a:t>
            </a:r>
          </a:p>
          <a:p>
            <a:pPr eaLnBrk="1" hangingPunct="1">
              <a:lnSpc>
                <a:spcPct val="150000"/>
              </a:lnSpc>
              <a:buClr>
                <a:schemeClr val="bg2"/>
              </a:buClr>
              <a:buSzPct val="115000"/>
              <a:buFont typeface="Wingdings" pitchFamily="2" charset="2"/>
              <a:buChar char="§"/>
            </a:pPr>
            <a:r>
              <a:rPr lang="en-US" altLang="en-US">
                <a:latin typeface="Times New Roman" pitchFamily="18" charset="0"/>
                <a:cs typeface="Times New Roman" pitchFamily="18" charset="0"/>
              </a:rPr>
              <a:t> Reports Review</a:t>
            </a:r>
          </a:p>
          <a:p>
            <a:pPr lvl="1" eaLnBrk="1" hangingPunct="1">
              <a:lnSpc>
                <a:spcPct val="150000"/>
              </a:lnSpc>
              <a:buClr>
                <a:schemeClr val="bg2"/>
              </a:buClr>
              <a:buSzPct val="115000"/>
              <a:buFont typeface="Wingdings" pitchFamily="2" charset="2"/>
              <a:buChar char="§"/>
            </a:pPr>
            <a:r>
              <a:rPr lang="en-US" altLang="en-US">
                <a:latin typeface="Times New Roman" pitchFamily="18" charset="0"/>
                <a:cs typeface="Times New Roman" pitchFamily="18" charset="0"/>
              </a:rPr>
              <a:t>Verification </a:t>
            </a:r>
          </a:p>
          <a:p>
            <a:pPr lvl="1" eaLnBrk="1" hangingPunct="1">
              <a:lnSpc>
                <a:spcPct val="150000"/>
              </a:lnSpc>
              <a:buClr>
                <a:schemeClr val="bg2"/>
              </a:buClr>
              <a:buSzPct val="115000"/>
              <a:buFont typeface="Wingdings" pitchFamily="2" charset="2"/>
              <a:buChar char="§"/>
            </a:pPr>
            <a:r>
              <a:rPr lang="en-US" altLang="en-US">
                <a:latin typeface="Times New Roman" pitchFamily="18" charset="0"/>
                <a:cs typeface="Times New Roman" pitchFamily="18" charset="0"/>
              </a:rPr>
              <a:t>Auto verification</a:t>
            </a:r>
          </a:p>
          <a:p>
            <a:pPr eaLnBrk="1" hangingPunct="1">
              <a:lnSpc>
                <a:spcPct val="150000"/>
              </a:lnSpc>
              <a:buClr>
                <a:schemeClr val="bg2"/>
              </a:buClr>
              <a:buSzPct val="115000"/>
              <a:buFont typeface="Wingdings" pitchFamily="2" charset="2"/>
              <a:buChar char="§"/>
            </a:pPr>
            <a:r>
              <a:rPr lang="en-US" altLang="en-US">
                <a:latin typeface="Times New Roman" pitchFamily="18" charset="0"/>
                <a:cs typeface="Times New Roman" pitchFamily="18" charset="0"/>
              </a:rPr>
              <a:t> Computerized laboratory information systems (LIS)</a:t>
            </a:r>
          </a:p>
          <a:p>
            <a:pPr eaLnBrk="1" hangingPunct="1">
              <a:lnSpc>
                <a:spcPct val="150000"/>
              </a:lnSpc>
              <a:buClr>
                <a:schemeClr val="bg2"/>
              </a:buClr>
              <a:buSzPct val="115000"/>
              <a:buFont typeface="Wingdings" pitchFamily="2" charset="2"/>
              <a:buChar char="§"/>
            </a:pPr>
            <a:r>
              <a:rPr lang="en-US" altLang="en-US">
                <a:latin typeface="Times New Roman" pitchFamily="18" charset="0"/>
                <a:cs typeface="Times New Roman" pitchFamily="18" charset="0"/>
              </a:rPr>
              <a:t>Reports resulting/publishing </a:t>
            </a:r>
          </a:p>
        </p:txBody>
      </p:sp>
      <p:sp>
        <p:nvSpPr>
          <p:cNvPr id="19460" name="Text Box 143"/>
          <p:cNvSpPr txBox="1">
            <a:spLocks noChangeArrowheads="1"/>
          </p:cNvSpPr>
          <p:nvPr/>
        </p:nvSpPr>
        <p:spPr bwMode="auto">
          <a:xfrm>
            <a:off x="4419600" y="1143000"/>
            <a:ext cx="43434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buClr>
                <a:schemeClr val="bg2"/>
              </a:buClr>
              <a:buSzPct val="120000"/>
              <a:buFont typeface="Wingdings" pitchFamily="2" charset="2"/>
              <a:buChar char="§"/>
            </a:pPr>
            <a:endParaRPr lang="en-US" altLang="en-US" sz="3200">
              <a:latin typeface="Verdana" pitchFamily="34" charset="0"/>
            </a:endParaRPr>
          </a:p>
          <a:p>
            <a:endParaRPr lang="en-US" altLang="en-US">
              <a:latin typeface="Verdana" pitchFamily="34" charset="0"/>
            </a:endParaRPr>
          </a:p>
          <a:p>
            <a:pPr>
              <a:spcBef>
                <a:spcPct val="50000"/>
              </a:spcBef>
            </a:pPr>
            <a:endParaRPr lang="en-US" alt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bwMode="auto">
          <a:xfrm>
            <a:off x="3132138" y="503238"/>
            <a:ext cx="4824412" cy="639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800" b="1" u="sng" smtClean="0">
                <a:latin typeface="Times New Roman" pitchFamily="18" charset="0"/>
                <a:cs typeface="Times New Roman" pitchFamily="18" charset="0"/>
              </a:rPr>
              <a:t>Document Management</a:t>
            </a:r>
          </a:p>
        </p:txBody>
      </p:sp>
      <p:sp>
        <p:nvSpPr>
          <p:cNvPr id="20483" name="Rectangle 33"/>
          <p:cNvSpPr>
            <a:spLocks noChangeArrowheads="1"/>
          </p:cNvSpPr>
          <p:nvPr/>
        </p:nvSpPr>
        <p:spPr bwMode="auto">
          <a:xfrm>
            <a:off x="304800" y="1341438"/>
            <a:ext cx="3200400" cy="37433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0">
                <a:solidFill>
                  <a:schemeClr val="tx1"/>
                </a:solidFill>
                <a:miter lim="800000"/>
                <a:headEnd/>
                <a:tailEnd/>
              </a14:hiddenLine>
            </a:ext>
          </a:extLst>
        </p:spPr>
        <p:txBody>
          <a:bodyPr wrap="none" anchor="ctr"/>
          <a:lstStyle>
            <a:lvl1pPr marL="225425" indent="-225425">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150000"/>
              </a:lnSpc>
              <a:buClr>
                <a:schemeClr val="bg2"/>
              </a:buClr>
              <a:buSzPct val="115000"/>
              <a:buFont typeface="Wingdings" pitchFamily="2" charset="2"/>
              <a:buChar char="§"/>
            </a:pPr>
            <a:r>
              <a:rPr lang="en-US" altLang="en-US">
                <a:latin typeface="Times New Roman" pitchFamily="18" charset="0"/>
                <a:cs typeface="Times New Roman" pitchFamily="18" charset="0"/>
              </a:rPr>
              <a:t> </a:t>
            </a:r>
            <a:r>
              <a:rPr lang="en-US" altLang="en-US" sz="1800">
                <a:latin typeface="Times New Roman" pitchFamily="18" charset="0"/>
                <a:cs typeface="Times New Roman" pitchFamily="18" charset="0"/>
              </a:rPr>
              <a:t>Q-Pulse document Management System</a:t>
            </a:r>
          </a:p>
          <a:p>
            <a:pPr lvl="1" eaLnBrk="1" hangingPunct="1">
              <a:lnSpc>
                <a:spcPct val="150000"/>
              </a:lnSpc>
              <a:buClr>
                <a:schemeClr val="bg2"/>
              </a:buClr>
              <a:buSzPct val="115000"/>
              <a:buFont typeface="Wingdings" pitchFamily="2" charset="2"/>
              <a:buChar char="§"/>
            </a:pPr>
            <a:r>
              <a:rPr lang="en-US" altLang="en-US" sz="1800">
                <a:latin typeface="Times New Roman" pitchFamily="18" charset="0"/>
                <a:cs typeface="Times New Roman" pitchFamily="18" charset="0"/>
              </a:rPr>
              <a:t>Policies </a:t>
            </a:r>
          </a:p>
          <a:p>
            <a:pPr lvl="1" eaLnBrk="1" hangingPunct="1">
              <a:lnSpc>
                <a:spcPct val="150000"/>
              </a:lnSpc>
              <a:buClr>
                <a:schemeClr val="bg2"/>
              </a:buClr>
              <a:buSzPct val="115000"/>
              <a:buFont typeface="Wingdings" pitchFamily="2" charset="2"/>
              <a:buChar char="§"/>
            </a:pPr>
            <a:r>
              <a:rPr lang="en-US" altLang="en-US" sz="1800">
                <a:latin typeface="Times New Roman" pitchFamily="18" charset="0"/>
                <a:cs typeface="Times New Roman" pitchFamily="18" charset="0"/>
              </a:rPr>
              <a:t>Procedure </a:t>
            </a:r>
          </a:p>
          <a:p>
            <a:pPr lvl="1" eaLnBrk="1" hangingPunct="1">
              <a:lnSpc>
                <a:spcPct val="150000"/>
              </a:lnSpc>
              <a:buClr>
                <a:schemeClr val="bg2"/>
              </a:buClr>
              <a:buSzPct val="115000"/>
              <a:buFont typeface="Wingdings" pitchFamily="2" charset="2"/>
              <a:buChar char="§"/>
            </a:pPr>
            <a:r>
              <a:rPr lang="en-US" altLang="en-US" sz="1800">
                <a:latin typeface="Times New Roman" pitchFamily="18" charset="0"/>
                <a:cs typeface="Times New Roman" pitchFamily="18" charset="0"/>
              </a:rPr>
              <a:t>Guidelines </a:t>
            </a:r>
          </a:p>
          <a:p>
            <a:pPr lvl="1" eaLnBrk="1" hangingPunct="1">
              <a:lnSpc>
                <a:spcPct val="150000"/>
              </a:lnSpc>
              <a:buClr>
                <a:schemeClr val="bg2"/>
              </a:buClr>
              <a:buSzPct val="115000"/>
              <a:buFont typeface="Wingdings" pitchFamily="2" charset="2"/>
              <a:buChar char="§"/>
            </a:pPr>
            <a:r>
              <a:rPr lang="en-US" altLang="en-US" sz="1800">
                <a:latin typeface="Times New Roman" pitchFamily="18" charset="0"/>
                <a:cs typeface="Times New Roman" pitchFamily="18" charset="0"/>
              </a:rPr>
              <a:t>Forms </a:t>
            </a:r>
          </a:p>
          <a:p>
            <a:pPr lvl="1" eaLnBrk="1" hangingPunct="1">
              <a:lnSpc>
                <a:spcPct val="150000"/>
              </a:lnSpc>
              <a:buClr>
                <a:schemeClr val="bg2"/>
              </a:buClr>
              <a:buSzPct val="115000"/>
              <a:buFont typeface="Wingdings" pitchFamily="2" charset="2"/>
              <a:buChar char="§"/>
            </a:pPr>
            <a:r>
              <a:rPr lang="en-US" altLang="en-US" sz="1800">
                <a:latin typeface="Times New Roman" pitchFamily="18" charset="0"/>
                <a:cs typeface="Times New Roman" pitchFamily="18" charset="0"/>
              </a:rPr>
              <a:t>Reports </a:t>
            </a:r>
          </a:p>
          <a:p>
            <a:pPr lvl="1" eaLnBrk="1" hangingPunct="1">
              <a:lnSpc>
                <a:spcPct val="150000"/>
              </a:lnSpc>
              <a:buClr>
                <a:schemeClr val="bg2"/>
              </a:buClr>
              <a:buSzPct val="115000"/>
              <a:buFont typeface="Wingdings" pitchFamily="2" charset="2"/>
              <a:buChar char="§"/>
            </a:pPr>
            <a:r>
              <a:rPr lang="en-US" altLang="en-US" sz="1800">
                <a:latin typeface="Times New Roman" pitchFamily="18" charset="0"/>
                <a:cs typeface="Times New Roman" pitchFamily="18" charset="0"/>
              </a:rPr>
              <a:t>Posters </a:t>
            </a:r>
          </a:p>
          <a:p>
            <a:pPr eaLnBrk="1" hangingPunct="1">
              <a:lnSpc>
                <a:spcPct val="150000"/>
              </a:lnSpc>
              <a:buClr>
                <a:schemeClr val="bg2"/>
              </a:buClr>
              <a:buSzPct val="115000"/>
              <a:buFont typeface="Wingdings" pitchFamily="2" charset="2"/>
              <a:buChar char="§"/>
            </a:pPr>
            <a:r>
              <a:rPr lang="en-US" altLang="en-US" sz="1800">
                <a:latin typeface="Times New Roman" pitchFamily="18" charset="0"/>
                <a:cs typeface="Times New Roman" pitchFamily="18" charset="0"/>
              </a:rPr>
              <a:t> Record retentions</a:t>
            </a:r>
          </a:p>
          <a:p>
            <a:pPr eaLnBrk="1" hangingPunct="1">
              <a:lnSpc>
                <a:spcPct val="150000"/>
              </a:lnSpc>
              <a:buClr>
                <a:schemeClr val="bg2"/>
              </a:buClr>
              <a:buSzPct val="115000"/>
              <a:buFont typeface="Wingdings" pitchFamily="2" charset="2"/>
              <a:buChar char="§"/>
            </a:pPr>
            <a:r>
              <a:rPr lang="en-US" altLang="en-US" sz="1800">
                <a:latin typeface="Times New Roman" pitchFamily="18" charset="0"/>
                <a:cs typeface="Times New Roman" pitchFamily="18" charset="0"/>
              </a:rPr>
              <a:t> </a:t>
            </a:r>
          </a:p>
        </p:txBody>
      </p:sp>
      <p:sp>
        <p:nvSpPr>
          <p:cNvPr id="20484" name="Text Box 143"/>
          <p:cNvSpPr txBox="1">
            <a:spLocks noChangeArrowheads="1"/>
          </p:cNvSpPr>
          <p:nvPr/>
        </p:nvSpPr>
        <p:spPr bwMode="auto">
          <a:xfrm>
            <a:off x="4419600" y="1143000"/>
            <a:ext cx="43434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buClr>
                <a:schemeClr val="bg2"/>
              </a:buClr>
              <a:buSzPct val="120000"/>
              <a:buFont typeface="Wingdings" pitchFamily="2" charset="2"/>
              <a:buChar char="§"/>
            </a:pPr>
            <a:endParaRPr lang="en-US" altLang="en-US" sz="3200">
              <a:latin typeface="Verdana" pitchFamily="34" charset="0"/>
            </a:endParaRPr>
          </a:p>
          <a:p>
            <a:endParaRPr lang="en-US" altLang="en-US">
              <a:latin typeface="Verdana" pitchFamily="34" charset="0"/>
            </a:endParaRPr>
          </a:p>
          <a:p>
            <a:pPr>
              <a:spcBef>
                <a:spcPct val="50000"/>
              </a:spcBef>
            </a:pPr>
            <a:endParaRPr lang="en-US"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bwMode="auto">
          <a:xfrm>
            <a:off x="609600" y="981075"/>
            <a:ext cx="8074025" cy="514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800" b="1" u="sng" smtClean="0">
                <a:latin typeface="Times New Roman" pitchFamily="18" charset="0"/>
                <a:cs typeface="Times New Roman" pitchFamily="18" charset="0"/>
              </a:rPr>
              <a:t>Occurrence Variance Report (OVR) &amp; CAPA</a:t>
            </a:r>
          </a:p>
        </p:txBody>
      </p:sp>
      <p:sp>
        <p:nvSpPr>
          <p:cNvPr id="25605" name="Rectangle 33"/>
          <p:cNvSpPr>
            <a:spLocks noChangeArrowheads="1"/>
          </p:cNvSpPr>
          <p:nvPr/>
        </p:nvSpPr>
        <p:spPr bwMode="auto">
          <a:xfrm>
            <a:off x="539750" y="1628775"/>
            <a:ext cx="3200400" cy="3773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225425" indent="-225425">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sz="2000" dirty="0" smtClean="0">
              <a:latin typeface="Verdana" pitchFamily="34" charset="0"/>
            </a:endParaRPr>
          </a:p>
          <a:p>
            <a:pPr marL="457200" indent="-457200" eaLnBrk="1" hangingPunct="1">
              <a:lnSpc>
                <a:spcPct val="120000"/>
              </a:lnSpc>
              <a:buClr>
                <a:schemeClr val="bg2"/>
              </a:buClr>
              <a:buSzPct val="115000"/>
              <a:buFont typeface="Wingdings" panose="05000000000000000000" pitchFamily="2" charset="2"/>
              <a:buChar char="Ø"/>
              <a:defRPr/>
            </a:pPr>
            <a:r>
              <a:rPr lang="en-US" altLang="en-US" sz="2800" dirty="0" smtClean="0">
                <a:latin typeface="Times New Roman" panose="02020603050405020304" pitchFamily="18" charset="0"/>
                <a:cs typeface="Times New Roman" panose="02020603050405020304" pitchFamily="18" charset="0"/>
              </a:rPr>
              <a:t>Complaints/Concerns from Clients </a:t>
            </a:r>
          </a:p>
          <a:p>
            <a:pPr marL="457200" indent="-457200" eaLnBrk="1" hangingPunct="1">
              <a:lnSpc>
                <a:spcPct val="120000"/>
              </a:lnSpc>
              <a:buClr>
                <a:schemeClr val="bg2"/>
              </a:buClr>
              <a:buSzPct val="115000"/>
              <a:buFont typeface="Wingdings" panose="05000000000000000000" pitchFamily="2" charset="2"/>
              <a:buChar char="Ø"/>
              <a:defRPr/>
            </a:pPr>
            <a:r>
              <a:rPr lang="en-US" altLang="en-US" sz="2800" dirty="0" smtClean="0">
                <a:latin typeface="Times New Roman" panose="02020603050405020304" pitchFamily="18" charset="0"/>
                <a:cs typeface="Times New Roman" panose="02020603050405020304" pitchFamily="18" charset="0"/>
              </a:rPr>
              <a:t>Mistakes and problems</a:t>
            </a:r>
          </a:p>
          <a:p>
            <a:pPr marL="457200" indent="-457200" eaLnBrk="1" hangingPunct="1">
              <a:lnSpc>
                <a:spcPct val="120000"/>
              </a:lnSpc>
              <a:buClr>
                <a:schemeClr val="bg2"/>
              </a:buClr>
              <a:buSzPct val="115000"/>
              <a:buFont typeface="Wingdings" panose="05000000000000000000" pitchFamily="2" charset="2"/>
              <a:buChar char="Ø"/>
              <a:defRPr/>
            </a:pPr>
            <a:r>
              <a:rPr lang="en-US" altLang="en-US" sz="2800" dirty="0" smtClean="0">
                <a:latin typeface="Times New Roman" panose="02020603050405020304" pitchFamily="18" charset="0"/>
                <a:cs typeface="Times New Roman" panose="02020603050405020304" pitchFamily="18" charset="0"/>
              </a:rPr>
              <a:t>Documentation- Creating CAPAs in Q-pulse</a:t>
            </a:r>
          </a:p>
          <a:p>
            <a:pPr marL="457200" indent="-457200" eaLnBrk="1" hangingPunct="1">
              <a:lnSpc>
                <a:spcPct val="120000"/>
              </a:lnSpc>
              <a:buClr>
                <a:schemeClr val="bg2"/>
              </a:buClr>
              <a:buSzPct val="115000"/>
              <a:buFont typeface="Wingdings" panose="05000000000000000000" pitchFamily="2" charset="2"/>
              <a:buChar char="Ø"/>
              <a:defRPr/>
            </a:pPr>
            <a:r>
              <a:rPr lang="en-US" altLang="en-US" sz="2800" dirty="0" smtClean="0">
                <a:latin typeface="Times New Roman" panose="02020603050405020304" pitchFamily="18" charset="0"/>
                <a:cs typeface="Times New Roman" panose="02020603050405020304" pitchFamily="18" charset="0"/>
              </a:rPr>
              <a:t>Root cause analysis</a:t>
            </a:r>
          </a:p>
          <a:p>
            <a:pPr marL="457200" indent="-457200" eaLnBrk="1" hangingPunct="1">
              <a:lnSpc>
                <a:spcPct val="120000"/>
              </a:lnSpc>
              <a:buClr>
                <a:schemeClr val="bg2"/>
              </a:buClr>
              <a:buSzPct val="115000"/>
              <a:buFont typeface="Wingdings" panose="05000000000000000000" pitchFamily="2" charset="2"/>
              <a:buChar char="Ø"/>
              <a:defRPr/>
            </a:pPr>
            <a:r>
              <a:rPr lang="en-US" altLang="en-US" sz="2800" dirty="0" smtClean="0">
                <a:latin typeface="Times New Roman" panose="02020603050405020304" pitchFamily="18" charset="0"/>
                <a:cs typeface="Times New Roman" panose="02020603050405020304" pitchFamily="18" charset="0"/>
              </a:rPr>
              <a:t>Immediate actions</a:t>
            </a:r>
          </a:p>
          <a:p>
            <a:pPr marL="457200" indent="-457200" eaLnBrk="1" hangingPunct="1">
              <a:lnSpc>
                <a:spcPct val="120000"/>
              </a:lnSpc>
              <a:buClr>
                <a:schemeClr val="bg2"/>
              </a:buClr>
              <a:buSzPct val="115000"/>
              <a:buFont typeface="Wingdings" panose="05000000000000000000" pitchFamily="2" charset="2"/>
              <a:buChar char="Ø"/>
              <a:defRPr/>
            </a:pPr>
            <a:r>
              <a:rPr lang="en-US" altLang="en-US" sz="2800" dirty="0" smtClean="0">
                <a:latin typeface="Times New Roman" panose="02020603050405020304" pitchFamily="18" charset="0"/>
                <a:cs typeface="Times New Roman" panose="02020603050405020304" pitchFamily="18" charset="0"/>
              </a:rPr>
              <a:t>Corrective actions</a:t>
            </a:r>
          </a:p>
          <a:p>
            <a:pPr marL="457200" indent="-457200" eaLnBrk="1" hangingPunct="1">
              <a:lnSpc>
                <a:spcPct val="120000"/>
              </a:lnSpc>
              <a:buClr>
                <a:schemeClr val="bg2"/>
              </a:buClr>
              <a:buSzPct val="115000"/>
              <a:buFont typeface="Wingdings" panose="05000000000000000000" pitchFamily="2" charset="2"/>
              <a:buChar char="Ø"/>
              <a:defRPr/>
            </a:pPr>
            <a:r>
              <a:rPr lang="en-US" altLang="en-US" sz="2800" dirty="0" smtClean="0">
                <a:latin typeface="Times New Roman" panose="02020603050405020304" pitchFamily="18" charset="0"/>
                <a:cs typeface="Times New Roman" panose="02020603050405020304" pitchFamily="18" charset="0"/>
              </a:rPr>
              <a:t>Preventive actions</a:t>
            </a:r>
          </a:p>
          <a:p>
            <a:pPr marL="457200" indent="-457200" eaLnBrk="1" hangingPunct="1">
              <a:lnSpc>
                <a:spcPct val="120000"/>
              </a:lnSpc>
              <a:buClr>
                <a:schemeClr val="bg2"/>
              </a:buClr>
              <a:buSzPct val="115000"/>
              <a:buFont typeface="Wingdings" panose="05000000000000000000" pitchFamily="2" charset="2"/>
              <a:buChar char="Ø"/>
              <a:defRPr/>
            </a:pPr>
            <a:r>
              <a:rPr lang="en-US" altLang="en-US" sz="2800" dirty="0" smtClean="0">
                <a:latin typeface="Times New Roman" panose="02020603050405020304" pitchFamily="18" charset="0"/>
                <a:cs typeface="Times New Roman" panose="02020603050405020304" pitchFamily="18" charset="0"/>
              </a:rPr>
              <a:t>Monthly Quality Concern reviews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bwMode="auto">
          <a:xfrm>
            <a:off x="1116013" y="1196975"/>
            <a:ext cx="6100762" cy="5349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800" b="1" u="sng" smtClean="0">
                <a:latin typeface="Times New Roman" pitchFamily="18" charset="0"/>
                <a:cs typeface="Times New Roman" pitchFamily="18" charset="0"/>
              </a:rPr>
              <a:t>Laboratory Assessment</a:t>
            </a:r>
          </a:p>
        </p:txBody>
      </p:sp>
      <p:graphicFrame>
        <p:nvGraphicFramePr>
          <p:cNvPr id="2" name="Table 1"/>
          <p:cNvGraphicFramePr>
            <a:graphicFrameLocks noGrp="1"/>
          </p:cNvGraphicFramePr>
          <p:nvPr/>
        </p:nvGraphicFramePr>
        <p:xfrm>
          <a:off x="611188" y="1844675"/>
          <a:ext cx="7008812" cy="2763840"/>
        </p:xfrm>
        <a:graphic>
          <a:graphicData uri="http://schemas.openxmlformats.org/drawingml/2006/table">
            <a:tbl>
              <a:tblPr firstRow="1" bandRow="1">
                <a:tableStyleId>{5C22544A-7EE6-4342-B048-85BDC9FD1C3A}</a:tableStyleId>
              </a:tblPr>
              <a:tblGrid>
                <a:gridCol w="2736449"/>
                <a:gridCol w="4272363"/>
              </a:tblGrid>
              <a:tr h="370883">
                <a:tc>
                  <a:txBody>
                    <a:bodyPr/>
                    <a:lstStyle/>
                    <a:p>
                      <a:pPr algn="ctr"/>
                      <a:r>
                        <a:rPr lang="en-US" sz="1800" dirty="0" smtClean="0">
                          <a:latin typeface="Times New Roman" panose="02020603050405020304" pitchFamily="18" charset="0"/>
                          <a:cs typeface="Times New Roman" panose="02020603050405020304" pitchFamily="18" charset="0"/>
                        </a:rPr>
                        <a:t>Internal Assessments </a:t>
                      </a:r>
                      <a:endParaRPr lang="en-US" sz="1800" dirty="0">
                        <a:latin typeface="Times New Roman" panose="02020603050405020304" pitchFamily="18" charset="0"/>
                        <a:cs typeface="Times New Roman" panose="02020603050405020304" pitchFamily="18" charset="0"/>
                      </a:endParaRPr>
                    </a:p>
                  </a:txBody>
                  <a:tcPr marL="91445" marR="91445" marT="45725" marB="45725"/>
                </a:tc>
                <a:tc>
                  <a:txBody>
                    <a:bodyPr/>
                    <a:lstStyle/>
                    <a:p>
                      <a:pPr algn="ctr"/>
                      <a:r>
                        <a:rPr lang="en-US" sz="1800" dirty="0" smtClean="0">
                          <a:latin typeface="Times New Roman" panose="02020603050405020304" pitchFamily="18" charset="0"/>
                          <a:cs typeface="Times New Roman" panose="02020603050405020304" pitchFamily="18" charset="0"/>
                        </a:rPr>
                        <a:t>External Assessments </a:t>
                      </a:r>
                      <a:endParaRPr lang="en-US" sz="1800" dirty="0">
                        <a:latin typeface="Times New Roman" panose="02020603050405020304" pitchFamily="18" charset="0"/>
                        <a:cs typeface="Times New Roman" panose="02020603050405020304" pitchFamily="18" charset="0"/>
                      </a:endParaRPr>
                    </a:p>
                  </a:txBody>
                  <a:tcPr marL="91445" marR="91445" marT="45725" marB="45725"/>
                </a:tc>
              </a:tr>
              <a:tr h="370883">
                <a:tc>
                  <a:txBody>
                    <a:bodyPr/>
                    <a:lstStyle/>
                    <a:p>
                      <a:r>
                        <a:rPr lang="en-US" sz="1800" dirty="0" smtClean="0">
                          <a:latin typeface="Times New Roman" panose="02020603050405020304" pitchFamily="18" charset="0"/>
                          <a:cs typeface="Times New Roman" panose="02020603050405020304" pitchFamily="18" charset="0"/>
                        </a:rPr>
                        <a:t>Quality Indicators</a:t>
                      </a:r>
                      <a:r>
                        <a:rPr lang="en-US" sz="1800" baseline="0" dirty="0" smtClean="0">
                          <a:latin typeface="Times New Roman" panose="02020603050405020304" pitchFamily="18" charset="0"/>
                          <a:cs typeface="Times New Roman" panose="02020603050405020304" pitchFamily="18" charset="0"/>
                        </a:rPr>
                        <a:t>-KPIs</a:t>
                      </a:r>
                      <a:endParaRPr lang="en-US" sz="1800" dirty="0">
                        <a:latin typeface="Times New Roman" panose="02020603050405020304" pitchFamily="18" charset="0"/>
                        <a:cs typeface="Times New Roman" panose="02020603050405020304" pitchFamily="18" charset="0"/>
                      </a:endParaRPr>
                    </a:p>
                  </a:txBody>
                  <a:tcPr marL="91445" marR="91445" marT="45725" marB="45725"/>
                </a:tc>
                <a:tc>
                  <a:txBody>
                    <a:bodyPr/>
                    <a:lstStyle/>
                    <a:p>
                      <a:r>
                        <a:rPr lang="en-US" sz="1800" dirty="0" smtClean="0">
                          <a:latin typeface="Times New Roman" panose="02020603050405020304" pitchFamily="18" charset="0"/>
                          <a:cs typeface="Times New Roman" panose="02020603050405020304" pitchFamily="18" charset="0"/>
                        </a:rPr>
                        <a:t>External Proficiency testing </a:t>
                      </a:r>
                      <a:endParaRPr lang="en-US" sz="1800" dirty="0">
                        <a:latin typeface="Times New Roman" panose="02020603050405020304" pitchFamily="18" charset="0"/>
                        <a:cs typeface="Times New Roman" panose="02020603050405020304" pitchFamily="18" charset="0"/>
                      </a:endParaRPr>
                    </a:p>
                  </a:txBody>
                  <a:tcPr marL="91445" marR="91445" marT="45725" marB="45725"/>
                </a:tc>
              </a:tr>
              <a:tr h="370883">
                <a:tc>
                  <a:txBody>
                    <a:bodyPr/>
                    <a:lstStyle/>
                    <a:p>
                      <a:r>
                        <a:rPr lang="en-US" sz="1800" dirty="0" smtClean="0">
                          <a:latin typeface="Times New Roman" panose="02020603050405020304" pitchFamily="18" charset="0"/>
                          <a:cs typeface="Times New Roman" panose="02020603050405020304" pitchFamily="18" charset="0"/>
                        </a:rPr>
                        <a:t>Internal</a:t>
                      </a:r>
                      <a:r>
                        <a:rPr lang="en-US" sz="1800" baseline="0" dirty="0" smtClean="0">
                          <a:latin typeface="Times New Roman" panose="02020603050405020304" pitchFamily="18" charset="0"/>
                          <a:cs typeface="Times New Roman" panose="02020603050405020304" pitchFamily="18" charset="0"/>
                        </a:rPr>
                        <a:t> Audits -QA</a:t>
                      </a:r>
                      <a:endParaRPr lang="en-US" sz="1800" dirty="0">
                        <a:latin typeface="Times New Roman" panose="02020603050405020304" pitchFamily="18" charset="0"/>
                        <a:cs typeface="Times New Roman" panose="02020603050405020304" pitchFamily="18" charset="0"/>
                      </a:endParaRPr>
                    </a:p>
                  </a:txBody>
                  <a:tcPr marL="91445" marR="91445" marT="45725" marB="45725"/>
                </a:tc>
                <a:tc>
                  <a:txBody>
                    <a:bodyPr/>
                    <a:lstStyle/>
                    <a:p>
                      <a:r>
                        <a:rPr lang="en-US" sz="1800" dirty="0" smtClean="0">
                          <a:latin typeface="Times New Roman" panose="02020603050405020304" pitchFamily="18" charset="0"/>
                          <a:cs typeface="Times New Roman" panose="02020603050405020304" pitchFamily="18" charset="0"/>
                        </a:rPr>
                        <a:t>External</a:t>
                      </a:r>
                      <a:r>
                        <a:rPr lang="en-US" sz="1800" baseline="0" dirty="0" smtClean="0">
                          <a:latin typeface="Times New Roman" panose="02020603050405020304" pitchFamily="18" charset="0"/>
                          <a:cs typeface="Times New Roman" panose="02020603050405020304" pitchFamily="18" charset="0"/>
                        </a:rPr>
                        <a:t> Audits –LabCorp and 3</a:t>
                      </a:r>
                      <a:r>
                        <a:rPr lang="en-US" sz="1800" baseline="30000" dirty="0" smtClean="0">
                          <a:latin typeface="Times New Roman" panose="02020603050405020304" pitchFamily="18" charset="0"/>
                          <a:cs typeface="Times New Roman" panose="02020603050405020304" pitchFamily="18" charset="0"/>
                        </a:rPr>
                        <a:t>rd</a:t>
                      </a:r>
                      <a:r>
                        <a:rPr lang="en-US" sz="1800" baseline="0" dirty="0" smtClean="0">
                          <a:latin typeface="Times New Roman" panose="02020603050405020304" pitchFamily="18" charset="0"/>
                          <a:cs typeface="Times New Roman" panose="02020603050405020304" pitchFamily="18" charset="0"/>
                        </a:rPr>
                        <a:t> party </a:t>
                      </a:r>
                      <a:endParaRPr lang="en-US" sz="1800" dirty="0">
                        <a:latin typeface="Times New Roman" panose="02020603050405020304" pitchFamily="18" charset="0"/>
                        <a:cs typeface="Times New Roman" panose="02020603050405020304" pitchFamily="18" charset="0"/>
                      </a:endParaRPr>
                    </a:p>
                  </a:txBody>
                  <a:tcPr marL="91445" marR="91445" marT="45725" marB="45725"/>
                </a:tc>
              </a:tr>
              <a:tr h="640154">
                <a:tc>
                  <a:txBody>
                    <a:bodyPr/>
                    <a:lstStyle/>
                    <a:p>
                      <a:r>
                        <a:rPr lang="en-US" sz="1800" dirty="0" smtClean="0">
                          <a:latin typeface="Times New Roman" panose="02020603050405020304" pitchFamily="18" charset="0"/>
                          <a:cs typeface="Times New Roman" panose="02020603050405020304" pitchFamily="18" charset="0"/>
                        </a:rPr>
                        <a:t>QA Verifications-Monthly </a:t>
                      </a:r>
                      <a:endParaRPr lang="en-US" sz="1800" dirty="0">
                        <a:latin typeface="Times New Roman" panose="02020603050405020304" pitchFamily="18" charset="0"/>
                        <a:cs typeface="Times New Roman" panose="02020603050405020304" pitchFamily="18" charset="0"/>
                      </a:endParaRPr>
                    </a:p>
                  </a:txBody>
                  <a:tcPr marL="91445" marR="91445" marT="45725" marB="45725"/>
                </a:tc>
                <a:tc>
                  <a:txBody>
                    <a:bodyPr/>
                    <a:lstStyle/>
                    <a:p>
                      <a:r>
                        <a:rPr lang="en-US" sz="1800" dirty="0" smtClean="0">
                          <a:latin typeface="Times New Roman" panose="02020603050405020304" pitchFamily="18" charset="0"/>
                          <a:cs typeface="Times New Roman" panose="02020603050405020304" pitchFamily="18" charset="0"/>
                        </a:rPr>
                        <a:t>External Regulatory Inspections – DHA/HAAD/OSHAD</a:t>
                      </a:r>
                      <a:endParaRPr lang="en-US" sz="1800" dirty="0">
                        <a:latin typeface="Times New Roman" panose="02020603050405020304" pitchFamily="18" charset="0"/>
                        <a:cs typeface="Times New Roman" panose="02020603050405020304" pitchFamily="18" charset="0"/>
                      </a:endParaRPr>
                    </a:p>
                  </a:txBody>
                  <a:tcPr marL="91445" marR="91445" marT="45725" marB="45725"/>
                </a:tc>
              </a:tr>
              <a:tr h="640154">
                <a:tc>
                  <a:txBody>
                    <a:bodyPr/>
                    <a:lstStyle/>
                    <a:p>
                      <a:r>
                        <a:rPr lang="en-US" sz="1800" dirty="0" smtClean="0">
                          <a:latin typeface="Times New Roman" panose="02020603050405020304" pitchFamily="18" charset="0"/>
                          <a:cs typeface="Times New Roman" panose="02020603050405020304" pitchFamily="18" charset="0"/>
                        </a:rPr>
                        <a:t>Internal Inspections –QA</a:t>
                      </a:r>
                      <a:endParaRPr lang="en-US" sz="1800" dirty="0">
                        <a:latin typeface="Times New Roman" panose="02020603050405020304" pitchFamily="18" charset="0"/>
                        <a:cs typeface="Times New Roman" panose="02020603050405020304" pitchFamily="18" charset="0"/>
                      </a:endParaRPr>
                    </a:p>
                  </a:txBody>
                  <a:tcPr marL="91445" marR="91445" marT="45725" marB="45725"/>
                </a:tc>
                <a:tc>
                  <a:txBody>
                    <a:bodyPr/>
                    <a:lstStyle/>
                    <a:p>
                      <a:r>
                        <a:rPr lang="en-US" sz="1800" dirty="0" smtClean="0">
                          <a:latin typeface="Times New Roman" panose="02020603050405020304" pitchFamily="18" charset="0"/>
                          <a:cs typeface="Times New Roman" panose="02020603050405020304" pitchFamily="18" charset="0"/>
                        </a:rPr>
                        <a:t>Accreditation Inspections – CAP</a:t>
                      </a:r>
                      <a:r>
                        <a:rPr lang="en-US" sz="1800" baseline="0" dirty="0" smtClean="0">
                          <a:latin typeface="Times New Roman" panose="02020603050405020304" pitchFamily="18" charset="0"/>
                          <a:cs typeface="Times New Roman" panose="02020603050405020304" pitchFamily="18" charset="0"/>
                        </a:rPr>
                        <a:t> &amp; DAC ISO 15189</a:t>
                      </a:r>
                      <a:endParaRPr lang="en-US" sz="1800" dirty="0">
                        <a:latin typeface="Times New Roman" panose="02020603050405020304" pitchFamily="18" charset="0"/>
                        <a:cs typeface="Times New Roman" panose="02020603050405020304" pitchFamily="18" charset="0"/>
                      </a:endParaRPr>
                    </a:p>
                  </a:txBody>
                  <a:tcPr marL="91445" marR="91445" marT="45725" marB="45725"/>
                </a:tc>
              </a:tr>
              <a:tr h="370883">
                <a:tc>
                  <a:txBody>
                    <a:bodyPr/>
                    <a:lstStyle/>
                    <a:p>
                      <a:endParaRPr lang="en-US" sz="1800" dirty="0">
                        <a:latin typeface="Times New Roman" panose="02020603050405020304" pitchFamily="18" charset="0"/>
                        <a:cs typeface="Times New Roman" panose="02020603050405020304" pitchFamily="18" charset="0"/>
                      </a:endParaRPr>
                    </a:p>
                  </a:txBody>
                  <a:tcPr marL="91445" marR="91445" marT="45725" marB="45725"/>
                </a:tc>
                <a:tc>
                  <a:txBody>
                    <a:bodyPr/>
                    <a:lstStyle/>
                    <a:p>
                      <a:endParaRPr lang="en-US" sz="1800" dirty="0">
                        <a:latin typeface="Times New Roman" panose="02020603050405020304" pitchFamily="18" charset="0"/>
                        <a:cs typeface="Times New Roman" panose="02020603050405020304" pitchFamily="18" charset="0"/>
                      </a:endParaRPr>
                    </a:p>
                  </a:txBody>
                  <a:tcPr marL="91445" marR="91445" marT="45725" marB="45725"/>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bwMode="auto">
          <a:xfrm>
            <a:off x="2195513" y="533400"/>
            <a:ext cx="6491287"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b="1" u="sng" smtClean="0">
                <a:latin typeface="Times New Roman" pitchFamily="18" charset="0"/>
                <a:cs typeface="Times New Roman" pitchFamily="18" charset="0"/>
              </a:rPr>
              <a:t>Process Improvement</a:t>
            </a:r>
          </a:p>
        </p:txBody>
      </p:sp>
      <p:sp>
        <p:nvSpPr>
          <p:cNvPr id="27653" name="Rectangle 33"/>
          <p:cNvSpPr>
            <a:spLocks noChangeArrowheads="1"/>
          </p:cNvSpPr>
          <p:nvPr/>
        </p:nvSpPr>
        <p:spPr bwMode="auto">
          <a:xfrm>
            <a:off x="381000" y="2438400"/>
            <a:ext cx="6248400" cy="3200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225425" indent="-225425">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indent="-457200" eaLnBrk="1" hangingPunct="1">
              <a:lnSpc>
                <a:spcPct val="150000"/>
              </a:lnSpc>
              <a:buClr>
                <a:schemeClr val="bg2"/>
              </a:buClr>
              <a:buSzPct val="115000"/>
              <a:buFont typeface="Wingdings" panose="05000000000000000000" pitchFamily="2" charset="2"/>
              <a:buChar char="Ø"/>
              <a:defRPr/>
            </a:pPr>
            <a:r>
              <a:rPr lang="en-US" altLang="en-US" dirty="0" smtClean="0">
                <a:latin typeface="Times New Roman" panose="02020603050405020304" pitchFamily="18" charset="0"/>
                <a:cs typeface="Times New Roman" panose="02020603050405020304" pitchFamily="18" charset="0"/>
              </a:rPr>
              <a:t>Quality Circle &amp; OHS Monthly Meeting</a:t>
            </a:r>
          </a:p>
          <a:p>
            <a:pPr marL="457200" indent="-457200" eaLnBrk="1" hangingPunct="1">
              <a:lnSpc>
                <a:spcPct val="150000"/>
              </a:lnSpc>
              <a:buClr>
                <a:schemeClr val="bg2"/>
              </a:buClr>
              <a:buSzPct val="115000"/>
              <a:buFont typeface="Wingdings" panose="05000000000000000000" pitchFamily="2" charset="2"/>
              <a:buChar char="Ø"/>
              <a:defRPr/>
            </a:pPr>
            <a:r>
              <a:rPr lang="en-US" altLang="en-US" dirty="0" smtClean="0">
                <a:latin typeface="Times New Roman" panose="02020603050405020304" pitchFamily="18" charset="0"/>
                <a:cs typeface="Times New Roman" panose="02020603050405020304" pitchFamily="18" charset="0"/>
              </a:rPr>
              <a:t>Annual QMS &amp; OHSMS review meeting </a:t>
            </a:r>
          </a:p>
          <a:p>
            <a:pPr marL="457200" indent="-457200" eaLnBrk="1" hangingPunct="1">
              <a:lnSpc>
                <a:spcPct val="150000"/>
              </a:lnSpc>
              <a:buClr>
                <a:schemeClr val="bg2"/>
              </a:buClr>
              <a:buSzPct val="115000"/>
              <a:buFont typeface="Wingdings" panose="05000000000000000000" pitchFamily="2" charset="2"/>
              <a:buChar char="Ø"/>
              <a:defRPr/>
            </a:pPr>
            <a:r>
              <a:rPr lang="en-US" altLang="en-US" dirty="0" smtClean="0">
                <a:latin typeface="Times New Roman" panose="02020603050405020304" pitchFamily="18" charset="0"/>
                <a:cs typeface="Times New Roman" panose="02020603050405020304" pitchFamily="18" charset="0"/>
              </a:rPr>
              <a:t>Opportunities for improvement (OFIs)- Internal CAPAs</a:t>
            </a:r>
          </a:p>
          <a:p>
            <a:pPr marL="457200" indent="-457200" eaLnBrk="1" hangingPunct="1">
              <a:lnSpc>
                <a:spcPct val="150000"/>
              </a:lnSpc>
              <a:buClr>
                <a:schemeClr val="bg2"/>
              </a:buClr>
              <a:buSzPct val="115000"/>
              <a:buFont typeface="Wingdings" panose="05000000000000000000" pitchFamily="2" charset="2"/>
              <a:buChar char="Ø"/>
              <a:defRPr/>
            </a:pPr>
            <a:r>
              <a:rPr lang="en-US" altLang="en-US" dirty="0" smtClean="0">
                <a:latin typeface="Times New Roman" panose="02020603050405020304" pitchFamily="18" charset="0"/>
                <a:cs typeface="Times New Roman" panose="02020603050405020304" pitchFamily="18" charset="0"/>
              </a:rPr>
              <a:t>Stakeholder feedback- Staff Feedback </a:t>
            </a:r>
          </a:p>
          <a:p>
            <a:pPr marL="457200" indent="-457200" eaLnBrk="1" hangingPunct="1">
              <a:lnSpc>
                <a:spcPct val="150000"/>
              </a:lnSpc>
              <a:buClr>
                <a:schemeClr val="bg2"/>
              </a:buClr>
              <a:buSzPct val="115000"/>
              <a:buFont typeface="Wingdings" panose="05000000000000000000" pitchFamily="2" charset="2"/>
              <a:buChar char="Ø"/>
              <a:defRPr/>
            </a:pPr>
            <a:r>
              <a:rPr lang="en-US" altLang="en-US" dirty="0" smtClean="0">
                <a:latin typeface="Times New Roman" panose="02020603050405020304" pitchFamily="18" charset="0"/>
                <a:cs typeface="Times New Roman" panose="02020603050405020304" pitchFamily="18" charset="0"/>
              </a:rPr>
              <a:t>Problem resolution</a:t>
            </a:r>
          </a:p>
          <a:p>
            <a:pPr marL="457200" indent="-457200" eaLnBrk="1" hangingPunct="1">
              <a:lnSpc>
                <a:spcPct val="150000"/>
              </a:lnSpc>
              <a:buClr>
                <a:schemeClr val="bg2"/>
              </a:buClr>
              <a:buSzPct val="115000"/>
              <a:buFont typeface="Wingdings" panose="05000000000000000000" pitchFamily="2" charset="2"/>
              <a:buChar char="Ø"/>
              <a:defRPr/>
            </a:pPr>
            <a:r>
              <a:rPr lang="en-US" altLang="en-US" dirty="0" smtClean="0">
                <a:latin typeface="Times New Roman" panose="02020603050405020304" pitchFamily="18" charset="0"/>
                <a:cs typeface="Times New Roman" panose="02020603050405020304" pitchFamily="18" charset="0"/>
              </a:rPr>
              <a:t>Risk assessment-Technical and Safety </a:t>
            </a:r>
          </a:p>
          <a:p>
            <a:pPr marL="457200" indent="-457200" eaLnBrk="1" hangingPunct="1">
              <a:lnSpc>
                <a:spcPct val="150000"/>
              </a:lnSpc>
              <a:buClr>
                <a:schemeClr val="bg2"/>
              </a:buClr>
              <a:buSzPct val="115000"/>
              <a:buFont typeface="Wingdings" panose="05000000000000000000" pitchFamily="2" charset="2"/>
              <a:buChar char="Ø"/>
              <a:defRPr/>
            </a:pPr>
            <a:r>
              <a:rPr lang="en-US" altLang="en-US" dirty="0" smtClean="0">
                <a:latin typeface="Times New Roman" panose="02020603050405020304" pitchFamily="18" charset="0"/>
                <a:cs typeface="Times New Roman" panose="02020603050405020304" pitchFamily="18" charset="0"/>
              </a:rPr>
              <a:t>CAPA</a:t>
            </a:r>
          </a:p>
          <a:p>
            <a:pPr eaLnBrk="1" hangingPunct="1">
              <a:lnSpc>
                <a:spcPct val="150000"/>
              </a:lnSpc>
              <a:buClr>
                <a:schemeClr val="bg2"/>
              </a:buClr>
              <a:buSzPct val="115000"/>
              <a:buFont typeface="Wingdings" pitchFamily="2" charset="2"/>
              <a:buChar char="§"/>
              <a:defRPr/>
            </a:pPr>
            <a:endParaRPr lang="en-US" altLang="en-US" sz="3200" dirty="0" smtClean="0">
              <a:latin typeface="Verdana" pitchFamily="34" charset="0"/>
            </a:endParaRPr>
          </a:p>
          <a:p>
            <a:pPr eaLnBrk="1" hangingPunct="1">
              <a:lnSpc>
                <a:spcPct val="150000"/>
              </a:lnSpc>
              <a:buClr>
                <a:schemeClr val="bg2"/>
              </a:buClr>
              <a:buSzPct val="115000"/>
              <a:buFont typeface="Wingdings" pitchFamily="2" charset="2"/>
              <a:buChar char="§"/>
              <a:defRPr/>
            </a:pPr>
            <a:endParaRPr lang="en-US" altLang="en-US" sz="2800" dirty="0" smtClean="0">
              <a:latin typeface="Verdana"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body" idx="4294967295"/>
          </p:nvPr>
        </p:nvSpPr>
        <p:spPr>
          <a:xfrm>
            <a:off x="685800" y="1371600"/>
            <a:ext cx="8458200" cy="4800600"/>
          </a:xfrm>
          <a:prstGeom prst="rect">
            <a:avLst/>
          </a:prstGeom>
        </p:spPr>
        <p:txBody>
          <a:bodyPr/>
          <a:lstStyle/>
          <a:p>
            <a:pPr eaLnBrk="1" fontAlgn="auto" hangingPunct="1">
              <a:spcAft>
                <a:spcPts val="0"/>
              </a:spcAft>
              <a:buFont typeface="Wingdings" pitchFamily="2" charset="2"/>
              <a:buNone/>
              <a:defRPr/>
            </a:pPr>
            <a:r>
              <a:rPr lang="en-US" altLang="en-US" sz="2800" dirty="0">
                <a:latin typeface="Times New Roman" panose="02020603050405020304" pitchFamily="18" charset="0"/>
                <a:cs typeface="Times New Roman" panose="02020603050405020304" pitchFamily="18" charset="0"/>
              </a:rPr>
              <a:t>At the end of this activity, participants will be able to:</a:t>
            </a:r>
          </a:p>
          <a:p>
            <a:pPr eaLnBrk="1" fontAlgn="auto" hangingPunct="1">
              <a:spcAft>
                <a:spcPts val="0"/>
              </a:spcAft>
              <a:buFont typeface="Wingdings" pitchFamily="2" charset="2"/>
              <a:buNone/>
              <a:defRPr/>
            </a:pPr>
            <a:endParaRPr lang="en-US" altLang="en-US" sz="1600" dirty="0">
              <a:latin typeface="Times New Roman" panose="02020603050405020304" pitchFamily="18" charset="0"/>
              <a:cs typeface="Times New Roman" panose="02020603050405020304" pitchFamily="18" charset="0"/>
            </a:endParaRPr>
          </a:p>
          <a:p>
            <a:pPr marL="514350" indent="-514350" eaLnBrk="1" fontAlgn="auto" hangingPunct="1">
              <a:spcAft>
                <a:spcPts val="0"/>
              </a:spcAft>
              <a:buFont typeface="+mj-lt"/>
              <a:buAutoNum type="arabicPeriod"/>
              <a:defRPr/>
            </a:pPr>
            <a:r>
              <a:rPr lang="en-US" altLang="en-US" sz="2800" dirty="0">
                <a:latin typeface="Times New Roman" panose="02020603050405020304" pitchFamily="18" charset="0"/>
                <a:ea typeface="SimSun" pitchFamily="2" charset="-122"/>
                <a:cs typeface="Times New Roman" panose="02020603050405020304" pitchFamily="18" charset="0"/>
              </a:rPr>
              <a:t>Explain the importance of a quality management system</a:t>
            </a:r>
          </a:p>
          <a:p>
            <a:pPr marL="514350" indent="-514350" eaLnBrk="1" fontAlgn="auto" hangingPunct="1">
              <a:spcAft>
                <a:spcPts val="0"/>
              </a:spcAft>
              <a:buFont typeface="+mj-lt"/>
              <a:buAutoNum type="arabicPeriod"/>
              <a:defRPr/>
            </a:pPr>
            <a:r>
              <a:rPr lang="en-US" altLang="en-US" sz="2800" dirty="0">
                <a:latin typeface="Times New Roman" panose="02020603050405020304" pitchFamily="18" charset="0"/>
                <a:ea typeface="SimSun" pitchFamily="2" charset="-122"/>
                <a:cs typeface="Times New Roman" panose="02020603050405020304" pitchFamily="18" charset="0"/>
              </a:rPr>
              <a:t>List the quality system essential elements</a:t>
            </a:r>
          </a:p>
          <a:p>
            <a:pPr marL="514350" indent="-514350" eaLnBrk="1" fontAlgn="auto" hangingPunct="1">
              <a:spcAft>
                <a:spcPts val="0"/>
              </a:spcAft>
              <a:buFont typeface="+mj-lt"/>
              <a:buAutoNum type="arabicPeriod"/>
              <a:defRPr/>
            </a:pPr>
            <a:r>
              <a:rPr lang="en-US" altLang="en-US" sz="2800" dirty="0">
                <a:latin typeface="Times New Roman" panose="02020603050405020304" pitchFamily="18" charset="0"/>
                <a:ea typeface="SimSun" pitchFamily="2" charset="-122"/>
                <a:cs typeface="Times New Roman" panose="02020603050405020304" pitchFamily="18" charset="0"/>
              </a:rPr>
              <a:t>Describe the history of development of quality principles</a:t>
            </a:r>
          </a:p>
          <a:p>
            <a:pPr marL="514350" indent="-514350" eaLnBrk="1" fontAlgn="auto" hangingPunct="1">
              <a:spcAft>
                <a:spcPts val="0"/>
              </a:spcAft>
              <a:buFont typeface="+mj-lt"/>
              <a:buAutoNum type="arabicPeriod"/>
              <a:defRPr/>
            </a:pPr>
            <a:r>
              <a:rPr lang="en-US" altLang="en-US" sz="2800" dirty="0">
                <a:latin typeface="Times New Roman" panose="02020603050405020304" pitchFamily="18" charset="0"/>
                <a:ea typeface="SimSun" pitchFamily="2" charset="-122"/>
                <a:cs typeface="Times New Roman" panose="02020603050405020304" pitchFamily="18" charset="0"/>
              </a:rPr>
              <a:t>Discuss relationship of this quality model to </a:t>
            </a:r>
            <a:r>
              <a:rPr lang="en-US" altLang="en-US" sz="2800" dirty="0" smtClean="0">
                <a:latin typeface="Times New Roman" panose="02020603050405020304" pitchFamily="18" charset="0"/>
                <a:ea typeface="SimSun" pitchFamily="2" charset="-122"/>
                <a:cs typeface="Times New Roman" panose="02020603050405020304" pitchFamily="18" charset="0"/>
              </a:rPr>
              <a:t>ISO 15189 </a:t>
            </a:r>
            <a:r>
              <a:rPr lang="en-US" altLang="en-US" sz="2800" dirty="0">
                <a:latin typeface="Times New Roman" panose="02020603050405020304" pitchFamily="18" charset="0"/>
                <a:ea typeface="SimSun" pitchFamily="2" charset="-122"/>
                <a:cs typeface="Times New Roman" panose="02020603050405020304" pitchFamily="18" charset="0"/>
              </a:rPr>
              <a:t>and CLSI standards</a:t>
            </a:r>
            <a:r>
              <a:rPr lang="en-US" altLang="en-US" dirty="0">
                <a:latin typeface="Times New Roman" panose="02020603050405020304" pitchFamily="18" charset="0"/>
                <a:cs typeface="Times New Roman" panose="02020603050405020304" pitchFamily="18" charset="0"/>
              </a:rPr>
              <a:t> </a:t>
            </a:r>
          </a:p>
        </p:txBody>
      </p:sp>
      <p:sp>
        <p:nvSpPr>
          <p:cNvPr id="7171" name="Rectangle 3"/>
          <p:cNvSpPr>
            <a:spLocks noGrp="1" noChangeArrowheads="1"/>
          </p:cNvSpPr>
          <p:nvPr>
            <p:ph type="title" idx="4294967295"/>
          </p:nvPr>
        </p:nvSpPr>
        <p:spPr bwMode="auto">
          <a:xfrm>
            <a:off x="179388" y="836613"/>
            <a:ext cx="82296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b="1" u="sng" smtClean="0">
                <a:solidFill>
                  <a:srgbClr val="000099"/>
                </a:solidFill>
                <a:latin typeface="Times New Roman" pitchFamily="18" charset="0"/>
                <a:cs typeface="Times New Roman" pitchFamily="18" charset="0"/>
              </a:rPr>
              <a:t>Learning Objectives</a:t>
            </a:r>
            <a:endParaRPr lang="en-US" altLang="en-US" sz="3600" b="1" u="sng"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bwMode="auto">
          <a:xfrm>
            <a:off x="2552700" y="404813"/>
            <a:ext cx="49530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b="1" u="sng" smtClean="0">
                <a:latin typeface="Times New Roman" pitchFamily="18" charset="0"/>
                <a:cs typeface="Times New Roman" pitchFamily="18" charset="0"/>
              </a:rPr>
              <a:t>Customer Service</a:t>
            </a:r>
          </a:p>
        </p:txBody>
      </p:sp>
      <p:sp>
        <p:nvSpPr>
          <p:cNvPr id="24579" name="Rectangle 33"/>
          <p:cNvSpPr>
            <a:spLocks noChangeArrowheads="1"/>
          </p:cNvSpPr>
          <p:nvPr/>
        </p:nvSpPr>
        <p:spPr bwMode="auto">
          <a:xfrm>
            <a:off x="827088" y="2924175"/>
            <a:ext cx="3733800" cy="167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225425" indent="-225425">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150000"/>
              </a:lnSpc>
              <a:buClr>
                <a:schemeClr val="bg2"/>
              </a:buClr>
              <a:buSzPct val="115000"/>
              <a:buFont typeface="Wingdings" pitchFamily="2" charset="2"/>
              <a:buChar char="§"/>
            </a:pPr>
            <a:r>
              <a:rPr lang="en-US" altLang="en-US" sz="2800">
                <a:latin typeface="Times New Roman" pitchFamily="18" charset="0"/>
                <a:cs typeface="Times New Roman" pitchFamily="18" charset="0"/>
              </a:rPr>
              <a:t>Customer support</a:t>
            </a:r>
          </a:p>
          <a:p>
            <a:pPr eaLnBrk="1" hangingPunct="1">
              <a:lnSpc>
                <a:spcPct val="150000"/>
              </a:lnSpc>
              <a:buClr>
                <a:schemeClr val="bg2"/>
              </a:buClr>
              <a:buSzPct val="115000"/>
              <a:buFont typeface="Wingdings" pitchFamily="2" charset="2"/>
              <a:buChar char="§"/>
            </a:pPr>
            <a:r>
              <a:rPr lang="en-US" altLang="en-US" sz="2800">
                <a:latin typeface="Times New Roman" pitchFamily="18" charset="0"/>
                <a:cs typeface="Times New Roman" pitchFamily="18" charset="0"/>
              </a:rPr>
              <a:t>Customer needs </a:t>
            </a:r>
          </a:p>
          <a:p>
            <a:pPr lvl="1" eaLnBrk="1" hangingPunct="1">
              <a:lnSpc>
                <a:spcPct val="150000"/>
              </a:lnSpc>
              <a:buClr>
                <a:schemeClr val="bg2"/>
              </a:buClr>
              <a:buSzPct val="115000"/>
              <a:buFont typeface="Wingdings" pitchFamily="2" charset="2"/>
              <a:buChar char="§"/>
            </a:pPr>
            <a:r>
              <a:rPr lang="en-US" altLang="en-US" sz="2800">
                <a:latin typeface="Times New Roman" pitchFamily="18" charset="0"/>
                <a:cs typeface="Times New Roman" pitchFamily="18" charset="0"/>
              </a:rPr>
              <a:t>Customer agreement for the services required</a:t>
            </a:r>
          </a:p>
          <a:p>
            <a:pPr lvl="1" eaLnBrk="1" hangingPunct="1">
              <a:lnSpc>
                <a:spcPct val="150000"/>
              </a:lnSpc>
              <a:buClr>
                <a:schemeClr val="bg2"/>
              </a:buClr>
              <a:buSzPct val="115000"/>
              <a:buFont typeface="Wingdings" pitchFamily="2" charset="2"/>
              <a:buChar char="§"/>
            </a:pPr>
            <a:r>
              <a:rPr lang="en-US" altLang="en-US" sz="2800">
                <a:latin typeface="Times New Roman" pitchFamily="18" charset="0"/>
                <a:cs typeface="Times New Roman" pitchFamily="18" charset="0"/>
              </a:rPr>
              <a:t>Providing collection consumables </a:t>
            </a:r>
          </a:p>
          <a:p>
            <a:pPr lvl="1" eaLnBrk="1" hangingPunct="1">
              <a:lnSpc>
                <a:spcPct val="150000"/>
              </a:lnSpc>
              <a:buClr>
                <a:schemeClr val="bg2"/>
              </a:buClr>
              <a:buSzPct val="115000"/>
              <a:buFont typeface="Wingdings" pitchFamily="2" charset="2"/>
              <a:buChar char="§"/>
            </a:pPr>
            <a:r>
              <a:rPr lang="en-US" altLang="en-US" sz="2800">
                <a:latin typeface="Times New Roman" pitchFamily="18" charset="0"/>
                <a:cs typeface="Times New Roman" pitchFamily="18" charset="0"/>
              </a:rPr>
              <a:t>Guiding the sample collection requirements  </a:t>
            </a:r>
          </a:p>
          <a:p>
            <a:pPr eaLnBrk="1" hangingPunct="1">
              <a:lnSpc>
                <a:spcPct val="150000"/>
              </a:lnSpc>
              <a:buClr>
                <a:schemeClr val="bg2"/>
              </a:buClr>
              <a:buSzPct val="115000"/>
              <a:buFont typeface="Wingdings" pitchFamily="2" charset="2"/>
              <a:buChar char="§"/>
            </a:pPr>
            <a:r>
              <a:rPr lang="en-US" altLang="en-US" sz="2800">
                <a:latin typeface="Times New Roman" pitchFamily="18" charset="0"/>
                <a:cs typeface="Times New Roman" pitchFamily="18" charset="0"/>
              </a:rPr>
              <a:t>Customer feedback-Satisfaction Survey </a:t>
            </a:r>
          </a:p>
          <a:p>
            <a:pPr eaLnBrk="1" hangingPunct="1">
              <a:lnSpc>
                <a:spcPct val="120000"/>
              </a:lnSpc>
              <a:buClr>
                <a:srgbClr val="CC0000"/>
              </a:buClr>
              <a:buFont typeface="Wingdings" pitchFamily="2" charset="2"/>
              <a:buChar char="§"/>
            </a:pPr>
            <a:endParaRPr lang="en-US" altLang="en-US">
              <a:latin typeface="Verdana"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bwMode="auto">
          <a:xfrm>
            <a:off x="2268538" y="333375"/>
            <a:ext cx="5472112"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b="1" u="sng" smtClean="0">
                <a:latin typeface="Times New Roman" pitchFamily="18" charset="0"/>
                <a:cs typeface="Times New Roman" pitchFamily="18" charset="0"/>
              </a:rPr>
              <a:t>Facilities and Safety</a:t>
            </a:r>
          </a:p>
        </p:txBody>
      </p:sp>
      <p:sp>
        <p:nvSpPr>
          <p:cNvPr id="29701" name="Rectangle 33"/>
          <p:cNvSpPr>
            <a:spLocks noChangeArrowheads="1"/>
          </p:cNvSpPr>
          <p:nvPr/>
        </p:nvSpPr>
        <p:spPr bwMode="auto">
          <a:xfrm>
            <a:off x="457200" y="1268760"/>
            <a:ext cx="8291264" cy="48245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numCol="2" anchor="ctr"/>
          <a:lstStyle>
            <a:lvl1pPr marL="225425" indent="-225425">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150000"/>
              </a:lnSpc>
              <a:buClr>
                <a:schemeClr val="bg2"/>
              </a:buClr>
              <a:buSzPct val="115000"/>
              <a:buFont typeface="Wingdings" pitchFamily="2" charset="2"/>
              <a:buChar char="§"/>
              <a:defRPr/>
            </a:pPr>
            <a:r>
              <a:rPr lang="en-US" altLang="en-US" sz="1800" dirty="0" smtClean="0">
                <a:latin typeface="Times New Roman" panose="02020603050405020304" pitchFamily="18" charset="0"/>
                <a:cs typeface="Times New Roman" panose="02020603050405020304" pitchFamily="18" charset="0"/>
              </a:rPr>
              <a:t>Occupational Health and Safety Management System (OHSMS) for a safe working environment </a:t>
            </a:r>
          </a:p>
          <a:p>
            <a:pPr eaLnBrk="1" hangingPunct="1">
              <a:lnSpc>
                <a:spcPct val="150000"/>
              </a:lnSpc>
              <a:buClr>
                <a:schemeClr val="bg2"/>
              </a:buClr>
              <a:buSzPct val="115000"/>
              <a:buFont typeface="Wingdings" pitchFamily="2" charset="2"/>
              <a:buChar char="§"/>
              <a:defRPr/>
            </a:pPr>
            <a:r>
              <a:rPr lang="en-US" altLang="en-US" sz="1800" dirty="0" smtClean="0">
                <a:latin typeface="Times New Roman" panose="02020603050405020304" pitchFamily="18" charset="0"/>
                <a:cs typeface="Times New Roman" panose="02020603050405020304" pitchFamily="18" charset="0"/>
              </a:rPr>
              <a:t>Transport management</a:t>
            </a:r>
          </a:p>
          <a:p>
            <a:pPr eaLnBrk="1" hangingPunct="1">
              <a:lnSpc>
                <a:spcPct val="150000"/>
              </a:lnSpc>
              <a:buClr>
                <a:schemeClr val="bg2"/>
              </a:buClr>
              <a:buSzPct val="115000"/>
              <a:buFont typeface="Wingdings" pitchFamily="2" charset="2"/>
              <a:buChar char="§"/>
              <a:defRPr/>
            </a:pPr>
            <a:r>
              <a:rPr lang="en-US" altLang="en-US" sz="1800" dirty="0" smtClean="0">
                <a:latin typeface="Times New Roman" panose="02020603050405020304" pitchFamily="18" charset="0"/>
                <a:cs typeface="Times New Roman" panose="02020603050405020304" pitchFamily="18" charset="0"/>
              </a:rPr>
              <a:t>Security</a:t>
            </a:r>
          </a:p>
          <a:p>
            <a:pPr eaLnBrk="1" hangingPunct="1">
              <a:lnSpc>
                <a:spcPct val="150000"/>
              </a:lnSpc>
              <a:buClr>
                <a:schemeClr val="bg2"/>
              </a:buClr>
              <a:buSzPct val="115000"/>
              <a:buFont typeface="Wingdings" pitchFamily="2" charset="2"/>
              <a:buChar char="§"/>
              <a:defRPr/>
            </a:pPr>
            <a:r>
              <a:rPr lang="en-US" altLang="en-US" sz="1800" dirty="0" smtClean="0">
                <a:latin typeface="Times New Roman" panose="02020603050405020304" pitchFamily="18" charset="0"/>
                <a:cs typeface="Times New Roman" panose="02020603050405020304" pitchFamily="18" charset="0"/>
              </a:rPr>
              <a:t>Containment</a:t>
            </a:r>
          </a:p>
          <a:p>
            <a:pPr eaLnBrk="1" hangingPunct="1">
              <a:lnSpc>
                <a:spcPct val="150000"/>
              </a:lnSpc>
              <a:buClr>
                <a:schemeClr val="bg2"/>
              </a:buClr>
              <a:buSzPct val="115000"/>
              <a:buFont typeface="Wingdings" pitchFamily="2" charset="2"/>
              <a:buChar char="§"/>
              <a:defRPr/>
            </a:pPr>
            <a:r>
              <a:rPr lang="en-US" altLang="en-US" sz="1800" dirty="0" smtClean="0">
                <a:latin typeface="Times New Roman" panose="02020603050405020304" pitchFamily="18" charset="0"/>
                <a:cs typeface="Times New Roman" panose="02020603050405020304" pitchFamily="18" charset="0"/>
              </a:rPr>
              <a:t>Spill Management </a:t>
            </a:r>
          </a:p>
          <a:p>
            <a:pPr eaLnBrk="1" hangingPunct="1">
              <a:lnSpc>
                <a:spcPct val="150000"/>
              </a:lnSpc>
              <a:buClr>
                <a:schemeClr val="bg2"/>
              </a:buClr>
              <a:buSzPct val="115000"/>
              <a:buFont typeface="Wingdings" pitchFamily="2" charset="2"/>
              <a:buChar char="§"/>
              <a:defRPr/>
            </a:pPr>
            <a:r>
              <a:rPr lang="en-US" altLang="en-US" sz="1800" dirty="0" smtClean="0">
                <a:latin typeface="Times New Roman" panose="02020603050405020304" pitchFamily="18" charset="0"/>
                <a:cs typeface="Times New Roman" panose="02020603050405020304" pitchFamily="18" charset="0"/>
              </a:rPr>
              <a:t>Daily disinfection schedules </a:t>
            </a:r>
          </a:p>
          <a:p>
            <a:pPr eaLnBrk="1" hangingPunct="1">
              <a:lnSpc>
                <a:spcPct val="150000"/>
              </a:lnSpc>
              <a:buClr>
                <a:schemeClr val="bg2"/>
              </a:buClr>
              <a:buSzPct val="115000"/>
              <a:buFont typeface="Wingdings" pitchFamily="2" charset="2"/>
              <a:buChar char="§"/>
              <a:defRPr/>
            </a:pPr>
            <a:r>
              <a:rPr lang="en-US" altLang="en-US" sz="1800" dirty="0" smtClean="0">
                <a:latin typeface="Times New Roman" panose="02020603050405020304" pitchFamily="18" charset="0"/>
                <a:cs typeface="Times New Roman" panose="02020603050405020304" pitchFamily="18" charset="0"/>
              </a:rPr>
              <a:t>Waste management- Biohazardous and Domestic waste</a:t>
            </a:r>
          </a:p>
          <a:p>
            <a:pPr eaLnBrk="1" hangingPunct="1">
              <a:lnSpc>
                <a:spcPct val="150000"/>
              </a:lnSpc>
              <a:buClr>
                <a:schemeClr val="bg2"/>
              </a:buClr>
              <a:buSzPct val="115000"/>
              <a:buFont typeface="Wingdings" pitchFamily="2" charset="2"/>
              <a:buChar char="§"/>
              <a:defRPr/>
            </a:pPr>
            <a:r>
              <a:rPr lang="en-US" altLang="en-US" sz="1800" dirty="0" smtClean="0">
                <a:latin typeface="Times New Roman" panose="02020603050405020304" pitchFamily="18" charset="0"/>
                <a:cs typeface="Times New Roman" panose="02020603050405020304" pitchFamily="18" charset="0"/>
              </a:rPr>
              <a:t>Laboratory safety trainings</a:t>
            </a:r>
          </a:p>
          <a:p>
            <a:pPr eaLnBrk="1" hangingPunct="1">
              <a:lnSpc>
                <a:spcPct val="150000"/>
              </a:lnSpc>
              <a:buClr>
                <a:schemeClr val="bg2"/>
              </a:buClr>
              <a:buSzPct val="115000"/>
              <a:buFont typeface="Wingdings" pitchFamily="2" charset="2"/>
              <a:buChar char="§"/>
              <a:defRPr/>
            </a:pPr>
            <a:r>
              <a:rPr lang="en-US" altLang="en-US" sz="1800" dirty="0" smtClean="0">
                <a:latin typeface="Times New Roman" panose="02020603050405020304" pitchFamily="18" charset="0"/>
                <a:cs typeface="Times New Roman" panose="02020603050405020304" pitchFamily="18" charset="0"/>
              </a:rPr>
              <a:t>Ergonomics assessment </a:t>
            </a:r>
          </a:p>
          <a:p>
            <a:pPr eaLnBrk="1" hangingPunct="1">
              <a:lnSpc>
                <a:spcPct val="150000"/>
              </a:lnSpc>
              <a:buClr>
                <a:schemeClr val="bg2"/>
              </a:buClr>
              <a:buSzPct val="115000"/>
              <a:buFont typeface="Wingdings" pitchFamily="2" charset="2"/>
              <a:buChar char="§"/>
              <a:defRPr/>
            </a:pPr>
            <a:r>
              <a:rPr lang="en-US" altLang="en-US" sz="1800" dirty="0" smtClean="0">
                <a:latin typeface="Times New Roman" panose="02020603050405020304" pitchFamily="18" charset="0"/>
                <a:cs typeface="Times New Roman" panose="02020603050405020304" pitchFamily="18" charset="0"/>
              </a:rPr>
              <a:t>Noise testing</a:t>
            </a:r>
          </a:p>
          <a:p>
            <a:pPr eaLnBrk="1" hangingPunct="1">
              <a:lnSpc>
                <a:spcPct val="150000"/>
              </a:lnSpc>
              <a:buClr>
                <a:schemeClr val="bg2"/>
              </a:buClr>
              <a:buSzPct val="115000"/>
              <a:buFont typeface="Wingdings" pitchFamily="2" charset="2"/>
              <a:buChar char="§"/>
              <a:defRPr/>
            </a:pPr>
            <a:r>
              <a:rPr lang="en-US" altLang="en-US" sz="1800" dirty="0" smtClean="0">
                <a:latin typeface="Times New Roman" panose="02020603050405020304" pitchFamily="18" charset="0"/>
                <a:cs typeface="Times New Roman" panose="02020603050405020304" pitchFamily="18" charset="0"/>
              </a:rPr>
              <a:t>Electrical safety checks </a:t>
            </a:r>
          </a:p>
          <a:p>
            <a:pPr eaLnBrk="1" hangingPunct="1">
              <a:lnSpc>
                <a:spcPct val="150000"/>
              </a:lnSpc>
              <a:buClr>
                <a:schemeClr val="bg2"/>
              </a:buClr>
              <a:buSzPct val="115000"/>
              <a:buFont typeface="Wingdings" pitchFamily="2" charset="2"/>
              <a:buChar char="§"/>
              <a:defRPr/>
            </a:pPr>
            <a:r>
              <a:rPr lang="en-US" altLang="en-US" sz="1800" dirty="0" smtClean="0">
                <a:latin typeface="Times New Roman" panose="02020603050405020304" pitchFamily="18" charset="0"/>
                <a:cs typeface="Times New Roman" panose="02020603050405020304" pitchFamily="18" charset="0"/>
              </a:rPr>
              <a:t>Water Quality Checks </a:t>
            </a:r>
          </a:p>
          <a:p>
            <a:pPr eaLnBrk="1" hangingPunct="1">
              <a:lnSpc>
                <a:spcPct val="150000"/>
              </a:lnSpc>
              <a:buClr>
                <a:schemeClr val="bg2"/>
              </a:buClr>
              <a:buSzPct val="115000"/>
              <a:buFont typeface="Wingdings" pitchFamily="2" charset="2"/>
              <a:buChar char="§"/>
              <a:defRPr/>
            </a:pPr>
            <a:r>
              <a:rPr lang="en-US" altLang="en-US" sz="1800" dirty="0" smtClean="0">
                <a:latin typeface="Times New Roman" panose="02020603050405020304" pitchFamily="18" charset="0"/>
                <a:cs typeface="Times New Roman" panose="02020603050405020304" pitchFamily="18" charset="0"/>
              </a:rPr>
              <a:t>Air Quality testing</a:t>
            </a:r>
          </a:p>
          <a:p>
            <a:pPr eaLnBrk="1" hangingPunct="1">
              <a:lnSpc>
                <a:spcPct val="150000"/>
              </a:lnSpc>
              <a:buClr>
                <a:schemeClr val="bg2"/>
              </a:buClr>
              <a:buSzPct val="115000"/>
              <a:buFont typeface="Wingdings" pitchFamily="2" charset="2"/>
              <a:buChar char="§"/>
              <a:defRPr/>
            </a:pPr>
            <a:r>
              <a:rPr lang="en-US" altLang="en-US" sz="1800" dirty="0" smtClean="0">
                <a:latin typeface="Times New Roman" panose="02020603050405020304" pitchFamily="18" charset="0"/>
                <a:cs typeface="Times New Roman" panose="02020603050405020304" pitchFamily="18" charset="0"/>
              </a:rPr>
              <a:t>Evacuation drills </a:t>
            </a:r>
          </a:p>
          <a:p>
            <a:pPr eaLnBrk="1" hangingPunct="1">
              <a:lnSpc>
                <a:spcPct val="150000"/>
              </a:lnSpc>
              <a:buClr>
                <a:schemeClr val="bg2"/>
              </a:buClr>
              <a:buSzPct val="115000"/>
              <a:buFont typeface="Wingdings" pitchFamily="2" charset="2"/>
              <a:buChar char="§"/>
              <a:defRPr/>
            </a:pPr>
            <a:r>
              <a:rPr lang="en-US" altLang="en-US" sz="1800" dirty="0" smtClean="0">
                <a:latin typeface="Times New Roman" panose="02020603050405020304" pitchFamily="18" charset="0"/>
                <a:cs typeface="Times New Roman" panose="02020603050405020304" pitchFamily="18" charset="0"/>
              </a:rPr>
              <a:t>Illuminance testing</a:t>
            </a:r>
          </a:p>
          <a:p>
            <a:pPr eaLnBrk="1" hangingPunct="1">
              <a:lnSpc>
                <a:spcPct val="150000"/>
              </a:lnSpc>
              <a:buClr>
                <a:schemeClr val="bg2"/>
              </a:buClr>
              <a:buSzPct val="115000"/>
              <a:buFont typeface="Wingdings" pitchFamily="2" charset="2"/>
              <a:buChar char="§"/>
              <a:defRPr/>
            </a:pPr>
            <a:r>
              <a:rPr lang="en-US" altLang="en-US" sz="1800" dirty="0" smtClean="0">
                <a:latin typeface="Times New Roman" panose="02020603050405020304" pitchFamily="18" charset="0"/>
                <a:cs typeface="Times New Roman" panose="02020603050405020304" pitchFamily="18" charset="0"/>
              </a:rPr>
              <a:t>Infection Control and Universal precautions </a:t>
            </a:r>
          </a:p>
          <a:p>
            <a:pPr eaLnBrk="1" hangingPunct="1">
              <a:lnSpc>
                <a:spcPct val="150000"/>
              </a:lnSpc>
              <a:buClr>
                <a:schemeClr val="bg2"/>
              </a:buClr>
              <a:buSzPct val="115000"/>
              <a:buFont typeface="Wingdings" pitchFamily="2" charset="2"/>
              <a:buChar char="§"/>
              <a:defRPr/>
            </a:pPr>
            <a:r>
              <a:rPr lang="en-US" altLang="en-US" sz="1800" dirty="0" smtClean="0">
                <a:latin typeface="Times New Roman" panose="02020603050405020304" pitchFamily="18" charset="0"/>
                <a:cs typeface="Times New Roman" panose="02020603050405020304" pitchFamily="18" charset="0"/>
              </a:rPr>
              <a:t>Risk assessments </a:t>
            </a:r>
          </a:p>
          <a:p>
            <a:pPr eaLnBrk="1" hangingPunct="1">
              <a:lnSpc>
                <a:spcPct val="150000"/>
              </a:lnSpc>
              <a:buClr>
                <a:schemeClr val="bg2"/>
              </a:buClr>
              <a:buSzPct val="115000"/>
              <a:buFont typeface="Wingdings" pitchFamily="2" charset="2"/>
              <a:buChar char="§"/>
              <a:defRPr/>
            </a:pPr>
            <a:r>
              <a:rPr lang="en-US" altLang="en-US" sz="1800" dirty="0" smtClean="0">
                <a:latin typeface="Times New Roman" panose="02020603050405020304" pitchFamily="18" charset="0"/>
                <a:cs typeface="Times New Roman" panose="02020603050405020304" pitchFamily="18" charset="0"/>
              </a:rPr>
              <a:t>OHS incident reporting </a:t>
            </a:r>
          </a:p>
          <a:p>
            <a:pPr eaLnBrk="1" hangingPunct="1">
              <a:lnSpc>
                <a:spcPct val="150000"/>
              </a:lnSpc>
              <a:buClr>
                <a:schemeClr val="bg2"/>
              </a:buClr>
              <a:buSzPct val="115000"/>
              <a:buFont typeface="Wingdings" pitchFamily="2" charset="2"/>
              <a:buChar char="§"/>
              <a:defRPr/>
            </a:pPr>
            <a:r>
              <a:rPr lang="en-US" altLang="en-US" sz="1800" dirty="0" smtClean="0">
                <a:latin typeface="Times New Roman" panose="02020603050405020304" pitchFamily="18" charset="0"/>
                <a:cs typeface="Times New Roman" panose="02020603050405020304" pitchFamily="18" charset="0"/>
              </a:rPr>
              <a:t>Post exposure prophylaxis </a:t>
            </a:r>
          </a:p>
          <a:p>
            <a:pPr eaLnBrk="1" hangingPunct="1">
              <a:lnSpc>
                <a:spcPct val="150000"/>
              </a:lnSpc>
              <a:buClr>
                <a:schemeClr val="bg2"/>
              </a:buClr>
              <a:buSzPct val="115000"/>
              <a:buFont typeface="Wingdings" pitchFamily="2" charset="2"/>
              <a:buChar char="§"/>
              <a:defRPr/>
            </a:pPr>
            <a:endParaRPr lang="en-US" altLang="en-US" sz="2000" dirty="0" smtClean="0">
              <a:latin typeface="Times New Roman" panose="02020603050405020304" pitchFamily="18" charset="0"/>
              <a:cs typeface="Times New Roman" panose="02020603050405020304" pitchFamily="18" charset="0"/>
            </a:endParaRPr>
          </a:p>
          <a:p>
            <a:pPr eaLnBrk="1" hangingPunct="1">
              <a:buClr>
                <a:srgbClr val="CC0000"/>
              </a:buClr>
              <a:buFont typeface="Wingdings" pitchFamily="2" charset="2"/>
              <a:buChar char="§"/>
              <a:defRPr/>
            </a:pPr>
            <a:endParaRPr lang="en-US" altLang="en-US" sz="2800" dirty="0" smtClean="0">
              <a:latin typeface="Verdana"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eaLnBrk="1" hangingPunct="1">
              <a:defRPr/>
            </a:pPr>
            <a:fld id="{93607E0C-5BB9-46D1-8882-05C704C51AC0}" type="slidenum">
              <a:rPr lang="en-GB" sz="1000">
                <a:effectLst>
                  <a:outerShdw blurRad="38100" dist="38100" dir="2700000" algn="tl">
                    <a:srgbClr val="000000"/>
                  </a:outerShdw>
                </a:effectLst>
                <a:latin typeface="Tahoma" pitchFamily="34" charset="0"/>
              </a:rPr>
              <a:pPr algn="r" eaLnBrk="1" hangingPunct="1">
                <a:defRPr/>
              </a:pPr>
              <a:t>22</a:t>
            </a:fld>
            <a:endParaRPr lang="en-GB" sz="1000">
              <a:effectLst>
                <a:outerShdw blurRad="38100" dist="38100" dir="2700000" algn="tl">
                  <a:srgbClr val="000000"/>
                </a:outerShdw>
              </a:effectLst>
              <a:latin typeface="Tahoma" pitchFamily="34" charset="0"/>
            </a:endParaRPr>
          </a:p>
        </p:txBody>
      </p:sp>
      <p:sp>
        <p:nvSpPr>
          <p:cNvPr id="437250" name="Rectangle 2"/>
          <p:cNvSpPr>
            <a:spLocks noGrp="1" noChangeArrowheads="1"/>
          </p:cNvSpPr>
          <p:nvPr>
            <p:ph type="title" idx="4294967295"/>
          </p:nvPr>
        </p:nvSpPr>
        <p:spPr>
          <a:xfrm>
            <a:off x="1619250" y="836613"/>
            <a:ext cx="5715000" cy="820737"/>
          </a:xfrm>
          <a:prstGeom prst="rect">
            <a:avLst/>
          </a:prstGeom>
        </p:spPr>
        <p:txBody>
          <a:bodyPr/>
          <a:lstStyle/>
          <a:p>
            <a:pPr eaLnBrk="1" fontAlgn="auto" hangingPunct="1">
              <a:spcAft>
                <a:spcPts val="0"/>
              </a:spcAft>
              <a:defRPr/>
            </a:pPr>
            <a:r>
              <a:rPr lang="en-GB"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History of ISO 15189</a:t>
            </a:r>
            <a:endParaRPr lang="en-US"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628" name="Rectangle 3"/>
          <p:cNvSpPr>
            <a:spLocks noGrp="1" noChangeArrowheads="1"/>
          </p:cNvSpPr>
          <p:nvPr>
            <p:ph type="body" idx="4294967295"/>
          </p:nvPr>
        </p:nvSpPr>
        <p:spPr bwMode="auto">
          <a:xfrm>
            <a:off x="611188" y="1844675"/>
            <a:ext cx="7632700" cy="4032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ts val="2400"/>
              </a:spcBef>
            </a:pPr>
            <a:r>
              <a:rPr lang="en-GB" altLang="en-US" sz="2400" smtClean="0">
                <a:latin typeface="Times New Roman" pitchFamily="18" charset="0"/>
                <a:cs typeface="Times New Roman" pitchFamily="18" charset="0"/>
              </a:rPr>
              <a:t>ISO/TC 212 – Clinical laboratory testing and in vitro diagnostic systems (1995) </a:t>
            </a:r>
          </a:p>
          <a:p>
            <a:pPr eaLnBrk="1" hangingPunct="1">
              <a:lnSpc>
                <a:spcPct val="90000"/>
              </a:lnSpc>
              <a:spcBef>
                <a:spcPts val="2400"/>
              </a:spcBef>
            </a:pPr>
            <a:r>
              <a:rPr lang="en-GB" altLang="en-US" sz="2400" smtClean="0">
                <a:latin typeface="Times New Roman" pitchFamily="18" charset="0"/>
                <a:cs typeface="Times New Roman" pitchFamily="18" charset="0"/>
              </a:rPr>
              <a:t>ISO 15189:2003 (1</a:t>
            </a:r>
            <a:r>
              <a:rPr lang="en-GB" altLang="en-US" sz="2400" baseline="30000" smtClean="0">
                <a:latin typeface="Times New Roman" pitchFamily="18" charset="0"/>
                <a:cs typeface="Times New Roman" pitchFamily="18" charset="0"/>
              </a:rPr>
              <a:t>st</a:t>
            </a:r>
            <a:r>
              <a:rPr lang="en-GB" altLang="en-US" sz="2400" smtClean="0">
                <a:latin typeface="Times New Roman" pitchFamily="18" charset="0"/>
                <a:cs typeface="Times New Roman" pitchFamily="18" charset="0"/>
              </a:rPr>
              <a:t> Edition)</a:t>
            </a:r>
          </a:p>
          <a:p>
            <a:pPr eaLnBrk="1" hangingPunct="1">
              <a:lnSpc>
                <a:spcPct val="90000"/>
              </a:lnSpc>
              <a:spcBef>
                <a:spcPts val="2400"/>
              </a:spcBef>
            </a:pPr>
            <a:r>
              <a:rPr lang="en-GB" altLang="en-US" sz="2400" smtClean="0">
                <a:latin typeface="Times New Roman" pitchFamily="18" charset="0"/>
                <a:cs typeface="Times New Roman" pitchFamily="18" charset="0"/>
              </a:rPr>
              <a:t>ISO 15189:2007 (minor alterations re IS0 17025  -  2</a:t>
            </a:r>
            <a:r>
              <a:rPr lang="en-GB" altLang="en-US" sz="2400" baseline="30000" smtClean="0">
                <a:latin typeface="Times New Roman" pitchFamily="18" charset="0"/>
                <a:cs typeface="Times New Roman" pitchFamily="18" charset="0"/>
              </a:rPr>
              <a:t>nd</a:t>
            </a:r>
            <a:r>
              <a:rPr lang="en-GB" altLang="en-US" sz="2400" smtClean="0">
                <a:latin typeface="Times New Roman" pitchFamily="18" charset="0"/>
                <a:cs typeface="Times New Roman" pitchFamily="18" charset="0"/>
              </a:rPr>
              <a:t> Edition)</a:t>
            </a:r>
          </a:p>
          <a:p>
            <a:pPr eaLnBrk="1" hangingPunct="1">
              <a:lnSpc>
                <a:spcPct val="90000"/>
              </a:lnSpc>
              <a:spcBef>
                <a:spcPts val="2400"/>
              </a:spcBef>
            </a:pPr>
            <a:r>
              <a:rPr lang="en-GB" altLang="en-US" sz="2400" smtClean="0">
                <a:latin typeface="Times New Roman" pitchFamily="18" charset="0"/>
                <a:cs typeface="Times New Roman" pitchFamily="18" charset="0"/>
              </a:rPr>
              <a:t>ISO 15189 (major review is taking place with a publication date of 2013)</a:t>
            </a:r>
            <a:endParaRPr lang="en-US" altLang="en-US" sz="2400" smtClean="0">
              <a:solidFill>
                <a:srgbClr val="FFFF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body" sz="half" idx="4294967295"/>
          </p:nvPr>
        </p:nvSpPr>
        <p:spPr>
          <a:xfrm>
            <a:off x="4067175" y="765175"/>
            <a:ext cx="4465638" cy="4679950"/>
          </a:xfrm>
          <a:prstGeom prst="rect">
            <a:avLst/>
          </a:prstGeom>
        </p:spPr>
        <p:txBody>
          <a:bodyPr/>
          <a:lstStyle/>
          <a:p>
            <a:pPr marL="0" indent="0" eaLnBrk="1" hangingPunct="1">
              <a:spcAft>
                <a:spcPct val="50000"/>
              </a:spcAft>
              <a:defRPr/>
            </a:pPr>
            <a:r>
              <a:rPr lang="en-GB" altLang="en-US" sz="1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Written by medical laboratory professionals</a:t>
            </a:r>
          </a:p>
          <a:p>
            <a:pPr marL="0" indent="0" eaLnBrk="1" hangingPunct="1">
              <a:spcAft>
                <a:spcPct val="50000"/>
              </a:spcAft>
              <a:defRPr/>
            </a:pPr>
            <a:r>
              <a:rPr lang="en-GB" altLang="en-US" sz="1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Responsibility of </a:t>
            </a:r>
            <a:r>
              <a:rPr lang="en-GB" altLang="en-US" sz="1800" dirty="0" smtClean="0">
                <a:solidFill>
                  <a:schemeClr val="accent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ISO/TC212 WG1</a:t>
            </a:r>
          </a:p>
          <a:p>
            <a:pPr marL="0" indent="0" eaLnBrk="1" hangingPunct="1">
              <a:spcAft>
                <a:spcPct val="50000"/>
              </a:spcAft>
              <a:defRPr/>
            </a:pPr>
            <a:r>
              <a:rPr lang="en-GB" altLang="en-US" sz="1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Requirements for </a:t>
            </a:r>
            <a:r>
              <a:rPr lang="en-GB" altLang="en-US" sz="1800" dirty="0" smtClean="0">
                <a:solidFill>
                  <a:schemeClr val="accent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quality </a:t>
            </a:r>
            <a:r>
              <a:rPr lang="en-GB" altLang="en-US" sz="1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and </a:t>
            </a:r>
            <a:r>
              <a:rPr lang="en-GB" altLang="en-US" sz="1800" dirty="0" smtClean="0">
                <a:solidFill>
                  <a:schemeClr val="accent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competence</a:t>
            </a:r>
          </a:p>
          <a:p>
            <a:pPr marL="0" indent="0" eaLnBrk="1" hangingPunct="1">
              <a:spcAft>
                <a:spcPct val="50000"/>
              </a:spcAft>
              <a:defRPr/>
            </a:pPr>
            <a:r>
              <a:rPr lang="en-GB" altLang="en-US" sz="1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It has its origins in two ISO Standards- ISO 9001 and ISO 17025</a:t>
            </a:r>
          </a:p>
          <a:p>
            <a:pPr eaLnBrk="1" hangingPunct="1">
              <a:defRPr/>
            </a:pPr>
            <a:r>
              <a:rPr lang="en-US" altLang="en-US" sz="1800" b="1" dirty="0">
                <a:solidFill>
                  <a:schemeClr val="tx2"/>
                </a:solidFill>
                <a:latin typeface="Times New Roman" panose="02020603050405020304" pitchFamily="18" charset="0"/>
                <a:cs typeface="Times New Roman" panose="02020603050405020304" pitchFamily="18" charset="0"/>
              </a:rPr>
              <a:t>EN ISO 15189:2007</a:t>
            </a:r>
          </a:p>
          <a:p>
            <a:pPr eaLnBrk="1" hangingPunct="1">
              <a:defRPr/>
            </a:pPr>
            <a:r>
              <a:rPr lang="en-GB" altLang="en-US" sz="1800" b="1" dirty="0" smtClean="0">
                <a:solidFill>
                  <a:schemeClr val="tx2"/>
                </a:solidFill>
                <a:latin typeface="Times New Roman" panose="02020603050405020304" pitchFamily="18" charset="0"/>
                <a:cs typeface="Times New Roman" panose="02020603050405020304" pitchFamily="18" charset="0"/>
              </a:rPr>
              <a:t>“Medical laboratories — particular requirements for quality and competence”</a:t>
            </a:r>
            <a:r>
              <a:rPr lang="en-GB" altLang="en-US" sz="1800" dirty="0" smtClean="0">
                <a:solidFill>
                  <a:schemeClr val="tx2"/>
                </a:solidFill>
                <a:latin typeface="Times New Roman" panose="02020603050405020304" pitchFamily="18" charset="0"/>
                <a:cs typeface="Times New Roman" panose="02020603050405020304" pitchFamily="18" charset="0"/>
              </a:rPr>
              <a:t> </a:t>
            </a:r>
          </a:p>
          <a:p>
            <a:pPr eaLnBrk="1" hangingPunct="1">
              <a:defRPr/>
            </a:pPr>
            <a:r>
              <a:rPr lang="en-GB" altLang="en-US" sz="1800" dirty="0" smtClean="0">
                <a:latin typeface="Times New Roman" panose="02020603050405020304" pitchFamily="18" charset="0"/>
                <a:cs typeface="Times New Roman" panose="02020603050405020304" pitchFamily="18" charset="0"/>
              </a:rPr>
              <a:t>has been developed specifically to address the requirements for accreditation of medical laboratories.</a:t>
            </a:r>
            <a:endParaRPr lang="en-US" altLang="en-US" sz="1800" dirty="0" smtClean="0">
              <a:latin typeface="Times New Roman" panose="02020603050405020304" pitchFamily="18" charset="0"/>
              <a:cs typeface="Times New Roman" panose="02020603050405020304" pitchFamily="18" charset="0"/>
            </a:endParaRPr>
          </a:p>
          <a:p>
            <a:pPr marL="0" indent="0" eaLnBrk="1" hangingPunct="1">
              <a:spcAft>
                <a:spcPct val="50000"/>
              </a:spcAft>
              <a:defRPr/>
            </a:pPr>
            <a:endParaRPr lang="en-GB" altLang="en-US" sz="24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08050"/>
            <a:ext cx="348932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051050" y="692150"/>
            <a:ext cx="5486400" cy="720725"/>
          </a:xfrm>
        </p:spPr>
        <p:txBody>
          <a:bodyPr/>
          <a:lstStyle/>
          <a:p>
            <a:pPr eaLnBrk="1" fontAlgn="auto" hangingPunct="1">
              <a:spcAft>
                <a:spcPts val="0"/>
              </a:spcAft>
              <a:defRPr/>
            </a:pPr>
            <a:r>
              <a:rPr lang="nl-NL" altLang="en-US" smtClean="0"/>
              <a:t>ISO 15189 - content </a:t>
            </a:r>
          </a:p>
        </p:txBody>
      </p:sp>
      <p:sp>
        <p:nvSpPr>
          <p:cNvPr id="11267" name="Rectangle 3"/>
          <p:cNvSpPr>
            <a:spLocks noGrp="1" noChangeArrowheads="1"/>
          </p:cNvSpPr>
          <p:nvPr>
            <p:ph idx="1"/>
          </p:nvPr>
        </p:nvSpPr>
        <p:spPr>
          <a:xfrm>
            <a:off x="539750" y="1268413"/>
            <a:ext cx="8135938" cy="4465637"/>
          </a:xfrm>
        </p:spPr>
        <p:txBody>
          <a:bodyPr/>
          <a:lstStyle/>
          <a:p>
            <a:pPr fontAlgn="auto">
              <a:lnSpc>
                <a:spcPct val="90000"/>
              </a:lnSpc>
              <a:spcAft>
                <a:spcPts val="0"/>
              </a:spcAft>
              <a:buFontTx/>
              <a:buNone/>
              <a:defRPr/>
            </a:pPr>
            <a:r>
              <a:rPr lang="en-GB" altLang="en-US" sz="2800"/>
              <a:t>	</a:t>
            </a:r>
          </a:p>
          <a:p>
            <a:pPr fontAlgn="auto">
              <a:lnSpc>
                <a:spcPct val="90000"/>
              </a:lnSpc>
              <a:spcAft>
                <a:spcPts val="0"/>
              </a:spcAft>
              <a:buFontTx/>
              <a:buNone/>
              <a:defRPr/>
            </a:pPr>
            <a:r>
              <a:rPr lang="en-GB" altLang="en-US" sz="2800"/>
              <a:t>   1-3 about: Scopes, Normative references, terms and definitions.</a:t>
            </a:r>
          </a:p>
          <a:p>
            <a:pPr fontAlgn="auto">
              <a:lnSpc>
                <a:spcPct val="90000"/>
              </a:lnSpc>
              <a:spcAft>
                <a:spcPts val="0"/>
              </a:spcAft>
              <a:buFontTx/>
              <a:buNone/>
              <a:defRPr/>
            </a:pPr>
            <a:r>
              <a:rPr lang="en-GB" altLang="en-US" sz="2800">
                <a:solidFill>
                  <a:schemeClr val="tx2"/>
                </a:solidFill>
              </a:rPr>
              <a:t>   4. Management requirements</a:t>
            </a:r>
            <a:endParaRPr lang="en-GB" altLang="en-US" sz="2800">
              <a:solidFill>
                <a:srgbClr val="FFFF00"/>
              </a:solidFill>
            </a:endParaRPr>
          </a:p>
          <a:p>
            <a:pPr lvl="2" eaLnBrk="1" fontAlgn="auto" hangingPunct="1">
              <a:lnSpc>
                <a:spcPct val="90000"/>
              </a:lnSpc>
              <a:spcAft>
                <a:spcPts val="0"/>
              </a:spcAft>
              <a:buFontTx/>
              <a:buNone/>
              <a:defRPr/>
            </a:pPr>
            <a:r>
              <a:rPr lang="en-GB" altLang="en-US" sz="2000" dirty="0" smtClean="0"/>
              <a:t>4.1 organisation and management</a:t>
            </a:r>
          </a:p>
          <a:p>
            <a:pPr lvl="2" eaLnBrk="1" fontAlgn="auto" hangingPunct="1">
              <a:lnSpc>
                <a:spcPct val="90000"/>
              </a:lnSpc>
              <a:spcAft>
                <a:spcPts val="0"/>
              </a:spcAft>
              <a:buFontTx/>
              <a:buNone/>
              <a:defRPr/>
            </a:pPr>
            <a:r>
              <a:rPr lang="en-GB" altLang="en-US" sz="2000" dirty="0" smtClean="0"/>
              <a:t>4.2 quality management system</a:t>
            </a:r>
          </a:p>
          <a:p>
            <a:pPr lvl="2" eaLnBrk="1" fontAlgn="auto" hangingPunct="1">
              <a:lnSpc>
                <a:spcPct val="90000"/>
              </a:lnSpc>
              <a:spcAft>
                <a:spcPts val="0"/>
              </a:spcAft>
              <a:buFontTx/>
              <a:buNone/>
              <a:defRPr/>
            </a:pPr>
            <a:r>
              <a:rPr lang="en-GB" altLang="en-US" sz="2000" dirty="0" smtClean="0"/>
              <a:t>4.3 document control</a:t>
            </a:r>
          </a:p>
          <a:p>
            <a:pPr lvl="2" eaLnBrk="1" fontAlgn="auto" hangingPunct="1">
              <a:lnSpc>
                <a:spcPct val="90000"/>
              </a:lnSpc>
              <a:spcAft>
                <a:spcPts val="0"/>
              </a:spcAft>
              <a:buFontTx/>
              <a:buNone/>
              <a:defRPr/>
            </a:pPr>
            <a:r>
              <a:rPr lang="en-GB" altLang="en-US" sz="2000" dirty="0" smtClean="0"/>
              <a:t>4.4 review of contracts</a:t>
            </a:r>
          </a:p>
          <a:p>
            <a:pPr lvl="2" eaLnBrk="1" fontAlgn="auto" hangingPunct="1">
              <a:lnSpc>
                <a:spcPct val="90000"/>
              </a:lnSpc>
              <a:spcAft>
                <a:spcPts val="0"/>
              </a:spcAft>
              <a:buFontTx/>
              <a:buNone/>
              <a:defRPr/>
            </a:pPr>
            <a:r>
              <a:rPr lang="en-GB" altLang="en-US" sz="2000" dirty="0" smtClean="0"/>
              <a:t>4.5 examination by referral laboratories</a:t>
            </a:r>
          </a:p>
          <a:p>
            <a:pPr lvl="2" eaLnBrk="1" fontAlgn="auto" hangingPunct="1">
              <a:lnSpc>
                <a:spcPct val="90000"/>
              </a:lnSpc>
              <a:spcAft>
                <a:spcPts val="0"/>
              </a:spcAft>
              <a:buFontTx/>
              <a:buNone/>
              <a:defRPr/>
            </a:pPr>
            <a:r>
              <a:rPr lang="en-GB" altLang="en-US" sz="2000" dirty="0" smtClean="0"/>
              <a:t>4.6 external services and suppliers</a:t>
            </a:r>
          </a:p>
          <a:p>
            <a:pPr lvl="2" eaLnBrk="1" fontAlgn="auto" hangingPunct="1">
              <a:lnSpc>
                <a:spcPct val="90000"/>
              </a:lnSpc>
              <a:spcAft>
                <a:spcPts val="0"/>
              </a:spcAft>
              <a:buFontTx/>
              <a:buNone/>
              <a:defRPr/>
            </a:pPr>
            <a:r>
              <a:rPr lang="en-GB" altLang="en-US" sz="2000" dirty="0" smtClean="0"/>
              <a:t>4.7 advisory services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692275" y="692150"/>
            <a:ext cx="5703888" cy="909638"/>
          </a:xfrm>
        </p:spPr>
        <p:txBody>
          <a:bodyPr/>
          <a:lstStyle/>
          <a:p>
            <a:pPr eaLnBrk="1" fontAlgn="auto" hangingPunct="1">
              <a:spcAft>
                <a:spcPts val="0"/>
              </a:spcAft>
              <a:defRPr/>
            </a:pPr>
            <a:r>
              <a:rPr lang="nl-NL" altLang="en-US" smtClean="0"/>
              <a:t>ISO 15189 - content</a:t>
            </a:r>
          </a:p>
        </p:txBody>
      </p:sp>
      <p:sp>
        <p:nvSpPr>
          <p:cNvPr id="29699" name="Rectangle 3"/>
          <p:cNvSpPr>
            <a:spLocks noGrp="1" noChangeArrowheads="1"/>
          </p:cNvSpPr>
          <p:nvPr>
            <p:ph idx="1"/>
          </p:nvPr>
        </p:nvSpPr>
        <p:spPr bwMode="auto">
          <a:xfrm>
            <a:off x="228600" y="1600200"/>
            <a:ext cx="8713788" cy="446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2" eaLnBrk="1" hangingPunct="1">
              <a:buFontTx/>
              <a:buNone/>
            </a:pPr>
            <a:r>
              <a:rPr lang="en-GB" altLang="en-US" smtClean="0"/>
              <a:t>4.8 resolution of complaints </a:t>
            </a:r>
          </a:p>
          <a:p>
            <a:pPr lvl="2" eaLnBrk="1" hangingPunct="1">
              <a:buFontTx/>
              <a:buNone/>
            </a:pPr>
            <a:r>
              <a:rPr lang="en-GB" altLang="en-US" smtClean="0"/>
              <a:t>4.9 identification and control of non conformities</a:t>
            </a:r>
          </a:p>
          <a:p>
            <a:pPr lvl="2" eaLnBrk="1" hangingPunct="1">
              <a:buFontTx/>
              <a:buNone/>
            </a:pPr>
            <a:r>
              <a:rPr lang="en-GB" altLang="en-US" smtClean="0"/>
              <a:t>4.10 corrective action </a:t>
            </a:r>
          </a:p>
          <a:p>
            <a:pPr lvl="2" eaLnBrk="1" hangingPunct="1">
              <a:buFontTx/>
              <a:buNone/>
            </a:pPr>
            <a:r>
              <a:rPr lang="en-GB" altLang="en-US" smtClean="0"/>
              <a:t>4.11 preventive action</a:t>
            </a:r>
          </a:p>
          <a:p>
            <a:pPr lvl="2" eaLnBrk="1" hangingPunct="1">
              <a:buFontTx/>
              <a:buNone/>
            </a:pPr>
            <a:r>
              <a:rPr lang="en-GB" altLang="en-US" smtClean="0"/>
              <a:t>4.12 continual improvement</a:t>
            </a:r>
          </a:p>
          <a:p>
            <a:pPr lvl="2" eaLnBrk="1" hangingPunct="1">
              <a:buFontTx/>
              <a:buNone/>
            </a:pPr>
            <a:r>
              <a:rPr lang="en-GB" altLang="en-US" smtClean="0"/>
              <a:t>4.13 quality and technical records</a:t>
            </a:r>
          </a:p>
          <a:p>
            <a:pPr lvl="2" eaLnBrk="1" hangingPunct="1">
              <a:buFontTx/>
              <a:buNone/>
            </a:pPr>
            <a:r>
              <a:rPr lang="en-GB" altLang="en-US" smtClean="0"/>
              <a:t>4.14 internal audits </a:t>
            </a:r>
          </a:p>
          <a:p>
            <a:pPr lvl="2" eaLnBrk="1" hangingPunct="1">
              <a:buFontTx/>
              <a:buNone/>
            </a:pPr>
            <a:r>
              <a:rPr lang="en-GB" altLang="en-US" smtClean="0"/>
              <a:t>4.15 management review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fontAlgn="auto" hangingPunct="1">
              <a:spcAft>
                <a:spcPts val="0"/>
              </a:spcAft>
              <a:defRPr/>
            </a:pPr>
            <a:r>
              <a:rPr lang="nl-NL" altLang="en-US" smtClean="0"/>
              <a:t/>
            </a:r>
            <a:br>
              <a:rPr lang="nl-NL" altLang="en-US" smtClean="0"/>
            </a:br>
            <a:endParaRPr lang="nl-NL" altLang="en-US" smtClean="0"/>
          </a:p>
        </p:txBody>
      </p:sp>
      <p:sp>
        <p:nvSpPr>
          <p:cNvPr id="13315" name="Rectangle 3"/>
          <p:cNvSpPr>
            <a:spLocks noGrp="1" noChangeArrowheads="1"/>
          </p:cNvSpPr>
          <p:nvPr>
            <p:ph idx="1"/>
          </p:nvPr>
        </p:nvSpPr>
        <p:spPr>
          <a:xfrm>
            <a:off x="685800" y="333375"/>
            <a:ext cx="7772400" cy="5610225"/>
          </a:xfrm>
        </p:spPr>
        <p:txBody>
          <a:bodyPr/>
          <a:lstStyle/>
          <a:p>
            <a:pPr fontAlgn="auto">
              <a:lnSpc>
                <a:spcPct val="90000"/>
              </a:lnSpc>
              <a:spcAft>
                <a:spcPts val="0"/>
              </a:spcAft>
              <a:buFontTx/>
              <a:buNone/>
              <a:defRPr/>
            </a:pPr>
            <a:r>
              <a:rPr lang="en-GB" altLang="en-US">
                <a:solidFill>
                  <a:schemeClr val="tx2"/>
                </a:solidFill>
              </a:rPr>
              <a:t>	 </a:t>
            </a:r>
          </a:p>
          <a:p>
            <a:pPr fontAlgn="auto">
              <a:lnSpc>
                <a:spcPct val="90000"/>
              </a:lnSpc>
              <a:spcAft>
                <a:spcPts val="0"/>
              </a:spcAft>
              <a:buFontTx/>
              <a:buNone/>
              <a:defRPr/>
            </a:pPr>
            <a:endParaRPr lang="en-GB" altLang="en-US">
              <a:solidFill>
                <a:schemeClr val="tx2"/>
              </a:solidFill>
            </a:endParaRPr>
          </a:p>
          <a:p>
            <a:pPr fontAlgn="auto">
              <a:lnSpc>
                <a:spcPct val="90000"/>
              </a:lnSpc>
              <a:spcAft>
                <a:spcPts val="0"/>
              </a:spcAft>
              <a:buFontTx/>
              <a:buNone/>
              <a:defRPr/>
            </a:pPr>
            <a:r>
              <a:rPr lang="en-GB" altLang="en-US">
                <a:solidFill>
                  <a:schemeClr val="tx2"/>
                </a:solidFill>
              </a:rPr>
              <a:t>		</a:t>
            </a:r>
            <a:r>
              <a:rPr lang="nl-NL" altLang="en-US"/>
              <a:t>ISO 15189 – content</a:t>
            </a:r>
          </a:p>
          <a:p>
            <a:pPr fontAlgn="auto">
              <a:lnSpc>
                <a:spcPct val="90000"/>
              </a:lnSpc>
              <a:spcAft>
                <a:spcPts val="0"/>
              </a:spcAft>
              <a:buFontTx/>
              <a:buNone/>
              <a:defRPr/>
            </a:pPr>
            <a:r>
              <a:rPr lang="en-GB" altLang="en-US" sz="2800">
                <a:solidFill>
                  <a:schemeClr val="tx2"/>
                </a:solidFill>
              </a:rPr>
              <a:t>5. Technical requirements</a:t>
            </a:r>
          </a:p>
          <a:p>
            <a:pPr lvl="2" eaLnBrk="1" fontAlgn="auto" hangingPunct="1">
              <a:lnSpc>
                <a:spcPct val="90000"/>
              </a:lnSpc>
              <a:spcAft>
                <a:spcPts val="0"/>
              </a:spcAft>
              <a:buFontTx/>
              <a:buNone/>
              <a:defRPr/>
            </a:pPr>
            <a:r>
              <a:rPr lang="en-GB" altLang="en-US" sz="2000" dirty="0" smtClean="0"/>
              <a:t>5.1 personnel</a:t>
            </a:r>
          </a:p>
          <a:p>
            <a:pPr lvl="2" eaLnBrk="1" fontAlgn="auto" hangingPunct="1">
              <a:lnSpc>
                <a:spcPct val="90000"/>
              </a:lnSpc>
              <a:spcAft>
                <a:spcPts val="0"/>
              </a:spcAft>
              <a:buFontTx/>
              <a:buNone/>
              <a:defRPr/>
            </a:pPr>
            <a:r>
              <a:rPr lang="en-GB" altLang="en-US" sz="2000" dirty="0" smtClean="0"/>
              <a:t>5.2 accommodation and environmental condition</a:t>
            </a:r>
          </a:p>
          <a:p>
            <a:pPr lvl="2" eaLnBrk="1" fontAlgn="auto" hangingPunct="1">
              <a:lnSpc>
                <a:spcPct val="90000"/>
              </a:lnSpc>
              <a:spcAft>
                <a:spcPts val="0"/>
              </a:spcAft>
              <a:buFontTx/>
              <a:buNone/>
              <a:defRPr/>
            </a:pPr>
            <a:r>
              <a:rPr lang="en-GB" altLang="en-US" sz="2000" dirty="0" smtClean="0"/>
              <a:t>5.3 laboratory equipment</a:t>
            </a:r>
          </a:p>
          <a:p>
            <a:pPr lvl="2" eaLnBrk="1" fontAlgn="auto" hangingPunct="1">
              <a:lnSpc>
                <a:spcPct val="90000"/>
              </a:lnSpc>
              <a:spcAft>
                <a:spcPts val="0"/>
              </a:spcAft>
              <a:buFontTx/>
              <a:buNone/>
              <a:defRPr/>
            </a:pPr>
            <a:r>
              <a:rPr lang="en-GB" altLang="en-US" sz="2000" dirty="0" smtClean="0"/>
              <a:t>5.4 pre-examination procedures</a:t>
            </a:r>
          </a:p>
          <a:p>
            <a:pPr lvl="2" eaLnBrk="1" fontAlgn="auto" hangingPunct="1">
              <a:lnSpc>
                <a:spcPct val="90000"/>
              </a:lnSpc>
              <a:spcAft>
                <a:spcPts val="0"/>
              </a:spcAft>
              <a:buFontTx/>
              <a:buNone/>
              <a:defRPr/>
            </a:pPr>
            <a:r>
              <a:rPr lang="en-GB" altLang="en-US" sz="2000" dirty="0" smtClean="0"/>
              <a:t>5.5 examination procedures</a:t>
            </a:r>
          </a:p>
          <a:p>
            <a:pPr lvl="2" eaLnBrk="1" fontAlgn="auto" hangingPunct="1">
              <a:lnSpc>
                <a:spcPct val="90000"/>
              </a:lnSpc>
              <a:spcAft>
                <a:spcPts val="0"/>
              </a:spcAft>
              <a:buFontTx/>
              <a:buNone/>
              <a:defRPr/>
            </a:pPr>
            <a:r>
              <a:rPr lang="en-GB" altLang="en-US" sz="2000" dirty="0" smtClean="0"/>
              <a:t>5.6 assuring quality of examination procedures</a:t>
            </a:r>
          </a:p>
          <a:p>
            <a:pPr lvl="2" eaLnBrk="1" fontAlgn="auto" hangingPunct="1">
              <a:lnSpc>
                <a:spcPct val="90000"/>
              </a:lnSpc>
              <a:spcAft>
                <a:spcPts val="0"/>
              </a:spcAft>
              <a:buFontTx/>
              <a:buNone/>
              <a:defRPr/>
            </a:pPr>
            <a:r>
              <a:rPr lang="en-GB" altLang="en-US" sz="2000" dirty="0" smtClean="0"/>
              <a:t>5.7 post-examination procedures</a:t>
            </a:r>
          </a:p>
          <a:p>
            <a:pPr lvl="2" eaLnBrk="1" fontAlgn="auto" hangingPunct="1">
              <a:lnSpc>
                <a:spcPct val="90000"/>
              </a:lnSpc>
              <a:spcAft>
                <a:spcPts val="0"/>
              </a:spcAft>
              <a:buFontTx/>
              <a:buNone/>
              <a:defRPr/>
            </a:pPr>
            <a:r>
              <a:rPr lang="en-GB" altLang="en-US" sz="2000" dirty="0" smtClean="0"/>
              <a:t>5.8 reporting of results</a:t>
            </a:r>
          </a:p>
          <a:p>
            <a:pPr lvl="2" eaLnBrk="1" fontAlgn="auto" hangingPunct="1">
              <a:lnSpc>
                <a:spcPct val="90000"/>
              </a:lnSpc>
              <a:spcAft>
                <a:spcPts val="0"/>
              </a:spcAft>
              <a:buFontTx/>
              <a:buNone/>
              <a:defRPr/>
            </a:pPr>
            <a:r>
              <a:rPr lang="en-GB" altLang="en-US" sz="2000" dirty="0" smtClean="0"/>
              <a:t>5.9 Release of results</a:t>
            </a:r>
          </a:p>
          <a:p>
            <a:pPr lvl="2" eaLnBrk="1" fontAlgn="auto" hangingPunct="1">
              <a:lnSpc>
                <a:spcPct val="90000"/>
              </a:lnSpc>
              <a:spcAft>
                <a:spcPts val="0"/>
              </a:spcAft>
              <a:buFontTx/>
              <a:buNone/>
              <a:defRPr/>
            </a:pPr>
            <a:r>
              <a:rPr lang="en-GB" altLang="en-US" sz="2000" dirty="0" smtClean="0"/>
              <a:t>5.10 laboratory Information Management</a:t>
            </a:r>
          </a:p>
          <a:p>
            <a:pPr lvl="2" eaLnBrk="1" fontAlgn="auto" hangingPunct="1">
              <a:lnSpc>
                <a:spcPct val="90000"/>
              </a:lnSpc>
              <a:spcAft>
                <a:spcPts val="0"/>
              </a:spcAft>
              <a:buFontTx/>
              <a:buNone/>
              <a:defRPr/>
            </a:pPr>
            <a:endParaRPr lang="en-GB" altLang="en-US" sz="2000"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755650" y="981075"/>
          <a:ext cx="7150100" cy="5178425"/>
        </p:xfrm>
        <a:graphic>
          <a:graphicData uri="http://schemas.openxmlformats.org/presentationml/2006/ole">
            <mc:AlternateContent xmlns:mc="http://schemas.openxmlformats.org/markup-compatibility/2006">
              <mc:Choice xmlns:v="urn:schemas-microsoft-com:vml" Requires="v">
                <p:oleObj spid="_x0000_s31748" name="SmartDraw" r:id="rId3" imgW="7662672" imgH="5559552" progId="SmartDraw.2">
                  <p:embed/>
                </p:oleObj>
              </mc:Choice>
              <mc:Fallback>
                <p:oleObj name="SmartDraw" r:id="rId3" imgW="7662672" imgH="5559552" progId="SmartDraw.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981075"/>
                        <a:ext cx="715010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ChangeArrowheads="1"/>
          </p:cNvSpPr>
          <p:nvPr/>
        </p:nvSpPr>
        <p:spPr bwMode="auto">
          <a:xfrm>
            <a:off x="0" y="90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endParaRPr lang="en-US" altLang="en-US" sz="2000">
              <a:latin typeface="Tahoma" pitchFamily="34" charset="0"/>
            </a:endParaRPr>
          </a:p>
        </p:txBody>
      </p:sp>
      <p:sp>
        <p:nvSpPr>
          <p:cNvPr id="32771" name="Rectangle 9"/>
          <p:cNvSpPr>
            <a:spLocks noChangeArrowheads="1"/>
          </p:cNvSpPr>
          <p:nvPr/>
        </p:nvSpPr>
        <p:spPr bwMode="auto">
          <a:xfrm>
            <a:off x="0" y="90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endParaRPr lang="en-US" altLang="en-US" sz="2000">
              <a:latin typeface="Tahoma" pitchFamily="34" charset="0"/>
            </a:endParaRPr>
          </a:p>
        </p:txBody>
      </p:sp>
      <p:pic>
        <p:nvPicPr>
          <p:cNvPr id="32772" name="Picture 2" descr="PictureB.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538" y="765175"/>
            <a:ext cx="5507037"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3"/>
          <p:cNvSpPr txBox="1">
            <a:spLocks/>
          </p:cNvSpPr>
          <p:nvPr/>
        </p:nvSpPr>
        <p:spPr bwMode="auto">
          <a:xfrm>
            <a:off x="142875" y="3068638"/>
            <a:ext cx="2214563" cy="2646362"/>
          </a:xfrm>
          <a:prstGeom prst="rect">
            <a:avLst/>
          </a:prstGeom>
          <a:noFill/>
          <a:ln w="9525">
            <a:noFill/>
            <a:miter lim="800000"/>
            <a:headEnd/>
            <a:tailEnd/>
          </a:ln>
          <a:effectLst/>
        </p:spPr>
        <p:txBody>
          <a:bodyPr anchor="ctr"/>
          <a:lstStyle/>
          <a:p>
            <a:pPr eaLnBrk="1" hangingPunct="1">
              <a:defRPr/>
            </a:pPr>
            <a:r>
              <a:rPr lang="en-GB"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…into the  ‘process based model’ of ISO 9000:2000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endParaRPr altLang="en-US" smtClean="0"/>
          </a:p>
        </p:txBody>
      </p:sp>
      <p:pic>
        <p:nvPicPr>
          <p:cNvPr id="33795" name="Picture 2" descr="PictureB.pn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766763"/>
            <a:ext cx="5519738" cy="5475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323850" y="1628775"/>
            <a:ext cx="84963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dirty="0">
                <a:latin typeface="Times New Roman" panose="02020603050405020304" pitchFamily="18" charset="0"/>
                <a:cs typeface="Times New Roman" panose="02020603050405020304" pitchFamily="18" charset="0"/>
              </a:rPr>
              <a:t>E</a:t>
            </a:r>
            <a:r>
              <a:rPr lang="en-US" altLang="en-US" dirty="0">
                <a:latin typeface="Times New Roman" panose="02020603050405020304" pitchFamily="18" charset="0"/>
                <a:cs typeface="Times New Roman" panose="02020603050405020304" pitchFamily="18" charset="0"/>
              </a:rPr>
              <a:t>ssential </a:t>
            </a:r>
            <a:r>
              <a:rPr lang="en-US" altLang="en-US" dirty="0">
                <a:latin typeface="Times New Roman" panose="02020603050405020304" pitchFamily="18" charset="0"/>
                <a:cs typeface="Times New Roman" panose="02020603050405020304" pitchFamily="18" charset="0"/>
              </a:rPr>
              <a:t>to all aspects of health care are </a:t>
            </a:r>
            <a:r>
              <a:rPr lang="en-US" altLang="en-US" b="1" dirty="0">
                <a:latin typeface="Times New Roman" panose="02020603050405020304" pitchFamily="18" charset="0"/>
                <a:cs typeface="Times New Roman" panose="02020603050405020304" pitchFamily="18" charset="0"/>
              </a:rPr>
              <a:t>laboratory results</a:t>
            </a:r>
            <a:r>
              <a:rPr lang="en-US" altLang="en-US" dirty="0">
                <a:latin typeface="Times New Roman" panose="02020603050405020304" pitchFamily="18" charset="0"/>
                <a:cs typeface="Times New Roman" panose="02020603050405020304" pitchFamily="18" charset="0"/>
              </a:rPr>
              <a:t> that are</a:t>
            </a:r>
          </a:p>
          <a:p>
            <a:pPr marL="342900" indent="-342900">
              <a:buFont typeface="Wingdings" panose="05000000000000000000" pitchFamily="2" charset="2"/>
              <a:buChar char="Ø"/>
              <a:defRPr/>
            </a:pPr>
            <a:r>
              <a:rPr lang="en-US" altLang="en-US" dirty="0">
                <a:latin typeface="Times New Roman" panose="02020603050405020304" pitchFamily="18" charset="0"/>
                <a:cs typeface="Times New Roman" panose="02020603050405020304" pitchFamily="18" charset="0"/>
              </a:rPr>
              <a:t>Accurate,</a:t>
            </a:r>
          </a:p>
          <a:p>
            <a:pPr marL="342900" indent="-342900">
              <a:buFont typeface="Wingdings" panose="05000000000000000000" pitchFamily="2" charset="2"/>
              <a:buChar char="Ø"/>
              <a:defRPr/>
            </a:pPr>
            <a:r>
              <a:rPr lang="en-US" altLang="en-US" dirty="0">
                <a:latin typeface="Times New Roman" panose="02020603050405020304" pitchFamily="18" charset="0"/>
                <a:cs typeface="Times New Roman" panose="02020603050405020304" pitchFamily="18" charset="0"/>
              </a:rPr>
              <a:t>Reliable, and </a:t>
            </a:r>
          </a:p>
          <a:p>
            <a:pPr marL="342900" indent="-342900">
              <a:buFont typeface="Wingdings" panose="05000000000000000000" pitchFamily="2" charset="2"/>
              <a:buChar char="Ø"/>
              <a:defRPr/>
            </a:pPr>
            <a:r>
              <a:rPr lang="en-US" altLang="en-US" dirty="0">
                <a:latin typeface="Times New Roman" panose="02020603050405020304" pitchFamily="18" charset="0"/>
                <a:cs typeface="Times New Roman" panose="02020603050405020304" pitchFamily="18" charset="0"/>
              </a:rPr>
              <a:t>Timely</a:t>
            </a:r>
          </a:p>
          <a:p>
            <a:pPr>
              <a:lnSpc>
                <a:spcPct val="150000"/>
              </a:lnSpc>
              <a:buClr>
                <a:schemeClr val="bg2"/>
              </a:buClr>
              <a:buSzPct val="115000"/>
              <a:defRPr/>
            </a:pPr>
            <a:r>
              <a:rPr lang="en-US" altLang="en-US" dirty="0">
                <a:solidFill>
                  <a:schemeClr val="tx2"/>
                </a:solidFill>
                <a:latin typeface="Times New Roman" panose="02020603050405020304" pitchFamily="18" charset="0"/>
                <a:cs typeface="Times New Roman" panose="02020603050405020304" pitchFamily="18" charset="0"/>
              </a:rPr>
              <a:t/>
            </a:r>
            <a:br>
              <a:rPr lang="en-US" altLang="en-US" dirty="0">
                <a:solidFill>
                  <a:schemeClr val="tx2"/>
                </a:solidFill>
                <a:latin typeface="Times New Roman" panose="02020603050405020304" pitchFamily="18" charset="0"/>
                <a:cs typeface="Times New Roman" panose="02020603050405020304" pitchFamily="18" charset="0"/>
              </a:rPr>
            </a:br>
            <a:endParaRPr lang="en-US" altLang="en-US"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25475"/>
          </a:xfrm>
        </p:spPr>
        <p:txBody>
          <a:bodyPr/>
          <a:lstStyle/>
          <a:p>
            <a:pPr>
              <a:defRPr/>
            </a:pPr>
            <a:r>
              <a:rPr sz="1800" b="1" u="sng">
                <a:latin typeface="Times New Roman" panose="02020603050405020304" pitchFamily="18" charset="0"/>
                <a:cs typeface="Times New Roman" panose="02020603050405020304" pitchFamily="18" charset="0"/>
              </a:rPr>
              <a:t>4.1.1.3 Ethical Conduct </a:t>
            </a:r>
            <a:r>
              <a:rPr/>
              <a:t/>
            </a:r>
            <a:br>
              <a:rPr/>
            </a:br>
            <a:endParaRPr/>
          </a:p>
        </p:txBody>
      </p:sp>
      <p:sp>
        <p:nvSpPr>
          <p:cNvPr id="3" name="Content Placeholder 2"/>
          <p:cNvSpPr>
            <a:spLocks noGrp="1"/>
          </p:cNvSpPr>
          <p:nvPr>
            <p:ph idx="1"/>
          </p:nvPr>
        </p:nvSpPr>
        <p:spPr>
          <a:xfrm>
            <a:off x="468313" y="1628775"/>
            <a:ext cx="8229600" cy="4176713"/>
          </a:xfrm>
        </p:spPr>
        <p:txBody>
          <a:bodyPr/>
          <a:lstStyle/>
          <a:p>
            <a:pPr>
              <a:defRPr/>
            </a:pPr>
            <a:r>
              <a:rPr sz="1400">
                <a:latin typeface="Times New Roman" panose="02020603050405020304" pitchFamily="18" charset="0"/>
                <a:cs typeface="Times New Roman" panose="02020603050405020304" pitchFamily="18" charset="0"/>
              </a:rPr>
              <a:t>NRL management has created an open, honest and accepting environment the standards of which all employees are expected to adopt and uphold.  Key mandates are the following:</a:t>
            </a:r>
          </a:p>
          <a:p>
            <a:pPr>
              <a:defRPr/>
            </a:pPr>
            <a:r>
              <a:rPr sz="1400">
                <a:latin typeface="Times New Roman" panose="02020603050405020304" pitchFamily="18" charset="0"/>
                <a:cs typeface="Times New Roman" panose="02020603050405020304" pitchFamily="18" charset="0"/>
              </a:rPr>
              <a:t>a)employees will not be  involved in any activities that would diminish confidence in the laboratory’s competence, impartiality, judgment or operational integrity both from an internal and external perspective</a:t>
            </a:r>
          </a:p>
          <a:p>
            <a:pPr>
              <a:defRPr/>
            </a:pPr>
            <a:r>
              <a:rPr sz="1400">
                <a:latin typeface="Times New Roman" panose="02020603050405020304" pitchFamily="18" charset="0"/>
                <a:cs typeface="Times New Roman" panose="02020603050405020304" pitchFamily="18" charset="0"/>
              </a:rPr>
              <a:t>b)management and personnel are free from any undue commercial, financial, or other pressures and influences that may adversely affect the quality of their work</a:t>
            </a:r>
          </a:p>
          <a:p>
            <a:pPr>
              <a:defRPr/>
            </a:pPr>
            <a:r>
              <a:rPr sz="1400">
                <a:latin typeface="Times New Roman" panose="02020603050405020304" pitchFamily="18" charset="0"/>
                <a:cs typeface="Times New Roman" panose="02020603050405020304" pitchFamily="18" charset="0"/>
              </a:rPr>
              <a:t>c)where potential conflicts in competing interests may exist, they shall be openly and appropriately declared</a:t>
            </a:r>
          </a:p>
          <a:p>
            <a:pPr>
              <a:defRPr/>
            </a:pPr>
            <a:r>
              <a:rPr sz="1400">
                <a:latin typeface="Times New Roman" panose="02020603050405020304" pitchFamily="18" charset="0"/>
                <a:cs typeface="Times New Roman" panose="02020603050405020304" pitchFamily="18" charset="0"/>
              </a:rPr>
              <a:t>d)there are appropriate procedures to ensure that staff treat human samples, tissues or remains according to relevant legal requirements</a:t>
            </a:r>
          </a:p>
          <a:p>
            <a:pPr>
              <a:defRPr/>
            </a:pPr>
            <a:r>
              <a:rPr sz="1400">
                <a:latin typeface="Times New Roman" panose="02020603050405020304" pitchFamily="18" charset="0"/>
                <a:cs typeface="Times New Roman" panose="02020603050405020304" pitchFamily="18" charset="0"/>
              </a:rPr>
              <a:t>e)confidentiality of information is maintained at all times and within all venues</a:t>
            </a:r>
          </a:p>
          <a:p>
            <a:pPr>
              <a:defRPr/>
            </a:pPr>
            <a:endParaRPr sz="1400">
              <a:latin typeface="Times New Roman" panose="02020603050405020304" pitchFamily="18" charset="0"/>
              <a:cs typeface="Times New Roman" panose="02020603050405020304" pitchFamily="18" charset="0"/>
            </a:endParaRPr>
          </a:p>
          <a:p>
            <a:pPr>
              <a:defRPr/>
            </a:pPr>
            <a:r>
              <a:rPr sz="1400">
                <a:latin typeface="Times New Roman" panose="02020603050405020304" pitchFamily="18" charset="0"/>
                <a:cs typeface="Times New Roman" panose="02020603050405020304" pitchFamily="18" charset="0"/>
              </a:rPr>
              <a:t>The following documents apply:</a:t>
            </a:r>
          </a:p>
          <a:p>
            <a:pPr>
              <a:defRPr/>
            </a:pPr>
            <a:r>
              <a:rPr sz="1400">
                <a:latin typeface="Times New Roman" panose="02020603050405020304" pitchFamily="18" charset="0"/>
                <a:cs typeface="Times New Roman" panose="02020603050405020304" pitchFamily="18" charset="0"/>
              </a:rPr>
              <a:t>•	Human Resources Department- Employee handbook </a:t>
            </a:r>
          </a:p>
          <a:p>
            <a:pPr>
              <a:defRPr/>
            </a:pPr>
            <a:r>
              <a:rPr sz="1400">
                <a:latin typeface="Times New Roman" panose="02020603050405020304" pitchFamily="18" charset="0"/>
                <a:cs typeface="Times New Roman" panose="02020603050405020304" pitchFamily="18" charset="0"/>
              </a:rPr>
              <a:t>•	Human Resources Workplace guidelines</a:t>
            </a:r>
          </a:p>
          <a:p>
            <a:pPr>
              <a:defRPr/>
            </a:pPr>
            <a:r>
              <a:rPr sz="1400">
                <a:latin typeface="Times New Roman" panose="02020603050405020304" pitchFamily="18" charset="0"/>
                <a:cs typeface="Times New Roman" panose="02020603050405020304" pitchFamily="18" charset="0"/>
              </a:rPr>
              <a:t>•	Code of Ethics and Confidentiality </a:t>
            </a:r>
          </a:p>
          <a:p>
            <a:pPr>
              <a:defRPr/>
            </a:pPr>
            <a:r>
              <a:rPr sz="1400">
                <a:latin typeface="Times New Roman" panose="02020603050405020304" pitchFamily="18" charset="0"/>
                <a:cs typeface="Times New Roman" panose="02020603050405020304" pitchFamily="18" charset="0"/>
              </a:rPr>
              <a:t>•	Confidentiality Agreement </a:t>
            </a:r>
          </a:p>
          <a:p>
            <a:pPr>
              <a:defRPr/>
            </a:pPr>
            <a:r>
              <a:rPr sz="1400">
                <a:latin typeface="Times New Roman" panose="02020603050405020304" pitchFamily="18" charset="0"/>
                <a:cs typeface="Times New Roman" panose="02020603050405020304" pitchFamily="18" charset="0"/>
              </a:rPr>
              <a:t>•	Mubadala code of conduct training </a:t>
            </a:r>
          </a:p>
          <a:p>
            <a:pPr>
              <a:defRPr/>
            </a:pPr>
            <a:r>
              <a:rPr sz="1400">
                <a:latin typeface="Times New Roman" panose="02020603050405020304" pitchFamily="18" charset="0"/>
                <a:cs typeface="Times New Roman" panose="02020603050405020304" pitchFamily="18" charset="0"/>
              </a:rPr>
              <a:t>•	Laboratory collection manual </a:t>
            </a:r>
          </a:p>
          <a:p>
            <a:pPr>
              <a:defRPr/>
            </a:pPr>
            <a:r>
              <a:rPr sz="1400">
                <a:latin typeface="Times New Roman" panose="02020603050405020304" pitchFamily="18" charset="0"/>
                <a:cs typeface="Times New Roman" panose="02020603050405020304" pitchFamily="18" charset="0"/>
              </a:rPr>
              <a:t>•	Notifying communicable diseases to HAAD – SOP</a:t>
            </a:r>
          </a:p>
          <a:p>
            <a:pPr>
              <a:defRPr/>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92150"/>
            <a:ext cx="8229600" cy="769938"/>
          </a:xfrm>
        </p:spPr>
        <p:txBody>
          <a:bodyPr/>
          <a:lstStyle/>
          <a:p>
            <a:pPr>
              <a:defRPr/>
            </a:pPr>
            <a:r>
              <a:rPr b="1" u="sng">
                <a:latin typeface="Times New Roman" panose="02020603050405020304" pitchFamily="18" charset="0"/>
                <a:cs typeface="Times New Roman" panose="02020603050405020304" pitchFamily="18" charset="0"/>
              </a:rPr>
              <a:t>4.1.1.4 Laboratory </a:t>
            </a:r>
            <a:r>
              <a:rPr b="1" u="sng" smtClean="0">
                <a:latin typeface="Times New Roman" panose="02020603050405020304" pitchFamily="18" charset="0"/>
                <a:cs typeface="Times New Roman" panose="02020603050405020304" pitchFamily="18" charset="0"/>
              </a:rPr>
              <a:t>Director</a:t>
            </a:r>
            <a:endParaRPr>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8313" y="1412875"/>
            <a:ext cx="8229600" cy="4056063"/>
          </a:xfrm>
        </p:spPr>
        <p:txBody>
          <a:bodyPr/>
          <a:lstStyle/>
          <a:p>
            <a:pPr>
              <a:defRPr/>
            </a:pPr>
            <a:r>
              <a:rPr>
                <a:latin typeface="Times New Roman" panose="02020603050405020304" pitchFamily="18" charset="0"/>
                <a:cs typeface="Times New Roman" panose="02020603050405020304" pitchFamily="18" charset="0"/>
              </a:rPr>
              <a:t>The NRL’s Laboratory Director meets the qualifications as described in the HAAD and CAP requirements and has responsibility to formulate and lead the   professional, scientific, consultative, advisory, administrative, and educational components of the organization. The specific duties and </a:t>
            </a:r>
            <a:r>
              <a:rPr err="1">
                <a:latin typeface="Times New Roman" panose="02020603050405020304" pitchFamily="18" charset="0"/>
                <a:cs typeface="Times New Roman" panose="02020603050405020304" pitchFamily="18" charset="0"/>
              </a:rPr>
              <a:t>responsibities</a:t>
            </a:r>
            <a:r>
              <a:rPr>
                <a:latin typeface="Times New Roman" panose="02020603050405020304" pitchFamily="18" charset="0"/>
                <a:cs typeface="Times New Roman" panose="02020603050405020304" pitchFamily="18" charset="0"/>
              </a:rPr>
              <a:t> of which  are clearly delineated  in the Laboratory Director’s  job description. </a:t>
            </a:r>
          </a:p>
          <a:p>
            <a:pPr>
              <a:defRPr/>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1075"/>
            <a:ext cx="8229600" cy="5064125"/>
          </a:xfrm>
        </p:spPr>
        <p:txBody>
          <a:bodyPr/>
          <a:lstStyle/>
          <a:p>
            <a:pPr>
              <a:defRPr/>
            </a:pPr>
            <a:r>
              <a:rPr lang="az-Latn-AZ" sz="1800">
                <a:latin typeface="Times New Roman" panose="02020603050405020304" pitchFamily="18" charset="0"/>
                <a:cs typeface="Times New Roman" panose="02020603050405020304" pitchFamily="18" charset="0"/>
              </a:rPr>
              <a:t>The Laboratory Director’s</a:t>
            </a:r>
            <a:r>
              <a:rPr sz="1800">
                <a:latin typeface="Times New Roman" panose="02020603050405020304" pitchFamily="18" charset="0"/>
                <a:cs typeface="Times New Roman" panose="02020603050405020304" pitchFamily="18" charset="0"/>
              </a:rPr>
              <a:t> responsibilities include, but are not limited to, directly implementing and/or overseeing the following: </a:t>
            </a:r>
          </a:p>
          <a:p>
            <a:pPr>
              <a:defRPr/>
            </a:pPr>
            <a:r>
              <a:rPr sz="1800">
                <a:latin typeface="Times New Roman" panose="02020603050405020304" pitchFamily="18" charset="0"/>
                <a:cs typeface="Times New Roman" panose="02020603050405020304" pitchFamily="18" charset="0"/>
              </a:rPr>
              <a:t> </a:t>
            </a:r>
            <a:endParaRPr sz="1600">
              <a:latin typeface="Times New Roman" panose="02020603050405020304" pitchFamily="18" charset="0"/>
              <a:cs typeface="Times New Roman" panose="02020603050405020304" pitchFamily="18" charset="0"/>
            </a:endParaRPr>
          </a:p>
          <a:p>
            <a:pPr marL="342900" indent="-342900">
              <a:buFont typeface="+mj-lt"/>
              <a:buAutoNum type="alphaLcParenR"/>
              <a:defRPr/>
            </a:pPr>
            <a:r>
              <a:rPr sz="1600">
                <a:latin typeface="Times New Roman" panose="02020603050405020304" pitchFamily="18" charset="0"/>
                <a:cs typeface="Times New Roman" panose="02020603050405020304" pitchFamily="18" charset="0"/>
              </a:rPr>
              <a:t>Effective leadership of the medical laboratory service, including budget planning and financial management, in accordance with institutional assignment of such responsibilities. </a:t>
            </a:r>
          </a:p>
          <a:p>
            <a:pPr marL="342900" indent="-342900">
              <a:buFont typeface="+mj-lt"/>
              <a:buAutoNum type="alphaLcParenR"/>
              <a:defRPr/>
            </a:pPr>
            <a:r>
              <a:rPr sz="1600">
                <a:latin typeface="Times New Roman" panose="02020603050405020304" pitchFamily="18" charset="0"/>
                <a:cs typeface="Times New Roman" panose="02020603050405020304" pitchFamily="18" charset="0"/>
              </a:rPr>
              <a:t>Relate  and  function  effectively  with  applicable  accrediting  and  regulatory  agencies,  appropriate administrative officials, the healthcare community, providers of formal agreements and the patient population served. </a:t>
            </a:r>
          </a:p>
          <a:p>
            <a:pPr marL="342900" indent="-342900">
              <a:buFont typeface="+mj-lt"/>
              <a:buAutoNum type="alphaLcParenR"/>
              <a:defRPr/>
            </a:pPr>
            <a:r>
              <a:rPr sz="1600">
                <a:latin typeface="Times New Roman" panose="02020603050405020304" pitchFamily="18" charset="0"/>
                <a:cs typeface="Times New Roman" panose="02020603050405020304" pitchFamily="18" charset="0"/>
              </a:rPr>
              <a:t>Ensure that the appropriate number of employees with the required education, training and competence are available to provide services that meet the needs and requirements of the patients, clients and business. NRL annually c</a:t>
            </a:r>
            <a:r>
              <a:rPr lang="az-Latn-AZ" sz="1600">
                <a:latin typeface="Times New Roman" panose="02020603050405020304" pitchFamily="18" charset="0"/>
                <a:cs typeface="Times New Roman" panose="02020603050405020304" pitchFamily="18" charset="0"/>
              </a:rPr>
              <a:t>o</a:t>
            </a:r>
            <a:r>
              <a:rPr sz="1600">
                <a:latin typeface="Times New Roman" panose="02020603050405020304" pitchFamily="18" charset="0"/>
                <a:cs typeface="Times New Roman" panose="02020603050405020304" pitchFamily="18" charset="0"/>
              </a:rPr>
              <a:t>nducts a workload study to ensure the staff is sufficient for the volume and business needs.  Additionally the laboratory orientation and training policy in combination with the competency evaluation policy ensures that  the  requirements of the QMS are effective</a:t>
            </a:r>
          </a:p>
          <a:p>
            <a:pPr marL="342900" indent="-342900">
              <a:buFont typeface="+mj-lt"/>
              <a:buAutoNum type="alphaLcParenR"/>
              <a:defRPr/>
            </a:pPr>
            <a:r>
              <a:rPr sz="1600">
                <a:latin typeface="Times New Roman" panose="02020603050405020304" pitchFamily="18" charset="0"/>
                <a:cs typeface="Times New Roman" panose="02020603050405020304" pitchFamily="18" charset="0"/>
              </a:rPr>
              <a:t>The annual review of the QMS to discuss, review, document and demonstrate continuous quality improvement.  Additionally, monthly   department verification audits are performed by Quality Assurance personnel to further secure the sustainability of the QMS.</a:t>
            </a:r>
            <a:endParaRPr sz="1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125538"/>
            <a:ext cx="8229600" cy="4679950"/>
          </a:xfrm>
        </p:spPr>
        <p:txBody>
          <a:bodyPr/>
          <a:lstStyle/>
          <a:p>
            <a:pPr marL="342900" indent="-342900">
              <a:buFont typeface="+mj-lt"/>
              <a:buAutoNum type="alphaLcParenR" startAt="5"/>
              <a:defRPr/>
            </a:pPr>
            <a:r>
              <a:rPr sz="1800">
                <a:latin typeface="Times New Roman" panose="02020603050405020304" pitchFamily="18" charset="0"/>
                <a:cs typeface="Times New Roman" panose="02020603050405020304" pitchFamily="18" charset="0"/>
              </a:rPr>
              <a:t>Implement a safe laboratory environment in compliance with good practice and applicable requirements. The NRL is certified by Abu Dhabi Occupational Safety and Health Center (OSHAD).  </a:t>
            </a:r>
          </a:p>
          <a:p>
            <a:pPr marL="342900" indent="-342900">
              <a:buFont typeface="+mj-lt"/>
              <a:buAutoNum type="alphaLcParenR" startAt="5"/>
              <a:defRPr/>
            </a:pPr>
            <a:r>
              <a:rPr sz="1800">
                <a:latin typeface="Times New Roman" panose="02020603050405020304" pitchFamily="18" charset="0"/>
                <a:cs typeface="Times New Roman" panose="02020603050405020304" pitchFamily="18" charset="0"/>
              </a:rPr>
              <a:t>Serving as a contributing member of the medical staff for all NRL facilities</a:t>
            </a:r>
          </a:p>
          <a:p>
            <a:pPr marL="342900" indent="-342900">
              <a:buFont typeface="+mj-lt"/>
              <a:buAutoNum type="alphaLcParenR" startAt="5"/>
              <a:defRPr/>
            </a:pPr>
            <a:r>
              <a:rPr sz="1800">
                <a:latin typeface="Times New Roman" panose="02020603050405020304" pitchFamily="18" charset="0"/>
                <a:cs typeface="Times New Roman" panose="02020603050405020304" pitchFamily="18" charset="0"/>
              </a:rPr>
              <a:t>Provide clinical advice with the respect to the choice of examinations, use of the service and interpretation of examination results. In addition, NRL’s Directory of Services is a resource regarding availability of tests and appropriate acquisition of the associated specimen.</a:t>
            </a:r>
          </a:p>
          <a:p>
            <a:pPr marL="342900" indent="-342900">
              <a:buFont typeface="+mj-lt"/>
              <a:buAutoNum type="alphaLcParenR" startAt="5"/>
              <a:defRPr/>
            </a:pPr>
            <a:r>
              <a:rPr sz="1800">
                <a:latin typeface="Times New Roman" panose="02020603050405020304" pitchFamily="18" charset="0"/>
                <a:cs typeface="Times New Roman" panose="02020603050405020304" pitchFamily="18" charset="0"/>
              </a:rPr>
              <a:t>Delegated the function of selection and monitoring of suppliers to the Supply Chain Management Director (Delegation of Duties and Responsibilities procedure and Duties Memo). Additionally, the laboratory scientific team continuously monitors the test-down monthly report to assess and monitor the suppliers who fail to provide stocks on a timely manner. Moreover, the Vendor Resource Qualification explains in details the how NRL verify the qualification of the vendor representative. </a:t>
            </a:r>
          </a:p>
          <a:p>
            <a:pPr marL="342900" indent="-342900">
              <a:buFont typeface="+mj-lt"/>
              <a:buAutoNum type="alphaLcParenR" startAt="5"/>
              <a:defRPr/>
            </a:pPr>
            <a:r>
              <a:rPr sz="1800">
                <a:latin typeface="Times New Roman" panose="02020603050405020304" pitchFamily="18" charset="0"/>
                <a:cs typeface="Times New Roman" panose="02020603050405020304" pitchFamily="18" charset="0"/>
              </a:rPr>
              <a:t>Select referral laboratories and monitor the quality of their service through evaluating and selecting Referral Laboratory procedure and form. </a:t>
            </a:r>
          </a:p>
          <a:p>
            <a:pPr>
              <a:defRPr/>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513"/>
            <a:ext cx="8229600" cy="5184775"/>
          </a:xfrm>
        </p:spPr>
        <p:txBody>
          <a:bodyPr/>
          <a:lstStyle/>
          <a:p>
            <a:pPr marL="342900" indent="-342900">
              <a:buFont typeface="+mj-lt"/>
              <a:buAutoNum type="alphaLcParenR" startAt="10"/>
              <a:defRPr/>
            </a:pPr>
            <a:r>
              <a:rPr sz="1600">
                <a:latin typeface="Times New Roman" panose="02020603050405020304" pitchFamily="18" charset="0"/>
                <a:cs typeface="Times New Roman" panose="02020603050405020304" pitchFamily="18" charset="0"/>
              </a:rPr>
              <a:t>Provide professional development programs for laboratory staff and opportunities to participate in scientific and other activities of professional laboratory organizations. NRL annually sends most of the technical staff to Arab Health conference in Dubai. Additionally, NRL periodically sends laboratory staff to other local and vendor specific training activities.  On-line enrollment is available for all staff to participate in mandatory annual safety training in addition technical quizzes with certificates upon successful completion. </a:t>
            </a:r>
          </a:p>
          <a:p>
            <a:pPr marL="342900" indent="-342900">
              <a:buFont typeface="+mj-lt"/>
              <a:buAutoNum type="alphaLcParenR" startAt="10"/>
              <a:defRPr/>
            </a:pPr>
            <a:r>
              <a:rPr sz="1600">
                <a:latin typeface="Times New Roman" panose="02020603050405020304" pitchFamily="18" charset="0"/>
                <a:cs typeface="Times New Roman" panose="02020603050405020304" pitchFamily="18" charset="0"/>
              </a:rPr>
              <a:t>Define, implement and monitor standards of performance and quality improvement of the medical laboratory service.  NRL developed standardized Key Performance Indicators (KPIs) across all managed and owned laboratories, which are reviewed monthly. </a:t>
            </a:r>
          </a:p>
          <a:p>
            <a:pPr marL="342900" indent="-342900">
              <a:buFont typeface="+mj-lt"/>
              <a:buAutoNum type="alphaLcParenR" startAt="10"/>
              <a:defRPr/>
            </a:pPr>
            <a:r>
              <a:rPr sz="1600">
                <a:latin typeface="Times New Roman" panose="02020603050405020304" pitchFamily="18" charset="0"/>
                <a:cs typeface="Times New Roman" panose="02020603050405020304" pitchFamily="18" charset="0"/>
              </a:rPr>
              <a:t>Monitor all work performed in the laboratory to determine that clinically relevant information is being generated. The QA team in collaboration with the laboratory supervisors conducts monthly audits referred to as QA Verification to review the performance and documentation of QA activities. </a:t>
            </a:r>
          </a:p>
          <a:p>
            <a:pPr marL="342900" indent="-342900">
              <a:buFont typeface="+mj-lt"/>
              <a:buAutoNum type="alphaLcParenR" startAt="10"/>
              <a:defRPr/>
            </a:pPr>
            <a:r>
              <a:rPr sz="1600">
                <a:latin typeface="Times New Roman" panose="02020603050405020304" pitchFamily="18" charset="0"/>
                <a:cs typeface="Times New Roman" panose="02020603050405020304" pitchFamily="18" charset="0"/>
              </a:rPr>
              <a:t>Address any complaint, request or suggestion from staff and/or users of laboratory services. NRL have several policies, procedures and meetings to address staff suggestions and complains. </a:t>
            </a:r>
          </a:p>
          <a:p>
            <a:pPr marL="342900" indent="-342900">
              <a:buFont typeface="+mj-lt"/>
              <a:buAutoNum type="alphaLcParenR" startAt="10"/>
              <a:defRPr/>
            </a:pPr>
            <a:r>
              <a:rPr sz="1600">
                <a:latin typeface="Times New Roman" panose="02020603050405020304" pitchFamily="18" charset="0"/>
                <a:cs typeface="Times New Roman" panose="02020603050405020304" pitchFamily="18" charset="0"/>
              </a:rPr>
              <a:t>Design and implement a contingency plan to ensure that essential services are available during emergency situations or other conditions when laboratory services are limited or unavailable.  Contingency plans are being tested periodically as addressed in the Emergency Management Policy.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76250"/>
            <a:ext cx="8229600" cy="338138"/>
          </a:xfrm>
        </p:spPr>
        <p:txBody>
          <a:bodyPr/>
          <a:lstStyle/>
          <a:p>
            <a:pPr>
              <a:defRPr/>
            </a:pPr>
            <a:r>
              <a:rPr sz="1600" b="1" u="sng">
                <a:latin typeface="Times New Roman" panose="02020603050405020304" pitchFamily="18" charset="0"/>
                <a:cs typeface="Times New Roman" panose="02020603050405020304" pitchFamily="18" charset="0"/>
              </a:rPr>
              <a:t>4.1.2 Management responsibility </a:t>
            </a:r>
          </a:p>
        </p:txBody>
      </p:sp>
      <p:sp>
        <p:nvSpPr>
          <p:cNvPr id="3" name="Content Placeholder 2"/>
          <p:cNvSpPr>
            <a:spLocks noGrp="1"/>
          </p:cNvSpPr>
          <p:nvPr>
            <p:ph idx="1"/>
          </p:nvPr>
        </p:nvSpPr>
        <p:spPr>
          <a:xfrm>
            <a:off x="468313" y="1052513"/>
            <a:ext cx="8229600" cy="5040312"/>
          </a:xfrm>
        </p:spPr>
        <p:txBody>
          <a:bodyPr vert="horz" wrap="square" lIns="91440" tIns="45720" rIns="91440" bIns="45720" numCol="1" anchor="t" anchorCtr="0" compatLnSpc="1">
            <a:prstTxWarp prst="textNoShape">
              <a:avLst/>
            </a:prstTxWarp>
          </a:bodyPr>
          <a:lstStyle/>
          <a:p>
            <a:pPr>
              <a:defRPr/>
            </a:pPr>
            <a:r>
              <a:rPr altLang="en-US" sz="1600" b="1" u="sng">
                <a:latin typeface="Times New Roman" pitchFamily="18" charset="0"/>
                <a:cs typeface="Times New Roman" pitchFamily="18" charset="0"/>
              </a:rPr>
              <a:t>4.1.2.1 Management commitment </a:t>
            </a:r>
          </a:p>
          <a:p>
            <a:pPr>
              <a:defRPr/>
            </a:pPr>
            <a:r>
              <a:rPr altLang="en-US" sz="1400">
                <a:latin typeface="Times New Roman" pitchFamily="18" charset="0"/>
                <a:cs typeface="Times New Roman" pitchFamily="18" charset="0"/>
              </a:rPr>
              <a:t>The NRL management is committed to the development and implementation of the quality management system and continually improve its effectiveness by:</a:t>
            </a:r>
          </a:p>
          <a:p>
            <a:pPr>
              <a:buFont typeface="Calibri" pitchFamily="34" charset="0"/>
              <a:buAutoNum type="alphaLcPeriod"/>
              <a:defRPr/>
            </a:pPr>
            <a:r>
              <a:rPr altLang="en-US" sz="1400">
                <a:latin typeface="Times New Roman" pitchFamily="18" charset="0"/>
                <a:cs typeface="Times New Roman" pitchFamily="18" charset="0"/>
              </a:rPr>
              <a:t>Communicating to laboratory personnel the importance of meeting the needs and requirements of users as well as regulatory and accreditation requirements as stipulated in this QM through in-service training, verbal and e-mail communication, in addition to internal audits with corrective action plans and evidence of compliance (EOC) documents.</a:t>
            </a:r>
          </a:p>
          <a:p>
            <a:pPr>
              <a:buFont typeface="Calibri" pitchFamily="34" charset="0"/>
              <a:buAutoNum type="alphaLcPeriod"/>
              <a:defRPr/>
            </a:pPr>
            <a:r>
              <a:rPr altLang="en-US" sz="1400">
                <a:latin typeface="Times New Roman" pitchFamily="18" charset="0"/>
                <a:cs typeface="Times New Roman" pitchFamily="18" charset="0"/>
              </a:rPr>
              <a:t>Establishing the quality policy as stipulated in this manual. </a:t>
            </a:r>
          </a:p>
          <a:p>
            <a:pPr>
              <a:buFont typeface="Calibri" pitchFamily="34" charset="0"/>
              <a:buAutoNum type="alphaLcPeriod"/>
              <a:defRPr/>
            </a:pPr>
            <a:r>
              <a:rPr altLang="en-US" sz="1400">
                <a:latin typeface="Times New Roman" pitchFamily="18" charset="0"/>
                <a:cs typeface="Times New Roman" pitchFamily="18" charset="0"/>
              </a:rPr>
              <a:t>Ensuring that quality objectives and planning are established through the annual QMS review meetings, monthly QA verification audits, and monthly KPI reviews as discussed in the Quality Circle Meeting.</a:t>
            </a:r>
          </a:p>
          <a:p>
            <a:pPr>
              <a:buFont typeface="Calibri" pitchFamily="34" charset="0"/>
              <a:buAutoNum type="alphaLcPeriod"/>
              <a:defRPr/>
            </a:pPr>
            <a:r>
              <a:rPr altLang="en-US" sz="1400">
                <a:latin typeface="Times New Roman" pitchFamily="18" charset="0"/>
                <a:cs typeface="Times New Roman" pitchFamily="18" charset="0"/>
              </a:rPr>
              <a:t>Defining responsibilities, authorities and interrelationships of all personnel through NRL organization chart, job descriptions, and delegation of duties and responsibilities procedure and memo. </a:t>
            </a:r>
          </a:p>
          <a:p>
            <a:pPr>
              <a:buFont typeface="Calibri" pitchFamily="34" charset="0"/>
              <a:buAutoNum type="alphaLcPeriod"/>
              <a:defRPr/>
            </a:pPr>
            <a:r>
              <a:rPr altLang="en-US" sz="1400">
                <a:latin typeface="Times New Roman" pitchFamily="18" charset="0"/>
                <a:cs typeface="Times New Roman" pitchFamily="18" charset="0"/>
              </a:rPr>
              <a:t>Establishing communication processes via several means including meetings, newsletters, emails, and hand-off communication shift register.</a:t>
            </a:r>
          </a:p>
          <a:p>
            <a:pPr>
              <a:buFont typeface="Calibri" pitchFamily="34" charset="0"/>
              <a:buAutoNum type="alphaLcPeriod"/>
              <a:defRPr/>
            </a:pPr>
            <a:r>
              <a:rPr lang="az-Latn-AZ" altLang="en-US" sz="1400">
                <a:latin typeface="Times New Roman" pitchFamily="18" charset="0"/>
                <a:cs typeface="Times New Roman" pitchFamily="18" charset="0"/>
              </a:rPr>
              <a:t>The appointment of a QA Director.</a:t>
            </a:r>
            <a:endParaRPr altLang="en-US" sz="1400">
              <a:latin typeface="Times New Roman" pitchFamily="18" charset="0"/>
              <a:cs typeface="Times New Roman" pitchFamily="18" charset="0"/>
            </a:endParaRPr>
          </a:p>
          <a:p>
            <a:pPr>
              <a:buFont typeface="Calibri" pitchFamily="34" charset="0"/>
              <a:buAutoNum type="alphaLcPeriod"/>
              <a:defRPr/>
            </a:pPr>
            <a:r>
              <a:rPr lang="az-Latn-AZ" altLang="en-US" sz="1400">
                <a:latin typeface="Times New Roman" pitchFamily="18" charset="0"/>
                <a:cs typeface="Times New Roman" pitchFamily="18" charset="0"/>
              </a:rPr>
              <a:t>Conduting period management reviews.  </a:t>
            </a:r>
            <a:endParaRPr altLang="en-US" sz="1400">
              <a:latin typeface="Times New Roman" pitchFamily="18" charset="0"/>
              <a:cs typeface="Times New Roman" pitchFamily="18" charset="0"/>
            </a:endParaRPr>
          </a:p>
          <a:p>
            <a:pPr>
              <a:buFont typeface="Calibri" pitchFamily="34" charset="0"/>
              <a:buAutoNum type="alphaLcPeriod"/>
              <a:defRPr/>
            </a:pPr>
            <a:r>
              <a:rPr altLang="en-US" sz="1400">
                <a:latin typeface="Times New Roman" pitchFamily="18" charset="0"/>
                <a:cs typeface="Times New Roman" pitchFamily="18" charset="0"/>
              </a:rPr>
              <a:t>Ensuring that all personnel are competent to perform their assigned activities which are addressed in the New Employee Orientation and Training Policy and the Training and Competency Assessment Program.  The Orientation, Competency and Training Flowchart provide an overview of this program.</a:t>
            </a:r>
          </a:p>
          <a:p>
            <a:pPr>
              <a:buFont typeface="Calibri" pitchFamily="34" charset="0"/>
              <a:buAutoNum type="alphaLcPeriod"/>
              <a:defRPr/>
            </a:pPr>
            <a:r>
              <a:rPr altLang="en-US" sz="1400">
                <a:latin typeface="Times New Roman" pitchFamily="18" charset="0"/>
                <a:cs typeface="Times New Roman" pitchFamily="18" charset="0"/>
              </a:rPr>
              <a:t>Ensuring availability of adequate resources to enable the proper conduct of pre- examination, examination and post-examination activities. NRL has developed a back-up plan to the SOPs to ensure the continuity of services. Additionally, the laboratory staff has access to several document controlled text books and images as available resources to assist with the diagnostic needs.</a:t>
            </a:r>
          </a:p>
          <a:p>
            <a:pPr>
              <a:defRPr/>
            </a:pPr>
            <a:endParaRPr altLang="en-US"/>
          </a:p>
          <a:p>
            <a:pPr>
              <a:defRPr/>
            </a:pPr>
            <a:endParaRPr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908050"/>
            <a:ext cx="8229600" cy="5184775"/>
          </a:xfrm>
        </p:spPr>
        <p:txBody>
          <a:bodyPr/>
          <a:lstStyle/>
          <a:p>
            <a:pPr>
              <a:defRPr/>
            </a:pPr>
            <a:r>
              <a:rPr sz="1600" b="1" u="sng">
                <a:latin typeface="Times New Roman" panose="02020603050405020304" pitchFamily="18" charset="0"/>
                <a:cs typeface="Times New Roman" panose="02020603050405020304" pitchFamily="18" charset="0"/>
              </a:rPr>
              <a:t>4.1.2.2 Needs of users</a:t>
            </a:r>
          </a:p>
          <a:p>
            <a:pPr>
              <a:defRPr/>
            </a:pPr>
            <a:r>
              <a:rPr sz="1600">
                <a:latin typeface="Times New Roman" panose="02020603050405020304" pitchFamily="18" charset="0"/>
                <a:cs typeface="Times New Roman" panose="02020603050405020304" pitchFamily="18" charset="0"/>
              </a:rPr>
              <a:t>Laboratory management ensures that laboratory services, including appropriate advisory and interpretative services, meet the needs of patients and those using the laboratory services. The laboratory Clinical Consultation/ Technical Support Policy explains in details how a client can access NRL scientific team to answer any queries. </a:t>
            </a:r>
          </a:p>
          <a:p>
            <a:pPr>
              <a:defRPr/>
            </a:pPr>
            <a:r>
              <a:rPr sz="1600" b="1" u="sng">
                <a:latin typeface="Times New Roman" panose="02020603050405020304" pitchFamily="18" charset="0"/>
                <a:cs typeface="Times New Roman" panose="02020603050405020304" pitchFamily="18" charset="0"/>
              </a:rPr>
              <a:t>4.1.2.3 Quality policy</a:t>
            </a:r>
          </a:p>
          <a:p>
            <a:pPr>
              <a:defRPr/>
            </a:pPr>
            <a:r>
              <a:rPr sz="1600">
                <a:latin typeface="Times New Roman" panose="02020603050405020304" pitchFamily="18" charset="0"/>
                <a:cs typeface="Times New Roman" panose="02020603050405020304" pitchFamily="18" charset="0"/>
              </a:rPr>
              <a:t>NRL is committed to continual improvement of laboratory processes and services to achieve ongoing customer satisfaction. It is therefore our policy and commitment to:</a:t>
            </a:r>
          </a:p>
          <a:p>
            <a:pPr>
              <a:defRPr/>
            </a:pPr>
            <a:r>
              <a:rPr sz="1600">
                <a:latin typeface="Times New Roman" panose="02020603050405020304" pitchFamily="18" charset="0"/>
                <a:cs typeface="Times New Roman" panose="02020603050405020304" pitchFamily="18" charset="0"/>
              </a:rPr>
              <a:t>•Consistently comply with national and international standards to ensure quality referral laboratory testing services, and to continually improve the effectiveness of the Quality Management System.</a:t>
            </a:r>
          </a:p>
          <a:p>
            <a:pPr>
              <a:defRPr/>
            </a:pPr>
            <a:r>
              <a:rPr sz="1600">
                <a:latin typeface="Times New Roman" panose="02020603050405020304" pitchFamily="18" charset="0"/>
                <a:cs typeface="Times New Roman" panose="02020603050405020304" pitchFamily="18" charset="0"/>
              </a:rPr>
              <a:t>•Ensure that all personnel are competent and qualified for the tasks they perform, and that all personnel familiarize themselves with quality system documentation in order to implement the policies and procedures in their work.</a:t>
            </a:r>
          </a:p>
          <a:p>
            <a:pPr>
              <a:defRPr/>
            </a:pPr>
            <a:r>
              <a:rPr sz="1600">
                <a:latin typeface="Times New Roman" panose="02020603050405020304" pitchFamily="18" charset="0"/>
                <a:cs typeface="Times New Roman" panose="02020603050405020304" pitchFamily="18" charset="0"/>
              </a:rPr>
              <a:t>•NRL is committed to good professional practice and examination that are fit for intended use.</a:t>
            </a:r>
          </a:p>
          <a:p>
            <a:pPr>
              <a:defRPr/>
            </a:pPr>
            <a:r>
              <a:rPr sz="1600">
                <a:latin typeface="Times New Roman" panose="02020603050405020304" pitchFamily="18" charset="0"/>
                <a:cs typeface="Times New Roman" panose="02020603050405020304" pitchFamily="18" charset="0"/>
              </a:rPr>
              <a:t>•Professionally and effectively perform referral laboratory testing services to produce accurate, reliable, timely and precise results.</a:t>
            </a:r>
          </a:p>
          <a:p>
            <a:pPr>
              <a:defRPr/>
            </a:pPr>
            <a:r>
              <a:rPr sz="1600">
                <a:latin typeface="Times New Roman" panose="02020603050405020304" pitchFamily="18" charset="0"/>
                <a:cs typeface="Times New Roman" panose="02020603050405020304" pitchFamily="18" charset="0"/>
              </a:rPr>
              <a:t>•NRL reviews its quality policy for continuing suitability in order to keep abreast with knowledge and technological developments.</a:t>
            </a:r>
          </a:p>
          <a:p>
            <a:pPr>
              <a:defRPr/>
            </a:pPr>
            <a:r>
              <a:rPr sz="1600">
                <a:latin typeface="Times New Roman" panose="02020603050405020304" pitchFamily="18" charset="0"/>
                <a:cs typeface="Times New Roman" panose="02020603050405020304" pitchFamily="18" charset="0"/>
              </a:rPr>
              <a:t>•It is NRL’s goal to encourage active participation of all employees in quality planning and continual improvement efforts to meet all quality, service and cost needs.</a:t>
            </a:r>
          </a:p>
          <a:p>
            <a:pPr>
              <a:defRPr/>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1075"/>
            <a:ext cx="8229600" cy="5064125"/>
          </a:xfrm>
        </p:spPr>
        <p:txBody>
          <a:bodyPr/>
          <a:lstStyle/>
          <a:p>
            <a:pPr>
              <a:defRPr/>
            </a:pPr>
            <a:r>
              <a:rPr sz="1800" b="1" u="sng">
                <a:latin typeface="Times New Roman" panose="02020603050405020304" pitchFamily="18" charset="0"/>
                <a:cs typeface="Times New Roman" panose="02020603050405020304" pitchFamily="18" charset="0"/>
              </a:rPr>
              <a:t>4.1.2.4 Quality objectives and planning</a:t>
            </a:r>
          </a:p>
          <a:p>
            <a:pPr>
              <a:defRPr/>
            </a:pPr>
            <a:r>
              <a:rPr sz="1800">
                <a:latin typeface="Times New Roman" panose="02020603050405020304" pitchFamily="18" charset="0"/>
                <a:cs typeface="Times New Roman" panose="02020603050405020304" pitchFamily="18" charset="0"/>
              </a:rPr>
              <a:t>•NRL management establishes quality objectives, including those needed to meet the need and requirements of users, at relevant functions and levels within the organization. Many of the quality objectives are measurable such as through KPIs which are discussed in monthly Quality Circle Meetings and annually during the QMS Review meeting.</a:t>
            </a:r>
          </a:p>
          <a:p>
            <a:pPr>
              <a:defRPr/>
            </a:pPr>
            <a:r>
              <a:rPr sz="1800">
                <a:latin typeface="Times New Roman" panose="02020603050405020304" pitchFamily="18" charset="0"/>
                <a:cs typeface="Times New Roman" panose="02020603050405020304" pitchFamily="18" charset="0"/>
              </a:rPr>
              <a:t>•NRL management ensures the quality planning of QMS is carried out to meet the requirements and the quality objectives. During the Annual QMS Review meeting the laboratory scientific team reviews the QMS activities to ensure the outcome meets the quality objectives. </a:t>
            </a:r>
          </a:p>
          <a:p>
            <a:pPr>
              <a:defRPr/>
            </a:pPr>
            <a:r>
              <a:rPr sz="1800">
                <a:latin typeface="Times New Roman" panose="02020603050405020304" pitchFamily="18" charset="0"/>
                <a:cs typeface="Times New Roman" panose="02020603050405020304" pitchFamily="18" charset="0"/>
              </a:rPr>
              <a:t>•NRL management ensures the integrity of the QMS is maintained when changes to the QMS are planned and implemented. </a:t>
            </a:r>
          </a:p>
          <a:p>
            <a:pPr>
              <a:defRPr/>
            </a:pPr>
            <a:r>
              <a:rPr sz="1800" b="1" u="sng">
                <a:latin typeface="Times New Roman" panose="02020603050405020304" pitchFamily="18" charset="0"/>
                <a:cs typeface="Times New Roman" panose="02020603050405020304" pitchFamily="18" charset="0"/>
              </a:rPr>
              <a:t>4.1.2.5	Responsibility, authority and interrelationships</a:t>
            </a:r>
          </a:p>
          <a:p>
            <a:pPr>
              <a:defRPr/>
            </a:pPr>
            <a:r>
              <a:rPr sz="1800">
                <a:latin typeface="Times New Roman" panose="02020603050405020304" pitchFamily="18" charset="0"/>
                <a:cs typeface="Times New Roman" panose="02020603050405020304" pitchFamily="18" charset="0"/>
              </a:rPr>
              <a:t>NRL management defined the responsibilities, authorities and interrelationships in the laboratory organization chart and job descriptions. Deputies for key managerial and technical positions were appointed. See table below for deputies:</a:t>
            </a:r>
          </a:p>
          <a:p>
            <a:pPr>
              <a:defRPr/>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58888" y="981075"/>
          <a:ext cx="5616576" cy="5111752"/>
        </p:xfrm>
        <a:graphic>
          <a:graphicData uri="http://schemas.openxmlformats.org/drawingml/2006/table">
            <a:tbl>
              <a:tblPr firstRow="1" firstCol="1" bandRow="1">
                <a:tableStyleId>{5C22544A-7EE6-4342-B048-85BDC9FD1C3A}</a:tableStyleId>
              </a:tblPr>
              <a:tblGrid>
                <a:gridCol w="1655922"/>
                <a:gridCol w="2088462"/>
                <a:gridCol w="1872192"/>
              </a:tblGrid>
              <a:tr h="323144">
                <a:tc>
                  <a:txBody>
                    <a:bodyPr/>
                    <a:lstStyle/>
                    <a:p>
                      <a:pPr marL="0" marR="0" algn="ctr">
                        <a:spcBef>
                          <a:spcPts val="0"/>
                        </a:spcBef>
                        <a:spcAft>
                          <a:spcPts val="0"/>
                        </a:spcAft>
                      </a:pPr>
                      <a:r>
                        <a:rPr lang="az-Latn-AZ" sz="700" dirty="0">
                          <a:effectLst/>
                        </a:rPr>
                        <a:t>KEY FUNCTION / ACTIVITY</a:t>
                      </a:r>
                      <a:endParaRPr lang="en-US" sz="600" dirty="0">
                        <a:effectLst/>
                        <a:latin typeface="Times New Roman"/>
                        <a:ea typeface="Times New Roman"/>
                      </a:endParaRPr>
                    </a:p>
                  </a:txBody>
                  <a:tcPr marL="40907" marR="40907" marT="0" marB="0"/>
                </a:tc>
                <a:tc>
                  <a:txBody>
                    <a:bodyPr/>
                    <a:lstStyle/>
                    <a:p>
                      <a:pPr marL="0" marR="0" algn="ctr">
                        <a:spcBef>
                          <a:spcPts val="0"/>
                        </a:spcBef>
                        <a:spcAft>
                          <a:spcPts val="0"/>
                        </a:spcAft>
                      </a:pPr>
                      <a:r>
                        <a:rPr lang="az-Latn-AZ" sz="700">
                          <a:effectLst/>
                        </a:rPr>
                        <a:t>POSITION</a:t>
                      </a:r>
                      <a:endParaRPr lang="en-US" sz="600">
                        <a:effectLst/>
                        <a:latin typeface="Times New Roman"/>
                        <a:ea typeface="Times New Roman"/>
                      </a:endParaRPr>
                    </a:p>
                  </a:txBody>
                  <a:tcPr marL="40907" marR="40907" marT="0" marB="0"/>
                </a:tc>
                <a:tc>
                  <a:txBody>
                    <a:bodyPr/>
                    <a:lstStyle/>
                    <a:p>
                      <a:pPr marL="0" marR="0" algn="ctr">
                        <a:spcBef>
                          <a:spcPts val="0"/>
                        </a:spcBef>
                        <a:spcAft>
                          <a:spcPts val="0"/>
                        </a:spcAft>
                      </a:pPr>
                      <a:r>
                        <a:rPr lang="az-Latn-AZ" sz="700">
                          <a:effectLst/>
                        </a:rPr>
                        <a:t>DEPUTY</a:t>
                      </a:r>
                      <a:endParaRPr lang="en-US" sz="600">
                        <a:effectLst/>
                        <a:latin typeface="Times New Roman"/>
                        <a:ea typeface="Times New Roman"/>
                      </a:endParaRPr>
                    </a:p>
                  </a:txBody>
                  <a:tcPr marL="40907" marR="40907" marT="0" marB="0"/>
                </a:tc>
              </a:tr>
              <a:tr h="248624">
                <a:tc>
                  <a:txBody>
                    <a:bodyPr/>
                    <a:lstStyle/>
                    <a:p>
                      <a:pPr marL="0" marR="0">
                        <a:spcBef>
                          <a:spcPts val="0"/>
                        </a:spcBef>
                        <a:spcAft>
                          <a:spcPts val="0"/>
                        </a:spcAft>
                      </a:pPr>
                      <a:endParaRPr lang="en-US" sz="700" dirty="0" smtClean="0">
                        <a:effectLst/>
                      </a:endParaRPr>
                    </a:p>
                    <a:p>
                      <a:pPr marL="0" marR="0">
                        <a:spcBef>
                          <a:spcPts val="0"/>
                        </a:spcBef>
                        <a:spcAft>
                          <a:spcPts val="0"/>
                        </a:spcAft>
                      </a:pPr>
                      <a:r>
                        <a:rPr lang="az-Latn-AZ" sz="700" dirty="0" smtClean="0">
                          <a:effectLst/>
                        </a:rPr>
                        <a:t>NRL </a:t>
                      </a:r>
                      <a:r>
                        <a:rPr lang="az-Latn-AZ" sz="700" dirty="0">
                          <a:effectLst/>
                        </a:rPr>
                        <a:t>Administration</a:t>
                      </a:r>
                      <a:endParaRPr lang="en-US" sz="600" dirty="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Chief Executive Officer (CEO)	</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Chief Financial Officer (CFO)</a:t>
                      </a:r>
                      <a:endParaRPr lang="en-US" sz="600">
                        <a:effectLst/>
                        <a:latin typeface="Times New Roman"/>
                        <a:ea typeface="Times New Roman"/>
                      </a:endParaRPr>
                    </a:p>
                  </a:txBody>
                  <a:tcPr marL="40907" marR="40907" marT="0" marB="0"/>
                </a:tc>
              </a:tr>
              <a:tr h="339022">
                <a:tc>
                  <a:txBody>
                    <a:bodyPr/>
                    <a:lstStyle/>
                    <a:p>
                      <a:pPr marL="0" marR="0">
                        <a:spcBef>
                          <a:spcPts val="0"/>
                        </a:spcBef>
                        <a:spcAft>
                          <a:spcPts val="0"/>
                        </a:spcAft>
                      </a:pPr>
                      <a:r>
                        <a:rPr lang="az-Latn-AZ" sz="700" dirty="0">
                          <a:effectLst/>
                        </a:rPr>
                        <a:t>Clinical Laboratory</a:t>
                      </a:r>
                      <a:endParaRPr lang="en-US" sz="600" dirty="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Chief Medical Officer</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Consultatnt Pathologist /Technical Department specific Directors(if any)</a:t>
                      </a:r>
                      <a:endParaRPr lang="en-US" sz="600">
                        <a:effectLst/>
                        <a:latin typeface="Times New Roman"/>
                        <a:ea typeface="Times New Roman"/>
                      </a:endParaRPr>
                    </a:p>
                  </a:txBody>
                  <a:tcPr marL="40907" marR="40907" marT="0" marB="0"/>
                </a:tc>
              </a:tr>
              <a:tr h="493177">
                <a:tc>
                  <a:txBody>
                    <a:bodyPr/>
                    <a:lstStyle/>
                    <a:p>
                      <a:pPr marL="0" marR="0">
                        <a:spcBef>
                          <a:spcPts val="0"/>
                        </a:spcBef>
                        <a:spcAft>
                          <a:spcPts val="0"/>
                        </a:spcAft>
                      </a:pPr>
                      <a:r>
                        <a:rPr lang="az-Latn-AZ" sz="700" dirty="0">
                          <a:effectLst/>
                        </a:rPr>
                        <a:t>Clinical Laboratory Technical activites </a:t>
                      </a:r>
                      <a:endParaRPr lang="en-US" sz="600" dirty="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Technical Director </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During absence either CMO or Pathologist will takeover the responsibilities .This will be communicated via email.</a:t>
                      </a:r>
                      <a:endParaRPr lang="en-US" sz="600">
                        <a:effectLst/>
                        <a:latin typeface="Times New Roman"/>
                        <a:ea typeface="Times New Roman"/>
                      </a:endParaRPr>
                    </a:p>
                  </a:txBody>
                  <a:tcPr marL="40907" marR="40907" marT="0" marB="0"/>
                </a:tc>
              </a:tr>
              <a:tr h="352520">
                <a:tc>
                  <a:txBody>
                    <a:bodyPr/>
                    <a:lstStyle/>
                    <a:p>
                      <a:pPr marL="0" marR="0">
                        <a:spcBef>
                          <a:spcPts val="0"/>
                        </a:spcBef>
                        <a:spcAft>
                          <a:spcPts val="0"/>
                        </a:spcAft>
                      </a:pPr>
                      <a:r>
                        <a:rPr lang="az-Latn-AZ" sz="700">
                          <a:effectLst/>
                        </a:rPr>
                        <a:t>Clinical Laboratory –Pathology   </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Pathologist </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Refer toPathologist Coverage section in </a:t>
                      </a:r>
                      <a:r>
                        <a:rPr lang="en-US" sz="600">
                          <a:effectLst/>
                        </a:rPr>
                        <a:t>NRL-QA-SOP-064</a:t>
                      </a:r>
                      <a:endParaRPr lang="en-US" sz="600">
                        <a:effectLst/>
                        <a:latin typeface="Times New Roman"/>
                        <a:ea typeface="Times New Roman"/>
                      </a:endParaRPr>
                    </a:p>
                  </a:txBody>
                  <a:tcPr marL="40907" marR="40907" marT="0" marB="0"/>
                </a:tc>
              </a:tr>
              <a:tr h="290260">
                <a:tc>
                  <a:txBody>
                    <a:bodyPr/>
                    <a:lstStyle/>
                    <a:p>
                      <a:pPr marL="0" marR="0">
                        <a:spcBef>
                          <a:spcPts val="0"/>
                        </a:spcBef>
                        <a:spcAft>
                          <a:spcPts val="0"/>
                        </a:spcAft>
                      </a:pPr>
                      <a:r>
                        <a:rPr lang="az-Latn-AZ" sz="700">
                          <a:effectLst/>
                        </a:rPr>
                        <a:t>Clinical Laboratory Operations  </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Director of Techical Operations/ Laboratory Manager/Department Manager</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Laboratory supervisor(s)</a:t>
                      </a:r>
                      <a:endParaRPr lang="en-US" sz="600">
                        <a:effectLst/>
                        <a:latin typeface="Times New Roman"/>
                        <a:ea typeface="Times New Roman"/>
                      </a:endParaRPr>
                    </a:p>
                  </a:txBody>
                  <a:tcPr marL="40907" marR="40907" marT="0" marB="0"/>
                </a:tc>
              </a:tr>
              <a:tr h="444417">
                <a:tc>
                  <a:txBody>
                    <a:bodyPr/>
                    <a:lstStyle/>
                    <a:p>
                      <a:pPr marL="0" marR="0">
                        <a:spcBef>
                          <a:spcPts val="0"/>
                        </a:spcBef>
                        <a:spcAft>
                          <a:spcPts val="0"/>
                        </a:spcAft>
                      </a:pPr>
                      <a:r>
                        <a:rPr lang="az-Latn-AZ" sz="700">
                          <a:effectLst/>
                        </a:rPr>
                        <a:t>Clinical Laboratory Operations  </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Laboratory Supervisor(s)</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Lead Tech/Senior Medical Technologists </a:t>
                      </a:r>
                      <a:endParaRPr lang="en-US" sz="600">
                        <a:effectLst/>
                      </a:endParaRPr>
                    </a:p>
                    <a:p>
                      <a:pPr marL="0" marR="0">
                        <a:spcBef>
                          <a:spcPts val="0"/>
                        </a:spcBef>
                        <a:spcAft>
                          <a:spcPts val="0"/>
                        </a:spcAft>
                      </a:pPr>
                      <a:r>
                        <a:rPr lang="az-Latn-AZ" sz="700">
                          <a:effectLst/>
                        </a:rPr>
                        <a:t>This will be communicated via email during supervisor absence.</a:t>
                      </a:r>
                      <a:endParaRPr lang="en-US" sz="600">
                        <a:effectLst/>
                        <a:latin typeface="Times New Roman"/>
                        <a:ea typeface="Times New Roman"/>
                      </a:endParaRPr>
                    </a:p>
                  </a:txBody>
                  <a:tcPr marL="40907" marR="40907" marT="0" marB="0"/>
                </a:tc>
              </a:tr>
              <a:tr h="176261">
                <a:tc>
                  <a:txBody>
                    <a:bodyPr/>
                    <a:lstStyle/>
                    <a:p>
                      <a:pPr marL="0" marR="0">
                        <a:spcBef>
                          <a:spcPts val="0"/>
                        </a:spcBef>
                        <a:spcAft>
                          <a:spcPts val="0"/>
                        </a:spcAft>
                      </a:pPr>
                      <a:r>
                        <a:rPr lang="az-Latn-AZ" sz="700">
                          <a:effectLst/>
                        </a:rPr>
                        <a:t>Quality Assurance</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QA Director</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QA Assistant Manager</a:t>
                      </a:r>
                      <a:endParaRPr lang="en-US" sz="600">
                        <a:effectLst/>
                        <a:latin typeface="Times New Roman"/>
                        <a:ea typeface="Times New Roman"/>
                      </a:endParaRPr>
                    </a:p>
                  </a:txBody>
                  <a:tcPr marL="40907" marR="40907" marT="0" marB="0"/>
                </a:tc>
              </a:tr>
              <a:tr h="344747">
                <a:tc>
                  <a:txBody>
                    <a:bodyPr/>
                    <a:lstStyle/>
                    <a:p>
                      <a:pPr marL="0" marR="0">
                        <a:spcBef>
                          <a:spcPts val="0"/>
                        </a:spcBef>
                        <a:spcAft>
                          <a:spcPts val="0"/>
                        </a:spcAft>
                      </a:pPr>
                      <a:r>
                        <a:rPr lang="az-Latn-AZ" sz="700">
                          <a:effectLst/>
                        </a:rPr>
                        <a:t>Laboratory Information System</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IT Director</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IT Manager</a:t>
                      </a:r>
                      <a:endParaRPr lang="en-US" sz="600">
                        <a:effectLst/>
                        <a:latin typeface="Times New Roman"/>
                        <a:ea typeface="Times New Roman"/>
                      </a:endParaRPr>
                    </a:p>
                  </a:txBody>
                  <a:tcPr marL="40907" marR="40907" marT="0" marB="0"/>
                </a:tc>
              </a:tr>
              <a:tr h="352520">
                <a:tc>
                  <a:txBody>
                    <a:bodyPr/>
                    <a:lstStyle/>
                    <a:p>
                      <a:pPr marL="0" marR="0">
                        <a:spcBef>
                          <a:spcPts val="0"/>
                        </a:spcBef>
                        <a:spcAft>
                          <a:spcPts val="0"/>
                        </a:spcAft>
                      </a:pPr>
                      <a:r>
                        <a:rPr lang="az-Latn-AZ" sz="700">
                          <a:effectLst/>
                        </a:rPr>
                        <a:t>Human Resources</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Director of Human Resources</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Assistant Manager Human Resources</a:t>
                      </a:r>
                      <a:endParaRPr lang="en-US" sz="600">
                        <a:effectLst/>
                        <a:latin typeface="Times New Roman"/>
                        <a:ea typeface="Times New Roman"/>
                      </a:endParaRPr>
                    </a:p>
                  </a:txBody>
                  <a:tcPr marL="40907" marR="40907" marT="0" marB="0"/>
                </a:tc>
              </a:tr>
              <a:tr h="176261">
                <a:tc>
                  <a:txBody>
                    <a:bodyPr/>
                    <a:lstStyle/>
                    <a:p>
                      <a:pPr marL="0" marR="0">
                        <a:spcBef>
                          <a:spcPts val="0"/>
                        </a:spcBef>
                        <a:spcAft>
                          <a:spcPts val="0"/>
                        </a:spcAft>
                      </a:pPr>
                      <a:r>
                        <a:rPr lang="az-Latn-AZ" sz="700">
                          <a:effectLst/>
                        </a:rPr>
                        <a:t>Business Development</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Director of Business Development</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Business Development Manager</a:t>
                      </a:r>
                      <a:endParaRPr lang="en-US" sz="600">
                        <a:effectLst/>
                        <a:latin typeface="Times New Roman"/>
                        <a:ea typeface="Times New Roman"/>
                      </a:endParaRPr>
                    </a:p>
                  </a:txBody>
                  <a:tcPr marL="40907" marR="40907" marT="0" marB="0"/>
                </a:tc>
              </a:tr>
              <a:tr h="176261">
                <a:tc>
                  <a:txBody>
                    <a:bodyPr/>
                    <a:lstStyle/>
                    <a:p>
                      <a:pPr marL="0" marR="0">
                        <a:spcBef>
                          <a:spcPts val="0"/>
                        </a:spcBef>
                        <a:spcAft>
                          <a:spcPts val="0"/>
                        </a:spcAft>
                      </a:pPr>
                      <a:r>
                        <a:rPr lang="az-Latn-AZ" sz="700">
                          <a:effectLst/>
                        </a:rPr>
                        <a:t>Finance</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Chief Financial Officer (CFO)</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Finance Manager</a:t>
                      </a:r>
                      <a:endParaRPr lang="en-US" sz="600">
                        <a:effectLst/>
                        <a:latin typeface="Times New Roman"/>
                        <a:ea typeface="Times New Roman"/>
                      </a:endParaRPr>
                    </a:p>
                  </a:txBody>
                  <a:tcPr marL="40907" marR="40907" marT="0" marB="0"/>
                </a:tc>
              </a:tr>
              <a:tr h="176261">
                <a:tc>
                  <a:txBody>
                    <a:bodyPr/>
                    <a:lstStyle/>
                    <a:p>
                      <a:pPr marL="0" marR="0">
                        <a:spcBef>
                          <a:spcPts val="0"/>
                        </a:spcBef>
                        <a:spcAft>
                          <a:spcPts val="0"/>
                        </a:spcAft>
                      </a:pPr>
                      <a:r>
                        <a:rPr lang="az-Latn-AZ" sz="700">
                          <a:effectLst/>
                        </a:rPr>
                        <a:t>Insurance</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Chief Financial Officer (CFO)</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Insurance Supervisor</a:t>
                      </a:r>
                      <a:endParaRPr lang="en-US" sz="600">
                        <a:effectLst/>
                        <a:latin typeface="Times New Roman"/>
                        <a:ea typeface="Times New Roman"/>
                      </a:endParaRPr>
                    </a:p>
                  </a:txBody>
                  <a:tcPr marL="40907" marR="40907" marT="0" marB="0"/>
                </a:tc>
              </a:tr>
              <a:tr h="344747">
                <a:tc>
                  <a:txBody>
                    <a:bodyPr/>
                    <a:lstStyle/>
                    <a:p>
                      <a:pPr marL="0" marR="0">
                        <a:spcBef>
                          <a:spcPts val="0"/>
                        </a:spcBef>
                        <a:spcAft>
                          <a:spcPts val="0"/>
                        </a:spcAft>
                      </a:pPr>
                      <a:r>
                        <a:rPr lang="az-Latn-AZ" sz="700">
                          <a:effectLst/>
                        </a:rPr>
                        <a:t>Project Management</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Director of Project Management Office (PMO)</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PMO officer </a:t>
                      </a:r>
                      <a:endParaRPr lang="en-US" sz="600">
                        <a:effectLst/>
                        <a:latin typeface="Times New Roman"/>
                        <a:ea typeface="Times New Roman"/>
                      </a:endParaRPr>
                    </a:p>
                  </a:txBody>
                  <a:tcPr marL="40907" marR="40907" marT="0" marB="0"/>
                </a:tc>
              </a:tr>
              <a:tr h="176261">
                <a:tc>
                  <a:txBody>
                    <a:bodyPr/>
                    <a:lstStyle/>
                    <a:p>
                      <a:pPr marL="0" marR="0">
                        <a:spcBef>
                          <a:spcPts val="0"/>
                        </a:spcBef>
                        <a:spcAft>
                          <a:spcPts val="0"/>
                        </a:spcAft>
                      </a:pPr>
                      <a:r>
                        <a:rPr lang="az-Latn-AZ" sz="700">
                          <a:effectLst/>
                        </a:rPr>
                        <a:t>Supply Chain</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Chief Financial Officer (CFO)</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Supply Chain Manager</a:t>
                      </a:r>
                      <a:endParaRPr lang="en-US" sz="600">
                        <a:effectLst/>
                        <a:latin typeface="Times New Roman"/>
                        <a:ea typeface="Times New Roman"/>
                      </a:endParaRPr>
                    </a:p>
                  </a:txBody>
                  <a:tcPr marL="40907" marR="40907" marT="0" marB="0"/>
                </a:tc>
              </a:tr>
              <a:tr h="344747">
                <a:tc>
                  <a:txBody>
                    <a:bodyPr/>
                    <a:lstStyle/>
                    <a:p>
                      <a:pPr marL="0" marR="0">
                        <a:spcBef>
                          <a:spcPts val="0"/>
                        </a:spcBef>
                        <a:spcAft>
                          <a:spcPts val="0"/>
                        </a:spcAft>
                      </a:pPr>
                      <a:r>
                        <a:rPr lang="az-Latn-AZ" sz="700">
                          <a:effectLst/>
                        </a:rPr>
                        <a:t>Facilities</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Director of Project Management Office (PMO)</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Facilities Officer</a:t>
                      </a:r>
                      <a:endParaRPr lang="en-US" sz="600">
                        <a:effectLst/>
                        <a:latin typeface="Times New Roman"/>
                        <a:ea typeface="Times New Roman"/>
                      </a:endParaRPr>
                    </a:p>
                  </a:txBody>
                  <a:tcPr marL="40907" marR="40907" marT="0" marB="0"/>
                </a:tc>
              </a:tr>
              <a:tr h="176261">
                <a:tc>
                  <a:txBody>
                    <a:bodyPr/>
                    <a:lstStyle/>
                    <a:p>
                      <a:pPr marL="0" marR="0">
                        <a:spcBef>
                          <a:spcPts val="0"/>
                        </a:spcBef>
                        <a:spcAft>
                          <a:spcPts val="0"/>
                        </a:spcAft>
                      </a:pPr>
                      <a:r>
                        <a:rPr lang="az-Latn-AZ" sz="700">
                          <a:effectLst/>
                        </a:rPr>
                        <a:t>Technical Support</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Director of Techical Operations</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Technical Support Specialist</a:t>
                      </a:r>
                      <a:endParaRPr lang="en-US" sz="600">
                        <a:effectLst/>
                        <a:latin typeface="Times New Roman"/>
                        <a:ea typeface="Times New Roman"/>
                      </a:endParaRPr>
                    </a:p>
                  </a:txBody>
                  <a:tcPr marL="40907" marR="40907" marT="0" marB="0"/>
                </a:tc>
              </a:tr>
              <a:tr h="176261">
                <a:tc>
                  <a:txBody>
                    <a:bodyPr/>
                    <a:lstStyle/>
                    <a:p>
                      <a:pPr marL="0" marR="0">
                        <a:spcBef>
                          <a:spcPts val="0"/>
                        </a:spcBef>
                        <a:spcAft>
                          <a:spcPts val="0"/>
                        </a:spcAft>
                      </a:pPr>
                      <a:r>
                        <a:rPr lang="az-Latn-AZ" sz="700">
                          <a:effectLst/>
                        </a:rPr>
                        <a:t>Marketing </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a:effectLst/>
                        </a:rPr>
                        <a:t>Director of Business Development</a:t>
                      </a:r>
                      <a:endParaRPr lang="en-US" sz="600">
                        <a:effectLst/>
                        <a:latin typeface="Times New Roman"/>
                        <a:ea typeface="Times New Roman"/>
                      </a:endParaRPr>
                    </a:p>
                  </a:txBody>
                  <a:tcPr marL="40907" marR="40907" marT="0" marB="0"/>
                </a:tc>
                <a:tc>
                  <a:txBody>
                    <a:bodyPr/>
                    <a:lstStyle/>
                    <a:p>
                      <a:pPr marL="0" marR="0">
                        <a:spcBef>
                          <a:spcPts val="0"/>
                        </a:spcBef>
                        <a:spcAft>
                          <a:spcPts val="0"/>
                        </a:spcAft>
                      </a:pPr>
                      <a:r>
                        <a:rPr lang="az-Latn-AZ" sz="700" dirty="0">
                          <a:effectLst/>
                        </a:rPr>
                        <a:t>Marketing Manager</a:t>
                      </a:r>
                      <a:endParaRPr lang="en-US" sz="600" dirty="0">
                        <a:effectLst/>
                        <a:latin typeface="Times New Roman"/>
                        <a:ea typeface="Times New Roman"/>
                      </a:endParaRPr>
                    </a:p>
                  </a:txBody>
                  <a:tcPr marL="40907" marR="40907" marT="0" marB="0"/>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052513"/>
            <a:ext cx="8229600" cy="5472112"/>
          </a:xfrm>
        </p:spPr>
        <p:txBody>
          <a:bodyPr/>
          <a:lstStyle/>
          <a:p>
            <a:pPr>
              <a:defRPr/>
            </a:pPr>
            <a:r>
              <a:rPr sz="1600" b="1" u="sng">
                <a:latin typeface="Times New Roman" panose="02020603050405020304" pitchFamily="18" charset="0"/>
                <a:cs typeface="Times New Roman" panose="02020603050405020304" pitchFamily="18" charset="0"/>
              </a:rPr>
              <a:t>4.1.2.6	Communication </a:t>
            </a:r>
          </a:p>
          <a:p>
            <a:pPr>
              <a:defRPr/>
            </a:pPr>
            <a:r>
              <a:rPr sz="1600">
                <a:latin typeface="Times New Roman" panose="02020603050405020304" pitchFamily="18" charset="0"/>
                <a:cs typeface="Times New Roman" panose="02020603050405020304" pitchFamily="18" charset="0"/>
              </a:rPr>
              <a:t>Laboratory management has a robust communication process established within the laboratory, through the following process (not limited)</a:t>
            </a:r>
          </a:p>
          <a:p>
            <a:pPr>
              <a:defRPr/>
            </a:pPr>
            <a:r>
              <a:rPr sz="1600">
                <a:latin typeface="Times New Roman" panose="02020603050405020304" pitchFamily="18" charset="0"/>
                <a:cs typeface="Times New Roman" panose="02020603050405020304" pitchFamily="18" charset="0"/>
              </a:rPr>
              <a:t>•Quality Concerns meeting minutes</a:t>
            </a:r>
          </a:p>
          <a:p>
            <a:pPr>
              <a:defRPr/>
            </a:pPr>
            <a:r>
              <a:rPr sz="1600">
                <a:latin typeface="Times New Roman" panose="02020603050405020304" pitchFamily="18" charset="0"/>
                <a:cs typeface="Times New Roman" panose="02020603050405020304" pitchFamily="18" charset="0"/>
              </a:rPr>
              <a:t>•Quality Circle and OHSMS meeting minutes</a:t>
            </a:r>
          </a:p>
          <a:p>
            <a:pPr>
              <a:defRPr/>
            </a:pPr>
            <a:r>
              <a:rPr sz="1600">
                <a:latin typeface="Times New Roman" panose="02020603050405020304" pitchFamily="18" charset="0"/>
                <a:cs typeface="Times New Roman" panose="02020603050405020304" pitchFamily="18" charset="0"/>
              </a:rPr>
              <a:t>•Annual QMS review</a:t>
            </a:r>
          </a:p>
          <a:p>
            <a:pPr>
              <a:defRPr/>
            </a:pPr>
            <a:r>
              <a:rPr sz="1600">
                <a:latin typeface="Times New Roman" panose="02020603050405020304" pitchFamily="18" charset="0"/>
                <a:cs typeface="Times New Roman" panose="02020603050405020304" pitchFamily="18" charset="0"/>
              </a:rPr>
              <a:t>•Shift register/hand off communication</a:t>
            </a:r>
          </a:p>
          <a:p>
            <a:pPr>
              <a:defRPr/>
            </a:pPr>
            <a:r>
              <a:rPr sz="1600">
                <a:latin typeface="Times New Roman" panose="02020603050405020304" pitchFamily="18" charset="0"/>
                <a:cs typeface="Times New Roman" panose="02020603050405020304" pitchFamily="18" charset="0"/>
              </a:rPr>
              <a:t>•Regular section meetings with technical staff</a:t>
            </a:r>
          </a:p>
          <a:p>
            <a:pPr>
              <a:defRPr/>
            </a:pPr>
            <a:r>
              <a:rPr sz="1600">
                <a:latin typeface="Times New Roman" panose="02020603050405020304" pitchFamily="18" charset="0"/>
                <a:cs typeface="Times New Roman" panose="02020603050405020304" pitchFamily="18" charset="0"/>
              </a:rPr>
              <a:t>•Email communication</a:t>
            </a:r>
          </a:p>
          <a:p>
            <a:pPr>
              <a:defRPr/>
            </a:pPr>
            <a:r>
              <a:rPr sz="1600">
                <a:latin typeface="Times New Roman" panose="02020603050405020304" pitchFamily="18" charset="0"/>
                <a:cs typeface="Times New Roman" panose="02020603050405020304" pitchFamily="18" charset="0"/>
              </a:rPr>
              <a:t>•Health Headlines</a:t>
            </a:r>
          </a:p>
          <a:p>
            <a:pPr>
              <a:defRPr/>
            </a:pPr>
            <a:r>
              <a:rPr sz="1600">
                <a:latin typeface="Times New Roman" panose="02020603050405020304" pitchFamily="18" charset="0"/>
                <a:cs typeface="Times New Roman" panose="02020603050405020304" pitchFamily="18" charset="0"/>
              </a:rPr>
              <a:t>•Project specific meetings when applicable (</a:t>
            </a:r>
            <a:r>
              <a:rPr sz="1600" err="1">
                <a:latin typeface="Times New Roman" panose="02020603050405020304" pitchFamily="18" charset="0"/>
                <a:cs typeface="Times New Roman" panose="02020603050405020304" pitchFamily="18" charset="0"/>
              </a:rPr>
              <a:t>i.e</a:t>
            </a:r>
            <a:r>
              <a:rPr sz="1600">
                <a:latin typeface="Times New Roman" panose="02020603050405020304" pitchFamily="18" charset="0"/>
                <a:cs typeface="Times New Roman" panose="02020603050405020304" pitchFamily="18" charset="0"/>
              </a:rPr>
              <a:t> Auto-verification meeting notes)</a:t>
            </a:r>
          </a:p>
          <a:p>
            <a:pPr>
              <a:defRPr/>
            </a:pPr>
            <a:endParaRPr sz="1600">
              <a:latin typeface="Times New Roman" panose="02020603050405020304" pitchFamily="18" charset="0"/>
              <a:cs typeface="Times New Roman" panose="02020603050405020304" pitchFamily="18" charset="0"/>
            </a:endParaRPr>
          </a:p>
          <a:p>
            <a:pPr>
              <a:defRPr/>
            </a:pPr>
            <a:r>
              <a:rPr sz="1600" b="1" u="sng">
                <a:latin typeface="Times New Roman" panose="02020603050405020304" pitchFamily="18" charset="0"/>
                <a:cs typeface="Times New Roman" panose="02020603050405020304" pitchFamily="18" charset="0"/>
              </a:rPr>
              <a:t>4.1.2.7	QA Director</a:t>
            </a:r>
          </a:p>
          <a:p>
            <a:pPr>
              <a:defRPr/>
            </a:pPr>
            <a:r>
              <a:rPr sz="1600">
                <a:latin typeface="Times New Roman" panose="02020603050405020304" pitchFamily="18" charset="0"/>
                <a:cs typeface="Times New Roman" panose="02020603050405020304" pitchFamily="18" charset="0"/>
              </a:rPr>
              <a:t>The QA Director is responsible and authorized to:</a:t>
            </a:r>
          </a:p>
          <a:p>
            <a:pPr>
              <a:defRPr/>
            </a:pPr>
            <a:r>
              <a:rPr sz="1600">
                <a:latin typeface="Times New Roman" panose="02020603050405020304" pitchFamily="18" charset="0"/>
                <a:cs typeface="Times New Roman" panose="02020603050405020304" pitchFamily="18" charset="0"/>
              </a:rPr>
              <a:t>a. Ensure that processes needed for the quality management system are established, implemented, and maintained. </a:t>
            </a:r>
          </a:p>
          <a:p>
            <a:pPr>
              <a:defRPr/>
            </a:pPr>
            <a:r>
              <a:rPr sz="1600">
                <a:latin typeface="Times New Roman" panose="02020603050405020304" pitchFamily="18" charset="0"/>
                <a:cs typeface="Times New Roman" panose="02020603050405020304" pitchFamily="18" charset="0"/>
              </a:rPr>
              <a:t>b. Report to the laboratory management, at the level at which decisions are made on laboratory policy, objectives, and resources, on the performance of the quality management system and need for improvement.</a:t>
            </a:r>
          </a:p>
          <a:p>
            <a:pPr>
              <a:defRPr/>
            </a:pPr>
            <a:r>
              <a:rPr sz="1600">
                <a:latin typeface="Times New Roman" panose="02020603050405020304" pitchFamily="18" charset="0"/>
                <a:cs typeface="Times New Roman" panose="02020603050405020304" pitchFamily="18" charset="0"/>
              </a:rPr>
              <a:t>c. Ensure the promotion of awareness of user’ needs and requirements throughout the laboratory organization. </a:t>
            </a:r>
          </a:p>
          <a:p>
            <a:pPr>
              <a:defRPr/>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68313" y="1052513"/>
            <a:ext cx="5759450" cy="576262"/>
          </a:xfrm>
        </p:spPr>
        <p:txBody>
          <a:bodyPr/>
          <a:lstStyle/>
          <a:p>
            <a:pPr algn="l" eaLnBrk="1" fontAlgn="auto" hangingPunct="1">
              <a:spcAft>
                <a:spcPts val="0"/>
              </a:spcAft>
              <a:defRPr/>
            </a:pPr>
            <a:r>
              <a:rPr lang="en-GB" sz="2400" b="1" u="sng"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Aspects needed for the medical laboratory</a:t>
            </a:r>
            <a:endParaRPr lang="nl-NL" sz="2400" b="1" u="sng"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7171" name="Rectangle 3"/>
          <p:cNvSpPr>
            <a:spLocks noGrp="1" noChangeArrowheads="1"/>
          </p:cNvSpPr>
          <p:nvPr>
            <p:ph idx="1"/>
          </p:nvPr>
        </p:nvSpPr>
        <p:spPr>
          <a:xfrm>
            <a:off x="381000" y="1557338"/>
            <a:ext cx="8078788" cy="4503737"/>
          </a:xfrm>
        </p:spPr>
        <p:txBody>
          <a:bodyPr/>
          <a:lstStyle/>
          <a:p>
            <a:pPr fontAlgn="auto">
              <a:spcAft>
                <a:spcPts val="0"/>
              </a:spcAft>
              <a:buFont typeface="Arial" pitchFamily="34" charset="0"/>
              <a:buNone/>
              <a:defRPr/>
            </a:pPr>
            <a:r>
              <a:rPr lang="en-GB" altLang="en-US">
                <a:latin typeface="Times New Roman" panose="02020603050405020304" pitchFamily="18" charset="0"/>
                <a:cs typeface="Times New Roman" panose="02020603050405020304" pitchFamily="18" charset="0"/>
              </a:rPr>
              <a:t>Pre-examination  aspects</a:t>
            </a:r>
            <a:r>
              <a:rPr lang="en-GB" altLang="en-US" sz="2800">
                <a:latin typeface="Times New Roman" panose="02020603050405020304" pitchFamily="18" charset="0"/>
                <a:cs typeface="Times New Roman" panose="02020603050405020304" pitchFamily="18" charset="0"/>
              </a:rPr>
              <a:t> </a:t>
            </a:r>
          </a:p>
          <a:p>
            <a:pPr lvl="1" eaLnBrk="1" fontAlgn="auto" hangingPunct="1">
              <a:spcAft>
                <a:spcPts val="0"/>
              </a:spcAft>
              <a:buFont typeface="Arial" pitchFamily="34" charset="0"/>
              <a:buChar char="–"/>
              <a:defRPr/>
            </a:pPr>
            <a:r>
              <a:rPr lang="en-GB" altLang="en-US" sz="2000" dirty="0" smtClean="0">
                <a:latin typeface="Times New Roman" panose="02020603050405020304" pitchFamily="18" charset="0"/>
                <a:cs typeface="Times New Roman" panose="02020603050405020304" pitchFamily="18" charset="0"/>
              </a:rPr>
              <a:t>advice on relevant tests </a:t>
            </a:r>
          </a:p>
          <a:p>
            <a:pPr lvl="1" eaLnBrk="1" fontAlgn="auto" hangingPunct="1">
              <a:spcAft>
                <a:spcPts val="0"/>
              </a:spcAft>
              <a:buFont typeface="Arial" pitchFamily="34" charset="0"/>
              <a:buChar char="–"/>
              <a:defRPr/>
            </a:pPr>
            <a:r>
              <a:rPr lang="en-GB" altLang="en-US" sz="2000" dirty="0" smtClean="0">
                <a:latin typeface="Times New Roman" panose="02020603050405020304" pitchFamily="18" charset="0"/>
                <a:cs typeface="Times New Roman" panose="02020603050405020304" pitchFamily="18" charset="0"/>
              </a:rPr>
              <a:t>guidelines for sampling</a:t>
            </a:r>
          </a:p>
          <a:p>
            <a:pPr lvl="1" eaLnBrk="1" fontAlgn="auto" hangingPunct="1">
              <a:spcAft>
                <a:spcPts val="0"/>
              </a:spcAft>
              <a:buFont typeface="Arial" pitchFamily="34" charset="0"/>
              <a:buChar char="–"/>
              <a:defRPr/>
            </a:pPr>
            <a:r>
              <a:rPr lang="en-GB" altLang="en-US" sz="2000" dirty="0" smtClean="0">
                <a:latin typeface="Times New Roman" panose="02020603050405020304" pitchFamily="18" charset="0"/>
                <a:cs typeface="Times New Roman" panose="02020603050405020304" pitchFamily="18" charset="0"/>
              </a:rPr>
              <a:t>transportation</a:t>
            </a:r>
          </a:p>
          <a:p>
            <a:pPr fontAlgn="auto">
              <a:spcAft>
                <a:spcPts val="0"/>
              </a:spcAft>
              <a:buFont typeface="Arial" pitchFamily="34" charset="0"/>
              <a:buNone/>
              <a:defRPr/>
            </a:pPr>
            <a:r>
              <a:rPr lang="en-GB" altLang="en-US">
                <a:latin typeface="Times New Roman" panose="02020603050405020304" pitchFamily="18" charset="0"/>
                <a:cs typeface="Times New Roman" panose="02020603050405020304" pitchFamily="18" charset="0"/>
              </a:rPr>
              <a:t>Examination aspects</a:t>
            </a:r>
          </a:p>
          <a:p>
            <a:pPr lvl="1" eaLnBrk="1" fontAlgn="auto" hangingPunct="1">
              <a:spcAft>
                <a:spcPts val="0"/>
              </a:spcAft>
              <a:buFont typeface="Arial" pitchFamily="34" charset="0"/>
              <a:buChar char="–"/>
              <a:defRPr/>
            </a:pPr>
            <a:r>
              <a:rPr lang="en-GB" altLang="en-US" sz="2000" dirty="0" smtClean="0">
                <a:latin typeface="Times New Roman" panose="02020603050405020304" pitchFamily="18" charset="0"/>
                <a:cs typeface="Times New Roman" panose="02020603050405020304" pitchFamily="18" charset="0"/>
              </a:rPr>
              <a:t>internal and external quality  assessment</a:t>
            </a:r>
          </a:p>
          <a:p>
            <a:pPr lvl="1" eaLnBrk="1" fontAlgn="auto" hangingPunct="1">
              <a:spcAft>
                <a:spcPts val="0"/>
              </a:spcAft>
              <a:buFont typeface="Arial" pitchFamily="34" charset="0"/>
              <a:buChar char="–"/>
              <a:defRPr/>
            </a:pPr>
            <a:r>
              <a:rPr lang="en-GB" altLang="en-US" sz="2000" dirty="0" smtClean="0">
                <a:latin typeface="Times New Roman" panose="02020603050405020304" pitchFamily="18" charset="0"/>
                <a:cs typeface="Times New Roman" panose="02020603050405020304" pitchFamily="18" charset="0"/>
              </a:rPr>
              <a:t>traceability</a:t>
            </a:r>
          </a:p>
          <a:p>
            <a:pPr fontAlgn="auto">
              <a:spcAft>
                <a:spcPts val="0"/>
              </a:spcAft>
              <a:buFont typeface="Arial" pitchFamily="34" charset="0"/>
              <a:buNone/>
              <a:defRPr/>
            </a:pPr>
            <a:r>
              <a:rPr lang="en-GB" altLang="en-US">
                <a:latin typeface="Times New Roman" panose="02020603050405020304" pitchFamily="18" charset="0"/>
                <a:cs typeface="Times New Roman" panose="02020603050405020304" pitchFamily="18" charset="0"/>
              </a:rPr>
              <a:t>Post - examination aspects</a:t>
            </a:r>
          </a:p>
          <a:p>
            <a:pPr lvl="1" eaLnBrk="1" fontAlgn="auto" hangingPunct="1">
              <a:spcAft>
                <a:spcPts val="0"/>
              </a:spcAft>
              <a:buFont typeface="Arial" pitchFamily="34" charset="0"/>
              <a:buChar char="–"/>
              <a:defRPr/>
            </a:pPr>
            <a:r>
              <a:rPr lang="en-GB" altLang="en-US" sz="2000" dirty="0" smtClean="0">
                <a:latin typeface="Times New Roman" panose="02020603050405020304" pitchFamily="18" charset="0"/>
                <a:cs typeface="Times New Roman" panose="02020603050405020304" pitchFamily="18" charset="0"/>
              </a:rPr>
              <a:t>short turn around time 				</a:t>
            </a:r>
          </a:p>
          <a:p>
            <a:pPr lvl="1" eaLnBrk="1" fontAlgn="auto" hangingPunct="1">
              <a:spcAft>
                <a:spcPts val="0"/>
              </a:spcAft>
              <a:buFont typeface="Arial" pitchFamily="34" charset="0"/>
              <a:buChar char="–"/>
              <a:defRPr/>
            </a:pPr>
            <a:r>
              <a:rPr lang="en-GB" altLang="en-US" sz="2000" dirty="0" smtClean="0">
                <a:latin typeface="Times New Roman" panose="02020603050405020304" pitchFamily="18" charset="0"/>
                <a:cs typeface="Times New Roman" panose="02020603050405020304" pitchFamily="18" charset="0"/>
              </a:rPr>
              <a:t>reporting with adequate reference ranges</a:t>
            </a:r>
          </a:p>
          <a:p>
            <a:pPr lvl="1" eaLnBrk="1" fontAlgn="auto" hangingPunct="1">
              <a:spcAft>
                <a:spcPts val="0"/>
              </a:spcAft>
              <a:buFont typeface="Arial" pitchFamily="34" charset="0"/>
              <a:buChar char="–"/>
              <a:defRPr/>
            </a:pPr>
            <a:r>
              <a:rPr lang="en-GB" altLang="en-US" sz="2000" dirty="0" smtClean="0">
                <a:latin typeface="Times New Roman" panose="02020603050405020304" pitchFamily="18" charset="0"/>
                <a:cs typeface="Times New Roman" panose="02020603050405020304" pitchFamily="18" charset="0"/>
              </a:rPr>
              <a:t>advice about the meaning of the outcome</a:t>
            </a:r>
            <a:r>
              <a:rPr lang="en-GB" altLang="en-US" dirty="0" smtClean="0">
                <a:latin typeface="Times New Roman" panose="02020603050405020304" pitchFamily="18" charset="0"/>
                <a:cs typeface="Times New Roman" panose="02020603050405020304" pitchFamily="18" charset="0"/>
              </a:rPr>
              <a:t> 	</a:t>
            </a:r>
            <a:r>
              <a:rPr lang="en-GB" altLang="en-US" dirty="0" smtClean="0"/>
              <a:t>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1075"/>
            <a:ext cx="8229600" cy="5400675"/>
          </a:xfrm>
        </p:spPr>
        <p:txBody>
          <a:bodyPr/>
          <a:lstStyle/>
          <a:p>
            <a:pPr>
              <a:defRPr/>
            </a:pPr>
            <a:r>
              <a:rPr lang="az-Latn-AZ" sz="1400" b="1" u="sng">
                <a:latin typeface="Times New Roman" panose="02020603050405020304" pitchFamily="18" charset="0"/>
                <a:cs typeface="Times New Roman" panose="02020603050405020304" pitchFamily="18" charset="0"/>
              </a:rPr>
              <a:t>4.2 Quality Management System</a:t>
            </a:r>
            <a:endParaRPr sz="1400" b="1" u="sng">
              <a:latin typeface="Times New Roman" panose="02020603050405020304" pitchFamily="18" charset="0"/>
              <a:cs typeface="Times New Roman" panose="02020603050405020304" pitchFamily="18" charset="0"/>
            </a:endParaRPr>
          </a:p>
          <a:p>
            <a:pPr>
              <a:defRPr/>
            </a:pPr>
            <a:endParaRPr sz="1400" b="1" u="sng">
              <a:latin typeface="Times New Roman" panose="02020603050405020304" pitchFamily="18" charset="0"/>
              <a:cs typeface="Times New Roman" panose="02020603050405020304" pitchFamily="18" charset="0"/>
            </a:endParaRPr>
          </a:p>
          <a:p>
            <a:pPr>
              <a:defRPr/>
            </a:pPr>
            <a:r>
              <a:rPr sz="1400" b="1">
                <a:latin typeface="Times New Roman" panose="02020603050405020304" pitchFamily="18" charset="0"/>
                <a:cs typeface="Times New Roman" panose="02020603050405020304" pitchFamily="18" charset="0"/>
              </a:rPr>
              <a:t>4.2.1 	</a:t>
            </a:r>
            <a:r>
              <a:rPr lang="az-Latn-AZ" sz="1400" b="1">
                <a:latin typeface="Times New Roman" panose="02020603050405020304" pitchFamily="18" charset="0"/>
                <a:cs typeface="Times New Roman" panose="02020603050405020304" pitchFamily="18" charset="0"/>
              </a:rPr>
              <a:t>General requirements</a:t>
            </a:r>
            <a:endParaRPr sz="1400">
              <a:latin typeface="Times New Roman" panose="02020603050405020304" pitchFamily="18" charset="0"/>
              <a:cs typeface="Times New Roman" panose="02020603050405020304" pitchFamily="18" charset="0"/>
            </a:endParaRPr>
          </a:p>
          <a:p>
            <a:pPr>
              <a:defRPr/>
            </a:pPr>
            <a:r>
              <a:rPr lang="az-Latn-AZ" sz="1400">
                <a:latin typeface="Times New Roman" panose="02020603050405020304" pitchFamily="18" charset="0"/>
                <a:cs typeface="Times New Roman" panose="02020603050405020304" pitchFamily="18" charset="0"/>
              </a:rPr>
              <a:t>The laboratory Leadership team establishes, documents, implements, and maintains a QMS and continually improves its effectiveness in accordance with the requirements of the national and international standards. </a:t>
            </a:r>
            <a:endParaRPr sz="1400">
              <a:latin typeface="Times New Roman" panose="02020603050405020304" pitchFamily="18" charset="0"/>
              <a:cs typeface="Times New Roman" panose="02020603050405020304" pitchFamily="18" charset="0"/>
            </a:endParaRPr>
          </a:p>
          <a:p>
            <a:pPr>
              <a:defRPr/>
            </a:pPr>
            <a:r>
              <a:rPr lang="az-Latn-AZ" sz="1400">
                <a:latin typeface="Times New Roman" panose="02020603050405020304" pitchFamily="18" charset="0"/>
                <a:cs typeface="Times New Roman" panose="02020603050405020304" pitchFamily="18" charset="0"/>
              </a:rPr>
              <a:t>NRL QMS provides for the integration of all processes required to fulfil its quality policy and objectives and to meet the needs and requirements of users.  NRL QMS is committed to the following:</a:t>
            </a:r>
            <a:endParaRPr sz="1400">
              <a:latin typeface="Times New Roman" panose="02020603050405020304" pitchFamily="18" charset="0"/>
              <a:cs typeface="Times New Roman" panose="02020603050405020304" pitchFamily="18" charset="0"/>
            </a:endParaRPr>
          </a:p>
          <a:p>
            <a:pPr marL="342900" indent="-342900">
              <a:buFont typeface="+mj-lt"/>
              <a:buAutoNum type="arabicPeriod"/>
              <a:defRPr/>
            </a:pPr>
            <a:r>
              <a:rPr lang="az-Latn-AZ" sz="1400">
                <a:latin typeface="Times New Roman" panose="02020603050405020304" pitchFamily="18" charset="0"/>
                <a:cs typeface="Times New Roman" panose="02020603050405020304" pitchFamily="18" charset="0"/>
              </a:rPr>
              <a:t>Determine the processes needed for the quality management system and ensures their application throughout the laboratory.  These processes are explained in the QMS Management Review procedure. </a:t>
            </a:r>
            <a:endParaRPr sz="1400">
              <a:latin typeface="Times New Roman" panose="02020603050405020304" pitchFamily="18" charset="0"/>
              <a:cs typeface="Times New Roman" panose="02020603050405020304" pitchFamily="18" charset="0"/>
            </a:endParaRPr>
          </a:p>
          <a:p>
            <a:pPr marL="342900" indent="-342900">
              <a:buFont typeface="+mj-lt"/>
              <a:buAutoNum type="arabicPeriod"/>
              <a:defRPr/>
            </a:pPr>
            <a:r>
              <a:rPr lang="az-Latn-AZ" sz="1400">
                <a:latin typeface="Times New Roman" panose="02020603050405020304" pitchFamily="18" charset="0"/>
                <a:cs typeface="Times New Roman" panose="02020603050405020304" pitchFamily="18" charset="0"/>
              </a:rPr>
              <a:t>Determine the sequence of interaction of these processes through NRL SOPs, processes, and policies.  Development of workflows and flowcharts have also been established in all phases of laboratory testing to include, but not limited to, pre-examination, examination and post examination phases.</a:t>
            </a:r>
            <a:endParaRPr sz="1400">
              <a:latin typeface="Times New Roman" panose="02020603050405020304" pitchFamily="18" charset="0"/>
              <a:cs typeface="Times New Roman" panose="02020603050405020304" pitchFamily="18" charset="0"/>
            </a:endParaRPr>
          </a:p>
          <a:p>
            <a:pPr marL="342900" indent="-342900">
              <a:buFont typeface="+mj-lt"/>
              <a:buAutoNum type="arabicPeriod"/>
              <a:defRPr/>
            </a:pPr>
            <a:r>
              <a:rPr lang="az-Latn-AZ" sz="1400">
                <a:latin typeface="Times New Roman" panose="02020603050405020304" pitchFamily="18" charset="0"/>
                <a:cs typeface="Times New Roman" panose="02020603050405020304" pitchFamily="18" charset="0"/>
              </a:rPr>
              <a:t>Monthly QA Verification audits will ensure that both the operation and control of these processes are effective.</a:t>
            </a:r>
            <a:endParaRPr sz="1400">
              <a:latin typeface="Times New Roman" panose="02020603050405020304" pitchFamily="18" charset="0"/>
              <a:cs typeface="Times New Roman" panose="02020603050405020304" pitchFamily="18" charset="0"/>
            </a:endParaRPr>
          </a:p>
          <a:p>
            <a:pPr marL="342900" indent="-342900">
              <a:buFont typeface="+mj-lt"/>
              <a:buAutoNum type="arabicPeriod"/>
              <a:defRPr/>
            </a:pPr>
            <a:r>
              <a:rPr lang="az-Latn-AZ" sz="1400">
                <a:latin typeface="Times New Roman" panose="02020603050405020304" pitchFamily="18" charset="0"/>
                <a:cs typeface="Times New Roman" panose="02020603050405020304" pitchFamily="18" charset="0"/>
              </a:rPr>
              <a:t>Ensure the availability of resources and information necessary to support the operation and monitoring of these processes whose responsibilities primarily function under Technical Operations and Supply Chain/Finance teams. </a:t>
            </a:r>
            <a:endParaRPr sz="1400">
              <a:latin typeface="Times New Roman" panose="02020603050405020304" pitchFamily="18" charset="0"/>
              <a:cs typeface="Times New Roman" panose="02020603050405020304" pitchFamily="18" charset="0"/>
            </a:endParaRPr>
          </a:p>
          <a:p>
            <a:pPr marL="342900" indent="-342900">
              <a:buFont typeface="+mj-lt"/>
              <a:buAutoNum type="arabicPeriod"/>
              <a:defRPr/>
            </a:pPr>
            <a:r>
              <a:rPr lang="az-Latn-AZ" sz="1400">
                <a:latin typeface="Times New Roman" panose="02020603050405020304" pitchFamily="18" charset="0"/>
                <a:cs typeface="Times New Roman" panose="02020603050405020304" pitchFamily="18" charset="0"/>
              </a:rPr>
              <a:t>Monitor and evaluate these processes through monthly KPI data collection and review, internal audits such as the monthly QA Verification and ongoing preparation efforts for periodic third party audits/inspections. </a:t>
            </a:r>
            <a:endParaRPr sz="1400">
              <a:latin typeface="Times New Roman" panose="02020603050405020304" pitchFamily="18" charset="0"/>
              <a:cs typeface="Times New Roman" panose="02020603050405020304" pitchFamily="18" charset="0"/>
            </a:endParaRPr>
          </a:p>
          <a:p>
            <a:pPr marL="342900" indent="-342900">
              <a:buFont typeface="+mj-lt"/>
              <a:buAutoNum type="arabicPeriod"/>
              <a:defRPr/>
            </a:pPr>
            <a:r>
              <a:rPr lang="az-Latn-AZ" sz="1400">
                <a:latin typeface="Times New Roman" panose="02020603050405020304" pitchFamily="18" charset="0"/>
                <a:cs typeface="Times New Roman" panose="02020603050405020304" pitchFamily="18" charset="0"/>
              </a:rPr>
              <a:t>Implement actions necessary to achieve planned results and continual improvement of these processes such as continual KPI monitoring and Corrective Action Preventive Action (CAPA) procedures.</a:t>
            </a:r>
            <a:endParaRPr sz="1400">
              <a:latin typeface="Times New Roman" panose="02020603050405020304" pitchFamily="18" charset="0"/>
              <a:cs typeface="Times New Roman" panose="02020603050405020304" pitchFamily="18" charset="0"/>
            </a:endParaRPr>
          </a:p>
          <a:p>
            <a:pPr>
              <a:defRPr/>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513"/>
            <a:ext cx="8229600" cy="4992687"/>
          </a:xfrm>
        </p:spPr>
        <p:txBody>
          <a:bodyPr/>
          <a:lstStyle/>
          <a:p>
            <a:pPr>
              <a:defRPr/>
            </a:pPr>
            <a:r>
              <a:rPr sz="1600" b="1" u="sng">
                <a:latin typeface="Times New Roman" panose="02020603050405020304" pitchFamily="18" charset="0"/>
                <a:cs typeface="Times New Roman" panose="02020603050405020304" pitchFamily="18" charset="0"/>
              </a:rPr>
              <a:t>4.2.2 Documentation requirements</a:t>
            </a:r>
          </a:p>
          <a:p>
            <a:pPr>
              <a:defRPr/>
            </a:pPr>
            <a:endParaRPr sz="1600">
              <a:latin typeface="Times New Roman" panose="02020603050405020304" pitchFamily="18" charset="0"/>
              <a:cs typeface="Times New Roman" panose="02020603050405020304" pitchFamily="18" charset="0"/>
            </a:endParaRPr>
          </a:p>
          <a:p>
            <a:pPr>
              <a:defRPr/>
            </a:pPr>
            <a:r>
              <a:rPr sz="1600" b="1">
                <a:latin typeface="Times New Roman" panose="02020603050405020304" pitchFamily="18" charset="0"/>
                <a:cs typeface="Times New Roman" panose="02020603050405020304" pitchFamily="18" charset="0"/>
              </a:rPr>
              <a:t>4.2.2.1  General</a:t>
            </a:r>
            <a:endParaRPr sz="1600">
              <a:latin typeface="Times New Roman" panose="02020603050405020304" pitchFamily="18" charset="0"/>
              <a:cs typeface="Times New Roman" panose="02020603050405020304" pitchFamily="18" charset="0"/>
            </a:endParaRPr>
          </a:p>
          <a:p>
            <a:pPr>
              <a:defRPr/>
            </a:pPr>
            <a:r>
              <a:rPr sz="1600">
                <a:latin typeface="Times New Roman" panose="02020603050405020304" pitchFamily="18" charset="0"/>
                <a:cs typeface="Times New Roman" panose="02020603050405020304" pitchFamily="18" charset="0"/>
              </a:rPr>
              <a:t>The NRL QMS documentation include:</a:t>
            </a:r>
          </a:p>
          <a:p>
            <a:pPr marL="342900" indent="-342900">
              <a:buFont typeface="+mj-lt"/>
              <a:buAutoNum type="alphaLcParenR"/>
              <a:defRPr/>
            </a:pPr>
            <a:r>
              <a:rPr sz="1600">
                <a:latin typeface="Times New Roman" panose="02020603050405020304" pitchFamily="18" charset="0"/>
                <a:cs typeface="Times New Roman" panose="02020603050405020304" pitchFamily="18" charset="0"/>
              </a:rPr>
              <a:t>Statement of a quality policy and quality objectives as demonstrated in this QM.</a:t>
            </a:r>
          </a:p>
          <a:p>
            <a:pPr marL="342900" indent="-342900">
              <a:buFont typeface="+mj-lt"/>
              <a:buAutoNum type="alphaLcParenR"/>
              <a:defRPr/>
            </a:pPr>
            <a:r>
              <a:rPr sz="1600">
                <a:latin typeface="Times New Roman" panose="02020603050405020304" pitchFamily="18" charset="0"/>
                <a:cs typeface="Times New Roman" panose="02020603050405020304" pitchFamily="18" charset="0"/>
              </a:rPr>
              <a:t>Quality Manual.</a:t>
            </a:r>
          </a:p>
          <a:p>
            <a:pPr marL="342900" indent="-342900">
              <a:buFont typeface="+mj-lt"/>
              <a:buAutoNum type="alphaLcParenR"/>
              <a:defRPr/>
            </a:pPr>
            <a:r>
              <a:rPr sz="1600">
                <a:latin typeface="Times New Roman" panose="02020603050405020304" pitchFamily="18" charset="0"/>
                <a:cs typeface="Times New Roman" panose="02020603050405020304" pitchFamily="18" charset="0"/>
              </a:rPr>
              <a:t>Procedures and records as required by national and international standards which is documented in various procedures by mentioning compliance with ISO 15189, CAP, HAAD, OSHAD and DHA requirements.</a:t>
            </a:r>
          </a:p>
          <a:p>
            <a:pPr marL="342900" indent="-342900">
              <a:buFont typeface="+mj-lt"/>
              <a:buAutoNum type="alphaLcParenR"/>
              <a:defRPr/>
            </a:pPr>
            <a:r>
              <a:rPr sz="1600">
                <a:latin typeface="Times New Roman" panose="02020603050405020304" pitchFamily="18" charset="0"/>
                <a:cs typeface="Times New Roman" panose="02020603050405020304" pitchFamily="18" charset="0"/>
              </a:rPr>
              <a:t>Documents and records to ensure the effective planning, operation and control of the processes as stated in the Document Management System Policy and available in Q-Pulse software.</a:t>
            </a:r>
          </a:p>
          <a:p>
            <a:pPr marL="342900" indent="-342900">
              <a:buFont typeface="+mj-lt"/>
              <a:buAutoNum type="alphaLcParenR"/>
              <a:defRPr/>
            </a:pPr>
            <a:r>
              <a:rPr sz="1600">
                <a:latin typeface="Times New Roman" panose="02020603050405020304" pitchFamily="18" charset="0"/>
                <a:cs typeface="Times New Roman" panose="02020603050405020304" pitchFamily="18" charset="0"/>
              </a:rPr>
              <a:t>Copies of regulations, standards, and text books are document controlled.</a:t>
            </a:r>
          </a:p>
          <a:p>
            <a:pPr>
              <a:defRPr/>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613"/>
            <a:ext cx="8229600" cy="5400675"/>
          </a:xfrm>
        </p:spPr>
        <p:txBody>
          <a:bodyPr/>
          <a:lstStyle/>
          <a:p>
            <a:pPr>
              <a:defRPr/>
            </a:pPr>
            <a:r>
              <a:rPr sz="1200" b="1">
                <a:solidFill>
                  <a:schemeClr val="tx2"/>
                </a:solidFill>
                <a:latin typeface="Times New Roman" panose="02020603050405020304" pitchFamily="18" charset="0"/>
                <a:cs typeface="Times New Roman" panose="02020603050405020304" pitchFamily="18" charset="0"/>
              </a:rPr>
              <a:t>		</a:t>
            </a:r>
            <a:r>
              <a:rPr sz="1300" b="1" u="sng">
                <a:solidFill>
                  <a:schemeClr val="tx2"/>
                </a:solidFill>
                <a:latin typeface="Times New Roman" panose="02020603050405020304" pitchFamily="18" charset="0"/>
                <a:cs typeface="Times New Roman" panose="02020603050405020304" pitchFamily="18" charset="0"/>
              </a:rPr>
              <a:t>4.3 Document Control </a:t>
            </a:r>
            <a:endParaRPr sz="1300" u="sng">
              <a:solidFill>
                <a:schemeClr val="tx2"/>
              </a:solidFill>
              <a:latin typeface="Times New Roman" panose="02020603050405020304" pitchFamily="18" charset="0"/>
              <a:cs typeface="Times New Roman" panose="02020603050405020304" pitchFamily="18" charset="0"/>
            </a:endParaRPr>
          </a:p>
          <a:p>
            <a:pPr>
              <a:defRPr/>
            </a:pPr>
            <a:r>
              <a:rPr sz="1300">
                <a:solidFill>
                  <a:schemeClr val="tx2"/>
                </a:solidFill>
                <a:latin typeface="Times New Roman" panose="02020603050405020304" pitchFamily="18" charset="0"/>
                <a:cs typeface="Times New Roman" panose="02020603050405020304" pitchFamily="18" charset="0"/>
              </a:rPr>
              <a:t>Document is any information or instruction in softcopy or hardcopy that is included in NRL’s Document Management System SOP. NRL is using Q-Pulse software application. Documents that are relevant and used by the laboratory department are listed in the laboratory Master List. </a:t>
            </a:r>
          </a:p>
          <a:p>
            <a:pPr>
              <a:defRPr/>
            </a:pPr>
            <a:r>
              <a:rPr sz="1300">
                <a:solidFill>
                  <a:schemeClr val="tx2"/>
                </a:solidFill>
                <a:latin typeface="Times New Roman" panose="02020603050405020304" pitchFamily="18" charset="0"/>
                <a:cs typeface="Times New Roman" panose="02020603050405020304" pitchFamily="18" charset="0"/>
              </a:rPr>
              <a:t>Records are archived internally and externally as per the requirements of NRL Retention of Specimen and Laboratory Records SOP. </a:t>
            </a:r>
          </a:p>
          <a:p>
            <a:pPr>
              <a:defRPr/>
            </a:pPr>
            <a:r>
              <a:rPr sz="1300">
                <a:solidFill>
                  <a:schemeClr val="tx2"/>
                </a:solidFill>
                <a:latin typeface="Times New Roman" panose="02020603050405020304" pitchFamily="18" charset="0"/>
                <a:cs typeface="Times New Roman" panose="02020603050405020304" pitchFamily="18" charset="0"/>
              </a:rPr>
              <a:t>NRL has a documented procedure which ensures the following:</a:t>
            </a:r>
          </a:p>
          <a:p>
            <a:pPr>
              <a:defRPr/>
            </a:pPr>
            <a:r>
              <a:rPr sz="1300" err="1">
                <a:solidFill>
                  <a:schemeClr val="tx2"/>
                </a:solidFill>
                <a:latin typeface="Times New Roman" panose="02020603050405020304" pitchFamily="18" charset="0"/>
                <a:cs typeface="Times New Roman" panose="02020603050405020304" pitchFamily="18" charset="0"/>
              </a:rPr>
              <a:t>a.All</a:t>
            </a:r>
            <a:r>
              <a:rPr sz="1300">
                <a:solidFill>
                  <a:schemeClr val="tx2"/>
                </a:solidFill>
                <a:latin typeface="Times New Roman" panose="02020603050405020304" pitchFamily="18" charset="0"/>
                <a:cs typeface="Times New Roman" panose="02020603050405020304" pitchFamily="18" charset="0"/>
              </a:rPr>
              <a:t> documents issued as part of the quality management system are reviewed and approved by authorized personnel before issue.</a:t>
            </a:r>
          </a:p>
          <a:p>
            <a:pPr>
              <a:defRPr/>
            </a:pPr>
            <a:r>
              <a:rPr sz="1300" err="1">
                <a:solidFill>
                  <a:schemeClr val="tx2"/>
                </a:solidFill>
                <a:latin typeface="Times New Roman" panose="02020603050405020304" pitchFamily="18" charset="0"/>
                <a:cs typeface="Times New Roman" panose="02020603050405020304" pitchFamily="18" charset="0"/>
              </a:rPr>
              <a:t>b.All</a:t>
            </a:r>
            <a:r>
              <a:rPr sz="1300">
                <a:solidFill>
                  <a:schemeClr val="tx2"/>
                </a:solidFill>
                <a:latin typeface="Times New Roman" panose="02020603050405020304" pitchFamily="18" charset="0"/>
                <a:cs typeface="Times New Roman" panose="02020603050405020304" pitchFamily="18" charset="0"/>
              </a:rPr>
              <a:t> documents are identified to include:</a:t>
            </a:r>
          </a:p>
          <a:p>
            <a:pPr lvl="1">
              <a:defRPr/>
            </a:pPr>
            <a:r>
              <a:rPr lang="en-US" sz="1300" dirty="0" err="1" smtClean="0">
                <a:solidFill>
                  <a:schemeClr val="tx2"/>
                </a:solidFill>
                <a:latin typeface="Times New Roman" panose="02020603050405020304" pitchFamily="18" charset="0"/>
                <a:cs typeface="Times New Roman" panose="02020603050405020304" pitchFamily="18" charset="0"/>
              </a:rPr>
              <a:t>i.A</a:t>
            </a:r>
            <a:r>
              <a:rPr lang="en-US" sz="1300" dirty="0" smtClean="0">
                <a:solidFill>
                  <a:schemeClr val="tx2"/>
                </a:solidFill>
                <a:latin typeface="Times New Roman" panose="02020603050405020304" pitchFamily="18" charset="0"/>
                <a:cs typeface="Times New Roman" panose="02020603050405020304" pitchFamily="18" charset="0"/>
              </a:rPr>
              <a:t> </a:t>
            </a:r>
            <a:r>
              <a:rPr lang="en-US" sz="1300" dirty="0">
                <a:solidFill>
                  <a:schemeClr val="tx2"/>
                </a:solidFill>
                <a:latin typeface="Times New Roman" panose="02020603050405020304" pitchFamily="18" charset="0"/>
                <a:cs typeface="Times New Roman" panose="02020603050405020304" pitchFamily="18" charset="0"/>
              </a:rPr>
              <a:t>title</a:t>
            </a:r>
          </a:p>
          <a:p>
            <a:pPr lvl="1">
              <a:defRPr/>
            </a:pPr>
            <a:r>
              <a:rPr lang="en-US" sz="1300" dirty="0" err="1" smtClean="0">
                <a:solidFill>
                  <a:schemeClr val="tx2"/>
                </a:solidFill>
                <a:latin typeface="Times New Roman" panose="02020603050405020304" pitchFamily="18" charset="0"/>
                <a:cs typeface="Times New Roman" panose="02020603050405020304" pitchFamily="18" charset="0"/>
              </a:rPr>
              <a:t>ii.A</a:t>
            </a:r>
            <a:r>
              <a:rPr lang="en-US" sz="1300" dirty="0" smtClean="0">
                <a:solidFill>
                  <a:schemeClr val="tx2"/>
                </a:solidFill>
                <a:latin typeface="Times New Roman" panose="02020603050405020304" pitchFamily="18" charset="0"/>
                <a:cs typeface="Times New Roman" panose="02020603050405020304" pitchFamily="18" charset="0"/>
              </a:rPr>
              <a:t> </a:t>
            </a:r>
            <a:r>
              <a:rPr lang="en-US" sz="1300" dirty="0">
                <a:solidFill>
                  <a:schemeClr val="tx2"/>
                </a:solidFill>
                <a:latin typeface="Times New Roman" panose="02020603050405020304" pitchFamily="18" charset="0"/>
                <a:cs typeface="Times New Roman" panose="02020603050405020304" pitchFamily="18" charset="0"/>
              </a:rPr>
              <a:t>unique identifier on each page</a:t>
            </a:r>
          </a:p>
          <a:p>
            <a:pPr lvl="1">
              <a:defRPr/>
            </a:pPr>
            <a:r>
              <a:rPr lang="en-US" sz="1300" dirty="0" err="1" smtClean="0">
                <a:solidFill>
                  <a:schemeClr val="tx2"/>
                </a:solidFill>
                <a:latin typeface="Times New Roman" panose="02020603050405020304" pitchFamily="18" charset="0"/>
                <a:cs typeface="Times New Roman" panose="02020603050405020304" pitchFamily="18" charset="0"/>
              </a:rPr>
              <a:t>iii.The</a:t>
            </a:r>
            <a:r>
              <a:rPr lang="en-US" sz="1300" dirty="0" smtClean="0">
                <a:solidFill>
                  <a:schemeClr val="tx2"/>
                </a:solidFill>
                <a:latin typeface="Times New Roman" panose="02020603050405020304" pitchFamily="18" charset="0"/>
                <a:cs typeface="Times New Roman" panose="02020603050405020304" pitchFamily="18" charset="0"/>
              </a:rPr>
              <a:t> </a:t>
            </a:r>
            <a:r>
              <a:rPr lang="en-US" sz="1300" dirty="0">
                <a:solidFill>
                  <a:schemeClr val="tx2"/>
                </a:solidFill>
                <a:latin typeface="Times New Roman" panose="02020603050405020304" pitchFamily="18" charset="0"/>
                <a:cs typeface="Times New Roman" panose="02020603050405020304" pitchFamily="18" charset="0"/>
              </a:rPr>
              <a:t>date of the current edition</a:t>
            </a:r>
          </a:p>
          <a:p>
            <a:pPr lvl="1">
              <a:defRPr/>
            </a:pPr>
            <a:r>
              <a:rPr lang="en-US" sz="1300" dirty="0" err="1" smtClean="0">
                <a:solidFill>
                  <a:schemeClr val="tx2"/>
                </a:solidFill>
                <a:latin typeface="Times New Roman" panose="02020603050405020304" pitchFamily="18" charset="0"/>
                <a:cs typeface="Times New Roman" panose="02020603050405020304" pitchFamily="18" charset="0"/>
              </a:rPr>
              <a:t>iv.Page</a:t>
            </a:r>
            <a:r>
              <a:rPr lang="en-US" sz="1300" dirty="0" smtClean="0">
                <a:solidFill>
                  <a:schemeClr val="tx2"/>
                </a:solidFill>
                <a:latin typeface="Times New Roman" panose="02020603050405020304" pitchFamily="18" charset="0"/>
                <a:cs typeface="Times New Roman" panose="02020603050405020304" pitchFamily="18" charset="0"/>
              </a:rPr>
              <a:t> </a:t>
            </a:r>
            <a:r>
              <a:rPr lang="en-US" sz="1300" dirty="0">
                <a:solidFill>
                  <a:schemeClr val="tx2"/>
                </a:solidFill>
                <a:latin typeface="Times New Roman" panose="02020603050405020304" pitchFamily="18" charset="0"/>
                <a:cs typeface="Times New Roman" panose="02020603050405020304" pitchFamily="18" charset="0"/>
              </a:rPr>
              <a:t>number to total number of pages</a:t>
            </a:r>
          </a:p>
          <a:p>
            <a:pPr lvl="1">
              <a:defRPr/>
            </a:pPr>
            <a:r>
              <a:rPr lang="en-US" sz="1300" dirty="0" err="1" smtClean="0">
                <a:solidFill>
                  <a:schemeClr val="tx2"/>
                </a:solidFill>
                <a:latin typeface="Times New Roman" panose="02020603050405020304" pitchFamily="18" charset="0"/>
                <a:cs typeface="Times New Roman" panose="02020603050405020304" pitchFamily="18" charset="0"/>
              </a:rPr>
              <a:t>v.Authority</a:t>
            </a:r>
            <a:r>
              <a:rPr lang="en-US" sz="1300" dirty="0" smtClean="0">
                <a:solidFill>
                  <a:schemeClr val="tx2"/>
                </a:solidFill>
                <a:latin typeface="Times New Roman" panose="02020603050405020304" pitchFamily="18" charset="0"/>
                <a:cs typeface="Times New Roman" panose="02020603050405020304" pitchFamily="18" charset="0"/>
              </a:rPr>
              <a:t> </a:t>
            </a:r>
            <a:r>
              <a:rPr lang="en-US" sz="1300" dirty="0">
                <a:solidFill>
                  <a:schemeClr val="tx2"/>
                </a:solidFill>
                <a:latin typeface="Times New Roman" panose="02020603050405020304" pitchFamily="18" charset="0"/>
                <a:cs typeface="Times New Roman" panose="02020603050405020304" pitchFamily="18" charset="0"/>
              </a:rPr>
              <a:t>of </a:t>
            </a:r>
            <a:r>
              <a:rPr lang="en-US" sz="1300" dirty="0" smtClean="0">
                <a:solidFill>
                  <a:schemeClr val="tx2"/>
                </a:solidFill>
                <a:latin typeface="Times New Roman" panose="02020603050405020304" pitchFamily="18" charset="0"/>
                <a:cs typeface="Times New Roman" panose="02020603050405020304" pitchFamily="18" charset="0"/>
              </a:rPr>
              <a:t>issue</a:t>
            </a:r>
            <a:endParaRPr lang="en-US" sz="1300" dirty="0">
              <a:solidFill>
                <a:schemeClr val="tx2"/>
              </a:solidFill>
              <a:latin typeface="Times New Roman" panose="02020603050405020304" pitchFamily="18" charset="0"/>
              <a:cs typeface="Times New Roman" panose="02020603050405020304" pitchFamily="18" charset="0"/>
            </a:endParaRPr>
          </a:p>
          <a:p>
            <a:pPr>
              <a:defRPr/>
            </a:pPr>
            <a:r>
              <a:rPr sz="1300">
                <a:solidFill>
                  <a:schemeClr val="tx2"/>
                </a:solidFill>
                <a:latin typeface="Times New Roman" panose="02020603050405020304" pitchFamily="18" charset="0"/>
                <a:cs typeface="Times New Roman" panose="02020603050405020304" pitchFamily="18" charset="0"/>
              </a:rPr>
              <a:t>c. The master documents list can be exported to excel from Q-pulse at any time</a:t>
            </a:r>
          </a:p>
          <a:p>
            <a:pPr>
              <a:defRPr/>
            </a:pPr>
            <a:r>
              <a:rPr sz="1300">
                <a:solidFill>
                  <a:schemeClr val="tx2"/>
                </a:solidFill>
                <a:latin typeface="Times New Roman" panose="02020603050405020304" pitchFamily="18" charset="0"/>
                <a:cs typeface="Times New Roman" panose="02020603050405020304" pitchFamily="18" charset="0"/>
              </a:rPr>
              <a:t>d. NRL staff can only access current documents. The only authorized person to access obsolete documents is the document controller.</a:t>
            </a:r>
          </a:p>
          <a:p>
            <a:pPr>
              <a:defRPr/>
            </a:pPr>
            <a:r>
              <a:rPr sz="1300">
                <a:solidFill>
                  <a:schemeClr val="tx2"/>
                </a:solidFill>
                <a:latin typeface="Times New Roman" panose="02020603050405020304" pitchFamily="18" charset="0"/>
                <a:cs typeface="Times New Roman" panose="02020603050405020304" pitchFamily="18" charset="0"/>
              </a:rPr>
              <a:t>e. Since all documents are available electronically, no documents can be amended by hand.  Copy holders can raise a change request through Q-Pulse.</a:t>
            </a:r>
          </a:p>
          <a:p>
            <a:pPr>
              <a:defRPr/>
            </a:pPr>
            <a:r>
              <a:rPr sz="1300">
                <a:solidFill>
                  <a:schemeClr val="tx2"/>
                </a:solidFill>
                <a:latin typeface="Times New Roman" panose="02020603050405020304" pitchFamily="18" charset="0"/>
                <a:cs typeface="Times New Roman" panose="02020603050405020304" pitchFamily="18" charset="0"/>
              </a:rPr>
              <a:t>f. All changes to laboratory documents are authorized and clearly identified at the end of the SOP. </a:t>
            </a:r>
          </a:p>
          <a:p>
            <a:pPr>
              <a:defRPr/>
            </a:pPr>
            <a:r>
              <a:rPr sz="1300">
                <a:solidFill>
                  <a:schemeClr val="tx2"/>
                </a:solidFill>
                <a:latin typeface="Times New Roman" panose="02020603050405020304" pitchFamily="18" charset="0"/>
                <a:cs typeface="Times New Roman" panose="02020603050405020304" pitchFamily="18" charset="0"/>
              </a:rPr>
              <a:t>g. All documents remain legible.</a:t>
            </a:r>
          </a:p>
          <a:p>
            <a:pPr>
              <a:defRPr/>
            </a:pPr>
            <a:r>
              <a:rPr sz="1300">
                <a:solidFill>
                  <a:schemeClr val="tx2"/>
                </a:solidFill>
                <a:latin typeface="Times New Roman" panose="02020603050405020304" pitchFamily="18" charset="0"/>
                <a:cs typeface="Times New Roman" panose="02020603050405020304" pitchFamily="18" charset="0"/>
              </a:rPr>
              <a:t>h. All documents are reviewed and updated biennially, exception is OHS SOPs which are reviewed and updated annually.</a:t>
            </a:r>
          </a:p>
          <a:p>
            <a:pPr>
              <a:defRPr/>
            </a:pPr>
            <a:r>
              <a:rPr sz="1300">
                <a:solidFill>
                  <a:schemeClr val="tx2"/>
                </a:solidFill>
                <a:latin typeface="Times New Roman" panose="02020603050405020304" pitchFamily="18" charset="0"/>
                <a:cs typeface="Times New Roman" panose="02020603050405020304" pitchFamily="18" charset="0"/>
              </a:rPr>
              <a:t>I. Obsolete controlled SOPs are stored in a separate register in Q-pulse with restricted access.</a:t>
            </a:r>
          </a:p>
          <a:p>
            <a:pPr>
              <a:defRPr/>
            </a:pPr>
            <a:r>
              <a:rPr sz="1300">
                <a:solidFill>
                  <a:schemeClr val="tx2"/>
                </a:solidFill>
                <a:latin typeface="Times New Roman" panose="02020603050405020304" pitchFamily="18" charset="0"/>
                <a:cs typeface="Times New Roman" panose="02020603050405020304" pitchFamily="18" charset="0"/>
              </a:rPr>
              <a:t>j. Obsolete documents are indefinitely retained for a specified period in accordance with NRL Document Management System SOPs guidelines.</a:t>
            </a:r>
          </a:p>
          <a:p>
            <a:pPr>
              <a:defRPr/>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5175"/>
            <a:ext cx="8229600" cy="5759450"/>
          </a:xfrm>
        </p:spPr>
        <p:txBody>
          <a:bodyPr/>
          <a:lstStyle/>
          <a:p>
            <a:pPr>
              <a:defRPr/>
            </a:pPr>
            <a:r>
              <a:rPr sz="1400" b="1">
                <a:solidFill>
                  <a:schemeClr val="tx2"/>
                </a:solidFill>
                <a:latin typeface="Times New Roman" panose="02020603050405020304" pitchFamily="18" charset="0"/>
                <a:cs typeface="Times New Roman" panose="02020603050405020304" pitchFamily="18" charset="0"/>
              </a:rPr>
              <a:t>		</a:t>
            </a:r>
            <a:r>
              <a:rPr lang="az-Latn-AZ" sz="1400" b="1">
                <a:solidFill>
                  <a:schemeClr val="tx2"/>
                </a:solidFill>
                <a:latin typeface="Times New Roman" panose="02020603050405020304" pitchFamily="18" charset="0"/>
                <a:cs typeface="Times New Roman" panose="02020603050405020304" pitchFamily="18" charset="0"/>
              </a:rPr>
              <a:t>4.4 Service agreement</a:t>
            </a:r>
            <a:endParaRPr sz="1400" b="1">
              <a:solidFill>
                <a:schemeClr val="tx2"/>
              </a:solidFill>
              <a:latin typeface="Times New Roman" panose="02020603050405020304" pitchFamily="18" charset="0"/>
              <a:cs typeface="Times New Roman" panose="02020603050405020304" pitchFamily="18" charset="0"/>
            </a:endParaRPr>
          </a:p>
          <a:p>
            <a:pPr>
              <a:defRPr/>
            </a:pPr>
            <a:r>
              <a:rPr lang="az-Latn-AZ" sz="1200" b="1">
                <a:solidFill>
                  <a:schemeClr val="tx2"/>
                </a:solidFill>
                <a:latin typeface="Times New Roman" panose="02020603050405020304" pitchFamily="18" charset="0"/>
                <a:cs typeface="Times New Roman" panose="02020603050405020304" pitchFamily="18" charset="0"/>
              </a:rPr>
              <a:t>4.4.1 Establishment of service agreement</a:t>
            </a:r>
            <a:endParaRPr sz="1200">
              <a:solidFill>
                <a:schemeClr val="tx2"/>
              </a:solidFill>
              <a:latin typeface="Times New Roman" panose="02020603050405020304" pitchFamily="18" charset="0"/>
              <a:cs typeface="Times New Roman" panose="02020603050405020304" pitchFamily="18" charset="0"/>
            </a:endParaRPr>
          </a:p>
          <a:p>
            <a:pPr>
              <a:defRPr/>
            </a:pPr>
            <a:r>
              <a:rPr lang="az-Latn-AZ" sz="1200">
                <a:solidFill>
                  <a:schemeClr val="tx2"/>
                </a:solidFill>
                <a:latin typeface="Times New Roman" panose="02020603050405020304" pitchFamily="18" charset="0"/>
                <a:cs typeface="Times New Roman" panose="02020603050405020304" pitchFamily="18" charset="0"/>
              </a:rPr>
              <a:t>The NRL has two type of agreements with its clients: </a:t>
            </a:r>
            <a:endParaRPr sz="1200">
              <a:solidFill>
                <a:schemeClr val="tx2"/>
              </a:solidFill>
              <a:latin typeface="Times New Roman" panose="02020603050405020304" pitchFamily="18" charset="0"/>
              <a:cs typeface="Times New Roman" panose="02020603050405020304" pitchFamily="18" charset="0"/>
            </a:endParaRPr>
          </a:p>
          <a:p>
            <a:pPr lvl="1">
              <a:defRPr/>
            </a:pPr>
            <a:r>
              <a:rPr lang="az-Latn-AZ" sz="1200" dirty="0">
                <a:solidFill>
                  <a:schemeClr val="tx2"/>
                </a:solidFill>
                <a:latin typeface="Times New Roman" panose="02020603050405020304" pitchFamily="18" charset="0"/>
                <a:cs typeface="Times New Roman" panose="02020603050405020304" pitchFamily="18" charset="0"/>
              </a:rPr>
              <a:t>The Service Level Agreement (SLA) which is a contractual agreement between the laboratory and the health care centers/hospitals. The SLA will include several details including the test menu, agreed TAT, KPIs, handling of STAT requests, and samples transport agreement. </a:t>
            </a:r>
            <a:endParaRPr lang="en-US" sz="1200" dirty="0">
              <a:solidFill>
                <a:schemeClr val="tx2"/>
              </a:solidFill>
              <a:latin typeface="Times New Roman" panose="02020603050405020304" pitchFamily="18" charset="0"/>
              <a:cs typeface="Times New Roman" panose="02020603050405020304" pitchFamily="18" charset="0"/>
            </a:endParaRPr>
          </a:p>
          <a:p>
            <a:pPr lvl="1">
              <a:defRPr/>
            </a:pPr>
            <a:r>
              <a:rPr lang="az-Latn-AZ" sz="1200" dirty="0">
                <a:solidFill>
                  <a:schemeClr val="tx2"/>
                </a:solidFill>
                <a:latin typeface="Times New Roman" panose="02020603050405020304" pitchFamily="18" charset="0"/>
                <a:cs typeface="Times New Roman" panose="02020603050405020304" pitchFamily="18" charset="0"/>
              </a:rPr>
              <a:t>Any electronic or manual request for tests is considered as an agreement. The laboratory will honor the agreement by performing the requested tests or rejecting the samples and commuicate the information to the clients</a:t>
            </a:r>
            <a:r>
              <a:rPr lang="az-Latn-AZ" sz="1200" dirty="0" smtClean="0">
                <a:solidFill>
                  <a:schemeClr val="tx2"/>
                </a:solidFill>
                <a:latin typeface="Times New Roman" panose="02020603050405020304" pitchFamily="18" charset="0"/>
                <a:cs typeface="Times New Roman" panose="02020603050405020304" pitchFamily="18" charset="0"/>
              </a:rPr>
              <a:t>.</a:t>
            </a:r>
            <a:endParaRPr lang="en-US" sz="1200" dirty="0">
              <a:solidFill>
                <a:schemeClr val="tx2"/>
              </a:solidFill>
              <a:latin typeface="Times New Roman" panose="02020603050405020304" pitchFamily="18" charset="0"/>
              <a:cs typeface="Times New Roman" panose="02020603050405020304" pitchFamily="18" charset="0"/>
            </a:endParaRPr>
          </a:p>
          <a:p>
            <a:pPr>
              <a:defRPr/>
            </a:pPr>
            <a:r>
              <a:rPr lang="az-Latn-AZ" sz="1200">
                <a:solidFill>
                  <a:schemeClr val="tx2"/>
                </a:solidFill>
                <a:latin typeface="Times New Roman" panose="02020603050405020304" pitchFamily="18" charset="0"/>
                <a:cs typeface="Times New Roman" panose="02020603050405020304" pitchFamily="18" charset="0"/>
              </a:rPr>
              <a:t>The laboratory services available are defined within the NRL Directory of Services and NRL Collection Manual which is available in the intra-net and at the laboratory website </a:t>
            </a:r>
            <a:r>
              <a:rPr lang="az-Latn-AZ" sz="1200" u="sng">
                <a:solidFill>
                  <a:schemeClr val="tx2"/>
                </a:solidFill>
                <a:latin typeface="Times New Roman" panose="02020603050405020304" pitchFamily="18" charset="0"/>
                <a:cs typeface="Times New Roman" panose="02020603050405020304" pitchFamily="18" charset="0"/>
                <a:hlinkClick r:id="rId2"/>
              </a:rPr>
              <a:t>www.nrl.ae</a:t>
            </a:r>
            <a:r>
              <a:rPr lang="az-Latn-AZ" sz="1200">
                <a:solidFill>
                  <a:schemeClr val="tx2"/>
                </a:solidFill>
                <a:latin typeface="Times New Roman" panose="02020603050405020304" pitchFamily="18" charset="0"/>
                <a:cs typeface="Times New Roman" panose="02020603050405020304" pitchFamily="18" charset="0"/>
              </a:rPr>
              <a:t>. </a:t>
            </a:r>
            <a:endParaRPr sz="1200">
              <a:solidFill>
                <a:schemeClr val="tx2"/>
              </a:solidFill>
              <a:latin typeface="Times New Roman" panose="02020603050405020304" pitchFamily="18" charset="0"/>
              <a:cs typeface="Times New Roman" panose="02020603050405020304" pitchFamily="18" charset="0"/>
            </a:endParaRPr>
          </a:p>
          <a:p>
            <a:pPr>
              <a:defRPr/>
            </a:pPr>
            <a:r>
              <a:rPr lang="az-Latn-AZ" sz="1200">
                <a:solidFill>
                  <a:schemeClr val="tx2"/>
                </a:solidFill>
                <a:latin typeface="Times New Roman" panose="02020603050405020304" pitchFamily="18" charset="0"/>
                <a:cs typeface="Times New Roman" panose="02020603050405020304" pitchFamily="18" charset="0"/>
              </a:rPr>
              <a:t>The masterlist of external customers is maintained by the Director of Business Development.</a:t>
            </a:r>
            <a:endParaRPr sz="1200">
              <a:solidFill>
                <a:schemeClr val="tx2"/>
              </a:solidFill>
              <a:latin typeface="Times New Roman" panose="02020603050405020304" pitchFamily="18" charset="0"/>
              <a:cs typeface="Times New Roman" panose="02020603050405020304" pitchFamily="18" charset="0"/>
            </a:endParaRPr>
          </a:p>
          <a:p>
            <a:pPr>
              <a:defRPr/>
            </a:pPr>
            <a:r>
              <a:rPr lang="az-Latn-AZ" sz="1200">
                <a:solidFill>
                  <a:schemeClr val="tx2"/>
                </a:solidFill>
                <a:latin typeface="Times New Roman" panose="02020603050405020304" pitchFamily="18" charset="0"/>
                <a:cs typeface="Times New Roman" panose="02020603050405020304" pitchFamily="18" charset="0"/>
              </a:rPr>
              <a:t>The following conditions will be met before the NRL enters into service agreements:</a:t>
            </a:r>
            <a:endParaRPr sz="1200">
              <a:solidFill>
                <a:schemeClr val="tx2"/>
              </a:solidFill>
              <a:latin typeface="Times New Roman" panose="02020603050405020304" pitchFamily="18" charset="0"/>
              <a:cs typeface="Times New Roman" panose="02020603050405020304" pitchFamily="18" charset="0"/>
            </a:endParaRPr>
          </a:p>
          <a:p>
            <a:pPr lvl="1">
              <a:defRPr/>
            </a:pPr>
            <a:r>
              <a:rPr lang="az-Latn-AZ" sz="1200" dirty="0">
                <a:solidFill>
                  <a:schemeClr val="tx2"/>
                </a:solidFill>
                <a:latin typeface="Times New Roman" panose="02020603050405020304" pitchFamily="18" charset="0"/>
                <a:cs typeface="Times New Roman" panose="02020603050405020304" pitchFamily="18" charset="0"/>
              </a:rPr>
              <a:t>The requirements of NRL clients are defined, documented, and understood.</a:t>
            </a:r>
            <a:endParaRPr lang="en-US" sz="1200" dirty="0">
              <a:solidFill>
                <a:schemeClr val="tx2"/>
              </a:solidFill>
              <a:latin typeface="Times New Roman" panose="02020603050405020304" pitchFamily="18" charset="0"/>
              <a:cs typeface="Times New Roman" panose="02020603050405020304" pitchFamily="18" charset="0"/>
            </a:endParaRPr>
          </a:p>
          <a:p>
            <a:pPr lvl="1">
              <a:defRPr/>
            </a:pPr>
            <a:r>
              <a:rPr lang="az-Latn-AZ" sz="1200" dirty="0">
                <a:solidFill>
                  <a:schemeClr val="tx2"/>
                </a:solidFill>
                <a:latin typeface="Times New Roman" panose="02020603050405020304" pitchFamily="18" charset="0"/>
                <a:cs typeface="Times New Roman" panose="02020603050405020304" pitchFamily="18" charset="0"/>
              </a:rPr>
              <a:t>NRL ensures that the capablities and resources are available.</a:t>
            </a:r>
            <a:endParaRPr lang="en-US" sz="1200" dirty="0">
              <a:solidFill>
                <a:schemeClr val="tx2"/>
              </a:solidFill>
              <a:latin typeface="Times New Roman" panose="02020603050405020304" pitchFamily="18" charset="0"/>
              <a:cs typeface="Times New Roman" panose="02020603050405020304" pitchFamily="18" charset="0"/>
            </a:endParaRPr>
          </a:p>
          <a:p>
            <a:pPr lvl="1">
              <a:defRPr/>
            </a:pPr>
            <a:r>
              <a:rPr lang="az-Latn-AZ" sz="1200" dirty="0">
                <a:solidFill>
                  <a:schemeClr val="tx2"/>
                </a:solidFill>
                <a:latin typeface="Times New Roman" panose="02020603050405020304" pitchFamily="18" charset="0"/>
                <a:cs typeface="Times New Roman" panose="02020603050405020304" pitchFamily="18" charset="0"/>
              </a:rPr>
              <a:t>NRL ensures that laboratory personnel have the skills and expertise necessary for the performance of the intended examination.</a:t>
            </a:r>
            <a:endParaRPr lang="en-US" sz="1200" dirty="0">
              <a:solidFill>
                <a:schemeClr val="tx2"/>
              </a:solidFill>
              <a:latin typeface="Times New Roman" panose="02020603050405020304" pitchFamily="18" charset="0"/>
              <a:cs typeface="Times New Roman" panose="02020603050405020304" pitchFamily="18" charset="0"/>
            </a:endParaRPr>
          </a:p>
          <a:p>
            <a:pPr lvl="1">
              <a:defRPr/>
            </a:pPr>
            <a:r>
              <a:rPr lang="az-Latn-AZ" sz="1200" dirty="0">
                <a:solidFill>
                  <a:schemeClr val="tx2"/>
                </a:solidFill>
                <a:latin typeface="Times New Roman" panose="02020603050405020304" pitchFamily="18" charset="0"/>
                <a:cs typeface="Times New Roman" panose="02020603050405020304" pitchFamily="18" charset="0"/>
              </a:rPr>
              <a:t>Examination procedures selected are appropriate and meet the customers needs.</a:t>
            </a:r>
            <a:endParaRPr lang="en-US" sz="1200" dirty="0">
              <a:solidFill>
                <a:schemeClr val="tx2"/>
              </a:solidFill>
              <a:latin typeface="Times New Roman" panose="02020603050405020304" pitchFamily="18" charset="0"/>
              <a:cs typeface="Times New Roman" panose="02020603050405020304" pitchFamily="18" charset="0"/>
            </a:endParaRPr>
          </a:p>
          <a:p>
            <a:pPr lvl="1">
              <a:defRPr/>
            </a:pPr>
            <a:r>
              <a:rPr lang="az-Latn-AZ" sz="1200" dirty="0">
                <a:solidFill>
                  <a:schemeClr val="tx2"/>
                </a:solidFill>
                <a:latin typeface="Times New Roman" panose="02020603050405020304" pitchFamily="18" charset="0"/>
                <a:cs typeface="Times New Roman" panose="02020603050405020304" pitchFamily="18" charset="0"/>
              </a:rPr>
              <a:t>Clients will be informed by any deviations from the agreement which may impact upon the examination results i.e, specimen rejection, instrument breakdown, etc. </a:t>
            </a:r>
            <a:endParaRPr lang="en-US" sz="1200" dirty="0">
              <a:solidFill>
                <a:schemeClr val="tx2"/>
              </a:solidFill>
              <a:latin typeface="Times New Roman" panose="02020603050405020304" pitchFamily="18" charset="0"/>
              <a:cs typeface="Times New Roman" panose="02020603050405020304" pitchFamily="18" charset="0"/>
            </a:endParaRPr>
          </a:p>
          <a:p>
            <a:pPr lvl="1">
              <a:defRPr/>
            </a:pPr>
            <a:r>
              <a:rPr lang="az-Latn-AZ" sz="1200" dirty="0">
                <a:solidFill>
                  <a:schemeClr val="tx2"/>
                </a:solidFill>
                <a:latin typeface="Times New Roman" panose="02020603050405020304" pitchFamily="18" charset="0"/>
                <a:cs typeface="Times New Roman" panose="02020603050405020304" pitchFamily="18" charset="0"/>
              </a:rPr>
              <a:t>Reference will be made if NRL send samples to any referral laboratory</a:t>
            </a:r>
            <a:r>
              <a:rPr lang="az-Latn-AZ" sz="1200" dirty="0" smtClean="0">
                <a:solidFill>
                  <a:schemeClr val="tx2"/>
                </a:solidFill>
                <a:latin typeface="Times New Roman" panose="02020603050405020304" pitchFamily="18" charset="0"/>
                <a:cs typeface="Times New Roman" panose="02020603050405020304" pitchFamily="18" charset="0"/>
              </a:rPr>
              <a:t>.</a:t>
            </a:r>
            <a:endParaRPr lang="en-US" sz="1200" dirty="0">
              <a:solidFill>
                <a:schemeClr val="tx2"/>
              </a:solidFill>
              <a:latin typeface="Times New Roman" panose="02020603050405020304" pitchFamily="18" charset="0"/>
              <a:cs typeface="Times New Roman" panose="02020603050405020304" pitchFamily="18" charset="0"/>
            </a:endParaRPr>
          </a:p>
          <a:p>
            <a:pPr>
              <a:defRPr/>
            </a:pPr>
            <a:endParaRPr sz="1200" b="1">
              <a:solidFill>
                <a:schemeClr val="tx2"/>
              </a:solidFill>
              <a:latin typeface="Times New Roman" panose="02020603050405020304" pitchFamily="18" charset="0"/>
              <a:cs typeface="Times New Roman" panose="02020603050405020304" pitchFamily="18" charset="0"/>
            </a:endParaRPr>
          </a:p>
          <a:p>
            <a:pPr>
              <a:defRPr/>
            </a:pPr>
            <a:r>
              <a:rPr lang="az-Latn-AZ" sz="1200" b="1">
                <a:solidFill>
                  <a:schemeClr val="tx2"/>
                </a:solidFill>
                <a:latin typeface="Times New Roman" panose="02020603050405020304" pitchFamily="18" charset="0"/>
                <a:cs typeface="Times New Roman" panose="02020603050405020304" pitchFamily="18" charset="0"/>
              </a:rPr>
              <a:t>4.4.2 Review of service agreement</a:t>
            </a:r>
            <a:endParaRPr sz="1200">
              <a:solidFill>
                <a:schemeClr val="tx2"/>
              </a:solidFill>
              <a:latin typeface="Times New Roman" panose="02020603050405020304" pitchFamily="18" charset="0"/>
              <a:cs typeface="Times New Roman" panose="02020603050405020304" pitchFamily="18" charset="0"/>
            </a:endParaRPr>
          </a:p>
          <a:p>
            <a:pPr>
              <a:defRPr/>
            </a:pPr>
            <a:r>
              <a:rPr lang="az-Latn-AZ" sz="1200">
                <a:solidFill>
                  <a:schemeClr val="tx2"/>
                </a:solidFill>
                <a:latin typeface="Times New Roman" panose="02020603050405020304" pitchFamily="18" charset="0"/>
                <a:cs typeface="Times New Roman" panose="02020603050405020304" pitchFamily="18" charset="0"/>
              </a:rPr>
              <a:t>Review of agreements to provide medical laboratory services will include all aspects of the agreements. Records of these review will include any changes to the agreement and any pertinent discussions amongst the Business Development, Supply Chain/Finance and Leadership teams.</a:t>
            </a:r>
            <a:endParaRPr sz="1200">
              <a:solidFill>
                <a:schemeClr val="tx2"/>
              </a:solidFill>
              <a:latin typeface="Times New Roman" panose="02020603050405020304" pitchFamily="18" charset="0"/>
              <a:cs typeface="Times New Roman" panose="02020603050405020304" pitchFamily="18" charset="0"/>
            </a:endParaRPr>
          </a:p>
          <a:p>
            <a:pPr>
              <a:defRPr/>
            </a:pPr>
            <a:r>
              <a:rPr lang="az-Latn-AZ" sz="1200">
                <a:solidFill>
                  <a:schemeClr val="tx2"/>
                </a:solidFill>
                <a:latin typeface="Times New Roman" panose="02020603050405020304" pitchFamily="18" charset="0"/>
                <a:cs typeface="Times New Roman" panose="02020603050405020304" pitchFamily="18" charset="0"/>
              </a:rPr>
              <a:t>If a contract needs to be amended after it has commenced on the instruction of either party, the same contract review process as detailed in the previous section will be repeated and any amendment will be communicated to internal and external customers accordingly.</a:t>
            </a:r>
            <a:endParaRPr sz="1200">
              <a:solidFill>
                <a:schemeClr val="tx2"/>
              </a:solidFill>
              <a:latin typeface="Times New Roman" panose="02020603050405020304" pitchFamily="18" charset="0"/>
              <a:cs typeface="Times New Roman" panose="02020603050405020304" pitchFamily="18" charset="0"/>
            </a:endParaRPr>
          </a:p>
          <a:p>
            <a:pPr>
              <a:defRPr/>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050"/>
            <a:ext cx="8229600" cy="5137150"/>
          </a:xfrm>
        </p:spPr>
        <p:txBody>
          <a:bodyPr/>
          <a:lstStyle/>
          <a:p>
            <a:pPr>
              <a:spcBef>
                <a:spcPts val="0"/>
              </a:spcBef>
              <a:spcAft>
                <a:spcPts val="0"/>
              </a:spcAft>
              <a:defRPr/>
            </a:pPr>
            <a:r>
              <a:rPr lang="az-Latn-AZ" sz="1600" b="1">
                <a:latin typeface="Times New Roman"/>
                <a:ea typeface="Times New Roman"/>
              </a:rPr>
              <a:t>4.5 Examination by referral laboratories</a:t>
            </a:r>
            <a:endParaRPr sz="1600">
              <a:latin typeface="Times New Roman"/>
              <a:ea typeface="Times New Roman"/>
            </a:endParaRPr>
          </a:p>
          <a:p>
            <a:pPr>
              <a:spcBef>
                <a:spcPts val="0"/>
              </a:spcBef>
              <a:spcAft>
                <a:spcPts val="0"/>
              </a:spcAft>
              <a:defRPr/>
            </a:pPr>
            <a:r>
              <a:rPr lang="az-Latn-AZ" sz="1600" b="1">
                <a:latin typeface="Times New Roman"/>
                <a:ea typeface="Times New Roman"/>
              </a:rPr>
              <a:t> </a:t>
            </a:r>
            <a:endParaRPr sz="1600">
              <a:latin typeface="Times New Roman"/>
              <a:ea typeface="Times New Roman"/>
            </a:endParaRPr>
          </a:p>
          <a:p>
            <a:pPr>
              <a:spcBef>
                <a:spcPts val="0"/>
              </a:spcBef>
              <a:spcAft>
                <a:spcPts val="0"/>
              </a:spcAft>
              <a:defRPr/>
            </a:pPr>
            <a:r>
              <a:rPr lang="az-Latn-AZ" sz="1600" b="1">
                <a:latin typeface="Times New Roman"/>
                <a:ea typeface="Times New Roman"/>
              </a:rPr>
              <a:t>4.5.1 Selecting and evaluating referral laboratories and consultants </a:t>
            </a:r>
            <a:endParaRPr sz="1600">
              <a:latin typeface="Times New Roman"/>
              <a:ea typeface="Times New Roman"/>
            </a:endParaRPr>
          </a:p>
          <a:p>
            <a:pPr>
              <a:spcBef>
                <a:spcPts val="0"/>
              </a:spcBef>
              <a:spcAft>
                <a:spcPts val="0"/>
              </a:spcAft>
              <a:defRPr/>
            </a:pPr>
            <a:r>
              <a:rPr lang="az-Latn-AZ" sz="1600" b="1">
                <a:latin typeface="Times New Roman"/>
                <a:ea typeface="Times New Roman"/>
              </a:rPr>
              <a:t> </a:t>
            </a:r>
            <a:endParaRPr sz="1600">
              <a:latin typeface="Times New Roman"/>
              <a:ea typeface="Times New Roman"/>
            </a:endParaRPr>
          </a:p>
          <a:p>
            <a:pPr>
              <a:spcBef>
                <a:spcPts val="0"/>
              </a:spcBef>
              <a:spcAft>
                <a:spcPts val="0"/>
              </a:spcAft>
              <a:defRPr/>
            </a:pPr>
            <a:r>
              <a:rPr lang="az-Latn-AZ" sz="1600">
                <a:latin typeface="Times New Roman"/>
                <a:ea typeface="Times New Roman"/>
              </a:rPr>
              <a:t>Evaluating and Selecting Referral Laboratory SOP </a:t>
            </a:r>
            <a:r>
              <a:rPr sz="1600">
                <a:latin typeface="Times New Roman"/>
                <a:ea typeface="Times New Roman"/>
              </a:rPr>
              <a:t>delineates referral laboratories selection process. Additionally, the SOP ensures the following:</a:t>
            </a:r>
          </a:p>
          <a:p>
            <a:pPr>
              <a:spcBef>
                <a:spcPts val="0"/>
              </a:spcBef>
              <a:spcAft>
                <a:spcPts val="0"/>
              </a:spcAft>
              <a:defRPr/>
            </a:pPr>
            <a:r>
              <a:rPr sz="1600">
                <a:latin typeface="Times New Roman"/>
                <a:ea typeface="Times New Roman"/>
              </a:rPr>
              <a:t> </a:t>
            </a:r>
          </a:p>
          <a:p>
            <a:pPr marL="342900" indent="-342900">
              <a:spcBef>
                <a:spcPts val="0"/>
              </a:spcBef>
              <a:spcAft>
                <a:spcPts val="0"/>
              </a:spcAft>
              <a:buFont typeface="+mj-lt"/>
              <a:buAutoNum type="alphaLcParenR"/>
              <a:defRPr/>
            </a:pPr>
            <a:r>
              <a:rPr lang="az-Latn-AZ" sz="1600">
                <a:latin typeface="Times New Roman"/>
                <a:ea typeface="Times New Roman"/>
              </a:rPr>
              <a:t>NRL is responsible for selecting the referral laboratory, monitoring the quality performance, and ensures that the referral laboratories are competent to perform the requested examinations.</a:t>
            </a:r>
            <a:endParaRPr sz="1600">
              <a:latin typeface="Times New Roman"/>
              <a:ea typeface="Times New Roman"/>
            </a:endParaRPr>
          </a:p>
          <a:p>
            <a:pPr marL="342900" indent="-342900">
              <a:spcBef>
                <a:spcPts val="0"/>
              </a:spcBef>
              <a:spcAft>
                <a:spcPts val="0"/>
              </a:spcAft>
              <a:buFont typeface="+mj-lt"/>
              <a:buAutoNum type="alphaLcParenR"/>
              <a:defRPr/>
            </a:pPr>
            <a:r>
              <a:rPr lang="az-Latn-AZ" sz="1600">
                <a:latin typeface="Times New Roman"/>
                <a:ea typeface="Times New Roman"/>
              </a:rPr>
              <a:t>Arrangements with referral laboratories are reviewed and evaluated periodically to ensure that they meet national and international accreditation requirements.</a:t>
            </a:r>
            <a:endParaRPr sz="1600">
              <a:latin typeface="Times New Roman"/>
              <a:ea typeface="Times New Roman"/>
            </a:endParaRPr>
          </a:p>
          <a:p>
            <a:pPr marL="342900" indent="-342900">
              <a:spcBef>
                <a:spcPts val="0"/>
              </a:spcBef>
              <a:spcAft>
                <a:spcPts val="0"/>
              </a:spcAft>
              <a:buFont typeface="+mj-lt"/>
              <a:buAutoNum type="alphaLcParenR"/>
              <a:defRPr/>
            </a:pPr>
            <a:r>
              <a:rPr lang="az-Latn-AZ" sz="1600">
                <a:latin typeface="Times New Roman"/>
                <a:ea typeface="Times New Roman"/>
              </a:rPr>
              <a:t>NRL maintains the records of referral laboratories such as updated accreditation certificate and proficiency Testing score cards.</a:t>
            </a:r>
            <a:endParaRPr sz="1600">
              <a:latin typeface="Times New Roman"/>
              <a:ea typeface="Times New Roman"/>
            </a:endParaRPr>
          </a:p>
          <a:p>
            <a:pPr marL="342900" indent="-342900">
              <a:spcBef>
                <a:spcPts val="0"/>
              </a:spcBef>
              <a:spcAft>
                <a:spcPts val="0"/>
              </a:spcAft>
              <a:buFont typeface="+mj-lt"/>
              <a:buAutoNum type="alphaLcParenR"/>
              <a:defRPr/>
            </a:pPr>
            <a:r>
              <a:rPr lang="az-Latn-AZ" sz="1600">
                <a:latin typeface="Times New Roman"/>
                <a:ea typeface="Times New Roman"/>
              </a:rPr>
              <a:t>NRL maintains the referral laboratories list.</a:t>
            </a:r>
            <a:endParaRPr sz="1600">
              <a:latin typeface="Times New Roman"/>
              <a:ea typeface="Times New Roman"/>
            </a:endParaRPr>
          </a:p>
          <a:p>
            <a:pPr marL="342900" indent="-342900">
              <a:spcBef>
                <a:spcPts val="0"/>
              </a:spcBef>
              <a:spcAft>
                <a:spcPts val="0"/>
              </a:spcAft>
              <a:buFont typeface="+mj-lt"/>
              <a:buAutoNum type="alphaLcParenR"/>
              <a:defRPr/>
            </a:pPr>
            <a:r>
              <a:rPr lang="az-Latn-AZ" sz="1600">
                <a:latin typeface="Times New Roman"/>
                <a:ea typeface="Times New Roman"/>
              </a:rPr>
              <a:t>Requests and results are maintained as </a:t>
            </a:r>
            <a:r>
              <a:rPr sz="1600">
                <a:latin typeface="Times New Roman"/>
                <a:ea typeface="Times New Roman"/>
              </a:rPr>
              <a:t>delineated in the Retention of Specimen and Laboratory Records SOP. </a:t>
            </a:r>
          </a:p>
          <a:p>
            <a:pPr>
              <a:defRPr/>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1075"/>
            <a:ext cx="8229600" cy="5064125"/>
          </a:xfrm>
        </p:spPr>
        <p:txBody>
          <a:bodyPr/>
          <a:lstStyle/>
          <a:p>
            <a:pPr>
              <a:defRPr/>
            </a:pPr>
            <a:r>
              <a:rPr sz="1400" b="1">
                <a:latin typeface="Times New Roman" panose="02020603050405020304" pitchFamily="18" charset="0"/>
                <a:cs typeface="Times New Roman" panose="02020603050405020304" pitchFamily="18" charset="0"/>
              </a:rPr>
              <a:t>4.5.2 Provision of examination results  </a:t>
            </a:r>
          </a:p>
          <a:p>
            <a:pPr>
              <a:defRPr/>
            </a:pPr>
            <a:endParaRPr sz="1400">
              <a:latin typeface="Times New Roman" panose="02020603050405020304" pitchFamily="18" charset="0"/>
              <a:cs typeface="Times New Roman" panose="02020603050405020304" pitchFamily="18" charset="0"/>
            </a:endParaRPr>
          </a:p>
          <a:p>
            <a:pPr>
              <a:defRPr/>
            </a:pPr>
            <a:r>
              <a:rPr sz="1400">
                <a:latin typeface="Times New Roman" panose="02020603050405020304" pitchFamily="18" charset="0"/>
                <a:cs typeface="Times New Roman" panose="02020603050405020304" pitchFamily="18" charset="0"/>
              </a:rPr>
              <a:t>The laboratory is responsible for all tests performed by another laboratory on patient samples that are referred. The laboratory will select referral laboratories according to pre-defined criteria as delineated in the SOP titled “Evaluating and Selecting Referral Laboratory SOP”.   </a:t>
            </a:r>
          </a:p>
          <a:p>
            <a:pPr>
              <a:defRPr/>
            </a:pPr>
            <a:r>
              <a:rPr sz="1400">
                <a:latin typeface="Times New Roman" panose="02020603050405020304" pitchFamily="18" charset="0"/>
                <a:cs typeface="Times New Roman" panose="02020603050405020304" pitchFamily="18" charset="0"/>
              </a:rPr>
              <a:t>It will be the quality committee’s responsibility to designate the laboratories and/or companies with whom they will subcontract tests or calibration. These will be listed and kept in a folder with all documents referring to the subcontractors.</a:t>
            </a:r>
          </a:p>
          <a:p>
            <a:pPr>
              <a:defRPr/>
            </a:pPr>
            <a:r>
              <a:rPr sz="1400">
                <a:latin typeface="Times New Roman" panose="02020603050405020304" pitchFamily="18" charset="0"/>
                <a:cs typeface="Times New Roman" panose="02020603050405020304" pitchFamily="18" charset="0"/>
              </a:rPr>
              <a:t>Subcontracting of samples may occur under any of the following circumstances:</a:t>
            </a:r>
          </a:p>
          <a:p>
            <a:pPr>
              <a:defRPr/>
            </a:pPr>
            <a:r>
              <a:rPr sz="1400">
                <a:latin typeface="Times New Roman" panose="02020603050405020304" pitchFamily="18" charset="0"/>
                <a:cs typeface="Times New Roman" panose="02020603050405020304" pitchFamily="18" charset="0"/>
              </a:rPr>
              <a:t>•	test not performed routinely by the laboratory</a:t>
            </a:r>
          </a:p>
          <a:p>
            <a:pPr>
              <a:defRPr/>
            </a:pPr>
            <a:r>
              <a:rPr sz="1400">
                <a:latin typeface="Times New Roman" panose="02020603050405020304" pitchFamily="18" charset="0"/>
                <a:cs typeface="Times New Roman" panose="02020603050405020304" pitchFamily="18" charset="0"/>
              </a:rPr>
              <a:t>•	instrument breakdown or reagents not available</a:t>
            </a:r>
          </a:p>
          <a:p>
            <a:pPr>
              <a:defRPr/>
            </a:pPr>
            <a:r>
              <a:rPr sz="1400">
                <a:latin typeface="Times New Roman" panose="02020603050405020304" pitchFamily="18" charset="0"/>
                <a:cs typeface="Times New Roman" panose="02020603050405020304" pitchFamily="18" charset="0"/>
              </a:rPr>
              <a:t>•	workload restrictions</a:t>
            </a:r>
          </a:p>
          <a:p>
            <a:pPr>
              <a:defRPr/>
            </a:pPr>
            <a:r>
              <a:rPr sz="1400">
                <a:latin typeface="Times New Roman" panose="02020603050405020304" pitchFamily="18" charset="0"/>
                <a:cs typeface="Times New Roman" panose="02020603050405020304" pitchFamily="18" charset="0"/>
              </a:rPr>
              <a:t>•	Client requested turnaround time cannot be met. </a:t>
            </a:r>
          </a:p>
          <a:p>
            <a:pPr>
              <a:defRPr/>
            </a:pPr>
            <a:r>
              <a:rPr sz="1400">
                <a:latin typeface="Times New Roman" panose="02020603050405020304" pitchFamily="18" charset="0"/>
                <a:cs typeface="Times New Roman" panose="02020603050405020304" pitchFamily="18" charset="0"/>
              </a:rPr>
              <a:t>The laboratory ensures and can demonstrate that its subcontractor is competent to perform the activities in question.</a:t>
            </a:r>
          </a:p>
          <a:p>
            <a:pPr>
              <a:defRPr/>
            </a:pPr>
            <a:r>
              <a:rPr sz="1400">
                <a:latin typeface="Times New Roman" panose="02020603050405020304" pitchFamily="18" charset="0"/>
                <a:cs typeface="Times New Roman" panose="02020603050405020304" pitchFamily="18" charset="0"/>
              </a:rPr>
              <a:t>NRL when referring samples to referral laboratories will ensure that examination results of the referral laboratory are provided to the person making the request.</a:t>
            </a:r>
          </a:p>
          <a:p>
            <a:pPr>
              <a:defRPr/>
            </a:pPr>
            <a:r>
              <a:rPr sz="1400">
                <a:latin typeface="Times New Roman" panose="02020603050405020304" pitchFamily="18" charset="0"/>
                <a:cs typeface="Times New Roman" panose="02020603050405020304" pitchFamily="18" charset="0"/>
              </a:rPr>
              <a:t>NRL will not alter results sent by referral laboratories. The results will be clearly marked as tests perform at reference laboratory. </a:t>
            </a:r>
          </a:p>
          <a:p>
            <a:pPr>
              <a:defRPr/>
            </a:pPr>
            <a:r>
              <a:rPr sz="1400">
                <a:latin typeface="Times New Roman" panose="02020603050405020304" pitchFamily="18" charset="0"/>
                <a:cs typeface="Times New Roman" panose="02020603050405020304" pitchFamily="18" charset="0"/>
              </a:rPr>
              <a:t>NRL carefully monitors referral laboratories TAT and rejection rate to ensure providing appropriate service to clients. </a:t>
            </a:r>
          </a:p>
          <a:p>
            <a:pPr>
              <a:defRPr/>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836613"/>
            <a:ext cx="8229600" cy="338137"/>
          </a:xfrm>
        </p:spPr>
        <p:txBody>
          <a:bodyPr/>
          <a:lstStyle/>
          <a:p>
            <a:pPr>
              <a:defRPr/>
            </a:pPr>
            <a:r>
              <a:rPr sz="1800" b="1" u="sng">
                <a:solidFill>
                  <a:schemeClr val="tx2"/>
                </a:solidFill>
              </a:rPr>
              <a:t>4.6 External services and supplies</a:t>
            </a:r>
            <a:r>
              <a:rPr/>
              <a:t/>
            </a:r>
            <a:br>
              <a:rPr/>
            </a:br>
            <a:endParaRPr/>
          </a:p>
        </p:txBody>
      </p:sp>
      <p:sp>
        <p:nvSpPr>
          <p:cNvPr id="3" name="Content Placeholder 2"/>
          <p:cNvSpPr>
            <a:spLocks noGrp="1"/>
          </p:cNvSpPr>
          <p:nvPr>
            <p:ph idx="1"/>
          </p:nvPr>
        </p:nvSpPr>
        <p:spPr>
          <a:xfrm>
            <a:off x="457200" y="1268413"/>
            <a:ext cx="8229600" cy="4776787"/>
          </a:xfrm>
        </p:spPr>
        <p:txBody>
          <a:bodyPr/>
          <a:lstStyle/>
          <a:p>
            <a:pPr marL="285750" indent="-285750">
              <a:buFont typeface="Wingdings" panose="05000000000000000000" pitchFamily="2" charset="2"/>
              <a:buChar char="§"/>
              <a:defRPr/>
            </a:pPr>
            <a:r>
              <a:rPr sz="1800">
                <a:latin typeface="Times New Roman" panose="02020603050405020304" pitchFamily="18" charset="0"/>
                <a:cs typeface="Times New Roman" panose="02020603050405020304" pitchFamily="18" charset="0"/>
              </a:rPr>
              <a:t>NRL Supply Chain Management Department define practice for the selection and use of external services, equipment, and consumable as delineated in the Vendor Assessment and Selection SOP. </a:t>
            </a:r>
          </a:p>
          <a:p>
            <a:pPr marL="285750" indent="-285750">
              <a:buFont typeface="Wingdings" panose="05000000000000000000" pitchFamily="2" charset="2"/>
              <a:buChar char="§"/>
              <a:defRPr/>
            </a:pPr>
            <a:r>
              <a:rPr sz="1800">
                <a:latin typeface="Times New Roman" panose="02020603050405020304" pitchFamily="18" charset="0"/>
                <a:cs typeface="Times New Roman" panose="02020603050405020304" pitchFamily="18" charset="0"/>
              </a:rPr>
              <a:t>NRL Supply Chain Department in collaboration with the Scientific Team and the Finance Department select and approve suppliers based on their abilities to supply external services, equipment, reagents and consumable supplies in accordance with the laboratory’s requirements. </a:t>
            </a:r>
          </a:p>
          <a:p>
            <a:pPr marL="285750" indent="-285750">
              <a:buFont typeface="Wingdings" panose="05000000000000000000" pitchFamily="2" charset="2"/>
              <a:buChar char="§"/>
              <a:defRPr/>
            </a:pPr>
            <a:r>
              <a:rPr sz="1800">
                <a:latin typeface="Times New Roman" panose="02020603050405020304" pitchFamily="18" charset="0"/>
                <a:cs typeface="Times New Roman" panose="02020603050405020304" pitchFamily="18" charset="0"/>
              </a:rPr>
              <a:t>NRL Supply Chain Department maintain an updated approved vendors list.</a:t>
            </a:r>
          </a:p>
          <a:p>
            <a:pPr marL="285750" indent="-285750">
              <a:buFont typeface="Wingdings" panose="05000000000000000000" pitchFamily="2" charset="2"/>
              <a:buChar char="§"/>
              <a:defRPr/>
            </a:pPr>
            <a:r>
              <a:rPr sz="1800">
                <a:latin typeface="Times New Roman" panose="02020603050405020304" pitchFamily="18" charset="0"/>
                <a:cs typeface="Times New Roman" panose="02020603050405020304" pitchFamily="18" charset="0"/>
              </a:rPr>
              <a:t>Purchasing information describes the requirements and specifications for the product or services and it is a Mubadala policy to review at least three venders.</a:t>
            </a:r>
          </a:p>
          <a:p>
            <a:pPr marL="285750" indent="-285750">
              <a:buFont typeface="Wingdings" panose="05000000000000000000" pitchFamily="2" charset="2"/>
              <a:buChar char="§"/>
              <a:defRPr/>
            </a:pPr>
            <a:r>
              <a:rPr sz="1800">
                <a:latin typeface="Times New Roman" panose="02020603050405020304" pitchFamily="18" charset="0"/>
                <a:cs typeface="Times New Roman" panose="02020603050405020304" pitchFamily="18" charset="0"/>
              </a:rPr>
              <a:t>NRL monitors the performance of suppliers to ensure that purchased services consistently meet the laboratory requirements. NRL Vendor Evaluation SOP delineates the extent and frequency of evaluation.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468313" y="620713"/>
            <a:ext cx="8229600" cy="338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z-Latn-AZ" altLang="en-US" sz="1600" b="1" u="sng" smtClean="0">
                <a:solidFill>
                  <a:schemeClr val="tx2"/>
                </a:solidFill>
                <a:latin typeface="Times New Roman" pitchFamily="18" charset="0"/>
                <a:cs typeface="Times New Roman" pitchFamily="18" charset="0"/>
              </a:rPr>
              <a:t>4.7 Advisory Services</a:t>
            </a:r>
            <a:endParaRPr altLang="en-US" sz="1600" smtClean="0">
              <a:solidFill>
                <a:schemeClr val="tx2"/>
              </a:solidFill>
            </a:endParaRPr>
          </a:p>
        </p:txBody>
      </p:sp>
      <p:sp>
        <p:nvSpPr>
          <p:cNvPr id="3" name="Content Placeholder 2"/>
          <p:cNvSpPr>
            <a:spLocks noGrp="1"/>
          </p:cNvSpPr>
          <p:nvPr>
            <p:ph idx="1"/>
          </p:nvPr>
        </p:nvSpPr>
        <p:spPr>
          <a:xfrm>
            <a:off x="457200" y="981075"/>
            <a:ext cx="8229600" cy="5064125"/>
          </a:xfrm>
        </p:spPr>
        <p:txBody>
          <a:bodyPr/>
          <a:lstStyle/>
          <a:p>
            <a:pPr>
              <a:spcBef>
                <a:spcPts val="0"/>
              </a:spcBef>
              <a:spcAft>
                <a:spcPts val="0"/>
              </a:spcAft>
              <a:defRPr/>
            </a:pPr>
            <a:r>
              <a:rPr lang="az-Latn-AZ" b="1">
                <a:latin typeface="Times New Roman"/>
                <a:ea typeface="Times New Roman"/>
              </a:rPr>
              <a:t> </a:t>
            </a:r>
            <a:r>
              <a:rPr lang="az-Latn-AZ" sz="1400">
                <a:latin typeface="Times New Roman"/>
                <a:ea typeface="Times New Roman"/>
              </a:rPr>
              <a:t>The NRL established communication with users on the following:</a:t>
            </a:r>
            <a:endParaRPr sz="1400">
              <a:latin typeface="Times New Roman"/>
              <a:ea typeface="Times New Roman"/>
            </a:endParaRPr>
          </a:p>
          <a:p>
            <a:pPr>
              <a:spcBef>
                <a:spcPts val="0"/>
              </a:spcBef>
              <a:spcAft>
                <a:spcPts val="0"/>
              </a:spcAft>
              <a:defRPr/>
            </a:pPr>
            <a:r>
              <a:rPr lang="az-Latn-AZ" sz="1400">
                <a:latin typeface="Times New Roman"/>
                <a:ea typeface="Times New Roman"/>
              </a:rPr>
              <a:t> </a:t>
            </a:r>
            <a:endParaRPr sz="1400">
              <a:latin typeface="Times New Roman"/>
              <a:ea typeface="Times New Roman"/>
            </a:endParaRPr>
          </a:p>
          <a:p>
            <a:pPr marL="342900" indent="-342900">
              <a:spcBef>
                <a:spcPts val="0"/>
              </a:spcBef>
              <a:spcAft>
                <a:spcPts val="0"/>
              </a:spcAft>
              <a:buFont typeface="+mj-lt"/>
              <a:buAutoNum type="alphaLcPeriod"/>
              <a:defRPr/>
            </a:pPr>
            <a:r>
              <a:rPr lang="az-Latn-AZ" sz="1400">
                <a:latin typeface="Times New Roman"/>
                <a:ea typeface="Times New Roman"/>
              </a:rPr>
              <a:t>as explained in the Director of Services and NRL Collection Manual, NRL advise on choice of examination and use of the services, inculding required type of sample, clinical indications and limitations of examination procedure and the frequency of requesting the examination</a:t>
            </a:r>
            <a:endParaRPr sz="1400">
              <a:latin typeface="Times New Roman"/>
              <a:ea typeface="Times New Roman"/>
            </a:endParaRPr>
          </a:p>
          <a:p>
            <a:pPr marL="342900" indent="-342900">
              <a:spcBef>
                <a:spcPts val="0"/>
              </a:spcBef>
              <a:spcAft>
                <a:spcPts val="0"/>
              </a:spcAft>
              <a:buFont typeface="+mj-lt"/>
              <a:buAutoNum type="alphaLcPeriod"/>
              <a:defRPr/>
            </a:pPr>
            <a:r>
              <a:rPr lang="az-Latn-AZ" sz="1400">
                <a:latin typeface="Times New Roman"/>
                <a:ea typeface="Times New Roman"/>
              </a:rPr>
              <a:t>advising on individual cases as delineated in the Consultation Policy</a:t>
            </a:r>
            <a:endParaRPr sz="1400">
              <a:latin typeface="Times New Roman"/>
              <a:ea typeface="Times New Roman"/>
            </a:endParaRPr>
          </a:p>
          <a:p>
            <a:pPr marL="342900" indent="-342900">
              <a:spcBef>
                <a:spcPts val="0"/>
              </a:spcBef>
              <a:spcAft>
                <a:spcPts val="0"/>
              </a:spcAft>
              <a:buFont typeface="+mj-lt"/>
              <a:buAutoNum type="alphaLcPeriod"/>
              <a:defRPr/>
            </a:pPr>
            <a:r>
              <a:rPr lang="az-Latn-AZ" sz="1400">
                <a:latin typeface="Times New Roman"/>
                <a:ea typeface="Times New Roman"/>
              </a:rPr>
              <a:t>ensuring staff competency and  qualification to provide professional judgments on the interpretation of the results of examination</a:t>
            </a:r>
            <a:endParaRPr sz="1400">
              <a:latin typeface="Times New Roman"/>
              <a:ea typeface="Times New Roman"/>
            </a:endParaRPr>
          </a:p>
          <a:p>
            <a:pPr marL="342900" indent="-342900">
              <a:spcBef>
                <a:spcPts val="0"/>
              </a:spcBef>
              <a:spcAft>
                <a:spcPts val="0"/>
              </a:spcAft>
              <a:buFont typeface="+mj-lt"/>
              <a:buAutoNum type="alphaLcPeriod"/>
              <a:defRPr/>
            </a:pPr>
            <a:r>
              <a:rPr lang="az-Latn-AZ" sz="1400">
                <a:latin typeface="Times New Roman"/>
                <a:ea typeface="Times New Roman"/>
              </a:rPr>
              <a:t>to promote the effective utlizatoin of laboratory services the scientific team regularly hold continuing education events to clients, review test utilization report, conduct scientific committee meeting, and update the information in the application module at NRL website</a:t>
            </a:r>
            <a:endParaRPr sz="1400">
              <a:latin typeface="Times New Roman"/>
              <a:ea typeface="Times New Roman"/>
            </a:endParaRPr>
          </a:p>
          <a:p>
            <a:pPr marL="342900" indent="-342900">
              <a:spcBef>
                <a:spcPts val="0"/>
              </a:spcBef>
              <a:spcAft>
                <a:spcPts val="0"/>
              </a:spcAft>
              <a:buFont typeface="+mj-lt"/>
              <a:buAutoNum type="alphaLcPeriod"/>
              <a:defRPr/>
            </a:pPr>
            <a:r>
              <a:rPr lang="az-Latn-AZ" sz="1400">
                <a:latin typeface="Times New Roman"/>
                <a:ea typeface="Times New Roman"/>
              </a:rPr>
              <a:t>If a sample failed to meet acceptance critieria the rejection will be communicated to clients as delineated in the Specimen Rejection Policy. Moreover the incident reporting process will capture any unexpected incidents trends which will be addressed by the QA Department.  </a:t>
            </a:r>
            <a:endParaRPr sz="1400">
              <a:latin typeface="Times New Roman"/>
              <a:ea typeface="Times New Roman"/>
            </a:endParaRPr>
          </a:p>
          <a:p>
            <a:pPr>
              <a:spcBef>
                <a:spcPts val="0"/>
              </a:spcBef>
              <a:spcAft>
                <a:spcPts val="0"/>
              </a:spcAft>
              <a:defRPr/>
            </a:pPr>
            <a:endParaRPr sz="1400">
              <a:latin typeface="Times New Roman"/>
              <a:ea typeface="Times New Roman"/>
            </a:endParaRPr>
          </a:p>
          <a:p>
            <a:pPr>
              <a:spcBef>
                <a:spcPts val="0"/>
              </a:spcBef>
              <a:spcAft>
                <a:spcPts val="0"/>
              </a:spcAft>
              <a:defRPr/>
            </a:pPr>
            <a:r>
              <a:rPr sz="1400">
                <a:latin typeface="Times New Roman"/>
                <a:ea typeface="Times New Roman"/>
              </a:rPr>
              <a:t>Consultation procedures are further described in Clinical Consultation/Technical Support Policy (NRL-CC-SOP-002)</a:t>
            </a:r>
          </a:p>
          <a:p>
            <a:pPr>
              <a:defRPr/>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836613"/>
            <a:ext cx="8229600" cy="338137"/>
          </a:xfrm>
        </p:spPr>
        <p:txBody>
          <a:bodyPr/>
          <a:lstStyle/>
          <a:p>
            <a:pPr>
              <a:defRPr/>
            </a:pPr>
            <a:r>
              <a:rPr sz="1800" b="1" u="sng">
                <a:solidFill>
                  <a:schemeClr val="tx2"/>
                </a:solidFill>
                <a:latin typeface="Times New Roman" panose="02020603050405020304" pitchFamily="18" charset="0"/>
                <a:cs typeface="Times New Roman" panose="02020603050405020304" pitchFamily="18" charset="0"/>
              </a:rPr>
              <a:t>4.8 Resolution of Complaints</a:t>
            </a:r>
            <a:r>
              <a:rPr/>
              <a:t/>
            </a:r>
            <a:br>
              <a:rPr/>
            </a:br>
            <a:endParaRPr/>
          </a:p>
        </p:txBody>
      </p:sp>
      <p:sp>
        <p:nvSpPr>
          <p:cNvPr id="3" name="Content Placeholder 2"/>
          <p:cNvSpPr>
            <a:spLocks noGrp="1"/>
          </p:cNvSpPr>
          <p:nvPr>
            <p:ph idx="1"/>
          </p:nvPr>
        </p:nvSpPr>
        <p:spPr>
          <a:xfrm>
            <a:off x="457200" y="1268413"/>
            <a:ext cx="8229600" cy="4776787"/>
          </a:xfrm>
        </p:spPr>
        <p:txBody>
          <a:bodyPr/>
          <a:lstStyle/>
          <a:p>
            <a:pPr>
              <a:spcBef>
                <a:spcPts val="0"/>
              </a:spcBef>
              <a:spcAft>
                <a:spcPts val="0"/>
              </a:spcAft>
              <a:defRPr/>
            </a:pPr>
            <a:r>
              <a:rPr>
                <a:latin typeface="Times New Roman"/>
                <a:ea typeface="Times New Roman"/>
              </a:rPr>
              <a:t> </a:t>
            </a:r>
            <a:endParaRPr sz="1800">
              <a:latin typeface="Times New Roman"/>
              <a:ea typeface="Times New Roman"/>
            </a:endParaRPr>
          </a:p>
          <a:p>
            <a:pPr>
              <a:spcBef>
                <a:spcPts val="0"/>
              </a:spcBef>
              <a:spcAft>
                <a:spcPts val="0"/>
              </a:spcAft>
              <a:defRPr/>
            </a:pPr>
            <a:r>
              <a:rPr sz="1600">
                <a:latin typeface="Times New Roman"/>
                <a:ea typeface="Times New Roman"/>
              </a:rPr>
              <a:t>NRL has developed a Non Conformity Incident Report Quality Concern Policy for the management of complaints or other feedback received from clinicians, clients, patients, laboratory staff and/or other parties. Records are maintained within the Corrective Action Preventive Action (CAPA) module within Q-Pulse, NRL’s electronic quality management system for incident reporting.   All internal and external complaints and their investigations are documented with necessary action taken to alleviate and correct the concern.</a:t>
            </a:r>
          </a:p>
          <a:p>
            <a:pPr>
              <a:defRPr/>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539750" y="620713"/>
            <a:ext cx="8229600" cy="265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1600" b="1" u="sng" smtClean="0">
                <a:solidFill>
                  <a:schemeClr val="tx2"/>
                </a:solidFill>
                <a:latin typeface="Times New Roman" pitchFamily="18" charset="0"/>
                <a:cs typeface="Times New Roman" pitchFamily="18" charset="0"/>
              </a:rPr>
              <a:t>4.9 Identification and Control of Nonconformities</a:t>
            </a:r>
          </a:p>
        </p:txBody>
      </p:sp>
      <p:sp>
        <p:nvSpPr>
          <p:cNvPr id="3" name="Content Placeholder 2"/>
          <p:cNvSpPr>
            <a:spLocks noGrp="1"/>
          </p:cNvSpPr>
          <p:nvPr>
            <p:ph idx="1"/>
          </p:nvPr>
        </p:nvSpPr>
        <p:spPr>
          <a:xfrm>
            <a:off x="457200" y="1052513"/>
            <a:ext cx="8229600" cy="4992687"/>
          </a:xfrm>
        </p:spPr>
        <p:txBody>
          <a:bodyPr/>
          <a:lstStyle/>
          <a:p>
            <a:pPr>
              <a:spcBef>
                <a:spcPts val="0"/>
              </a:spcBef>
              <a:spcAft>
                <a:spcPts val="0"/>
              </a:spcAft>
              <a:defRPr/>
            </a:pPr>
            <a:r>
              <a:rPr sz="1200">
                <a:latin typeface="Times New Roman"/>
                <a:ea typeface="Times New Roman"/>
              </a:rPr>
              <a:t>Within the Non Conformity Incident Report Quality Concern Policy, the laboratory defines the process of how to identify and manage nonconformities in any aspect of the quality management system, including pre-examination, examination or post-examination processes.  Additionally, CAPA Module in Q-Pulse Guidelines are available to provide a step-by-step procedure on how to use the system.</a:t>
            </a:r>
          </a:p>
          <a:p>
            <a:pPr>
              <a:spcBef>
                <a:spcPts val="0"/>
              </a:spcBef>
              <a:spcAft>
                <a:spcPts val="0"/>
              </a:spcAft>
              <a:defRPr/>
            </a:pPr>
            <a:r>
              <a:rPr sz="1200">
                <a:latin typeface="Times New Roman"/>
                <a:ea typeface="Times New Roman"/>
              </a:rPr>
              <a:t> </a:t>
            </a:r>
          </a:p>
          <a:p>
            <a:pPr>
              <a:spcBef>
                <a:spcPts val="0"/>
              </a:spcBef>
              <a:spcAft>
                <a:spcPts val="0"/>
              </a:spcAft>
              <a:defRPr/>
            </a:pPr>
            <a:r>
              <a:rPr sz="1200">
                <a:latin typeface="Times New Roman"/>
                <a:ea typeface="Times New Roman"/>
              </a:rPr>
              <a:t>The procedure and CAPA module include the following information:</a:t>
            </a:r>
          </a:p>
          <a:p>
            <a:pPr>
              <a:spcBef>
                <a:spcPts val="0"/>
              </a:spcBef>
              <a:spcAft>
                <a:spcPts val="0"/>
              </a:spcAft>
              <a:defRPr/>
            </a:pPr>
            <a:r>
              <a:rPr sz="1200">
                <a:latin typeface="Times New Roman"/>
                <a:ea typeface="Times New Roman"/>
              </a:rPr>
              <a:t> </a:t>
            </a:r>
          </a:p>
          <a:p>
            <a:pPr marL="342900" indent="-342900">
              <a:spcBef>
                <a:spcPts val="0"/>
              </a:spcBef>
              <a:spcAft>
                <a:spcPts val="0"/>
              </a:spcAft>
              <a:buFont typeface="+mj-lt"/>
              <a:buAutoNum type="alphaLcParenR"/>
              <a:defRPr/>
            </a:pPr>
            <a:r>
              <a:rPr sz="1200">
                <a:latin typeface="Times New Roman"/>
                <a:ea typeface="Times New Roman"/>
              </a:rPr>
              <a:t>The responsibilities and authorities for handling nonconformities are designated and assigned as per the oversight of the QA department</a:t>
            </a:r>
          </a:p>
          <a:p>
            <a:pPr marL="342900" indent="-342900">
              <a:spcBef>
                <a:spcPts val="0"/>
              </a:spcBef>
              <a:spcAft>
                <a:spcPts val="0"/>
              </a:spcAft>
              <a:buFont typeface="+mj-lt"/>
              <a:buAutoNum type="alphaLcParenR"/>
              <a:defRPr/>
            </a:pPr>
            <a:r>
              <a:rPr sz="1200">
                <a:latin typeface="Times New Roman"/>
                <a:ea typeface="Times New Roman"/>
              </a:rPr>
              <a:t>The immediate actions to be taken are defined in the factual description stage</a:t>
            </a:r>
          </a:p>
          <a:p>
            <a:pPr marL="342900" indent="-342900">
              <a:spcBef>
                <a:spcPts val="0"/>
              </a:spcBef>
              <a:spcAft>
                <a:spcPts val="0"/>
              </a:spcAft>
              <a:buFont typeface="+mj-lt"/>
              <a:buAutoNum type="alphaLcParenR"/>
              <a:defRPr/>
            </a:pPr>
            <a:r>
              <a:rPr sz="1200">
                <a:latin typeface="Times New Roman"/>
                <a:ea typeface="Times New Roman"/>
              </a:rPr>
              <a:t>The extent of the nonconformity is determined in the corrective action and root cause analysis stages</a:t>
            </a:r>
          </a:p>
          <a:p>
            <a:pPr marL="342900" indent="-342900">
              <a:spcBef>
                <a:spcPts val="0"/>
              </a:spcBef>
              <a:spcAft>
                <a:spcPts val="0"/>
              </a:spcAft>
              <a:buFont typeface="+mj-lt"/>
              <a:buAutoNum type="alphaLcParenR"/>
              <a:defRPr/>
            </a:pPr>
            <a:r>
              <a:rPr sz="1200">
                <a:latin typeface="Times New Roman"/>
                <a:ea typeface="Times New Roman"/>
              </a:rPr>
              <a:t>In instances where examinations need to be halted and reports withheld as necessary as per the scientific committee decision, the medical significance of any nonconforming examinations is considered and, where appropriate, the requesting clinician or authorized individual responsible for using the results is informed.</a:t>
            </a:r>
          </a:p>
          <a:p>
            <a:pPr marL="342900" indent="-342900">
              <a:spcBef>
                <a:spcPts val="0"/>
              </a:spcBef>
              <a:spcAft>
                <a:spcPts val="0"/>
              </a:spcAft>
              <a:buFont typeface="+mj-lt"/>
              <a:buAutoNum type="alphaLcParenR"/>
              <a:defRPr/>
            </a:pPr>
            <a:r>
              <a:rPr sz="1200">
                <a:latin typeface="Times New Roman"/>
                <a:ea typeface="Times New Roman"/>
              </a:rPr>
              <a:t>The medical significance of any nonconforming examinations is considered and, where appropriate, the requesting clinician or authorized individual responsible for using the results is informed</a:t>
            </a:r>
          </a:p>
          <a:p>
            <a:pPr marL="342900" indent="-342900">
              <a:spcBef>
                <a:spcPts val="0"/>
              </a:spcBef>
              <a:spcAft>
                <a:spcPts val="0"/>
              </a:spcAft>
              <a:buFont typeface="+mj-lt"/>
              <a:buAutoNum type="alphaLcParenR"/>
              <a:defRPr/>
            </a:pPr>
            <a:r>
              <a:rPr sz="1200">
                <a:latin typeface="Times New Roman"/>
                <a:ea typeface="Times New Roman"/>
              </a:rPr>
              <a:t>The results of any nonconforming or potentially nonconforming examinations already released are recalled or appropriately identified, as necessary.  Refer to corrected/revised report procedure for further details.</a:t>
            </a:r>
          </a:p>
          <a:p>
            <a:pPr marL="342900" indent="-342900">
              <a:spcBef>
                <a:spcPts val="0"/>
              </a:spcBef>
              <a:spcAft>
                <a:spcPts val="0"/>
              </a:spcAft>
              <a:buFont typeface="+mj-lt"/>
              <a:buAutoNum type="alphaLcParenR"/>
              <a:defRPr/>
            </a:pPr>
            <a:r>
              <a:rPr sz="1200">
                <a:latin typeface="Times New Roman"/>
                <a:ea typeface="Times New Roman"/>
              </a:rPr>
              <a:t>The responsibility for authorization of the resumption of examinations is defined within the Validation and Verification Guidelines: Quantitative and Qualitative Assays.  Refer to “intermittent testing” section for further details.</a:t>
            </a:r>
          </a:p>
          <a:p>
            <a:pPr marL="342900" indent="-342900">
              <a:spcBef>
                <a:spcPts val="0"/>
              </a:spcBef>
              <a:spcAft>
                <a:spcPts val="0"/>
              </a:spcAft>
              <a:buFont typeface="+mj-lt"/>
              <a:buAutoNum type="alphaLcParenR"/>
              <a:defRPr/>
            </a:pPr>
            <a:r>
              <a:rPr sz="1200">
                <a:latin typeface="Times New Roman"/>
                <a:ea typeface="Times New Roman"/>
              </a:rPr>
              <a:t>Each episode of nonconformity is documented and recorded, with these records being reviewed at regular specified intervals to detect trends and initiate corrective action.</a:t>
            </a:r>
          </a:p>
          <a:p>
            <a:pPr>
              <a:spcBef>
                <a:spcPts val="0"/>
              </a:spcBef>
              <a:spcAft>
                <a:spcPts val="0"/>
              </a:spcAft>
              <a:defRPr/>
            </a:pPr>
            <a:r>
              <a:rPr sz="1200">
                <a:latin typeface="Times New Roman"/>
                <a:ea typeface="Times New Roman"/>
              </a:rPr>
              <a:t> </a:t>
            </a:r>
          </a:p>
          <a:p>
            <a:pPr>
              <a:spcBef>
                <a:spcPts val="0"/>
              </a:spcBef>
              <a:spcAft>
                <a:spcPts val="0"/>
              </a:spcAft>
              <a:defRPr/>
            </a:pPr>
            <a:r>
              <a:rPr sz="1200">
                <a:latin typeface="Times New Roman"/>
                <a:ea typeface="Times New Roman"/>
              </a:rPr>
              <a:t>Nonconforming incidents occur in many different areas and are categorized within the CAPA module to include external quality concerns such as clinician or client complaints or internal quality concerns such as QC indications, instrument calibrations, checking of consumable materials, inter-laboratory comparisons, staff comments, reporting and safety related incidents. </a:t>
            </a:r>
          </a:p>
          <a:p>
            <a:pPr>
              <a:defRPr/>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457200" y="1219200"/>
            <a:ext cx="8229600" cy="62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altLang="en-US" sz="3200" b="1" u="sng" smtClean="0">
                <a:solidFill>
                  <a:schemeClr val="tx1"/>
                </a:solidFill>
                <a:latin typeface="Times New Roman" pitchFamily="18" charset="0"/>
                <a:cs typeface="Times New Roman" pitchFamily="18" charset="0"/>
              </a:rPr>
              <a:t>Quality Management System Definition</a:t>
            </a:r>
          </a:p>
        </p:txBody>
      </p:sp>
      <p:sp>
        <p:nvSpPr>
          <p:cNvPr id="3" name="Content Placeholder 2"/>
          <p:cNvSpPr>
            <a:spLocks noGrp="1"/>
          </p:cNvSpPr>
          <p:nvPr>
            <p:ph idx="1"/>
          </p:nvPr>
        </p:nvSpPr>
        <p:spPr>
          <a:xfrm>
            <a:off x="457200" y="2590800"/>
            <a:ext cx="8229600" cy="3454400"/>
          </a:xfrm>
        </p:spPr>
        <p:txBody>
          <a:bodyPr/>
          <a:lstStyle/>
          <a:p>
            <a:pPr marL="342900" indent="-342900" fontAlgn="auto">
              <a:spcAft>
                <a:spcPts val="0"/>
              </a:spcAft>
              <a:buFont typeface="Arial" panose="020B0604020202020204" pitchFamily="34" charset="0"/>
              <a:buChar char="•"/>
              <a:defRPr/>
            </a:pPr>
            <a:r>
              <a:rPr>
                <a:latin typeface="Times New Roman" panose="02020603050405020304" pitchFamily="18" charset="0"/>
                <a:cs typeface="Times New Roman" panose="02020603050405020304" pitchFamily="18" charset="0"/>
              </a:rPr>
              <a:t>Coordinated activities to direct and control an organization with regard to quality (ISO,CLSI).</a:t>
            </a:r>
          </a:p>
          <a:p>
            <a:pPr marL="342900" indent="-342900" fontAlgn="auto">
              <a:spcAft>
                <a:spcPts val="0"/>
              </a:spcAft>
              <a:buFont typeface="Arial" panose="020B0604020202020204" pitchFamily="34" charset="0"/>
              <a:buChar char="•"/>
              <a:defRPr/>
            </a:pPr>
            <a:endParaRPr>
              <a:latin typeface="Times New Roman" panose="02020603050405020304" pitchFamily="18" charset="0"/>
              <a:cs typeface="Times New Roman" panose="02020603050405020304" pitchFamily="18" charset="0"/>
            </a:endParaRPr>
          </a:p>
          <a:p>
            <a:pPr marL="342900" indent="-342900" fontAlgn="auto">
              <a:spcAft>
                <a:spcPts val="0"/>
              </a:spcAft>
              <a:buFont typeface="Arial" panose="020B0604020202020204" pitchFamily="34" charset="0"/>
              <a:buChar char="•"/>
              <a:defRPr/>
            </a:pPr>
            <a:endParaRPr>
              <a:latin typeface="Times New Roman" panose="02020603050405020304" pitchFamily="18" charset="0"/>
              <a:cs typeface="Times New Roman" panose="02020603050405020304" pitchFamily="18" charset="0"/>
            </a:endParaRPr>
          </a:p>
          <a:p>
            <a:pPr marL="342900" indent="-342900" fontAlgn="auto">
              <a:spcAft>
                <a:spcPts val="0"/>
              </a:spcAft>
              <a:buFont typeface="Arial" panose="020B0604020202020204" pitchFamily="34" charset="0"/>
              <a:buChar char="•"/>
              <a:defRPr/>
            </a:pPr>
            <a:r>
              <a:rPr>
                <a:latin typeface="Times New Roman" panose="02020603050405020304" pitchFamily="18" charset="0"/>
                <a:cs typeface="Times New Roman" panose="02020603050405020304" pitchFamily="18" charset="0"/>
              </a:rPr>
              <a:t>All aspects of the laboratory operation need to be addressed to assure quality; this constitutes </a:t>
            </a:r>
            <a:br>
              <a:rPr>
                <a:latin typeface="Times New Roman" panose="02020603050405020304" pitchFamily="18" charset="0"/>
                <a:cs typeface="Times New Roman" panose="02020603050405020304" pitchFamily="18" charset="0"/>
              </a:rPr>
            </a:br>
            <a:r>
              <a:rPr>
                <a:latin typeface="Times New Roman" panose="02020603050405020304" pitchFamily="18" charset="0"/>
                <a:cs typeface="Times New Roman" panose="02020603050405020304" pitchFamily="18" charset="0"/>
              </a:rPr>
              <a:t>a quality management system.</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908050"/>
            <a:ext cx="8229600" cy="360363"/>
          </a:xfrm>
        </p:spPr>
        <p:txBody>
          <a:bodyPr/>
          <a:lstStyle/>
          <a:p>
            <a:pPr>
              <a:defRPr/>
            </a:pPr>
            <a:r>
              <a:rPr sz="2000" b="1" u="sng">
                <a:solidFill>
                  <a:schemeClr val="tx2"/>
                </a:solidFill>
                <a:latin typeface="Times New Roman" panose="02020603050405020304" pitchFamily="18" charset="0"/>
                <a:cs typeface="Times New Roman" panose="02020603050405020304" pitchFamily="18" charset="0"/>
              </a:rPr>
              <a:t>4.10 Corrective action</a:t>
            </a:r>
            <a:r>
              <a:rPr/>
              <a:t/>
            </a:r>
            <a:br>
              <a:rPr/>
            </a:br>
            <a:endParaRPr/>
          </a:p>
        </p:txBody>
      </p:sp>
      <p:sp>
        <p:nvSpPr>
          <p:cNvPr id="3" name="Content Placeholder 2"/>
          <p:cNvSpPr>
            <a:spLocks noGrp="1"/>
          </p:cNvSpPr>
          <p:nvPr>
            <p:ph idx="1"/>
          </p:nvPr>
        </p:nvSpPr>
        <p:spPr>
          <a:xfrm>
            <a:off x="457200" y="1341438"/>
            <a:ext cx="8229600" cy="4703762"/>
          </a:xfrm>
        </p:spPr>
        <p:txBody>
          <a:bodyPr/>
          <a:lstStyle/>
          <a:p>
            <a:pPr>
              <a:spcBef>
                <a:spcPts val="0"/>
              </a:spcBef>
              <a:spcAft>
                <a:spcPts val="0"/>
              </a:spcAft>
              <a:defRPr/>
            </a:pPr>
            <a:r>
              <a:rPr sz="1600">
                <a:latin typeface="Times New Roman"/>
                <a:ea typeface="Times New Roman"/>
              </a:rPr>
              <a:t>Remedial corrective action is taken to reduce and/or eliminate the cause(s) of nonconformities. Corrective actions are appropriate to the effects of the nonconformities encountered.</a:t>
            </a:r>
          </a:p>
          <a:p>
            <a:pPr>
              <a:spcBef>
                <a:spcPts val="0"/>
              </a:spcBef>
              <a:spcAft>
                <a:spcPts val="0"/>
              </a:spcAft>
              <a:defRPr/>
            </a:pPr>
            <a:r>
              <a:rPr sz="1600">
                <a:latin typeface="Times New Roman"/>
                <a:ea typeface="Times New Roman"/>
              </a:rPr>
              <a:t> </a:t>
            </a:r>
          </a:p>
          <a:p>
            <a:pPr>
              <a:spcBef>
                <a:spcPts val="0"/>
              </a:spcBef>
              <a:spcAft>
                <a:spcPts val="0"/>
              </a:spcAft>
              <a:defRPr/>
            </a:pPr>
            <a:r>
              <a:rPr sz="1600">
                <a:latin typeface="Times New Roman"/>
                <a:ea typeface="Times New Roman"/>
              </a:rPr>
              <a:t>Action taken at the time of the nonconformity to mitigate its immediate effects is considered “immediate” action. Action taken to remove the root cause of the problem that is causing the nonconformities is considered “corrective” action.</a:t>
            </a:r>
          </a:p>
          <a:p>
            <a:pPr>
              <a:spcBef>
                <a:spcPts val="0"/>
              </a:spcBef>
              <a:spcAft>
                <a:spcPts val="0"/>
              </a:spcAft>
              <a:defRPr/>
            </a:pPr>
            <a:r>
              <a:rPr sz="1600">
                <a:latin typeface="Times New Roman"/>
                <a:ea typeface="Times New Roman"/>
              </a:rPr>
              <a:t> </a:t>
            </a:r>
          </a:p>
          <a:p>
            <a:pPr>
              <a:spcBef>
                <a:spcPts val="0"/>
              </a:spcBef>
              <a:spcAft>
                <a:spcPts val="0"/>
              </a:spcAft>
              <a:defRPr/>
            </a:pPr>
            <a:r>
              <a:rPr sz="1600">
                <a:latin typeface="Times New Roman"/>
                <a:ea typeface="Times New Roman"/>
              </a:rPr>
              <a:t>The Non Conformity Incident Report Quality Concern Policy includes the following:</a:t>
            </a:r>
          </a:p>
          <a:p>
            <a:pPr>
              <a:spcBef>
                <a:spcPts val="0"/>
              </a:spcBef>
              <a:spcAft>
                <a:spcPts val="0"/>
              </a:spcAft>
              <a:defRPr/>
            </a:pPr>
            <a:r>
              <a:rPr sz="1600">
                <a:latin typeface="Times New Roman"/>
                <a:ea typeface="Times New Roman"/>
              </a:rPr>
              <a:t> </a:t>
            </a:r>
          </a:p>
          <a:p>
            <a:pPr marL="342900" indent="-342900">
              <a:spcBef>
                <a:spcPts val="0"/>
              </a:spcBef>
              <a:spcAft>
                <a:spcPts val="0"/>
              </a:spcAft>
              <a:buFont typeface="+mj-lt"/>
              <a:buAutoNum type="alphaLcParenR"/>
              <a:defRPr/>
            </a:pPr>
            <a:r>
              <a:rPr sz="1600">
                <a:latin typeface="Times New Roman"/>
                <a:ea typeface="Times New Roman"/>
              </a:rPr>
              <a:t>QA department reviews the nonconformities to assign the concern accordingly to the correct department/designated staff for investigation </a:t>
            </a:r>
          </a:p>
          <a:p>
            <a:pPr marL="342900" indent="-342900">
              <a:spcBef>
                <a:spcPts val="0"/>
              </a:spcBef>
              <a:spcAft>
                <a:spcPts val="0"/>
              </a:spcAft>
              <a:buFont typeface="+mj-lt"/>
              <a:buAutoNum type="alphaLcParenR"/>
              <a:defRPr/>
            </a:pPr>
            <a:r>
              <a:rPr sz="1600">
                <a:latin typeface="Times New Roman"/>
                <a:ea typeface="Times New Roman"/>
              </a:rPr>
              <a:t>Supervisory/management staff determine the root cause(s) of nonconformities based on the investigation and facts available</a:t>
            </a:r>
          </a:p>
          <a:p>
            <a:pPr marL="342900" indent="-342900">
              <a:spcBef>
                <a:spcPts val="0"/>
              </a:spcBef>
              <a:spcAft>
                <a:spcPts val="0"/>
              </a:spcAft>
              <a:buFont typeface="+mj-lt"/>
              <a:buAutoNum type="alphaLcParenR"/>
              <a:defRPr/>
            </a:pPr>
            <a:r>
              <a:rPr sz="1600">
                <a:latin typeface="Times New Roman"/>
                <a:ea typeface="Times New Roman"/>
              </a:rPr>
              <a:t>Monthly CAPA data is evaluated to ensure that nonconformities do not recur</a:t>
            </a:r>
          </a:p>
          <a:p>
            <a:pPr marL="342900" indent="-342900">
              <a:spcBef>
                <a:spcPts val="0"/>
              </a:spcBef>
              <a:spcAft>
                <a:spcPts val="0"/>
              </a:spcAft>
              <a:buFont typeface="+mj-lt"/>
              <a:buAutoNum type="alphaLcParenR"/>
              <a:defRPr/>
            </a:pPr>
            <a:r>
              <a:rPr sz="1600">
                <a:latin typeface="Times New Roman"/>
                <a:ea typeface="Times New Roman"/>
              </a:rPr>
              <a:t>Supervisory/management staff determine and implement necessary corrective action(s)</a:t>
            </a:r>
          </a:p>
          <a:p>
            <a:pPr marL="342900" indent="-342900">
              <a:spcBef>
                <a:spcPts val="0"/>
              </a:spcBef>
              <a:spcAft>
                <a:spcPts val="0"/>
              </a:spcAft>
              <a:buFont typeface="+mj-lt"/>
              <a:buAutoNum type="alphaLcParenR"/>
              <a:defRPr/>
            </a:pPr>
            <a:r>
              <a:rPr sz="1600">
                <a:latin typeface="Times New Roman"/>
                <a:ea typeface="Times New Roman"/>
              </a:rPr>
              <a:t>All stages of the concern and corrective action with applicable documented evidence are uploaded (when available) in the CAPA module in Q-Pulse as NRL’s record</a:t>
            </a:r>
          </a:p>
          <a:p>
            <a:pPr marL="342900" indent="-342900">
              <a:spcBef>
                <a:spcPts val="0"/>
              </a:spcBef>
              <a:spcAft>
                <a:spcPts val="0"/>
              </a:spcAft>
              <a:buFont typeface="+mj-lt"/>
              <a:buAutoNum type="alphaLcParenR"/>
              <a:defRPr/>
            </a:pPr>
            <a:r>
              <a:rPr sz="1600">
                <a:latin typeface="Times New Roman"/>
                <a:ea typeface="Times New Roman"/>
              </a:rPr>
              <a:t>During the Monthly Quality Concern Meeting, representatives from the various departments meet to review the CAPA data and effectiveness of the corrective action(s) taken.  </a:t>
            </a:r>
          </a:p>
          <a:p>
            <a:pPr>
              <a:defRPr/>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713"/>
            <a:ext cx="8229600" cy="6237287"/>
          </a:xfrm>
        </p:spPr>
        <p:txBody>
          <a:bodyPr/>
          <a:lstStyle/>
          <a:p>
            <a:pPr>
              <a:spcBef>
                <a:spcPts val="0"/>
              </a:spcBef>
              <a:spcAft>
                <a:spcPts val="0"/>
              </a:spcAft>
              <a:defRPr/>
            </a:pPr>
            <a:r>
              <a:rPr sz="1600" b="1">
                <a:latin typeface="Times New Roman"/>
                <a:ea typeface="Times New Roman"/>
              </a:rPr>
              <a:t>			</a:t>
            </a:r>
            <a:r>
              <a:rPr sz="1600" b="1" u="sng">
                <a:latin typeface="Times New Roman"/>
                <a:ea typeface="Times New Roman"/>
              </a:rPr>
              <a:t>4.11 Preventive action</a:t>
            </a:r>
            <a:endParaRPr sz="1600" u="sng">
              <a:latin typeface="Times New Roman"/>
              <a:ea typeface="Times New Roman"/>
            </a:endParaRPr>
          </a:p>
          <a:p>
            <a:pPr>
              <a:spcBef>
                <a:spcPts val="0"/>
              </a:spcBef>
              <a:spcAft>
                <a:spcPts val="0"/>
              </a:spcAft>
              <a:defRPr/>
            </a:pPr>
            <a:endParaRPr sz="1400">
              <a:latin typeface="Times New Roman"/>
              <a:ea typeface="Times New Roman"/>
            </a:endParaRPr>
          </a:p>
          <a:p>
            <a:pPr>
              <a:spcBef>
                <a:spcPts val="0"/>
              </a:spcBef>
              <a:spcAft>
                <a:spcPts val="0"/>
              </a:spcAft>
              <a:defRPr/>
            </a:pPr>
            <a:r>
              <a:rPr sz="1400">
                <a:latin typeface="Times New Roman"/>
                <a:ea typeface="Times New Roman"/>
              </a:rPr>
              <a:t>Preventive action is a proactive process for identifying opportunities for improvement rather than a reaction to the identification of problems or complaints (i.e. nonconformities). In addition to review of the operational procedures, analysis of CAPA data, including trend and risk analyses and proficiency testing is monitored by NRL QA department.</a:t>
            </a:r>
          </a:p>
          <a:p>
            <a:pPr>
              <a:spcBef>
                <a:spcPts val="0"/>
              </a:spcBef>
              <a:spcAft>
                <a:spcPts val="0"/>
              </a:spcAft>
              <a:defRPr/>
            </a:pPr>
            <a:r>
              <a:rPr sz="1400">
                <a:latin typeface="Times New Roman"/>
                <a:ea typeface="Times New Roman"/>
              </a:rPr>
              <a:t>Risk Assessment Audits are performed in the various sections of NRL and when new instrumentation is obtained.  If it is determined that nonconformities in pre-examination, examination and post-examination processes could occur or that there is doubt about the laboratory’s compliance with its own procedures, the laboratory takes action to identify, document and reduce and/or eliminate the risk(s) in order to prevent their occurrence. </a:t>
            </a:r>
          </a:p>
          <a:p>
            <a:pPr>
              <a:spcBef>
                <a:spcPts val="0"/>
              </a:spcBef>
              <a:spcAft>
                <a:spcPts val="0"/>
              </a:spcAft>
              <a:defRPr/>
            </a:pPr>
            <a:r>
              <a:rPr sz="1400">
                <a:latin typeface="Times New Roman"/>
                <a:ea typeface="Times New Roman"/>
              </a:rPr>
              <a:t>The Risk Assessment process includes the following:</a:t>
            </a:r>
          </a:p>
          <a:p>
            <a:pPr marL="342900" indent="-342900">
              <a:spcBef>
                <a:spcPts val="0"/>
              </a:spcBef>
              <a:spcAft>
                <a:spcPts val="0"/>
              </a:spcAft>
              <a:buFont typeface="+mj-lt"/>
              <a:buAutoNum type="alphaLcParenR"/>
              <a:defRPr/>
            </a:pPr>
            <a:r>
              <a:rPr sz="1400">
                <a:latin typeface="Times New Roman"/>
                <a:ea typeface="Times New Roman"/>
              </a:rPr>
              <a:t>Monthly review of KPIs and CAPA data (dashboard), monthly QA verification and periodic risk assessment audits provide information to determine where potential nonconformities exist</a:t>
            </a:r>
          </a:p>
          <a:p>
            <a:pPr marL="342900" indent="-342900">
              <a:spcBef>
                <a:spcPts val="0"/>
              </a:spcBef>
              <a:spcAft>
                <a:spcPts val="0"/>
              </a:spcAft>
              <a:buFont typeface="+mj-lt"/>
              <a:buAutoNum type="alphaLcParenR"/>
              <a:defRPr/>
            </a:pPr>
            <a:r>
              <a:rPr sz="1400">
                <a:latin typeface="Times New Roman"/>
                <a:ea typeface="Times New Roman"/>
              </a:rPr>
              <a:t>QA department in consultation with employees and stakeholders determine the root cause(s) of potential nonconformities</a:t>
            </a:r>
          </a:p>
          <a:p>
            <a:pPr marL="342900" indent="-342900">
              <a:spcBef>
                <a:spcPts val="0"/>
              </a:spcBef>
              <a:spcAft>
                <a:spcPts val="0"/>
              </a:spcAft>
              <a:buFont typeface="+mj-lt"/>
              <a:buAutoNum type="alphaLcParenR"/>
              <a:defRPr/>
            </a:pPr>
            <a:r>
              <a:rPr sz="1400">
                <a:latin typeface="Times New Roman"/>
                <a:ea typeface="Times New Roman"/>
              </a:rPr>
              <a:t>Evaluating the need for preventive action to prevent the occurrence of nonconformities is communicated through e-mails and CAPA module in Q-Pulse</a:t>
            </a:r>
          </a:p>
          <a:p>
            <a:pPr marL="342900" indent="-342900">
              <a:spcBef>
                <a:spcPts val="0"/>
              </a:spcBef>
              <a:spcAft>
                <a:spcPts val="0"/>
              </a:spcAft>
              <a:buFont typeface="+mj-lt"/>
              <a:buAutoNum type="alphaLcParenR"/>
              <a:defRPr/>
            </a:pPr>
            <a:r>
              <a:rPr sz="1400">
                <a:latin typeface="Times New Roman"/>
                <a:ea typeface="Times New Roman"/>
              </a:rPr>
              <a:t>Determining and implementing preventive action needed is discussed during meetings when appropriate and communicated through e-mails and CAPA module in Q-Pulse</a:t>
            </a:r>
          </a:p>
          <a:p>
            <a:pPr marL="342900" indent="-342900">
              <a:spcBef>
                <a:spcPts val="0"/>
              </a:spcBef>
              <a:spcAft>
                <a:spcPts val="0"/>
              </a:spcAft>
              <a:buFont typeface="+mj-lt"/>
              <a:buAutoNum type="alphaLcParenR"/>
              <a:defRPr/>
            </a:pPr>
            <a:r>
              <a:rPr sz="1400">
                <a:latin typeface="Times New Roman"/>
                <a:ea typeface="Times New Roman"/>
              </a:rPr>
              <a:t>Recording the results are available on the NRL Audit/Inspection Corrective and Preventive Action Response Form and CAPA module in Q-Pulse</a:t>
            </a:r>
          </a:p>
          <a:p>
            <a:pPr marL="342900" indent="-342900">
              <a:spcBef>
                <a:spcPts val="0"/>
              </a:spcBef>
              <a:spcAft>
                <a:spcPts val="0"/>
              </a:spcAft>
              <a:buFont typeface="+mj-lt"/>
              <a:buAutoNum type="alphaLcParenR"/>
              <a:defRPr/>
            </a:pPr>
            <a:r>
              <a:rPr sz="1400">
                <a:latin typeface="Times New Roman"/>
                <a:ea typeface="Times New Roman"/>
              </a:rPr>
              <a:t>The NRL Audit/Inspection Corrective and Preventive Action Response form is reviewed for the effectiveness of the preventive action taken and approved by QA Director and Medical Director.</a:t>
            </a:r>
          </a:p>
          <a:p>
            <a:pPr>
              <a:defRPr/>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513"/>
            <a:ext cx="8229600" cy="4992687"/>
          </a:xfrm>
        </p:spPr>
        <p:txBody>
          <a:bodyPr/>
          <a:lstStyle/>
          <a:p>
            <a:pPr>
              <a:spcBef>
                <a:spcPts val="0"/>
              </a:spcBef>
              <a:spcAft>
                <a:spcPts val="0"/>
              </a:spcAft>
              <a:defRPr/>
            </a:pPr>
            <a:r>
              <a:rPr sz="1600" b="1">
                <a:latin typeface="Times New Roman"/>
                <a:ea typeface="Times New Roman"/>
              </a:rPr>
              <a:t>4.12 Continual improvement</a:t>
            </a:r>
            <a:endParaRPr sz="1600">
              <a:latin typeface="Times New Roman"/>
              <a:ea typeface="Times New Roman"/>
            </a:endParaRPr>
          </a:p>
          <a:p>
            <a:pPr>
              <a:spcBef>
                <a:spcPts val="0"/>
              </a:spcBef>
              <a:spcAft>
                <a:spcPts val="0"/>
              </a:spcAft>
              <a:defRPr/>
            </a:pPr>
            <a:r>
              <a:rPr sz="1600" b="1">
                <a:latin typeface="Times New Roman"/>
                <a:ea typeface="Times New Roman"/>
              </a:rPr>
              <a:t> </a:t>
            </a:r>
            <a:endParaRPr sz="1600">
              <a:latin typeface="Times New Roman"/>
              <a:ea typeface="Times New Roman"/>
            </a:endParaRPr>
          </a:p>
          <a:p>
            <a:pPr>
              <a:spcBef>
                <a:spcPts val="0"/>
              </a:spcBef>
              <a:spcAft>
                <a:spcPts val="0"/>
              </a:spcAft>
              <a:defRPr/>
            </a:pPr>
            <a:r>
              <a:rPr sz="1600">
                <a:latin typeface="Times New Roman"/>
                <a:ea typeface="Times New Roman"/>
              </a:rPr>
              <a:t>NRL continually improves the effectiveness of the quality management system, including the pre-examination, examination and post-examination processes through the use of the Annual Quality Management System Review to compare the laboratory’s actual performance in its evaluation activities, corrective actions and preventive actions with its intentions, as stated in the quality policy and quality objectives. </a:t>
            </a:r>
          </a:p>
          <a:p>
            <a:pPr>
              <a:spcBef>
                <a:spcPts val="0"/>
              </a:spcBef>
              <a:spcAft>
                <a:spcPts val="0"/>
              </a:spcAft>
              <a:defRPr/>
            </a:pPr>
            <a:r>
              <a:rPr sz="1600">
                <a:latin typeface="Times New Roman"/>
                <a:ea typeface="Times New Roman"/>
              </a:rPr>
              <a:t> </a:t>
            </a:r>
          </a:p>
          <a:p>
            <a:pPr>
              <a:spcBef>
                <a:spcPts val="0"/>
              </a:spcBef>
              <a:spcAft>
                <a:spcPts val="0"/>
              </a:spcAft>
              <a:defRPr/>
            </a:pPr>
            <a:r>
              <a:rPr sz="1600">
                <a:latin typeface="Times New Roman"/>
                <a:ea typeface="Times New Roman"/>
              </a:rPr>
              <a:t>Process Improvement Root Cause Analysis Procedure was also developed to provide a process for investigating and determining the root cause of chronic incidents and/or serious events that had a negative impact upon laboratory testing and/or patient safety (for example, unexpected event involving death, or serious physical or psychological injury or risk considered as sentinel events).   Additionally, the Laboratory Root Cause Analysis Table was developed to document and implement corrective/preventive actions as appropriate. The effectiveness of the actions taken are reviewed and approved by the QA Director, Technical Director and Medical Director.</a:t>
            </a:r>
          </a:p>
          <a:p>
            <a:pPr>
              <a:spcBef>
                <a:spcPts val="0"/>
              </a:spcBef>
              <a:spcAft>
                <a:spcPts val="0"/>
              </a:spcAft>
              <a:defRPr/>
            </a:pPr>
            <a:r>
              <a:rPr sz="1600">
                <a:latin typeface="Times New Roman"/>
                <a:ea typeface="Times New Roman"/>
              </a:rPr>
              <a:t> </a:t>
            </a:r>
          </a:p>
          <a:p>
            <a:pPr>
              <a:spcBef>
                <a:spcPts val="0"/>
              </a:spcBef>
              <a:spcAft>
                <a:spcPts val="0"/>
              </a:spcAft>
              <a:defRPr/>
            </a:pPr>
            <a:r>
              <a:rPr sz="1600">
                <a:latin typeface="Times New Roman"/>
                <a:ea typeface="Times New Roman"/>
              </a:rPr>
              <a:t>Laboratory management ensures that the laboratory participates in continual improvement activities through KPIs targets and various projects within the organization (i.e. auto verification initiative).  Laboratory management communicates to staff improvement plans and related goals through regular staff meetings and e-mail.</a:t>
            </a:r>
          </a:p>
          <a:p>
            <a:pPr>
              <a:defRPr/>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1075"/>
            <a:ext cx="8229600" cy="5064125"/>
          </a:xfrm>
        </p:spPr>
        <p:txBody>
          <a:bodyPr/>
          <a:lstStyle/>
          <a:p>
            <a:pPr>
              <a:spcBef>
                <a:spcPts val="0"/>
              </a:spcBef>
              <a:spcAft>
                <a:spcPts val="0"/>
              </a:spcAft>
              <a:defRPr/>
            </a:pPr>
            <a:r>
              <a:rPr sz="1600" b="1">
                <a:latin typeface="Times New Roman"/>
                <a:ea typeface="Times New Roman"/>
              </a:rPr>
              <a:t>4.13 Control of records</a:t>
            </a:r>
            <a:endParaRPr sz="1600">
              <a:latin typeface="Times New Roman"/>
              <a:ea typeface="Times New Roman"/>
            </a:endParaRPr>
          </a:p>
          <a:p>
            <a:pPr>
              <a:spcBef>
                <a:spcPts val="0"/>
              </a:spcBef>
              <a:spcAft>
                <a:spcPts val="0"/>
              </a:spcAft>
              <a:defRPr/>
            </a:pPr>
            <a:r>
              <a:rPr sz="1600" b="1">
                <a:latin typeface="Times New Roman"/>
                <a:ea typeface="Times New Roman"/>
              </a:rPr>
              <a:t> </a:t>
            </a:r>
            <a:endParaRPr sz="1600">
              <a:latin typeface="Times New Roman"/>
              <a:ea typeface="Times New Roman"/>
            </a:endParaRPr>
          </a:p>
          <a:p>
            <a:pPr>
              <a:spcBef>
                <a:spcPts val="0"/>
              </a:spcBef>
              <a:spcAft>
                <a:spcPts val="0"/>
              </a:spcAft>
              <a:defRPr/>
            </a:pPr>
            <a:r>
              <a:rPr sz="1600">
                <a:latin typeface="Times New Roman"/>
                <a:ea typeface="Times New Roman"/>
              </a:rPr>
              <a:t>The NRL established and implemented procedures for the control of quality and technical records. The procedure controls the identification, collection, indexing, accessing, storage, maintenance, amendment and safe disposal of quality and technical records. </a:t>
            </a:r>
            <a:r>
              <a:rPr lang="cy-GB" sz="1600">
                <a:latin typeface="Times New Roman"/>
                <a:ea typeface="Times New Roman"/>
              </a:rPr>
              <a:t>Records are created concurrently with performance of each activity that affects the quality of the examination.</a:t>
            </a:r>
            <a:endParaRPr sz="1600">
              <a:latin typeface="Times New Roman"/>
              <a:ea typeface="Times New Roman"/>
            </a:endParaRPr>
          </a:p>
          <a:p>
            <a:pPr>
              <a:spcBef>
                <a:spcPts val="0"/>
              </a:spcBef>
              <a:spcAft>
                <a:spcPts val="0"/>
              </a:spcAft>
              <a:defRPr/>
            </a:pPr>
            <a:r>
              <a:rPr sz="1600">
                <a:latin typeface="Times New Roman"/>
                <a:ea typeface="Times New Roman"/>
              </a:rPr>
              <a:t> </a:t>
            </a:r>
          </a:p>
          <a:p>
            <a:pPr>
              <a:spcBef>
                <a:spcPts val="0"/>
              </a:spcBef>
              <a:spcAft>
                <a:spcPts val="0"/>
              </a:spcAft>
              <a:defRPr/>
            </a:pPr>
            <a:r>
              <a:rPr sz="1600">
                <a:latin typeface="Times New Roman"/>
                <a:ea typeface="Times New Roman"/>
              </a:rPr>
              <a:t>The date along with the identity of personnel making the amendments is captured at NRL electronic document management system (Q-Pulse).</a:t>
            </a:r>
          </a:p>
          <a:p>
            <a:pPr>
              <a:spcBef>
                <a:spcPts val="0"/>
              </a:spcBef>
              <a:spcAft>
                <a:spcPts val="0"/>
              </a:spcAft>
              <a:defRPr/>
            </a:pPr>
            <a:r>
              <a:rPr sz="1600">
                <a:latin typeface="Times New Roman"/>
                <a:ea typeface="Times New Roman"/>
              </a:rPr>
              <a:t> </a:t>
            </a:r>
          </a:p>
          <a:p>
            <a:pPr>
              <a:spcBef>
                <a:spcPts val="0"/>
              </a:spcBef>
              <a:spcAft>
                <a:spcPts val="0"/>
              </a:spcAft>
              <a:defRPr/>
            </a:pPr>
            <a:r>
              <a:rPr sz="1600">
                <a:latin typeface="Times New Roman"/>
                <a:ea typeface="Times New Roman"/>
              </a:rPr>
              <a:t>The Retention of Specimen and Laboratory Documents SOP defines retention period for various records including pre-examination, examination, and post-examination. The retention period defined in the SOP follows national and international retention criteria. </a:t>
            </a:r>
          </a:p>
          <a:p>
            <a:pPr>
              <a:spcBef>
                <a:spcPts val="0"/>
              </a:spcBef>
              <a:spcAft>
                <a:spcPts val="0"/>
              </a:spcAft>
              <a:defRPr/>
            </a:pPr>
            <a:r>
              <a:rPr sz="1600">
                <a:latin typeface="Times New Roman"/>
                <a:ea typeface="Times New Roman"/>
              </a:rPr>
              <a:t> </a:t>
            </a:r>
          </a:p>
          <a:p>
            <a:pPr>
              <a:spcBef>
                <a:spcPts val="0"/>
              </a:spcBef>
              <a:spcAft>
                <a:spcPts val="0"/>
              </a:spcAft>
              <a:defRPr/>
            </a:pPr>
            <a:r>
              <a:rPr sz="1600">
                <a:latin typeface="Times New Roman"/>
                <a:ea typeface="Times New Roman"/>
              </a:rPr>
              <a:t>All records are safely stored in controlled areas to prevent damage. Electronic records are stored in remote server in a facility with a maximum security. </a:t>
            </a:r>
          </a:p>
          <a:p>
            <a:pPr>
              <a:defRPr/>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476250"/>
            <a:ext cx="8229600" cy="409575"/>
          </a:xfrm>
        </p:spPr>
        <p:txBody>
          <a:bodyPr/>
          <a:lstStyle/>
          <a:p>
            <a:pPr>
              <a:defRPr/>
            </a:pPr>
            <a:r>
              <a:rPr sz="1600" b="1" u="sng">
                <a:solidFill>
                  <a:schemeClr val="tx2"/>
                </a:solidFill>
                <a:latin typeface="Times New Roman" panose="02020603050405020304" pitchFamily="18" charset="0"/>
                <a:cs typeface="Times New Roman" panose="02020603050405020304" pitchFamily="18" charset="0"/>
              </a:rPr>
              <a:t>4.14 Evaluation and audits</a:t>
            </a:r>
            <a:r>
              <a:rPr/>
              <a:t/>
            </a:r>
            <a:br>
              <a:rPr/>
            </a:br>
            <a:endParaRPr/>
          </a:p>
        </p:txBody>
      </p:sp>
      <p:sp>
        <p:nvSpPr>
          <p:cNvPr id="3" name="Content Placeholder 2"/>
          <p:cNvSpPr>
            <a:spLocks noGrp="1"/>
          </p:cNvSpPr>
          <p:nvPr>
            <p:ph idx="1"/>
          </p:nvPr>
        </p:nvSpPr>
        <p:spPr>
          <a:xfrm>
            <a:off x="457200" y="908050"/>
            <a:ext cx="8229600" cy="5137150"/>
          </a:xfrm>
        </p:spPr>
        <p:txBody>
          <a:bodyPr/>
          <a:lstStyle/>
          <a:p>
            <a:pPr>
              <a:spcBef>
                <a:spcPts val="0"/>
              </a:spcBef>
              <a:spcAft>
                <a:spcPts val="0"/>
              </a:spcAft>
              <a:defRPr/>
            </a:pPr>
            <a:r>
              <a:rPr sz="1800" b="1">
                <a:latin typeface="Times New Roman"/>
                <a:ea typeface="Times New Roman"/>
              </a:rPr>
              <a:t>4.14.1 General </a:t>
            </a:r>
            <a:endParaRPr sz="1800">
              <a:latin typeface="Times New Roman"/>
              <a:ea typeface="Times New Roman"/>
            </a:endParaRPr>
          </a:p>
          <a:p>
            <a:pPr>
              <a:spcBef>
                <a:spcPts val="0"/>
              </a:spcBef>
              <a:spcAft>
                <a:spcPts val="0"/>
              </a:spcAft>
              <a:defRPr/>
            </a:pPr>
            <a:r>
              <a:rPr sz="1800">
                <a:latin typeface="Times New Roman"/>
                <a:ea typeface="Times New Roman"/>
              </a:rPr>
              <a:t>NRL implemented an internal audit processes needed to:</a:t>
            </a:r>
          </a:p>
          <a:p>
            <a:pPr marL="342900" indent="-342900">
              <a:spcBef>
                <a:spcPts val="0"/>
              </a:spcBef>
              <a:spcAft>
                <a:spcPts val="0"/>
              </a:spcAft>
              <a:buFont typeface="+mj-lt"/>
              <a:buAutoNum type="alphaLcParenR"/>
              <a:defRPr/>
            </a:pPr>
            <a:r>
              <a:rPr sz="1800">
                <a:latin typeface="Times New Roman"/>
                <a:ea typeface="Times New Roman"/>
              </a:rPr>
              <a:t>demonstrate that the pre-examination, examination and post-examination and supporting processes are being conducted in a manner that meets the needs and requirements of users; </a:t>
            </a:r>
          </a:p>
          <a:p>
            <a:pPr marL="342900" indent="-342900">
              <a:spcBef>
                <a:spcPts val="0"/>
              </a:spcBef>
              <a:spcAft>
                <a:spcPts val="0"/>
              </a:spcAft>
              <a:buFont typeface="+mj-lt"/>
              <a:buAutoNum type="alphaLcParenR"/>
              <a:defRPr/>
            </a:pPr>
            <a:r>
              <a:rPr sz="1800">
                <a:latin typeface="Times New Roman"/>
                <a:ea typeface="Times New Roman"/>
              </a:rPr>
              <a:t>ensure conformity to the quality management system;</a:t>
            </a:r>
          </a:p>
          <a:p>
            <a:pPr marL="342900" indent="-342900">
              <a:spcBef>
                <a:spcPts val="0"/>
              </a:spcBef>
              <a:spcAft>
                <a:spcPts val="0"/>
              </a:spcAft>
              <a:buFont typeface="+mj-lt"/>
              <a:buAutoNum type="alphaLcParenR"/>
              <a:defRPr/>
            </a:pPr>
            <a:r>
              <a:rPr sz="1800">
                <a:latin typeface="Times New Roman"/>
                <a:ea typeface="Times New Roman"/>
              </a:rPr>
              <a:t>continually improve the effectiveness of the quality management system</a:t>
            </a:r>
          </a:p>
          <a:p>
            <a:pPr>
              <a:spcBef>
                <a:spcPts val="0"/>
              </a:spcBef>
              <a:spcAft>
                <a:spcPts val="0"/>
              </a:spcAft>
              <a:defRPr/>
            </a:pPr>
            <a:r>
              <a:rPr sz="1800" b="1">
                <a:latin typeface="Times New Roman"/>
                <a:ea typeface="Times New Roman"/>
              </a:rPr>
              <a:t>4.14.2 Periodic review of requests, and suitability of procedures and sample requirements</a:t>
            </a:r>
            <a:endParaRPr sz="1800">
              <a:latin typeface="Times New Roman"/>
              <a:ea typeface="Times New Roman"/>
            </a:endParaRPr>
          </a:p>
          <a:p>
            <a:pPr>
              <a:spcBef>
                <a:spcPts val="0"/>
              </a:spcBef>
              <a:spcAft>
                <a:spcPts val="0"/>
              </a:spcAft>
              <a:defRPr/>
            </a:pPr>
            <a:r>
              <a:rPr sz="1800">
                <a:latin typeface="Times New Roman"/>
                <a:ea typeface="Times New Roman"/>
              </a:rPr>
              <a:t>NRL Scientific team periodically review tests ordering practices to ensure they are clinically appropriate for the requests received through the Operations Dashboard. Accordingly, continuing education seminars are held for clients to provide education on ordering practices and to introduce new tests.</a:t>
            </a:r>
          </a:p>
          <a:p>
            <a:pPr>
              <a:spcBef>
                <a:spcPts val="0"/>
              </a:spcBef>
              <a:spcAft>
                <a:spcPts val="0"/>
              </a:spcAft>
              <a:defRPr/>
            </a:pPr>
            <a:r>
              <a:rPr sz="1800">
                <a:latin typeface="Times New Roman"/>
                <a:ea typeface="Times New Roman"/>
              </a:rPr>
              <a:t> </a:t>
            </a:r>
          </a:p>
          <a:p>
            <a:pPr>
              <a:spcBef>
                <a:spcPts val="0"/>
              </a:spcBef>
              <a:spcAft>
                <a:spcPts val="0"/>
              </a:spcAft>
              <a:defRPr/>
            </a:pPr>
            <a:r>
              <a:rPr sz="1800">
                <a:latin typeface="Times New Roman"/>
                <a:ea typeface="Times New Roman"/>
              </a:rPr>
              <a:t>NRL biennially reviews the NRL Collection Manual for sample volume, collection device and preservative requirements for blood, urine, other body fluids, tissue and other sample types, to ensure that neither insufficient nor excessive amounts of sample are collected and sample is properly collected to preserve the </a:t>
            </a:r>
            <a:r>
              <a:rPr sz="1800" err="1">
                <a:latin typeface="Times New Roman"/>
                <a:ea typeface="Times New Roman"/>
              </a:rPr>
              <a:t>measurand</a:t>
            </a:r>
            <a:r>
              <a:rPr sz="1800">
                <a:latin typeface="Times New Roman"/>
                <a:ea typeface="Times New Roman"/>
              </a:rPr>
              <a:t>. </a:t>
            </a:r>
          </a:p>
          <a:p>
            <a:pPr>
              <a:defRPr/>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513"/>
            <a:ext cx="8229600" cy="4992687"/>
          </a:xfrm>
        </p:spPr>
        <p:txBody>
          <a:bodyPr/>
          <a:lstStyle/>
          <a:p>
            <a:pPr>
              <a:spcBef>
                <a:spcPts val="0"/>
              </a:spcBef>
              <a:spcAft>
                <a:spcPts val="0"/>
              </a:spcAft>
              <a:defRPr/>
            </a:pPr>
            <a:r>
              <a:rPr sz="1600" b="1">
                <a:latin typeface="Times New Roman"/>
                <a:ea typeface="Times New Roman"/>
              </a:rPr>
              <a:t>4.14.3 Assessment of user feedback</a:t>
            </a:r>
            <a:endParaRPr sz="1600">
              <a:latin typeface="Times New Roman"/>
              <a:ea typeface="Times New Roman"/>
            </a:endParaRPr>
          </a:p>
          <a:p>
            <a:pPr>
              <a:spcBef>
                <a:spcPts val="0"/>
              </a:spcBef>
              <a:spcAft>
                <a:spcPts val="0"/>
              </a:spcAft>
              <a:defRPr/>
            </a:pPr>
            <a:r>
              <a:rPr sz="1600" b="1">
                <a:latin typeface="Times New Roman"/>
                <a:ea typeface="Times New Roman"/>
              </a:rPr>
              <a:t> </a:t>
            </a:r>
            <a:endParaRPr sz="1600">
              <a:latin typeface="Times New Roman"/>
              <a:ea typeface="Times New Roman"/>
            </a:endParaRPr>
          </a:p>
          <a:p>
            <a:pPr>
              <a:spcBef>
                <a:spcPts val="0"/>
              </a:spcBef>
              <a:spcAft>
                <a:spcPts val="0"/>
              </a:spcAft>
              <a:defRPr/>
            </a:pPr>
            <a:r>
              <a:rPr sz="1600">
                <a:latin typeface="Times New Roman"/>
                <a:ea typeface="Times New Roman"/>
              </a:rPr>
              <a:t>The NRL is committed by the use of surveys to establishing a method of measuring customer satisfaction. At least one survey will be performed biennially.  The survey can either be conducted by NRL or by centers/hospitals which hosts NRL. </a:t>
            </a:r>
          </a:p>
          <a:p>
            <a:pPr>
              <a:spcBef>
                <a:spcPts val="0"/>
              </a:spcBef>
              <a:spcAft>
                <a:spcPts val="0"/>
              </a:spcAft>
              <a:defRPr/>
            </a:pPr>
            <a:r>
              <a:rPr sz="1600" b="1">
                <a:latin typeface="Times New Roman"/>
                <a:ea typeface="Times New Roman"/>
              </a:rPr>
              <a:t> </a:t>
            </a:r>
            <a:endParaRPr sz="1600">
              <a:latin typeface="Times New Roman"/>
              <a:ea typeface="Times New Roman"/>
            </a:endParaRPr>
          </a:p>
          <a:p>
            <a:pPr>
              <a:spcBef>
                <a:spcPts val="0"/>
              </a:spcBef>
              <a:spcAft>
                <a:spcPts val="0"/>
              </a:spcAft>
              <a:defRPr/>
            </a:pPr>
            <a:r>
              <a:rPr sz="1600" b="1">
                <a:latin typeface="Times New Roman"/>
                <a:ea typeface="Times New Roman"/>
              </a:rPr>
              <a:t>4.14.4 Staff suggestions</a:t>
            </a:r>
            <a:endParaRPr sz="1600">
              <a:latin typeface="Times New Roman"/>
              <a:ea typeface="Times New Roman"/>
            </a:endParaRPr>
          </a:p>
          <a:p>
            <a:pPr>
              <a:spcBef>
                <a:spcPts val="0"/>
              </a:spcBef>
              <a:spcAft>
                <a:spcPts val="0"/>
              </a:spcAft>
              <a:defRPr/>
            </a:pPr>
            <a:r>
              <a:rPr sz="1600" b="1">
                <a:latin typeface="Times New Roman"/>
                <a:ea typeface="Times New Roman"/>
              </a:rPr>
              <a:t> </a:t>
            </a:r>
            <a:endParaRPr sz="1600">
              <a:latin typeface="Times New Roman"/>
              <a:ea typeface="Times New Roman"/>
            </a:endParaRPr>
          </a:p>
          <a:p>
            <a:pPr>
              <a:spcBef>
                <a:spcPts val="0"/>
              </a:spcBef>
              <a:spcAft>
                <a:spcPts val="0"/>
              </a:spcAft>
              <a:defRPr/>
            </a:pPr>
            <a:r>
              <a:rPr sz="1600">
                <a:latin typeface="Times New Roman"/>
                <a:ea typeface="Times New Roman"/>
              </a:rPr>
              <a:t>Laboratory management encourages staff to make suggestions for the improvement of any aspect of the laboratory service as highlighted in Employee Quality Communication – Staff Suggestion Procedure. Suggestions shall be evaluated, implemented as appropriate and feedback provided to the staff through e-mail, meetings and Staff Suggestion Process Improvement Feedback Form. Records of suggestions and actions taken are maintained with the QA department.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76250"/>
            <a:ext cx="8229600" cy="338138"/>
          </a:xfrm>
        </p:spPr>
        <p:txBody>
          <a:bodyPr/>
          <a:lstStyle/>
          <a:p>
            <a:pPr>
              <a:defRPr/>
            </a:pPr>
            <a:r>
              <a:rPr sz="2000" b="1" u="sng">
                <a:solidFill>
                  <a:schemeClr val="tx2"/>
                </a:solidFill>
                <a:latin typeface="Times New Roman" panose="02020603050405020304" pitchFamily="18" charset="0"/>
                <a:cs typeface="Times New Roman" panose="02020603050405020304" pitchFamily="18" charset="0"/>
              </a:rPr>
              <a:t>4.14.5 Internal </a:t>
            </a:r>
            <a:r>
              <a:rPr sz="2000" b="1" u="sng" smtClean="0">
                <a:solidFill>
                  <a:schemeClr val="tx2"/>
                </a:solidFill>
                <a:latin typeface="Times New Roman" panose="02020603050405020304" pitchFamily="18" charset="0"/>
                <a:cs typeface="Times New Roman" panose="02020603050405020304" pitchFamily="18" charset="0"/>
              </a:rPr>
              <a:t>audit</a:t>
            </a:r>
            <a:endParaRPr/>
          </a:p>
        </p:txBody>
      </p:sp>
      <p:sp>
        <p:nvSpPr>
          <p:cNvPr id="3" name="Content Placeholder 2"/>
          <p:cNvSpPr>
            <a:spLocks noGrp="1"/>
          </p:cNvSpPr>
          <p:nvPr>
            <p:ph idx="1"/>
          </p:nvPr>
        </p:nvSpPr>
        <p:spPr>
          <a:xfrm>
            <a:off x="457200" y="908050"/>
            <a:ext cx="8229600" cy="5137150"/>
          </a:xfrm>
        </p:spPr>
        <p:txBody>
          <a:bodyPr/>
          <a:lstStyle/>
          <a:p>
            <a:pPr>
              <a:spcBef>
                <a:spcPts val="0"/>
              </a:spcBef>
              <a:spcAft>
                <a:spcPts val="0"/>
              </a:spcAft>
              <a:defRPr/>
            </a:pPr>
            <a:r>
              <a:rPr sz="1600">
                <a:latin typeface="Times New Roman"/>
                <a:ea typeface="Times New Roman"/>
              </a:rPr>
              <a:t>QA department conducts regular, monthly internal QA Verification Audits for the various sections at all NRL sites to determine that activities in the quality management system, including pre-examination, examination, and post-examination:</a:t>
            </a:r>
          </a:p>
          <a:p>
            <a:pPr marL="342900" indent="-342900">
              <a:spcBef>
                <a:spcPts val="0"/>
              </a:spcBef>
              <a:spcAft>
                <a:spcPts val="0"/>
              </a:spcAft>
              <a:buFont typeface="+mj-lt"/>
              <a:buAutoNum type="alphaLcParenR"/>
              <a:defRPr/>
            </a:pPr>
            <a:r>
              <a:rPr sz="1600">
                <a:latin typeface="Times New Roman"/>
                <a:ea typeface="Times New Roman"/>
              </a:rPr>
              <a:t>conform to the requirements of this International Standard and to requirements established by the laboratory</a:t>
            </a:r>
          </a:p>
          <a:p>
            <a:pPr marL="342900" indent="-342900">
              <a:spcBef>
                <a:spcPts val="0"/>
              </a:spcBef>
              <a:spcAft>
                <a:spcPts val="0"/>
              </a:spcAft>
              <a:buFont typeface="+mj-lt"/>
              <a:buAutoNum type="alphaLcParenR"/>
              <a:defRPr/>
            </a:pPr>
            <a:r>
              <a:rPr sz="1600">
                <a:latin typeface="Times New Roman"/>
                <a:ea typeface="Times New Roman"/>
              </a:rPr>
              <a:t>are implemented, effective, and maintained</a:t>
            </a:r>
          </a:p>
          <a:p>
            <a:pPr>
              <a:spcBef>
                <a:spcPts val="0"/>
              </a:spcBef>
              <a:spcAft>
                <a:spcPts val="0"/>
              </a:spcAft>
              <a:defRPr/>
            </a:pPr>
            <a:r>
              <a:rPr sz="1600">
                <a:latin typeface="Times New Roman"/>
                <a:ea typeface="Times New Roman"/>
              </a:rPr>
              <a:t>Additionally, Quality Management Audits are performed each calendar year by a LabCorp Quality representative.  This process is coordinated by NRL’s QA department. Audits may be announced, targeted, or unannounced and may be conducted by direct observations of laboratory operations, reviewing laboratory policies, procedures and documentation, and interviewing staff and clients. </a:t>
            </a:r>
          </a:p>
          <a:p>
            <a:pPr marL="342900" indent="-342900">
              <a:spcBef>
                <a:spcPts val="0"/>
              </a:spcBef>
              <a:spcAft>
                <a:spcPts val="0"/>
              </a:spcAft>
              <a:buFont typeface="+mj-lt"/>
              <a:buAutoNum type="alphaLcPeriod"/>
              <a:defRPr/>
            </a:pPr>
            <a:r>
              <a:rPr sz="1600">
                <a:latin typeface="Times New Roman"/>
                <a:ea typeface="Times New Roman"/>
              </a:rPr>
              <a:t>The audit </a:t>
            </a:r>
            <a:r>
              <a:rPr sz="1600" err="1">
                <a:latin typeface="Times New Roman"/>
                <a:ea typeface="Times New Roman"/>
              </a:rPr>
              <a:t>programme</a:t>
            </a:r>
            <a:r>
              <a:rPr sz="1600">
                <a:latin typeface="Times New Roman"/>
                <a:ea typeface="Times New Roman"/>
              </a:rPr>
              <a:t> shall take into account the status and importance of the processes and technical and management areas to be audited, as well as the results of previous audits. </a:t>
            </a:r>
          </a:p>
          <a:p>
            <a:pPr marL="342900" indent="-342900">
              <a:spcBef>
                <a:spcPts val="0"/>
              </a:spcBef>
              <a:spcAft>
                <a:spcPts val="0"/>
              </a:spcAft>
              <a:buFont typeface="+mj-lt"/>
              <a:buAutoNum type="alphaLcPeriod"/>
              <a:defRPr/>
            </a:pPr>
            <a:r>
              <a:rPr sz="1600">
                <a:latin typeface="Times New Roman"/>
                <a:ea typeface="Times New Roman"/>
              </a:rPr>
              <a:t>The audit criteria, scope, frequency and methods shall be defined and documented.</a:t>
            </a:r>
          </a:p>
          <a:p>
            <a:pPr marL="342900" indent="-342900">
              <a:spcBef>
                <a:spcPts val="0"/>
              </a:spcBef>
              <a:spcAft>
                <a:spcPts val="0"/>
              </a:spcAft>
              <a:buFont typeface="+mj-lt"/>
              <a:buAutoNum type="alphaLcPeriod"/>
              <a:defRPr/>
            </a:pPr>
            <a:r>
              <a:rPr sz="1600">
                <a:latin typeface="Times New Roman"/>
                <a:ea typeface="Times New Roman"/>
              </a:rPr>
              <a:t>Selection of auditors and conduct of audits ensure objectivity and impartiality of the audit process. Auditors, wherever resources permit, are independent of the activity to be audited.</a:t>
            </a:r>
          </a:p>
          <a:p>
            <a:pPr marL="342900" indent="-342900">
              <a:spcBef>
                <a:spcPts val="0"/>
              </a:spcBef>
              <a:spcAft>
                <a:spcPts val="0"/>
              </a:spcAft>
              <a:buFont typeface="+mj-lt"/>
              <a:buAutoNum type="alphaLcPeriod"/>
              <a:defRPr/>
            </a:pPr>
            <a:r>
              <a:rPr sz="1600">
                <a:latin typeface="Times New Roman"/>
                <a:ea typeface="Times New Roman"/>
              </a:rPr>
              <a:t>Define the responsibilities and requirements for planning and conducting audits, and for reporting results and maintaining NRL Audit/Inspection Corrective and Preventive Action Response Form records.</a:t>
            </a:r>
          </a:p>
          <a:p>
            <a:pPr>
              <a:spcBef>
                <a:spcPts val="0"/>
              </a:spcBef>
              <a:spcAft>
                <a:spcPts val="0"/>
              </a:spcAft>
              <a:defRPr/>
            </a:pPr>
            <a:r>
              <a:rPr sz="1200">
                <a:latin typeface="Times New Roman"/>
                <a:ea typeface="Times New Roman"/>
              </a:rPr>
              <a:t>Personnel responsible for the area being audited shall ensure that appropriate action is promptly undertaken when nonconformities are identified without undue delay to eliminate the causes of the detected nonconformities.</a:t>
            </a:r>
          </a:p>
          <a:p>
            <a:pPr>
              <a:defRPr/>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050"/>
            <a:ext cx="8229600" cy="5137150"/>
          </a:xfrm>
        </p:spPr>
        <p:txBody>
          <a:bodyPr/>
          <a:lstStyle/>
          <a:p>
            <a:pPr>
              <a:spcBef>
                <a:spcPts val="0"/>
              </a:spcBef>
              <a:spcAft>
                <a:spcPts val="0"/>
              </a:spcAft>
              <a:defRPr/>
            </a:pPr>
            <a:r>
              <a:rPr sz="1600" b="1">
                <a:latin typeface="Times New Roman"/>
                <a:ea typeface="Times New Roman"/>
              </a:rPr>
              <a:t>4.14.6 Risk Management</a:t>
            </a:r>
            <a:endParaRPr sz="1600">
              <a:latin typeface="Times New Roman"/>
              <a:ea typeface="Times New Roman"/>
            </a:endParaRPr>
          </a:p>
          <a:p>
            <a:pPr>
              <a:spcBef>
                <a:spcPts val="0"/>
              </a:spcBef>
              <a:spcAft>
                <a:spcPts val="0"/>
              </a:spcAft>
              <a:defRPr/>
            </a:pPr>
            <a:r>
              <a:rPr lang="az-Latn-AZ" sz="1600">
                <a:latin typeface="Times New Roman"/>
                <a:ea typeface="Times New Roman"/>
              </a:rPr>
              <a:t> </a:t>
            </a:r>
            <a:endParaRPr sz="1600">
              <a:latin typeface="Times New Roman"/>
              <a:ea typeface="Times New Roman"/>
            </a:endParaRPr>
          </a:p>
          <a:p>
            <a:pPr>
              <a:spcBef>
                <a:spcPts val="0"/>
              </a:spcBef>
              <a:spcAft>
                <a:spcPts val="0"/>
              </a:spcAft>
              <a:defRPr/>
            </a:pPr>
            <a:r>
              <a:rPr lang="az-Latn-AZ" sz="1600">
                <a:latin typeface="Times New Roman"/>
                <a:ea typeface="Times New Roman"/>
              </a:rPr>
              <a:t>As part of the Environmental Health and Safety requirement, the NRL safety coordinator conducts regular risk assessments to evaluate </a:t>
            </a:r>
            <a:r>
              <a:rPr lang="cy-GB" sz="1600">
                <a:latin typeface="Times New Roman"/>
                <a:ea typeface="Times New Roman"/>
              </a:rPr>
              <a:t>the impact of work processes and potential failures on examination results as</a:t>
            </a:r>
            <a:r>
              <a:rPr sz="1600">
                <a:latin typeface="Times New Roman"/>
                <a:ea typeface="Times New Roman"/>
              </a:rPr>
              <a:t> </a:t>
            </a:r>
            <a:r>
              <a:rPr lang="cy-GB" sz="1600">
                <a:latin typeface="Times New Roman"/>
                <a:ea typeface="Times New Roman"/>
              </a:rPr>
              <a:t>they affect patient safety, and will modify processes to reduce or eliminate the identified risks and document</a:t>
            </a:r>
            <a:endParaRPr sz="1600">
              <a:latin typeface="Times New Roman"/>
              <a:ea typeface="Times New Roman"/>
            </a:endParaRPr>
          </a:p>
          <a:p>
            <a:pPr>
              <a:spcBef>
                <a:spcPts val="0"/>
              </a:spcBef>
              <a:spcAft>
                <a:spcPts val="0"/>
              </a:spcAft>
              <a:defRPr/>
            </a:pPr>
            <a:r>
              <a:rPr lang="cy-GB" sz="1600">
                <a:latin typeface="Times New Roman"/>
                <a:ea typeface="Times New Roman"/>
              </a:rPr>
              <a:t>decisions and actions taken. </a:t>
            </a:r>
            <a:r>
              <a:rPr lang="az-Latn-AZ" sz="1600">
                <a:latin typeface="Times New Roman"/>
                <a:ea typeface="Times New Roman"/>
              </a:rPr>
              <a:t> Risk managent measures will be put inplace thereafter to mitigate risks. </a:t>
            </a:r>
            <a:endParaRPr sz="1600">
              <a:latin typeface="Times New Roman"/>
              <a:ea typeface="Times New Roman"/>
            </a:endParaRPr>
          </a:p>
          <a:p>
            <a:pPr>
              <a:spcBef>
                <a:spcPts val="0"/>
              </a:spcBef>
              <a:spcAft>
                <a:spcPts val="0"/>
              </a:spcAft>
              <a:defRPr/>
            </a:pPr>
            <a:endParaRPr sz="1600">
              <a:latin typeface="Times New Roman"/>
              <a:ea typeface="Times New Roman"/>
            </a:endParaRPr>
          </a:p>
          <a:p>
            <a:pPr>
              <a:spcBef>
                <a:spcPts val="0"/>
              </a:spcBef>
              <a:spcAft>
                <a:spcPts val="0"/>
              </a:spcAft>
              <a:defRPr/>
            </a:pPr>
            <a:r>
              <a:rPr lang="az-Latn-AZ" sz="1600" b="1">
                <a:latin typeface="Times New Roman"/>
                <a:ea typeface="Times New Roman"/>
              </a:rPr>
              <a:t>4.14.7 Quality Indicators</a:t>
            </a:r>
            <a:endParaRPr sz="1600">
              <a:latin typeface="Times New Roman"/>
              <a:ea typeface="Times New Roman"/>
            </a:endParaRPr>
          </a:p>
          <a:p>
            <a:pPr>
              <a:spcBef>
                <a:spcPts val="0"/>
              </a:spcBef>
              <a:spcAft>
                <a:spcPts val="0"/>
              </a:spcAft>
              <a:defRPr/>
            </a:pPr>
            <a:r>
              <a:rPr lang="az-Latn-AZ" sz="1600" b="1">
                <a:latin typeface="Times New Roman"/>
                <a:ea typeface="Times New Roman"/>
              </a:rPr>
              <a:t> </a:t>
            </a:r>
            <a:endParaRPr sz="1600">
              <a:latin typeface="Times New Roman"/>
              <a:ea typeface="Times New Roman"/>
            </a:endParaRPr>
          </a:p>
          <a:p>
            <a:pPr>
              <a:spcBef>
                <a:spcPts val="0"/>
              </a:spcBef>
              <a:spcAft>
                <a:spcPts val="0"/>
              </a:spcAft>
              <a:defRPr/>
            </a:pPr>
            <a:r>
              <a:rPr lang="az-Latn-AZ" sz="1600">
                <a:latin typeface="Times New Roman"/>
                <a:ea typeface="Times New Roman"/>
              </a:rPr>
              <a:t>As delineated in the Key Performance Indicators SOP, NRL selected quality indicators to monitor and evaluate performance throughout critical aspect of pre-examination, examination, and post-examination processes. </a:t>
            </a:r>
            <a:endParaRPr sz="1600">
              <a:latin typeface="Times New Roman"/>
              <a:ea typeface="Times New Roman"/>
            </a:endParaRPr>
          </a:p>
          <a:p>
            <a:pPr>
              <a:spcBef>
                <a:spcPts val="0"/>
              </a:spcBef>
              <a:spcAft>
                <a:spcPts val="0"/>
              </a:spcAft>
              <a:defRPr/>
            </a:pPr>
            <a:r>
              <a:rPr lang="az-Latn-AZ" sz="1600">
                <a:latin typeface="Times New Roman"/>
                <a:ea typeface="Times New Roman"/>
              </a:rPr>
              <a:t>The Key Performance Indicators SOP delineates the objectives, methodology, interpretation, limits, action plan, and duration of measurement. The indicators are reviewed periodically to ensure continued approriateness.</a:t>
            </a:r>
            <a:endParaRPr sz="1600">
              <a:latin typeface="Times New Roman"/>
              <a:ea typeface="Times New Roman"/>
            </a:endParaRPr>
          </a:p>
          <a:p>
            <a:pPr>
              <a:spcBef>
                <a:spcPts val="0"/>
              </a:spcBef>
              <a:spcAft>
                <a:spcPts val="0"/>
              </a:spcAft>
              <a:defRPr/>
            </a:pPr>
            <a:r>
              <a:rPr lang="az-Latn-AZ" sz="1600">
                <a:latin typeface="Times New Roman"/>
                <a:ea typeface="Times New Roman"/>
              </a:rPr>
              <a:t>NRL reviews the TAT performance monthly and corrective measures are put in place whenever targets are not met. The TAT will be agreed upon during contract executions and are mentioned in the Service Level Agreement. </a:t>
            </a:r>
            <a:endParaRPr sz="1600">
              <a:latin typeface="Times New Roman"/>
              <a:ea typeface="Times New Roman"/>
            </a:endParaRPr>
          </a:p>
          <a:p>
            <a:pPr>
              <a:defRPr/>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908050"/>
            <a:ext cx="8229600" cy="3454400"/>
          </a:xfrm>
        </p:spPr>
        <p:txBody>
          <a:bodyPr/>
          <a:lstStyle/>
          <a:p>
            <a:pPr>
              <a:spcBef>
                <a:spcPts val="0"/>
              </a:spcBef>
              <a:spcAft>
                <a:spcPts val="0"/>
              </a:spcAft>
              <a:defRPr/>
            </a:pPr>
            <a:r>
              <a:rPr lang="az-Latn-AZ" sz="1800" b="1">
                <a:latin typeface="Times New Roman"/>
                <a:ea typeface="Times New Roman"/>
              </a:rPr>
              <a:t>4.14.8 Reviews by External Organizations</a:t>
            </a:r>
            <a:endParaRPr sz="1800">
              <a:latin typeface="Times New Roman"/>
              <a:ea typeface="Times New Roman"/>
            </a:endParaRPr>
          </a:p>
          <a:p>
            <a:pPr>
              <a:spcBef>
                <a:spcPts val="0"/>
              </a:spcBef>
              <a:spcAft>
                <a:spcPts val="0"/>
              </a:spcAft>
              <a:defRPr/>
            </a:pPr>
            <a:r>
              <a:rPr lang="az-Latn-AZ" sz="1800" b="1">
                <a:latin typeface="Times New Roman"/>
                <a:ea typeface="Times New Roman"/>
              </a:rPr>
              <a:t> </a:t>
            </a:r>
            <a:endParaRPr sz="1800">
              <a:latin typeface="Times New Roman"/>
              <a:ea typeface="Times New Roman"/>
            </a:endParaRPr>
          </a:p>
          <a:p>
            <a:pPr>
              <a:spcBef>
                <a:spcPts val="0"/>
              </a:spcBef>
              <a:spcAft>
                <a:spcPts val="0"/>
              </a:spcAft>
              <a:defRPr/>
            </a:pPr>
            <a:r>
              <a:rPr lang="az-Latn-AZ" sz="1800">
                <a:latin typeface="Times New Roman"/>
                <a:ea typeface="Times New Roman"/>
              </a:rPr>
              <a:t>Several accreditation inspections and corporate levels audits are conducted periodically. The NRL takes immediate actions and, as appropriate, corrective action or preventive action to ensure continuing compliance with the requirements of national and international standards. Example of inspection and audits includes:</a:t>
            </a:r>
            <a:endParaRPr sz="1800">
              <a:latin typeface="Times New Roman"/>
              <a:ea typeface="Times New Roman"/>
            </a:endParaRPr>
          </a:p>
          <a:p>
            <a:pPr>
              <a:spcBef>
                <a:spcPts val="0"/>
              </a:spcBef>
              <a:spcAft>
                <a:spcPts val="0"/>
              </a:spcAft>
              <a:defRPr/>
            </a:pPr>
            <a:r>
              <a:rPr lang="az-Latn-AZ" sz="1800">
                <a:latin typeface="Times New Roman"/>
                <a:ea typeface="Times New Roman"/>
              </a:rPr>
              <a:t> </a:t>
            </a:r>
            <a:endParaRPr sz="1800">
              <a:latin typeface="Times New Roman"/>
              <a:ea typeface="Times New Roman"/>
            </a:endParaRPr>
          </a:p>
          <a:p>
            <a:pPr marL="342900" indent="-342900">
              <a:spcBef>
                <a:spcPts val="0"/>
              </a:spcBef>
              <a:spcAft>
                <a:spcPts val="0"/>
              </a:spcAft>
              <a:buFont typeface="Symbol"/>
              <a:buChar char=""/>
              <a:defRPr/>
            </a:pPr>
            <a:r>
              <a:rPr lang="az-Latn-AZ" sz="1800">
                <a:latin typeface="Times New Roman"/>
                <a:ea typeface="Times New Roman"/>
              </a:rPr>
              <a:t>CAP </a:t>
            </a:r>
            <a:endParaRPr sz="1800">
              <a:latin typeface="Times New Roman"/>
              <a:ea typeface="Times New Roman"/>
            </a:endParaRPr>
          </a:p>
          <a:p>
            <a:pPr marL="342900" indent="-342900">
              <a:spcBef>
                <a:spcPts val="0"/>
              </a:spcBef>
              <a:spcAft>
                <a:spcPts val="0"/>
              </a:spcAft>
              <a:buFont typeface="Symbol"/>
              <a:buChar char=""/>
              <a:defRPr/>
            </a:pPr>
            <a:r>
              <a:rPr lang="az-Latn-AZ" sz="1800">
                <a:latin typeface="Times New Roman"/>
                <a:ea typeface="Times New Roman"/>
              </a:rPr>
              <a:t>ISO 15189 </a:t>
            </a:r>
            <a:endParaRPr sz="1800">
              <a:latin typeface="Times New Roman"/>
              <a:ea typeface="Times New Roman"/>
            </a:endParaRPr>
          </a:p>
          <a:p>
            <a:pPr marL="342900" indent="-342900">
              <a:spcBef>
                <a:spcPts val="0"/>
              </a:spcBef>
              <a:spcAft>
                <a:spcPts val="0"/>
              </a:spcAft>
              <a:buFont typeface="Symbol"/>
              <a:buChar char=""/>
              <a:defRPr/>
            </a:pPr>
            <a:r>
              <a:rPr lang="az-Latn-AZ" sz="1800">
                <a:latin typeface="Times New Roman"/>
                <a:ea typeface="Times New Roman"/>
              </a:rPr>
              <a:t>HAAD</a:t>
            </a:r>
            <a:endParaRPr sz="1800">
              <a:latin typeface="Times New Roman"/>
              <a:ea typeface="Times New Roman"/>
            </a:endParaRPr>
          </a:p>
          <a:p>
            <a:pPr marL="342900" indent="-342900">
              <a:spcBef>
                <a:spcPts val="0"/>
              </a:spcBef>
              <a:spcAft>
                <a:spcPts val="0"/>
              </a:spcAft>
              <a:buFont typeface="Symbol"/>
              <a:buChar char=""/>
              <a:defRPr/>
            </a:pPr>
            <a:r>
              <a:rPr lang="az-Latn-AZ" sz="1800">
                <a:latin typeface="Times New Roman"/>
                <a:ea typeface="Times New Roman"/>
              </a:rPr>
              <a:t>OSHAD</a:t>
            </a:r>
            <a:endParaRPr sz="1800">
              <a:latin typeface="Times New Roman"/>
              <a:ea typeface="Times New Roman"/>
            </a:endParaRPr>
          </a:p>
          <a:p>
            <a:pPr marL="342900" indent="-342900">
              <a:spcBef>
                <a:spcPts val="0"/>
              </a:spcBef>
              <a:spcAft>
                <a:spcPts val="0"/>
              </a:spcAft>
              <a:buFont typeface="Symbol"/>
              <a:buChar char=""/>
              <a:defRPr/>
            </a:pPr>
            <a:r>
              <a:rPr lang="az-Latn-AZ" sz="1800">
                <a:latin typeface="Times New Roman"/>
                <a:ea typeface="Times New Roman"/>
              </a:rPr>
              <a:t>JCI</a:t>
            </a:r>
            <a:endParaRPr sz="1800">
              <a:latin typeface="Times New Roman"/>
              <a:ea typeface="Times New Roman"/>
            </a:endParaRPr>
          </a:p>
          <a:p>
            <a:pPr marL="342900" indent="-342900">
              <a:spcBef>
                <a:spcPts val="0"/>
              </a:spcBef>
              <a:spcAft>
                <a:spcPts val="0"/>
              </a:spcAft>
              <a:buFont typeface="Symbol"/>
              <a:buChar char=""/>
              <a:defRPr/>
            </a:pPr>
            <a:r>
              <a:rPr lang="az-Latn-AZ" sz="1800">
                <a:latin typeface="Times New Roman"/>
                <a:ea typeface="Times New Roman"/>
              </a:rPr>
              <a:t>Laboratory Corporation Audit</a:t>
            </a:r>
            <a:endParaRPr sz="1800">
              <a:latin typeface="Times New Roman"/>
              <a:ea typeface="Times New Roman"/>
            </a:endParaRPr>
          </a:p>
          <a:p>
            <a:pPr marL="342900" indent="-342900">
              <a:spcBef>
                <a:spcPts val="0"/>
              </a:spcBef>
              <a:spcAft>
                <a:spcPts val="0"/>
              </a:spcAft>
              <a:buFont typeface="Symbol"/>
              <a:buChar char=""/>
              <a:defRPr/>
            </a:pPr>
            <a:r>
              <a:rPr lang="az-Latn-AZ" sz="1800">
                <a:latin typeface="Times New Roman"/>
                <a:ea typeface="Times New Roman"/>
              </a:rPr>
              <a:t>DHA</a:t>
            </a:r>
            <a:endParaRPr sz="1800">
              <a:latin typeface="Times New Roman"/>
              <a:ea typeface="Times New Roman"/>
            </a:endParaRPr>
          </a:p>
          <a:p>
            <a:pPr>
              <a:defRPr/>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a:p>
        </p:txBody>
      </p:sp>
      <p:sp>
        <p:nvSpPr>
          <p:cNvPr id="3" name="Content Placeholder 2"/>
          <p:cNvSpPr>
            <a:spLocks noGrp="1"/>
          </p:cNvSpPr>
          <p:nvPr>
            <p:ph idx="1"/>
          </p:nvPr>
        </p:nvSpPr>
        <p:spPr>
          <a:xfrm>
            <a:off x="457200" y="2590800"/>
            <a:ext cx="8229600" cy="3454400"/>
          </a:xfrm>
        </p:spPr>
        <p:txBody>
          <a:bodyPr/>
          <a:lstStyle/>
          <a:p>
            <a:pPr>
              <a:spcBef>
                <a:spcPts val="0"/>
              </a:spcBef>
              <a:spcAft>
                <a:spcPts val="0"/>
              </a:spcAft>
              <a:defRPr/>
            </a:pPr>
            <a:r>
              <a:rPr lang="az-Latn-AZ" b="1">
                <a:latin typeface="Times New Roman"/>
                <a:ea typeface="Times New Roman"/>
              </a:rPr>
              <a:t>4.15 Reviews by external organizations</a:t>
            </a:r>
            <a:endParaRPr sz="1800">
              <a:latin typeface="Times New Roman"/>
              <a:ea typeface="Times New Roman"/>
            </a:endParaRPr>
          </a:p>
          <a:p>
            <a:pPr>
              <a:spcBef>
                <a:spcPts val="0"/>
              </a:spcBef>
              <a:spcAft>
                <a:spcPts val="0"/>
              </a:spcAft>
              <a:defRPr/>
            </a:pPr>
            <a:r>
              <a:rPr lang="az-Latn-AZ" b="1">
                <a:latin typeface="Times New Roman"/>
                <a:ea typeface="Times New Roman"/>
              </a:rPr>
              <a:t> </a:t>
            </a:r>
            <a:endParaRPr sz="1800">
              <a:latin typeface="Times New Roman"/>
              <a:ea typeface="Times New Roman"/>
            </a:endParaRPr>
          </a:p>
          <a:p>
            <a:pPr>
              <a:spcBef>
                <a:spcPts val="0"/>
              </a:spcBef>
              <a:spcAft>
                <a:spcPts val="0"/>
              </a:spcAft>
              <a:defRPr/>
            </a:pPr>
            <a:r>
              <a:rPr lang="az-Latn-AZ">
                <a:latin typeface="Times New Roman"/>
                <a:ea typeface="Times New Roman"/>
              </a:rPr>
              <a:t>The laboratory scientific team annaully review the quality management system to ensure it continuing suitability, adequacy and effectiveness and support of patient care. </a:t>
            </a:r>
            <a:endParaRPr sz="1800">
              <a:latin typeface="Times New Roman"/>
              <a:ea typeface="Times New Roman"/>
            </a:endParaRPr>
          </a:p>
          <a:p>
            <a:pPr>
              <a:defRPr/>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2"/>
          <p:cNvSpPr txBox="1">
            <a:spLocks noChangeArrowheads="1"/>
          </p:cNvSpPr>
          <p:nvPr/>
        </p:nvSpPr>
        <p:spPr bwMode="auto">
          <a:xfrm>
            <a:off x="2268538" y="692150"/>
            <a:ext cx="482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a:solidFill>
                  <a:schemeClr val="tx2"/>
                </a:solidFill>
                <a:latin typeface="Times New Roman" pitchFamily="18" charset="0"/>
                <a:cs typeface="Times New Roman" pitchFamily="18" charset="0"/>
              </a:rPr>
              <a:t>Twelve Quality System Essentials</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149350"/>
            <a:ext cx="5032375" cy="514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050"/>
            <a:ext cx="8229600" cy="5137150"/>
          </a:xfrm>
        </p:spPr>
        <p:txBody>
          <a:bodyPr/>
          <a:lstStyle/>
          <a:p>
            <a:pPr>
              <a:spcBef>
                <a:spcPts val="0"/>
              </a:spcBef>
              <a:spcAft>
                <a:spcPts val="0"/>
              </a:spcAft>
              <a:defRPr/>
            </a:pPr>
            <a:r>
              <a:rPr lang="az-Latn-AZ" sz="1800" b="1">
                <a:latin typeface="Times New Roman"/>
                <a:ea typeface="Times New Roman"/>
              </a:rPr>
              <a:t>4.15.2 Review input</a:t>
            </a:r>
            <a:endParaRPr sz="1800">
              <a:latin typeface="Times New Roman"/>
              <a:ea typeface="Times New Roman"/>
            </a:endParaRPr>
          </a:p>
          <a:p>
            <a:pPr>
              <a:spcBef>
                <a:spcPts val="0"/>
              </a:spcBef>
              <a:spcAft>
                <a:spcPts val="0"/>
              </a:spcAft>
              <a:defRPr/>
            </a:pPr>
            <a:r>
              <a:rPr lang="az-Latn-AZ" sz="1800" b="1">
                <a:latin typeface="Times New Roman"/>
                <a:ea typeface="Times New Roman"/>
              </a:rPr>
              <a:t> </a:t>
            </a:r>
            <a:endParaRPr sz="1800">
              <a:latin typeface="Times New Roman"/>
              <a:ea typeface="Times New Roman"/>
            </a:endParaRPr>
          </a:p>
          <a:p>
            <a:pPr marL="342900" indent="-342900">
              <a:spcBef>
                <a:spcPts val="0"/>
              </a:spcBef>
              <a:spcAft>
                <a:spcPts val="0"/>
              </a:spcAft>
              <a:buFont typeface="+mj-lt"/>
              <a:buAutoNum type="alphaLcParenR"/>
              <a:defRPr/>
            </a:pPr>
            <a:r>
              <a:rPr lang="az-Latn-AZ" sz="1500">
                <a:latin typeface="Times New Roman"/>
                <a:ea typeface="Times New Roman"/>
              </a:rPr>
              <a:t>the periodic review of requests, and suitability of procedures and sample requirements (see NRL Collection Manual); </a:t>
            </a:r>
            <a:endParaRPr sz="1500">
              <a:latin typeface="Times New Roman"/>
              <a:ea typeface="Times New Roman"/>
            </a:endParaRPr>
          </a:p>
          <a:p>
            <a:pPr marL="342900" indent="-342900">
              <a:spcBef>
                <a:spcPts val="0"/>
              </a:spcBef>
              <a:spcAft>
                <a:spcPts val="0"/>
              </a:spcAft>
              <a:buFont typeface="+mj-lt"/>
              <a:buAutoNum type="alphaLcParenR"/>
              <a:defRPr/>
            </a:pPr>
            <a:r>
              <a:rPr lang="az-Latn-AZ" sz="1500">
                <a:latin typeface="Times New Roman"/>
                <a:ea typeface="Times New Roman"/>
              </a:rPr>
              <a:t>assessment of user feedback (see Client satisfaction survey records and Mubadala staff survey);</a:t>
            </a:r>
            <a:endParaRPr sz="1500">
              <a:latin typeface="Times New Roman"/>
              <a:ea typeface="Times New Roman"/>
            </a:endParaRPr>
          </a:p>
          <a:p>
            <a:pPr marL="342900" indent="-342900">
              <a:spcBef>
                <a:spcPts val="0"/>
              </a:spcBef>
              <a:spcAft>
                <a:spcPts val="0"/>
              </a:spcAft>
              <a:buFont typeface="+mj-lt"/>
              <a:buAutoNum type="alphaLcParenR"/>
              <a:defRPr/>
            </a:pPr>
            <a:r>
              <a:rPr lang="az-Latn-AZ" sz="1500">
                <a:latin typeface="Times New Roman"/>
                <a:ea typeface="Times New Roman"/>
              </a:rPr>
              <a:t>staff suggestions (see Employee Quality Communication Policy);</a:t>
            </a:r>
            <a:endParaRPr sz="1500">
              <a:latin typeface="Times New Roman"/>
              <a:ea typeface="Times New Roman"/>
            </a:endParaRPr>
          </a:p>
          <a:p>
            <a:pPr marL="342900" indent="-342900">
              <a:spcBef>
                <a:spcPts val="0"/>
              </a:spcBef>
              <a:spcAft>
                <a:spcPts val="0"/>
              </a:spcAft>
              <a:buFont typeface="+mj-lt"/>
              <a:buAutoNum type="alphaLcParenR"/>
              <a:defRPr/>
            </a:pPr>
            <a:r>
              <a:rPr lang="az-Latn-AZ" sz="1500">
                <a:latin typeface="Times New Roman"/>
                <a:ea typeface="Times New Roman"/>
              </a:rPr>
              <a:t>internal audits (see Monthly QA Verification records);</a:t>
            </a:r>
            <a:endParaRPr sz="1500">
              <a:latin typeface="Times New Roman"/>
              <a:ea typeface="Times New Roman"/>
            </a:endParaRPr>
          </a:p>
          <a:p>
            <a:pPr marL="342900" indent="-342900">
              <a:spcBef>
                <a:spcPts val="0"/>
              </a:spcBef>
              <a:spcAft>
                <a:spcPts val="0"/>
              </a:spcAft>
              <a:buFont typeface="+mj-lt"/>
              <a:buAutoNum type="alphaLcParenR"/>
              <a:defRPr/>
            </a:pPr>
            <a:r>
              <a:rPr lang="az-Latn-AZ" sz="1500">
                <a:latin typeface="Times New Roman"/>
                <a:ea typeface="Times New Roman"/>
              </a:rPr>
              <a:t> risk management (see Risk Assessment and Risk Management Forms);</a:t>
            </a:r>
            <a:endParaRPr sz="1500">
              <a:latin typeface="Times New Roman"/>
              <a:ea typeface="Times New Roman"/>
            </a:endParaRPr>
          </a:p>
          <a:p>
            <a:pPr marL="342900" indent="-342900">
              <a:spcBef>
                <a:spcPts val="0"/>
              </a:spcBef>
              <a:spcAft>
                <a:spcPts val="0"/>
              </a:spcAft>
              <a:buFont typeface="+mj-lt"/>
              <a:buAutoNum type="alphaLcParenR"/>
              <a:defRPr/>
            </a:pPr>
            <a:r>
              <a:rPr lang="az-Latn-AZ" sz="1500">
                <a:latin typeface="Times New Roman"/>
                <a:ea typeface="Times New Roman"/>
              </a:rPr>
              <a:t>use of quality indicators (see KPI records);</a:t>
            </a:r>
            <a:endParaRPr sz="1500">
              <a:latin typeface="Times New Roman"/>
              <a:ea typeface="Times New Roman"/>
            </a:endParaRPr>
          </a:p>
          <a:p>
            <a:pPr marL="342900" indent="-342900">
              <a:spcBef>
                <a:spcPts val="0"/>
              </a:spcBef>
              <a:spcAft>
                <a:spcPts val="0"/>
              </a:spcAft>
              <a:buFont typeface="+mj-lt"/>
              <a:buAutoNum type="alphaLcParenR"/>
              <a:defRPr/>
            </a:pPr>
            <a:r>
              <a:rPr lang="az-Latn-AZ" sz="1500">
                <a:latin typeface="Times New Roman"/>
                <a:ea typeface="Times New Roman"/>
              </a:rPr>
              <a:t>reviews by external organizations (see CAP/ISO and HAAD/DHA inspection records);</a:t>
            </a:r>
            <a:endParaRPr sz="1500">
              <a:latin typeface="Times New Roman"/>
              <a:ea typeface="Times New Roman"/>
            </a:endParaRPr>
          </a:p>
          <a:p>
            <a:pPr marL="342900" indent="-342900">
              <a:spcBef>
                <a:spcPts val="0"/>
              </a:spcBef>
              <a:spcAft>
                <a:spcPts val="0"/>
              </a:spcAft>
              <a:buFont typeface="+mj-lt"/>
              <a:buAutoNum type="alphaLcParenR"/>
              <a:defRPr/>
            </a:pPr>
            <a:r>
              <a:rPr lang="az-Latn-AZ" sz="1500">
                <a:latin typeface="Times New Roman"/>
                <a:ea typeface="Times New Roman"/>
              </a:rPr>
              <a:t>results of participation in interlaboratory comparison programmes (PT/EQA) (see PT evaluation records);</a:t>
            </a:r>
            <a:endParaRPr sz="1500">
              <a:latin typeface="Times New Roman"/>
              <a:ea typeface="Times New Roman"/>
            </a:endParaRPr>
          </a:p>
          <a:p>
            <a:pPr marL="342900" indent="-342900">
              <a:spcBef>
                <a:spcPts val="0"/>
              </a:spcBef>
              <a:spcAft>
                <a:spcPts val="0"/>
              </a:spcAft>
              <a:buFont typeface="+mj-lt"/>
              <a:buAutoNum type="alphaLcParenR"/>
              <a:defRPr/>
            </a:pPr>
            <a:r>
              <a:rPr lang="az-Latn-AZ" sz="1500">
                <a:latin typeface="Times New Roman"/>
                <a:ea typeface="Times New Roman"/>
              </a:rPr>
              <a:t>monitoring and resolution of complaints (see CAPA and Incident Reporting Process);</a:t>
            </a:r>
            <a:endParaRPr sz="1500">
              <a:latin typeface="Times New Roman"/>
              <a:ea typeface="Times New Roman"/>
            </a:endParaRPr>
          </a:p>
          <a:p>
            <a:pPr marL="342900" indent="-342900">
              <a:spcBef>
                <a:spcPts val="0"/>
              </a:spcBef>
              <a:spcAft>
                <a:spcPts val="0"/>
              </a:spcAft>
              <a:buFont typeface="+mj-lt"/>
              <a:buAutoNum type="alphaLcParenR"/>
              <a:defRPr/>
            </a:pPr>
            <a:r>
              <a:rPr lang="az-Latn-AZ" sz="1500">
                <a:latin typeface="Times New Roman"/>
                <a:ea typeface="Times New Roman"/>
              </a:rPr>
              <a:t>performance of suppliers (see Vendors Evaluations records);</a:t>
            </a:r>
            <a:endParaRPr sz="1500">
              <a:latin typeface="Times New Roman"/>
              <a:ea typeface="Times New Roman"/>
            </a:endParaRPr>
          </a:p>
          <a:p>
            <a:pPr marL="342900" indent="-342900">
              <a:spcBef>
                <a:spcPts val="0"/>
              </a:spcBef>
              <a:spcAft>
                <a:spcPts val="0"/>
              </a:spcAft>
              <a:buFont typeface="+mj-lt"/>
              <a:buAutoNum type="alphaLcParenR"/>
              <a:defRPr/>
            </a:pPr>
            <a:r>
              <a:rPr lang="az-Latn-AZ" sz="1500">
                <a:latin typeface="Times New Roman"/>
                <a:ea typeface="Times New Roman"/>
              </a:rPr>
              <a:t>identification and control of nonconformities (see CAPA and Incident Reporting Process);</a:t>
            </a:r>
            <a:endParaRPr sz="1500">
              <a:latin typeface="Times New Roman"/>
              <a:ea typeface="Times New Roman"/>
            </a:endParaRPr>
          </a:p>
          <a:p>
            <a:pPr marL="342900" indent="-342900">
              <a:spcBef>
                <a:spcPts val="0"/>
              </a:spcBef>
              <a:spcAft>
                <a:spcPts val="0"/>
              </a:spcAft>
              <a:buFont typeface="+mj-lt"/>
              <a:buAutoNum type="alphaLcParenR"/>
              <a:defRPr/>
            </a:pPr>
            <a:r>
              <a:rPr lang="az-Latn-AZ" sz="1500">
                <a:latin typeface="Times New Roman"/>
                <a:ea typeface="Times New Roman"/>
              </a:rPr>
              <a:t>results of continual improvement including current status of corrective actions and preventive actions (see CAPA and Incident Reporting Process); </a:t>
            </a:r>
            <a:endParaRPr sz="1500">
              <a:latin typeface="Times New Roman"/>
              <a:ea typeface="Times New Roman"/>
            </a:endParaRPr>
          </a:p>
          <a:p>
            <a:pPr marL="342900" indent="-342900">
              <a:spcBef>
                <a:spcPts val="0"/>
              </a:spcBef>
              <a:spcAft>
                <a:spcPts val="0"/>
              </a:spcAft>
              <a:buFont typeface="+mj-lt"/>
              <a:buAutoNum type="alphaLcParenR"/>
              <a:defRPr/>
            </a:pPr>
            <a:r>
              <a:rPr lang="az-Latn-AZ" sz="1500">
                <a:latin typeface="Times New Roman"/>
                <a:ea typeface="Times New Roman"/>
              </a:rPr>
              <a:t>follow-up actions from previous management reviews (see Annual QMS Review records);</a:t>
            </a:r>
            <a:endParaRPr sz="1500">
              <a:latin typeface="Times New Roman"/>
              <a:ea typeface="Times New Roman"/>
            </a:endParaRPr>
          </a:p>
          <a:p>
            <a:pPr marL="342900" indent="-342900">
              <a:spcBef>
                <a:spcPts val="0"/>
              </a:spcBef>
              <a:spcAft>
                <a:spcPts val="0"/>
              </a:spcAft>
              <a:buFont typeface="+mj-lt"/>
              <a:buAutoNum type="alphaLcParenR"/>
              <a:defRPr/>
            </a:pPr>
            <a:r>
              <a:rPr lang="az-Latn-AZ" sz="1500">
                <a:latin typeface="Times New Roman"/>
                <a:ea typeface="Times New Roman"/>
              </a:rPr>
              <a:t>changes in the volume and scope of work, personnel, and premises that could affect the quality management system (see Workload Assessment records);</a:t>
            </a:r>
            <a:endParaRPr sz="1500">
              <a:latin typeface="Times New Roman"/>
              <a:ea typeface="Times New Roman"/>
            </a:endParaRPr>
          </a:p>
          <a:p>
            <a:pPr marL="342900" indent="-342900">
              <a:spcBef>
                <a:spcPts val="0"/>
              </a:spcBef>
              <a:spcAft>
                <a:spcPts val="0"/>
              </a:spcAft>
              <a:buFont typeface="+mj-lt"/>
              <a:buAutoNum type="alphaLcParenR"/>
              <a:defRPr/>
            </a:pPr>
            <a:r>
              <a:rPr lang="az-Latn-AZ" sz="1500">
                <a:latin typeface="Times New Roman"/>
                <a:ea typeface="Times New Roman"/>
              </a:rPr>
              <a:t>recommendations for improvement, including technical requirements (see Annual QMS Review and QMS meeting minutes).</a:t>
            </a:r>
            <a:endParaRPr sz="1500">
              <a:latin typeface="Times New Roman"/>
              <a:ea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050"/>
            <a:ext cx="8229600" cy="5137150"/>
          </a:xfrm>
        </p:spPr>
        <p:txBody>
          <a:bodyPr/>
          <a:lstStyle/>
          <a:p>
            <a:pPr>
              <a:spcBef>
                <a:spcPts val="0"/>
              </a:spcBef>
              <a:spcAft>
                <a:spcPts val="0"/>
              </a:spcAft>
              <a:defRPr/>
            </a:pPr>
            <a:r>
              <a:rPr lang="az-Latn-AZ" sz="1600" b="1">
                <a:latin typeface="Times New Roman"/>
                <a:ea typeface="Times New Roman"/>
              </a:rPr>
              <a:t>4.15.3 Review activities </a:t>
            </a:r>
            <a:endParaRPr sz="1600">
              <a:latin typeface="Times New Roman"/>
              <a:ea typeface="Times New Roman"/>
            </a:endParaRPr>
          </a:p>
          <a:p>
            <a:pPr>
              <a:spcBef>
                <a:spcPts val="0"/>
              </a:spcBef>
              <a:spcAft>
                <a:spcPts val="0"/>
              </a:spcAft>
              <a:defRPr/>
            </a:pPr>
            <a:r>
              <a:rPr lang="az-Latn-AZ" sz="1600" b="1">
                <a:latin typeface="Times New Roman"/>
                <a:ea typeface="Times New Roman"/>
              </a:rPr>
              <a:t> </a:t>
            </a:r>
            <a:endParaRPr sz="1600">
              <a:latin typeface="Times New Roman"/>
              <a:ea typeface="Times New Roman"/>
            </a:endParaRPr>
          </a:p>
          <a:p>
            <a:pPr>
              <a:spcBef>
                <a:spcPts val="0"/>
              </a:spcBef>
              <a:spcAft>
                <a:spcPts val="0"/>
              </a:spcAft>
              <a:defRPr/>
            </a:pPr>
            <a:r>
              <a:rPr lang="az-Latn-AZ" sz="1600">
                <a:latin typeface="Times New Roman"/>
                <a:ea typeface="Times New Roman"/>
              </a:rPr>
              <a:t> NRL management reviews analyses the input information for causes of nonconformities, trends and patterns that indicate process problems. The review also includes assessing opportunities for improvement and the need for changes to the quality management system, including the quality policy and quailty policy objectives. Moreover, the review includes the evaluation of quality and appropriateness of the laboratory’s contribution to patient care. </a:t>
            </a:r>
            <a:endParaRPr sz="1600">
              <a:latin typeface="Times New Roman"/>
              <a:ea typeface="Times New Roman"/>
            </a:endParaRPr>
          </a:p>
          <a:p>
            <a:pPr>
              <a:spcBef>
                <a:spcPts val="0"/>
              </a:spcBef>
              <a:spcAft>
                <a:spcPts val="0"/>
              </a:spcAft>
              <a:defRPr/>
            </a:pPr>
            <a:r>
              <a:rPr sz="1600">
                <a:latin typeface="Times New Roman"/>
                <a:ea typeface="Times New Roman"/>
              </a:rPr>
              <a:t> </a:t>
            </a:r>
          </a:p>
          <a:p>
            <a:pPr>
              <a:spcBef>
                <a:spcPts val="0"/>
              </a:spcBef>
              <a:spcAft>
                <a:spcPts val="0"/>
              </a:spcAft>
              <a:defRPr/>
            </a:pPr>
            <a:r>
              <a:rPr lang="az-Latn-AZ" sz="1600" b="1">
                <a:latin typeface="Times New Roman"/>
                <a:ea typeface="Times New Roman"/>
              </a:rPr>
              <a:t>4.15.3 Review output</a:t>
            </a:r>
            <a:endParaRPr sz="1600">
              <a:latin typeface="Times New Roman"/>
              <a:ea typeface="Times New Roman"/>
            </a:endParaRPr>
          </a:p>
          <a:p>
            <a:pPr>
              <a:spcBef>
                <a:spcPts val="0"/>
              </a:spcBef>
              <a:spcAft>
                <a:spcPts val="0"/>
              </a:spcAft>
              <a:defRPr/>
            </a:pPr>
            <a:r>
              <a:rPr lang="az-Latn-AZ" sz="1600" b="1">
                <a:latin typeface="Times New Roman"/>
                <a:ea typeface="Times New Roman"/>
              </a:rPr>
              <a:t> </a:t>
            </a:r>
            <a:endParaRPr sz="1600">
              <a:latin typeface="Times New Roman"/>
              <a:ea typeface="Times New Roman"/>
            </a:endParaRPr>
          </a:p>
          <a:p>
            <a:pPr>
              <a:spcBef>
                <a:spcPts val="0"/>
              </a:spcBef>
              <a:spcAft>
                <a:spcPts val="0"/>
              </a:spcAft>
              <a:defRPr/>
            </a:pPr>
            <a:r>
              <a:rPr lang="az-Latn-AZ" sz="1600">
                <a:latin typeface="Times New Roman"/>
                <a:ea typeface="Times New Roman"/>
              </a:rPr>
              <a:t>The outcome of the management review is documented and incorporated into a record that documents decisions made and actions taken during management review related to:</a:t>
            </a:r>
            <a:endParaRPr sz="1600">
              <a:latin typeface="Times New Roman"/>
              <a:ea typeface="Times New Roman"/>
            </a:endParaRPr>
          </a:p>
          <a:p>
            <a:pPr>
              <a:spcBef>
                <a:spcPts val="0"/>
              </a:spcBef>
              <a:spcAft>
                <a:spcPts val="0"/>
              </a:spcAft>
              <a:defRPr/>
            </a:pPr>
            <a:r>
              <a:rPr lang="az-Latn-AZ" sz="1600">
                <a:latin typeface="Times New Roman"/>
                <a:ea typeface="Times New Roman"/>
              </a:rPr>
              <a:t> </a:t>
            </a:r>
            <a:endParaRPr sz="1600">
              <a:latin typeface="Times New Roman"/>
              <a:ea typeface="Times New Roman"/>
            </a:endParaRPr>
          </a:p>
          <a:p>
            <a:pPr marL="342900" indent="-342900">
              <a:spcBef>
                <a:spcPts val="0"/>
              </a:spcBef>
              <a:spcAft>
                <a:spcPts val="0"/>
              </a:spcAft>
              <a:buFont typeface="+mj-lt"/>
              <a:buAutoNum type="alphaLcParenR"/>
              <a:defRPr/>
            </a:pPr>
            <a:r>
              <a:rPr lang="az-Latn-AZ" sz="1600">
                <a:latin typeface="Times New Roman"/>
                <a:ea typeface="Times New Roman"/>
              </a:rPr>
              <a:t>improvement of the effectiveness of the quality management system and its processes;</a:t>
            </a:r>
            <a:endParaRPr sz="1600">
              <a:latin typeface="Times New Roman"/>
              <a:ea typeface="Times New Roman"/>
            </a:endParaRPr>
          </a:p>
          <a:p>
            <a:pPr marL="342900" indent="-342900">
              <a:spcBef>
                <a:spcPts val="0"/>
              </a:spcBef>
              <a:spcAft>
                <a:spcPts val="0"/>
              </a:spcAft>
              <a:buFont typeface="+mj-lt"/>
              <a:buAutoNum type="alphaLcParenR"/>
              <a:defRPr/>
            </a:pPr>
            <a:r>
              <a:rPr lang="az-Latn-AZ" sz="1600">
                <a:latin typeface="Times New Roman"/>
                <a:ea typeface="Times New Roman"/>
              </a:rPr>
              <a:t>Improvements of services to users;</a:t>
            </a:r>
            <a:endParaRPr sz="1600">
              <a:latin typeface="Times New Roman"/>
              <a:ea typeface="Times New Roman"/>
            </a:endParaRPr>
          </a:p>
          <a:p>
            <a:pPr marL="342900" indent="-342900">
              <a:spcBef>
                <a:spcPts val="0"/>
              </a:spcBef>
              <a:spcAft>
                <a:spcPts val="0"/>
              </a:spcAft>
              <a:buFont typeface="+mj-lt"/>
              <a:buAutoNum type="alphaLcParenR"/>
              <a:defRPr/>
            </a:pPr>
            <a:r>
              <a:rPr lang="az-Latn-AZ" sz="1600">
                <a:latin typeface="Times New Roman"/>
                <a:ea typeface="Times New Roman"/>
              </a:rPr>
              <a:t>Resources needs.</a:t>
            </a:r>
            <a:endParaRPr sz="1600">
              <a:latin typeface="Times New Roman"/>
              <a:ea typeface="Times New Roman"/>
            </a:endParaRPr>
          </a:p>
          <a:p>
            <a:pPr marL="457200">
              <a:spcBef>
                <a:spcPts val="0"/>
              </a:spcBef>
              <a:spcAft>
                <a:spcPts val="0"/>
              </a:spcAft>
              <a:defRPr/>
            </a:pPr>
            <a:r>
              <a:rPr lang="az-Latn-AZ" sz="1600">
                <a:latin typeface="Times New Roman"/>
                <a:ea typeface="Times New Roman"/>
              </a:rPr>
              <a:t> </a:t>
            </a:r>
            <a:endParaRPr sz="1600">
              <a:latin typeface="Times New Roman"/>
              <a:ea typeface="Times New Roman"/>
            </a:endParaRPr>
          </a:p>
          <a:p>
            <a:pPr>
              <a:spcBef>
                <a:spcPts val="0"/>
              </a:spcBef>
              <a:spcAft>
                <a:spcPts val="0"/>
              </a:spcAft>
              <a:defRPr/>
            </a:pPr>
            <a:r>
              <a:rPr lang="az-Latn-AZ" sz="1600">
                <a:latin typeface="Times New Roman"/>
                <a:ea typeface="Times New Roman"/>
              </a:rPr>
              <a:t>Action arising from management reviews are recorded and reported to laboratory staff in Q-Pulse. </a:t>
            </a:r>
            <a:endParaRPr sz="1600">
              <a:latin typeface="Times New Roman"/>
              <a:ea typeface="Times New Roman"/>
            </a:endParaRPr>
          </a:p>
          <a:p>
            <a:pPr>
              <a:defRPr/>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20713"/>
            <a:ext cx="8229600" cy="409575"/>
          </a:xfrm>
        </p:spPr>
        <p:txBody>
          <a:bodyPr/>
          <a:lstStyle/>
          <a:p>
            <a:pPr>
              <a:defRPr/>
            </a:pPr>
            <a:r>
              <a:rPr sz="2400" b="1" u="sng">
                <a:latin typeface="Times New Roman"/>
                <a:ea typeface="Times New Roman"/>
              </a:rPr>
              <a:t> </a:t>
            </a:r>
            <a:r>
              <a:rPr sz="2400" b="1" u="sng" smtClean="0">
                <a:latin typeface="Times New Roman"/>
                <a:ea typeface="Times New Roman"/>
              </a:rPr>
              <a:t>5. Technical </a:t>
            </a:r>
            <a:r>
              <a:rPr sz="2400" b="1" u="sng">
                <a:latin typeface="Times New Roman"/>
                <a:ea typeface="Times New Roman"/>
              </a:rPr>
              <a:t>Requirements </a:t>
            </a:r>
            <a:endParaRPr sz="2400" u="sng"/>
          </a:p>
        </p:txBody>
      </p:sp>
      <p:sp>
        <p:nvSpPr>
          <p:cNvPr id="3" name="Content Placeholder 2"/>
          <p:cNvSpPr>
            <a:spLocks noGrp="1"/>
          </p:cNvSpPr>
          <p:nvPr>
            <p:ph idx="1"/>
          </p:nvPr>
        </p:nvSpPr>
        <p:spPr>
          <a:xfrm>
            <a:off x="457200" y="1125538"/>
            <a:ext cx="8229600" cy="4919662"/>
          </a:xfrm>
        </p:spPr>
        <p:txBody>
          <a:bodyPr/>
          <a:lstStyle/>
          <a:p>
            <a:pPr>
              <a:spcBef>
                <a:spcPts val="0"/>
              </a:spcBef>
              <a:spcAft>
                <a:spcPts val="0"/>
              </a:spcAft>
              <a:defRPr/>
            </a:pPr>
            <a:r>
              <a:rPr sz="1400" b="1">
                <a:latin typeface="Times New Roman"/>
                <a:ea typeface="Times New Roman"/>
              </a:rPr>
              <a:t>5.1   Personnel</a:t>
            </a:r>
            <a:endParaRPr sz="1400">
              <a:latin typeface="Times New Roman"/>
              <a:ea typeface="Times New Roman"/>
            </a:endParaRPr>
          </a:p>
          <a:p>
            <a:pPr>
              <a:spcBef>
                <a:spcPts val="0"/>
              </a:spcBef>
              <a:spcAft>
                <a:spcPts val="0"/>
              </a:spcAft>
              <a:defRPr/>
            </a:pPr>
            <a:r>
              <a:rPr sz="1400" b="1">
                <a:latin typeface="Times New Roman"/>
                <a:ea typeface="Times New Roman"/>
              </a:rPr>
              <a:t>5.1.1 General  </a:t>
            </a:r>
            <a:r>
              <a:rPr sz="1400">
                <a:latin typeface="Times New Roman"/>
                <a:ea typeface="Times New Roman"/>
              </a:rPr>
              <a:t>: NRL has defined a comprehensive recruiting strategy to attain, train and ensure that the appropriate numbers of employees are secured to meet the requirements of the QMS.  </a:t>
            </a:r>
          </a:p>
          <a:p>
            <a:pPr>
              <a:spcBef>
                <a:spcPts val="0"/>
              </a:spcBef>
              <a:spcAft>
                <a:spcPts val="0"/>
              </a:spcAft>
              <a:defRPr/>
            </a:pPr>
            <a:endParaRPr sz="1400" b="1">
              <a:latin typeface="Times New Roman"/>
              <a:ea typeface="Times New Roman"/>
            </a:endParaRPr>
          </a:p>
          <a:p>
            <a:pPr>
              <a:spcBef>
                <a:spcPts val="0"/>
              </a:spcBef>
              <a:spcAft>
                <a:spcPts val="0"/>
              </a:spcAft>
              <a:defRPr/>
            </a:pPr>
            <a:r>
              <a:rPr sz="1400" b="1">
                <a:latin typeface="Times New Roman"/>
                <a:ea typeface="Times New Roman"/>
              </a:rPr>
              <a:t>5.1.2 Personnel Qualifications</a:t>
            </a:r>
            <a:endParaRPr sz="1400">
              <a:latin typeface="Times New Roman"/>
              <a:ea typeface="Times New Roman"/>
            </a:endParaRPr>
          </a:p>
          <a:p>
            <a:pPr>
              <a:spcBef>
                <a:spcPts val="0"/>
              </a:spcBef>
              <a:spcAft>
                <a:spcPts val="0"/>
              </a:spcAft>
              <a:defRPr/>
            </a:pPr>
            <a:r>
              <a:rPr sz="1400">
                <a:latin typeface="Times New Roman"/>
                <a:ea typeface="Times New Roman"/>
              </a:rPr>
              <a:t>All employees are qualified to perform their individual tasks based on their education, licensure, experience and training outcomes.  The resumes/CVs of applicants are thoroughly reviewed to ensure that they meet requirements as outlined in the job description before an interview is scheduled. A thorough interview then takes place with the applicable department supervisor and/or manager.</a:t>
            </a:r>
          </a:p>
          <a:p>
            <a:pPr>
              <a:spcBef>
                <a:spcPts val="0"/>
              </a:spcBef>
              <a:spcAft>
                <a:spcPts val="0"/>
              </a:spcAft>
              <a:defRPr/>
            </a:pPr>
            <a:r>
              <a:rPr sz="1400">
                <a:latin typeface="Times New Roman"/>
                <a:ea typeface="Times New Roman"/>
              </a:rPr>
              <a:t> </a:t>
            </a:r>
          </a:p>
          <a:p>
            <a:pPr>
              <a:spcBef>
                <a:spcPts val="0"/>
              </a:spcBef>
              <a:spcAft>
                <a:spcPts val="0"/>
              </a:spcAft>
              <a:defRPr/>
            </a:pPr>
            <a:r>
              <a:rPr sz="1400" b="1">
                <a:latin typeface="Times New Roman"/>
                <a:ea typeface="Times New Roman"/>
              </a:rPr>
              <a:t>5.1.3 Job Descriptions</a:t>
            </a:r>
            <a:endParaRPr sz="1400">
              <a:latin typeface="Times New Roman"/>
              <a:ea typeface="Times New Roman"/>
            </a:endParaRPr>
          </a:p>
          <a:p>
            <a:pPr>
              <a:spcBef>
                <a:spcPts val="0"/>
              </a:spcBef>
              <a:spcAft>
                <a:spcPts val="0"/>
              </a:spcAft>
              <a:defRPr/>
            </a:pPr>
            <a:r>
              <a:rPr sz="1400">
                <a:latin typeface="Times New Roman"/>
                <a:ea typeface="Times New Roman"/>
              </a:rPr>
              <a:t>Clearly delineated job descriptions for all employees, up to and including the Medical Director, and their associated qualifications are outlined for each work process and comply with local and national accrediting agency requirements.  All employees participate in orientation, training, competency assessment and performance reviews, as appropriate. </a:t>
            </a:r>
          </a:p>
          <a:p>
            <a:pPr>
              <a:spcBef>
                <a:spcPts val="0"/>
              </a:spcBef>
              <a:spcAft>
                <a:spcPts val="0"/>
              </a:spcAft>
              <a:defRPr/>
            </a:pPr>
            <a:r>
              <a:rPr sz="1400">
                <a:latin typeface="Times New Roman"/>
                <a:ea typeface="Times New Roman"/>
              </a:rPr>
              <a:t> </a:t>
            </a:r>
          </a:p>
          <a:p>
            <a:pPr>
              <a:spcBef>
                <a:spcPts val="0"/>
              </a:spcBef>
              <a:spcAft>
                <a:spcPts val="0"/>
              </a:spcAft>
              <a:defRPr/>
            </a:pPr>
            <a:r>
              <a:rPr sz="1400" b="1">
                <a:latin typeface="Times New Roman"/>
                <a:ea typeface="Times New Roman"/>
              </a:rPr>
              <a:t>5.1.4   Personnel Introduction to the Organizational Environment </a:t>
            </a:r>
            <a:endParaRPr sz="1400">
              <a:latin typeface="Times New Roman"/>
              <a:ea typeface="Times New Roman"/>
            </a:endParaRPr>
          </a:p>
          <a:p>
            <a:pPr>
              <a:spcBef>
                <a:spcPts val="0"/>
              </a:spcBef>
              <a:spcAft>
                <a:spcPts val="0"/>
              </a:spcAft>
              <a:defRPr/>
            </a:pPr>
            <a:r>
              <a:rPr sz="1400">
                <a:latin typeface="Times New Roman"/>
                <a:ea typeface="Times New Roman"/>
              </a:rPr>
              <a:t>Procedures are established to ensure that all new employees attain a level of comfort and stability in their new environment.  A formalized orientation program is in effect.  Each new employee is given a thorough tour of the facility and their immediate supervisor works with them to ensure their knowledge and familiarity with the overall workflow of the laboratory. </a:t>
            </a:r>
          </a:p>
          <a:p>
            <a:pPr>
              <a:defRPr/>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549275"/>
            <a:ext cx="8229600" cy="336550"/>
          </a:xfrm>
        </p:spPr>
        <p:txBody>
          <a:bodyPr/>
          <a:lstStyle/>
          <a:p>
            <a:pPr eaLnBrk="1" hangingPunct="1">
              <a:spcBef>
                <a:spcPts val="0"/>
              </a:spcBef>
              <a:spcAft>
                <a:spcPts val="0"/>
              </a:spcAft>
              <a:defRPr/>
            </a:pPr>
            <a:r>
              <a:rPr sz="1400" b="1">
                <a:solidFill>
                  <a:srgbClr val="002060"/>
                </a:solidFill>
                <a:latin typeface="Times New Roman"/>
                <a:ea typeface="Times New Roman"/>
              </a:rPr>
              <a:t>5.1.5 </a:t>
            </a:r>
            <a:r>
              <a:rPr sz="1400" b="1" smtClean="0">
                <a:solidFill>
                  <a:srgbClr val="002060"/>
                </a:solidFill>
                <a:latin typeface="Times New Roman"/>
                <a:ea typeface="Times New Roman"/>
              </a:rPr>
              <a:t>Training</a:t>
            </a:r>
            <a:endParaRPr/>
          </a:p>
        </p:txBody>
      </p:sp>
      <p:sp>
        <p:nvSpPr>
          <p:cNvPr id="3" name="Content Placeholder 2"/>
          <p:cNvSpPr>
            <a:spLocks noGrp="1"/>
          </p:cNvSpPr>
          <p:nvPr>
            <p:ph idx="1"/>
          </p:nvPr>
        </p:nvSpPr>
        <p:spPr>
          <a:xfrm>
            <a:off x="457200" y="1341438"/>
            <a:ext cx="8229600" cy="4464050"/>
          </a:xfrm>
        </p:spPr>
        <p:txBody>
          <a:bodyPr/>
          <a:lstStyle/>
          <a:p>
            <a:pPr>
              <a:spcBef>
                <a:spcPts val="0"/>
              </a:spcBef>
              <a:spcAft>
                <a:spcPts val="0"/>
              </a:spcAft>
              <a:defRPr/>
            </a:pPr>
            <a:r>
              <a:rPr sz="1400" b="1">
                <a:latin typeface="Times New Roman"/>
                <a:ea typeface="Times New Roman"/>
              </a:rPr>
              <a:t> </a:t>
            </a:r>
            <a:r>
              <a:rPr sz="1300">
                <a:latin typeface="Times New Roman"/>
                <a:ea typeface="Times New Roman"/>
              </a:rPr>
              <a:t>NRL provides training for all personnel, which includes the quality management system, health and safety, assigned work processes and procedures, the laboratory information system, ethics and confidentiality. </a:t>
            </a:r>
          </a:p>
          <a:p>
            <a:pPr>
              <a:spcBef>
                <a:spcPts val="0"/>
              </a:spcBef>
              <a:spcAft>
                <a:spcPts val="0"/>
              </a:spcAft>
              <a:defRPr/>
            </a:pPr>
            <a:endParaRPr sz="1300">
              <a:latin typeface="Times New Roman"/>
              <a:ea typeface="Times New Roman"/>
            </a:endParaRPr>
          </a:p>
          <a:p>
            <a:pPr>
              <a:spcBef>
                <a:spcPts val="0"/>
              </a:spcBef>
              <a:spcAft>
                <a:spcPts val="0"/>
              </a:spcAft>
              <a:defRPr/>
            </a:pPr>
            <a:r>
              <a:rPr sz="1300">
                <a:latin typeface="Times New Roman"/>
                <a:ea typeface="Times New Roman"/>
              </a:rPr>
              <a:t>The effectiveness of the training program is periodically reviewed. </a:t>
            </a:r>
          </a:p>
          <a:p>
            <a:pPr>
              <a:spcBef>
                <a:spcPts val="0"/>
              </a:spcBef>
              <a:spcAft>
                <a:spcPts val="0"/>
              </a:spcAft>
              <a:defRPr/>
            </a:pPr>
            <a:endParaRPr sz="1300">
              <a:latin typeface="Times New Roman"/>
              <a:ea typeface="Times New Roman"/>
            </a:endParaRPr>
          </a:p>
          <a:p>
            <a:pPr marL="342900" indent="-342900">
              <a:spcBef>
                <a:spcPts val="0"/>
              </a:spcBef>
              <a:spcAft>
                <a:spcPts val="0"/>
              </a:spcAft>
              <a:buFont typeface="+mj-lt"/>
              <a:buAutoNum type="alphaUcPeriod"/>
              <a:defRPr/>
            </a:pPr>
            <a:r>
              <a:rPr sz="1300" b="1">
                <a:latin typeface="Times New Roman"/>
                <a:ea typeface="Times New Roman"/>
              </a:rPr>
              <a:t>The Quality Management System</a:t>
            </a:r>
            <a:endParaRPr sz="1300">
              <a:latin typeface="Times New Roman"/>
              <a:ea typeface="Times New Roman"/>
            </a:endParaRPr>
          </a:p>
          <a:p>
            <a:pPr>
              <a:spcBef>
                <a:spcPts val="0"/>
              </a:spcBef>
              <a:spcAft>
                <a:spcPts val="0"/>
              </a:spcAft>
              <a:defRPr/>
            </a:pPr>
            <a:r>
              <a:rPr sz="1300" b="1">
                <a:latin typeface="Times New Roman"/>
                <a:ea typeface="Times New Roman"/>
              </a:rPr>
              <a:t>B.  Assigned Work Processes and Procedures</a:t>
            </a:r>
            <a:endParaRPr sz="1300">
              <a:latin typeface="Times New Roman"/>
              <a:ea typeface="Times New Roman"/>
            </a:endParaRPr>
          </a:p>
          <a:p>
            <a:pPr>
              <a:spcBef>
                <a:spcPts val="0"/>
              </a:spcBef>
              <a:spcAft>
                <a:spcPts val="0"/>
              </a:spcAft>
              <a:defRPr/>
            </a:pPr>
            <a:r>
              <a:rPr sz="1300" b="1">
                <a:latin typeface="Times New Roman"/>
                <a:ea typeface="Times New Roman"/>
              </a:rPr>
              <a:t>C.  The Applicable Laboratory Information System</a:t>
            </a:r>
            <a:endParaRPr sz="1300">
              <a:latin typeface="Times New Roman"/>
              <a:ea typeface="Times New Roman"/>
            </a:endParaRPr>
          </a:p>
          <a:p>
            <a:pPr>
              <a:spcBef>
                <a:spcPts val="0"/>
              </a:spcBef>
              <a:spcAft>
                <a:spcPts val="0"/>
              </a:spcAft>
              <a:defRPr/>
            </a:pPr>
            <a:r>
              <a:rPr sz="1300" b="1">
                <a:latin typeface="Times New Roman"/>
                <a:ea typeface="Times New Roman"/>
              </a:rPr>
              <a:t>D.  Health and Safety (OHSMS)</a:t>
            </a:r>
            <a:endParaRPr sz="1300">
              <a:latin typeface="Times New Roman"/>
              <a:ea typeface="Times New Roman"/>
            </a:endParaRPr>
          </a:p>
          <a:p>
            <a:pPr>
              <a:spcBef>
                <a:spcPts val="0"/>
              </a:spcBef>
              <a:spcAft>
                <a:spcPts val="0"/>
              </a:spcAft>
              <a:defRPr/>
            </a:pPr>
            <a:r>
              <a:rPr sz="1300" b="1">
                <a:latin typeface="Times New Roman"/>
                <a:ea typeface="Times New Roman"/>
              </a:rPr>
              <a:t>E.  Ethics</a:t>
            </a:r>
            <a:r>
              <a:rPr sz="1300">
                <a:latin typeface="Times New Roman"/>
                <a:ea typeface="Times New Roman"/>
              </a:rPr>
              <a:t> : Providing an environment of trust and ethical behavior and management is a central philosophy of the NRL. Ethical conduct expectations, dictated by management, provide an environment in which employees may flourish and; therefore, positive patient outcomes are enhanced. </a:t>
            </a:r>
          </a:p>
          <a:p>
            <a:pPr>
              <a:spcBef>
                <a:spcPts val="0"/>
              </a:spcBef>
              <a:spcAft>
                <a:spcPts val="0"/>
              </a:spcAft>
              <a:defRPr/>
            </a:pPr>
            <a:r>
              <a:rPr sz="1300" b="1">
                <a:latin typeface="Times New Roman"/>
                <a:ea typeface="Times New Roman"/>
              </a:rPr>
              <a:t>F.  Confidentiality of Patient Information </a:t>
            </a:r>
            <a:r>
              <a:rPr sz="1300">
                <a:latin typeface="Times New Roman"/>
                <a:ea typeface="Times New Roman"/>
              </a:rPr>
              <a:t>: Polices are defined to ensure that all patient input data and their associated results are kept confidential. Employees at all levels of the organization are educated regarding the importance of patient and employee confidentiality in both written and verbal formats.</a:t>
            </a:r>
          </a:p>
          <a:p>
            <a:pPr>
              <a:defRPr/>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20713"/>
            <a:ext cx="8229600" cy="360362"/>
          </a:xfrm>
        </p:spPr>
        <p:txBody>
          <a:bodyPr/>
          <a:lstStyle/>
          <a:p>
            <a:pPr eaLnBrk="1" hangingPunct="1">
              <a:spcBef>
                <a:spcPts val="0"/>
              </a:spcBef>
              <a:spcAft>
                <a:spcPts val="0"/>
              </a:spcAft>
              <a:defRPr/>
            </a:pPr>
            <a:r>
              <a:rPr sz="1800" b="1" u="sng">
                <a:solidFill>
                  <a:srgbClr val="002060"/>
                </a:solidFill>
                <a:latin typeface="Times New Roman"/>
                <a:ea typeface="Times New Roman"/>
              </a:rPr>
              <a:t>5.1.6 Competence </a:t>
            </a:r>
            <a:r>
              <a:rPr sz="1800" b="1" u="sng" smtClean="0">
                <a:solidFill>
                  <a:srgbClr val="002060"/>
                </a:solidFill>
                <a:latin typeface="Times New Roman"/>
                <a:ea typeface="Times New Roman"/>
              </a:rPr>
              <a:t>Assessment</a:t>
            </a:r>
            <a:endParaRPr sz="1800" u="sng"/>
          </a:p>
        </p:txBody>
      </p:sp>
      <p:sp>
        <p:nvSpPr>
          <p:cNvPr id="3" name="Content Placeholder 2"/>
          <p:cNvSpPr>
            <a:spLocks noGrp="1"/>
          </p:cNvSpPr>
          <p:nvPr>
            <p:ph idx="1"/>
          </p:nvPr>
        </p:nvSpPr>
        <p:spPr>
          <a:xfrm>
            <a:off x="468313" y="981075"/>
            <a:ext cx="8434387" cy="5256213"/>
          </a:xfrm>
        </p:spPr>
        <p:txBody>
          <a:bodyPr/>
          <a:lstStyle/>
          <a:p>
            <a:pPr>
              <a:spcBef>
                <a:spcPts val="0"/>
              </a:spcBef>
              <a:spcAft>
                <a:spcPts val="0"/>
              </a:spcAft>
              <a:defRPr/>
            </a:pPr>
            <a:r>
              <a:rPr sz="1400">
                <a:latin typeface="Times New Roman"/>
                <a:ea typeface="Times New Roman"/>
              </a:rPr>
              <a:t>Sustained training practices are verified by means of a well-delineated competency assessment program for each individual (whether managerial or technical) and their respective responsibilities.  The effectiveness of the program is reviewed periodically. Any deficiencies are documented and retraining instituted.</a:t>
            </a:r>
          </a:p>
          <a:p>
            <a:pPr>
              <a:spcBef>
                <a:spcPts val="0"/>
              </a:spcBef>
              <a:spcAft>
                <a:spcPts val="0"/>
              </a:spcAft>
              <a:defRPr/>
            </a:pPr>
            <a:r>
              <a:rPr sz="1400" b="1">
                <a:latin typeface="Times New Roman"/>
                <a:ea typeface="Times New Roman"/>
              </a:rPr>
              <a:t>A.  Direct Observation of Routine Work</a:t>
            </a:r>
            <a:endParaRPr sz="1400">
              <a:latin typeface="Times New Roman"/>
              <a:ea typeface="Times New Roman"/>
            </a:endParaRPr>
          </a:p>
          <a:p>
            <a:pPr>
              <a:spcBef>
                <a:spcPts val="0"/>
              </a:spcBef>
              <a:spcAft>
                <a:spcPts val="0"/>
              </a:spcAft>
              <a:defRPr/>
            </a:pPr>
            <a:r>
              <a:rPr sz="1400">
                <a:latin typeface="Times New Roman"/>
                <a:ea typeface="Times New Roman"/>
              </a:rPr>
              <a:t>Routine work processes and procedures are directly observed to ensure quality practices have been sustained after the initial training period.  In addition and during the observation period, adherence to safety policies are observed. </a:t>
            </a:r>
          </a:p>
          <a:p>
            <a:pPr>
              <a:spcBef>
                <a:spcPts val="0"/>
              </a:spcBef>
              <a:spcAft>
                <a:spcPts val="0"/>
              </a:spcAft>
              <a:defRPr/>
            </a:pPr>
            <a:r>
              <a:rPr sz="1400" b="1">
                <a:latin typeface="Times New Roman"/>
                <a:ea typeface="Times New Roman"/>
              </a:rPr>
              <a:t>B.  Direct Observation of Equipment Procedures</a:t>
            </a:r>
            <a:endParaRPr sz="1400">
              <a:latin typeface="Times New Roman"/>
              <a:ea typeface="Times New Roman"/>
            </a:endParaRPr>
          </a:p>
          <a:p>
            <a:pPr>
              <a:spcBef>
                <a:spcPts val="0"/>
              </a:spcBef>
              <a:spcAft>
                <a:spcPts val="0"/>
              </a:spcAft>
              <a:defRPr/>
            </a:pPr>
            <a:r>
              <a:rPr sz="1400">
                <a:latin typeface="Times New Roman"/>
                <a:ea typeface="Times New Roman"/>
              </a:rPr>
              <a:t>During the competency assessment process the employee’s attention to appropriate equipment maintenance procedures is observed. </a:t>
            </a:r>
          </a:p>
          <a:p>
            <a:pPr>
              <a:spcBef>
                <a:spcPts val="0"/>
              </a:spcBef>
              <a:spcAft>
                <a:spcPts val="0"/>
              </a:spcAft>
              <a:defRPr/>
            </a:pPr>
            <a:r>
              <a:rPr sz="1400" b="1">
                <a:latin typeface="Times New Roman"/>
                <a:ea typeface="Times New Roman"/>
              </a:rPr>
              <a:t>C.  Monitoring the Recording and Reporting of Examination Results</a:t>
            </a:r>
            <a:endParaRPr sz="1400">
              <a:latin typeface="Times New Roman"/>
              <a:ea typeface="Times New Roman"/>
            </a:endParaRPr>
          </a:p>
          <a:p>
            <a:pPr>
              <a:spcBef>
                <a:spcPts val="0"/>
              </a:spcBef>
              <a:spcAft>
                <a:spcPts val="0"/>
              </a:spcAft>
              <a:defRPr/>
            </a:pPr>
            <a:r>
              <a:rPr sz="1400" b="1">
                <a:latin typeface="Times New Roman"/>
                <a:ea typeface="Times New Roman"/>
              </a:rPr>
              <a:t>D.  Review of Work Records</a:t>
            </a:r>
            <a:endParaRPr sz="1400">
              <a:latin typeface="Times New Roman"/>
              <a:ea typeface="Times New Roman"/>
            </a:endParaRPr>
          </a:p>
          <a:p>
            <a:pPr>
              <a:spcBef>
                <a:spcPts val="0"/>
              </a:spcBef>
              <a:spcAft>
                <a:spcPts val="0"/>
              </a:spcAft>
              <a:defRPr/>
            </a:pPr>
            <a:r>
              <a:rPr sz="1400">
                <a:latin typeface="Times New Roman"/>
                <a:ea typeface="Times New Roman"/>
              </a:rPr>
              <a:t>The employee must ensure that they are following NRL policies as they relate to securing and maintaining accurate work records. These records are any work product generated by the employee during the course of their work day. The accuracy of work records is a component of the direct observation process.</a:t>
            </a:r>
          </a:p>
          <a:p>
            <a:pPr>
              <a:spcBef>
                <a:spcPts val="0"/>
              </a:spcBef>
              <a:spcAft>
                <a:spcPts val="0"/>
              </a:spcAft>
              <a:defRPr/>
            </a:pPr>
            <a:r>
              <a:rPr sz="1400" b="1">
                <a:latin typeface="Times New Roman"/>
                <a:ea typeface="Times New Roman"/>
              </a:rPr>
              <a:t>E.  Assessment of Problem Solving</a:t>
            </a:r>
            <a:endParaRPr sz="1400">
              <a:latin typeface="Times New Roman"/>
              <a:ea typeface="Times New Roman"/>
            </a:endParaRPr>
          </a:p>
          <a:p>
            <a:pPr>
              <a:spcBef>
                <a:spcPts val="0"/>
              </a:spcBef>
              <a:spcAft>
                <a:spcPts val="0"/>
              </a:spcAft>
              <a:defRPr/>
            </a:pPr>
            <a:r>
              <a:rPr sz="1400">
                <a:latin typeface="Times New Roman"/>
                <a:ea typeface="Times New Roman"/>
              </a:rPr>
              <a:t>It is important to observe how an employee works through an unexpected occurrence and how they integrate tools and the resources available to them to help resolve the issue.  This includes not only tactical, problem resolution but also the efficient escalation and communication of a problem</a:t>
            </a:r>
          </a:p>
          <a:p>
            <a:pPr>
              <a:spcBef>
                <a:spcPts val="0"/>
              </a:spcBef>
              <a:spcAft>
                <a:spcPts val="0"/>
              </a:spcAft>
              <a:defRPr/>
            </a:pPr>
            <a:r>
              <a:rPr sz="1400" b="1">
                <a:latin typeface="Times New Roman"/>
                <a:ea typeface="Times New Roman"/>
              </a:rPr>
              <a:t>F.  Examination of Specially Provided Samples</a:t>
            </a:r>
            <a:endParaRPr sz="1400">
              <a:latin typeface="Times New Roman"/>
              <a:ea typeface="Times New Roman"/>
            </a:endParaRPr>
          </a:p>
          <a:p>
            <a:pPr>
              <a:spcBef>
                <a:spcPts val="0"/>
              </a:spcBef>
              <a:spcAft>
                <a:spcPts val="0"/>
              </a:spcAft>
              <a:defRPr/>
            </a:pPr>
            <a:r>
              <a:rPr sz="1400">
                <a:latin typeface="Times New Roman"/>
                <a:ea typeface="Times New Roman"/>
              </a:rPr>
              <a:t>Part of the assessment protocol includes a comparison analysis of results/outcomes. While the processes may be followed management must ensure that the outcome/result is correct. To that end, known samples are provided for analyses. These samples are previously examined, well-stabilized patient samples chosen for a particular examination process or any samples that may be part of a formal examination/comparison program. </a:t>
            </a:r>
          </a:p>
          <a:p>
            <a:pPr>
              <a:defRPr/>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981075"/>
            <a:ext cx="8229600" cy="5184775"/>
          </a:xfrm>
        </p:spPr>
        <p:txBody>
          <a:bodyPr/>
          <a:lstStyle/>
          <a:p>
            <a:pPr>
              <a:spcBef>
                <a:spcPts val="0"/>
              </a:spcBef>
              <a:spcAft>
                <a:spcPts val="0"/>
              </a:spcAft>
              <a:defRPr/>
            </a:pPr>
            <a:r>
              <a:rPr sz="1300" b="1">
                <a:latin typeface="Times New Roman"/>
                <a:ea typeface="Times New Roman"/>
              </a:rPr>
              <a:t>5.1.7 Reviews of Staff Performance</a:t>
            </a:r>
            <a:endParaRPr sz="1300">
              <a:latin typeface="Times New Roman"/>
              <a:ea typeface="Times New Roman"/>
            </a:endParaRPr>
          </a:p>
          <a:p>
            <a:pPr>
              <a:spcBef>
                <a:spcPts val="0"/>
              </a:spcBef>
              <a:spcAft>
                <a:spcPts val="0"/>
              </a:spcAft>
              <a:defRPr/>
            </a:pPr>
            <a:r>
              <a:rPr sz="1300">
                <a:latin typeface="Times New Roman"/>
                <a:ea typeface="Times New Roman"/>
              </a:rPr>
              <a:t>There is a process in place for the regular and thorough evaluation of staff performance in the form of performance appraisals.</a:t>
            </a:r>
          </a:p>
          <a:p>
            <a:pPr>
              <a:spcBef>
                <a:spcPts val="0"/>
              </a:spcBef>
              <a:spcAft>
                <a:spcPts val="0"/>
              </a:spcAft>
              <a:defRPr/>
            </a:pPr>
            <a:endParaRPr sz="1300">
              <a:latin typeface="Times New Roman"/>
              <a:ea typeface="Times New Roman"/>
            </a:endParaRPr>
          </a:p>
          <a:p>
            <a:pPr>
              <a:spcBef>
                <a:spcPts val="0"/>
              </a:spcBef>
              <a:spcAft>
                <a:spcPts val="0"/>
              </a:spcAft>
              <a:defRPr/>
            </a:pPr>
            <a:r>
              <a:rPr sz="1300" b="1">
                <a:latin typeface="Times New Roman"/>
                <a:ea typeface="Times New Roman"/>
              </a:rPr>
              <a:t>5.1.8 Continuing Education and Professional Development</a:t>
            </a:r>
            <a:endParaRPr sz="1300">
              <a:latin typeface="Times New Roman"/>
              <a:ea typeface="Times New Roman"/>
            </a:endParaRPr>
          </a:p>
          <a:p>
            <a:pPr>
              <a:spcBef>
                <a:spcPts val="0"/>
              </a:spcBef>
              <a:spcAft>
                <a:spcPts val="0"/>
              </a:spcAft>
              <a:defRPr/>
            </a:pPr>
            <a:r>
              <a:rPr sz="1300">
                <a:latin typeface="Times New Roman"/>
                <a:ea typeface="Times New Roman"/>
              </a:rPr>
              <a:t>NRL provides a continuing education program for management and employees to assist in their professional development and therefore, positively impact their current work processes. The program is both formal and informal with diversified content and delivery to appeal to differing modes of learning.  NRL also encourages and assists employees to participate in advanced training programs, seminars, industry meetings and professional organizations.</a:t>
            </a:r>
          </a:p>
          <a:p>
            <a:pPr>
              <a:spcBef>
                <a:spcPts val="0"/>
              </a:spcBef>
              <a:spcAft>
                <a:spcPts val="0"/>
              </a:spcAft>
              <a:defRPr/>
            </a:pPr>
            <a:endParaRPr sz="1300" b="1">
              <a:latin typeface="Times New Roman"/>
              <a:ea typeface="Times New Roman"/>
            </a:endParaRPr>
          </a:p>
          <a:p>
            <a:pPr>
              <a:spcBef>
                <a:spcPts val="0"/>
              </a:spcBef>
              <a:spcAft>
                <a:spcPts val="0"/>
              </a:spcAft>
              <a:defRPr/>
            </a:pPr>
            <a:r>
              <a:rPr sz="1300" b="1">
                <a:latin typeface="Times New Roman"/>
                <a:ea typeface="Times New Roman"/>
              </a:rPr>
              <a:t>5.1.9 Personnel Records</a:t>
            </a:r>
            <a:endParaRPr sz="1300">
              <a:latin typeface="Times New Roman"/>
              <a:ea typeface="Times New Roman"/>
            </a:endParaRPr>
          </a:p>
          <a:p>
            <a:pPr>
              <a:spcBef>
                <a:spcPts val="0"/>
              </a:spcBef>
              <a:spcAft>
                <a:spcPts val="0"/>
              </a:spcAft>
              <a:defRPr/>
            </a:pPr>
            <a:r>
              <a:rPr sz="1300">
                <a:latin typeface="Times New Roman"/>
                <a:ea typeface="Times New Roman"/>
              </a:rPr>
              <a:t>Records for current and historical reference are created and maintained for each employee.  These records contain at minimum all relevant educational and professional qualifications, training and experience and assessments of competence that are unique to the individual. </a:t>
            </a:r>
          </a:p>
          <a:p>
            <a:pPr>
              <a:spcBef>
                <a:spcPts val="0"/>
              </a:spcBef>
              <a:spcAft>
                <a:spcPts val="0"/>
              </a:spcAft>
              <a:defRPr/>
            </a:pPr>
            <a:r>
              <a:rPr sz="1300">
                <a:latin typeface="Times New Roman"/>
                <a:ea typeface="Times New Roman"/>
              </a:rPr>
              <a:t>At minimum, these records contain the following information listed below: </a:t>
            </a:r>
          </a:p>
          <a:p>
            <a:pPr marL="285750" indent="-285750">
              <a:spcBef>
                <a:spcPts val="0"/>
              </a:spcBef>
              <a:spcAft>
                <a:spcPts val="0"/>
              </a:spcAft>
              <a:buFont typeface="Wingdings" panose="05000000000000000000" pitchFamily="2" charset="2"/>
              <a:buChar char="Ø"/>
              <a:defRPr/>
            </a:pPr>
            <a:r>
              <a:rPr sz="1300" b="1">
                <a:latin typeface="Times New Roman"/>
                <a:ea typeface="Times New Roman"/>
              </a:rPr>
              <a:t>Educational and Professional Qualifications </a:t>
            </a:r>
            <a:endParaRPr sz="1300">
              <a:latin typeface="Times New Roman"/>
              <a:ea typeface="Times New Roman"/>
            </a:endParaRPr>
          </a:p>
          <a:p>
            <a:pPr marL="285750" indent="-285750">
              <a:spcBef>
                <a:spcPts val="0"/>
              </a:spcBef>
              <a:spcAft>
                <a:spcPts val="0"/>
              </a:spcAft>
              <a:buFont typeface="Wingdings" panose="05000000000000000000" pitchFamily="2" charset="2"/>
              <a:buChar char="Ø"/>
              <a:defRPr/>
            </a:pPr>
            <a:r>
              <a:rPr sz="1300" b="1">
                <a:latin typeface="Times New Roman"/>
                <a:ea typeface="Times New Roman"/>
              </a:rPr>
              <a:t>Previous Work Experience</a:t>
            </a:r>
            <a:endParaRPr sz="1300">
              <a:latin typeface="Times New Roman"/>
              <a:ea typeface="Times New Roman"/>
            </a:endParaRPr>
          </a:p>
          <a:p>
            <a:pPr marL="285750" indent="-285750">
              <a:spcBef>
                <a:spcPts val="0"/>
              </a:spcBef>
              <a:spcAft>
                <a:spcPts val="0"/>
              </a:spcAft>
              <a:buFont typeface="Wingdings" panose="05000000000000000000" pitchFamily="2" charset="2"/>
              <a:buChar char="Ø"/>
              <a:defRPr/>
            </a:pPr>
            <a:r>
              <a:rPr sz="1300" b="1">
                <a:latin typeface="Times New Roman"/>
                <a:ea typeface="Times New Roman"/>
              </a:rPr>
              <a:t>Job Descriptions</a:t>
            </a:r>
            <a:endParaRPr sz="1300">
              <a:latin typeface="Times New Roman"/>
              <a:ea typeface="Times New Roman"/>
            </a:endParaRPr>
          </a:p>
          <a:p>
            <a:pPr marL="285750" indent="-285750">
              <a:spcBef>
                <a:spcPts val="0"/>
              </a:spcBef>
              <a:spcAft>
                <a:spcPts val="0"/>
              </a:spcAft>
              <a:buFont typeface="Wingdings" panose="05000000000000000000" pitchFamily="2" charset="2"/>
              <a:buChar char="Ø"/>
              <a:defRPr/>
            </a:pPr>
            <a:r>
              <a:rPr sz="1300" b="1">
                <a:latin typeface="Times New Roman"/>
                <a:ea typeface="Times New Roman"/>
              </a:rPr>
              <a:t>Introduction of New Staff to the Laboratory Environment</a:t>
            </a:r>
            <a:endParaRPr sz="1300">
              <a:latin typeface="Times New Roman"/>
              <a:ea typeface="Times New Roman"/>
            </a:endParaRPr>
          </a:p>
          <a:p>
            <a:pPr marL="285750" indent="-285750">
              <a:spcBef>
                <a:spcPts val="0"/>
              </a:spcBef>
              <a:spcAft>
                <a:spcPts val="0"/>
              </a:spcAft>
              <a:buFont typeface="Wingdings" panose="05000000000000000000" pitchFamily="2" charset="2"/>
              <a:buChar char="Ø"/>
              <a:defRPr/>
            </a:pPr>
            <a:r>
              <a:rPr sz="1300" b="1">
                <a:latin typeface="Times New Roman"/>
                <a:ea typeface="Times New Roman"/>
              </a:rPr>
              <a:t>Training in Current Job Tasks</a:t>
            </a:r>
            <a:endParaRPr sz="1300">
              <a:latin typeface="Times New Roman"/>
              <a:ea typeface="Times New Roman"/>
            </a:endParaRPr>
          </a:p>
          <a:p>
            <a:pPr marL="285750" indent="-285750">
              <a:spcBef>
                <a:spcPts val="0"/>
              </a:spcBef>
              <a:spcAft>
                <a:spcPts val="0"/>
              </a:spcAft>
              <a:buFont typeface="Wingdings" panose="05000000000000000000" pitchFamily="2" charset="2"/>
              <a:buChar char="Ø"/>
              <a:defRPr/>
            </a:pPr>
            <a:r>
              <a:rPr sz="1300" b="1">
                <a:latin typeface="Times New Roman"/>
                <a:ea typeface="Times New Roman"/>
              </a:rPr>
              <a:t>Competency Assessments</a:t>
            </a:r>
            <a:endParaRPr sz="1300">
              <a:latin typeface="Times New Roman"/>
              <a:ea typeface="Times New Roman"/>
            </a:endParaRPr>
          </a:p>
          <a:p>
            <a:pPr marL="285750" indent="-285750">
              <a:spcBef>
                <a:spcPts val="0"/>
              </a:spcBef>
              <a:spcAft>
                <a:spcPts val="0"/>
              </a:spcAft>
              <a:buFont typeface="Wingdings" panose="05000000000000000000" pitchFamily="2" charset="2"/>
              <a:buChar char="Ø"/>
              <a:defRPr/>
            </a:pPr>
            <a:r>
              <a:rPr sz="1300" b="1">
                <a:latin typeface="Times New Roman"/>
                <a:ea typeface="Times New Roman"/>
              </a:rPr>
              <a:t>Records of Continuing Education and Achievements</a:t>
            </a:r>
            <a:endParaRPr sz="1300">
              <a:latin typeface="Times New Roman"/>
              <a:ea typeface="Times New Roman"/>
            </a:endParaRPr>
          </a:p>
          <a:p>
            <a:pPr marL="285750" indent="-285750">
              <a:spcBef>
                <a:spcPts val="0"/>
              </a:spcBef>
              <a:spcAft>
                <a:spcPts val="0"/>
              </a:spcAft>
              <a:buFont typeface="Wingdings" panose="05000000000000000000" pitchFamily="2" charset="2"/>
              <a:buChar char="Ø"/>
              <a:defRPr/>
            </a:pPr>
            <a:r>
              <a:rPr sz="1300" b="1">
                <a:latin typeface="Times New Roman"/>
                <a:ea typeface="Times New Roman"/>
              </a:rPr>
              <a:t>Reviews of Staff Performance</a:t>
            </a:r>
            <a:endParaRPr sz="1300">
              <a:latin typeface="Times New Roman"/>
              <a:ea typeface="Times New Roman"/>
            </a:endParaRPr>
          </a:p>
          <a:p>
            <a:pPr marL="285750" indent="-285750">
              <a:spcBef>
                <a:spcPts val="0"/>
              </a:spcBef>
              <a:spcAft>
                <a:spcPts val="0"/>
              </a:spcAft>
              <a:buFont typeface="Wingdings" panose="05000000000000000000" pitchFamily="2" charset="2"/>
              <a:buChar char="Ø"/>
              <a:defRPr/>
            </a:pPr>
            <a:r>
              <a:rPr sz="1300" b="1">
                <a:latin typeface="Times New Roman"/>
                <a:ea typeface="Times New Roman"/>
              </a:rPr>
              <a:t>Reports of Accidents and Exposure to Occupational Hazards</a:t>
            </a:r>
            <a:endParaRPr sz="1300">
              <a:latin typeface="Times New Roman"/>
              <a:ea typeface="Times New Roman"/>
            </a:endParaRPr>
          </a:p>
          <a:p>
            <a:pPr marL="285750" indent="-285750">
              <a:spcBef>
                <a:spcPts val="0"/>
              </a:spcBef>
              <a:spcAft>
                <a:spcPts val="0"/>
              </a:spcAft>
              <a:buFont typeface="Wingdings" panose="05000000000000000000" pitchFamily="2" charset="2"/>
              <a:buChar char="Ø"/>
              <a:defRPr/>
            </a:pPr>
            <a:r>
              <a:rPr sz="1300" b="1">
                <a:latin typeface="Times New Roman"/>
                <a:ea typeface="Times New Roman"/>
              </a:rPr>
              <a:t>Immunization Status, When Relevant to Assigned Duties</a:t>
            </a:r>
            <a:r>
              <a:rPr sz="1300">
                <a:latin typeface="Times New Roman"/>
                <a:ea typeface="Times New Roman"/>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287337"/>
          </a:xfrm>
        </p:spPr>
        <p:txBody>
          <a:bodyPr/>
          <a:lstStyle/>
          <a:p>
            <a:pPr>
              <a:spcBef>
                <a:spcPts val="0"/>
              </a:spcBef>
              <a:spcAft>
                <a:spcPts val="0"/>
              </a:spcAft>
              <a:defRPr/>
            </a:pPr>
            <a:r>
              <a:rPr sz="1400" b="1" smtClean="0">
                <a:solidFill>
                  <a:schemeClr val="tx2"/>
                </a:solidFill>
                <a:latin typeface="Times New Roman"/>
                <a:ea typeface="Times New Roman"/>
              </a:rPr>
              <a:t>		5.2 </a:t>
            </a:r>
            <a:r>
              <a:rPr sz="1400" b="1">
                <a:solidFill>
                  <a:schemeClr val="tx2"/>
                </a:solidFill>
                <a:latin typeface="Times New Roman"/>
                <a:ea typeface="Times New Roman"/>
              </a:rPr>
              <a:t>Accommodation and Environmental Conditions</a:t>
            </a:r>
            <a:r>
              <a:rPr>
                <a:latin typeface="Times New Roman"/>
                <a:ea typeface="Times New Roman"/>
              </a:rPr>
              <a:t/>
            </a:r>
            <a:br>
              <a:rPr>
                <a:latin typeface="Times New Roman"/>
                <a:ea typeface="Times New Roman"/>
              </a:rPr>
            </a:br>
            <a:r>
              <a:rPr b="1">
                <a:latin typeface="Times New Roman"/>
                <a:ea typeface="Times New Roman"/>
              </a:rPr>
              <a:t> </a:t>
            </a:r>
            <a:r>
              <a:rPr>
                <a:latin typeface="Times New Roman"/>
                <a:ea typeface="Times New Roman"/>
              </a:rPr>
              <a:t/>
            </a:r>
            <a:br>
              <a:rPr>
                <a:latin typeface="Times New Roman"/>
                <a:ea typeface="Times New Roman"/>
              </a:rPr>
            </a:br>
            <a:endParaRPr/>
          </a:p>
        </p:txBody>
      </p:sp>
      <p:sp>
        <p:nvSpPr>
          <p:cNvPr id="3" name="Content Placeholder 2"/>
          <p:cNvSpPr>
            <a:spLocks noGrp="1"/>
          </p:cNvSpPr>
          <p:nvPr>
            <p:ph idx="1"/>
          </p:nvPr>
        </p:nvSpPr>
        <p:spPr>
          <a:xfrm>
            <a:off x="457200" y="836613"/>
            <a:ext cx="8229600" cy="5208587"/>
          </a:xfrm>
        </p:spPr>
        <p:txBody>
          <a:bodyPr/>
          <a:lstStyle/>
          <a:p>
            <a:pPr>
              <a:spcBef>
                <a:spcPts val="0"/>
              </a:spcBef>
              <a:spcAft>
                <a:spcPts val="0"/>
              </a:spcAft>
              <a:defRPr/>
            </a:pPr>
            <a:r>
              <a:rPr sz="1200" b="1">
                <a:latin typeface="Times New Roman"/>
                <a:ea typeface="Times New Roman"/>
              </a:rPr>
              <a:t>5.2.1	General Safety Requirements for Medical Laboratories</a:t>
            </a:r>
            <a:endParaRPr sz="1200">
              <a:latin typeface="Times New Roman"/>
              <a:ea typeface="Times New Roman"/>
            </a:endParaRPr>
          </a:p>
          <a:p>
            <a:pPr>
              <a:spcBef>
                <a:spcPts val="0"/>
              </a:spcBef>
              <a:spcAft>
                <a:spcPts val="0"/>
              </a:spcAft>
              <a:defRPr/>
            </a:pPr>
            <a:r>
              <a:rPr sz="1200">
                <a:latin typeface="Times New Roman"/>
                <a:ea typeface="Times New Roman"/>
              </a:rPr>
              <a:t>It is the commitment of National Reference Laboratory to provide and maintain a safe and adequate work environment that adheres to the policies of the safety program. Each laboratory follows the safety plan and proactively assesses space requirements as they relate to specimen volumes, employee complement and physical assets</a:t>
            </a:r>
            <a:r>
              <a:rPr sz="1200" b="1">
                <a:latin typeface="Times New Roman"/>
                <a:ea typeface="Times New Roman"/>
              </a:rPr>
              <a:t>. </a:t>
            </a:r>
            <a:endParaRPr sz="1200">
              <a:latin typeface="Times New Roman"/>
              <a:ea typeface="Times New Roman"/>
            </a:endParaRPr>
          </a:p>
          <a:p>
            <a:pPr>
              <a:spcBef>
                <a:spcPts val="0"/>
              </a:spcBef>
              <a:spcAft>
                <a:spcPts val="0"/>
              </a:spcAft>
              <a:defRPr/>
            </a:pPr>
            <a:r>
              <a:rPr sz="1200">
                <a:latin typeface="Times New Roman"/>
                <a:ea typeface="Times New Roman"/>
              </a:rPr>
              <a:t> </a:t>
            </a:r>
          </a:p>
          <a:p>
            <a:pPr>
              <a:spcBef>
                <a:spcPts val="0"/>
              </a:spcBef>
              <a:spcAft>
                <a:spcPts val="0"/>
              </a:spcAft>
              <a:defRPr/>
            </a:pPr>
            <a:r>
              <a:rPr sz="1200" b="1">
                <a:latin typeface="Times New Roman"/>
                <a:ea typeface="Times New Roman"/>
              </a:rPr>
              <a:t>5.2.2 Laboratory and Office Facilities </a:t>
            </a:r>
            <a:endParaRPr sz="1200">
              <a:latin typeface="Times New Roman"/>
              <a:ea typeface="Times New Roman"/>
            </a:endParaRPr>
          </a:p>
          <a:p>
            <a:pPr>
              <a:spcBef>
                <a:spcPts val="0"/>
              </a:spcBef>
              <a:spcAft>
                <a:spcPts val="0"/>
              </a:spcAft>
              <a:defRPr/>
            </a:pPr>
            <a:r>
              <a:rPr sz="1200" b="1">
                <a:latin typeface="Times New Roman"/>
                <a:ea typeface="Times New Roman"/>
              </a:rPr>
              <a:t>A.  Access to Areas Affecting the Quality of Examination is controlled</a:t>
            </a:r>
            <a:r>
              <a:rPr sz="1200">
                <a:latin typeface="Times New Roman"/>
                <a:ea typeface="Times New Roman"/>
              </a:rPr>
              <a:t> : Only authorized employees may access the laboratory facility and their associated work spaces.  Card keys are provided and a log is kept and maintained.</a:t>
            </a:r>
          </a:p>
          <a:p>
            <a:pPr>
              <a:spcBef>
                <a:spcPts val="0"/>
              </a:spcBef>
              <a:spcAft>
                <a:spcPts val="0"/>
              </a:spcAft>
              <a:defRPr/>
            </a:pPr>
            <a:r>
              <a:rPr sz="1200" b="1">
                <a:latin typeface="Times New Roman"/>
                <a:ea typeface="Times New Roman"/>
              </a:rPr>
              <a:t>B.   Medical Information, Patient Samples and Laboratory Resources are safeguarded : </a:t>
            </a:r>
            <a:r>
              <a:rPr sz="1200">
                <a:latin typeface="Times New Roman"/>
                <a:ea typeface="Times New Roman"/>
              </a:rPr>
              <a:t>The process to receive, manage and protect all patient and employee related information is defined and communicated.  Information flow from creation to dissemination and disposal has been defined and tested. The process ensures privacy and accurate transfer of information in verbal, paper and electronic formats and further ensures that access is provided to and attained solely by those authorized. </a:t>
            </a:r>
          </a:p>
          <a:p>
            <a:pPr>
              <a:spcBef>
                <a:spcPts val="0"/>
              </a:spcBef>
              <a:spcAft>
                <a:spcPts val="0"/>
              </a:spcAft>
              <a:defRPr/>
            </a:pPr>
            <a:r>
              <a:rPr sz="1200" b="1">
                <a:latin typeface="Times New Roman"/>
                <a:ea typeface="Times New Roman"/>
              </a:rPr>
              <a:t>C.</a:t>
            </a:r>
            <a:r>
              <a:rPr sz="1200">
                <a:latin typeface="Times New Roman"/>
                <a:ea typeface="Times New Roman"/>
              </a:rPr>
              <a:t>   </a:t>
            </a:r>
            <a:r>
              <a:rPr sz="1200" b="1">
                <a:latin typeface="Times New Roman"/>
                <a:ea typeface="Times New Roman"/>
              </a:rPr>
              <a:t>Facilities for Examination Allow for Correct Performance of Examinations</a:t>
            </a:r>
            <a:r>
              <a:rPr sz="1200">
                <a:latin typeface="Times New Roman"/>
                <a:ea typeface="Times New Roman"/>
              </a:rPr>
              <a:t> : National Reference Laboratory is committed to a safe and sustainable work environment. Therefore, the physical laboratory provides adequate space to perform the testing services offered and complies with all local and accrediting agency standards. The laboratory has been designed, tested and maintained to ensure appropriate and sustainable environmental conditions exist to include: all energy sources, lighting that is suited to the particular work process, proper ventilation, noise abatement, water requirements that meet both consumption and testing standards and safe and timely waste disposal. </a:t>
            </a:r>
          </a:p>
          <a:p>
            <a:pPr>
              <a:spcBef>
                <a:spcPts val="0"/>
              </a:spcBef>
              <a:spcAft>
                <a:spcPts val="0"/>
              </a:spcAft>
              <a:defRPr/>
            </a:pPr>
            <a:r>
              <a:rPr sz="1200" b="1">
                <a:latin typeface="Times New Roman"/>
                <a:ea typeface="Times New Roman"/>
              </a:rPr>
              <a:t>D.</a:t>
            </a:r>
            <a:r>
              <a:rPr sz="1200">
                <a:latin typeface="Times New Roman"/>
                <a:ea typeface="Times New Roman"/>
              </a:rPr>
              <a:t> </a:t>
            </a:r>
            <a:r>
              <a:rPr sz="1200" b="1">
                <a:latin typeface="Times New Roman"/>
                <a:ea typeface="Times New Roman"/>
              </a:rPr>
              <a:t>Communication Systems within the Laboratory are Appropriate: </a:t>
            </a:r>
            <a:r>
              <a:rPr sz="1200">
                <a:latin typeface="Times New Roman"/>
                <a:ea typeface="Times New Roman"/>
              </a:rPr>
              <a:t>NRL has focused on reviewing and implementing a communication plan that both meets the needs of its employees and assists to enhance the patient safety goals of the laboratory by securing accurate and successful transmission of ideas and information.  This is accomplished with attention to both electronic communications such as E-mail and meeting attendance where enhanced communications and meeting Minutes are disseminated. </a:t>
            </a:r>
          </a:p>
          <a:p>
            <a:pPr>
              <a:spcBef>
                <a:spcPts val="0"/>
              </a:spcBef>
              <a:spcAft>
                <a:spcPts val="0"/>
              </a:spcAft>
              <a:defRPr/>
            </a:pPr>
            <a:r>
              <a:rPr sz="1200" b="1">
                <a:latin typeface="Times New Roman"/>
                <a:ea typeface="Times New Roman"/>
              </a:rPr>
              <a:t>E.  Safety Facilities and Devices are provided and Their Functioning Regularly Verified</a:t>
            </a:r>
            <a:r>
              <a:rPr sz="1200">
                <a:latin typeface="Times New Roman"/>
                <a:ea typeface="Times New Roman"/>
              </a:rPr>
              <a:t>: A comprehensive safety management program is in place that dictates the safety plans and equipment for all sections of the laboratory.  This includes but is not limited to strategically placed hand washing and eye wash stations, fire extinguisher, emergency showers, biological safety hoods and cabinets, personal protective equipment and backup generators in case of power failures.  All safety-related equipment is regularly checked to ensure it is in good working order and the associated verification data are recorded for historical reference. All employees are trained regarding the use of all of the safety equipment.</a:t>
            </a:r>
          </a:p>
          <a:p>
            <a:pPr>
              <a:defRPr/>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908050"/>
            <a:ext cx="8229600" cy="4968875"/>
          </a:xfrm>
        </p:spPr>
        <p:txBody>
          <a:bodyPr/>
          <a:lstStyle/>
          <a:p>
            <a:pPr>
              <a:spcBef>
                <a:spcPts val="0"/>
              </a:spcBef>
              <a:spcAft>
                <a:spcPts val="0"/>
              </a:spcAft>
              <a:defRPr/>
            </a:pPr>
            <a:r>
              <a:rPr sz="1300" b="1">
                <a:latin typeface="Times New Roman"/>
                <a:ea typeface="Times New Roman"/>
              </a:rPr>
              <a:t>5.2.3 Storage Facilities</a:t>
            </a:r>
            <a:endParaRPr sz="1300">
              <a:latin typeface="Times New Roman"/>
              <a:ea typeface="Times New Roman"/>
            </a:endParaRPr>
          </a:p>
          <a:p>
            <a:pPr>
              <a:spcBef>
                <a:spcPts val="0"/>
              </a:spcBef>
              <a:spcAft>
                <a:spcPts val="0"/>
              </a:spcAft>
              <a:defRPr/>
            </a:pPr>
            <a:r>
              <a:rPr sz="1300" b="1">
                <a:latin typeface="Times New Roman"/>
                <a:ea typeface="Times New Roman"/>
              </a:rPr>
              <a:t> </a:t>
            </a:r>
            <a:endParaRPr sz="1300">
              <a:latin typeface="Times New Roman"/>
              <a:ea typeface="Times New Roman"/>
            </a:endParaRPr>
          </a:p>
          <a:p>
            <a:pPr>
              <a:spcBef>
                <a:spcPts val="0"/>
              </a:spcBef>
              <a:spcAft>
                <a:spcPts val="0"/>
              </a:spcAft>
              <a:defRPr/>
            </a:pPr>
            <a:r>
              <a:rPr sz="1300">
                <a:latin typeface="Times New Roman"/>
                <a:ea typeface="Times New Roman"/>
              </a:rPr>
              <a:t>Storage space is allocated and conditions monitored to ensure the sustained continuity and integrity of patient samples, reagents, equipment and documents and records. Patient samples are stored at the appropriate temperature and in such a manner as to prevent any cross contamination.  Manufacturer’s instructions are followed for storage of all reagents and supplies to include hazardous materials and appropriate containment devices.</a:t>
            </a:r>
          </a:p>
          <a:p>
            <a:pPr>
              <a:spcBef>
                <a:spcPts val="0"/>
              </a:spcBef>
              <a:spcAft>
                <a:spcPts val="0"/>
              </a:spcAft>
              <a:defRPr/>
            </a:pPr>
            <a:r>
              <a:rPr sz="1300">
                <a:latin typeface="Times New Roman"/>
                <a:ea typeface="Times New Roman"/>
              </a:rPr>
              <a:t> </a:t>
            </a:r>
          </a:p>
          <a:p>
            <a:pPr>
              <a:spcBef>
                <a:spcPts val="0"/>
              </a:spcBef>
              <a:spcAft>
                <a:spcPts val="0"/>
              </a:spcAft>
              <a:defRPr/>
            </a:pPr>
            <a:r>
              <a:rPr sz="1300" b="1">
                <a:latin typeface="Times New Roman"/>
                <a:ea typeface="Times New Roman"/>
              </a:rPr>
              <a:t>5.2.4 Staff Facilities</a:t>
            </a:r>
            <a:endParaRPr sz="1300">
              <a:latin typeface="Times New Roman"/>
              <a:ea typeface="Times New Roman"/>
            </a:endParaRPr>
          </a:p>
          <a:p>
            <a:pPr>
              <a:spcBef>
                <a:spcPts val="0"/>
              </a:spcBef>
              <a:spcAft>
                <a:spcPts val="0"/>
              </a:spcAft>
              <a:defRPr/>
            </a:pPr>
            <a:r>
              <a:rPr sz="1300" b="1">
                <a:latin typeface="Times New Roman"/>
                <a:ea typeface="Times New Roman"/>
              </a:rPr>
              <a:t> </a:t>
            </a:r>
            <a:endParaRPr sz="1300">
              <a:latin typeface="Times New Roman"/>
              <a:ea typeface="Times New Roman"/>
            </a:endParaRPr>
          </a:p>
          <a:p>
            <a:pPr>
              <a:spcBef>
                <a:spcPts val="0"/>
              </a:spcBef>
              <a:spcAft>
                <a:spcPts val="0"/>
              </a:spcAft>
              <a:defRPr/>
            </a:pPr>
            <a:r>
              <a:rPr sz="1300">
                <a:latin typeface="Times New Roman"/>
                <a:ea typeface="Times New Roman"/>
              </a:rPr>
              <a:t>The laboratory is designed to ensure the safety and comfort of all staff:  rest rooms are adequate, drinking fountains are well-placed, and areas for meetings and lunch breaks are defined as are areas for the storage of personal items and activities associated with preparation for work. </a:t>
            </a:r>
          </a:p>
          <a:p>
            <a:pPr>
              <a:spcBef>
                <a:spcPts val="0"/>
              </a:spcBef>
              <a:spcAft>
                <a:spcPts val="0"/>
              </a:spcAft>
              <a:defRPr/>
            </a:pPr>
            <a:r>
              <a:rPr sz="1300" b="1">
                <a:latin typeface="Times New Roman"/>
                <a:ea typeface="Times New Roman"/>
              </a:rPr>
              <a:t> </a:t>
            </a:r>
            <a:endParaRPr sz="1300">
              <a:latin typeface="Times New Roman"/>
              <a:ea typeface="Times New Roman"/>
            </a:endParaRPr>
          </a:p>
          <a:p>
            <a:pPr>
              <a:spcBef>
                <a:spcPts val="0"/>
              </a:spcBef>
              <a:spcAft>
                <a:spcPts val="0"/>
              </a:spcAft>
              <a:defRPr/>
            </a:pPr>
            <a:r>
              <a:rPr sz="1300" b="1">
                <a:latin typeface="Times New Roman"/>
                <a:ea typeface="Times New Roman"/>
              </a:rPr>
              <a:t>5.2.5 Patient Sample Collection Facilities</a:t>
            </a:r>
            <a:endParaRPr sz="1300">
              <a:latin typeface="Times New Roman"/>
              <a:ea typeface="Times New Roman"/>
            </a:endParaRPr>
          </a:p>
          <a:p>
            <a:pPr>
              <a:spcBef>
                <a:spcPts val="0"/>
              </a:spcBef>
              <a:spcAft>
                <a:spcPts val="0"/>
              </a:spcAft>
              <a:defRPr/>
            </a:pPr>
            <a:r>
              <a:rPr sz="1300">
                <a:latin typeface="Times New Roman"/>
                <a:ea typeface="Times New Roman"/>
              </a:rPr>
              <a:t> </a:t>
            </a:r>
          </a:p>
          <a:p>
            <a:pPr>
              <a:spcBef>
                <a:spcPts val="0"/>
              </a:spcBef>
              <a:spcAft>
                <a:spcPts val="0"/>
              </a:spcAft>
              <a:defRPr/>
            </a:pPr>
            <a:r>
              <a:rPr sz="1300">
                <a:latin typeface="Times New Roman"/>
                <a:ea typeface="Times New Roman"/>
              </a:rPr>
              <a:t>All patient sample collection facilities have been designed to provide patients with privacy, comfort and adequate space for both the patient and any one accompanying him/her.  There is sufficient room to perform all specimen collection functions to include preparation and transfer of specimens as needed. First aid materials are available as may be required.</a:t>
            </a:r>
          </a:p>
          <a:p>
            <a:pPr>
              <a:spcBef>
                <a:spcPts val="0"/>
              </a:spcBef>
              <a:spcAft>
                <a:spcPts val="0"/>
              </a:spcAft>
              <a:defRPr/>
            </a:pPr>
            <a:r>
              <a:rPr sz="1300">
                <a:latin typeface="Times New Roman"/>
                <a:ea typeface="Times New Roman"/>
              </a:rPr>
              <a:t> </a:t>
            </a:r>
          </a:p>
          <a:p>
            <a:pPr>
              <a:spcBef>
                <a:spcPts val="0"/>
              </a:spcBef>
              <a:spcAft>
                <a:spcPts val="0"/>
              </a:spcAft>
              <a:defRPr/>
            </a:pPr>
            <a:r>
              <a:rPr sz="1300" b="1">
                <a:latin typeface="Times New Roman"/>
                <a:ea typeface="Times New Roman"/>
              </a:rPr>
              <a:t>5.2.6 Facility Maintenance and Environmental Conditions</a:t>
            </a:r>
            <a:endParaRPr sz="1300">
              <a:latin typeface="Times New Roman"/>
              <a:ea typeface="Times New Roman"/>
            </a:endParaRPr>
          </a:p>
          <a:p>
            <a:pPr>
              <a:spcBef>
                <a:spcPts val="0"/>
              </a:spcBef>
              <a:spcAft>
                <a:spcPts val="0"/>
              </a:spcAft>
              <a:defRPr/>
            </a:pPr>
            <a:r>
              <a:rPr sz="1300">
                <a:latin typeface="Times New Roman"/>
                <a:ea typeface="Times New Roman"/>
              </a:rPr>
              <a:t> </a:t>
            </a:r>
          </a:p>
          <a:p>
            <a:pPr>
              <a:spcBef>
                <a:spcPts val="0"/>
              </a:spcBef>
              <a:spcAft>
                <a:spcPts val="0"/>
              </a:spcAft>
              <a:defRPr/>
            </a:pPr>
            <a:r>
              <a:rPr sz="1300">
                <a:latin typeface="Times New Roman"/>
                <a:ea typeface="Times New Roman"/>
              </a:rPr>
              <a:t>The laboratories are on a regular cleaning and waste disposal schedule. They are physically designed to accommodate a streamlined workflow process in a climate controlled environment. Particular attention has been paid to air quality and handling as it relates to specific esoteric testing. Vibrations are minimized to ensure microscopes function appropriately. Manufacturers, before and at the time of installation, have evaluated the facility to ensure that their equipment operates according to optimum specifications. </a:t>
            </a:r>
          </a:p>
          <a:p>
            <a:pPr>
              <a:defRPr/>
            </a:pPr>
            <a:endParaRPr sz="12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692150"/>
            <a:ext cx="8229600" cy="338138"/>
          </a:xfrm>
        </p:spPr>
        <p:txBody>
          <a:bodyPr/>
          <a:lstStyle/>
          <a:p>
            <a:pPr>
              <a:defRPr/>
            </a:pPr>
            <a:r>
              <a:rPr sz="1800" b="1" u="sng">
                <a:solidFill>
                  <a:srgbClr val="002060"/>
                </a:solidFill>
                <a:latin typeface="Times New Roman"/>
                <a:ea typeface="Times New Roman"/>
              </a:rPr>
              <a:t>5.3 Laboratory Equipment, Reagents and Consumables</a:t>
            </a:r>
            <a:endParaRPr sz="1800" u="sng"/>
          </a:p>
        </p:txBody>
      </p:sp>
      <p:sp>
        <p:nvSpPr>
          <p:cNvPr id="3" name="Content Placeholder 2"/>
          <p:cNvSpPr>
            <a:spLocks noGrp="1"/>
          </p:cNvSpPr>
          <p:nvPr>
            <p:ph idx="1"/>
          </p:nvPr>
        </p:nvSpPr>
        <p:spPr>
          <a:xfrm>
            <a:off x="539750" y="1125538"/>
            <a:ext cx="8229600" cy="4895850"/>
          </a:xfrm>
        </p:spPr>
        <p:txBody>
          <a:bodyPr/>
          <a:lstStyle/>
          <a:p>
            <a:pPr>
              <a:spcBef>
                <a:spcPts val="0"/>
              </a:spcBef>
              <a:spcAft>
                <a:spcPts val="0"/>
              </a:spcAft>
              <a:defRPr/>
            </a:pPr>
            <a:r>
              <a:rPr sz="1400" b="1">
                <a:latin typeface="Times New Roman"/>
                <a:ea typeface="Times New Roman"/>
              </a:rPr>
              <a:t>5.3.1 Equipment </a:t>
            </a:r>
            <a:endParaRPr sz="1400">
              <a:latin typeface="Times New Roman"/>
              <a:ea typeface="Times New Roman"/>
            </a:endParaRPr>
          </a:p>
          <a:p>
            <a:pPr>
              <a:spcBef>
                <a:spcPts val="0"/>
              </a:spcBef>
              <a:spcAft>
                <a:spcPts val="0"/>
              </a:spcAft>
              <a:defRPr/>
            </a:pPr>
            <a:r>
              <a:rPr sz="1400" b="1">
                <a:latin typeface="Times New Roman"/>
                <a:ea typeface="Times New Roman"/>
              </a:rPr>
              <a:t>5.3.1.1 General </a:t>
            </a:r>
            <a:endParaRPr sz="1400">
              <a:latin typeface="Times New Roman"/>
              <a:ea typeface="Times New Roman"/>
            </a:endParaRPr>
          </a:p>
          <a:p>
            <a:pPr>
              <a:spcBef>
                <a:spcPts val="0"/>
              </a:spcBef>
              <a:spcAft>
                <a:spcPts val="0"/>
              </a:spcAft>
              <a:defRPr/>
            </a:pPr>
            <a:r>
              <a:rPr sz="1400">
                <a:latin typeface="Times New Roman"/>
                <a:ea typeface="Times New Roman"/>
              </a:rPr>
              <a:t>The Laboratory Directors identify the patient-related and business requirements for the acquisition and implementation of all equipment, reagents and consumables. Manufacturers and associated suppliers are selected based upon a thorough vendor review process and defined criteria. Procurement practices direct the acquisition, documentation and distribution of all receivables to include inventory acceptance criteria and storage guidelines. </a:t>
            </a:r>
          </a:p>
          <a:p>
            <a:pPr>
              <a:spcBef>
                <a:spcPts val="0"/>
              </a:spcBef>
              <a:spcAft>
                <a:spcPts val="0"/>
              </a:spcAft>
              <a:defRPr/>
            </a:pPr>
            <a:r>
              <a:rPr sz="1400">
                <a:latin typeface="Times New Roman"/>
                <a:ea typeface="Times New Roman"/>
              </a:rPr>
              <a:t> </a:t>
            </a:r>
          </a:p>
          <a:p>
            <a:pPr>
              <a:spcBef>
                <a:spcPts val="0"/>
              </a:spcBef>
              <a:spcAft>
                <a:spcPts val="0"/>
              </a:spcAft>
              <a:defRPr/>
            </a:pPr>
            <a:r>
              <a:rPr sz="1400" b="1">
                <a:latin typeface="Times New Roman"/>
                <a:ea typeface="Times New Roman"/>
              </a:rPr>
              <a:t>5.3.1.2 Equipment Acceptance Testing</a:t>
            </a:r>
            <a:endParaRPr sz="1400">
              <a:latin typeface="Times New Roman"/>
              <a:ea typeface="Times New Roman"/>
            </a:endParaRPr>
          </a:p>
          <a:p>
            <a:pPr>
              <a:spcBef>
                <a:spcPts val="0"/>
              </a:spcBef>
              <a:spcAft>
                <a:spcPts val="0"/>
              </a:spcAft>
              <a:defRPr/>
            </a:pPr>
            <a:r>
              <a:rPr sz="1400">
                <a:latin typeface="Times New Roman"/>
                <a:ea typeface="Times New Roman"/>
              </a:rPr>
              <a:t>Equipment is not approved for use until it is formally tested and approved. A defined Installation procedure dictates that Laboratory analyzers are installed and verified by the vendor. This is the first step in the process to ensure that the instrument performs as it did at the manufacturer’s site and that it did not undergo alteration during the delivery process.  Regarding analyzers, the vendor provides the laboratory with a document stating that the instrument meets the manufacturer’s specifications and the laboratory formally accepts the instrument into their qualification process through a certificate of acceptance.  Smaller equipment is evaluated by the laboratory to ensure manufacturer’s specifications are met. All equipment receives a unique inventory/asset tracking number that remains with the instrument at all times and throughout its’ life with the NRL.                                                                                                                                                                                                                                                                                                                                                                                                                                                                                                                                                                                                                                                                                                                                                                                                                                                                                                                                                                                                                                                                                                                                                                                                                                                                                                                                                                                                                                                                                                                                                                                                                                                                                                                                                                                                                                                                                                                                                                                                                                                                                                                                                                                                                                                                                                                                                                                                                                                                                                                                                                                                                                                                                                                                                                                                                                                                                                                                                                                                                                                                                                                                                                                                                                                                                                                                                                                                                                                                                                                                                                                                                                                                                                                                                                                                                                                                                                     </a:t>
            </a:r>
          </a:p>
          <a:p>
            <a:pPr>
              <a:spcBef>
                <a:spcPts val="0"/>
              </a:spcBef>
              <a:spcAft>
                <a:spcPts val="0"/>
              </a:spcAft>
              <a:defRPr/>
            </a:pPr>
            <a:r>
              <a:rPr sz="1400">
                <a:latin typeface="Times New Roman"/>
                <a:ea typeface="Times New Roman"/>
              </a:rPr>
              <a:t> </a:t>
            </a:r>
          </a:p>
          <a:p>
            <a:pPr>
              <a:spcBef>
                <a:spcPts val="0"/>
              </a:spcBef>
              <a:spcAft>
                <a:spcPts val="0"/>
              </a:spcAft>
              <a:defRPr/>
            </a:pPr>
            <a:r>
              <a:rPr sz="1400" b="1">
                <a:latin typeface="Times New Roman"/>
                <a:ea typeface="Times New Roman"/>
              </a:rPr>
              <a:t>5.3.1.3 Equipment Instructions for Use</a:t>
            </a:r>
            <a:endParaRPr sz="1400">
              <a:latin typeface="Times New Roman"/>
              <a:ea typeface="Times New Roman"/>
            </a:endParaRPr>
          </a:p>
          <a:p>
            <a:pPr>
              <a:spcBef>
                <a:spcPts val="0"/>
              </a:spcBef>
              <a:spcAft>
                <a:spcPts val="0"/>
              </a:spcAft>
              <a:defRPr/>
            </a:pPr>
            <a:r>
              <a:rPr sz="1400">
                <a:latin typeface="Times New Roman"/>
                <a:ea typeface="Times New Roman"/>
              </a:rPr>
              <a:t>Only staff that has been trained on the safe and accurate use of any equipment may operate it.  All documents supplied by the manufacturer for purposes of instrument use and maintenance are read by the applicable operators.  The manuals and associated documents are retained with the equipment for ease of reference</a:t>
            </a:r>
          </a:p>
          <a:p>
            <a:pPr>
              <a:defRPr/>
            </a:pPr>
            <a:endParaRPr sz="14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613"/>
            <a:ext cx="8229600" cy="5400675"/>
          </a:xfrm>
        </p:spPr>
        <p:txBody>
          <a:bodyPr/>
          <a:lstStyle/>
          <a:p>
            <a:pPr>
              <a:spcBef>
                <a:spcPts val="0"/>
              </a:spcBef>
              <a:spcAft>
                <a:spcPts val="0"/>
              </a:spcAft>
              <a:defRPr/>
            </a:pPr>
            <a:r>
              <a:rPr sz="1400" b="1">
                <a:latin typeface="Times New Roman"/>
                <a:ea typeface="Times New Roman"/>
              </a:rPr>
              <a:t>		</a:t>
            </a:r>
            <a:r>
              <a:rPr sz="1400" b="1" u="sng">
                <a:latin typeface="Times New Roman"/>
                <a:ea typeface="Times New Roman"/>
              </a:rPr>
              <a:t>5.3.1.4 Equipment Calibration and Metrological Traceability</a:t>
            </a:r>
            <a:endParaRPr sz="1400" u="sng">
              <a:latin typeface="Times New Roman"/>
              <a:ea typeface="Times New Roman"/>
            </a:endParaRPr>
          </a:p>
          <a:p>
            <a:pPr>
              <a:spcBef>
                <a:spcPts val="0"/>
              </a:spcBef>
              <a:spcAft>
                <a:spcPts val="0"/>
              </a:spcAft>
              <a:defRPr/>
            </a:pPr>
            <a:r>
              <a:rPr sz="1400">
                <a:latin typeface="Times New Roman"/>
                <a:ea typeface="Times New Roman"/>
              </a:rPr>
              <a:t>Well-defined procedures are in place to secure the accurate operation of all equipment. The calibration process is a central component of each procedure and is written and monitored according to manufacturer’s guidelines and regulatory standards.  At minimum, specific calibration procedures/processes are delineated for the following: </a:t>
            </a:r>
          </a:p>
          <a:p>
            <a:pPr marL="342900" indent="-342900">
              <a:spcBef>
                <a:spcPts val="0"/>
              </a:spcBef>
              <a:spcAft>
                <a:spcPts val="0"/>
              </a:spcAft>
              <a:buFont typeface="+mj-lt"/>
              <a:buAutoNum type="alphaLcParenR"/>
              <a:defRPr/>
            </a:pPr>
            <a:r>
              <a:rPr sz="1400" b="1">
                <a:latin typeface="Times New Roman"/>
                <a:ea typeface="Times New Roman"/>
              </a:rPr>
              <a:t>Taking into Account Conditions of Use and the Manufacturer’s Instructions : </a:t>
            </a:r>
            <a:r>
              <a:rPr sz="1400">
                <a:latin typeface="Times New Roman"/>
                <a:ea typeface="Times New Roman"/>
              </a:rPr>
              <a:t>All manufacturers’ instructions are read and thoroughly understood before use. Calibration frequency and process are appropriate for the equipment and its intended use. </a:t>
            </a:r>
          </a:p>
          <a:p>
            <a:pPr marL="342900" indent="-342900">
              <a:spcBef>
                <a:spcPts val="0"/>
              </a:spcBef>
              <a:spcAft>
                <a:spcPts val="0"/>
              </a:spcAft>
              <a:buFont typeface="+mj-lt"/>
              <a:buAutoNum type="alphaLcParenR"/>
              <a:defRPr/>
            </a:pPr>
            <a:r>
              <a:rPr sz="1400" b="1">
                <a:latin typeface="Times New Roman"/>
                <a:ea typeface="Times New Roman"/>
              </a:rPr>
              <a:t>Recording the Metrological Traceability of the Calibration Standard and the Traceable Calibration of the Item of Equipment</a:t>
            </a:r>
            <a:endParaRPr sz="1400">
              <a:latin typeface="Times New Roman"/>
              <a:ea typeface="Times New Roman"/>
            </a:endParaRPr>
          </a:p>
          <a:p>
            <a:pPr marL="342900" indent="-342900">
              <a:spcBef>
                <a:spcPts val="0"/>
              </a:spcBef>
              <a:spcAft>
                <a:spcPts val="0"/>
              </a:spcAft>
              <a:buFont typeface="+mj-lt"/>
              <a:buAutoNum type="alphaLcParenR"/>
              <a:defRPr/>
            </a:pPr>
            <a:r>
              <a:rPr sz="1400" b="1">
                <a:latin typeface="Times New Roman"/>
                <a:ea typeface="Times New Roman"/>
              </a:rPr>
              <a:t>Verifying the Required Measurement Accuracy and the Functioning of the Measuring System at Defined Intervals : </a:t>
            </a:r>
            <a:r>
              <a:rPr sz="1400">
                <a:latin typeface="Times New Roman"/>
                <a:ea typeface="Times New Roman"/>
              </a:rPr>
              <a:t>Measurement accuracy is initially defined through the validation protocols and before the instrument is approved by the Medical Director for use. The validation protocol is designed to ensure the accuracy and stability of the measuring system and the accurate documentation thereof. </a:t>
            </a:r>
          </a:p>
          <a:p>
            <a:pPr marL="342900" indent="-342900">
              <a:spcBef>
                <a:spcPts val="0"/>
              </a:spcBef>
              <a:spcAft>
                <a:spcPts val="0"/>
              </a:spcAft>
              <a:buFont typeface="+mj-lt"/>
              <a:buAutoNum type="alphaLcParenR"/>
              <a:defRPr/>
            </a:pPr>
            <a:r>
              <a:rPr sz="1400" b="1">
                <a:latin typeface="Times New Roman"/>
                <a:ea typeface="Times New Roman"/>
              </a:rPr>
              <a:t>Recording the Calibration Status and Date of Recalibration</a:t>
            </a:r>
            <a:r>
              <a:rPr sz="1400">
                <a:latin typeface="Times New Roman"/>
                <a:ea typeface="Times New Roman"/>
              </a:rPr>
              <a:t> : The importance of attaining and maintaining an accurate calibration history for each equipment cannot be overstated. All calibration data together with the associated date and the employee performing will be documented and retained. </a:t>
            </a:r>
          </a:p>
          <a:p>
            <a:pPr marL="342900" indent="-342900">
              <a:spcBef>
                <a:spcPts val="0"/>
              </a:spcBef>
              <a:spcAft>
                <a:spcPts val="0"/>
              </a:spcAft>
              <a:buFont typeface="+mj-lt"/>
              <a:buAutoNum type="alphaLcParenR"/>
              <a:defRPr/>
            </a:pPr>
            <a:r>
              <a:rPr sz="1400" b="1">
                <a:latin typeface="Times New Roman"/>
                <a:ea typeface="Times New Roman"/>
              </a:rPr>
              <a:t>Ensuring That, Where Calibration Gives Rise to a set of Correction Factors, the Previous Correlation Factors are Correctly Updated  : </a:t>
            </a:r>
            <a:r>
              <a:rPr sz="1400">
                <a:latin typeface="Times New Roman"/>
                <a:ea typeface="Times New Roman"/>
              </a:rPr>
              <a:t>The calibration process is tightly controlled. There are procedures that define the specific circumstances under which recalibration may be instituted.  Recalibration requires approval and documentation thereof. </a:t>
            </a:r>
          </a:p>
          <a:p>
            <a:pPr marL="342900" indent="-342900">
              <a:spcBef>
                <a:spcPts val="0"/>
              </a:spcBef>
              <a:spcAft>
                <a:spcPts val="0"/>
              </a:spcAft>
              <a:buFont typeface="+mj-lt"/>
              <a:buAutoNum type="alphaLcParenR"/>
              <a:defRPr/>
            </a:pPr>
            <a:r>
              <a:rPr sz="1400" b="1">
                <a:latin typeface="Times New Roman"/>
                <a:ea typeface="Times New Roman"/>
              </a:rPr>
              <a:t>Safeguards to Prevent Adjustments or Tampering that Might Invalidate Examination</a:t>
            </a:r>
            <a:r>
              <a:rPr sz="1400">
                <a:latin typeface="Times New Roman"/>
                <a:ea typeface="Times New Roman"/>
              </a:rPr>
              <a:t> </a:t>
            </a:r>
            <a:r>
              <a:rPr sz="1400" b="1">
                <a:latin typeface="Times New Roman"/>
                <a:ea typeface="Times New Roman"/>
              </a:rPr>
              <a:t>Results : </a:t>
            </a:r>
            <a:r>
              <a:rPr sz="1400">
                <a:latin typeface="Times New Roman"/>
                <a:ea typeface="Times New Roman"/>
              </a:rPr>
              <a:t>All safeguards</a:t>
            </a:r>
            <a:r>
              <a:rPr sz="1400" b="1">
                <a:latin typeface="Times New Roman"/>
                <a:ea typeface="Times New Roman"/>
              </a:rPr>
              <a:t> </a:t>
            </a:r>
            <a:r>
              <a:rPr sz="1400">
                <a:latin typeface="Times New Roman"/>
                <a:ea typeface="Times New Roman"/>
              </a:rPr>
              <a:t>are in place to prevent any changes to calibrations and any other functions of the instrument controlled system.  Controls are held by select individuals to include the engineer.  All calibration materials are traceable to a higher order reference material suggested by the manufacturer and used as a reference point by the vendor for traceability.</a:t>
            </a:r>
          </a:p>
          <a:p>
            <a:pPr>
              <a:defRPr/>
            </a:pP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836613"/>
            <a:ext cx="8229600" cy="696912"/>
          </a:xfrm>
        </p:spPr>
        <p:txBody>
          <a:bodyPr/>
          <a:lstStyle/>
          <a:p>
            <a:pPr eaLnBrk="1" fontAlgn="auto" hangingPunct="1">
              <a:spcAft>
                <a:spcPts val="0"/>
              </a:spcAft>
              <a:defRPr/>
            </a:pPr>
            <a:r>
              <a:rPr sz="2800" b="1" u="sng">
                <a:latin typeface="Times New Roman" panose="02020603050405020304" pitchFamily="18" charset="0"/>
                <a:cs typeface="Times New Roman" panose="02020603050405020304" pitchFamily="18" charset="0"/>
              </a:rPr>
              <a:t>Complexity of a Laboratory System</a:t>
            </a:r>
            <a:br>
              <a:rPr sz="2800" b="1" u="sng">
                <a:latin typeface="Times New Roman" panose="02020603050405020304" pitchFamily="18" charset="0"/>
                <a:cs typeface="Times New Roman" panose="02020603050405020304" pitchFamily="18" charset="0"/>
              </a:rPr>
            </a:br>
            <a:endParaRPr sz="2800" b="1" u="sng">
              <a:latin typeface="Times New Roman" panose="02020603050405020304" pitchFamily="18" charset="0"/>
              <a:cs typeface="Times New Roman" panose="02020603050405020304" pitchFamily="18" charset="0"/>
            </a:endParaRPr>
          </a:p>
        </p:txBody>
      </p:sp>
      <p:pic>
        <p:nvPicPr>
          <p:cNvPr id="1229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550" y="1484313"/>
            <a:ext cx="6215063" cy="47640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412875"/>
            <a:ext cx="8229600" cy="3454400"/>
          </a:xfrm>
        </p:spPr>
        <p:txBody>
          <a:bodyPr/>
          <a:lstStyle/>
          <a:p>
            <a:pPr>
              <a:spcBef>
                <a:spcPts val="0"/>
              </a:spcBef>
              <a:spcAft>
                <a:spcPts val="0"/>
              </a:spcAft>
              <a:defRPr/>
            </a:pPr>
            <a:r>
              <a:rPr sz="1400" b="1">
                <a:latin typeface="Times New Roman"/>
                <a:ea typeface="Times New Roman"/>
              </a:rPr>
              <a:t>5.3.1.5 Equipment Maintenance and Repair</a:t>
            </a:r>
            <a:endParaRPr sz="1400">
              <a:latin typeface="Times New Roman"/>
              <a:ea typeface="Times New Roman"/>
            </a:endParaRPr>
          </a:p>
          <a:p>
            <a:pPr>
              <a:spcBef>
                <a:spcPts val="0"/>
              </a:spcBef>
              <a:spcAft>
                <a:spcPts val="0"/>
              </a:spcAft>
              <a:defRPr/>
            </a:pPr>
            <a:r>
              <a:rPr sz="1400" b="1">
                <a:latin typeface="Times New Roman"/>
                <a:ea typeface="Times New Roman"/>
              </a:rPr>
              <a:t> </a:t>
            </a:r>
            <a:endParaRPr sz="1400">
              <a:latin typeface="Times New Roman"/>
              <a:ea typeface="Times New Roman"/>
            </a:endParaRPr>
          </a:p>
          <a:p>
            <a:pPr>
              <a:spcBef>
                <a:spcPts val="0"/>
              </a:spcBef>
              <a:spcAft>
                <a:spcPts val="0"/>
              </a:spcAft>
              <a:defRPr/>
            </a:pPr>
            <a:r>
              <a:rPr sz="1400">
                <a:latin typeface="Times New Roman"/>
                <a:ea typeface="Times New Roman"/>
              </a:rPr>
              <a:t>The NRL has a defined preventive maintenance program that is specific for each individual instrument/equipment.  This program uses the manufacture’s recommendations as the minimum standard and further defines the schedules according to actual practice outcomes.  All aspects of the instrument/equipment and reagent systems are delineated with attention to safe handling and preservation of instrument integrity.  Defective equipment is taken out of service and is clearly marked as such. It is not re-integrated into the workflow until it passes revalidations.  All previous examinations are reviewed and if corrections are required the associated protocols are implemented.  Decontamination procedures are available. </a:t>
            </a:r>
          </a:p>
          <a:p>
            <a:pPr>
              <a:spcBef>
                <a:spcPts val="0"/>
              </a:spcBef>
              <a:spcAft>
                <a:spcPts val="0"/>
              </a:spcAft>
              <a:defRPr/>
            </a:pPr>
            <a:r>
              <a:rPr sz="1400">
                <a:latin typeface="Times New Roman"/>
                <a:ea typeface="Times New Roman"/>
              </a:rPr>
              <a:t> </a:t>
            </a:r>
          </a:p>
          <a:p>
            <a:pPr>
              <a:spcBef>
                <a:spcPts val="0"/>
              </a:spcBef>
              <a:spcAft>
                <a:spcPts val="0"/>
              </a:spcAft>
              <a:defRPr/>
            </a:pPr>
            <a:r>
              <a:rPr sz="1400" b="1">
                <a:latin typeface="Times New Roman"/>
                <a:ea typeface="Times New Roman"/>
              </a:rPr>
              <a:t>5.3.1.6 Equipment Adverse Incident Reporting</a:t>
            </a:r>
            <a:endParaRPr sz="1400">
              <a:latin typeface="Times New Roman"/>
              <a:ea typeface="Times New Roman"/>
            </a:endParaRPr>
          </a:p>
          <a:p>
            <a:pPr>
              <a:spcBef>
                <a:spcPts val="0"/>
              </a:spcBef>
              <a:spcAft>
                <a:spcPts val="0"/>
              </a:spcAft>
              <a:defRPr/>
            </a:pPr>
            <a:r>
              <a:rPr sz="1400" b="1">
                <a:latin typeface="Times New Roman"/>
                <a:ea typeface="Times New Roman"/>
              </a:rPr>
              <a:t> </a:t>
            </a:r>
            <a:endParaRPr sz="1400">
              <a:latin typeface="Times New Roman"/>
              <a:ea typeface="Times New Roman"/>
            </a:endParaRPr>
          </a:p>
          <a:p>
            <a:pPr>
              <a:spcBef>
                <a:spcPts val="0"/>
              </a:spcBef>
              <a:spcAft>
                <a:spcPts val="0"/>
              </a:spcAft>
              <a:defRPr/>
            </a:pPr>
            <a:r>
              <a:rPr sz="1400">
                <a:latin typeface="Times New Roman"/>
                <a:ea typeface="Times New Roman"/>
              </a:rPr>
              <a:t>Adverse incidents and accidents that can be attributed directly to specific equipment shall be investigated and reported to the manufacturer and appropriate authorities, as required.</a:t>
            </a:r>
          </a:p>
          <a:p>
            <a:pPr>
              <a:defRPr/>
            </a:pPr>
            <a:endParaRPr sz="14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3" y="981075"/>
            <a:ext cx="8229600" cy="5256213"/>
          </a:xfrm>
        </p:spPr>
        <p:txBody>
          <a:bodyPr/>
          <a:lstStyle/>
          <a:p>
            <a:pPr>
              <a:spcBef>
                <a:spcPts val="0"/>
              </a:spcBef>
              <a:spcAft>
                <a:spcPts val="0"/>
              </a:spcAft>
              <a:defRPr/>
            </a:pPr>
            <a:r>
              <a:rPr sz="1400" b="1">
                <a:latin typeface="Times New Roman"/>
                <a:ea typeface="Times New Roman"/>
              </a:rPr>
              <a:t>5.3.1.7 Equipment Records</a:t>
            </a:r>
            <a:endParaRPr sz="1400">
              <a:latin typeface="Times New Roman"/>
              <a:ea typeface="Times New Roman"/>
            </a:endParaRPr>
          </a:p>
          <a:p>
            <a:pPr>
              <a:spcBef>
                <a:spcPts val="0"/>
              </a:spcBef>
              <a:spcAft>
                <a:spcPts val="0"/>
              </a:spcAft>
              <a:defRPr/>
            </a:pPr>
            <a:r>
              <a:rPr sz="1400">
                <a:latin typeface="Times New Roman"/>
                <a:ea typeface="Times New Roman"/>
              </a:rPr>
              <a:t>All equipment to include analyzers and ancillary support-related equipment are accurately tracked and monitored beginning at the time of acquisition. All associated data are retained as part of the history of the individual equipment.  All performance records include copies of reports/certificates of all calibrations and/or verifications including dates, times and results, adjustments, the acceptance criteria and due date of the next calibration and/or verification. The equipment records processes include, at minimum, the following:</a:t>
            </a:r>
          </a:p>
          <a:p>
            <a:pPr>
              <a:spcBef>
                <a:spcPts val="0"/>
              </a:spcBef>
              <a:spcAft>
                <a:spcPts val="0"/>
              </a:spcAft>
              <a:defRPr/>
            </a:pPr>
            <a:r>
              <a:rPr sz="1400">
                <a:latin typeface="Times New Roman"/>
                <a:ea typeface="Times New Roman"/>
              </a:rPr>
              <a:t> </a:t>
            </a:r>
          </a:p>
          <a:p>
            <a:pPr marL="342900" indent="-342900">
              <a:spcBef>
                <a:spcPts val="0"/>
              </a:spcBef>
              <a:spcAft>
                <a:spcPts val="0"/>
              </a:spcAft>
              <a:buFont typeface="Wingdings"/>
              <a:buChar char=""/>
              <a:defRPr/>
            </a:pPr>
            <a:r>
              <a:rPr sz="1400" b="1">
                <a:latin typeface="Times New Roman"/>
                <a:ea typeface="Times New Roman"/>
              </a:rPr>
              <a:t>Identity of Equipment: </a:t>
            </a:r>
            <a:r>
              <a:rPr sz="1400">
                <a:latin typeface="Times New Roman"/>
                <a:ea typeface="Times New Roman"/>
              </a:rPr>
              <a:t>A specific asset inventory number is assigned to all equipment. (Passport)</a:t>
            </a:r>
          </a:p>
          <a:p>
            <a:pPr marL="342900" indent="-342900">
              <a:spcBef>
                <a:spcPts val="0"/>
              </a:spcBef>
              <a:spcAft>
                <a:spcPts val="0"/>
              </a:spcAft>
              <a:buFont typeface="Wingdings"/>
              <a:buChar char=""/>
              <a:defRPr/>
            </a:pPr>
            <a:r>
              <a:rPr sz="1400" b="1">
                <a:latin typeface="Times New Roman"/>
                <a:ea typeface="Times New Roman"/>
              </a:rPr>
              <a:t>Manufacturer’s Name, Model and Serial Number, or Other Unique Identification</a:t>
            </a:r>
            <a:endParaRPr sz="1400">
              <a:latin typeface="Times New Roman"/>
              <a:ea typeface="Times New Roman"/>
            </a:endParaRPr>
          </a:p>
          <a:p>
            <a:pPr marL="342900" indent="-342900">
              <a:spcBef>
                <a:spcPts val="0"/>
              </a:spcBef>
              <a:spcAft>
                <a:spcPts val="0"/>
              </a:spcAft>
              <a:buFont typeface="Wingdings"/>
              <a:buChar char=""/>
              <a:defRPr/>
            </a:pPr>
            <a:r>
              <a:rPr sz="1400" b="1">
                <a:latin typeface="Times New Roman"/>
                <a:ea typeface="Times New Roman"/>
              </a:rPr>
              <a:t>Contact Information for the Supplier or the Manufacturer</a:t>
            </a:r>
            <a:endParaRPr sz="1400">
              <a:latin typeface="Times New Roman"/>
              <a:ea typeface="Times New Roman"/>
            </a:endParaRPr>
          </a:p>
          <a:p>
            <a:pPr marL="342900" indent="-342900">
              <a:spcBef>
                <a:spcPts val="0"/>
              </a:spcBef>
              <a:spcAft>
                <a:spcPts val="0"/>
              </a:spcAft>
              <a:buFont typeface="Wingdings"/>
              <a:buChar char=""/>
              <a:defRPr/>
            </a:pPr>
            <a:r>
              <a:rPr sz="1400" b="1">
                <a:latin typeface="Times New Roman"/>
                <a:ea typeface="Times New Roman"/>
              </a:rPr>
              <a:t>Date of Receiving and Date of Entering Into Service (</a:t>
            </a:r>
            <a:r>
              <a:rPr sz="1400">
                <a:latin typeface="Times New Roman"/>
                <a:ea typeface="Times New Roman"/>
              </a:rPr>
              <a:t>contractual process)</a:t>
            </a:r>
          </a:p>
          <a:p>
            <a:pPr marL="342900" indent="-342900">
              <a:spcBef>
                <a:spcPts val="0"/>
              </a:spcBef>
              <a:spcAft>
                <a:spcPts val="0"/>
              </a:spcAft>
              <a:buFont typeface="Wingdings"/>
              <a:buChar char=""/>
              <a:defRPr/>
            </a:pPr>
            <a:r>
              <a:rPr sz="1400" b="1">
                <a:latin typeface="Times New Roman"/>
                <a:ea typeface="Times New Roman"/>
              </a:rPr>
              <a:t>Location: </a:t>
            </a:r>
            <a:r>
              <a:rPr sz="1400">
                <a:latin typeface="Times New Roman"/>
                <a:ea typeface="Times New Roman"/>
              </a:rPr>
              <a:t>The asset list records and tracks the location of all instruments at all times.</a:t>
            </a:r>
          </a:p>
          <a:p>
            <a:pPr marL="342900" indent="-342900">
              <a:spcBef>
                <a:spcPts val="0"/>
              </a:spcBef>
              <a:spcAft>
                <a:spcPts val="0"/>
              </a:spcAft>
              <a:buFont typeface="Wingdings"/>
              <a:buChar char=""/>
              <a:defRPr/>
            </a:pPr>
            <a:r>
              <a:rPr sz="1400" b="1">
                <a:latin typeface="Times New Roman"/>
                <a:ea typeface="Times New Roman"/>
              </a:rPr>
              <a:t>Condition When Received </a:t>
            </a:r>
            <a:endParaRPr sz="1400">
              <a:latin typeface="Times New Roman"/>
              <a:ea typeface="Times New Roman"/>
            </a:endParaRPr>
          </a:p>
          <a:p>
            <a:pPr marL="342900" indent="-342900">
              <a:spcBef>
                <a:spcPts val="0"/>
              </a:spcBef>
              <a:spcAft>
                <a:spcPts val="0"/>
              </a:spcAft>
              <a:buFont typeface="Wingdings"/>
              <a:buChar char=""/>
              <a:defRPr/>
            </a:pPr>
            <a:r>
              <a:rPr sz="1400" b="1">
                <a:latin typeface="Times New Roman"/>
                <a:ea typeface="Times New Roman"/>
              </a:rPr>
              <a:t>Manufacturer’s Instructions: </a:t>
            </a:r>
            <a:r>
              <a:rPr sz="1400">
                <a:latin typeface="Times New Roman"/>
                <a:ea typeface="Times New Roman"/>
              </a:rPr>
              <a:t>Complete equipment instructions are provided by the manufacturer and are retained for the life of the instrument.</a:t>
            </a:r>
            <a:r>
              <a:rPr sz="1400" b="1">
                <a:latin typeface="Times New Roman"/>
                <a:ea typeface="Times New Roman"/>
              </a:rPr>
              <a:t> </a:t>
            </a:r>
            <a:endParaRPr sz="1400">
              <a:latin typeface="Times New Roman"/>
              <a:ea typeface="Times New Roman"/>
            </a:endParaRPr>
          </a:p>
          <a:p>
            <a:pPr marL="342900" indent="-342900">
              <a:spcBef>
                <a:spcPts val="0"/>
              </a:spcBef>
              <a:spcAft>
                <a:spcPts val="0"/>
              </a:spcAft>
              <a:buFont typeface="Wingdings"/>
              <a:buChar char=""/>
              <a:defRPr/>
            </a:pPr>
            <a:r>
              <a:rPr sz="1400" b="1">
                <a:latin typeface="Times New Roman"/>
                <a:ea typeface="Times New Roman"/>
              </a:rPr>
              <a:t>Records that Confirmed the Equipment’s Initial Acceptability: </a:t>
            </a:r>
            <a:r>
              <a:rPr sz="1400">
                <a:latin typeface="Times New Roman"/>
                <a:ea typeface="Times New Roman"/>
              </a:rPr>
              <a:t>All documents/records relative to the equipment integration processes to include validations, suitability and performance are retained. (</a:t>
            </a:r>
            <a:r>
              <a:rPr sz="1400" err="1">
                <a:latin typeface="Times New Roman"/>
                <a:ea typeface="Times New Roman"/>
              </a:rPr>
              <a:t>ie</a:t>
            </a:r>
            <a:r>
              <a:rPr sz="1400">
                <a:latin typeface="Times New Roman"/>
                <a:ea typeface="Times New Roman"/>
              </a:rPr>
              <a:t>. Equipment Qualification of Laboratory Instruments)</a:t>
            </a:r>
          </a:p>
          <a:p>
            <a:pPr marL="342900" indent="-342900">
              <a:spcBef>
                <a:spcPts val="0"/>
              </a:spcBef>
              <a:spcAft>
                <a:spcPts val="0"/>
              </a:spcAft>
              <a:buFont typeface="Wingdings"/>
              <a:buChar char=""/>
              <a:defRPr/>
            </a:pPr>
            <a:r>
              <a:rPr sz="1400" b="1">
                <a:latin typeface="Times New Roman"/>
                <a:ea typeface="Times New Roman"/>
              </a:rPr>
              <a:t>Maintenance Carried Out and the Schedule for Preventive Maintenance</a:t>
            </a:r>
            <a:endParaRPr sz="1400">
              <a:latin typeface="Times New Roman"/>
              <a:ea typeface="Times New Roman"/>
            </a:endParaRPr>
          </a:p>
          <a:p>
            <a:pPr marL="342900" indent="-342900">
              <a:spcBef>
                <a:spcPts val="0"/>
              </a:spcBef>
              <a:spcAft>
                <a:spcPts val="0"/>
              </a:spcAft>
              <a:buFont typeface="Wingdings"/>
              <a:buChar char=""/>
              <a:defRPr/>
            </a:pPr>
            <a:r>
              <a:rPr sz="1400" b="1">
                <a:latin typeface="Times New Roman"/>
                <a:ea typeface="Times New Roman"/>
              </a:rPr>
              <a:t>Equipment Performance Records That Confirm the Equipment’s Ongoing Acceptability for Use</a:t>
            </a:r>
            <a:r>
              <a:rPr sz="1400">
                <a:latin typeface="Times New Roman"/>
                <a:ea typeface="Times New Roman"/>
              </a:rPr>
              <a:t>                                                                                                                                                                                                                                                                                                                                                                                                                                                                                                                                                                                                                                                                                                                                                                                                                                                                                                                                                                                                                                                                                                                                                                                                                                                                                                                                                                                                                                                                                                                                                                                                                                                                                                                                                                                                                                                                                                                                                                                                                                                                                                                                                                                                                                                                                                                                                                                                                                                                                                                                                                                                                                                                                                                                            </a:t>
            </a:r>
          </a:p>
          <a:p>
            <a:pPr marL="342900" indent="-342900">
              <a:spcBef>
                <a:spcPts val="0"/>
              </a:spcBef>
              <a:spcAft>
                <a:spcPts val="0"/>
              </a:spcAft>
              <a:buFont typeface="Wingdings"/>
              <a:buChar char=""/>
              <a:defRPr/>
            </a:pPr>
            <a:r>
              <a:rPr sz="1400" b="1">
                <a:latin typeface="Times New Roman"/>
                <a:ea typeface="Times New Roman"/>
              </a:rPr>
              <a:t>Damage to, or Malfunction, Modification or Repair of Equipment</a:t>
            </a:r>
            <a:endParaRPr sz="1400">
              <a:latin typeface="Times New Roman"/>
              <a:ea typeface="Times New Roman"/>
            </a:endParaRPr>
          </a:p>
          <a:p>
            <a:pPr>
              <a:defRPr/>
            </a:pPr>
            <a:endParaRPr sz="16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981075"/>
            <a:ext cx="8229600" cy="4895850"/>
          </a:xfrm>
        </p:spPr>
        <p:txBody>
          <a:bodyPr vert="horz" wrap="square" lIns="91440" tIns="45720" rIns="91440" bIns="45720" numCol="1" anchor="t" anchorCtr="0" compatLnSpc="1">
            <a:prstTxWarp prst="textNoShape">
              <a:avLst/>
            </a:prstTxWarp>
          </a:bodyPr>
          <a:lstStyle/>
          <a:p>
            <a:pPr>
              <a:defRPr/>
            </a:pPr>
            <a:r>
              <a:rPr altLang="en-US" sz="1200" b="1">
                <a:latin typeface="Times New Roman" pitchFamily="18" charset="0"/>
                <a:cs typeface="Times New Roman" pitchFamily="18" charset="0"/>
              </a:rPr>
              <a:t>5.3.2 Reagents and Consumables</a:t>
            </a:r>
            <a:endParaRPr altLang="en-US" sz="1200">
              <a:latin typeface="Times New Roman" pitchFamily="18" charset="0"/>
              <a:cs typeface="Times New Roman" pitchFamily="18" charset="0"/>
            </a:endParaRPr>
          </a:p>
          <a:p>
            <a:pPr>
              <a:defRPr/>
            </a:pPr>
            <a:endParaRPr altLang="en-US" sz="1200" b="1">
              <a:latin typeface="Times New Roman" pitchFamily="18" charset="0"/>
              <a:cs typeface="Times New Roman" pitchFamily="18" charset="0"/>
            </a:endParaRPr>
          </a:p>
          <a:p>
            <a:pPr>
              <a:defRPr/>
            </a:pPr>
            <a:r>
              <a:rPr altLang="en-US" sz="1200" b="1">
                <a:latin typeface="Times New Roman" pitchFamily="18" charset="0"/>
                <a:cs typeface="Times New Roman" pitchFamily="18" charset="0"/>
              </a:rPr>
              <a:t>5.3.2.1 General</a:t>
            </a:r>
          </a:p>
          <a:p>
            <a:pPr>
              <a:defRPr/>
            </a:pPr>
            <a:r>
              <a:rPr altLang="en-US" sz="1200">
                <a:latin typeface="Times New Roman" pitchFamily="18" charset="0"/>
                <a:cs typeface="Times New Roman" pitchFamily="18" charset="0"/>
              </a:rPr>
              <a:t>The accurate ordering, receipt, storage and tracking of reagents and consumables are essential to the quality foundation of the laboratory. All processes are securely delineated and monitored for continuous quality improvement.</a:t>
            </a:r>
          </a:p>
          <a:p>
            <a:pPr>
              <a:defRPr/>
            </a:pPr>
            <a:r>
              <a:rPr altLang="en-US" sz="1200" b="1">
                <a:latin typeface="Times New Roman" pitchFamily="18" charset="0"/>
                <a:cs typeface="Times New Roman" pitchFamily="18" charset="0"/>
              </a:rPr>
              <a:t> </a:t>
            </a:r>
            <a:endParaRPr altLang="en-US" sz="1200">
              <a:latin typeface="Times New Roman" pitchFamily="18" charset="0"/>
              <a:cs typeface="Times New Roman" pitchFamily="18" charset="0"/>
            </a:endParaRPr>
          </a:p>
          <a:p>
            <a:pPr>
              <a:defRPr/>
            </a:pPr>
            <a:r>
              <a:rPr altLang="en-US" sz="1200" b="1">
                <a:latin typeface="Times New Roman" pitchFamily="18" charset="0"/>
                <a:cs typeface="Times New Roman" pitchFamily="18" charset="0"/>
              </a:rPr>
              <a:t>5.3.2.2 Reagents and Consumables – Reception and Storage</a:t>
            </a:r>
            <a:endParaRPr altLang="en-US" sz="1200">
              <a:latin typeface="Times New Roman" pitchFamily="18" charset="0"/>
              <a:cs typeface="Times New Roman" pitchFamily="18" charset="0"/>
            </a:endParaRPr>
          </a:p>
          <a:p>
            <a:pPr>
              <a:defRPr/>
            </a:pPr>
            <a:r>
              <a:rPr altLang="en-US" sz="1200">
                <a:latin typeface="Times New Roman" pitchFamily="18" charset="0"/>
                <a:cs typeface="Times New Roman" pitchFamily="18" charset="0"/>
              </a:rPr>
              <a:t>Policies are delineated for the receipt and acceptance of all reagents and consumables.  All products are stored according to manufacturer’s requirements.</a:t>
            </a:r>
          </a:p>
          <a:p>
            <a:pPr>
              <a:defRPr/>
            </a:pPr>
            <a:r>
              <a:rPr altLang="en-US" sz="1200">
                <a:latin typeface="Times New Roman" pitchFamily="18" charset="0"/>
                <a:cs typeface="Times New Roman" pitchFamily="18" charset="0"/>
              </a:rPr>
              <a:t> </a:t>
            </a:r>
          </a:p>
          <a:p>
            <a:pPr>
              <a:defRPr/>
            </a:pPr>
            <a:r>
              <a:rPr altLang="en-US" sz="1200" b="1">
                <a:latin typeface="Times New Roman" pitchFamily="18" charset="0"/>
                <a:cs typeface="Times New Roman" pitchFamily="18" charset="0"/>
              </a:rPr>
              <a:t>5.3.2.3 Reagents and Consumables – Acceptance Testing</a:t>
            </a:r>
            <a:endParaRPr altLang="en-US" sz="1200">
              <a:latin typeface="Times New Roman" pitchFamily="18" charset="0"/>
              <a:cs typeface="Times New Roman" pitchFamily="18" charset="0"/>
            </a:endParaRPr>
          </a:p>
          <a:p>
            <a:pPr>
              <a:defRPr/>
            </a:pPr>
            <a:r>
              <a:rPr altLang="en-US" sz="1200">
                <a:latin typeface="Times New Roman" pitchFamily="18" charset="0"/>
                <a:cs typeface="Times New Roman" pitchFamily="18" charset="0"/>
              </a:rPr>
              <a:t>Prior to use, all reagents are verified for suitability and accuracy of performance. Each lot is tested and the results documented to ensure they perform according to manufacturer’s specifications and internal validation criteria. New lots of an approved reagent are checked against the old lots before use. Consumables that affect the quality of examinations are verified for performance before use.</a:t>
            </a:r>
          </a:p>
          <a:p>
            <a:pPr>
              <a:defRPr/>
            </a:pPr>
            <a:r>
              <a:rPr altLang="en-US" sz="1200" b="1">
                <a:latin typeface="Times New Roman" pitchFamily="18" charset="0"/>
                <a:cs typeface="Times New Roman" pitchFamily="18" charset="0"/>
              </a:rPr>
              <a:t> </a:t>
            </a:r>
            <a:endParaRPr altLang="en-US" sz="1200">
              <a:latin typeface="Times New Roman" pitchFamily="18" charset="0"/>
              <a:cs typeface="Times New Roman" pitchFamily="18" charset="0"/>
            </a:endParaRPr>
          </a:p>
          <a:p>
            <a:pPr>
              <a:defRPr/>
            </a:pPr>
            <a:r>
              <a:rPr altLang="en-US" sz="1200" b="1">
                <a:latin typeface="Times New Roman" pitchFamily="18" charset="0"/>
                <a:cs typeface="Times New Roman" pitchFamily="18" charset="0"/>
              </a:rPr>
              <a:t>5.3.2.4 Reagents and Consumables – Inventory Management </a:t>
            </a:r>
            <a:endParaRPr altLang="en-US" sz="1200">
              <a:latin typeface="Times New Roman" pitchFamily="18" charset="0"/>
              <a:cs typeface="Times New Roman" pitchFamily="18" charset="0"/>
            </a:endParaRPr>
          </a:p>
          <a:p>
            <a:pPr>
              <a:defRPr/>
            </a:pPr>
            <a:r>
              <a:rPr altLang="en-US" sz="1200">
                <a:latin typeface="Times New Roman" pitchFamily="18" charset="0"/>
                <a:cs typeface="Times New Roman" pitchFamily="18" charset="0"/>
              </a:rPr>
              <a:t>There is an inventory control system that ensures that only acceptable reagents and consumables are available for use and that uninspected items may not be selected.</a:t>
            </a:r>
          </a:p>
          <a:p>
            <a:pPr>
              <a:defRPr/>
            </a:pPr>
            <a:r>
              <a:rPr altLang="en-US" sz="1200" b="1">
                <a:latin typeface="Times New Roman" pitchFamily="18" charset="0"/>
                <a:cs typeface="Times New Roman" pitchFamily="18" charset="0"/>
              </a:rPr>
              <a:t>﻿</a:t>
            </a:r>
            <a:endParaRPr altLang="en-US" sz="1200">
              <a:latin typeface="Times New Roman" pitchFamily="18" charset="0"/>
              <a:cs typeface="Times New Roman" pitchFamily="18" charset="0"/>
            </a:endParaRPr>
          </a:p>
          <a:p>
            <a:pPr>
              <a:defRPr/>
            </a:pPr>
            <a:r>
              <a:rPr altLang="en-US" sz="1200" b="1">
                <a:latin typeface="Times New Roman" pitchFamily="18" charset="0"/>
                <a:cs typeface="Times New Roman" pitchFamily="18" charset="0"/>
              </a:rPr>
              <a:t>5.3.2.5 Reagents and Consumables – Instructions for Use </a:t>
            </a:r>
            <a:endParaRPr altLang="en-US" sz="1200">
              <a:latin typeface="Times New Roman" pitchFamily="18" charset="0"/>
              <a:cs typeface="Times New Roman" pitchFamily="18" charset="0"/>
            </a:endParaRPr>
          </a:p>
          <a:p>
            <a:pPr>
              <a:defRPr/>
            </a:pPr>
            <a:r>
              <a:rPr altLang="en-US" sz="1200">
                <a:latin typeface="Times New Roman" pitchFamily="18" charset="0"/>
                <a:cs typeface="Times New Roman" pitchFamily="18" charset="0"/>
              </a:rPr>
              <a:t>Manufacturer’s instructions as well as operationally delineated instructions for reagent and consumables use are readily accessible.  </a:t>
            </a:r>
          </a:p>
          <a:p>
            <a:pPr>
              <a:defRPr/>
            </a:pPr>
            <a:r>
              <a:rPr altLang="en-US" sz="1200">
                <a:latin typeface="Times New Roman" pitchFamily="18" charset="0"/>
                <a:cs typeface="Times New Roman" pitchFamily="18" charset="0"/>
              </a:rPr>
              <a:t> </a:t>
            </a:r>
          </a:p>
          <a:p>
            <a:pPr>
              <a:defRPr/>
            </a:pPr>
            <a:r>
              <a:rPr altLang="en-US" sz="1200" b="1">
                <a:latin typeface="Times New Roman" pitchFamily="18" charset="0"/>
                <a:cs typeface="Times New Roman" pitchFamily="18" charset="0"/>
              </a:rPr>
              <a:t>5.3.2.6 Reagents and consumables – Adverse Incident Reporting</a:t>
            </a:r>
            <a:endParaRPr altLang="en-US" sz="1200">
              <a:latin typeface="Times New Roman" pitchFamily="18" charset="0"/>
              <a:cs typeface="Times New Roman" pitchFamily="18" charset="0"/>
            </a:endParaRPr>
          </a:p>
          <a:p>
            <a:pPr>
              <a:defRPr/>
            </a:pPr>
            <a:r>
              <a:rPr altLang="en-US" sz="1200">
                <a:latin typeface="Times New Roman" pitchFamily="18" charset="0"/>
                <a:cs typeface="Times New Roman" pitchFamily="18" charset="0"/>
              </a:rPr>
              <a:t>Adverse incidents and accidents that can be attributed directly to specific reagents or consumables shall be investigated and reported to the manufacturer and appropriate authorities, as required. </a:t>
            </a:r>
          </a:p>
          <a:p>
            <a:pPr>
              <a:defRPr/>
            </a:pPr>
            <a:endParaRPr altLang="en-US" sz="12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908050"/>
            <a:ext cx="8229600" cy="5805488"/>
          </a:xfrm>
        </p:spPr>
        <p:txBody>
          <a:bodyPr/>
          <a:lstStyle/>
          <a:p>
            <a:pPr>
              <a:spcBef>
                <a:spcPts val="0"/>
              </a:spcBef>
              <a:spcAft>
                <a:spcPts val="0"/>
              </a:spcAft>
              <a:defRPr/>
            </a:pPr>
            <a:r>
              <a:rPr sz="1800" b="1">
                <a:latin typeface="Times New Roman"/>
                <a:ea typeface="Times New Roman"/>
              </a:rPr>
              <a:t>5.3.2.</a:t>
            </a:r>
            <a:r>
              <a:rPr sz="1800">
                <a:latin typeface="Times New Roman"/>
                <a:ea typeface="Times New Roman"/>
              </a:rPr>
              <a:t>7</a:t>
            </a:r>
            <a:r>
              <a:rPr sz="1800" b="1">
                <a:latin typeface="Times New Roman"/>
                <a:ea typeface="Times New Roman"/>
              </a:rPr>
              <a:t> Reagents and consumables – Records</a:t>
            </a:r>
            <a:endParaRPr sz="1800">
              <a:latin typeface="Times New Roman"/>
              <a:ea typeface="Times New Roman"/>
            </a:endParaRPr>
          </a:p>
          <a:p>
            <a:pPr>
              <a:spcBef>
                <a:spcPts val="0"/>
              </a:spcBef>
              <a:spcAft>
                <a:spcPts val="0"/>
              </a:spcAft>
              <a:defRPr/>
            </a:pPr>
            <a:r>
              <a:rPr sz="1800" b="1">
                <a:latin typeface="Times New Roman"/>
                <a:ea typeface="Times New Roman"/>
              </a:rPr>
              <a:t> </a:t>
            </a:r>
            <a:endParaRPr sz="1800">
              <a:latin typeface="Times New Roman"/>
              <a:ea typeface="Times New Roman"/>
            </a:endParaRPr>
          </a:p>
          <a:p>
            <a:pPr>
              <a:spcBef>
                <a:spcPts val="0"/>
              </a:spcBef>
              <a:spcAft>
                <a:spcPts val="0"/>
              </a:spcAft>
              <a:defRPr/>
            </a:pPr>
            <a:r>
              <a:rPr sz="1800">
                <a:latin typeface="Times New Roman"/>
                <a:ea typeface="Times New Roman"/>
              </a:rPr>
              <a:t>The importance of accurate identification, tracking and testing of reagents (also reagents made in-house if any) and consumables is discussed with all employees.  Records are maintained for each reagent and consumable that contributes to the performance of examinations whether as part of an analyzer or manual testing system. The monthly audit performed by QA checks this process to ensure compliance. </a:t>
            </a:r>
          </a:p>
          <a:p>
            <a:pPr>
              <a:spcBef>
                <a:spcPts val="0"/>
              </a:spcBef>
              <a:spcAft>
                <a:spcPts val="0"/>
              </a:spcAft>
              <a:defRPr/>
            </a:pPr>
            <a:r>
              <a:rPr sz="1800">
                <a:latin typeface="Times New Roman"/>
                <a:ea typeface="Times New Roman"/>
              </a:rPr>
              <a:t> </a:t>
            </a:r>
          </a:p>
          <a:p>
            <a:pPr>
              <a:spcBef>
                <a:spcPts val="0"/>
              </a:spcBef>
              <a:spcAft>
                <a:spcPts val="0"/>
              </a:spcAft>
              <a:defRPr/>
            </a:pPr>
            <a:r>
              <a:rPr sz="1800">
                <a:latin typeface="Times New Roman"/>
                <a:ea typeface="Times New Roman"/>
              </a:rPr>
              <a:t>A. Identity of the Reagent or Consumable</a:t>
            </a:r>
          </a:p>
          <a:p>
            <a:pPr>
              <a:spcBef>
                <a:spcPts val="0"/>
              </a:spcBef>
              <a:spcAft>
                <a:spcPts val="0"/>
              </a:spcAft>
              <a:defRPr/>
            </a:pPr>
            <a:r>
              <a:rPr sz="1800">
                <a:latin typeface="Times New Roman"/>
                <a:ea typeface="Times New Roman"/>
              </a:rPr>
              <a:t>B. Manufacturer’s Name and Batch Code or Lot Number </a:t>
            </a:r>
          </a:p>
          <a:p>
            <a:pPr>
              <a:spcBef>
                <a:spcPts val="0"/>
              </a:spcBef>
              <a:spcAft>
                <a:spcPts val="0"/>
              </a:spcAft>
              <a:defRPr/>
            </a:pPr>
            <a:r>
              <a:rPr sz="1800">
                <a:latin typeface="Times New Roman"/>
                <a:ea typeface="Times New Roman"/>
              </a:rPr>
              <a:t>C. Contact Name of the Supplier or Manufacturer </a:t>
            </a:r>
          </a:p>
          <a:p>
            <a:pPr>
              <a:spcBef>
                <a:spcPts val="0"/>
              </a:spcBef>
              <a:spcAft>
                <a:spcPts val="0"/>
              </a:spcAft>
              <a:defRPr/>
            </a:pPr>
            <a:r>
              <a:rPr sz="1800">
                <a:latin typeface="Times New Roman"/>
                <a:ea typeface="Times New Roman"/>
              </a:rPr>
              <a:t>D. Date of Receiving, Date of Expiry, Date Entering into Service and where Applicable, the Date the Material was Taken out of Service </a:t>
            </a:r>
          </a:p>
          <a:p>
            <a:pPr>
              <a:spcBef>
                <a:spcPts val="0"/>
              </a:spcBef>
              <a:spcAft>
                <a:spcPts val="0"/>
              </a:spcAft>
              <a:defRPr/>
            </a:pPr>
            <a:r>
              <a:rPr sz="1800">
                <a:latin typeface="Times New Roman"/>
                <a:ea typeface="Times New Roman"/>
              </a:rPr>
              <a:t>E. Condition When Received (e.g. acceptable or damaged</a:t>
            </a:r>
          </a:p>
          <a:p>
            <a:pPr>
              <a:spcBef>
                <a:spcPts val="0"/>
              </a:spcBef>
              <a:spcAft>
                <a:spcPts val="0"/>
              </a:spcAft>
              <a:defRPr/>
            </a:pPr>
            <a:r>
              <a:rPr sz="1800">
                <a:latin typeface="Times New Roman"/>
                <a:ea typeface="Times New Roman"/>
              </a:rPr>
              <a:t>F. Manufacturer’s Instructions </a:t>
            </a:r>
          </a:p>
          <a:p>
            <a:pPr>
              <a:spcBef>
                <a:spcPts val="0"/>
              </a:spcBef>
              <a:spcAft>
                <a:spcPts val="0"/>
              </a:spcAft>
              <a:defRPr/>
            </a:pPr>
            <a:r>
              <a:rPr sz="1800">
                <a:latin typeface="Times New Roman"/>
                <a:ea typeface="Times New Roman"/>
              </a:rPr>
              <a:t>G. Records that Confirmed the Reagent’s or Consumables Initial Acceptance for Use </a:t>
            </a:r>
          </a:p>
          <a:p>
            <a:pPr>
              <a:spcBef>
                <a:spcPts val="0"/>
              </a:spcBef>
              <a:spcAft>
                <a:spcPts val="0"/>
              </a:spcAft>
              <a:defRPr/>
            </a:pPr>
            <a:r>
              <a:rPr sz="1800">
                <a:latin typeface="Times New Roman"/>
                <a:ea typeface="Times New Roman"/>
              </a:rPr>
              <a:t>H. Performance Records that Confirm the Reagent’s or Consumables ongoing Acceptance for Use </a:t>
            </a:r>
          </a:p>
          <a:p>
            <a:pPr>
              <a:defRPr/>
            </a:pPr>
            <a:endParaRPr sz="18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92150"/>
            <a:ext cx="8229600" cy="409575"/>
          </a:xfrm>
        </p:spPr>
        <p:txBody>
          <a:bodyPr/>
          <a:lstStyle/>
          <a:p>
            <a:pPr eaLnBrk="1" hangingPunct="1">
              <a:spcBef>
                <a:spcPts val="0"/>
              </a:spcBef>
              <a:spcAft>
                <a:spcPts val="0"/>
              </a:spcAft>
              <a:defRPr/>
            </a:pPr>
            <a:r>
              <a:rPr sz="2000" b="1" u="sng">
                <a:solidFill>
                  <a:srgbClr val="002060"/>
                </a:solidFill>
                <a:latin typeface="Times New Roman"/>
                <a:ea typeface="Times New Roman"/>
              </a:rPr>
              <a:t>5.4 Pre-examination Processes</a:t>
            </a:r>
            <a:r>
              <a:rPr sz="1800">
                <a:solidFill>
                  <a:srgbClr val="002060"/>
                </a:solidFill>
                <a:latin typeface="Times New Roman"/>
                <a:ea typeface="Times New Roman"/>
              </a:rPr>
              <a:t/>
            </a:r>
            <a:br>
              <a:rPr sz="1800">
                <a:solidFill>
                  <a:srgbClr val="002060"/>
                </a:solidFill>
                <a:latin typeface="Times New Roman"/>
                <a:ea typeface="Times New Roman"/>
              </a:rPr>
            </a:br>
            <a:endParaRPr/>
          </a:p>
        </p:txBody>
      </p:sp>
      <p:sp>
        <p:nvSpPr>
          <p:cNvPr id="3" name="Content Placeholder 2"/>
          <p:cNvSpPr>
            <a:spLocks noGrp="1"/>
          </p:cNvSpPr>
          <p:nvPr>
            <p:ph idx="1"/>
          </p:nvPr>
        </p:nvSpPr>
        <p:spPr>
          <a:xfrm>
            <a:off x="539750" y="1268413"/>
            <a:ext cx="8229600" cy="3454400"/>
          </a:xfrm>
        </p:spPr>
        <p:txBody>
          <a:bodyPr/>
          <a:lstStyle/>
          <a:p>
            <a:pPr>
              <a:spcBef>
                <a:spcPts val="0"/>
              </a:spcBef>
              <a:spcAft>
                <a:spcPts val="0"/>
              </a:spcAft>
              <a:defRPr/>
            </a:pPr>
            <a:r>
              <a:rPr b="1">
                <a:latin typeface="Times New Roman"/>
                <a:ea typeface="Times New Roman"/>
              </a:rPr>
              <a:t> </a:t>
            </a:r>
            <a:r>
              <a:rPr sz="1800" b="1">
                <a:latin typeface="Times New Roman"/>
                <a:ea typeface="Times New Roman"/>
              </a:rPr>
              <a:t>5.4.1 General</a:t>
            </a:r>
            <a:endParaRPr sz="1800">
              <a:latin typeface="Times New Roman"/>
              <a:ea typeface="Times New Roman"/>
            </a:endParaRPr>
          </a:p>
          <a:p>
            <a:pPr>
              <a:spcBef>
                <a:spcPts val="0"/>
              </a:spcBef>
              <a:spcAft>
                <a:spcPts val="0"/>
              </a:spcAft>
              <a:defRPr/>
            </a:pPr>
            <a:r>
              <a:rPr sz="1800" b="1">
                <a:latin typeface="Times New Roman"/>
                <a:ea typeface="Times New Roman"/>
              </a:rPr>
              <a:t> </a:t>
            </a:r>
            <a:endParaRPr sz="1800">
              <a:latin typeface="Times New Roman"/>
              <a:ea typeface="Times New Roman"/>
            </a:endParaRPr>
          </a:p>
          <a:p>
            <a:pPr>
              <a:spcBef>
                <a:spcPts val="0"/>
              </a:spcBef>
              <a:spcAft>
                <a:spcPts val="0"/>
              </a:spcAft>
              <a:defRPr/>
            </a:pPr>
            <a:r>
              <a:rPr sz="1800">
                <a:latin typeface="Times New Roman"/>
                <a:ea typeface="Times New Roman"/>
              </a:rPr>
              <a:t>The NRL is committed to instituting and enforcing all workflow and associated policies that contribute to acquiring and ensuring the optimum integrity of a patient sample throughout all laboratory-related processes. It is the importance and success of the pre-examination policies that impact the accuracy of the examination process.  All employees are frequently reminded of the NRL’s continued focus on the sustainability of the pre-examination procedures and policies.  Key Performance Indicators (KPI) are defined to record and monitor specific components of these areas with the goal of continuous quality improvement and enhanced patient safety.</a:t>
            </a:r>
          </a:p>
          <a:p>
            <a:pPr>
              <a:defRPr/>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981075"/>
            <a:ext cx="8229600" cy="3454400"/>
          </a:xfrm>
        </p:spPr>
        <p:txBody>
          <a:bodyPr/>
          <a:lstStyle/>
          <a:p>
            <a:pPr>
              <a:spcBef>
                <a:spcPts val="0"/>
              </a:spcBef>
              <a:spcAft>
                <a:spcPts val="0"/>
              </a:spcAft>
              <a:defRPr/>
            </a:pPr>
            <a:r>
              <a:rPr sz="1400" b="1">
                <a:latin typeface="Times New Roman"/>
                <a:ea typeface="Times New Roman"/>
              </a:rPr>
              <a:t>5.4.2 Information for Patients and Users</a:t>
            </a:r>
            <a:endParaRPr sz="1400">
              <a:latin typeface="Times New Roman"/>
              <a:ea typeface="Times New Roman"/>
            </a:endParaRPr>
          </a:p>
          <a:p>
            <a:pPr>
              <a:spcBef>
                <a:spcPts val="0"/>
              </a:spcBef>
              <a:spcAft>
                <a:spcPts val="0"/>
              </a:spcAft>
              <a:defRPr/>
            </a:pPr>
            <a:r>
              <a:rPr sz="1300">
                <a:latin typeface="Times New Roman"/>
                <a:ea typeface="Times New Roman"/>
              </a:rPr>
              <a:t>It is essential to provide accurate information to patients, clients, suppliers and all laboratory users in an understandable format. This information is relevant to successful communication, sample stability and business processes. The NRL provides communications in both written and electronic format that delineate guidelines for all clinical procedures to include specimen acquisition requirements, specific patient-related information and consent per assay if needed. In addition, the NRL has a Customer Care team that will provide verbal instructions/explanations for any questions a laboratory user may have. At minimum, the NRL provides the following information to patients and users:</a:t>
            </a:r>
          </a:p>
          <a:p>
            <a:pPr marL="342900" indent="-342900">
              <a:spcBef>
                <a:spcPts val="0"/>
              </a:spcBef>
              <a:spcAft>
                <a:spcPts val="0"/>
              </a:spcAft>
              <a:buFont typeface="+mj-lt"/>
              <a:buAutoNum type="arabicPeriod"/>
              <a:defRPr/>
            </a:pPr>
            <a:r>
              <a:rPr sz="1300">
                <a:latin typeface="Times New Roman"/>
                <a:ea typeface="Times New Roman"/>
              </a:rPr>
              <a:t>The location of the Laboratory: This is available in the Location map and Directory of services</a:t>
            </a:r>
          </a:p>
          <a:p>
            <a:pPr marL="342900" indent="-342900">
              <a:spcBef>
                <a:spcPts val="0"/>
              </a:spcBef>
              <a:spcAft>
                <a:spcPts val="0"/>
              </a:spcAft>
              <a:buFont typeface="+mj-lt"/>
              <a:buAutoNum type="arabicPeriod"/>
              <a:defRPr/>
            </a:pPr>
            <a:r>
              <a:rPr sz="1300">
                <a:latin typeface="Times New Roman"/>
                <a:ea typeface="Times New Roman"/>
              </a:rPr>
              <a:t>Types of Clinical Services Offered by the Laboratory Including Examination Referred to Other Laboratories </a:t>
            </a:r>
          </a:p>
          <a:p>
            <a:pPr marL="342900" indent="-342900">
              <a:spcBef>
                <a:spcPts val="0"/>
              </a:spcBef>
              <a:spcAft>
                <a:spcPts val="0"/>
              </a:spcAft>
              <a:buFont typeface="+mj-lt"/>
              <a:buAutoNum type="arabicPeriod"/>
              <a:defRPr/>
            </a:pPr>
            <a:r>
              <a:rPr sz="1300">
                <a:latin typeface="Times New Roman"/>
                <a:ea typeface="Times New Roman"/>
              </a:rPr>
              <a:t>Opening Hours of the Laboratory</a:t>
            </a:r>
          </a:p>
          <a:p>
            <a:pPr marL="342900" indent="-342900">
              <a:spcBef>
                <a:spcPts val="0"/>
              </a:spcBef>
              <a:spcAft>
                <a:spcPts val="0"/>
              </a:spcAft>
              <a:buFont typeface="+mj-lt"/>
              <a:buAutoNum type="arabicPeriod"/>
              <a:defRPr/>
            </a:pPr>
            <a:r>
              <a:rPr sz="1300">
                <a:latin typeface="Times New Roman"/>
                <a:ea typeface="Times New Roman"/>
              </a:rPr>
              <a:t>The Examinations Offered by the Laboratory Including, as Appropriate, Information Concerning Samples Required, Primary Sample Volumes, Special Precautions, Turnaround Time</a:t>
            </a:r>
          </a:p>
          <a:p>
            <a:pPr marL="342900" indent="-342900">
              <a:spcBef>
                <a:spcPts val="0"/>
              </a:spcBef>
              <a:spcAft>
                <a:spcPts val="0"/>
              </a:spcAft>
              <a:buFont typeface="+mj-lt"/>
              <a:buAutoNum type="arabicPeriod"/>
              <a:defRPr/>
            </a:pPr>
            <a:r>
              <a:rPr sz="1300">
                <a:latin typeface="Times New Roman"/>
                <a:ea typeface="Times New Roman"/>
              </a:rPr>
              <a:t>Instructions for Completion of the Request Form</a:t>
            </a:r>
          </a:p>
          <a:p>
            <a:pPr marL="342900" indent="-342900">
              <a:spcBef>
                <a:spcPts val="0"/>
              </a:spcBef>
              <a:spcAft>
                <a:spcPts val="0"/>
              </a:spcAft>
              <a:buFont typeface="+mj-lt"/>
              <a:buAutoNum type="arabicPeriod"/>
              <a:defRPr/>
            </a:pPr>
            <a:r>
              <a:rPr sz="1300">
                <a:latin typeface="Times New Roman"/>
                <a:ea typeface="Times New Roman"/>
              </a:rPr>
              <a:t>Instructions for Preparation of the Patient</a:t>
            </a:r>
          </a:p>
          <a:p>
            <a:pPr marL="342900" indent="-342900">
              <a:spcBef>
                <a:spcPts val="0"/>
              </a:spcBef>
              <a:spcAft>
                <a:spcPts val="0"/>
              </a:spcAft>
              <a:buFont typeface="+mj-lt"/>
              <a:buAutoNum type="arabicPeriod"/>
              <a:defRPr/>
            </a:pPr>
            <a:r>
              <a:rPr sz="1300">
                <a:latin typeface="Times New Roman"/>
                <a:ea typeface="Times New Roman"/>
              </a:rPr>
              <a:t>Instructions for Patient-Collected Samples</a:t>
            </a:r>
          </a:p>
          <a:p>
            <a:pPr marL="342900" indent="-342900">
              <a:spcBef>
                <a:spcPts val="0"/>
              </a:spcBef>
              <a:spcAft>
                <a:spcPts val="0"/>
              </a:spcAft>
              <a:buFont typeface="+mj-lt"/>
              <a:buAutoNum type="arabicPeriod"/>
              <a:defRPr/>
            </a:pPr>
            <a:r>
              <a:rPr sz="1300">
                <a:latin typeface="Times New Roman"/>
                <a:ea typeface="Times New Roman"/>
              </a:rPr>
              <a:t>Instructions for Transportation of Samples, Including any Special Handling Needs</a:t>
            </a:r>
          </a:p>
          <a:p>
            <a:pPr marL="342900" indent="-342900">
              <a:spcBef>
                <a:spcPts val="0"/>
              </a:spcBef>
              <a:spcAft>
                <a:spcPts val="0"/>
              </a:spcAft>
              <a:buFont typeface="+mj-lt"/>
              <a:buAutoNum type="arabicPeriod"/>
              <a:defRPr/>
            </a:pPr>
            <a:r>
              <a:rPr sz="1300">
                <a:latin typeface="Times New Roman"/>
                <a:ea typeface="Times New Roman"/>
              </a:rPr>
              <a:t>Any Requirements for Patient Consent (e.g. consent to disclose clinical information and family history to relevant healthcare professionals, where referral is needed)</a:t>
            </a:r>
          </a:p>
          <a:p>
            <a:pPr marL="342900" indent="-342900">
              <a:spcBef>
                <a:spcPts val="0"/>
              </a:spcBef>
              <a:spcAft>
                <a:spcPts val="0"/>
              </a:spcAft>
              <a:buFont typeface="+mj-lt"/>
              <a:buAutoNum type="arabicPeriod"/>
              <a:defRPr/>
            </a:pPr>
            <a:r>
              <a:rPr sz="1300">
                <a:latin typeface="Times New Roman"/>
                <a:ea typeface="Times New Roman"/>
              </a:rPr>
              <a:t>The Laboratory’s Criteria for Accepting and Rejecting Samples</a:t>
            </a:r>
          </a:p>
          <a:p>
            <a:pPr marL="342900" indent="-342900">
              <a:spcBef>
                <a:spcPts val="0"/>
              </a:spcBef>
              <a:spcAft>
                <a:spcPts val="0"/>
              </a:spcAft>
              <a:buFont typeface="+mj-lt"/>
              <a:buAutoNum type="arabicPeriod"/>
              <a:defRPr/>
            </a:pPr>
            <a:r>
              <a:rPr sz="1300">
                <a:latin typeface="Times New Roman"/>
                <a:ea typeface="Times New Roman"/>
              </a:rPr>
              <a:t>A list of Factors Known to Significantly Affect the Performance of the Examination or the Interpretation of the Results</a:t>
            </a:r>
          </a:p>
          <a:p>
            <a:pPr marL="342900" indent="-342900">
              <a:spcBef>
                <a:spcPts val="0"/>
              </a:spcBef>
              <a:spcAft>
                <a:spcPts val="0"/>
              </a:spcAft>
              <a:buFont typeface="+mj-lt"/>
              <a:buAutoNum type="arabicPeriod"/>
              <a:defRPr/>
            </a:pPr>
            <a:r>
              <a:rPr sz="1300">
                <a:latin typeface="Times New Roman"/>
                <a:ea typeface="Times New Roman"/>
              </a:rPr>
              <a:t>Availability of Clinical Advice on Ordering of Examinations and on Interpretation of Examination Results</a:t>
            </a:r>
          </a:p>
          <a:p>
            <a:pPr marL="342900" indent="-342900">
              <a:spcBef>
                <a:spcPts val="0"/>
              </a:spcBef>
              <a:spcAft>
                <a:spcPts val="0"/>
              </a:spcAft>
              <a:buFont typeface="+mj-lt"/>
              <a:buAutoNum type="arabicPeriod"/>
              <a:defRPr/>
            </a:pPr>
            <a:r>
              <a:rPr sz="1300">
                <a:latin typeface="Times New Roman"/>
                <a:ea typeface="Times New Roman"/>
              </a:rPr>
              <a:t>The Laboratory’s Policy on Protection of Personal Information</a:t>
            </a:r>
          </a:p>
          <a:p>
            <a:pPr marL="342900" indent="-342900">
              <a:spcBef>
                <a:spcPts val="0"/>
              </a:spcBef>
              <a:spcAft>
                <a:spcPts val="0"/>
              </a:spcAft>
              <a:buFont typeface="+mj-lt"/>
              <a:buAutoNum type="arabicPeriod"/>
              <a:defRPr/>
            </a:pPr>
            <a:r>
              <a:rPr sz="1300">
                <a:latin typeface="Times New Roman"/>
                <a:ea typeface="Times New Roman"/>
              </a:rPr>
              <a:t>The Laboratory’s Complaint Procedure </a:t>
            </a:r>
          </a:p>
          <a:p>
            <a:pPr marL="342900" indent="-342900">
              <a:buFont typeface="+mj-lt"/>
              <a:buAutoNum type="arabicPeriod"/>
              <a:defRPr/>
            </a:pPr>
            <a:endParaRPr sz="14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052513"/>
            <a:ext cx="8229600" cy="5184775"/>
          </a:xfrm>
        </p:spPr>
        <p:txBody>
          <a:bodyPr/>
          <a:lstStyle/>
          <a:p>
            <a:pPr>
              <a:spcBef>
                <a:spcPts val="0"/>
              </a:spcBef>
              <a:spcAft>
                <a:spcPts val="0"/>
              </a:spcAft>
              <a:defRPr/>
            </a:pPr>
            <a:r>
              <a:rPr sz="1600" b="1">
                <a:latin typeface="Times New Roman"/>
                <a:ea typeface="Times New Roman"/>
              </a:rPr>
              <a:t>5.4.3 Request Form Information</a:t>
            </a:r>
            <a:endParaRPr sz="1600">
              <a:latin typeface="Times New Roman"/>
              <a:ea typeface="Times New Roman"/>
            </a:endParaRPr>
          </a:p>
          <a:p>
            <a:pPr>
              <a:spcBef>
                <a:spcPts val="0"/>
              </a:spcBef>
              <a:spcAft>
                <a:spcPts val="0"/>
              </a:spcAft>
              <a:defRPr/>
            </a:pPr>
            <a:r>
              <a:rPr sz="1300">
                <a:latin typeface="Times New Roman"/>
                <a:ea typeface="Times New Roman"/>
              </a:rPr>
              <a:t>Complete and accurate information, submitted on the test request form (TRF), is essential for specimen examination and the successful path of the sample through all of the Laboratory processes. Therefore, a test request form that is comprehensive in its design and which poses all of the correct questions and information will contribute to timely results for the client and patient. The NRL has delineated the request form, in both paper and electronic format, to comply with regulatory requirements to ensure that all of the information is available for a successful results outcome for the patient.  All information on the form is considered confidential; e.g. family history, financial and clinically relevant information.  Clients are provided guidance in the event that a request form is submitted that is incomplete. Further, a verbal request for examination policy is in place.  </a:t>
            </a:r>
          </a:p>
          <a:p>
            <a:pPr>
              <a:spcBef>
                <a:spcPts val="0"/>
              </a:spcBef>
              <a:spcAft>
                <a:spcPts val="0"/>
              </a:spcAft>
              <a:defRPr/>
            </a:pPr>
            <a:r>
              <a:rPr sz="1300">
                <a:latin typeface="Times New Roman"/>
                <a:ea typeface="Times New Roman"/>
              </a:rPr>
              <a:t>To ensure there are no delays in specimen processing and possible specimen rejection, he following information, at minimum, is requested on the TRF: first name, family name, date of birth, gender, patient height, patient weight, date of collection, time of collection, clinical notes and billing information.</a:t>
            </a:r>
          </a:p>
          <a:p>
            <a:pPr>
              <a:spcBef>
                <a:spcPts val="0"/>
              </a:spcBef>
              <a:spcAft>
                <a:spcPts val="0"/>
              </a:spcAft>
              <a:defRPr/>
            </a:pPr>
            <a:r>
              <a:rPr sz="1300">
                <a:latin typeface="Times New Roman"/>
                <a:ea typeface="Times New Roman"/>
              </a:rPr>
              <a:t>If there is any issue with TRF, the </a:t>
            </a:r>
            <a:r>
              <a:rPr sz="1300" err="1">
                <a:latin typeface="Times New Roman"/>
                <a:ea typeface="Times New Roman"/>
              </a:rPr>
              <a:t>accessioner</a:t>
            </a:r>
            <a:r>
              <a:rPr sz="1300">
                <a:latin typeface="Times New Roman"/>
                <a:ea typeface="Times New Roman"/>
              </a:rPr>
              <a:t> will initiate the requisition in question (RIQ) process for resolution.</a:t>
            </a:r>
          </a:p>
          <a:p>
            <a:pPr>
              <a:spcBef>
                <a:spcPts val="0"/>
              </a:spcBef>
              <a:spcAft>
                <a:spcPts val="0"/>
              </a:spcAft>
              <a:defRPr/>
            </a:pPr>
            <a:endParaRPr sz="1300">
              <a:latin typeface="Times New Roman"/>
              <a:ea typeface="Times New Roman"/>
            </a:endParaRPr>
          </a:p>
          <a:p>
            <a:pPr marL="285750" indent="-285750">
              <a:spcBef>
                <a:spcPts val="0"/>
              </a:spcBef>
              <a:spcAft>
                <a:spcPts val="0"/>
              </a:spcAft>
              <a:buFont typeface="Arial" panose="020B0604020202020204" pitchFamily="34" charset="0"/>
              <a:buChar char="•"/>
              <a:defRPr/>
            </a:pPr>
            <a:r>
              <a:rPr sz="1200">
                <a:latin typeface="Times New Roman"/>
                <a:ea typeface="Times New Roman"/>
              </a:rPr>
              <a:t>Patient Identification, Including Gender, Date of Birth and the Locations/Contact Details of the Patient, and a Unique Identifier</a:t>
            </a:r>
          </a:p>
          <a:p>
            <a:pPr marL="285750" indent="-285750">
              <a:spcBef>
                <a:spcPts val="0"/>
              </a:spcBef>
              <a:spcAft>
                <a:spcPts val="0"/>
              </a:spcAft>
              <a:buFont typeface="Arial" panose="020B0604020202020204" pitchFamily="34" charset="0"/>
              <a:buChar char="•"/>
              <a:defRPr/>
            </a:pPr>
            <a:r>
              <a:rPr sz="1200">
                <a:latin typeface="Times New Roman"/>
                <a:ea typeface="Times New Roman"/>
              </a:rPr>
              <a:t>Name or Other Unique Identifier of Clinician, Healthcare Provider, or other Person Legally Authorized to Request Examinations or Use Medical Information, Together with the Destination for the Report and Contact Details</a:t>
            </a:r>
          </a:p>
          <a:p>
            <a:pPr marL="285750" indent="-285750">
              <a:spcBef>
                <a:spcPts val="0"/>
              </a:spcBef>
              <a:spcAft>
                <a:spcPts val="0"/>
              </a:spcAft>
              <a:buFont typeface="Arial" panose="020B0604020202020204" pitchFamily="34" charset="0"/>
              <a:buChar char="•"/>
              <a:defRPr/>
            </a:pPr>
            <a:r>
              <a:rPr sz="1200">
                <a:latin typeface="Times New Roman"/>
                <a:ea typeface="Times New Roman"/>
              </a:rPr>
              <a:t>Type of Primary Sample and, Where Relevant, the Anatomic Site of Origin</a:t>
            </a:r>
          </a:p>
          <a:p>
            <a:pPr marL="285750" indent="-285750">
              <a:spcBef>
                <a:spcPts val="0"/>
              </a:spcBef>
              <a:spcAft>
                <a:spcPts val="0"/>
              </a:spcAft>
              <a:buFont typeface="Arial" panose="020B0604020202020204" pitchFamily="34" charset="0"/>
              <a:buChar char="•"/>
              <a:defRPr/>
            </a:pPr>
            <a:r>
              <a:rPr sz="1200">
                <a:latin typeface="Times New Roman"/>
                <a:ea typeface="Times New Roman"/>
              </a:rPr>
              <a:t>Examinations Requested </a:t>
            </a:r>
          </a:p>
          <a:p>
            <a:pPr marL="285750" indent="-285750">
              <a:spcBef>
                <a:spcPts val="0"/>
              </a:spcBef>
              <a:spcAft>
                <a:spcPts val="0"/>
              </a:spcAft>
              <a:buFont typeface="Arial" panose="020B0604020202020204" pitchFamily="34" charset="0"/>
              <a:buChar char="•"/>
              <a:defRPr/>
            </a:pPr>
            <a:r>
              <a:rPr sz="1200">
                <a:latin typeface="Times New Roman"/>
                <a:ea typeface="Times New Roman"/>
              </a:rPr>
              <a:t>Clinically Relevant Information about the Patient and the Request for Examination Performance and Result Interpretation Purposes</a:t>
            </a:r>
          </a:p>
          <a:p>
            <a:pPr marL="285750" indent="-285750">
              <a:spcBef>
                <a:spcPts val="0"/>
              </a:spcBef>
              <a:spcAft>
                <a:spcPts val="0"/>
              </a:spcAft>
              <a:buFont typeface="Arial" panose="020B0604020202020204" pitchFamily="34" charset="0"/>
              <a:buChar char="•"/>
              <a:defRPr/>
            </a:pPr>
            <a:r>
              <a:rPr sz="1200">
                <a:latin typeface="Times New Roman"/>
                <a:ea typeface="Times New Roman"/>
              </a:rPr>
              <a:t>Date, and Where Relevant, Type of Primary Sample and, Where Relevant, Time of Primary Sample Collection</a:t>
            </a:r>
          </a:p>
          <a:p>
            <a:pPr marL="285750" indent="-285750">
              <a:spcBef>
                <a:spcPts val="0"/>
              </a:spcBef>
              <a:spcAft>
                <a:spcPts val="0"/>
              </a:spcAft>
              <a:buFont typeface="Arial" panose="020B0604020202020204" pitchFamily="34" charset="0"/>
              <a:buChar char="•"/>
              <a:defRPr/>
            </a:pPr>
            <a:r>
              <a:rPr sz="1200">
                <a:latin typeface="Times New Roman"/>
                <a:ea typeface="Times New Roman"/>
              </a:rPr>
              <a:t>Date and Time of Sample Receipt</a:t>
            </a:r>
          </a:p>
          <a:p>
            <a:pPr>
              <a:spcBef>
                <a:spcPts val="0"/>
              </a:spcBef>
              <a:spcAft>
                <a:spcPts val="0"/>
              </a:spcAft>
              <a:defRPr/>
            </a:pPr>
            <a:endParaRPr sz="1600">
              <a:latin typeface="Times New Roman"/>
              <a:ea typeface="Times New Roman"/>
            </a:endParaRPr>
          </a:p>
          <a:p>
            <a:pPr>
              <a:defRPr/>
            </a:pPr>
            <a:endParaRPr sz="16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052513"/>
            <a:ext cx="8229600" cy="4968875"/>
          </a:xfrm>
        </p:spPr>
        <p:txBody>
          <a:bodyPr/>
          <a:lstStyle/>
          <a:p>
            <a:pPr>
              <a:spcBef>
                <a:spcPts val="0"/>
              </a:spcBef>
              <a:spcAft>
                <a:spcPts val="0"/>
              </a:spcAft>
              <a:defRPr/>
            </a:pPr>
            <a:r>
              <a:rPr sz="1600" b="1" u="sng">
                <a:latin typeface="Times New Roman" panose="02020603050405020304" pitchFamily="18" charset="0"/>
                <a:cs typeface="Times New Roman" panose="02020603050405020304" pitchFamily="18" charset="0"/>
              </a:rPr>
              <a:t>5.4.4 Primary Sample Collection and Handling</a:t>
            </a:r>
          </a:p>
          <a:p>
            <a:pPr>
              <a:spcBef>
                <a:spcPts val="0"/>
              </a:spcBef>
              <a:spcAft>
                <a:spcPts val="0"/>
              </a:spcAft>
              <a:defRPr/>
            </a:pPr>
            <a:r>
              <a:rPr sz="1600" b="1">
                <a:latin typeface="Times New Roman" panose="02020603050405020304" pitchFamily="18" charset="0"/>
                <a:ea typeface="Times New Roman"/>
                <a:cs typeface="Times New Roman" panose="02020603050405020304" pitchFamily="18" charset="0"/>
              </a:rPr>
              <a:t>5.4.4.1 General</a:t>
            </a:r>
            <a:endParaRPr sz="1600">
              <a:latin typeface="Times New Roman" panose="02020603050405020304" pitchFamily="18" charset="0"/>
              <a:ea typeface="Times New Roman"/>
              <a:cs typeface="Times New Roman" panose="02020603050405020304" pitchFamily="18" charset="0"/>
            </a:endParaRPr>
          </a:p>
          <a:p>
            <a:pPr>
              <a:spcBef>
                <a:spcPts val="0"/>
              </a:spcBef>
              <a:spcAft>
                <a:spcPts val="0"/>
              </a:spcAft>
              <a:defRPr/>
            </a:pPr>
            <a:r>
              <a:rPr sz="1600">
                <a:latin typeface="Times New Roman" panose="02020603050405020304" pitchFamily="18" charset="0"/>
                <a:ea typeface="Times New Roman"/>
                <a:cs typeface="Times New Roman" panose="02020603050405020304" pitchFamily="18" charset="0"/>
              </a:rPr>
              <a:t>Documented procedures are in place for the proper collection and handling of primary samples which are readily available to every client and all internal and external phlebotomists.</a:t>
            </a:r>
          </a:p>
          <a:p>
            <a:pPr>
              <a:spcBef>
                <a:spcPts val="0"/>
              </a:spcBef>
              <a:spcAft>
                <a:spcPts val="0"/>
              </a:spcAft>
              <a:defRPr/>
            </a:pPr>
            <a:r>
              <a:rPr sz="1600">
                <a:latin typeface="Times New Roman" panose="02020603050405020304" pitchFamily="18" charset="0"/>
                <a:ea typeface="Times New Roman"/>
                <a:cs typeface="Times New Roman" panose="02020603050405020304" pitchFamily="18" charset="0"/>
              </a:rPr>
              <a:t>Deviations from the required protocols will be documented for further review and the relative examinations and/or comments for client education will occur. All information as a result of these investigations will be communicated to the appropriate person and/or will be entered as part of the patient record during the examination process.</a:t>
            </a:r>
          </a:p>
          <a:p>
            <a:pPr>
              <a:spcBef>
                <a:spcPts val="0"/>
              </a:spcBef>
              <a:spcAft>
                <a:spcPts val="0"/>
              </a:spcAft>
              <a:defRPr/>
            </a:pPr>
            <a:r>
              <a:rPr sz="1600">
                <a:latin typeface="Times New Roman" panose="02020603050405020304" pitchFamily="18" charset="0"/>
                <a:ea typeface="Times New Roman"/>
                <a:cs typeface="Times New Roman" panose="02020603050405020304" pitchFamily="18" charset="0"/>
              </a:rPr>
              <a:t> </a:t>
            </a:r>
          </a:p>
          <a:p>
            <a:pPr>
              <a:spcBef>
                <a:spcPts val="0"/>
              </a:spcBef>
              <a:spcAft>
                <a:spcPts val="0"/>
              </a:spcAft>
              <a:defRPr/>
            </a:pPr>
            <a:r>
              <a:rPr sz="1600" b="1">
                <a:latin typeface="Times New Roman" panose="02020603050405020304" pitchFamily="18" charset="0"/>
                <a:ea typeface="Times New Roman"/>
                <a:cs typeface="Times New Roman" panose="02020603050405020304" pitchFamily="18" charset="0"/>
              </a:rPr>
              <a:t>5.4.4.2 Instructions for Pre-collection Activities</a:t>
            </a:r>
            <a:endParaRPr sz="1600">
              <a:latin typeface="Times New Roman" panose="02020603050405020304" pitchFamily="18" charset="0"/>
              <a:ea typeface="Times New Roman"/>
              <a:cs typeface="Times New Roman" panose="02020603050405020304" pitchFamily="18" charset="0"/>
            </a:endParaRPr>
          </a:p>
          <a:p>
            <a:pPr>
              <a:spcBef>
                <a:spcPts val="0"/>
              </a:spcBef>
              <a:spcAft>
                <a:spcPts val="0"/>
              </a:spcAft>
              <a:defRPr/>
            </a:pPr>
            <a:r>
              <a:rPr sz="1600" b="1">
                <a:latin typeface="Times New Roman" panose="02020603050405020304" pitchFamily="18" charset="0"/>
                <a:ea typeface="Times New Roman"/>
                <a:cs typeface="Times New Roman" panose="02020603050405020304" pitchFamily="18" charset="0"/>
              </a:rPr>
              <a:t> </a:t>
            </a:r>
            <a:endParaRPr sz="1600">
              <a:latin typeface="Times New Roman" panose="02020603050405020304" pitchFamily="18" charset="0"/>
              <a:ea typeface="Times New Roman"/>
              <a:cs typeface="Times New Roman" panose="02020603050405020304" pitchFamily="18" charset="0"/>
            </a:endParaRPr>
          </a:p>
          <a:p>
            <a:pPr>
              <a:spcBef>
                <a:spcPts val="0"/>
              </a:spcBef>
              <a:spcAft>
                <a:spcPts val="0"/>
              </a:spcAft>
              <a:defRPr/>
            </a:pPr>
            <a:r>
              <a:rPr sz="1600">
                <a:latin typeface="Times New Roman" panose="02020603050405020304" pitchFamily="18" charset="0"/>
                <a:ea typeface="Times New Roman"/>
                <a:cs typeface="Times New Roman" panose="02020603050405020304" pitchFamily="18" charset="0"/>
              </a:rPr>
              <a:t>The NRL’s instructions for pre-collection activities include, and are not limited to, the following: </a:t>
            </a:r>
          </a:p>
          <a:p>
            <a:pPr>
              <a:spcBef>
                <a:spcPts val="0"/>
              </a:spcBef>
              <a:spcAft>
                <a:spcPts val="0"/>
              </a:spcAft>
              <a:defRPr/>
            </a:pPr>
            <a:r>
              <a:rPr sz="1600">
                <a:latin typeface="Times New Roman" panose="02020603050405020304" pitchFamily="18" charset="0"/>
                <a:ea typeface="Times New Roman"/>
                <a:cs typeface="Times New Roman" panose="02020603050405020304" pitchFamily="18" charset="0"/>
              </a:rPr>
              <a:t>A. Completion of Request Form or Electronic Request </a:t>
            </a:r>
          </a:p>
          <a:p>
            <a:pPr>
              <a:spcBef>
                <a:spcPts val="0"/>
              </a:spcBef>
              <a:spcAft>
                <a:spcPts val="0"/>
              </a:spcAft>
              <a:defRPr/>
            </a:pPr>
            <a:r>
              <a:rPr sz="1600">
                <a:latin typeface="Times New Roman" panose="02020603050405020304" pitchFamily="18" charset="0"/>
                <a:ea typeface="Times New Roman"/>
                <a:cs typeface="Times New Roman" panose="02020603050405020304" pitchFamily="18" charset="0"/>
              </a:rPr>
              <a:t>B. Preparation of the Patient (e.g. instructions to caregivers, phlebotomists, sample collectors and patients</a:t>
            </a:r>
          </a:p>
          <a:p>
            <a:pPr>
              <a:spcBef>
                <a:spcPts val="0"/>
              </a:spcBef>
              <a:spcAft>
                <a:spcPts val="0"/>
              </a:spcAft>
              <a:defRPr/>
            </a:pPr>
            <a:r>
              <a:rPr sz="1600">
                <a:latin typeface="Times New Roman" panose="02020603050405020304" pitchFamily="18" charset="0"/>
                <a:ea typeface="Times New Roman"/>
                <a:cs typeface="Times New Roman" panose="02020603050405020304" pitchFamily="18" charset="0"/>
              </a:rPr>
              <a:t>C. Type and Amount of the Primary Sample to be collected with Descriptions of the Primary Sample Containers and Any Necessary Additives</a:t>
            </a:r>
          </a:p>
          <a:p>
            <a:pPr>
              <a:spcBef>
                <a:spcPts val="0"/>
              </a:spcBef>
              <a:spcAft>
                <a:spcPts val="0"/>
              </a:spcAft>
              <a:defRPr/>
            </a:pPr>
            <a:r>
              <a:rPr sz="1600">
                <a:latin typeface="Times New Roman" panose="02020603050405020304" pitchFamily="18" charset="0"/>
                <a:ea typeface="Times New Roman"/>
                <a:cs typeface="Times New Roman" panose="02020603050405020304" pitchFamily="18" charset="0"/>
              </a:rPr>
              <a:t>D.  Special Timing of Collection, Where Needed; </a:t>
            </a:r>
          </a:p>
          <a:p>
            <a:pPr>
              <a:spcBef>
                <a:spcPts val="0"/>
              </a:spcBef>
              <a:spcAft>
                <a:spcPts val="0"/>
              </a:spcAft>
              <a:defRPr/>
            </a:pPr>
            <a:r>
              <a:rPr sz="1600">
                <a:latin typeface="Times New Roman" panose="02020603050405020304" pitchFamily="18" charset="0"/>
                <a:ea typeface="Times New Roman"/>
                <a:cs typeface="Times New Roman" panose="02020603050405020304" pitchFamily="18" charset="0"/>
              </a:rPr>
              <a:t>E. Clinical Information Relevant to or Affecting Sample Collection, Examination Performance or Result Interpretation (e.g. history or administration of drugs)  </a:t>
            </a:r>
          </a:p>
          <a:p>
            <a:pPr>
              <a:defRPr/>
            </a:pPr>
            <a:endParaRPr sz="1600">
              <a:latin typeface="Times New Roman" panose="02020603050405020304" pitchFamily="18" charset="0"/>
              <a:cs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052513"/>
            <a:ext cx="8229600" cy="5184775"/>
          </a:xfrm>
        </p:spPr>
        <p:txBody>
          <a:bodyPr/>
          <a:lstStyle/>
          <a:p>
            <a:pPr>
              <a:spcBef>
                <a:spcPts val="0"/>
              </a:spcBef>
              <a:spcAft>
                <a:spcPts val="0"/>
              </a:spcAft>
              <a:defRPr/>
            </a:pPr>
            <a:r>
              <a:rPr sz="1600" b="1">
                <a:latin typeface="Times New Roman"/>
                <a:ea typeface="Times New Roman"/>
              </a:rPr>
              <a:t>5.4.4.3 Instructions for Collection Activities</a:t>
            </a:r>
            <a:endParaRPr sz="1600">
              <a:latin typeface="Times New Roman"/>
              <a:ea typeface="Times New Roman"/>
            </a:endParaRPr>
          </a:p>
          <a:p>
            <a:pPr>
              <a:spcBef>
                <a:spcPts val="0"/>
              </a:spcBef>
              <a:spcAft>
                <a:spcPts val="0"/>
              </a:spcAft>
              <a:defRPr/>
            </a:pPr>
            <a:r>
              <a:rPr sz="1600" b="1">
                <a:latin typeface="Times New Roman"/>
                <a:ea typeface="Times New Roman"/>
              </a:rPr>
              <a:t>  </a:t>
            </a:r>
            <a:endParaRPr sz="1600">
              <a:latin typeface="Times New Roman"/>
              <a:ea typeface="Times New Roman"/>
            </a:endParaRPr>
          </a:p>
          <a:p>
            <a:pPr>
              <a:spcBef>
                <a:spcPts val="0"/>
              </a:spcBef>
              <a:spcAft>
                <a:spcPts val="0"/>
              </a:spcAft>
              <a:defRPr/>
            </a:pPr>
            <a:r>
              <a:rPr sz="1600">
                <a:latin typeface="Times New Roman"/>
                <a:ea typeface="Times New Roman"/>
              </a:rPr>
              <a:t>Submitting the appropriate specimen for each examination is a critical process to attain a quality result. The NRL’s instructions for collecting a specimen include, at minimum, the following: </a:t>
            </a:r>
          </a:p>
          <a:p>
            <a:pPr marL="285750" indent="-285750">
              <a:spcBef>
                <a:spcPts val="0"/>
              </a:spcBef>
              <a:spcAft>
                <a:spcPts val="0"/>
              </a:spcAft>
              <a:buFont typeface="Arial" panose="020B0604020202020204" pitchFamily="34" charset="0"/>
              <a:buChar char="•"/>
              <a:defRPr/>
            </a:pPr>
            <a:r>
              <a:rPr sz="1600">
                <a:latin typeface="Times New Roman"/>
                <a:ea typeface="Times New Roman"/>
              </a:rPr>
              <a:t>Determination of the Identity of the Patient From Whom a Primary Sample is Collected </a:t>
            </a:r>
          </a:p>
          <a:p>
            <a:pPr marL="285750" indent="-285750">
              <a:spcBef>
                <a:spcPts val="0"/>
              </a:spcBef>
              <a:spcAft>
                <a:spcPts val="0"/>
              </a:spcAft>
              <a:buFont typeface="Arial" panose="020B0604020202020204" pitchFamily="34" charset="0"/>
              <a:buChar char="•"/>
              <a:defRPr/>
            </a:pPr>
            <a:r>
              <a:rPr sz="1600">
                <a:latin typeface="Times New Roman"/>
                <a:ea typeface="Times New Roman"/>
              </a:rPr>
              <a:t>Verification That the Patient Meets Pre-examination Requirements (e.g. fasting status, medication status [time of last dose, cessation] samples collection at predetermined time or time intervals, </a:t>
            </a:r>
            <a:r>
              <a:rPr sz="1600" err="1">
                <a:latin typeface="Times New Roman"/>
                <a:ea typeface="Times New Roman"/>
              </a:rPr>
              <a:t>etc</a:t>
            </a:r>
            <a:r>
              <a:rPr sz="1600">
                <a:latin typeface="Times New Roman"/>
                <a:ea typeface="Times New Roman"/>
              </a:rPr>
              <a:t>)</a:t>
            </a:r>
          </a:p>
          <a:p>
            <a:pPr marL="285750" indent="-285750">
              <a:spcBef>
                <a:spcPts val="0"/>
              </a:spcBef>
              <a:spcAft>
                <a:spcPts val="0"/>
              </a:spcAft>
              <a:buFont typeface="Arial" panose="020B0604020202020204" pitchFamily="34" charset="0"/>
              <a:buChar char="•"/>
              <a:defRPr/>
            </a:pPr>
            <a:r>
              <a:rPr sz="1600">
                <a:latin typeface="Times New Roman"/>
                <a:ea typeface="Times New Roman"/>
              </a:rPr>
              <a:t>Instructions for Collection of Primary Blood and Non-blood Samples, With Descriptions of the Primary Sample Containers and Any Necessary Additives  </a:t>
            </a:r>
          </a:p>
          <a:p>
            <a:pPr marL="285750" indent="-285750">
              <a:spcBef>
                <a:spcPts val="0"/>
              </a:spcBef>
              <a:spcAft>
                <a:spcPts val="0"/>
              </a:spcAft>
              <a:buFont typeface="Arial" panose="020B0604020202020204" pitchFamily="34" charset="0"/>
              <a:buChar char="•"/>
              <a:defRPr/>
            </a:pPr>
            <a:r>
              <a:rPr sz="1600">
                <a:latin typeface="Times New Roman"/>
                <a:ea typeface="Times New Roman"/>
              </a:rPr>
              <a:t>In Situations Where the Primary Sample is Collected as Part of Clinical Practice, Information and Instructions Regarding Primary Sample Containers, Any Necessary Additives and Any Necessary Processing and Sample Transport Conditions Shall be Determined and Communicated to the Appropriate Clinical Staff  </a:t>
            </a:r>
          </a:p>
          <a:p>
            <a:pPr marL="285750" indent="-285750">
              <a:spcBef>
                <a:spcPts val="0"/>
              </a:spcBef>
              <a:spcAft>
                <a:spcPts val="0"/>
              </a:spcAft>
              <a:buFont typeface="Arial" panose="020B0604020202020204" pitchFamily="34" charset="0"/>
              <a:buChar char="•"/>
              <a:defRPr/>
            </a:pPr>
            <a:r>
              <a:rPr sz="1600">
                <a:latin typeface="Times New Roman"/>
                <a:ea typeface="Times New Roman"/>
              </a:rPr>
              <a:t>Instructions for Labeling  of Primary Samples in a Manner That Provides an Unequivocal Link With the Patients From Whom They are Collected </a:t>
            </a:r>
          </a:p>
          <a:p>
            <a:pPr marL="285750" indent="-285750">
              <a:spcBef>
                <a:spcPts val="0"/>
              </a:spcBef>
              <a:spcAft>
                <a:spcPts val="0"/>
              </a:spcAft>
              <a:buFont typeface="Arial" panose="020B0604020202020204" pitchFamily="34" charset="0"/>
              <a:buChar char="•"/>
              <a:defRPr/>
            </a:pPr>
            <a:r>
              <a:rPr sz="1600">
                <a:latin typeface="Times New Roman"/>
                <a:ea typeface="Times New Roman"/>
              </a:rPr>
              <a:t>Recording of the Identity of the Person Collecting the Primary Sample and the Collection Date, and, When Needed, Recording of the Collection Time </a:t>
            </a:r>
          </a:p>
          <a:p>
            <a:pPr marL="285750" indent="-285750">
              <a:spcBef>
                <a:spcPts val="0"/>
              </a:spcBef>
              <a:spcAft>
                <a:spcPts val="0"/>
              </a:spcAft>
              <a:buFont typeface="Arial" panose="020B0604020202020204" pitchFamily="34" charset="0"/>
              <a:buChar char="•"/>
              <a:defRPr/>
            </a:pPr>
            <a:r>
              <a:rPr sz="1600">
                <a:latin typeface="Times New Roman"/>
                <a:ea typeface="Times New Roman"/>
              </a:rPr>
              <a:t>Instructions for Proper Storage Conditions Before Collected Samples are Delivered to the Laboratory </a:t>
            </a:r>
          </a:p>
          <a:p>
            <a:pPr marL="285750" indent="-285750">
              <a:spcBef>
                <a:spcPts val="0"/>
              </a:spcBef>
              <a:spcAft>
                <a:spcPts val="0"/>
              </a:spcAft>
              <a:buFont typeface="Arial" panose="020B0604020202020204" pitchFamily="34" charset="0"/>
              <a:buChar char="•"/>
              <a:tabLst>
                <a:tab pos="228600" algn="l"/>
              </a:tabLst>
              <a:defRPr/>
            </a:pPr>
            <a:r>
              <a:rPr sz="1600">
                <a:latin typeface="Times New Roman"/>
                <a:ea typeface="Times New Roman"/>
              </a:rPr>
              <a:t>Safe Disposal of Materials Used in the Collection</a:t>
            </a:r>
          </a:p>
          <a:p>
            <a:pPr>
              <a:defRPr/>
            </a:pPr>
            <a:endParaRPr sz="16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125538"/>
            <a:ext cx="8229600" cy="4535487"/>
          </a:xfrm>
        </p:spPr>
        <p:txBody>
          <a:bodyPr/>
          <a:lstStyle/>
          <a:p>
            <a:pPr>
              <a:spcBef>
                <a:spcPts val="0"/>
              </a:spcBef>
              <a:spcAft>
                <a:spcPts val="0"/>
              </a:spcAft>
              <a:defRPr/>
            </a:pPr>
            <a:r>
              <a:rPr sz="1800" b="1">
                <a:latin typeface="Times New Roman"/>
                <a:ea typeface="Times New Roman"/>
              </a:rPr>
              <a:t>5.4.5 Sample Transportation</a:t>
            </a:r>
            <a:endParaRPr sz="1800">
              <a:latin typeface="Times New Roman"/>
              <a:ea typeface="Times New Roman"/>
            </a:endParaRPr>
          </a:p>
          <a:p>
            <a:pPr>
              <a:spcBef>
                <a:spcPts val="0"/>
              </a:spcBef>
              <a:spcAft>
                <a:spcPts val="0"/>
              </a:spcAft>
              <a:defRPr/>
            </a:pPr>
            <a:r>
              <a:rPr sz="1800" b="1">
                <a:latin typeface="Times New Roman"/>
                <a:ea typeface="Times New Roman"/>
              </a:rPr>
              <a:t> </a:t>
            </a:r>
            <a:endParaRPr sz="1800">
              <a:latin typeface="Times New Roman"/>
              <a:ea typeface="Times New Roman"/>
            </a:endParaRPr>
          </a:p>
          <a:p>
            <a:pPr>
              <a:spcBef>
                <a:spcPts val="0"/>
              </a:spcBef>
              <a:spcAft>
                <a:spcPts val="0"/>
              </a:spcAft>
              <a:defRPr/>
            </a:pPr>
            <a:r>
              <a:rPr sz="1800">
                <a:latin typeface="Times New Roman"/>
                <a:ea typeface="Times New Roman"/>
              </a:rPr>
              <a:t>Sample transportation must be a seamless, well-defined process whereby, at all times, the appropriate conditions must be attained to support the integrity of every sample and the associated tests requested.  The NRL’s instructions for post-collection activities include specimen preparation and packaging guidelines and the monitoring of all specimen requirements during the actual transportation process. These guidelines ensure they are monitored, at minimum, within the following requirements: </a:t>
            </a:r>
          </a:p>
          <a:p>
            <a:pPr>
              <a:spcBef>
                <a:spcPts val="0"/>
              </a:spcBef>
              <a:spcAft>
                <a:spcPts val="0"/>
              </a:spcAft>
              <a:defRPr/>
            </a:pPr>
            <a:r>
              <a:rPr sz="1800">
                <a:latin typeface="Times New Roman"/>
                <a:ea typeface="Times New Roman"/>
              </a:rPr>
              <a:t> </a:t>
            </a:r>
          </a:p>
          <a:p>
            <a:pPr marL="285750" indent="-285750">
              <a:spcBef>
                <a:spcPts val="0"/>
              </a:spcBef>
              <a:spcAft>
                <a:spcPts val="0"/>
              </a:spcAft>
              <a:buFont typeface="Arial" panose="020B0604020202020204" pitchFamily="34" charset="0"/>
              <a:buChar char="•"/>
              <a:defRPr/>
            </a:pPr>
            <a:r>
              <a:rPr sz="1800">
                <a:latin typeface="Times New Roman"/>
                <a:ea typeface="Times New Roman"/>
              </a:rPr>
              <a:t>Within a Timeframe Appropriate to the Nature of the Requested Examinations and the Laboratory Discipline Concerned</a:t>
            </a:r>
          </a:p>
          <a:p>
            <a:pPr marL="285750" indent="-285750">
              <a:spcBef>
                <a:spcPts val="0"/>
              </a:spcBef>
              <a:spcAft>
                <a:spcPts val="0"/>
              </a:spcAft>
              <a:buFont typeface="Arial" panose="020B0604020202020204" pitchFamily="34" charset="0"/>
              <a:buChar char="•"/>
              <a:defRPr/>
            </a:pPr>
            <a:r>
              <a:rPr sz="1800">
                <a:latin typeface="Times New Roman"/>
                <a:ea typeface="Times New Roman"/>
              </a:rPr>
              <a:t>Within a Temperature Interval Specified for Sample Collection and Handling and With the Designated Preservatives to Ensure the Integrity of Samples</a:t>
            </a:r>
          </a:p>
          <a:p>
            <a:pPr marL="285750" indent="-285750">
              <a:spcBef>
                <a:spcPts val="0"/>
              </a:spcBef>
              <a:spcAft>
                <a:spcPts val="0"/>
              </a:spcAft>
              <a:buFont typeface="Arial" panose="020B0604020202020204" pitchFamily="34" charset="0"/>
              <a:buChar char="•"/>
              <a:defRPr/>
            </a:pPr>
            <a:r>
              <a:rPr sz="1800">
                <a:latin typeface="Times New Roman"/>
                <a:ea typeface="Times New Roman"/>
              </a:rPr>
              <a:t>In a Manner that Ensures the Integrity of the Sample and the Safety for the Carrier, the General Public and the Receiving Laboratory, in Compliance with Established Requirements</a:t>
            </a:r>
          </a:p>
          <a:p>
            <a:pPr>
              <a:defRPr/>
            </a:pP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a:p>
        </p:txBody>
      </p:sp>
      <p:pic>
        <p:nvPicPr>
          <p:cNvPr id="133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288" y="1196975"/>
            <a:ext cx="6935787" cy="47117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1075"/>
            <a:ext cx="8229600" cy="5327650"/>
          </a:xfrm>
        </p:spPr>
        <p:txBody>
          <a:bodyPr/>
          <a:lstStyle/>
          <a:p>
            <a:pPr>
              <a:spcBef>
                <a:spcPts val="0"/>
              </a:spcBef>
              <a:spcAft>
                <a:spcPts val="0"/>
              </a:spcAft>
              <a:defRPr/>
            </a:pPr>
            <a:r>
              <a:rPr sz="1600" b="1">
                <a:latin typeface="Times New Roman"/>
                <a:ea typeface="Times New Roman"/>
              </a:rPr>
              <a:t>5.4.6 Samples Reception</a:t>
            </a:r>
            <a:endParaRPr sz="1600">
              <a:latin typeface="Times New Roman"/>
              <a:ea typeface="Times New Roman"/>
            </a:endParaRPr>
          </a:p>
          <a:p>
            <a:pPr>
              <a:spcBef>
                <a:spcPts val="0"/>
              </a:spcBef>
              <a:spcAft>
                <a:spcPts val="0"/>
              </a:spcAft>
              <a:defRPr/>
            </a:pPr>
            <a:endParaRPr sz="1600">
              <a:latin typeface="Times New Roman"/>
              <a:ea typeface="Times New Roman"/>
            </a:endParaRPr>
          </a:p>
          <a:p>
            <a:pPr>
              <a:spcBef>
                <a:spcPts val="0"/>
              </a:spcBef>
              <a:spcAft>
                <a:spcPts val="0"/>
              </a:spcAft>
              <a:defRPr/>
            </a:pPr>
            <a:r>
              <a:rPr sz="1500">
                <a:latin typeface="Times New Roman"/>
                <a:ea typeface="Times New Roman"/>
              </a:rPr>
              <a:t>The NRL’s procedures for sample reception and accessioning ensure that each sample is accurately traceable through all points of the testing process and further, that any sub samples of a primary sample correlate exactly back to the primary sample. This is accomplished through procedure and policies that address the following conditions:</a:t>
            </a:r>
            <a:endParaRPr sz="1500">
              <a:solidFill>
                <a:schemeClr val="tx2"/>
              </a:solidFill>
              <a:latin typeface="Times New Roman"/>
              <a:ea typeface="Times New Roman"/>
            </a:endParaRPr>
          </a:p>
          <a:p>
            <a:pPr marL="342900" indent="-342900">
              <a:spcBef>
                <a:spcPts val="0"/>
              </a:spcBef>
              <a:spcAft>
                <a:spcPts val="0"/>
              </a:spcAft>
              <a:buClr>
                <a:srgbClr val="000000"/>
              </a:buClr>
              <a:buFont typeface="+mj-lt"/>
              <a:buAutoNum type="alphaLcParenR"/>
              <a:defRPr/>
            </a:pPr>
            <a:r>
              <a:rPr sz="1500">
                <a:solidFill>
                  <a:schemeClr val="tx2"/>
                </a:solidFill>
                <a:latin typeface="Times New Roman"/>
                <a:ea typeface="Calibri"/>
              </a:rPr>
              <a:t>Samples are Unequivocally Traceable, by Request and Labeling, to an Identified Patient or Site </a:t>
            </a:r>
          </a:p>
          <a:p>
            <a:pPr marL="342900" indent="-342900">
              <a:spcBef>
                <a:spcPts val="0"/>
              </a:spcBef>
              <a:spcAft>
                <a:spcPts val="0"/>
              </a:spcAft>
              <a:buClr>
                <a:srgbClr val="000000"/>
              </a:buClr>
              <a:buFont typeface="+mj-lt"/>
              <a:buAutoNum type="alphaLcParenR"/>
              <a:defRPr/>
            </a:pPr>
            <a:r>
              <a:rPr sz="1500">
                <a:solidFill>
                  <a:schemeClr val="tx2"/>
                </a:solidFill>
                <a:latin typeface="Times New Roman"/>
                <a:ea typeface="Calibri"/>
              </a:rPr>
              <a:t>Laboratory-developed and Documented Criteria for Acceptance or Rejection of Samples are Applied </a:t>
            </a:r>
          </a:p>
          <a:p>
            <a:pPr marL="342900" indent="-342900">
              <a:spcBef>
                <a:spcPts val="0"/>
              </a:spcBef>
              <a:spcAft>
                <a:spcPts val="0"/>
              </a:spcAft>
              <a:buClr>
                <a:srgbClr val="000000"/>
              </a:buClr>
              <a:buFont typeface="+mj-lt"/>
              <a:buAutoNum type="alphaLcParenR"/>
              <a:defRPr/>
            </a:pPr>
            <a:r>
              <a:rPr sz="1500">
                <a:solidFill>
                  <a:schemeClr val="tx2"/>
                </a:solidFill>
                <a:latin typeface="Times New Roman"/>
                <a:ea typeface="Calibri"/>
              </a:rPr>
              <a:t>Where There are Problems with Patient or Sample Identification, Sample Instability Due to Delay in Transport or Inappropriate Container(s), Insufficient Sample Volume, or When the Sample is Clinically  Critical or Irreplaceable and the Laboratory Chooses to Process the Sample, the Final Report Shall Indicate the Nature of the Problem and, Where Applicable, That Caution is Required When Interpreting the </a:t>
            </a:r>
          </a:p>
          <a:p>
            <a:pPr marL="342900" indent="-342900">
              <a:spcBef>
                <a:spcPts val="0"/>
              </a:spcBef>
              <a:spcAft>
                <a:spcPts val="0"/>
              </a:spcAft>
              <a:buClr>
                <a:srgbClr val="000000"/>
              </a:buClr>
              <a:buFont typeface="+mj-lt"/>
              <a:buAutoNum type="alphaLcParenR"/>
              <a:defRPr/>
            </a:pPr>
            <a:r>
              <a:rPr sz="1500">
                <a:solidFill>
                  <a:schemeClr val="tx2"/>
                </a:solidFill>
                <a:latin typeface="Times New Roman"/>
                <a:ea typeface="Calibri"/>
              </a:rPr>
              <a:t>All Samples Received are Recorded in an Accession book, Worksheet, Computer or Other Comparable System. The Date and Time of Receipt and/or Registration of Samples Shall Also be Recorded</a:t>
            </a:r>
          </a:p>
          <a:p>
            <a:pPr marL="342900" indent="-342900">
              <a:spcBef>
                <a:spcPts val="0"/>
              </a:spcBef>
              <a:spcAft>
                <a:spcPts val="0"/>
              </a:spcAft>
              <a:buClr>
                <a:srgbClr val="000000"/>
              </a:buClr>
              <a:buFont typeface="+mj-lt"/>
              <a:buAutoNum type="alphaLcParenR"/>
              <a:defRPr/>
            </a:pPr>
            <a:r>
              <a:rPr sz="1500">
                <a:solidFill>
                  <a:schemeClr val="tx2"/>
                </a:solidFill>
                <a:latin typeface="Times New Roman"/>
                <a:ea typeface="Calibri"/>
              </a:rPr>
              <a:t>Authorized Personnel Shall Evaluate Received Samples to Ensure That They Meet the Acceptance Criteria Relevant for the Requested Examination(s). </a:t>
            </a:r>
          </a:p>
          <a:p>
            <a:pPr marL="342900" indent="-342900">
              <a:spcBef>
                <a:spcPts val="0"/>
              </a:spcBef>
              <a:spcAft>
                <a:spcPts val="0"/>
              </a:spcAft>
              <a:buClr>
                <a:srgbClr val="000000"/>
              </a:buClr>
              <a:buFont typeface="+mj-lt"/>
              <a:buAutoNum type="alphaLcParenR"/>
              <a:defRPr/>
            </a:pPr>
            <a:r>
              <a:rPr sz="1500">
                <a:solidFill>
                  <a:schemeClr val="tx2"/>
                </a:solidFill>
                <a:latin typeface="Times New Roman"/>
                <a:ea typeface="Calibri"/>
              </a:rPr>
              <a:t>Where Relevant There Shall be Instructions for the Receipt, Labeling, Processing and Reporting of Samples Specifically Marked as Urgent. The Instructions Shall Include Details of any Special Labeling of the Request Form and Sample, the Mechanism of Transfer of the Sample to the Examination Area of the Laboratory, Any Rapid Processing Mode to be Used, and Any Special Reporting Criteria to be followed.</a:t>
            </a:r>
          </a:p>
          <a:p>
            <a:pPr>
              <a:defRPr/>
            </a:pPr>
            <a:endParaRPr sz="16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052513"/>
            <a:ext cx="8229600" cy="4248150"/>
          </a:xfrm>
        </p:spPr>
        <p:txBody>
          <a:bodyPr/>
          <a:lstStyle/>
          <a:p>
            <a:pPr>
              <a:spcBef>
                <a:spcPts val="0"/>
              </a:spcBef>
              <a:spcAft>
                <a:spcPts val="0"/>
              </a:spcAft>
              <a:defRPr/>
            </a:pPr>
            <a:r>
              <a:rPr sz="1800" b="1">
                <a:latin typeface="Times New Roman"/>
                <a:ea typeface="Times New Roman"/>
              </a:rPr>
              <a:t>5.4.7 Pre-Examination Handling, Preparation and Storage</a:t>
            </a:r>
            <a:endParaRPr sz="1800">
              <a:latin typeface="Times New Roman"/>
              <a:ea typeface="Times New Roman"/>
            </a:endParaRPr>
          </a:p>
          <a:p>
            <a:pPr>
              <a:spcBef>
                <a:spcPts val="0"/>
              </a:spcBef>
              <a:spcAft>
                <a:spcPts val="0"/>
              </a:spcAft>
              <a:defRPr/>
            </a:pPr>
            <a:r>
              <a:rPr sz="1800">
                <a:latin typeface="Times New Roman"/>
                <a:ea typeface="Times New Roman"/>
              </a:rPr>
              <a:t> </a:t>
            </a:r>
          </a:p>
          <a:p>
            <a:pPr>
              <a:spcBef>
                <a:spcPts val="0"/>
              </a:spcBef>
              <a:spcAft>
                <a:spcPts val="0"/>
              </a:spcAft>
              <a:defRPr/>
            </a:pPr>
            <a:r>
              <a:rPr sz="1800">
                <a:latin typeface="Times New Roman"/>
                <a:ea typeface="Times New Roman"/>
              </a:rPr>
              <a:t>The NRL created detailed procedures and facilities that are equipped with all the necessary materials and accommodations to attain quality patient samples. These procedures delineate the process to maintain specimen integrity requirements including deterioration prevention and successfully track samples at all points of the pre-examination process; specifically during handling, preparation and storage. The procedures include time limits for requesting additional examinations or further examinations on the same primary sample.</a:t>
            </a:r>
          </a:p>
          <a:p>
            <a:pPr>
              <a:defRPr/>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692150"/>
            <a:ext cx="8229600" cy="409575"/>
          </a:xfrm>
        </p:spPr>
        <p:txBody>
          <a:bodyPr/>
          <a:lstStyle/>
          <a:p>
            <a:pPr>
              <a:spcBef>
                <a:spcPts val="0"/>
              </a:spcBef>
              <a:spcAft>
                <a:spcPts val="0"/>
              </a:spcAft>
              <a:defRPr/>
            </a:pPr>
            <a:r>
              <a:rPr sz="2000" b="1" u="sng">
                <a:solidFill>
                  <a:schemeClr val="tx2"/>
                </a:solidFill>
                <a:latin typeface="Times New Roman"/>
                <a:ea typeface="Times New Roman"/>
              </a:rPr>
              <a:t>5.5 Examination Processes</a:t>
            </a:r>
            <a:r>
              <a:rPr sz="3200">
                <a:latin typeface="Times New Roman"/>
                <a:ea typeface="Times New Roman"/>
              </a:rPr>
              <a:t/>
            </a:r>
            <a:br>
              <a:rPr sz="3200">
                <a:latin typeface="Times New Roman"/>
                <a:ea typeface="Times New Roman"/>
              </a:rPr>
            </a:br>
            <a:endParaRPr/>
          </a:p>
        </p:txBody>
      </p:sp>
      <p:sp>
        <p:nvSpPr>
          <p:cNvPr id="3" name="Content Placeholder 2"/>
          <p:cNvSpPr>
            <a:spLocks noGrp="1"/>
          </p:cNvSpPr>
          <p:nvPr>
            <p:ph idx="1"/>
          </p:nvPr>
        </p:nvSpPr>
        <p:spPr>
          <a:xfrm>
            <a:off x="457200" y="1052513"/>
            <a:ext cx="8229600" cy="4992687"/>
          </a:xfrm>
        </p:spPr>
        <p:txBody>
          <a:bodyPr/>
          <a:lstStyle/>
          <a:p>
            <a:pPr>
              <a:spcBef>
                <a:spcPts val="0"/>
              </a:spcBef>
              <a:spcAft>
                <a:spcPts val="0"/>
              </a:spcAft>
              <a:defRPr/>
            </a:pPr>
            <a:r>
              <a:rPr sz="1400" b="1">
                <a:latin typeface="Times New Roman"/>
                <a:ea typeface="Times New Roman"/>
              </a:rPr>
              <a:t>5.5.1 Selection, Verification and Validation of Examination Procedures</a:t>
            </a:r>
          </a:p>
          <a:p>
            <a:pPr>
              <a:spcBef>
                <a:spcPts val="0"/>
              </a:spcBef>
              <a:spcAft>
                <a:spcPts val="0"/>
              </a:spcAft>
              <a:defRPr/>
            </a:pPr>
            <a:endParaRPr sz="1400" b="1">
              <a:latin typeface="Times New Roman"/>
              <a:ea typeface="Times New Roman"/>
            </a:endParaRPr>
          </a:p>
          <a:p>
            <a:pPr>
              <a:spcBef>
                <a:spcPts val="0"/>
              </a:spcBef>
              <a:spcAft>
                <a:spcPts val="0"/>
              </a:spcAft>
              <a:defRPr/>
            </a:pPr>
            <a:r>
              <a:rPr sz="1400" b="1">
                <a:latin typeface="Times New Roman"/>
                <a:ea typeface="Times New Roman"/>
              </a:rPr>
              <a:t>5.5.1.1 General</a:t>
            </a:r>
            <a:endParaRPr sz="1100">
              <a:latin typeface="Times New Roman"/>
              <a:ea typeface="Times New Roman"/>
            </a:endParaRPr>
          </a:p>
          <a:p>
            <a:pPr>
              <a:spcBef>
                <a:spcPts val="0"/>
              </a:spcBef>
              <a:spcAft>
                <a:spcPts val="0"/>
              </a:spcAft>
              <a:defRPr/>
            </a:pPr>
            <a:r>
              <a:rPr sz="1400" b="1">
                <a:latin typeface="Times New Roman"/>
                <a:ea typeface="Times New Roman"/>
              </a:rPr>
              <a:t> </a:t>
            </a:r>
            <a:endParaRPr sz="1100">
              <a:latin typeface="Times New Roman"/>
              <a:ea typeface="Times New Roman"/>
            </a:endParaRPr>
          </a:p>
          <a:p>
            <a:pPr>
              <a:spcBef>
                <a:spcPts val="0"/>
              </a:spcBef>
              <a:spcAft>
                <a:spcPts val="0"/>
              </a:spcAft>
              <a:defRPr/>
            </a:pPr>
            <a:r>
              <a:rPr sz="1400">
                <a:latin typeface="Times New Roman"/>
                <a:ea typeface="Times New Roman"/>
              </a:rPr>
              <a:t>The Laboratory test menu has been defined and each examination is integrated into the workflow with instruction from the Medical Director according to applicable regulatory guidelines governing Performance Qualification acceptability requirements. All validations follow a defined procedure that meets regulatory standards to include formal, final approval for integration by the Medical Director. </a:t>
            </a:r>
            <a:endParaRPr sz="1100">
              <a:latin typeface="Times New Roman"/>
              <a:ea typeface="Times New Roman"/>
            </a:endParaRPr>
          </a:p>
          <a:p>
            <a:pPr>
              <a:spcBef>
                <a:spcPts val="0"/>
              </a:spcBef>
              <a:spcAft>
                <a:spcPts val="0"/>
              </a:spcAft>
              <a:defRPr/>
            </a:pPr>
            <a:r>
              <a:rPr sz="1400">
                <a:latin typeface="Times New Roman"/>
                <a:ea typeface="Times New Roman"/>
              </a:rPr>
              <a:t> </a:t>
            </a:r>
            <a:endParaRPr sz="1100">
              <a:latin typeface="Times New Roman"/>
              <a:ea typeface="Times New Roman"/>
            </a:endParaRPr>
          </a:p>
          <a:p>
            <a:pPr>
              <a:spcBef>
                <a:spcPts val="0"/>
              </a:spcBef>
              <a:spcAft>
                <a:spcPts val="0"/>
              </a:spcAft>
              <a:defRPr/>
            </a:pPr>
            <a:r>
              <a:rPr sz="1400" b="1">
                <a:latin typeface="Times New Roman"/>
                <a:ea typeface="Times New Roman"/>
              </a:rPr>
              <a:t>5.5.1.2 Verification of Examination Procedures</a:t>
            </a:r>
            <a:endParaRPr sz="1100">
              <a:latin typeface="Times New Roman"/>
              <a:ea typeface="Times New Roman"/>
            </a:endParaRPr>
          </a:p>
          <a:p>
            <a:pPr>
              <a:spcBef>
                <a:spcPts val="0"/>
              </a:spcBef>
              <a:spcAft>
                <a:spcPts val="0"/>
              </a:spcAft>
              <a:defRPr/>
            </a:pPr>
            <a:r>
              <a:rPr sz="1400" b="1">
                <a:latin typeface="Times New Roman"/>
                <a:ea typeface="Times New Roman"/>
              </a:rPr>
              <a:t> </a:t>
            </a:r>
            <a:endParaRPr sz="1100">
              <a:latin typeface="Times New Roman"/>
              <a:ea typeface="Times New Roman"/>
            </a:endParaRPr>
          </a:p>
          <a:p>
            <a:pPr>
              <a:spcBef>
                <a:spcPts val="0"/>
              </a:spcBef>
              <a:spcAft>
                <a:spcPts val="0"/>
              </a:spcAft>
              <a:defRPr/>
            </a:pPr>
            <a:r>
              <a:rPr sz="1400">
                <a:latin typeface="Times New Roman"/>
                <a:ea typeface="Times New Roman"/>
              </a:rPr>
              <a:t>There is a verification process for the integration of all examination procedures. Components of this process are defined in accordance with the appropriate manufacturers’ instructions and training guidance to ensure stated performance. The laboratory verifies the manufacturer’s performance specifications through a series of well-defined examinations/protocols that only well-trained technologists perform. Data generated from these protocols is documented, reviewed and archived. The Medical Director has responsibility for the final acceptance/sign-off before any examination/test method is added to the test menu.</a:t>
            </a:r>
            <a:endParaRPr sz="1100">
              <a:latin typeface="Times New Roman"/>
              <a:ea typeface="Times New Roman"/>
            </a:endParaRPr>
          </a:p>
          <a:p>
            <a:pPr>
              <a:spcBef>
                <a:spcPts val="0"/>
              </a:spcBef>
              <a:spcAft>
                <a:spcPts val="0"/>
              </a:spcAft>
              <a:defRPr/>
            </a:pPr>
            <a:endParaRPr sz="1400">
              <a:latin typeface="Times New Roman"/>
              <a:ea typeface="Times New Roman"/>
            </a:endParaRPr>
          </a:p>
          <a:p>
            <a:pPr>
              <a:defRPr/>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052513"/>
            <a:ext cx="8229600" cy="5040312"/>
          </a:xfrm>
        </p:spPr>
        <p:txBody>
          <a:bodyPr/>
          <a:lstStyle/>
          <a:p>
            <a:pPr>
              <a:spcBef>
                <a:spcPts val="0"/>
              </a:spcBef>
              <a:spcAft>
                <a:spcPts val="0"/>
              </a:spcAft>
              <a:defRPr/>
            </a:pPr>
            <a:r>
              <a:rPr sz="1600" b="1">
                <a:latin typeface="Times New Roman"/>
                <a:ea typeface="Times New Roman"/>
              </a:rPr>
              <a:t>5.5.1.3 Validation of Examination Procedures</a:t>
            </a:r>
            <a:endParaRPr sz="1600">
              <a:latin typeface="Times New Roman"/>
              <a:ea typeface="Times New Roman"/>
            </a:endParaRPr>
          </a:p>
          <a:p>
            <a:pPr>
              <a:spcBef>
                <a:spcPts val="0"/>
              </a:spcBef>
              <a:spcAft>
                <a:spcPts val="0"/>
              </a:spcAft>
              <a:defRPr/>
            </a:pPr>
            <a:r>
              <a:rPr sz="1600" b="1">
                <a:latin typeface="Times New Roman"/>
                <a:ea typeface="Times New Roman"/>
              </a:rPr>
              <a:t> </a:t>
            </a:r>
            <a:endParaRPr sz="1600">
              <a:latin typeface="Times New Roman"/>
              <a:ea typeface="Times New Roman"/>
            </a:endParaRPr>
          </a:p>
          <a:p>
            <a:pPr>
              <a:spcBef>
                <a:spcPts val="0"/>
              </a:spcBef>
              <a:spcAft>
                <a:spcPts val="0"/>
              </a:spcAft>
              <a:defRPr/>
            </a:pPr>
            <a:r>
              <a:rPr sz="1600">
                <a:latin typeface="Times New Roman"/>
                <a:ea typeface="Times New Roman"/>
              </a:rPr>
              <a:t>The NRL’s validation protocols are comprehensive and they ensure the accuracy of  the performance of an examination procedure. The scope of the protocols include, but are not limited to : measurement trueness, measurement accuracy, measurement precision including measurement repeatability and measurement intermediate precision; measurement uncertainty, analytical specificity, including interfering substances, analytical sensitivity, detection limit and quantitation limit, measuring interval, diagnostic specificity and diagnostic sensitivity.</a:t>
            </a:r>
          </a:p>
          <a:p>
            <a:pPr>
              <a:spcBef>
                <a:spcPts val="0"/>
              </a:spcBef>
              <a:spcAft>
                <a:spcPts val="0"/>
              </a:spcAft>
              <a:defRPr/>
            </a:pPr>
            <a:r>
              <a:rPr sz="1600">
                <a:latin typeface="Times New Roman"/>
                <a:ea typeface="Times New Roman"/>
              </a:rPr>
              <a:t>Only well-trained technologists perform the validation testing. Data generated from these protocols is documented, reviewed and archived. The Medical Director has responsibility for the final acceptance/sign-off before any examination/test method is added to the test menu.</a:t>
            </a:r>
          </a:p>
          <a:p>
            <a:pPr>
              <a:spcBef>
                <a:spcPts val="0"/>
              </a:spcBef>
              <a:spcAft>
                <a:spcPts val="0"/>
              </a:spcAft>
              <a:defRPr/>
            </a:pPr>
            <a:r>
              <a:rPr sz="1600">
                <a:latin typeface="Times New Roman"/>
                <a:ea typeface="Times New Roman"/>
              </a:rPr>
              <a:t>Should it occur that a previously validated examination procedure requires a change, the changes are recorded and, where appropriate, a new validation is conducted.</a:t>
            </a:r>
          </a:p>
          <a:p>
            <a:pPr>
              <a:spcBef>
                <a:spcPts val="0"/>
              </a:spcBef>
              <a:spcAft>
                <a:spcPts val="0"/>
              </a:spcAft>
              <a:defRPr/>
            </a:pPr>
            <a:endParaRPr sz="1600">
              <a:latin typeface="Times New Roman"/>
              <a:ea typeface="Times New Roman"/>
            </a:endParaRPr>
          </a:p>
          <a:p>
            <a:pPr>
              <a:spcBef>
                <a:spcPts val="0"/>
              </a:spcBef>
              <a:spcAft>
                <a:spcPts val="0"/>
              </a:spcAft>
              <a:defRPr/>
            </a:pPr>
            <a:r>
              <a:rPr sz="1600">
                <a:latin typeface="Times New Roman"/>
                <a:ea typeface="Times New Roman"/>
              </a:rPr>
              <a:t>Potential validation categories are:</a:t>
            </a:r>
          </a:p>
          <a:p>
            <a:pPr marL="342900" indent="-342900">
              <a:spcBef>
                <a:spcPts val="0"/>
              </a:spcBef>
              <a:spcAft>
                <a:spcPts val="0"/>
              </a:spcAft>
              <a:buFont typeface="Wingdings" panose="05000000000000000000" pitchFamily="2" charset="2"/>
              <a:buChar char="Ø"/>
              <a:defRPr/>
            </a:pPr>
            <a:r>
              <a:rPr sz="1600">
                <a:latin typeface="Times New Roman"/>
                <a:ea typeface="Times New Roman"/>
              </a:rPr>
              <a:t>Non-Standard Methods – Not Applicable </a:t>
            </a:r>
          </a:p>
          <a:p>
            <a:pPr marL="342900" indent="-342900">
              <a:spcBef>
                <a:spcPts val="0"/>
              </a:spcBef>
              <a:spcAft>
                <a:spcPts val="0"/>
              </a:spcAft>
              <a:buFont typeface="Wingdings" panose="05000000000000000000" pitchFamily="2" charset="2"/>
              <a:buChar char="Ø"/>
              <a:defRPr/>
            </a:pPr>
            <a:r>
              <a:rPr sz="1600">
                <a:latin typeface="Times New Roman"/>
                <a:ea typeface="Times New Roman"/>
              </a:rPr>
              <a:t>Laboratory Designed or Developed Methods - Not Applicable </a:t>
            </a:r>
          </a:p>
          <a:p>
            <a:pPr marL="342900" indent="-342900">
              <a:spcBef>
                <a:spcPts val="0"/>
              </a:spcBef>
              <a:spcAft>
                <a:spcPts val="0"/>
              </a:spcAft>
              <a:buFont typeface="Wingdings" panose="05000000000000000000" pitchFamily="2" charset="2"/>
              <a:buChar char="Ø"/>
              <a:defRPr/>
            </a:pPr>
            <a:r>
              <a:rPr sz="1600">
                <a:latin typeface="Times New Roman"/>
                <a:ea typeface="Times New Roman"/>
              </a:rPr>
              <a:t>Standard Methods Used Outside Their Intended Scope - Not Applicable </a:t>
            </a:r>
          </a:p>
          <a:p>
            <a:pPr marL="342900" indent="-342900">
              <a:spcBef>
                <a:spcPts val="0"/>
              </a:spcBef>
              <a:spcAft>
                <a:spcPts val="0"/>
              </a:spcAft>
              <a:buFont typeface="Wingdings" panose="05000000000000000000" pitchFamily="2" charset="2"/>
              <a:buChar char="Ø"/>
              <a:defRPr/>
            </a:pPr>
            <a:r>
              <a:rPr sz="1600">
                <a:latin typeface="Times New Roman"/>
                <a:ea typeface="Times New Roman"/>
              </a:rPr>
              <a:t>Validated Methods Subsequently Modified - Not Applicable</a:t>
            </a:r>
          </a:p>
          <a:p>
            <a:pPr>
              <a:defRPr/>
            </a:pPr>
            <a:endParaRPr sz="16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052513"/>
            <a:ext cx="8229600" cy="4392612"/>
          </a:xfrm>
        </p:spPr>
        <p:txBody>
          <a:bodyPr/>
          <a:lstStyle/>
          <a:p>
            <a:pPr>
              <a:spcBef>
                <a:spcPts val="0"/>
              </a:spcBef>
              <a:spcAft>
                <a:spcPts val="0"/>
              </a:spcAft>
              <a:defRPr/>
            </a:pPr>
            <a:r>
              <a:rPr sz="1600" b="1">
                <a:latin typeface="Times New Roman"/>
                <a:ea typeface="Times New Roman"/>
              </a:rPr>
              <a:t>5.5.1.4 Measurement Uncertainty of Measured Quantity Values</a:t>
            </a:r>
            <a:endParaRPr sz="1600">
              <a:latin typeface="Times New Roman"/>
              <a:ea typeface="Times New Roman"/>
            </a:endParaRPr>
          </a:p>
          <a:p>
            <a:pPr>
              <a:spcBef>
                <a:spcPts val="0"/>
              </a:spcBef>
              <a:spcAft>
                <a:spcPts val="0"/>
              </a:spcAft>
              <a:defRPr/>
            </a:pPr>
            <a:r>
              <a:rPr sz="1600" b="1">
                <a:latin typeface="Times New Roman"/>
                <a:ea typeface="Times New Roman"/>
              </a:rPr>
              <a:t> </a:t>
            </a:r>
            <a:endParaRPr sz="1600">
              <a:latin typeface="Times New Roman"/>
              <a:ea typeface="Times New Roman"/>
            </a:endParaRPr>
          </a:p>
          <a:p>
            <a:pPr>
              <a:spcBef>
                <a:spcPts val="0"/>
              </a:spcBef>
              <a:spcAft>
                <a:spcPts val="0"/>
              </a:spcAft>
              <a:defRPr/>
            </a:pPr>
            <a:r>
              <a:rPr sz="1600">
                <a:latin typeface="Times New Roman"/>
                <a:ea typeface="Times New Roman"/>
              </a:rPr>
              <a:t>The NRL fulfills the requirement for measurement uncertainty by the following ways; </a:t>
            </a:r>
          </a:p>
          <a:p>
            <a:pPr>
              <a:spcBef>
                <a:spcPts val="0"/>
              </a:spcBef>
              <a:spcAft>
                <a:spcPts val="0"/>
              </a:spcAft>
              <a:defRPr/>
            </a:pPr>
            <a:r>
              <a:rPr sz="1600">
                <a:latin typeface="Times New Roman"/>
                <a:ea typeface="Times New Roman"/>
              </a:rPr>
              <a:t> </a:t>
            </a:r>
          </a:p>
          <a:p>
            <a:pPr marL="342900" indent="-342900">
              <a:spcBef>
                <a:spcPts val="0"/>
              </a:spcBef>
              <a:spcAft>
                <a:spcPts val="0"/>
              </a:spcAft>
              <a:buFont typeface="Symbol"/>
              <a:buChar char=""/>
              <a:defRPr/>
            </a:pPr>
            <a:r>
              <a:rPr sz="1600">
                <a:latin typeface="Times New Roman"/>
                <a:ea typeface="Times New Roman"/>
              </a:rPr>
              <a:t>For each measurement procedure in the examination phase used to report measured quantity values on patients’ samples. </a:t>
            </a:r>
          </a:p>
          <a:p>
            <a:pPr marL="342900" indent="-342900">
              <a:spcBef>
                <a:spcPts val="0"/>
              </a:spcBef>
              <a:spcAft>
                <a:spcPts val="0"/>
              </a:spcAft>
              <a:buFont typeface="Symbol"/>
              <a:buChar char=""/>
              <a:defRPr/>
            </a:pPr>
            <a:r>
              <a:rPr sz="1600">
                <a:latin typeface="Times New Roman"/>
                <a:ea typeface="Times New Roman"/>
              </a:rPr>
              <a:t>Test set up through validation studies</a:t>
            </a:r>
          </a:p>
          <a:p>
            <a:pPr marL="342900" indent="-342900">
              <a:spcBef>
                <a:spcPts val="0"/>
              </a:spcBef>
              <a:spcAft>
                <a:spcPts val="0"/>
              </a:spcAft>
              <a:buFont typeface="Symbol"/>
              <a:buChar char=""/>
              <a:defRPr/>
            </a:pPr>
            <a:r>
              <a:rPr sz="1600">
                <a:latin typeface="Times New Roman"/>
                <a:ea typeface="Times New Roman"/>
              </a:rPr>
              <a:t>Calibration </a:t>
            </a:r>
          </a:p>
          <a:p>
            <a:pPr marL="342900" indent="-342900">
              <a:spcBef>
                <a:spcPts val="0"/>
              </a:spcBef>
              <a:spcAft>
                <a:spcPts val="0"/>
              </a:spcAft>
              <a:buFont typeface="Symbol"/>
              <a:buChar char=""/>
              <a:defRPr/>
            </a:pPr>
            <a:r>
              <a:rPr sz="1600" u="sng">
                <a:latin typeface="Times New Roman"/>
                <a:ea typeface="Times New Roman"/>
              </a:rPr>
              <a:t>Test results : </a:t>
            </a:r>
            <a:r>
              <a:rPr sz="1600">
                <a:latin typeface="Times New Roman"/>
                <a:ea typeface="Times New Roman"/>
              </a:rPr>
              <a:t>well recognized test methods are used that employ kits or prepared reagents to determine qualitative tests. All components of the analysis fall under a package insert approved by FDA and CE marked.</a:t>
            </a:r>
          </a:p>
          <a:p>
            <a:pPr marL="342900" indent="-342900">
              <a:spcBef>
                <a:spcPts val="0"/>
              </a:spcBef>
              <a:spcAft>
                <a:spcPts val="0"/>
              </a:spcAft>
              <a:buFont typeface="Symbol"/>
              <a:buChar char=""/>
              <a:defRPr/>
            </a:pPr>
            <a:r>
              <a:rPr sz="1600" u="sng">
                <a:latin typeface="Times New Roman"/>
                <a:ea typeface="Times New Roman"/>
              </a:rPr>
              <a:t>Quality Control and Monitoring: </a:t>
            </a:r>
            <a:r>
              <a:rPr sz="1600">
                <a:latin typeface="Times New Roman"/>
                <a:ea typeface="Times New Roman"/>
              </a:rPr>
              <a:t>The normal variation or imprecision associated with running the method repetitively is monitored</a:t>
            </a:r>
            <a:r>
              <a:rPr sz="1600" u="sng">
                <a:latin typeface="Times New Roman"/>
                <a:ea typeface="Times New Roman"/>
              </a:rPr>
              <a:t> </a:t>
            </a:r>
            <a:r>
              <a:rPr sz="1600">
                <a:latin typeface="Times New Roman"/>
                <a:ea typeface="Times New Roman"/>
              </a:rPr>
              <a:t>and measured by running internal quality control (QC). The UM includes imprecision estimates such as standard deviation (SD) and coefficient of variation (CV). </a:t>
            </a:r>
          </a:p>
          <a:p>
            <a:pPr>
              <a:defRPr/>
            </a:pPr>
            <a:endParaRPr sz="16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908050"/>
            <a:ext cx="8229600" cy="5400675"/>
          </a:xfrm>
        </p:spPr>
        <p:txBody>
          <a:bodyPr/>
          <a:lstStyle/>
          <a:p>
            <a:pPr>
              <a:spcBef>
                <a:spcPts val="0"/>
              </a:spcBef>
              <a:spcAft>
                <a:spcPts val="0"/>
              </a:spcAft>
              <a:defRPr/>
            </a:pPr>
            <a:r>
              <a:rPr sz="1200" b="1">
                <a:solidFill>
                  <a:schemeClr val="tx2"/>
                </a:solidFill>
                <a:latin typeface="Times New Roman"/>
                <a:ea typeface="Times New Roman"/>
              </a:rPr>
              <a:t>5.5.2 Biological Reference Intervals or Clinical Decision Values</a:t>
            </a:r>
            <a:endParaRPr sz="1200">
              <a:solidFill>
                <a:schemeClr val="tx2"/>
              </a:solidFill>
              <a:latin typeface="Times New Roman"/>
              <a:ea typeface="Times New Roman"/>
            </a:endParaRPr>
          </a:p>
          <a:p>
            <a:pPr>
              <a:spcBef>
                <a:spcPts val="0"/>
              </a:spcBef>
              <a:spcAft>
                <a:spcPts val="0"/>
              </a:spcAft>
              <a:defRPr/>
            </a:pPr>
            <a:r>
              <a:rPr sz="1200">
                <a:solidFill>
                  <a:schemeClr val="tx2"/>
                </a:solidFill>
                <a:latin typeface="Times New Roman"/>
                <a:ea typeface="Times New Roman"/>
              </a:rPr>
              <a:t>Biological reference intervals or clinical decision values are defined and their origins documented and communicated to users. All reference intervals are, at all times, a current  representation of their relevant examination procedure.</a:t>
            </a:r>
          </a:p>
          <a:p>
            <a:pPr>
              <a:spcBef>
                <a:spcPts val="0"/>
              </a:spcBef>
              <a:spcAft>
                <a:spcPts val="0"/>
              </a:spcAft>
              <a:defRPr/>
            </a:pPr>
            <a:r>
              <a:rPr sz="1200">
                <a:solidFill>
                  <a:schemeClr val="tx2"/>
                </a:solidFill>
                <a:latin typeface="Times New Roman"/>
                <a:ea typeface="Times New Roman"/>
              </a:rPr>
              <a:t> </a:t>
            </a:r>
          </a:p>
          <a:p>
            <a:pPr>
              <a:spcBef>
                <a:spcPts val="0"/>
              </a:spcBef>
              <a:spcAft>
                <a:spcPts val="0"/>
              </a:spcAft>
              <a:defRPr/>
            </a:pPr>
            <a:r>
              <a:rPr sz="1200" b="1">
                <a:solidFill>
                  <a:schemeClr val="tx2"/>
                </a:solidFill>
                <a:latin typeface="Times New Roman"/>
                <a:ea typeface="Times New Roman"/>
              </a:rPr>
              <a:t>5.5.3 Documentation of Examination Procedures</a:t>
            </a:r>
            <a:endParaRPr sz="1200">
              <a:solidFill>
                <a:schemeClr val="tx2"/>
              </a:solidFill>
              <a:latin typeface="Times New Roman"/>
              <a:ea typeface="Times New Roman"/>
            </a:endParaRPr>
          </a:p>
          <a:p>
            <a:pPr>
              <a:spcBef>
                <a:spcPts val="0"/>
              </a:spcBef>
              <a:spcAft>
                <a:spcPts val="0"/>
              </a:spcAft>
              <a:defRPr/>
            </a:pPr>
            <a:r>
              <a:rPr sz="1200" b="1">
                <a:solidFill>
                  <a:schemeClr val="tx2"/>
                </a:solidFill>
                <a:latin typeface="Times New Roman"/>
                <a:ea typeface="Times New Roman"/>
              </a:rPr>
              <a:t> </a:t>
            </a:r>
            <a:endParaRPr sz="1200">
              <a:solidFill>
                <a:schemeClr val="tx2"/>
              </a:solidFill>
              <a:latin typeface="Times New Roman"/>
              <a:ea typeface="Times New Roman"/>
            </a:endParaRPr>
          </a:p>
          <a:p>
            <a:pPr>
              <a:spcBef>
                <a:spcPts val="0"/>
              </a:spcBef>
              <a:spcAft>
                <a:spcPts val="0"/>
              </a:spcAft>
              <a:defRPr/>
            </a:pPr>
            <a:r>
              <a:rPr sz="1200">
                <a:solidFill>
                  <a:schemeClr val="tx2"/>
                </a:solidFill>
                <a:latin typeface="Times New Roman"/>
                <a:ea typeface="Times New Roman"/>
              </a:rPr>
              <a:t>Examination procedures are well-documented and are all document controlled. </a:t>
            </a:r>
          </a:p>
          <a:p>
            <a:pPr>
              <a:spcBef>
                <a:spcPts val="0"/>
              </a:spcBef>
              <a:spcAft>
                <a:spcPts val="0"/>
              </a:spcAft>
              <a:defRPr/>
            </a:pPr>
            <a:r>
              <a:rPr sz="1200">
                <a:solidFill>
                  <a:schemeClr val="tx2"/>
                </a:solidFill>
                <a:latin typeface="Times New Roman"/>
                <a:ea typeface="Times New Roman"/>
              </a:rPr>
              <a:t>In addition to the document control identifiers, when applicable, the documentation includes the following:</a:t>
            </a:r>
          </a:p>
          <a:p>
            <a:pPr marL="1028700" lvl="1">
              <a:spcBef>
                <a:spcPts val="0"/>
              </a:spcBef>
              <a:spcAft>
                <a:spcPts val="0"/>
              </a:spcAft>
              <a:buFont typeface="Wingdings" panose="05000000000000000000" pitchFamily="2" charset="2"/>
              <a:buChar char="Ø"/>
              <a:defRPr/>
            </a:pPr>
            <a:r>
              <a:rPr lang="en-US" sz="1200" dirty="0">
                <a:solidFill>
                  <a:schemeClr val="tx2"/>
                </a:solidFill>
                <a:latin typeface="Times New Roman"/>
                <a:ea typeface="Times New Roman"/>
              </a:rPr>
              <a:t>Purpose of the Examination</a:t>
            </a:r>
          </a:p>
          <a:p>
            <a:pPr marL="1028700" lvl="1">
              <a:spcBef>
                <a:spcPts val="0"/>
              </a:spcBef>
              <a:spcAft>
                <a:spcPts val="0"/>
              </a:spcAft>
              <a:buFont typeface="Wingdings" panose="05000000000000000000" pitchFamily="2" charset="2"/>
              <a:buChar char="Ø"/>
              <a:defRPr/>
            </a:pPr>
            <a:r>
              <a:rPr lang="en-US" sz="1200" dirty="0">
                <a:solidFill>
                  <a:schemeClr val="tx2"/>
                </a:solidFill>
                <a:latin typeface="Times New Roman"/>
                <a:ea typeface="Times New Roman"/>
              </a:rPr>
              <a:t>Principle and Method of the Procedure Used for Examinations</a:t>
            </a:r>
          </a:p>
          <a:p>
            <a:pPr marL="1028700" lvl="1">
              <a:spcBef>
                <a:spcPts val="0"/>
              </a:spcBef>
              <a:spcAft>
                <a:spcPts val="0"/>
              </a:spcAft>
              <a:buFont typeface="Wingdings" panose="05000000000000000000" pitchFamily="2" charset="2"/>
              <a:buChar char="Ø"/>
              <a:defRPr/>
            </a:pPr>
            <a:r>
              <a:rPr lang="en-US" sz="1200" dirty="0">
                <a:solidFill>
                  <a:schemeClr val="tx2"/>
                </a:solidFill>
                <a:latin typeface="Times New Roman"/>
                <a:ea typeface="Times New Roman"/>
              </a:rPr>
              <a:t>Performance Characteristics </a:t>
            </a:r>
          </a:p>
          <a:p>
            <a:pPr marL="1028700" lvl="1">
              <a:spcBef>
                <a:spcPts val="0"/>
              </a:spcBef>
              <a:spcAft>
                <a:spcPts val="0"/>
              </a:spcAft>
              <a:buFont typeface="Wingdings" panose="05000000000000000000" pitchFamily="2" charset="2"/>
              <a:buChar char="Ø"/>
              <a:defRPr/>
            </a:pPr>
            <a:r>
              <a:rPr lang="en-US" sz="1200" dirty="0">
                <a:solidFill>
                  <a:schemeClr val="tx2"/>
                </a:solidFill>
                <a:latin typeface="Times New Roman"/>
                <a:ea typeface="Times New Roman"/>
              </a:rPr>
              <a:t>Type of Sample (e.g. plasma, serum, urine)</a:t>
            </a:r>
          </a:p>
          <a:p>
            <a:pPr marL="1028700" lvl="1">
              <a:spcBef>
                <a:spcPts val="0"/>
              </a:spcBef>
              <a:spcAft>
                <a:spcPts val="0"/>
              </a:spcAft>
              <a:buFont typeface="Wingdings" panose="05000000000000000000" pitchFamily="2" charset="2"/>
              <a:buChar char="Ø"/>
              <a:defRPr/>
            </a:pPr>
            <a:r>
              <a:rPr lang="en-US" sz="1200" dirty="0">
                <a:solidFill>
                  <a:schemeClr val="tx2"/>
                </a:solidFill>
                <a:latin typeface="Times New Roman"/>
                <a:ea typeface="Times New Roman"/>
              </a:rPr>
              <a:t>Patient Preparation</a:t>
            </a:r>
          </a:p>
          <a:p>
            <a:pPr marL="1028700" lvl="1">
              <a:spcBef>
                <a:spcPts val="0"/>
              </a:spcBef>
              <a:spcAft>
                <a:spcPts val="0"/>
              </a:spcAft>
              <a:buFont typeface="Wingdings" panose="05000000000000000000" pitchFamily="2" charset="2"/>
              <a:buChar char="Ø"/>
              <a:defRPr/>
            </a:pPr>
            <a:r>
              <a:rPr lang="en-US" sz="1200" dirty="0">
                <a:solidFill>
                  <a:schemeClr val="tx2"/>
                </a:solidFill>
                <a:latin typeface="Times New Roman"/>
                <a:ea typeface="Times New Roman"/>
              </a:rPr>
              <a:t>Type of Container and Additives</a:t>
            </a:r>
          </a:p>
          <a:p>
            <a:pPr marL="1028700" lvl="1">
              <a:spcBef>
                <a:spcPts val="0"/>
              </a:spcBef>
              <a:spcAft>
                <a:spcPts val="0"/>
              </a:spcAft>
              <a:buFont typeface="Wingdings" panose="05000000000000000000" pitchFamily="2" charset="2"/>
              <a:buChar char="Ø"/>
              <a:defRPr/>
            </a:pPr>
            <a:r>
              <a:rPr lang="en-US" sz="1200" dirty="0">
                <a:solidFill>
                  <a:schemeClr val="tx2"/>
                </a:solidFill>
                <a:latin typeface="Times New Roman"/>
                <a:ea typeface="Times New Roman"/>
              </a:rPr>
              <a:t>Required Equipment and Reagents</a:t>
            </a:r>
          </a:p>
          <a:p>
            <a:pPr marL="1028700" lvl="1">
              <a:spcBef>
                <a:spcPts val="0"/>
              </a:spcBef>
              <a:spcAft>
                <a:spcPts val="0"/>
              </a:spcAft>
              <a:buFont typeface="Wingdings" panose="05000000000000000000" pitchFamily="2" charset="2"/>
              <a:buChar char="Ø"/>
              <a:defRPr/>
            </a:pPr>
            <a:r>
              <a:rPr lang="en-US" sz="1200" dirty="0">
                <a:solidFill>
                  <a:schemeClr val="tx2"/>
                </a:solidFill>
                <a:latin typeface="Times New Roman"/>
                <a:ea typeface="Times New Roman"/>
              </a:rPr>
              <a:t>Environmental and Safety Controls</a:t>
            </a:r>
          </a:p>
          <a:p>
            <a:pPr marL="1028700" lvl="1">
              <a:spcBef>
                <a:spcPts val="0"/>
              </a:spcBef>
              <a:spcAft>
                <a:spcPts val="0"/>
              </a:spcAft>
              <a:buFont typeface="Wingdings" panose="05000000000000000000" pitchFamily="2" charset="2"/>
              <a:buChar char="Ø"/>
              <a:defRPr/>
            </a:pPr>
            <a:r>
              <a:rPr lang="en-US" sz="1200" dirty="0">
                <a:solidFill>
                  <a:schemeClr val="tx2"/>
                </a:solidFill>
                <a:latin typeface="Times New Roman"/>
                <a:ea typeface="Times New Roman"/>
              </a:rPr>
              <a:t>Calibration Procedures (metrological traceability)</a:t>
            </a:r>
          </a:p>
          <a:p>
            <a:pPr marL="1028700" lvl="1">
              <a:spcBef>
                <a:spcPts val="0"/>
              </a:spcBef>
              <a:spcAft>
                <a:spcPts val="0"/>
              </a:spcAft>
              <a:buFont typeface="Wingdings" panose="05000000000000000000" pitchFamily="2" charset="2"/>
              <a:buChar char="Ø"/>
              <a:defRPr/>
            </a:pPr>
            <a:r>
              <a:rPr lang="en-US" sz="1200" dirty="0">
                <a:solidFill>
                  <a:schemeClr val="tx2"/>
                </a:solidFill>
                <a:latin typeface="Times New Roman"/>
                <a:ea typeface="Times New Roman"/>
              </a:rPr>
              <a:t>Procedural Steps</a:t>
            </a:r>
          </a:p>
          <a:p>
            <a:pPr marL="1028700" lvl="1">
              <a:spcBef>
                <a:spcPts val="0"/>
              </a:spcBef>
              <a:spcAft>
                <a:spcPts val="0"/>
              </a:spcAft>
              <a:buFont typeface="Wingdings" panose="05000000000000000000" pitchFamily="2" charset="2"/>
              <a:buChar char="Ø"/>
              <a:defRPr/>
            </a:pPr>
            <a:r>
              <a:rPr lang="en-US" sz="1200" dirty="0">
                <a:solidFill>
                  <a:schemeClr val="tx2"/>
                </a:solidFill>
                <a:latin typeface="Times New Roman"/>
                <a:ea typeface="Times New Roman"/>
              </a:rPr>
              <a:t>Quality Control Procedures</a:t>
            </a:r>
          </a:p>
          <a:p>
            <a:pPr marL="1028700" lvl="1">
              <a:spcBef>
                <a:spcPts val="0"/>
              </a:spcBef>
              <a:spcAft>
                <a:spcPts val="0"/>
              </a:spcAft>
              <a:buFont typeface="Wingdings" panose="05000000000000000000" pitchFamily="2" charset="2"/>
              <a:buChar char="Ø"/>
              <a:defRPr/>
            </a:pPr>
            <a:r>
              <a:rPr lang="en-US" sz="1200" dirty="0">
                <a:solidFill>
                  <a:schemeClr val="tx2"/>
                </a:solidFill>
                <a:latin typeface="Times New Roman"/>
                <a:ea typeface="Times New Roman"/>
              </a:rPr>
              <a:t>Interferences (e.g. </a:t>
            </a:r>
            <a:r>
              <a:rPr lang="en-US" sz="1200" dirty="0" err="1" smtClean="0">
                <a:solidFill>
                  <a:schemeClr val="tx2"/>
                </a:solidFill>
                <a:latin typeface="Times New Roman"/>
                <a:ea typeface="Times New Roman"/>
              </a:rPr>
              <a:t>lipemia</a:t>
            </a:r>
            <a:r>
              <a:rPr lang="en-US" sz="1200" dirty="0" smtClean="0">
                <a:solidFill>
                  <a:schemeClr val="tx2"/>
                </a:solidFill>
                <a:latin typeface="Times New Roman"/>
                <a:ea typeface="Times New Roman"/>
              </a:rPr>
              <a:t>, </a:t>
            </a:r>
            <a:r>
              <a:rPr lang="en-US" sz="1200" dirty="0" err="1" smtClean="0">
                <a:solidFill>
                  <a:schemeClr val="tx2"/>
                </a:solidFill>
                <a:latin typeface="Times New Roman"/>
                <a:ea typeface="Times New Roman"/>
              </a:rPr>
              <a:t>haemolysis</a:t>
            </a:r>
            <a:r>
              <a:rPr lang="en-US" sz="1200" dirty="0">
                <a:solidFill>
                  <a:schemeClr val="tx2"/>
                </a:solidFill>
                <a:latin typeface="Times New Roman"/>
                <a:ea typeface="Times New Roman"/>
              </a:rPr>
              <a:t>, bilirubinemia, drugs) and Cross Reactions</a:t>
            </a:r>
          </a:p>
          <a:p>
            <a:pPr marL="1028700" lvl="1">
              <a:spcBef>
                <a:spcPts val="0"/>
              </a:spcBef>
              <a:spcAft>
                <a:spcPts val="0"/>
              </a:spcAft>
              <a:buFont typeface="Wingdings" panose="05000000000000000000" pitchFamily="2" charset="2"/>
              <a:buChar char="Ø"/>
              <a:defRPr/>
            </a:pPr>
            <a:r>
              <a:rPr lang="en-US" sz="1200" dirty="0">
                <a:solidFill>
                  <a:schemeClr val="tx2"/>
                </a:solidFill>
                <a:latin typeface="Times New Roman"/>
                <a:ea typeface="Times New Roman"/>
              </a:rPr>
              <a:t>Principle of Procedure for Calculating Results Including, Where Relevant, the Measurement Uncertainty of Measured Quantity Values</a:t>
            </a:r>
          </a:p>
          <a:p>
            <a:pPr marL="1028700" lvl="1">
              <a:spcBef>
                <a:spcPts val="0"/>
              </a:spcBef>
              <a:spcAft>
                <a:spcPts val="0"/>
              </a:spcAft>
              <a:buFont typeface="Wingdings" panose="05000000000000000000" pitchFamily="2" charset="2"/>
              <a:buChar char="Ø"/>
              <a:defRPr/>
            </a:pPr>
            <a:r>
              <a:rPr lang="en-US" sz="1200" dirty="0">
                <a:solidFill>
                  <a:schemeClr val="tx2"/>
                </a:solidFill>
                <a:latin typeface="Times New Roman"/>
                <a:ea typeface="Times New Roman"/>
              </a:rPr>
              <a:t>Biological Reference Intervals or Clinical Decision Values</a:t>
            </a:r>
          </a:p>
          <a:p>
            <a:pPr marL="1028700" lvl="1">
              <a:spcBef>
                <a:spcPts val="0"/>
              </a:spcBef>
              <a:spcAft>
                <a:spcPts val="0"/>
              </a:spcAft>
              <a:buFont typeface="Wingdings" panose="05000000000000000000" pitchFamily="2" charset="2"/>
              <a:buChar char="Ø"/>
              <a:defRPr/>
            </a:pPr>
            <a:r>
              <a:rPr lang="en-US" sz="1200" dirty="0">
                <a:solidFill>
                  <a:schemeClr val="tx2"/>
                </a:solidFill>
                <a:latin typeface="Times New Roman"/>
                <a:ea typeface="Times New Roman"/>
              </a:rPr>
              <a:t>Reportable Interval of Examination Results</a:t>
            </a:r>
          </a:p>
          <a:p>
            <a:pPr marL="1028700" lvl="1">
              <a:spcBef>
                <a:spcPts val="0"/>
              </a:spcBef>
              <a:spcAft>
                <a:spcPts val="0"/>
              </a:spcAft>
              <a:buFont typeface="Wingdings" panose="05000000000000000000" pitchFamily="2" charset="2"/>
              <a:buChar char="Ø"/>
              <a:defRPr/>
            </a:pPr>
            <a:r>
              <a:rPr lang="en-US" sz="1200" dirty="0">
                <a:solidFill>
                  <a:schemeClr val="tx2"/>
                </a:solidFill>
                <a:latin typeface="Times New Roman"/>
                <a:ea typeface="Times New Roman"/>
              </a:rPr>
              <a:t>Instructions for Determining Quantitative Results When a Result is not Within the Measurement Interval</a:t>
            </a:r>
          </a:p>
          <a:p>
            <a:pPr marL="1028700" lvl="1">
              <a:spcBef>
                <a:spcPts val="0"/>
              </a:spcBef>
              <a:spcAft>
                <a:spcPts val="0"/>
              </a:spcAft>
              <a:buFont typeface="Wingdings" panose="05000000000000000000" pitchFamily="2" charset="2"/>
              <a:buChar char="Ø"/>
              <a:defRPr/>
            </a:pPr>
            <a:r>
              <a:rPr lang="en-US" sz="1200" dirty="0">
                <a:solidFill>
                  <a:schemeClr val="tx2"/>
                </a:solidFill>
                <a:latin typeface="Times New Roman"/>
                <a:ea typeface="Times New Roman"/>
              </a:rPr>
              <a:t>Alert/Critical Values, Where Appropriate</a:t>
            </a:r>
          </a:p>
          <a:p>
            <a:pPr marL="1028700" lvl="1">
              <a:spcBef>
                <a:spcPts val="0"/>
              </a:spcBef>
              <a:spcAft>
                <a:spcPts val="0"/>
              </a:spcAft>
              <a:buFont typeface="Wingdings" panose="05000000000000000000" pitchFamily="2" charset="2"/>
              <a:buChar char="Ø"/>
              <a:defRPr/>
            </a:pPr>
            <a:r>
              <a:rPr lang="en-US" sz="1200" dirty="0">
                <a:solidFill>
                  <a:schemeClr val="tx2"/>
                </a:solidFill>
                <a:latin typeface="Times New Roman"/>
                <a:ea typeface="Times New Roman"/>
              </a:rPr>
              <a:t>Laboratory Clinical Interpretation</a:t>
            </a:r>
          </a:p>
          <a:p>
            <a:pPr marL="1028700" lvl="1">
              <a:spcBef>
                <a:spcPts val="0"/>
              </a:spcBef>
              <a:spcAft>
                <a:spcPts val="0"/>
              </a:spcAft>
              <a:buFont typeface="Wingdings" panose="05000000000000000000" pitchFamily="2" charset="2"/>
              <a:buChar char="Ø"/>
              <a:defRPr/>
            </a:pPr>
            <a:r>
              <a:rPr lang="en-US" sz="1200" dirty="0">
                <a:solidFill>
                  <a:schemeClr val="tx2"/>
                </a:solidFill>
                <a:latin typeface="Times New Roman"/>
                <a:ea typeface="Times New Roman"/>
              </a:rPr>
              <a:t>Potential Sources of Variation</a:t>
            </a:r>
          </a:p>
          <a:p>
            <a:pPr marL="1028700" lvl="1">
              <a:spcBef>
                <a:spcPts val="0"/>
              </a:spcBef>
              <a:spcAft>
                <a:spcPts val="0"/>
              </a:spcAft>
              <a:buFont typeface="Wingdings" panose="05000000000000000000" pitchFamily="2" charset="2"/>
              <a:buChar char="Ø"/>
              <a:defRPr/>
            </a:pPr>
            <a:r>
              <a:rPr lang="en-US" sz="1200" dirty="0">
                <a:solidFill>
                  <a:schemeClr val="tx2"/>
                </a:solidFill>
                <a:latin typeface="Times New Roman"/>
                <a:ea typeface="Times New Roman"/>
              </a:rPr>
              <a:t>References</a:t>
            </a:r>
          </a:p>
          <a:p>
            <a:pPr>
              <a:defRPr/>
            </a:pPr>
            <a:endParaRPr sz="16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92150"/>
            <a:ext cx="8229600" cy="266700"/>
          </a:xfrm>
        </p:spPr>
        <p:txBody>
          <a:bodyPr/>
          <a:lstStyle/>
          <a:p>
            <a:pPr eaLnBrk="1" hangingPunct="1">
              <a:spcBef>
                <a:spcPts val="0"/>
              </a:spcBef>
              <a:spcAft>
                <a:spcPts val="0"/>
              </a:spcAft>
              <a:defRPr/>
            </a:pPr>
            <a:r>
              <a:rPr sz="1400" smtClean="0">
                <a:solidFill>
                  <a:srgbClr val="002060"/>
                </a:solidFill>
                <a:latin typeface="Times New Roman"/>
                <a:ea typeface="Times New Roman"/>
              </a:rPr>
              <a:t>	</a:t>
            </a:r>
            <a:r>
              <a:rPr sz="1400" b="1" u="sng" smtClean="0">
                <a:solidFill>
                  <a:srgbClr val="002060"/>
                </a:solidFill>
                <a:latin typeface="Times New Roman"/>
                <a:ea typeface="Times New Roman"/>
              </a:rPr>
              <a:t>5.6 </a:t>
            </a:r>
            <a:r>
              <a:rPr sz="1400" b="1" u="sng">
                <a:solidFill>
                  <a:srgbClr val="002060"/>
                </a:solidFill>
                <a:latin typeface="Times New Roman"/>
                <a:ea typeface="Times New Roman"/>
              </a:rPr>
              <a:t>Ensuring Quality of Examination Results</a:t>
            </a:r>
            <a:r>
              <a:rPr sz="1400">
                <a:solidFill>
                  <a:srgbClr val="002060"/>
                </a:solidFill>
                <a:latin typeface="Times New Roman"/>
                <a:ea typeface="Times New Roman"/>
              </a:rPr>
              <a:t/>
            </a:r>
            <a:br>
              <a:rPr sz="1400">
                <a:solidFill>
                  <a:srgbClr val="002060"/>
                </a:solidFill>
                <a:latin typeface="Times New Roman"/>
                <a:ea typeface="Times New Roman"/>
              </a:rPr>
            </a:br>
            <a:endParaRPr/>
          </a:p>
        </p:txBody>
      </p:sp>
      <p:sp>
        <p:nvSpPr>
          <p:cNvPr id="3" name="Content Placeholder 2"/>
          <p:cNvSpPr>
            <a:spLocks noGrp="1"/>
          </p:cNvSpPr>
          <p:nvPr>
            <p:ph idx="1"/>
          </p:nvPr>
        </p:nvSpPr>
        <p:spPr>
          <a:xfrm>
            <a:off x="457200" y="981075"/>
            <a:ext cx="8229600" cy="5256213"/>
          </a:xfrm>
        </p:spPr>
        <p:txBody>
          <a:bodyPr/>
          <a:lstStyle/>
          <a:p>
            <a:pPr>
              <a:spcBef>
                <a:spcPts val="0"/>
              </a:spcBef>
              <a:spcAft>
                <a:spcPts val="0"/>
              </a:spcAft>
              <a:defRPr/>
            </a:pPr>
            <a:r>
              <a:rPr sz="1400" b="1">
                <a:latin typeface="Times New Roman"/>
                <a:ea typeface="Times New Roman"/>
              </a:rPr>
              <a:t> </a:t>
            </a:r>
            <a:r>
              <a:rPr sz="1300" b="1">
                <a:latin typeface="Times New Roman"/>
                <a:ea typeface="Times New Roman"/>
              </a:rPr>
              <a:t>5.6.1 General</a:t>
            </a:r>
            <a:endParaRPr sz="1300">
              <a:latin typeface="Times New Roman"/>
              <a:ea typeface="Times New Roman"/>
            </a:endParaRPr>
          </a:p>
          <a:p>
            <a:pPr>
              <a:spcBef>
                <a:spcPts val="0"/>
              </a:spcBef>
              <a:spcAft>
                <a:spcPts val="0"/>
              </a:spcAft>
              <a:defRPr/>
            </a:pPr>
            <a:r>
              <a:rPr sz="1300" b="1">
                <a:latin typeface="Times New Roman"/>
                <a:ea typeface="Times New Roman"/>
              </a:rPr>
              <a:t> </a:t>
            </a:r>
            <a:endParaRPr sz="1300">
              <a:latin typeface="Times New Roman"/>
              <a:ea typeface="Times New Roman"/>
            </a:endParaRPr>
          </a:p>
          <a:p>
            <a:pPr>
              <a:spcBef>
                <a:spcPts val="0"/>
              </a:spcBef>
              <a:spcAft>
                <a:spcPts val="0"/>
              </a:spcAft>
              <a:defRPr/>
            </a:pPr>
            <a:r>
              <a:rPr sz="1300">
                <a:latin typeface="Times New Roman"/>
                <a:ea typeface="Times New Roman"/>
              </a:rPr>
              <a:t>The quality of examinations is ensured through established processes that are tested, controlled documented and monitored.  Appropriate pre and post-examination processes support and are implemented as part of the Quality Management System. </a:t>
            </a:r>
          </a:p>
          <a:p>
            <a:pPr>
              <a:spcBef>
                <a:spcPts val="0"/>
              </a:spcBef>
              <a:spcAft>
                <a:spcPts val="0"/>
              </a:spcAft>
              <a:defRPr/>
            </a:pPr>
            <a:r>
              <a:rPr sz="1300" b="1">
                <a:latin typeface="Times New Roman"/>
                <a:ea typeface="Times New Roman"/>
              </a:rPr>
              <a:t> </a:t>
            </a:r>
            <a:endParaRPr sz="1300">
              <a:latin typeface="Times New Roman"/>
              <a:ea typeface="Times New Roman"/>
            </a:endParaRPr>
          </a:p>
          <a:p>
            <a:pPr>
              <a:spcBef>
                <a:spcPts val="0"/>
              </a:spcBef>
              <a:spcAft>
                <a:spcPts val="0"/>
              </a:spcAft>
              <a:defRPr/>
            </a:pPr>
            <a:r>
              <a:rPr sz="1300" b="1">
                <a:latin typeface="Times New Roman"/>
                <a:ea typeface="Times New Roman"/>
              </a:rPr>
              <a:t>5.6.2 Quality Control</a:t>
            </a:r>
            <a:endParaRPr sz="1300">
              <a:latin typeface="Times New Roman"/>
              <a:ea typeface="Times New Roman"/>
            </a:endParaRPr>
          </a:p>
          <a:p>
            <a:pPr>
              <a:spcBef>
                <a:spcPts val="0"/>
              </a:spcBef>
              <a:spcAft>
                <a:spcPts val="0"/>
              </a:spcAft>
              <a:defRPr/>
            </a:pPr>
            <a:r>
              <a:rPr sz="1300">
                <a:latin typeface="Times New Roman"/>
                <a:ea typeface="Times New Roman"/>
              </a:rPr>
              <a:t> </a:t>
            </a:r>
          </a:p>
          <a:p>
            <a:pPr>
              <a:spcBef>
                <a:spcPts val="0"/>
              </a:spcBef>
              <a:spcAft>
                <a:spcPts val="0"/>
              </a:spcAft>
              <a:defRPr/>
            </a:pPr>
            <a:r>
              <a:rPr sz="1300">
                <a:latin typeface="Times New Roman"/>
                <a:ea typeface="Times New Roman"/>
              </a:rPr>
              <a:t>The following documents apply:</a:t>
            </a:r>
          </a:p>
          <a:p>
            <a:pPr marL="342900" indent="-342900">
              <a:spcBef>
                <a:spcPts val="0"/>
              </a:spcBef>
              <a:spcAft>
                <a:spcPts val="0"/>
              </a:spcAft>
              <a:buFont typeface="Symbol"/>
              <a:buChar char=""/>
              <a:defRPr/>
            </a:pPr>
            <a:r>
              <a:rPr sz="1300">
                <a:latin typeface="Times New Roman"/>
                <a:ea typeface="Times New Roman"/>
              </a:rPr>
              <a:t>Internal Quality Control</a:t>
            </a:r>
          </a:p>
          <a:p>
            <a:pPr marL="342900" indent="-342900">
              <a:spcBef>
                <a:spcPts val="0"/>
              </a:spcBef>
              <a:spcAft>
                <a:spcPts val="0"/>
              </a:spcAft>
              <a:buFont typeface="Symbol"/>
              <a:buChar char=""/>
              <a:defRPr/>
            </a:pPr>
            <a:r>
              <a:rPr sz="1300">
                <a:latin typeface="Times New Roman"/>
                <a:ea typeface="Times New Roman"/>
              </a:rPr>
              <a:t>Calibration Records</a:t>
            </a:r>
          </a:p>
          <a:p>
            <a:pPr marL="342900" indent="-342900">
              <a:spcBef>
                <a:spcPts val="0"/>
              </a:spcBef>
              <a:spcAft>
                <a:spcPts val="0"/>
              </a:spcAft>
              <a:buFont typeface="Symbol"/>
              <a:buChar char=""/>
              <a:defRPr/>
            </a:pPr>
            <a:r>
              <a:rPr sz="1300">
                <a:latin typeface="Times New Roman"/>
                <a:ea typeface="Times New Roman"/>
              </a:rPr>
              <a:t>Calibration Verification Linearity</a:t>
            </a:r>
          </a:p>
          <a:p>
            <a:pPr>
              <a:spcBef>
                <a:spcPts val="0"/>
              </a:spcBef>
              <a:spcAft>
                <a:spcPts val="0"/>
              </a:spcAft>
              <a:defRPr/>
            </a:pPr>
            <a:r>
              <a:rPr sz="1300" b="1">
                <a:latin typeface="Times New Roman"/>
                <a:ea typeface="Times New Roman"/>
              </a:rPr>
              <a:t> </a:t>
            </a:r>
            <a:endParaRPr sz="1300">
              <a:latin typeface="Times New Roman"/>
              <a:ea typeface="Times New Roman"/>
            </a:endParaRPr>
          </a:p>
          <a:p>
            <a:pPr>
              <a:spcBef>
                <a:spcPts val="0"/>
              </a:spcBef>
              <a:spcAft>
                <a:spcPts val="0"/>
              </a:spcAft>
              <a:defRPr/>
            </a:pPr>
            <a:r>
              <a:rPr sz="1300" b="1">
                <a:latin typeface="Times New Roman"/>
                <a:ea typeface="Times New Roman"/>
              </a:rPr>
              <a:t>5.6.2.1 General</a:t>
            </a:r>
            <a:endParaRPr sz="1300">
              <a:latin typeface="Times New Roman"/>
              <a:ea typeface="Times New Roman"/>
            </a:endParaRPr>
          </a:p>
          <a:p>
            <a:pPr>
              <a:spcBef>
                <a:spcPts val="0"/>
              </a:spcBef>
              <a:spcAft>
                <a:spcPts val="0"/>
              </a:spcAft>
              <a:defRPr/>
            </a:pPr>
            <a:r>
              <a:rPr sz="1300" b="1">
                <a:latin typeface="Times New Roman"/>
                <a:ea typeface="Times New Roman"/>
              </a:rPr>
              <a:t> </a:t>
            </a:r>
            <a:endParaRPr sz="1300">
              <a:latin typeface="Times New Roman"/>
              <a:ea typeface="Times New Roman"/>
            </a:endParaRPr>
          </a:p>
          <a:p>
            <a:pPr>
              <a:spcBef>
                <a:spcPts val="0"/>
              </a:spcBef>
              <a:spcAft>
                <a:spcPts val="0"/>
              </a:spcAft>
              <a:defRPr/>
            </a:pPr>
            <a:r>
              <a:rPr sz="1300">
                <a:latin typeface="Times New Roman"/>
                <a:ea typeface="Times New Roman"/>
              </a:rPr>
              <a:t>Quality Control procedures are tested and implemented that verifies and supports the attainment of quality results.</a:t>
            </a:r>
          </a:p>
          <a:p>
            <a:pPr>
              <a:spcBef>
                <a:spcPts val="0"/>
              </a:spcBef>
              <a:spcAft>
                <a:spcPts val="0"/>
              </a:spcAft>
              <a:defRPr/>
            </a:pPr>
            <a:r>
              <a:rPr sz="1300">
                <a:latin typeface="Times New Roman"/>
                <a:ea typeface="Times New Roman"/>
              </a:rPr>
              <a:t> </a:t>
            </a:r>
          </a:p>
          <a:p>
            <a:pPr>
              <a:spcBef>
                <a:spcPts val="0"/>
              </a:spcBef>
              <a:spcAft>
                <a:spcPts val="0"/>
              </a:spcAft>
              <a:defRPr/>
            </a:pPr>
            <a:r>
              <a:rPr sz="1300" b="1">
                <a:latin typeface="Times New Roman"/>
                <a:ea typeface="Times New Roman"/>
              </a:rPr>
              <a:t>5.6.2.2 Quality Control Materials</a:t>
            </a:r>
            <a:endParaRPr sz="1300">
              <a:latin typeface="Times New Roman"/>
              <a:ea typeface="Times New Roman"/>
            </a:endParaRPr>
          </a:p>
          <a:p>
            <a:pPr>
              <a:spcBef>
                <a:spcPts val="0"/>
              </a:spcBef>
              <a:spcAft>
                <a:spcPts val="0"/>
              </a:spcAft>
              <a:defRPr/>
            </a:pPr>
            <a:r>
              <a:rPr sz="1300" b="1">
                <a:latin typeface="Times New Roman"/>
                <a:ea typeface="Times New Roman"/>
              </a:rPr>
              <a:t> </a:t>
            </a:r>
            <a:endParaRPr sz="1300">
              <a:latin typeface="Times New Roman"/>
              <a:ea typeface="Times New Roman"/>
            </a:endParaRPr>
          </a:p>
          <a:p>
            <a:pPr>
              <a:spcBef>
                <a:spcPts val="0"/>
              </a:spcBef>
              <a:spcAft>
                <a:spcPts val="0"/>
              </a:spcAft>
              <a:defRPr/>
            </a:pPr>
            <a:r>
              <a:rPr sz="1300">
                <a:latin typeface="Times New Roman"/>
                <a:ea typeface="Times New Roman"/>
              </a:rPr>
              <a:t>Quality Control materials are chosen that closely represent the integrity of a patient sample when analyzed in the testing system.  The frequency of Quality Control placement for a given assay is determined based on the assay stability and the impact to the patient.</a:t>
            </a:r>
          </a:p>
          <a:p>
            <a:pPr>
              <a:spcBef>
                <a:spcPts val="0"/>
              </a:spcBef>
              <a:spcAft>
                <a:spcPts val="0"/>
              </a:spcAft>
              <a:defRPr/>
            </a:pPr>
            <a:r>
              <a:rPr sz="1300">
                <a:latin typeface="Times New Roman"/>
                <a:ea typeface="Times New Roman"/>
              </a:rPr>
              <a:t> </a:t>
            </a:r>
          </a:p>
          <a:p>
            <a:pPr>
              <a:spcBef>
                <a:spcPts val="0"/>
              </a:spcBef>
              <a:spcAft>
                <a:spcPts val="0"/>
              </a:spcAft>
              <a:defRPr/>
            </a:pPr>
            <a:r>
              <a:rPr sz="1300">
                <a:latin typeface="Times New Roman"/>
                <a:ea typeface="Times New Roman"/>
              </a:rPr>
              <a:t>Concentrations of control materials are chosen, wherever possible, that are at or near the clinical decision values.</a:t>
            </a:r>
          </a:p>
          <a:p>
            <a:pPr>
              <a:spcBef>
                <a:spcPts val="0"/>
              </a:spcBef>
              <a:spcAft>
                <a:spcPts val="0"/>
              </a:spcAft>
              <a:defRPr/>
            </a:pPr>
            <a:r>
              <a:rPr sz="1300">
                <a:latin typeface="Times New Roman"/>
                <a:ea typeface="Times New Roman"/>
              </a:rPr>
              <a:t>Use of independent third party control materials should be considered, either instead of, or in addition to, any control materials supplied by the reagent or instrument manufacturer as per directive from the Chief Medical Officer.</a:t>
            </a:r>
          </a:p>
          <a:p>
            <a:pPr>
              <a:defRPr/>
            </a:pPr>
            <a:endParaRPr sz="14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052513"/>
            <a:ext cx="8229600" cy="5184775"/>
          </a:xfrm>
        </p:spPr>
        <p:txBody>
          <a:bodyPr/>
          <a:lstStyle/>
          <a:p>
            <a:pPr>
              <a:spcBef>
                <a:spcPts val="0"/>
              </a:spcBef>
              <a:spcAft>
                <a:spcPts val="0"/>
              </a:spcAft>
              <a:defRPr/>
            </a:pPr>
            <a:r>
              <a:rPr sz="2000" b="1" u="sng">
                <a:latin typeface="Times New Roman"/>
                <a:ea typeface="Times New Roman"/>
              </a:rPr>
              <a:t>5.6.2.3 Quality Control Data</a:t>
            </a:r>
          </a:p>
          <a:p>
            <a:pPr>
              <a:spcBef>
                <a:spcPts val="0"/>
              </a:spcBef>
              <a:spcAft>
                <a:spcPts val="0"/>
              </a:spcAft>
              <a:defRPr/>
            </a:pPr>
            <a:endParaRPr sz="2000">
              <a:latin typeface="Times New Roman"/>
              <a:ea typeface="Times New Roman"/>
            </a:endParaRPr>
          </a:p>
          <a:p>
            <a:pPr>
              <a:spcBef>
                <a:spcPts val="0"/>
              </a:spcBef>
              <a:spcAft>
                <a:spcPts val="0"/>
              </a:spcAft>
              <a:defRPr/>
            </a:pPr>
            <a:r>
              <a:rPr sz="2000">
                <a:latin typeface="Times New Roman"/>
                <a:ea typeface="Times New Roman"/>
              </a:rPr>
              <a:t>There is a procedure that outlines the process, in the event of a quality failure, that prevents the release of patient results. When the quality control results are outside the limits of acceptability patient results are not reported. The system is then re-evaluated and corrected to ensure accurate specifications are met. Only then will patient samples be re-examined. In addition, results from patient samples that were examined after the last successful quality control event are reviewed.</a:t>
            </a:r>
          </a:p>
          <a:p>
            <a:pPr>
              <a:spcBef>
                <a:spcPts val="0"/>
              </a:spcBef>
              <a:spcAft>
                <a:spcPts val="0"/>
              </a:spcAft>
              <a:defRPr/>
            </a:pPr>
            <a:r>
              <a:rPr sz="2000">
                <a:latin typeface="Times New Roman"/>
                <a:ea typeface="Times New Roman"/>
              </a:rPr>
              <a:t> </a:t>
            </a:r>
          </a:p>
          <a:p>
            <a:pPr>
              <a:spcBef>
                <a:spcPts val="0"/>
              </a:spcBef>
              <a:spcAft>
                <a:spcPts val="0"/>
              </a:spcAft>
              <a:defRPr/>
            </a:pPr>
            <a:r>
              <a:rPr sz="2000">
                <a:latin typeface="Times New Roman"/>
                <a:ea typeface="Times New Roman"/>
              </a:rPr>
              <a:t>Quality control data is reviewed at regular intervals to ensure the quality of the examination system. Trends are noted for any required preventive actions. All Quality Control is documented and stored.</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513"/>
            <a:ext cx="8229600" cy="5256212"/>
          </a:xfrm>
        </p:spPr>
        <p:txBody>
          <a:bodyPr/>
          <a:lstStyle/>
          <a:p>
            <a:pPr>
              <a:spcBef>
                <a:spcPts val="0"/>
              </a:spcBef>
              <a:spcAft>
                <a:spcPts val="0"/>
              </a:spcAft>
              <a:defRPr/>
            </a:pPr>
            <a:r>
              <a:rPr sz="1300" b="1">
                <a:latin typeface="Times New Roman"/>
                <a:ea typeface="Times New Roman"/>
              </a:rPr>
              <a:t>5.6.3 </a:t>
            </a:r>
            <a:r>
              <a:rPr sz="1300" b="1" err="1">
                <a:latin typeface="Times New Roman"/>
                <a:ea typeface="Times New Roman"/>
              </a:rPr>
              <a:t>Interlaboratory</a:t>
            </a:r>
            <a:r>
              <a:rPr sz="1300" b="1">
                <a:latin typeface="Times New Roman"/>
                <a:ea typeface="Times New Roman"/>
              </a:rPr>
              <a:t> Comparisons</a:t>
            </a:r>
            <a:endParaRPr sz="1300">
              <a:latin typeface="Times New Roman"/>
              <a:ea typeface="Times New Roman"/>
            </a:endParaRPr>
          </a:p>
          <a:p>
            <a:pPr>
              <a:spcBef>
                <a:spcPts val="0"/>
              </a:spcBef>
              <a:spcAft>
                <a:spcPts val="0"/>
              </a:spcAft>
              <a:defRPr/>
            </a:pPr>
            <a:endParaRPr sz="1300">
              <a:latin typeface="Times New Roman"/>
              <a:ea typeface="Times New Roman"/>
            </a:endParaRPr>
          </a:p>
          <a:p>
            <a:pPr>
              <a:spcBef>
                <a:spcPts val="0"/>
              </a:spcBef>
              <a:spcAft>
                <a:spcPts val="0"/>
              </a:spcAft>
              <a:defRPr/>
            </a:pPr>
            <a:r>
              <a:rPr sz="1300">
                <a:latin typeface="Times New Roman"/>
                <a:ea typeface="Times New Roman"/>
              </a:rPr>
              <a:t>The following documents apply:</a:t>
            </a:r>
          </a:p>
          <a:p>
            <a:pPr marL="1085850" lvl="1" indent="-342900">
              <a:spcBef>
                <a:spcPts val="0"/>
              </a:spcBef>
              <a:spcAft>
                <a:spcPts val="0"/>
              </a:spcAft>
              <a:buFont typeface="Symbol"/>
              <a:buChar char=""/>
              <a:defRPr/>
            </a:pPr>
            <a:r>
              <a:rPr lang="en-US" sz="1300" dirty="0">
                <a:solidFill>
                  <a:schemeClr val="tx2"/>
                </a:solidFill>
                <a:latin typeface="Times New Roman"/>
                <a:ea typeface="Times New Roman"/>
              </a:rPr>
              <a:t>Alternative Assessment SOP</a:t>
            </a:r>
          </a:p>
          <a:p>
            <a:pPr marL="1085850" lvl="1" indent="-342900">
              <a:spcBef>
                <a:spcPts val="0"/>
              </a:spcBef>
              <a:spcAft>
                <a:spcPts val="0"/>
              </a:spcAft>
              <a:buFont typeface="Symbol"/>
              <a:buChar char=""/>
              <a:defRPr/>
            </a:pPr>
            <a:r>
              <a:rPr lang="en-US" sz="1300" dirty="0">
                <a:solidFill>
                  <a:schemeClr val="tx2"/>
                </a:solidFill>
                <a:latin typeface="Times New Roman"/>
                <a:ea typeface="Times New Roman"/>
              </a:rPr>
              <a:t>Proficiency Testing </a:t>
            </a:r>
            <a:r>
              <a:rPr lang="en-US" sz="1300" dirty="0" smtClean="0">
                <a:solidFill>
                  <a:schemeClr val="tx2"/>
                </a:solidFill>
                <a:latin typeface="Times New Roman"/>
                <a:ea typeface="Times New Roman"/>
              </a:rPr>
              <a:t>SOP</a:t>
            </a:r>
            <a:endParaRPr lang="en-US" sz="1300" dirty="0">
              <a:solidFill>
                <a:schemeClr val="tx2"/>
              </a:solidFill>
              <a:latin typeface="Times New Roman"/>
              <a:ea typeface="Times New Roman"/>
            </a:endParaRPr>
          </a:p>
          <a:p>
            <a:pPr>
              <a:spcBef>
                <a:spcPts val="0"/>
              </a:spcBef>
              <a:spcAft>
                <a:spcPts val="0"/>
              </a:spcAft>
              <a:defRPr/>
            </a:pPr>
            <a:r>
              <a:rPr sz="1300" b="1">
                <a:latin typeface="Times New Roman"/>
                <a:ea typeface="Times New Roman"/>
              </a:rPr>
              <a:t>5.6.3.1 Participation</a:t>
            </a:r>
            <a:endParaRPr sz="1300">
              <a:latin typeface="Times New Roman"/>
              <a:ea typeface="Times New Roman"/>
            </a:endParaRPr>
          </a:p>
          <a:p>
            <a:pPr>
              <a:spcBef>
                <a:spcPts val="0"/>
              </a:spcBef>
              <a:spcAft>
                <a:spcPts val="0"/>
              </a:spcAft>
              <a:defRPr/>
            </a:pPr>
            <a:r>
              <a:rPr sz="1300" b="1">
                <a:latin typeface="Times New Roman"/>
                <a:ea typeface="Times New Roman"/>
              </a:rPr>
              <a:t> </a:t>
            </a:r>
            <a:endParaRPr sz="1300">
              <a:latin typeface="Times New Roman"/>
              <a:ea typeface="Times New Roman"/>
            </a:endParaRPr>
          </a:p>
          <a:p>
            <a:pPr>
              <a:spcBef>
                <a:spcPts val="0"/>
              </a:spcBef>
              <a:spcAft>
                <a:spcPts val="0"/>
              </a:spcAft>
              <a:defRPr/>
            </a:pPr>
            <a:r>
              <a:rPr sz="1300">
                <a:latin typeface="Times New Roman"/>
                <a:ea typeface="Times New Roman"/>
              </a:rPr>
              <a:t>The NRL participates in an </a:t>
            </a:r>
            <a:r>
              <a:rPr sz="1300" err="1">
                <a:latin typeface="Times New Roman"/>
                <a:ea typeface="Times New Roman"/>
              </a:rPr>
              <a:t>Interlaboratory</a:t>
            </a:r>
            <a:r>
              <a:rPr sz="1300">
                <a:latin typeface="Times New Roman"/>
                <a:ea typeface="Times New Roman"/>
              </a:rPr>
              <a:t> Comparison program appropriate to the examinations and interpretations of examination results. This program is documented and monitored for any corrective actions required and for continuous improvement opportunities. </a:t>
            </a:r>
          </a:p>
          <a:p>
            <a:pPr>
              <a:spcBef>
                <a:spcPts val="0"/>
              </a:spcBef>
              <a:spcAft>
                <a:spcPts val="0"/>
              </a:spcAft>
              <a:defRPr/>
            </a:pPr>
            <a:r>
              <a:rPr sz="1300">
                <a:latin typeface="Times New Roman"/>
                <a:ea typeface="Times New Roman"/>
              </a:rPr>
              <a:t>There is a documented procedure for </a:t>
            </a:r>
            <a:r>
              <a:rPr sz="1300" err="1">
                <a:latin typeface="Times New Roman"/>
                <a:ea typeface="Times New Roman"/>
              </a:rPr>
              <a:t>interlaboratory</a:t>
            </a:r>
            <a:r>
              <a:rPr sz="1300">
                <a:latin typeface="Times New Roman"/>
                <a:ea typeface="Times New Roman"/>
              </a:rPr>
              <a:t> comparison participation that includes defined responsibilities and instructions for participation, and any performance criteria that differ from the criteria used in the </a:t>
            </a:r>
            <a:r>
              <a:rPr sz="1300" err="1">
                <a:latin typeface="Times New Roman"/>
                <a:ea typeface="Times New Roman"/>
              </a:rPr>
              <a:t>interlaboratory</a:t>
            </a:r>
            <a:r>
              <a:rPr sz="1300">
                <a:latin typeface="Times New Roman"/>
                <a:ea typeface="Times New Roman"/>
              </a:rPr>
              <a:t> comparison program. The program is designed to provide clinically relevant challenges that mimic patient samples and have the effect of checking the entire examination process, including pre-examination procedures, and post-examination procedures, where possible.</a:t>
            </a:r>
          </a:p>
          <a:p>
            <a:pPr>
              <a:spcBef>
                <a:spcPts val="0"/>
              </a:spcBef>
              <a:spcAft>
                <a:spcPts val="0"/>
              </a:spcAft>
              <a:defRPr/>
            </a:pPr>
            <a:endParaRPr sz="1300">
              <a:latin typeface="Times New Roman"/>
              <a:ea typeface="Times New Roman"/>
            </a:endParaRPr>
          </a:p>
          <a:p>
            <a:pPr>
              <a:defRPr/>
            </a:pPr>
            <a:r>
              <a:rPr sz="1300" b="1">
                <a:latin typeface="Times New Roman" panose="02020603050405020304" pitchFamily="18" charset="0"/>
                <a:cs typeface="Times New Roman" panose="02020603050405020304" pitchFamily="18" charset="0"/>
              </a:rPr>
              <a:t>5.6.3.2 Alternative Approaches</a:t>
            </a:r>
            <a:endParaRPr sz="1300">
              <a:latin typeface="Times New Roman" panose="02020603050405020304" pitchFamily="18" charset="0"/>
              <a:cs typeface="Times New Roman" panose="02020603050405020304" pitchFamily="18" charset="0"/>
            </a:endParaRPr>
          </a:p>
          <a:p>
            <a:pPr>
              <a:defRPr/>
            </a:pPr>
            <a:r>
              <a:rPr sz="1300" b="1">
                <a:latin typeface="Times New Roman" panose="02020603050405020304" pitchFamily="18" charset="0"/>
                <a:cs typeface="Times New Roman" panose="02020603050405020304" pitchFamily="18" charset="0"/>
              </a:rPr>
              <a:t> </a:t>
            </a:r>
            <a:endParaRPr sz="1300">
              <a:latin typeface="Times New Roman" panose="02020603050405020304" pitchFamily="18" charset="0"/>
              <a:cs typeface="Times New Roman" panose="02020603050405020304" pitchFamily="18" charset="0"/>
            </a:endParaRPr>
          </a:p>
          <a:p>
            <a:pPr>
              <a:defRPr/>
            </a:pPr>
            <a:r>
              <a:rPr sz="1300">
                <a:latin typeface="Times New Roman" panose="02020603050405020304" pitchFamily="18" charset="0"/>
                <a:cs typeface="Times New Roman" panose="02020603050405020304" pitchFamily="18" charset="0"/>
              </a:rPr>
              <a:t>Whenever an interlaboratory comparison is not available, another material is used to attain objective evidence for determining the acceptability of examination results.</a:t>
            </a:r>
          </a:p>
          <a:p>
            <a:pPr>
              <a:spcBef>
                <a:spcPts val="0"/>
              </a:spcBef>
              <a:spcAft>
                <a:spcPts val="0"/>
              </a:spcAft>
              <a:defRPr/>
            </a:pPr>
            <a:endParaRPr sz="1600">
              <a:latin typeface="Times New Roman"/>
              <a:ea typeface="Times New Roman"/>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513"/>
            <a:ext cx="8229600" cy="4992687"/>
          </a:xfrm>
        </p:spPr>
        <p:txBody>
          <a:bodyPr/>
          <a:lstStyle/>
          <a:p>
            <a:pPr>
              <a:spcBef>
                <a:spcPts val="0"/>
              </a:spcBef>
              <a:spcAft>
                <a:spcPts val="0"/>
              </a:spcAft>
              <a:defRPr/>
            </a:pPr>
            <a:r>
              <a:rPr sz="1600" b="1">
                <a:latin typeface="Times New Roman"/>
                <a:ea typeface="Times New Roman"/>
              </a:rPr>
              <a:t>5.6.3.3 Analysis of </a:t>
            </a:r>
            <a:r>
              <a:rPr sz="1600" b="1" err="1">
                <a:latin typeface="Times New Roman"/>
                <a:ea typeface="Times New Roman"/>
              </a:rPr>
              <a:t>Interlaboratory</a:t>
            </a:r>
            <a:r>
              <a:rPr sz="1600" b="1">
                <a:latin typeface="Times New Roman"/>
                <a:ea typeface="Times New Roman"/>
              </a:rPr>
              <a:t> Comparison Samples</a:t>
            </a:r>
            <a:endParaRPr sz="1600">
              <a:latin typeface="Times New Roman"/>
              <a:ea typeface="Times New Roman"/>
            </a:endParaRPr>
          </a:p>
          <a:p>
            <a:pPr>
              <a:spcBef>
                <a:spcPts val="0"/>
              </a:spcBef>
              <a:spcAft>
                <a:spcPts val="0"/>
              </a:spcAft>
              <a:defRPr/>
            </a:pPr>
            <a:r>
              <a:rPr sz="1600">
                <a:latin typeface="Times New Roman"/>
                <a:ea typeface="Times New Roman"/>
              </a:rPr>
              <a:t> </a:t>
            </a:r>
          </a:p>
          <a:p>
            <a:pPr>
              <a:spcBef>
                <a:spcPts val="0"/>
              </a:spcBef>
              <a:spcAft>
                <a:spcPts val="0"/>
              </a:spcAft>
              <a:defRPr/>
            </a:pPr>
            <a:r>
              <a:rPr sz="1600" err="1">
                <a:latin typeface="Times New Roman"/>
                <a:ea typeface="Times New Roman"/>
              </a:rPr>
              <a:t>Interlaboratory</a:t>
            </a:r>
            <a:r>
              <a:rPr sz="1600">
                <a:latin typeface="Times New Roman"/>
                <a:ea typeface="Times New Roman"/>
              </a:rPr>
              <a:t> comparison samples are integrated into the routine workflow in a manner that follows, as much as possible, the handling of patient samples.</a:t>
            </a:r>
          </a:p>
          <a:p>
            <a:pPr>
              <a:spcBef>
                <a:spcPts val="0"/>
              </a:spcBef>
              <a:spcAft>
                <a:spcPts val="0"/>
              </a:spcAft>
              <a:defRPr/>
            </a:pPr>
            <a:r>
              <a:rPr sz="1600" err="1">
                <a:latin typeface="Times New Roman"/>
                <a:ea typeface="Times New Roman"/>
              </a:rPr>
              <a:t>Interlaboratory</a:t>
            </a:r>
            <a:r>
              <a:rPr sz="1600">
                <a:latin typeface="Times New Roman"/>
                <a:ea typeface="Times New Roman"/>
              </a:rPr>
              <a:t> comparison samples are examined by personnel who routinely examine patient samples using the same procedures as those used for patient samples. Communication with other participants in the </a:t>
            </a:r>
            <a:r>
              <a:rPr sz="1600" err="1">
                <a:latin typeface="Times New Roman"/>
                <a:ea typeface="Times New Roman"/>
              </a:rPr>
              <a:t>interlaboratory</a:t>
            </a:r>
            <a:r>
              <a:rPr sz="1600">
                <a:latin typeface="Times New Roman"/>
                <a:ea typeface="Times New Roman"/>
              </a:rPr>
              <a:t> comparison program about sample data is prohibited until after the date for submission of the data.  </a:t>
            </a:r>
            <a:r>
              <a:rPr sz="1600" err="1">
                <a:latin typeface="Times New Roman"/>
                <a:ea typeface="Times New Roman"/>
              </a:rPr>
              <a:t>Interlaboratory</a:t>
            </a:r>
            <a:r>
              <a:rPr sz="1600">
                <a:latin typeface="Times New Roman"/>
                <a:ea typeface="Times New Roman"/>
              </a:rPr>
              <a:t> comparison samples are not referred for confirmatory examinations before submission of the data.</a:t>
            </a:r>
          </a:p>
          <a:p>
            <a:pPr>
              <a:spcBef>
                <a:spcPts val="0"/>
              </a:spcBef>
              <a:spcAft>
                <a:spcPts val="0"/>
              </a:spcAft>
              <a:defRPr/>
            </a:pPr>
            <a:endParaRPr sz="1600" b="1">
              <a:latin typeface="Times New Roman" panose="02020603050405020304" pitchFamily="18" charset="0"/>
              <a:ea typeface="Times New Roman"/>
              <a:cs typeface="Times New Roman" panose="02020603050405020304" pitchFamily="18" charset="0"/>
            </a:endParaRPr>
          </a:p>
          <a:p>
            <a:pPr>
              <a:spcBef>
                <a:spcPts val="0"/>
              </a:spcBef>
              <a:spcAft>
                <a:spcPts val="0"/>
              </a:spcAft>
              <a:defRPr/>
            </a:pPr>
            <a:r>
              <a:rPr sz="1600" b="1">
                <a:latin typeface="Times New Roman" panose="02020603050405020304" pitchFamily="18" charset="0"/>
                <a:ea typeface="Times New Roman"/>
                <a:cs typeface="Times New Roman" panose="02020603050405020304" pitchFamily="18" charset="0"/>
              </a:rPr>
              <a:t>5.6.3.4 Evaluation of Laboratory Performance</a:t>
            </a:r>
            <a:endParaRPr sz="1600">
              <a:latin typeface="Times New Roman" panose="02020603050405020304" pitchFamily="18" charset="0"/>
              <a:ea typeface="Times New Roman"/>
              <a:cs typeface="Times New Roman" panose="02020603050405020304" pitchFamily="18" charset="0"/>
            </a:endParaRPr>
          </a:p>
          <a:p>
            <a:pPr>
              <a:spcBef>
                <a:spcPts val="0"/>
              </a:spcBef>
              <a:spcAft>
                <a:spcPts val="0"/>
              </a:spcAft>
              <a:defRPr/>
            </a:pPr>
            <a:r>
              <a:rPr sz="1600">
                <a:latin typeface="Times New Roman" panose="02020603050405020304" pitchFamily="18" charset="0"/>
                <a:ea typeface="Times New Roman"/>
                <a:cs typeface="Times New Roman" panose="02020603050405020304" pitchFamily="18" charset="0"/>
              </a:rPr>
              <a:t> </a:t>
            </a:r>
          </a:p>
          <a:p>
            <a:pPr>
              <a:spcBef>
                <a:spcPts val="0"/>
              </a:spcBef>
              <a:spcAft>
                <a:spcPts val="0"/>
              </a:spcAft>
              <a:defRPr/>
            </a:pPr>
            <a:r>
              <a:rPr sz="1600">
                <a:latin typeface="Times New Roman" panose="02020603050405020304" pitchFamily="18" charset="0"/>
                <a:ea typeface="Times New Roman"/>
                <a:cs typeface="Times New Roman" panose="02020603050405020304" pitchFamily="18" charset="0"/>
              </a:rPr>
              <a:t>The performance of </a:t>
            </a:r>
            <a:r>
              <a:rPr sz="1600" err="1">
                <a:latin typeface="Times New Roman" panose="02020603050405020304" pitchFamily="18" charset="0"/>
                <a:ea typeface="Times New Roman"/>
                <a:cs typeface="Times New Roman" panose="02020603050405020304" pitchFamily="18" charset="0"/>
              </a:rPr>
              <a:t>interlaboratory</a:t>
            </a:r>
            <a:r>
              <a:rPr sz="1600">
                <a:latin typeface="Times New Roman" panose="02020603050405020304" pitchFamily="18" charset="0"/>
                <a:ea typeface="Times New Roman"/>
                <a:cs typeface="Times New Roman" panose="02020603050405020304" pitchFamily="18" charset="0"/>
              </a:rPr>
              <a:t> comparisons are reviewed, monitored and discussed with relevant staff. When predetermined performance criteria are not fulfilled (i.e. nonconformities are present) relevant employees participate in the implementation and recording of all corrective actions. The effectiveness of the corrective actions is monitored. Results are reviewed for opportunities to prevent further occurrences and improve process. These process enhancements are monitored to ensure sustainability and effectiveness. </a:t>
            </a:r>
          </a:p>
          <a:p>
            <a:pPr>
              <a:defRPr/>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57200" y="1219200"/>
            <a:ext cx="8229600" cy="696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altLang="en-US" b="1" u="sng" smtClean="0">
                <a:solidFill>
                  <a:schemeClr val="tx1"/>
                </a:solidFill>
                <a:latin typeface="Times New Roman" pitchFamily="18" charset="0"/>
                <a:cs typeface="Times New Roman" pitchFamily="18" charset="0"/>
              </a:rPr>
              <a:t>Laboratory tests are influenced by </a:t>
            </a:r>
          </a:p>
        </p:txBody>
      </p:sp>
      <p:sp>
        <p:nvSpPr>
          <p:cNvPr id="3" name="Content Placeholder 2"/>
          <p:cNvSpPr>
            <a:spLocks noGrp="1"/>
          </p:cNvSpPr>
          <p:nvPr>
            <p:ph idx="1"/>
          </p:nvPr>
        </p:nvSpPr>
        <p:spPr>
          <a:xfrm>
            <a:off x="457200" y="2060575"/>
            <a:ext cx="8229600" cy="3984625"/>
          </a:xfrm>
        </p:spPr>
        <p:txBody>
          <a:bodyPr/>
          <a:lstStyle/>
          <a:p>
            <a:pPr marL="342900" indent="-342900" fontAlgn="auto">
              <a:spcAft>
                <a:spcPts val="0"/>
              </a:spcAft>
              <a:buFont typeface="Wingdings" panose="05000000000000000000" pitchFamily="2" charset="2"/>
              <a:buChar char="Ø"/>
              <a:defRPr/>
            </a:pPr>
            <a:r>
              <a:rPr/>
              <a:t> Laboratory environment</a:t>
            </a:r>
          </a:p>
          <a:p>
            <a:pPr marL="342900" indent="-342900" fontAlgn="auto">
              <a:spcAft>
                <a:spcPts val="0"/>
              </a:spcAft>
              <a:buFont typeface="Wingdings" panose="05000000000000000000" pitchFamily="2" charset="2"/>
              <a:buChar char="Ø"/>
              <a:defRPr/>
            </a:pPr>
            <a:r>
              <a:rPr/>
              <a:t> Knowledgeable staff</a:t>
            </a:r>
          </a:p>
          <a:p>
            <a:pPr marL="342900" indent="-342900" fontAlgn="auto">
              <a:spcAft>
                <a:spcPts val="0"/>
              </a:spcAft>
              <a:buFont typeface="Wingdings" panose="05000000000000000000" pitchFamily="2" charset="2"/>
              <a:buChar char="Ø"/>
              <a:defRPr/>
            </a:pPr>
            <a:r>
              <a:rPr/>
              <a:t> Competent staff</a:t>
            </a:r>
          </a:p>
          <a:p>
            <a:pPr marL="342900" indent="-342900" fontAlgn="auto">
              <a:spcAft>
                <a:spcPts val="0"/>
              </a:spcAft>
              <a:buFont typeface="Wingdings" panose="05000000000000000000" pitchFamily="2" charset="2"/>
              <a:buChar char="Ø"/>
              <a:defRPr/>
            </a:pPr>
            <a:r>
              <a:rPr/>
              <a:t> Reagents and equipment</a:t>
            </a:r>
          </a:p>
          <a:p>
            <a:pPr marL="342900" indent="-342900" fontAlgn="auto">
              <a:spcAft>
                <a:spcPts val="0"/>
              </a:spcAft>
              <a:buFont typeface="Wingdings" panose="05000000000000000000" pitchFamily="2" charset="2"/>
              <a:buChar char="Ø"/>
              <a:defRPr/>
            </a:pPr>
            <a:r>
              <a:rPr/>
              <a:t> Quality control</a:t>
            </a:r>
          </a:p>
          <a:p>
            <a:pPr marL="342900" indent="-342900" fontAlgn="auto">
              <a:spcAft>
                <a:spcPts val="0"/>
              </a:spcAft>
              <a:buFont typeface="Wingdings" panose="05000000000000000000" pitchFamily="2" charset="2"/>
              <a:buChar char="Ø"/>
              <a:defRPr/>
            </a:pPr>
            <a:r>
              <a:rPr/>
              <a:t> Communications</a:t>
            </a:r>
          </a:p>
          <a:p>
            <a:pPr marL="342900" indent="-342900" fontAlgn="auto">
              <a:spcAft>
                <a:spcPts val="0"/>
              </a:spcAft>
              <a:buFont typeface="Wingdings" panose="05000000000000000000" pitchFamily="2" charset="2"/>
              <a:buChar char="Ø"/>
              <a:defRPr/>
            </a:pPr>
            <a:r>
              <a:rPr/>
              <a:t> Process management</a:t>
            </a:r>
          </a:p>
          <a:p>
            <a:pPr marL="342900" indent="-342900" fontAlgn="auto">
              <a:spcAft>
                <a:spcPts val="0"/>
              </a:spcAft>
              <a:buFont typeface="Wingdings" panose="05000000000000000000" pitchFamily="2" charset="2"/>
              <a:buChar char="Ø"/>
              <a:defRPr/>
            </a:pPr>
            <a:r>
              <a:rPr/>
              <a:t> Occurrence management</a:t>
            </a:r>
          </a:p>
          <a:p>
            <a:pPr marL="342900" indent="-342900" fontAlgn="auto">
              <a:spcAft>
                <a:spcPts val="0"/>
              </a:spcAft>
              <a:buFont typeface="Wingdings" panose="05000000000000000000" pitchFamily="2" charset="2"/>
              <a:buChar char="Ø"/>
              <a:defRPr/>
            </a:pPr>
            <a:r>
              <a:rPr/>
              <a:t> Record keeping</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513"/>
            <a:ext cx="8229600" cy="4992687"/>
          </a:xfrm>
        </p:spPr>
        <p:txBody>
          <a:bodyPr/>
          <a:lstStyle/>
          <a:p>
            <a:pPr>
              <a:spcBef>
                <a:spcPts val="0"/>
              </a:spcBef>
              <a:spcAft>
                <a:spcPts val="0"/>
              </a:spcAft>
              <a:defRPr/>
            </a:pPr>
            <a:r>
              <a:rPr sz="1600" b="1">
                <a:latin typeface="Times New Roman"/>
                <a:ea typeface="Times New Roman"/>
              </a:rPr>
              <a:t>5.6.4 Comparability of Examination Results</a:t>
            </a:r>
            <a:endParaRPr sz="1600">
              <a:latin typeface="Times New Roman"/>
              <a:ea typeface="Times New Roman"/>
            </a:endParaRPr>
          </a:p>
          <a:p>
            <a:pPr>
              <a:spcBef>
                <a:spcPts val="0"/>
              </a:spcBef>
              <a:spcAft>
                <a:spcPts val="0"/>
              </a:spcAft>
              <a:defRPr/>
            </a:pPr>
            <a:r>
              <a:rPr sz="1600" b="1">
                <a:latin typeface="Times New Roman"/>
                <a:ea typeface="Times New Roman"/>
              </a:rPr>
              <a:t> </a:t>
            </a:r>
            <a:endParaRPr sz="1600">
              <a:latin typeface="Times New Roman"/>
              <a:ea typeface="Times New Roman"/>
            </a:endParaRPr>
          </a:p>
          <a:p>
            <a:pPr>
              <a:spcBef>
                <a:spcPts val="0"/>
              </a:spcBef>
              <a:spcAft>
                <a:spcPts val="0"/>
              </a:spcAft>
              <a:defRPr/>
            </a:pPr>
            <a:r>
              <a:rPr sz="1600">
                <a:latin typeface="Times New Roman"/>
                <a:ea typeface="Times New Roman"/>
              </a:rPr>
              <a:t>There is a defined means of comparing procedures, equipment and methods used and establishing the comparability of results for patient samples throughout the clinically appropriate intervals. This applies to the same or different procedures, equipment, different sites, or all of these.  When measurement results are </a:t>
            </a:r>
            <a:r>
              <a:rPr sz="1600" err="1">
                <a:latin typeface="Times New Roman"/>
                <a:ea typeface="Times New Roman"/>
              </a:rPr>
              <a:t>metrologically</a:t>
            </a:r>
            <a:r>
              <a:rPr sz="1600">
                <a:latin typeface="Times New Roman"/>
                <a:ea typeface="Times New Roman"/>
              </a:rPr>
              <a:t> traceable to the same reference, the results are described as having metrological comparability providing that calibrators are commutable.  Users are notified of any differences in comparability of results, and implications for clinical practices are reviewed when measuring systems provide different measurement intervals for the same </a:t>
            </a:r>
            <a:r>
              <a:rPr sz="1600" err="1">
                <a:latin typeface="Times New Roman"/>
                <a:ea typeface="Times New Roman"/>
              </a:rPr>
              <a:t>measurand</a:t>
            </a:r>
            <a:r>
              <a:rPr sz="1600">
                <a:latin typeface="Times New Roman"/>
                <a:ea typeface="Times New Roman"/>
              </a:rPr>
              <a:t> (e.g. glucose) and when examination methods are changed.</a:t>
            </a:r>
          </a:p>
          <a:p>
            <a:pPr>
              <a:spcBef>
                <a:spcPts val="0"/>
              </a:spcBef>
              <a:spcAft>
                <a:spcPts val="0"/>
              </a:spcAft>
              <a:defRPr/>
            </a:pPr>
            <a:r>
              <a:rPr sz="1600">
                <a:latin typeface="Times New Roman"/>
                <a:ea typeface="Times New Roman"/>
              </a:rPr>
              <a:t> </a:t>
            </a:r>
          </a:p>
          <a:p>
            <a:pPr>
              <a:spcBef>
                <a:spcPts val="0"/>
              </a:spcBef>
              <a:spcAft>
                <a:spcPts val="0"/>
              </a:spcAft>
              <a:defRPr/>
            </a:pPr>
            <a:r>
              <a:rPr sz="1600">
                <a:latin typeface="Times New Roman"/>
                <a:ea typeface="Times New Roman"/>
              </a:rPr>
              <a:t>The laboratory documents, records and, as appropriate, acts upon results from the comparisons performed. Problems or deficiencies identified and acted upon and records of all data and determinations are stored.</a:t>
            </a:r>
          </a:p>
          <a:p>
            <a:pPr>
              <a:defRPr/>
            </a:pP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052513"/>
            <a:ext cx="8229600" cy="4752975"/>
          </a:xfrm>
        </p:spPr>
        <p:txBody>
          <a:bodyPr/>
          <a:lstStyle/>
          <a:p>
            <a:pPr>
              <a:spcBef>
                <a:spcPts val="0"/>
              </a:spcBef>
              <a:spcAft>
                <a:spcPts val="0"/>
              </a:spcAft>
              <a:defRPr/>
            </a:pPr>
            <a:r>
              <a:rPr sz="1600" b="1">
                <a:latin typeface="Times New Roman" panose="02020603050405020304" pitchFamily="18" charset="0"/>
                <a:ea typeface="Times New Roman"/>
                <a:cs typeface="Times New Roman" panose="02020603050405020304" pitchFamily="18" charset="0"/>
              </a:rPr>
              <a:t>5.7 Post-Examination Processes</a:t>
            </a:r>
            <a:endParaRPr sz="1600">
              <a:latin typeface="Times New Roman" panose="02020603050405020304" pitchFamily="18" charset="0"/>
              <a:ea typeface="Times New Roman"/>
              <a:cs typeface="Times New Roman" panose="02020603050405020304" pitchFamily="18" charset="0"/>
            </a:endParaRPr>
          </a:p>
          <a:p>
            <a:pPr>
              <a:spcBef>
                <a:spcPts val="0"/>
              </a:spcBef>
              <a:spcAft>
                <a:spcPts val="0"/>
              </a:spcAft>
              <a:defRPr/>
            </a:pPr>
            <a:r>
              <a:rPr sz="1600" b="1">
                <a:latin typeface="Times New Roman" panose="02020603050405020304" pitchFamily="18" charset="0"/>
                <a:ea typeface="Times New Roman"/>
                <a:cs typeface="Times New Roman" panose="02020603050405020304" pitchFamily="18" charset="0"/>
              </a:rPr>
              <a:t> </a:t>
            </a:r>
            <a:endParaRPr sz="1600">
              <a:latin typeface="Times New Roman" panose="02020603050405020304" pitchFamily="18" charset="0"/>
              <a:ea typeface="Times New Roman"/>
              <a:cs typeface="Times New Roman" panose="02020603050405020304" pitchFamily="18" charset="0"/>
            </a:endParaRPr>
          </a:p>
          <a:p>
            <a:pPr>
              <a:spcBef>
                <a:spcPts val="0"/>
              </a:spcBef>
              <a:spcAft>
                <a:spcPts val="0"/>
              </a:spcAft>
              <a:defRPr/>
            </a:pPr>
            <a:r>
              <a:rPr sz="1600" b="1">
                <a:latin typeface="Times New Roman" panose="02020603050405020304" pitchFamily="18" charset="0"/>
                <a:ea typeface="Times New Roman"/>
                <a:cs typeface="Times New Roman" panose="02020603050405020304" pitchFamily="18" charset="0"/>
              </a:rPr>
              <a:t>5.7.1 Review of results</a:t>
            </a:r>
            <a:endParaRPr sz="1600">
              <a:latin typeface="Times New Roman" panose="02020603050405020304" pitchFamily="18" charset="0"/>
              <a:ea typeface="Times New Roman"/>
              <a:cs typeface="Times New Roman" panose="02020603050405020304" pitchFamily="18" charset="0"/>
            </a:endParaRPr>
          </a:p>
          <a:p>
            <a:pPr>
              <a:spcBef>
                <a:spcPts val="0"/>
              </a:spcBef>
              <a:spcAft>
                <a:spcPts val="0"/>
              </a:spcAft>
              <a:defRPr/>
            </a:pPr>
            <a:r>
              <a:rPr sz="1600">
                <a:latin typeface="Times New Roman" panose="02020603050405020304" pitchFamily="18" charset="0"/>
                <a:ea typeface="Times New Roman"/>
                <a:cs typeface="Times New Roman" panose="02020603050405020304" pitchFamily="18" charset="0"/>
              </a:rPr>
              <a:t> </a:t>
            </a:r>
          </a:p>
          <a:p>
            <a:pPr>
              <a:spcBef>
                <a:spcPts val="0"/>
              </a:spcBef>
              <a:spcAft>
                <a:spcPts val="0"/>
              </a:spcAft>
              <a:defRPr/>
            </a:pPr>
            <a:r>
              <a:rPr sz="1600">
                <a:latin typeface="Times New Roman" panose="02020603050405020304" pitchFamily="18" charset="0"/>
                <a:ea typeface="Times New Roman"/>
                <a:cs typeface="Times New Roman" panose="02020603050405020304" pitchFamily="18" charset="0"/>
              </a:rPr>
              <a:t>Procedures ensure that authorized personnel review the results of examinations before release and evaluate them against internal quality control and, as appropriate, available clinical information and previous examination results. When the procedure for reviewing results involves automatic selection and reporting, review criteria are established, approved and documented.</a:t>
            </a:r>
          </a:p>
          <a:p>
            <a:pPr>
              <a:spcBef>
                <a:spcPts val="0"/>
              </a:spcBef>
              <a:spcAft>
                <a:spcPts val="0"/>
              </a:spcAft>
              <a:defRPr/>
            </a:pPr>
            <a:endParaRPr sz="1600" b="1">
              <a:latin typeface="Times New Roman"/>
              <a:ea typeface="Times New Roman"/>
            </a:endParaRPr>
          </a:p>
          <a:p>
            <a:pPr>
              <a:spcBef>
                <a:spcPts val="0"/>
              </a:spcBef>
              <a:spcAft>
                <a:spcPts val="0"/>
              </a:spcAft>
              <a:defRPr/>
            </a:pPr>
            <a:r>
              <a:rPr sz="1600" b="1">
                <a:latin typeface="Times New Roman"/>
                <a:ea typeface="Times New Roman"/>
              </a:rPr>
              <a:t>5.7.2 Storage, Retention and Disposal of Clinical Samples</a:t>
            </a:r>
            <a:endParaRPr sz="1600">
              <a:latin typeface="Times New Roman"/>
              <a:ea typeface="Times New Roman"/>
            </a:endParaRPr>
          </a:p>
          <a:p>
            <a:pPr>
              <a:spcBef>
                <a:spcPts val="0"/>
              </a:spcBef>
              <a:spcAft>
                <a:spcPts val="0"/>
              </a:spcAft>
              <a:defRPr/>
            </a:pPr>
            <a:r>
              <a:rPr sz="1600" b="1">
                <a:latin typeface="Times New Roman"/>
                <a:ea typeface="Times New Roman"/>
              </a:rPr>
              <a:t> </a:t>
            </a:r>
            <a:endParaRPr sz="1600">
              <a:latin typeface="Times New Roman"/>
              <a:ea typeface="Times New Roman"/>
            </a:endParaRPr>
          </a:p>
          <a:p>
            <a:pPr>
              <a:spcBef>
                <a:spcPts val="0"/>
              </a:spcBef>
              <a:spcAft>
                <a:spcPts val="0"/>
              </a:spcAft>
              <a:defRPr/>
            </a:pPr>
            <a:r>
              <a:rPr sz="1600">
                <a:latin typeface="Times New Roman"/>
                <a:ea typeface="Times New Roman"/>
              </a:rPr>
              <a:t>The NRL has a documented procedure for identification, collection, retention, indexing, access, storage, maintenance and safe disposal of clinical samples.  A defined length of time clinical samples are to be retained is established. Retention time is defined by the nature of the sample, the examination and any applicable requirements.</a:t>
            </a:r>
          </a:p>
          <a:p>
            <a:pPr>
              <a:spcBef>
                <a:spcPts val="0"/>
              </a:spcBef>
              <a:spcAft>
                <a:spcPts val="0"/>
              </a:spcAft>
              <a:defRPr/>
            </a:pPr>
            <a:r>
              <a:rPr sz="1600">
                <a:latin typeface="Times New Roman"/>
                <a:ea typeface="Times New Roman"/>
              </a:rPr>
              <a:t>Policies for the safe disposal of samples are designed according to local regulations and business edicts for responsible and appropriate waste management.</a:t>
            </a:r>
          </a:p>
          <a:p>
            <a:pPr>
              <a:defRPr/>
            </a:pP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513"/>
            <a:ext cx="8229600" cy="4992687"/>
          </a:xfrm>
        </p:spPr>
        <p:txBody>
          <a:bodyPr/>
          <a:lstStyle/>
          <a:p>
            <a:pPr>
              <a:spcBef>
                <a:spcPts val="0"/>
              </a:spcBef>
              <a:spcAft>
                <a:spcPts val="0"/>
              </a:spcAft>
              <a:defRPr/>
            </a:pPr>
            <a:r>
              <a:rPr sz="1600" b="1">
                <a:latin typeface="Times New Roman"/>
                <a:ea typeface="Times New Roman"/>
              </a:rPr>
              <a:t>5.8 Reporting of Results</a:t>
            </a:r>
            <a:endParaRPr sz="1600">
              <a:latin typeface="Times New Roman"/>
              <a:ea typeface="Times New Roman"/>
            </a:endParaRPr>
          </a:p>
          <a:p>
            <a:pPr>
              <a:spcBef>
                <a:spcPts val="0"/>
              </a:spcBef>
              <a:spcAft>
                <a:spcPts val="0"/>
              </a:spcAft>
              <a:defRPr/>
            </a:pPr>
            <a:r>
              <a:rPr sz="1600">
                <a:latin typeface="Times New Roman"/>
                <a:ea typeface="Times New Roman"/>
              </a:rPr>
              <a:t> </a:t>
            </a:r>
          </a:p>
          <a:p>
            <a:pPr>
              <a:spcBef>
                <a:spcPts val="0"/>
              </a:spcBef>
              <a:spcAft>
                <a:spcPts val="0"/>
              </a:spcAft>
              <a:defRPr/>
            </a:pPr>
            <a:r>
              <a:rPr sz="1600" b="1">
                <a:latin typeface="Times New Roman"/>
                <a:ea typeface="Times New Roman"/>
              </a:rPr>
              <a:t>5.8.1 General</a:t>
            </a:r>
            <a:endParaRPr sz="1600">
              <a:latin typeface="Times New Roman"/>
              <a:ea typeface="Times New Roman"/>
            </a:endParaRPr>
          </a:p>
          <a:p>
            <a:pPr>
              <a:spcBef>
                <a:spcPts val="0"/>
              </a:spcBef>
              <a:spcAft>
                <a:spcPts val="0"/>
              </a:spcAft>
              <a:defRPr/>
            </a:pPr>
            <a:r>
              <a:rPr sz="1600" b="1">
                <a:latin typeface="Times New Roman"/>
                <a:ea typeface="Times New Roman"/>
              </a:rPr>
              <a:t> </a:t>
            </a:r>
            <a:endParaRPr sz="1600">
              <a:latin typeface="Times New Roman"/>
              <a:ea typeface="Times New Roman"/>
            </a:endParaRPr>
          </a:p>
          <a:p>
            <a:pPr>
              <a:spcBef>
                <a:spcPts val="0"/>
              </a:spcBef>
              <a:spcAft>
                <a:spcPts val="0"/>
              </a:spcAft>
              <a:defRPr/>
            </a:pPr>
            <a:r>
              <a:rPr sz="1600">
                <a:latin typeface="Times New Roman"/>
                <a:ea typeface="Times New Roman"/>
              </a:rPr>
              <a:t>The results of each examination are reported accurately, clearly, unambiguously and in accordance with all instructions in the examination procedures.  The format and medium of the report (i.e. electronic or paper) and the manner in which it is to be communicated from the NRL are well-defined. Procedures are implemented to ensure the correctness of transcription of laboratory results. Reports include the information necessary for the interpretation of the examination results. There is a process in place to notify the requester when an examination is delayed that could compromise patient care.</a:t>
            </a:r>
          </a:p>
          <a:p>
            <a:pPr>
              <a:spcBef>
                <a:spcPts val="0"/>
              </a:spcBef>
              <a:spcAft>
                <a:spcPts val="0"/>
              </a:spcAft>
              <a:defRPr/>
            </a:pPr>
            <a:r>
              <a:rPr sz="1600">
                <a:latin typeface="Times New Roman"/>
                <a:ea typeface="Times New Roman"/>
              </a:rPr>
              <a:t> </a:t>
            </a:r>
          </a:p>
          <a:p>
            <a:pPr>
              <a:spcBef>
                <a:spcPts val="0"/>
              </a:spcBef>
              <a:spcAft>
                <a:spcPts val="0"/>
              </a:spcAft>
              <a:defRPr/>
            </a:pPr>
            <a:r>
              <a:rPr sz="1600" b="1">
                <a:latin typeface="Times New Roman"/>
                <a:ea typeface="Times New Roman"/>
              </a:rPr>
              <a:t>5.8.2 Report Attributes</a:t>
            </a:r>
            <a:endParaRPr sz="1600">
              <a:latin typeface="Times New Roman"/>
              <a:ea typeface="Times New Roman"/>
            </a:endParaRPr>
          </a:p>
          <a:p>
            <a:pPr>
              <a:spcBef>
                <a:spcPts val="0"/>
              </a:spcBef>
              <a:spcAft>
                <a:spcPts val="0"/>
              </a:spcAft>
              <a:defRPr/>
            </a:pPr>
            <a:r>
              <a:rPr sz="1600">
                <a:latin typeface="Times New Roman"/>
                <a:ea typeface="Times New Roman"/>
              </a:rPr>
              <a:t>The following components of the patient report effectively communicate laboratory results and meet the needs of all users:</a:t>
            </a:r>
          </a:p>
          <a:p>
            <a:pPr>
              <a:spcBef>
                <a:spcPts val="0"/>
              </a:spcBef>
              <a:spcAft>
                <a:spcPts val="0"/>
              </a:spcAft>
              <a:defRPr/>
            </a:pPr>
            <a:r>
              <a:rPr sz="1600">
                <a:latin typeface="Times New Roman"/>
                <a:ea typeface="Times New Roman"/>
              </a:rPr>
              <a:t> </a:t>
            </a:r>
          </a:p>
          <a:p>
            <a:pPr marL="342900" indent="-342900">
              <a:spcBef>
                <a:spcPts val="0"/>
              </a:spcBef>
              <a:spcAft>
                <a:spcPts val="0"/>
              </a:spcAft>
              <a:buFont typeface="+mj-lt"/>
              <a:buAutoNum type="alphaUcPeriod"/>
              <a:defRPr/>
            </a:pPr>
            <a:r>
              <a:rPr sz="1500">
                <a:latin typeface="Times New Roman"/>
                <a:ea typeface="Times New Roman"/>
              </a:rPr>
              <a:t>Comments on Sample Quality that Might Compromise Examination Results</a:t>
            </a:r>
          </a:p>
          <a:p>
            <a:pPr marL="342900" indent="-342900">
              <a:spcBef>
                <a:spcPts val="0"/>
              </a:spcBef>
              <a:spcAft>
                <a:spcPts val="0"/>
              </a:spcAft>
              <a:buFont typeface="+mj-lt"/>
              <a:buAutoNum type="alphaUcPeriod"/>
              <a:defRPr/>
            </a:pPr>
            <a:r>
              <a:rPr sz="1500">
                <a:latin typeface="Times New Roman"/>
                <a:ea typeface="Times New Roman"/>
              </a:rPr>
              <a:t>Comments Regarding Sample Suitability with Respect to Acceptance/Rejection Criteria</a:t>
            </a:r>
          </a:p>
          <a:p>
            <a:pPr marL="342900" indent="-342900">
              <a:spcBef>
                <a:spcPts val="0"/>
              </a:spcBef>
              <a:spcAft>
                <a:spcPts val="0"/>
              </a:spcAft>
              <a:buFont typeface="+mj-lt"/>
              <a:buAutoNum type="alphaUcPeriod"/>
              <a:defRPr/>
            </a:pPr>
            <a:r>
              <a:rPr sz="1500">
                <a:latin typeface="Times New Roman"/>
                <a:ea typeface="Times New Roman"/>
              </a:rPr>
              <a:t>Critical Results, Where Applicable</a:t>
            </a:r>
          </a:p>
          <a:p>
            <a:pPr marL="342900" indent="-342900">
              <a:spcBef>
                <a:spcPts val="0"/>
              </a:spcBef>
              <a:spcAft>
                <a:spcPts val="0"/>
              </a:spcAft>
              <a:buFont typeface="+mj-lt"/>
              <a:buAutoNum type="alphaUcPeriod"/>
              <a:defRPr/>
            </a:pPr>
            <a:r>
              <a:rPr sz="1500">
                <a:latin typeface="Times New Roman"/>
                <a:ea typeface="Times New Roman"/>
              </a:rPr>
              <a:t>Interpretive Comments on Results, Where Applicable, Which May Include the Verification of the Interpretation of Automatically Selected and Reported Results in the Final Report</a:t>
            </a:r>
          </a:p>
          <a:p>
            <a:pPr>
              <a:defRPr/>
            </a:pPr>
            <a:endParaRPr sz="160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513"/>
            <a:ext cx="8229600" cy="4992687"/>
          </a:xfrm>
        </p:spPr>
        <p:txBody>
          <a:bodyPr/>
          <a:lstStyle/>
          <a:p>
            <a:pPr>
              <a:spcBef>
                <a:spcPts val="0"/>
              </a:spcBef>
              <a:spcAft>
                <a:spcPts val="0"/>
              </a:spcAft>
              <a:defRPr/>
            </a:pPr>
            <a:r>
              <a:rPr sz="1600" b="1">
                <a:latin typeface="Times New Roman"/>
                <a:ea typeface="Times New Roman"/>
              </a:rPr>
              <a:t>5.8.3 Report Content</a:t>
            </a:r>
            <a:endParaRPr sz="1600">
              <a:latin typeface="Times New Roman"/>
              <a:ea typeface="Times New Roman"/>
            </a:endParaRPr>
          </a:p>
          <a:p>
            <a:pPr>
              <a:spcBef>
                <a:spcPts val="0"/>
              </a:spcBef>
              <a:spcAft>
                <a:spcPts val="0"/>
              </a:spcAft>
              <a:defRPr/>
            </a:pPr>
            <a:r>
              <a:rPr sz="1600" b="1">
                <a:latin typeface="Times New Roman"/>
                <a:ea typeface="Times New Roman"/>
              </a:rPr>
              <a:t> </a:t>
            </a:r>
            <a:endParaRPr sz="1600">
              <a:latin typeface="Times New Roman"/>
              <a:ea typeface="Times New Roman"/>
            </a:endParaRPr>
          </a:p>
          <a:p>
            <a:pPr>
              <a:spcBef>
                <a:spcPts val="0"/>
              </a:spcBef>
              <a:spcAft>
                <a:spcPts val="0"/>
              </a:spcAft>
              <a:defRPr/>
            </a:pPr>
            <a:r>
              <a:rPr sz="1600">
                <a:latin typeface="Times New Roman"/>
                <a:ea typeface="Times New Roman"/>
              </a:rPr>
              <a:t>The report includes, but is not limited to the following:</a:t>
            </a:r>
          </a:p>
          <a:p>
            <a:pPr>
              <a:spcBef>
                <a:spcPts val="0"/>
              </a:spcBef>
              <a:spcAft>
                <a:spcPts val="0"/>
              </a:spcAft>
              <a:defRPr/>
            </a:pPr>
            <a:r>
              <a:rPr sz="1600">
                <a:latin typeface="Times New Roman"/>
                <a:ea typeface="Times New Roman"/>
              </a:rPr>
              <a:t> </a:t>
            </a:r>
          </a:p>
          <a:p>
            <a:pPr marL="342900" indent="-342900">
              <a:spcBef>
                <a:spcPts val="0"/>
              </a:spcBef>
              <a:spcAft>
                <a:spcPts val="0"/>
              </a:spcAft>
              <a:buFont typeface="+mj-lt"/>
              <a:buAutoNum type="alphaUcPeriod"/>
              <a:defRPr/>
            </a:pPr>
            <a:r>
              <a:rPr sz="1200">
                <a:latin typeface="Times New Roman"/>
                <a:ea typeface="Times New Roman"/>
              </a:rPr>
              <a:t>A Clear, Unambiguous Identification of the Examination Including, Where Appropriate, the Examination Procedure</a:t>
            </a:r>
          </a:p>
          <a:p>
            <a:pPr marL="342900" indent="-342900">
              <a:spcBef>
                <a:spcPts val="0"/>
              </a:spcBef>
              <a:spcAft>
                <a:spcPts val="0"/>
              </a:spcAft>
              <a:buFont typeface="+mj-lt"/>
              <a:buAutoNum type="alphaUcPeriod"/>
              <a:defRPr/>
            </a:pPr>
            <a:r>
              <a:rPr sz="1200">
                <a:latin typeface="Times New Roman"/>
                <a:ea typeface="Times New Roman"/>
              </a:rPr>
              <a:t>The Identification of the Laboratory That Issued the Report</a:t>
            </a:r>
          </a:p>
          <a:p>
            <a:pPr marL="342900" indent="-342900">
              <a:spcBef>
                <a:spcPts val="0"/>
              </a:spcBef>
              <a:spcAft>
                <a:spcPts val="0"/>
              </a:spcAft>
              <a:buFont typeface="+mj-lt"/>
              <a:buAutoNum type="alphaUcPeriod"/>
              <a:defRPr/>
            </a:pPr>
            <a:r>
              <a:rPr sz="1200">
                <a:latin typeface="Times New Roman"/>
                <a:ea typeface="Times New Roman"/>
              </a:rPr>
              <a:t>identification of All Examinations That Have Been Performed by a Referral Laboratory</a:t>
            </a:r>
          </a:p>
          <a:p>
            <a:pPr marL="342900" indent="-342900">
              <a:spcBef>
                <a:spcPts val="0"/>
              </a:spcBef>
              <a:spcAft>
                <a:spcPts val="0"/>
              </a:spcAft>
              <a:buFont typeface="+mj-lt"/>
              <a:buAutoNum type="alphaUcPeriod"/>
              <a:defRPr/>
            </a:pPr>
            <a:r>
              <a:rPr sz="1200">
                <a:latin typeface="Times New Roman"/>
                <a:ea typeface="Times New Roman"/>
              </a:rPr>
              <a:t>Patient Identification and Patient Location on Each Page</a:t>
            </a:r>
          </a:p>
          <a:p>
            <a:pPr marL="342900" indent="-342900">
              <a:spcBef>
                <a:spcPts val="0"/>
              </a:spcBef>
              <a:spcAft>
                <a:spcPts val="0"/>
              </a:spcAft>
              <a:buFont typeface="+mj-lt"/>
              <a:buAutoNum type="alphaUcPeriod"/>
              <a:defRPr/>
            </a:pPr>
            <a:r>
              <a:rPr sz="1200">
                <a:latin typeface="Times New Roman"/>
                <a:ea typeface="Times New Roman"/>
              </a:rPr>
              <a:t>Name or Other Unique Identifier of the Requester and the Requester’s Contact Details</a:t>
            </a:r>
          </a:p>
          <a:p>
            <a:pPr marL="342900" indent="-342900">
              <a:spcBef>
                <a:spcPts val="0"/>
              </a:spcBef>
              <a:spcAft>
                <a:spcPts val="0"/>
              </a:spcAft>
              <a:buFont typeface="+mj-lt"/>
              <a:buAutoNum type="alphaUcPeriod"/>
              <a:defRPr/>
            </a:pPr>
            <a:r>
              <a:rPr sz="1200">
                <a:latin typeface="Times New Roman"/>
                <a:ea typeface="Times New Roman"/>
              </a:rPr>
              <a:t>Date of Primary Sample Collection (and time, when available and relevant to patient care) </a:t>
            </a:r>
          </a:p>
          <a:p>
            <a:pPr marL="342900" indent="-342900">
              <a:spcBef>
                <a:spcPts val="0"/>
              </a:spcBef>
              <a:spcAft>
                <a:spcPts val="0"/>
              </a:spcAft>
              <a:buFont typeface="+mj-lt"/>
              <a:buAutoNum type="alphaUcPeriod"/>
              <a:defRPr/>
            </a:pPr>
            <a:r>
              <a:rPr sz="1200">
                <a:latin typeface="Times New Roman"/>
                <a:ea typeface="Times New Roman"/>
              </a:rPr>
              <a:t>Type of Primary Sample</a:t>
            </a:r>
          </a:p>
          <a:p>
            <a:pPr marL="342900" indent="-342900">
              <a:spcBef>
                <a:spcPts val="0"/>
              </a:spcBef>
              <a:spcAft>
                <a:spcPts val="0"/>
              </a:spcAft>
              <a:buFont typeface="+mj-lt"/>
              <a:buAutoNum type="alphaUcPeriod"/>
              <a:defRPr/>
            </a:pPr>
            <a:r>
              <a:rPr sz="1200">
                <a:latin typeface="Times New Roman"/>
                <a:ea typeface="Times New Roman"/>
              </a:rPr>
              <a:t>Measurement Procedure, Where Appropriate</a:t>
            </a:r>
          </a:p>
          <a:p>
            <a:pPr marL="342900" indent="-342900">
              <a:spcBef>
                <a:spcPts val="0"/>
              </a:spcBef>
              <a:spcAft>
                <a:spcPts val="0"/>
              </a:spcAft>
              <a:buFont typeface="+mj-lt"/>
              <a:buAutoNum type="alphaUcPeriod"/>
              <a:defRPr/>
            </a:pPr>
            <a:r>
              <a:rPr sz="1200">
                <a:latin typeface="Times New Roman"/>
                <a:ea typeface="Times New Roman"/>
              </a:rPr>
              <a:t>Examination Results Reported in SI Units, Units Traceable to SI Units, or Other Applicable Units</a:t>
            </a:r>
          </a:p>
          <a:p>
            <a:pPr marL="342900" indent="-342900">
              <a:spcBef>
                <a:spcPts val="0"/>
              </a:spcBef>
              <a:spcAft>
                <a:spcPts val="0"/>
              </a:spcAft>
              <a:buFont typeface="+mj-lt"/>
              <a:buAutoNum type="alphaUcPeriod"/>
              <a:defRPr/>
            </a:pPr>
            <a:r>
              <a:rPr sz="1200">
                <a:latin typeface="Times New Roman"/>
                <a:ea typeface="Times New Roman"/>
              </a:rPr>
              <a:t> Biological Reference Intervals, Clinical Decision Values, or Diagrams/Nomograms Supporting Clinical Decision Values, Where Applicable</a:t>
            </a:r>
          </a:p>
          <a:p>
            <a:pPr marL="342900" indent="-342900">
              <a:spcBef>
                <a:spcPts val="0"/>
              </a:spcBef>
              <a:spcAft>
                <a:spcPts val="0"/>
              </a:spcAft>
              <a:buFont typeface="+mj-lt"/>
              <a:buAutoNum type="alphaUcPeriod"/>
              <a:defRPr/>
            </a:pPr>
            <a:r>
              <a:rPr sz="1200">
                <a:latin typeface="Times New Roman"/>
                <a:ea typeface="Times New Roman"/>
              </a:rPr>
              <a:t> Interpretation of Results, Where Appropriate</a:t>
            </a:r>
          </a:p>
          <a:p>
            <a:pPr marL="342900" indent="-342900">
              <a:spcBef>
                <a:spcPts val="0"/>
              </a:spcBef>
              <a:spcAft>
                <a:spcPts val="0"/>
              </a:spcAft>
              <a:buFont typeface="+mj-lt"/>
              <a:buAutoNum type="alphaUcPeriod"/>
              <a:tabLst>
                <a:tab pos="228600" algn="l"/>
              </a:tabLst>
              <a:defRPr/>
            </a:pPr>
            <a:r>
              <a:rPr sz="1200">
                <a:latin typeface="Times New Roman"/>
                <a:ea typeface="Times New Roman"/>
              </a:rPr>
              <a:t> Other Comments Such as Cautionary or Explanatory Notes (e.g. quality or adequacy of the primary sample which may have compromised the result, results/interpretations from referral laboratories, use of developmental procedure) </a:t>
            </a:r>
          </a:p>
          <a:p>
            <a:pPr marL="342900" indent="-342900">
              <a:spcBef>
                <a:spcPts val="0"/>
              </a:spcBef>
              <a:spcAft>
                <a:spcPts val="0"/>
              </a:spcAft>
              <a:buFont typeface="+mj-lt"/>
              <a:buAutoNum type="alphaUcPeriod"/>
              <a:defRPr/>
            </a:pPr>
            <a:r>
              <a:rPr sz="1200">
                <a:latin typeface="Times New Roman"/>
                <a:ea typeface="Times New Roman"/>
              </a:rPr>
              <a:t> Identification of Examinations Undertaken as Part of a Research or Development Program and for Which No Specific Claims on Measurement Performance are Available</a:t>
            </a:r>
          </a:p>
          <a:p>
            <a:pPr marL="342900" indent="-342900">
              <a:spcBef>
                <a:spcPts val="0"/>
              </a:spcBef>
              <a:spcAft>
                <a:spcPts val="0"/>
              </a:spcAft>
              <a:buFont typeface="+mj-lt"/>
              <a:buAutoNum type="alphaUcPeriod"/>
              <a:defRPr/>
            </a:pPr>
            <a:r>
              <a:rPr sz="1200">
                <a:latin typeface="Times New Roman"/>
                <a:ea typeface="Times New Roman"/>
              </a:rPr>
              <a:t>Identification of the Person(s) Reviewing the Results and Authorizing the Release of the Report (if not contained in the report, readily available when needed) </a:t>
            </a:r>
          </a:p>
          <a:p>
            <a:pPr marL="342900" indent="-342900">
              <a:spcBef>
                <a:spcPts val="0"/>
              </a:spcBef>
              <a:spcAft>
                <a:spcPts val="0"/>
              </a:spcAft>
              <a:buFont typeface="+mj-lt"/>
              <a:buAutoNum type="alphaUcPeriod"/>
              <a:defRPr/>
            </a:pPr>
            <a:r>
              <a:rPr sz="1200">
                <a:latin typeface="Times New Roman"/>
                <a:ea typeface="Times New Roman"/>
              </a:rPr>
              <a:t>Date of the Report, and Time of Release (if not contained in the report, readily available when needed) </a:t>
            </a:r>
          </a:p>
          <a:p>
            <a:pPr marL="342900" indent="-342900">
              <a:spcBef>
                <a:spcPts val="0"/>
              </a:spcBef>
              <a:spcAft>
                <a:spcPts val="0"/>
              </a:spcAft>
              <a:buFont typeface="+mj-lt"/>
              <a:buAutoNum type="alphaUcPeriod"/>
              <a:defRPr/>
            </a:pPr>
            <a:r>
              <a:rPr sz="1200">
                <a:latin typeface="Times New Roman"/>
                <a:ea typeface="Times New Roman"/>
              </a:rPr>
              <a:t>Page Number to Total Number of Pages (e.g. “Page 1 of 5”, “Page 2 of 5”, etc.).</a:t>
            </a:r>
          </a:p>
          <a:p>
            <a:pPr>
              <a:defRPr/>
            </a:pPr>
            <a:endParaRPr sz="16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513"/>
            <a:ext cx="8229600" cy="4992687"/>
          </a:xfrm>
        </p:spPr>
        <p:txBody>
          <a:bodyPr/>
          <a:lstStyle/>
          <a:p>
            <a:pPr>
              <a:spcBef>
                <a:spcPts val="0"/>
              </a:spcBef>
              <a:spcAft>
                <a:spcPts val="0"/>
              </a:spcAft>
              <a:defRPr/>
            </a:pPr>
            <a:r>
              <a:rPr sz="1200" b="1">
                <a:latin typeface="Times New Roman"/>
                <a:ea typeface="Times New Roman"/>
              </a:rPr>
              <a:t>5.9 Release of Results</a:t>
            </a:r>
            <a:endParaRPr sz="1200">
              <a:latin typeface="Times New Roman"/>
              <a:ea typeface="Times New Roman"/>
            </a:endParaRPr>
          </a:p>
          <a:p>
            <a:pPr>
              <a:spcBef>
                <a:spcPts val="0"/>
              </a:spcBef>
              <a:spcAft>
                <a:spcPts val="0"/>
              </a:spcAft>
              <a:defRPr/>
            </a:pPr>
            <a:r>
              <a:rPr sz="1200" b="1">
                <a:latin typeface="Times New Roman"/>
                <a:ea typeface="Times New Roman"/>
              </a:rPr>
              <a:t> </a:t>
            </a:r>
            <a:endParaRPr sz="1200">
              <a:latin typeface="Times New Roman"/>
              <a:ea typeface="Times New Roman"/>
            </a:endParaRPr>
          </a:p>
          <a:p>
            <a:pPr>
              <a:spcBef>
                <a:spcPts val="0"/>
              </a:spcBef>
              <a:spcAft>
                <a:spcPts val="0"/>
              </a:spcAft>
              <a:defRPr/>
            </a:pPr>
            <a:r>
              <a:rPr sz="1200" b="1">
                <a:latin typeface="Times New Roman"/>
                <a:ea typeface="Times New Roman"/>
              </a:rPr>
              <a:t>5.9.1 General</a:t>
            </a:r>
            <a:endParaRPr sz="1200">
              <a:latin typeface="Times New Roman"/>
              <a:ea typeface="Times New Roman"/>
            </a:endParaRPr>
          </a:p>
          <a:p>
            <a:pPr>
              <a:spcBef>
                <a:spcPts val="0"/>
              </a:spcBef>
              <a:spcAft>
                <a:spcPts val="0"/>
              </a:spcAft>
              <a:defRPr/>
            </a:pPr>
            <a:r>
              <a:rPr sz="1200" b="1">
                <a:latin typeface="Times New Roman"/>
                <a:ea typeface="Times New Roman"/>
              </a:rPr>
              <a:t> </a:t>
            </a:r>
            <a:endParaRPr sz="1200">
              <a:latin typeface="Times New Roman"/>
              <a:ea typeface="Times New Roman"/>
            </a:endParaRPr>
          </a:p>
          <a:p>
            <a:pPr>
              <a:spcBef>
                <a:spcPts val="0"/>
              </a:spcBef>
              <a:spcAft>
                <a:spcPts val="0"/>
              </a:spcAft>
              <a:defRPr/>
            </a:pPr>
            <a:r>
              <a:rPr sz="1200">
                <a:latin typeface="Times New Roman"/>
                <a:ea typeface="Times New Roman"/>
              </a:rPr>
              <a:t>The NRL has established documented procedures for the release of examination results, including details of who may release results and to whom. The procedures ensure that the following conditions are met:</a:t>
            </a:r>
          </a:p>
          <a:p>
            <a:pPr>
              <a:spcBef>
                <a:spcPts val="0"/>
              </a:spcBef>
              <a:spcAft>
                <a:spcPts val="0"/>
              </a:spcAft>
              <a:defRPr/>
            </a:pPr>
            <a:r>
              <a:rPr sz="1200" b="1">
                <a:latin typeface="Times New Roman"/>
                <a:ea typeface="Times New Roman"/>
              </a:rPr>
              <a:t> </a:t>
            </a:r>
            <a:endParaRPr sz="1200">
              <a:latin typeface="Times New Roman"/>
              <a:ea typeface="Times New Roman"/>
            </a:endParaRPr>
          </a:p>
          <a:p>
            <a:pPr marL="342900" indent="-342900">
              <a:spcBef>
                <a:spcPts val="0"/>
              </a:spcBef>
              <a:spcAft>
                <a:spcPts val="0"/>
              </a:spcAft>
              <a:buFont typeface="+mj-lt"/>
              <a:buAutoNum type="alphaUcPeriod"/>
              <a:defRPr/>
            </a:pPr>
            <a:r>
              <a:rPr sz="1200">
                <a:latin typeface="Times New Roman"/>
                <a:ea typeface="Times New Roman"/>
              </a:rPr>
              <a:t>When the Quality of the Primary Sample Received is Unsuitable for Examination, or Could Have Compromised the Result, This is Indicated in the Report</a:t>
            </a:r>
          </a:p>
          <a:p>
            <a:pPr marL="342900" indent="-342900">
              <a:spcBef>
                <a:spcPts val="0"/>
              </a:spcBef>
              <a:spcAft>
                <a:spcPts val="0"/>
              </a:spcAft>
              <a:buFont typeface="+mj-lt"/>
              <a:buAutoNum type="alphaUcPeriod"/>
              <a:defRPr/>
            </a:pPr>
            <a:r>
              <a:rPr sz="1200">
                <a:latin typeface="Times New Roman"/>
                <a:ea typeface="Times New Roman"/>
              </a:rPr>
              <a:t> When Examination Results Fall Within Established “Alert” or “Critical” Intervals:</a:t>
            </a:r>
          </a:p>
          <a:p>
            <a:pPr marL="228600">
              <a:spcBef>
                <a:spcPts val="0"/>
              </a:spcBef>
              <a:spcAft>
                <a:spcPts val="0"/>
              </a:spcAft>
              <a:defRPr/>
            </a:pPr>
            <a:r>
              <a:rPr sz="1200">
                <a:latin typeface="Times New Roman"/>
                <a:ea typeface="Times New Roman"/>
              </a:rPr>
              <a:t> </a:t>
            </a:r>
          </a:p>
          <a:p>
            <a:pPr marL="1085850" lvl="1" indent="-342900">
              <a:spcBef>
                <a:spcPts val="0"/>
              </a:spcBef>
              <a:spcAft>
                <a:spcPts val="0"/>
              </a:spcAft>
              <a:buFont typeface="Symbol"/>
              <a:buChar char=""/>
              <a:defRPr/>
            </a:pPr>
            <a:r>
              <a:rPr lang="en-US" sz="1200" dirty="0">
                <a:solidFill>
                  <a:schemeClr val="tx2"/>
                </a:solidFill>
                <a:latin typeface="Times New Roman"/>
                <a:ea typeface="Times New Roman"/>
              </a:rPr>
              <a:t>A physician (or other authorized health professional) is notified immediately [this includes results received on samples sent to referral laboratories for examination</a:t>
            </a:r>
          </a:p>
          <a:p>
            <a:pPr marL="1085850" lvl="1" indent="-342900">
              <a:spcBef>
                <a:spcPts val="0"/>
              </a:spcBef>
              <a:spcAft>
                <a:spcPts val="0"/>
              </a:spcAft>
              <a:buFont typeface="Symbol"/>
              <a:buChar char=""/>
              <a:defRPr/>
            </a:pPr>
            <a:r>
              <a:rPr lang="en-US" sz="1200" dirty="0">
                <a:solidFill>
                  <a:schemeClr val="tx2"/>
                </a:solidFill>
                <a:latin typeface="Times New Roman"/>
                <a:ea typeface="Times New Roman"/>
              </a:rPr>
              <a:t>Records are maintained of actions taken that document date, time, responsible laboratory staff member, person notified and examination results conveyed, and any difficulties encountered in</a:t>
            </a:r>
          </a:p>
          <a:p>
            <a:pPr marL="342900" indent="-342900">
              <a:spcBef>
                <a:spcPts val="0"/>
              </a:spcBef>
              <a:spcAft>
                <a:spcPts val="0"/>
              </a:spcAft>
              <a:buFont typeface="+mj-lt"/>
              <a:buAutoNum type="alphaUcPeriod" startAt="4"/>
              <a:defRPr/>
            </a:pPr>
            <a:r>
              <a:rPr sz="1200">
                <a:latin typeface="Times New Roman"/>
                <a:ea typeface="Times New Roman"/>
              </a:rPr>
              <a:t>Results Are Legible, Without Mistakes in Transcription, and Reported to Persons Authorized to Receive and Use the Information</a:t>
            </a:r>
          </a:p>
          <a:p>
            <a:pPr marL="342900" indent="-342900">
              <a:spcBef>
                <a:spcPts val="0"/>
              </a:spcBef>
              <a:spcAft>
                <a:spcPts val="0"/>
              </a:spcAft>
              <a:buFont typeface="+mj-lt"/>
              <a:buAutoNum type="alphaUcPeriod" startAt="4"/>
              <a:defRPr/>
            </a:pPr>
            <a:r>
              <a:rPr sz="1200">
                <a:latin typeface="Times New Roman"/>
                <a:ea typeface="Times New Roman"/>
              </a:rPr>
              <a:t>When Results are Transmitted as an Interim Report, the Final Report is Always Forwarded to the Requester</a:t>
            </a:r>
          </a:p>
          <a:p>
            <a:pPr marL="342900" indent="-342900">
              <a:spcBef>
                <a:spcPts val="0"/>
              </a:spcBef>
              <a:spcAft>
                <a:spcPts val="0"/>
              </a:spcAft>
              <a:buFont typeface="+mj-lt"/>
              <a:buAutoNum type="alphaUcPeriod" startAt="4"/>
              <a:defRPr/>
            </a:pPr>
            <a:r>
              <a:rPr sz="1200">
                <a:latin typeface="Times New Roman"/>
                <a:ea typeface="Times New Roman"/>
              </a:rPr>
              <a:t> There Are Processes for Ensuring that Results Distributed by Telephone or Electronic Means Reach Only Authorized Recipients. Results Provided Orally Shall be Followed by a Written Report. There Shall be a Record of All Oral Results Provided</a:t>
            </a:r>
          </a:p>
          <a:p>
            <a:pPr>
              <a:defRPr/>
            </a:pPr>
            <a:endParaRPr sz="12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513"/>
            <a:ext cx="8229600" cy="4992687"/>
          </a:xfrm>
        </p:spPr>
        <p:txBody>
          <a:bodyPr/>
          <a:lstStyle/>
          <a:p>
            <a:pPr>
              <a:spcBef>
                <a:spcPts val="0"/>
              </a:spcBef>
              <a:spcAft>
                <a:spcPts val="0"/>
              </a:spcAft>
              <a:defRPr/>
            </a:pPr>
            <a:r>
              <a:rPr sz="1200">
                <a:latin typeface="Times New Roman"/>
                <a:ea typeface="Times New Roman"/>
              </a:rPr>
              <a:t> </a:t>
            </a:r>
            <a:r>
              <a:rPr sz="1200" b="1">
                <a:latin typeface="Times New Roman"/>
                <a:ea typeface="Times New Roman"/>
              </a:rPr>
              <a:t>5.9.2 Automated Selection and Reporting of Results</a:t>
            </a:r>
            <a:endParaRPr sz="1200">
              <a:latin typeface="Times New Roman"/>
              <a:ea typeface="Times New Roman"/>
            </a:endParaRPr>
          </a:p>
          <a:p>
            <a:pPr>
              <a:spcBef>
                <a:spcPts val="0"/>
              </a:spcBef>
              <a:spcAft>
                <a:spcPts val="0"/>
              </a:spcAft>
              <a:defRPr/>
            </a:pPr>
            <a:r>
              <a:rPr sz="1200" b="1">
                <a:latin typeface="Times New Roman"/>
                <a:ea typeface="Times New Roman"/>
              </a:rPr>
              <a:t> </a:t>
            </a:r>
            <a:endParaRPr sz="1200">
              <a:latin typeface="Times New Roman"/>
              <a:ea typeface="Times New Roman"/>
            </a:endParaRPr>
          </a:p>
          <a:p>
            <a:pPr>
              <a:spcBef>
                <a:spcPts val="0"/>
              </a:spcBef>
              <a:spcAft>
                <a:spcPts val="0"/>
              </a:spcAft>
              <a:defRPr/>
            </a:pPr>
            <a:r>
              <a:rPr sz="1200">
                <a:latin typeface="Times New Roman"/>
                <a:ea typeface="Times New Roman"/>
              </a:rPr>
              <a:t>The laboratory system for automated selection and reporting of results has an established and documented procedure to ensure that:</a:t>
            </a:r>
          </a:p>
          <a:p>
            <a:pPr>
              <a:spcBef>
                <a:spcPts val="0"/>
              </a:spcBef>
              <a:spcAft>
                <a:spcPts val="0"/>
              </a:spcAft>
              <a:defRPr/>
            </a:pPr>
            <a:r>
              <a:rPr sz="1200" b="1">
                <a:latin typeface="Times New Roman"/>
                <a:ea typeface="Times New Roman"/>
              </a:rPr>
              <a:t> </a:t>
            </a:r>
            <a:endParaRPr sz="1200">
              <a:latin typeface="Times New Roman"/>
              <a:ea typeface="Times New Roman"/>
            </a:endParaRPr>
          </a:p>
          <a:p>
            <a:pPr marL="342900" indent="-342900">
              <a:spcBef>
                <a:spcPts val="0"/>
              </a:spcBef>
              <a:spcAft>
                <a:spcPts val="0"/>
              </a:spcAft>
              <a:buFont typeface="+mj-lt"/>
              <a:buAutoNum type="alphaUcPeriod"/>
              <a:defRPr/>
            </a:pPr>
            <a:r>
              <a:rPr sz="1200">
                <a:latin typeface="Times New Roman"/>
                <a:ea typeface="Times New Roman"/>
              </a:rPr>
              <a:t>The Criteria for Automated Selection and Reporting are Defined, Approved, Readily Available and Understood by the Staff</a:t>
            </a:r>
          </a:p>
          <a:p>
            <a:pPr marL="342900" indent="-342900">
              <a:spcBef>
                <a:spcPts val="0"/>
              </a:spcBef>
              <a:spcAft>
                <a:spcPts val="0"/>
              </a:spcAft>
              <a:buFont typeface="+mj-lt"/>
              <a:buAutoNum type="alphaUcPeriod"/>
              <a:defRPr/>
            </a:pPr>
            <a:r>
              <a:rPr sz="1200">
                <a:latin typeface="Times New Roman"/>
                <a:ea typeface="Times New Roman"/>
              </a:rPr>
              <a:t>The Criteria are Validated for Proper Functioning Before Use and Verified After Changes to the System that Might Affect Their Functioning</a:t>
            </a:r>
          </a:p>
          <a:p>
            <a:pPr marL="342900" indent="-342900">
              <a:spcBef>
                <a:spcPts val="0"/>
              </a:spcBef>
              <a:spcAft>
                <a:spcPts val="0"/>
              </a:spcAft>
              <a:buFont typeface="+mj-lt"/>
              <a:buAutoNum type="alphaUcPeriod"/>
              <a:defRPr/>
            </a:pPr>
            <a:r>
              <a:rPr sz="1200">
                <a:latin typeface="Times New Roman"/>
                <a:ea typeface="Times New Roman"/>
              </a:rPr>
              <a:t>There is a Process for Indicating the Presence of Sample Interferences (e.g. hemolysis, icterus, </a:t>
            </a:r>
            <a:r>
              <a:rPr sz="1200" err="1">
                <a:latin typeface="Times New Roman"/>
                <a:ea typeface="Times New Roman"/>
              </a:rPr>
              <a:t>lipemia</a:t>
            </a:r>
            <a:r>
              <a:rPr sz="1200">
                <a:latin typeface="Times New Roman"/>
                <a:ea typeface="Times New Roman"/>
              </a:rPr>
              <a:t>) That May Alter the Results of the Examination</a:t>
            </a:r>
          </a:p>
          <a:p>
            <a:pPr marL="342900" indent="-342900">
              <a:spcBef>
                <a:spcPts val="0"/>
              </a:spcBef>
              <a:spcAft>
                <a:spcPts val="0"/>
              </a:spcAft>
              <a:buFont typeface="+mj-lt"/>
              <a:buAutoNum type="alphaUcPeriod"/>
              <a:defRPr/>
            </a:pPr>
            <a:r>
              <a:rPr sz="1200">
                <a:latin typeface="Times New Roman"/>
                <a:ea typeface="Times New Roman"/>
              </a:rPr>
              <a:t>There is a Process for Incorporating Analytical Warning Messages from the Instruments Into the Automated Selection and Reporting Criteria, When Appropriate</a:t>
            </a:r>
          </a:p>
          <a:p>
            <a:pPr marL="342900" indent="-342900">
              <a:spcBef>
                <a:spcPts val="0"/>
              </a:spcBef>
              <a:spcAft>
                <a:spcPts val="0"/>
              </a:spcAft>
              <a:buFont typeface="+mj-lt"/>
              <a:buAutoNum type="alphaUcPeriod"/>
              <a:defRPr/>
            </a:pPr>
            <a:r>
              <a:rPr sz="1200">
                <a:latin typeface="Times New Roman"/>
                <a:ea typeface="Times New Roman"/>
              </a:rPr>
              <a:t>Results Selected for Automated Reporting Shall be Identifiable at the Time of Review Before Release and Include Date and Time of Selection</a:t>
            </a:r>
          </a:p>
          <a:p>
            <a:pPr marL="342900" indent="-342900">
              <a:spcBef>
                <a:spcPts val="0"/>
              </a:spcBef>
              <a:spcAft>
                <a:spcPts val="0"/>
              </a:spcAft>
              <a:buFont typeface="+mj-lt"/>
              <a:buAutoNum type="alphaUcPeriod"/>
              <a:defRPr/>
            </a:pPr>
            <a:r>
              <a:rPr sz="1200">
                <a:latin typeface="Times New Roman"/>
                <a:ea typeface="Times New Roman"/>
              </a:rPr>
              <a:t>There is a Process for Rapid Suspension of Automated Selection and Reporting</a:t>
            </a:r>
          </a:p>
          <a:p>
            <a:pPr>
              <a:spcBef>
                <a:spcPts val="0"/>
              </a:spcBef>
              <a:spcAft>
                <a:spcPts val="0"/>
              </a:spcAft>
              <a:defRPr/>
            </a:pPr>
            <a:endParaRPr sz="1200" b="1">
              <a:latin typeface="Times New Roman"/>
              <a:ea typeface="Times New Roman"/>
            </a:endParaRPr>
          </a:p>
          <a:p>
            <a:pPr>
              <a:spcBef>
                <a:spcPts val="0"/>
              </a:spcBef>
              <a:spcAft>
                <a:spcPts val="0"/>
              </a:spcAft>
              <a:defRPr/>
            </a:pPr>
            <a:r>
              <a:rPr sz="1200" b="1">
                <a:latin typeface="Times New Roman"/>
                <a:ea typeface="Times New Roman"/>
              </a:rPr>
              <a:t>5.9.3 Revised reports</a:t>
            </a:r>
            <a:endParaRPr sz="1050">
              <a:latin typeface="Times New Roman"/>
              <a:ea typeface="Times New Roman"/>
            </a:endParaRPr>
          </a:p>
          <a:p>
            <a:pPr>
              <a:spcBef>
                <a:spcPts val="0"/>
              </a:spcBef>
              <a:spcAft>
                <a:spcPts val="0"/>
              </a:spcAft>
              <a:defRPr/>
            </a:pPr>
            <a:r>
              <a:rPr sz="1200">
                <a:latin typeface="Times New Roman"/>
                <a:ea typeface="Times New Roman"/>
              </a:rPr>
              <a:t> </a:t>
            </a:r>
            <a:endParaRPr sz="1050">
              <a:latin typeface="Times New Roman"/>
              <a:ea typeface="Times New Roman"/>
            </a:endParaRPr>
          </a:p>
          <a:p>
            <a:pPr>
              <a:spcBef>
                <a:spcPts val="0"/>
              </a:spcBef>
              <a:spcAft>
                <a:spcPts val="0"/>
              </a:spcAft>
              <a:defRPr/>
            </a:pPr>
            <a:r>
              <a:rPr sz="1200">
                <a:latin typeface="Times New Roman"/>
                <a:ea typeface="Times New Roman"/>
              </a:rPr>
              <a:t>When an original report is revised there is a specific, documented process in place to ensure the following requirements.  Results that have been made available for clinical decision making and revised are retained in subsequent cumulative reports and clearly identified as having been revised. When the reporting system cannot capture amendments, changes or alterations, a record of such is kept.</a:t>
            </a:r>
            <a:endParaRPr sz="1050">
              <a:latin typeface="Times New Roman"/>
              <a:ea typeface="Times New Roman"/>
            </a:endParaRPr>
          </a:p>
          <a:p>
            <a:pPr>
              <a:spcBef>
                <a:spcPts val="0"/>
              </a:spcBef>
              <a:spcAft>
                <a:spcPts val="0"/>
              </a:spcAft>
              <a:defRPr/>
            </a:pPr>
            <a:r>
              <a:rPr sz="1200" b="1">
                <a:latin typeface="Times New Roman"/>
                <a:ea typeface="Times New Roman"/>
              </a:rPr>
              <a:t> </a:t>
            </a:r>
            <a:endParaRPr sz="1050">
              <a:latin typeface="Times New Roman"/>
              <a:ea typeface="Times New Roman"/>
            </a:endParaRPr>
          </a:p>
          <a:p>
            <a:pPr marL="342900" indent="-342900">
              <a:spcBef>
                <a:spcPts val="0"/>
              </a:spcBef>
              <a:spcAft>
                <a:spcPts val="0"/>
              </a:spcAft>
              <a:buFont typeface="+mj-lt"/>
              <a:buAutoNum type="alphaUcPeriod"/>
              <a:defRPr/>
            </a:pPr>
            <a:r>
              <a:rPr sz="1200">
                <a:latin typeface="Times New Roman"/>
                <a:ea typeface="Times New Roman"/>
              </a:rPr>
              <a:t>The Revised Report is Clearly Identified as a Revision and Includes Reference to the Date and Patient’s Identity in the Original Report</a:t>
            </a:r>
            <a:endParaRPr sz="1050">
              <a:latin typeface="Times New Roman"/>
              <a:ea typeface="Times New Roman"/>
            </a:endParaRPr>
          </a:p>
          <a:p>
            <a:pPr marL="342900" indent="-342900">
              <a:spcBef>
                <a:spcPts val="0"/>
              </a:spcBef>
              <a:spcAft>
                <a:spcPts val="0"/>
              </a:spcAft>
              <a:buFont typeface="+mj-lt"/>
              <a:buAutoNum type="alphaUcPeriod"/>
              <a:defRPr/>
            </a:pPr>
            <a:r>
              <a:rPr sz="1200">
                <a:latin typeface="Times New Roman"/>
                <a:ea typeface="Times New Roman"/>
              </a:rPr>
              <a:t>The User is Made Aware of the Revision</a:t>
            </a:r>
            <a:endParaRPr sz="1050">
              <a:latin typeface="Times New Roman"/>
              <a:ea typeface="Times New Roman"/>
            </a:endParaRPr>
          </a:p>
          <a:p>
            <a:pPr marL="342900" indent="-342900">
              <a:spcBef>
                <a:spcPts val="0"/>
              </a:spcBef>
              <a:spcAft>
                <a:spcPts val="0"/>
              </a:spcAft>
              <a:buFont typeface="+mj-lt"/>
              <a:buAutoNum type="alphaUcPeriod"/>
              <a:defRPr/>
            </a:pPr>
            <a:r>
              <a:rPr sz="1200">
                <a:latin typeface="Times New Roman"/>
                <a:ea typeface="Times New Roman"/>
              </a:rPr>
              <a:t>The Revised Record Shows the Time and Date of the Change and the Name of the Person Responsible for the Change</a:t>
            </a:r>
            <a:endParaRPr sz="1050">
              <a:latin typeface="Times New Roman"/>
              <a:ea typeface="Times New Roman"/>
            </a:endParaRPr>
          </a:p>
          <a:p>
            <a:pPr>
              <a:spcBef>
                <a:spcPts val="0"/>
              </a:spcBef>
              <a:spcAft>
                <a:spcPts val="0"/>
              </a:spcAft>
              <a:defRPr/>
            </a:pPr>
            <a:r>
              <a:rPr sz="1200">
                <a:latin typeface="Times New Roman"/>
                <a:ea typeface="Times New Roman"/>
              </a:rPr>
              <a:t>D. The Original Report Entries Remain in the Record When Revisions Are Made</a:t>
            </a:r>
            <a:endParaRPr sz="1050">
              <a:latin typeface="Times New Roman"/>
              <a:ea typeface="Times New Roman"/>
            </a:endParaRPr>
          </a:p>
          <a:p>
            <a:pPr>
              <a:defRPr/>
            </a:pPr>
            <a:endParaRPr sz="12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513"/>
            <a:ext cx="8229600" cy="4992687"/>
          </a:xfrm>
        </p:spPr>
        <p:txBody>
          <a:bodyPr/>
          <a:lstStyle/>
          <a:p>
            <a:pPr>
              <a:spcBef>
                <a:spcPts val="0"/>
              </a:spcBef>
              <a:spcAft>
                <a:spcPts val="0"/>
              </a:spcAft>
              <a:defRPr/>
            </a:pPr>
            <a:r>
              <a:rPr sz="1300" b="1">
                <a:latin typeface="Times New Roman"/>
                <a:ea typeface="Times New Roman"/>
              </a:rPr>
              <a:t> </a:t>
            </a:r>
            <a:endParaRPr sz="1300">
              <a:latin typeface="Times New Roman"/>
              <a:ea typeface="Times New Roman"/>
            </a:endParaRPr>
          </a:p>
          <a:p>
            <a:pPr>
              <a:spcBef>
                <a:spcPts val="0"/>
              </a:spcBef>
              <a:spcAft>
                <a:spcPts val="0"/>
              </a:spcAft>
              <a:defRPr/>
            </a:pPr>
            <a:r>
              <a:rPr sz="1300" b="1">
                <a:latin typeface="Times New Roman"/>
                <a:ea typeface="Times New Roman"/>
              </a:rPr>
              <a:t>5.10 Laboratory Information Management</a:t>
            </a:r>
            <a:endParaRPr sz="1300">
              <a:latin typeface="Times New Roman"/>
              <a:ea typeface="Times New Roman"/>
            </a:endParaRPr>
          </a:p>
          <a:p>
            <a:pPr>
              <a:spcBef>
                <a:spcPts val="0"/>
              </a:spcBef>
              <a:spcAft>
                <a:spcPts val="0"/>
              </a:spcAft>
              <a:defRPr/>
            </a:pPr>
            <a:r>
              <a:rPr sz="1300" b="1">
                <a:latin typeface="Times New Roman"/>
                <a:ea typeface="Times New Roman"/>
              </a:rPr>
              <a:t> </a:t>
            </a:r>
            <a:endParaRPr sz="1300">
              <a:latin typeface="Times New Roman"/>
              <a:ea typeface="Times New Roman"/>
            </a:endParaRPr>
          </a:p>
          <a:p>
            <a:pPr>
              <a:spcBef>
                <a:spcPts val="0"/>
              </a:spcBef>
              <a:spcAft>
                <a:spcPts val="0"/>
              </a:spcAft>
              <a:defRPr/>
            </a:pPr>
            <a:r>
              <a:rPr sz="1300" b="1">
                <a:latin typeface="Times New Roman"/>
                <a:ea typeface="Times New Roman"/>
              </a:rPr>
              <a:t>5.10.1 General</a:t>
            </a:r>
            <a:endParaRPr sz="1300">
              <a:latin typeface="Times New Roman"/>
              <a:ea typeface="Times New Roman"/>
            </a:endParaRPr>
          </a:p>
          <a:p>
            <a:pPr>
              <a:spcBef>
                <a:spcPts val="0"/>
              </a:spcBef>
              <a:spcAft>
                <a:spcPts val="0"/>
              </a:spcAft>
              <a:defRPr/>
            </a:pPr>
            <a:r>
              <a:rPr sz="1300" b="1">
                <a:latin typeface="Times New Roman"/>
                <a:ea typeface="Times New Roman"/>
              </a:rPr>
              <a:t> </a:t>
            </a:r>
            <a:endParaRPr sz="1300">
              <a:latin typeface="Times New Roman"/>
              <a:ea typeface="Times New Roman"/>
            </a:endParaRPr>
          </a:p>
          <a:p>
            <a:pPr>
              <a:spcBef>
                <a:spcPts val="0"/>
              </a:spcBef>
              <a:spcAft>
                <a:spcPts val="0"/>
              </a:spcAft>
              <a:defRPr/>
            </a:pPr>
            <a:r>
              <a:rPr lang="ru-RU" sz="1300">
                <a:latin typeface="Times New Roman"/>
                <a:ea typeface="Times New Roman"/>
              </a:rPr>
              <a:t>The flow of information is regularly monitored to ensure established patient safety requirements are met.  The policies and procedures surrounding information flow comply with regulatory  requirements. The relevant NRL employees have access to the data and information needed to provide a service which meets the needs and requirements of clients and their patients. The process ensures privacy and accurate transfer of patient information in paper, electronic and verbal formats. There is a procedure that ensures that the confidentiality of patient information is maintained at all times.</a:t>
            </a:r>
            <a:endParaRPr sz="1300">
              <a:latin typeface="Times New Roman"/>
              <a:ea typeface="Times New Roman"/>
            </a:endParaRPr>
          </a:p>
          <a:p>
            <a:pPr>
              <a:spcBef>
                <a:spcPts val="0"/>
              </a:spcBef>
              <a:spcAft>
                <a:spcPts val="0"/>
              </a:spcAft>
              <a:defRPr/>
            </a:pPr>
            <a:r>
              <a:rPr sz="1300" b="1">
                <a:latin typeface="Times New Roman"/>
                <a:ea typeface="Times New Roman"/>
              </a:rPr>
              <a:t> </a:t>
            </a:r>
            <a:endParaRPr sz="1300">
              <a:latin typeface="Times New Roman"/>
              <a:ea typeface="Times New Roman"/>
            </a:endParaRPr>
          </a:p>
          <a:p>
            <a:pPr>
              <a:spcBef>
                <a:spcPts val="0"/>
              </a:spcBef>
              <a:spcAft>
                <a:spcPts val="0"/>
              </a:spcAft>
              <a:defRPr/>
            </a:pPr>
            <a:r>
              <a:rPr sz="1300" b="1">
                <a:latin typeface="Times New Roman"/>
                <a:ea typeface="Times New Roman"/>
              </a:rPr>
              <a:t>5.10.2 Authorities and Responsibilities</a:t>
            </a:r>
            <a:endParaRPr sz="1300">
              <a:latin typeface="Times New Roman"/>
              <a:ea typeface="Times New Roman"/>
            </a:endParaRPr>
          </a:p>
          <a:p>
            <a:pPr>
              <a:spcBef>
                <a:spcPts val="0"/>
              </a:spcBef>
              <a:spcAft>
                <a:spcPts val="0"/>
              </a:spcAft>
              <a:defRPr/>
            </a:pPr>
            <a:r>
              <a:rPr sz="1300" b="1">
                <a:latin typeface="Times New Roman"/>
                <a:ea typeface="Times New Roman"/>
              </a:rPr>
              <a:t> </a:t>
            </a:r>
            <a:endParaRPr sz="1300">
              <a:latin typeface="Times New Roman"/>
              <a:ea typeface="Times New Roman"/>
            </a:endParaRPr>
          </a:p>
          <a:p>
            <a:pPr>
              <a:spcBef>
                <a:spcPts val="0"/>
              </a:spcBef>
              <a:spcAft>
                <a:spcPts val="0"/>
              </a:spcAft>
              <a:defRPr/>
            </a:pPr>
            <a:r>
              <a:rPr sz="1300">
                <a:latin typeface="Times New Roman"/>
                <a:ea typeface="Times New Roman"/>
              </a:rPr>
              <a:t>The information management policies ensure that the authorities and responsibilities for the management of the information system are defined, including the maintenance and modification to the information system(s) that may affect patient care.  </a:t>
            </a:r>
          </a:p>
          <a:p>
            <a:pPr>
              <a:spcBef>
                <a:spcPts val="0"/>
              </a:spcBef>
              <a:spcAft>
                <a:spcPts val="0"/>
              </a:spcAft>
              <a:defRPr/>
            </a:pPr>
            <a:r>
              <a:rPr sz="1300">
                <a:latin typeface="Times New Roman"/>
                <a:ea typeface="Times New Roman"/>
              </a:rPr>
              <a:t> </a:t>
            </a:r>
          </a:p>
          <a:p>
            <a:pPr>
              <a:spcBef>
                <a:spcPts val="0"/>
              </a:spcBef>
              <a:spcAft>
                <a:spcPts val="0"/>
              </a:spcAft>
              <a:defRPr/>
            </a:pPr>
            <a:r>
              <a:rPr sz="1300">
                <a:latin typeface="Times New Roman"/>
                <a:ea typeface="Times New Roman"/>
              </a:rPr>
              <a:t>There is a procedure in place for authorities and responsibilities of all personnel who use the system, in particular those who:</a:t>
            </a:r>
          </a:p>
          <a:p>
            <a:pPr>
              <a:spcBef>
                <a:spcPts val="0"/>
              </a:spcBef>
              <a:spcAft>
                <a:spcPts val="0"/>
              </a:spcAft>
              <a:defRPr/>
            </a:pPr>
            <a:r>
              <a:rPr sz="1300">
                <a:latin typeface="Times New Roman"/>
                <a:ea typeface="Times New Roman"/>
              </a:rPr>
              <a:t> </a:t>
            </a:r>
          </a:p>
          <a:p>
            <a:pPr marL="342900" indent="-342900">
              <a:spcBef>
                <a:spcPts val="0"/>
              </a:spcBef>
              <a:spcAft>
                <a:spcPts val="0"/>
              </a:spcAft>
              <a:buFont typeface="+mj-lt"/>
              <a:buAutoNum type="alphaUcPeriod"/>
              <a:defRPr/>
            </a:pPr>
            <a:r>
              <a:rPr sz="1300">
                <a:latin typeface="Times New Roman"/>
                <a:ea typeface="Times New Roman"/>
              </a:rPr>
              <a:t>Access Patient Data and Information</a:t>
            </a:r>
          </a:p>
          <a:p>
            <a:pPr marL="342900" indent="-342900">
              <a:spcBef>
                <a:spcPts val="0"/>
              </a:spcBef>
              <a:spcAft>
                <a:spcPts val="0"/>
              </a:spcAft>
              <a:buFont typeface="+mj-lt"/>
              <a:buAutoNum type="alphaUcPeriod"/>
              <a:defRPr/>
            </a:pPr>
            <a:r>
              <a:rPr sz="1300">
                <a:latin typeface="Times New Roman"/>
                <a:ea typeface="Times New Roman"/>
              </a:rPr>
              <a:t>Enter Patient Data and Examination Results</a:t>
            </a:r>
          </a:p>
          <a:p>
            <a:pPr marL="342900" indent="-342900">
              <a:spcBef>
                <a:spcPts val="0"/>
              </a:spcBef>
              <a:spcAft>
                <a:spcPts val="0"/>
              </a:spcAft>
              <a:buFont typeface="+mj-lt"/>
              <a:buAutoNum type="alphaUcPeriod"/>
              <a:defRPr/>
            </a:pPr>
            <a:r>
              <a:rPr sz="1300">
                <a:latin typeface="Times New Roman"/>
                <a:ea typeface="Times New Roman"/>
              </a:rPr>
              <a:t>Change Patient Data or Examination Results</a:t>
            </a:r>
          </a:p>
          <a:p>
            <a:pPr marL="342900" indent="-342900">
              <a:spcBef>
                <a:spcPts val="0"/>
              </a:spcBef>
              <a:spcAft>
                <a:spcPts val="0"/>
              </a:spcAft>
              <a:buFont typeface="+mj-lt"/>
              <a:buAutoNum type="alphaUcPeriod"/>
              <a:defRPr/>
            </a:pPr>
            <a:r>
              <a:rPr sz="1300">
                <a:latin typeface="Times New Roman"/>
                <a:ea typeface="Times New Roman"/>
              </a:rPr>
              <a:t>Authorize the Release of Examination Results and Reports</a:t>
            </a:r>
          </a:p>
          <a:p>
            <a:pPr>
              <a:defRPr/>
            </a:pPr>
            <a:endParaRPr sz="13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513"/>
            <a:ext cx="8229600" cy="5184775"/>
          </a:xfrm>
        </p:spPr>
        <p:txBody>
          <a:bodyPr vert="horz" wrap="square" lIns="91440" tIns="45720" rIns="91440" bIns="45720" numCol="1" anchor="t" anchorCtr="0" compatLnSpc="1">
            <a:prstTxWarp prst="textNoShape">
              <a:avLst/>
            </a:prstTxWarp>
          </a:bodyPr>
          <a:lstStyle/>
          <a:p>
            <a:pPr>
              <a:defRPr/>
            </a:pPr>
            <a:r>
              <a:rPr altLang="en-US" sz="1400" b="1">
                <a:latin typeface="Times New Roman" pitchFamily="18" charset="0"/>
                <a:cs typeface="Times New Roman" pitchFamily="18" charset="0"/>
              </a:rPr>
              <a:t>5.10.3 Information System Management</a:t>
            </a:r>
            <a:endParaRPr altLang="en-US" sz="1400">
              <a:latin typeface="Times New Roman" pitchFamily="18" charset="0"/>
              <a:cs typeface="Times New Roman" pitchFamily="18" charset="0"/>
            </a:endParaRPr>
          </a:p>
          <a:p>
            <a:pPr>
              <a:defRPr/>
            </a:pPr>
            <a:r>
              <a:rPr altLang="en-US" sz="1400" b="1">
                <a:latin typeface="Times New Roman" pitchFamily="18" charset="0"/>
                <a:cs typeface="Times New Roman" pitchFamily="18" charset="0"/>
              </a:rPr>
              <a:t> </a:t>
            </a:r>
            <a:endParaRPr altLang="en-US" sz="1400">
              <a:latin typeface="Times New Roman" pitchFamily="18" charset="0"/>
              <a:cs typeface="Times New Roman" pitchFamily="18" charset="0"/>
            </a:endParaRPr>
          </a:p>
          <a:p>
            <a:pPr>
              <a:defRPr/>
            </a:pPr>
            <a:r>
              <a:rPr altLang="en-US" sz="1400">
                <a:latin typeface="Times New Roman" pitchFamily="18" charset="0"/>
                <a:cs typeface="Times New Roman" pitchFamily="18" charset="0"/>
              </a:rPr>
              <a:t>The results of examinations, associated information and comments are accurately reproduced, electronically and in hard copy where relevant, by the Information Systems external to the laboratory intended to directly receive the information (e.g. computer systems, fax machines, e-mail, website, personal web devices). When a new examination or automated comments are implemented, the laboratory verifies that the changes are accurately reproduced by the Information Systems external to the laboratory intended to directly receive information from the laboratory. </a:t>
            </a:r>
          </a:p>
          <a:p>
            <a:pPr>
              <a:defRPr/>
            </a:pPr>
            <a:r>
              <a:rPr altLang="en-US" sz="1400" b="1">
                <a:latin typeface="Times New Roman" pitchFamily="18" charset="0"/>
                <a:cs typeface="Times New Roman" pitchFamily="18" charset="0"/>
              </a:rPr>
              <a:t>﻿</a:t>
            </a:r>
            <a:endParaRPr altLang="en-US" sz="1400">
              <a:latin typeface="Times New Roman" pitchFamily="18" charset="0"/>
              <a:cs typeface="Times New Roman" pitchFamily="18" charset="0"/>
            </a:endParaRPr>
          </a:p>
          <a:p>
            <a:pPr>
              <a:defRPr/>
            </a:pPr>
            <a:r>
              <a:rPr altLang="en-US" sz="1400">
                <a:latin typeface="Times New Roman" pitchFamily="18" charset="0"/>
                <a:cs typeface="Times New Roman" pitchFamily="18" charset="0"/>
              </a:rPr>
              <a:t>The system(s) used for the collection, processing, recording, reporting, storage or retrieval of examination data and information are secured through the following processes:</a:t>
            </a:r>
          </a:p>
          <a:p>
            <a:pPr>
              <a:defRPr/>
            </a:pPr>
            <a:r>
              <a:rPr altLang="en-US" sz="1400" b="1">
                <a:latin typeface="Times New Roman" pitchFamily="18" charset="0"/>
                <a:cs typeface="Times New Roman" pitchFamily="18" charset="0"/>
              </a:rPr>
              <a:t> </a:t>
            </a:r>
            <a:endParaRPr altLang="en-US" sz="1400">
              <a:latin typeface="Times New Roman" pitchFamily="18" charset="0"/>
              <a:cs typeface="Times New Roman" pitchFamily="18" charset="0"/>
            </a:endParaRPr>
          </a:p>
          <a:p>
            <a:pPr>
              <a:buFont typeface="Calibri" pitchFamily="34" charset="0"/>
              <a:buAutoNum type="alphaUcPeriod"/>
              <a:defRPr/>
            </a:pPr>
            <a:r>
              <a:rPr altLang="en-US" sz="1400">
                <a:latin typeface="Times New Roman" pitchFamily="18" charset="0"/>
                <a:cs typeface="Times New Roman" pitchFamily="18" charset="0"/>
              </a:rPr>
              <a:t>Validated by the Supplier and Verified for Functioning by the Laboratory Before Introduction, With Any Changes to the System Authorized, Documented and Verified Before Implementation</a:t>
            </a:r>
          </a:p>
          <a:p>
            <a:pPr>
              <a:buFont typeface="Calibri" pitchFamily="34" charset="0"/>
              <a:buAutoNum type="alphaUcPeriod"/>
              <a:defRPr/>
            </a:pPr>
            <a:r>
              <a:rPr altLang="en-US" sz="1400">
                <a:latin typeface="Times New Roman" pitchFamily="18" charset="0"/>
                <a:cs typeface="Times New Roman" pitchFamily="18" charset="0"/>
              </a:rPr>
              <a:t>Documented, and the Documentation, Including That for Day to Day Functioning of the System, Readily Available to Authorized Users</a:t>
            </a:r>
          </a:p>
          <a:p>
            <a:pPr>
              <a:buFont typeface="Calibri" pitchFamily="34" charset="0"/>
              <a:buAutoNum type="alphaUcPeriod"/>
              <a:defRPr/>
            </a:pPr>
            <a:r>
              <a:rPr altLang="en-US" sz="1400">
                <a:latin typeface="Times New Roman" pitchFamily="18" charset="0"/>
                <a:cs typeface="Times New Roman" pitchFamily="18" charset="0"/>
              </a:rPr>
              <a:t>Protected from Unauthorized Access</a:t>
            </a:r>
          </a:p>
          <a:p>
            <a:pPr>
              <a:buFont typeface="Calibri" pitchFamily="34" charset="0"/>
              <a:buAutoNum type="alphaUcPeriod"/>
              <a:defRPr/>
            </a:pPr>
            <a:r>
              <a:rPr altLang="en-US" sz="1400">
                <a:latin typeface="Times New Roman" pitchFamily="18" charset="0"/>
                <a:cs typeface="Times New Roman" pitchFamily="18" charset="0"/>
              </a:rPr>
              <a:t>Safeguarded Against Tampering or Loss</a:t>
            </a:r>
          </a:p>
          <a:p>
            <a:pPr>
              <a:buFont typeface="Calibri" pitchFamily="34" charset="0"/>
              <a:buAutoNum type="alphaUcPeriod"/>
              <a:defRPr/>
            </a:pPr>
            <a:r>
              <a:rPr altLang="en-US" sz="1400">
                <a:latin typeface="Times New Roman" pitchFamily="18" charset="0"/>
                <a:cs typeface="Times New Roman" pitchFamily="18" charset="0"/>
              </a:rPr>
              <a:t>Operated in an Environment that Complies With Supplier Specifications or, in the Case of Non-Computerized Systems, Provides Conditions Which Safeguard the Accuracy of Manual Recording and Transcription</a:t>
            </a:r>
          </a:p>
          <a:p>
            <a:pPr>
              <a:buFont typeface="Calibri" pitchFamily="34" charset="0"/>
              <a:buAutoNum type="alphaUcPeriod"/>
              <a:defRPr/>
            </a:pPr>
            <a:r>
              <a:rPr altLang="en-US" sz="1400">
                <a:latin typeface="Times New Roman" pitchFamily="18" charset="0"/>
                <a:cs typeface="Times New Roman" pitchFamily="18" charset="0"/>
              </a:rPr>
              <a:t>Maintained in a Manner That Ensures the Integrity of the Data and Information and Includes the Recording of System Failures and the Appropriate Immediate and Corrective Actions</a:t>
            </a:r>
          </a:p>
          <a:p>
            <a:pPr>
              <a:buFont typeface="Calibri" pitchFamily="34" charset="0"/>
              <a:buAutoNum type="alphaUcPeriod"/>
              <a:defRPr/>
            </a:pPr>
            <a:r>
              <a:rPr altLang="en-US" sz="1400">
                <a:latin typeface="Times New Roman" pitchFamily="18" charset="0"/>
                <a:cs typeface="Times New Roman" pitchFamily="18" charset="0"/>
              </a:rPr>
              <a:t>In Compliance With National or International Requirements Regarding Data Protection</a:t>
            </a:r>
          </a:p>
          <a:p>
            <a:pPr>
              <a:defRPr/>
            </a:pPr>
            <a:endParaRPr altLang="en-US" sz="140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31913" y="1052513"/>
            <a:ext cx="5715000" cy="647700"/>
          </a:xfrm>
        </p:spPr>
        <p:txBody>
          <a:bodyPr/>
          <a:lstStyle/>
          <a:p>
            <a:pPr eaLnBrk="1" fontAlgn="auto" hangingPunct="1">
              <a:spcAft>
                <a:spcPts val="0"/>
              </a:spcAft>
              <a:defRPr/>
            </a:pPr>
            <a:r>
              <a:rPr lang="en-GB" altLang="en-US" u="sng" smtClean="0">
                <a:latin typeface="Times New Roman" panose="02020603050405020304" pitchFamily="18" charset="0"/>
                <a:cs typeface="Times New Roman" panose="02020603050405020304" pitchFamily="18" charset="0"/>
              </a:rPr>
              <a:t>Conclusion</a:t>
            </a:r>
            <a:r>
              <a:rPr lang="en-GB" altLang="en-US" smtClean="0"/>
              <a:t/>
            </a:r>
            <a:br>
              <a:rPr lang="en-GB" altLang="en-US" smtClean="0"/>
            </a:br>
            <a:endParaRPr lang="nl-NL" altLang="en-US" smtClean="0"/>
          </a:p>
        </p:txBody>
      </p:sp>
      <p:sp>
        <p:nvSpPr>
          <p:cNvPr id="33795" name="Rectangle 3"/>
          <p:cNvSpPr>
            <a:spLocks noGrp="1" noChangeArrowheads="1"/>
          </p:cNvSpPr>
          <p:nvPr>
            <p:ph idx="1"/>
          </p:nvPr>
        </p:nvSpPr>
        <p:spPr>
          <a:xfrm>
            <a:off x="457200" y="2590800"/>
            <a:ext cx="8229600" cy="1630363"/>
          </a:xfrm>
        </p:spPr>
        <p:txBody>
          <a:bodyPr/>
          <a:lstStyle/>
          <a:p>
            <a:pPr fontAlgn="auto">
              <a:spcAft>
                <a:spcPts val="0"/>
              </a:spcAft>
              <a:buFontTx/>
              <a:buNone/>
              <a:defRPr/>
            </a:pPr>
            <a:r>
              <a:rPr lang="en-GB" altLang="en-US">
                <a:latin typeface="Times New Roman" panose="02020603050405020304" pitchFamily="18" charset="0"/>
                <a:cs typeface="Times New Roman" panose="02020603050405020304" pitchFamily="18" charset="0"/>
              </a:rPr>
              <a:t>	</a:t>
            </a:r>
          </a:p>
          <a:p>
            <a:pPr fontAlgn="auto">
              <a:spcAft>
                <a:spcPts val="0"/>
              </a:spcAft>
              <a:buFontTx/>
              <a:buNone/>
              <a:defRPr/>
            </a:pPr>
            <a:r>
              <a:rPr lang="en-GB" altLang="en-US" b="1">
                <a:latin typeface="Times New Roman" panose="02020603050405020304" pitchFamily="18" charset="0"/>
                <a:cs typeface="Times New Roman" panose="02020603050405020304" pitchFamily="18" charset="0"/>
              </a:rPr>
              <a:t>ISO 15189 helps us to set up a system which assures that the laboratory provides good service for the patients </a:t>
            </a:r>
          </a:p>
        </p:txBody>
      </p:sp>
    </p:spTree>
  </p:cSld>
  <p:clrMapOvr>
    <a:masterClrMapping/>
  </p:clrMapOvr>
</p:sld>
</file>

<file path=ppt/theme/theme1.xml><?xml version="1.0" encoding="utf-8"?>
<a:theme xmlns:a="http://schemas.openxmlformats.org/drawingml/2006/main" name="NRL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NRL PPt Template</Template>
  <TotalTime>1593</TotalTime>
  <Words>5202</Words>
  <Application>Microsoft Office PowerPoint</Application>
  <PresentationFormat>On-screen Show (4:3)</PresentationFormat>
  <Paragraphs>1045</Paragraphs>
  <Slides>98</Slides>
  <Notes>15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09" baseType="lpstr">
      <vt:lpstr>Arial</vt:lpstr>
      <vt:lpstr>Calibri</vt:lpstr>
      <vt:lpstr>Times New Roman</vt:lpstr>
      <vt:lpstr>Century Gothic</vt:lpstr>
      <vt:lpstr>SimSun</vt:lpstr>
      <vt:lpstr>Wingdings</vt:lpstr>
      <vt:lpstr>Verdana</vt:lpstr>
      <vt:lpstr>Tahoma</vt:lpstr>
      <vt:lpstr>Symbol</vt:lpstr>
      <vt:lpstr>NRL PPt Template</vt:lpstr>
      <vt:lpstr>SmartDraw Drawing</vt:lpstr>
      <vt:lpstr>Introduction to-  Laboratory Quality Management System  &amp; ISO 15189 Accreditation </vt:lpstr>
      <vt:lpstr>Learning Objectives</vt:lpstr>
      <vt:lpstr>PowerPoint Presentation</vt:lpstr>
      <vt:lpstr>Aspects needed for the medical laboratory</vt:lpstr>
      <vt:lpstr>Quality Management System Definition</vt:lpstr>
      <vt:lpstr>PowerPoint Presentation</vt:lpstr>
      <vt:lpstr>Complexity of a Laboratory System </vt:lpstr>
      <vt:lpstr>PowerPoint Presentation</vt:lpstr>
      <vt:lpstr>Laboratory tests are influenced by </vt:lpstr>
      <vt:lpstr>Organization</vt:lpstr>
      <vt:lpstr>Personnel</vt:lpstr>
      <vt:lpstr>Equipment</vt:lpstr>
      <vt:lpstr>Purchasing and Inventory</vt:lpstr>
      <vt:lpstr>Process Control</vt:lpstr>
      <vt:lpstr>Information Management</vt:lpstr>
      <vt:lpstr>Document Management</vt:lpstr>
      <vt:lpstr>Occurrence Variance Report (OVR) &amp; CAPA</vt:lpstr>
      <vt:lpstr>Laboratory Assessment</vt:lpstr>
      <vt:lpstr>Process Improvement</vt:lpstr>
      <vt:lpstr>Customer Service</vt:lpstr>
      <vt:lpstr>Facilities and Safety</vt:lpstr>
      <vt:lpstr>History of ISO 15189</vt:lpstr>
      <vt:lpstr>PowerPoint Presentation</vt:lpstr>
      <vt:lpstr>ISO 15189 - content </vt:lpstr>
      <vt:lpstr>ISO 15189 - content</vt:lpstr>
      <vt:lpstr> </vt:lpstr>
      <vt:lpstr>PowerPoint Presentation</vt:lpstr>
      <vt:lpstr>PowerPoint Presentation</vt:lpstr>
      <vt:lpstr>PowerPoint Presentation</vt:lpstr>
      <vt:lpstr>4.1.1.3 Ethical Conduct  </vt:lpstr>
      <vt:lpstr>4.1.1.4 Laboratory Director</vt:lpstr>
      <vt:lpstr>PowerPoint Presentation</vt:lpstr>
      <vt:lpstr>PowerPoint Presentation</vt:lpstr>
      <vt:lpstr>PowerPoint Presentation</vt:lpstr>
      <vt:lpstr>4.1.2 Management responsibility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4.6 External services and supplies </vt:lpstr>
      <vt:lpstr>4.7 Advisory Services</vt:lpstr>
      <vt:lpstr>4.8 Resolution of Complaints </vt:lpstr>
      <vt:lpstr>4.9 Identification and Control of Nonconformities</vt:lpstr>
      <vt:lpstr>4.10 Corrective action </vt:lpstr>
      <vt:lpstr>PowerPoint Presentation</vt:lpstr>
      <vt:lpstr>PowerPoint Presentation</vt:lpstr>
      <vt:lpstr>PowerPoint Presentation</vt:lpstr>
      <vt:lpstr>4.14 Evaluation and audits </vt:lpstr>
      <vt:lpstr>PowerPoint Presentation</vt:lpstr>
      <vt:lpstr>4.14.5 Internal audit</vt:lpstr>
      <vt:lpstr>PowerPoint Presentation</vt:lpstr>
      <vt:lpstr>PowerPoint Presentation</vt:lpstr>
      <vt:lpstr>PowerPoint Presentation</vt:lpstr>
      <vt:lpstr>PowerPoint Presentation</vt:lpstr>
      <vt:lpstr>PowerPoint Presentation</vt:lpstr>
      <vt:lpstr> 5. Technical Requirements </vt:lpstr>
      <vt:lpstr>5.1.5 Training</vt:lpstr>
      <vt:lpstr>5.1.6 Competence Assessment</vt:lpstr>
      <vt:lpstr>PowerPoint Presentation</vt:lpstr>
      <vt:lpstr>  5.2 Accommodation and Environmental Conditions   </vt:lpstr>
      <vt:lpstr>PowerPoint Presentation</vt:lpstr>
      <vt:lpstr>5.3 Laboratory Equipment, Reagents and Consumables</vt:lpstr>
      <vt:lpstr>PowerPoint Presentation</vt:lpstr>
      <vt:lpstr>PowerPoint Presentation</vt:lpstr>
      <vt:lpstr>PowerPoint Presentation</vt:lpstr>
      <vt:lpstr>PowerPoint Presentation</vt:lpstr>
      <vt:lpstr>PowerPoint Presentation</vt:lpstr>
      <vt:lpstr>5.4 Pre-examination Processes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5.5 Examination Processes </vt:lpstr>
      <vt:lpstr>PowerPoint Presentation</vt:lpstr>
      <vt:lpstr>PowerPoint Presentation</vt:lpstr>
      <vt:lpstr>PowerPoint Presentation</vt:lpstr>
      <vt:lpstr> 5.6 Ensuring Quality of Examination Results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vt:lpstr>
    </vt:vector>
  </TitlesOfParts>
  <Company>Medisch Centrum Haaglanden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KSDas</dc:title>
  <dc:creator>Kannan S Das</dc:creator>
  <cp:lastModifiedBy>Kannan Sivadasan Pillai Das (NRL)</cp:lastModifiedBy>
  <cp:revision>230</cp:revision>
  <cp:lastPrinted>2004-03-29T15:09:58Z</cp:lastPrinted>
  <dcterms:created xsi:type="dcterms:W3CDTF">2007-12-11T11:16:13Z</dcterms:created>
  <dcterms:modified xsi:type="dcterms:W3CDTF">2018-02-11T06:58:11Z</dcterms:modified>
</cp:coreProperties>
</file>