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361" r:id="rId2"/>
    <p:sldId id="363" r:id="rId3"/>
    <p:sldId id="364" r:id="rId4"/>
    <p:sldId id="371" r:id="rId5"/>
    <p:sldId id="376" r:id="rId6"/>
    <p:sldId id="382" r:id="rId7"/>
    <p:sldId id="383" r:id="rId8"/>
    <p:sldId id="386" r:id="rId9"/>
    <p:sldId id="384" r:id="rId10"/>
    <p:sldId id="385" r:id="rId11"/>
    <p:sldId id="387" r:id="rId12"/>
    <p:sldId id="388" r:id="rId13"/>
    <p:sldId id="389" r:id="rId14"/>
    <p:sldId id="390" r:id="rId15"/>
    <p:sldId id="392" r:id="rId16"/>
    <p:sldId id="393" r:id="rId17"/>
    <p:sldId id="394" r:id="rId18"/>
    <p:sldId id="396" r:id="rId19"/>
    <p:sldId id="395" r:id="rId20"/>
    <p:sldId id="397" r:id="rId21"/>
    <p:sldId id="400" r:id="rId22"/>
    <p:sldId id="398" r:id="rId23"/>
    <p:sldId id="399" r:id="rId24"/>
  </p:sldIdLst>
  <p:sldSz cx="9144000" cy="6858000" type="screen4x3"/>
  <p:notesSz cx="6797675" cy="992822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89" autoAdjust="0"/>
    <p:restoredTop sz="94675" autoAdjust="0"/>
  </p:normalViewPr>
  <p:slideViewPr>
    <p:cSldViewPr>
      <p:cViewPr>
        <p:scale>
          <a:sx n="110" d="100"/>
          <a:sy n="110" d="100"/>
        </p:scale>
        <p:origin x="-164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2814" y="-10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C1F67CB1-88BE-425A-9CA7-E35A22DE9A72}" type="datetimeFigureOut">
              <a:rPr lang="en-US"/>
              <a:pPr>
                <a:defRPr/>
              </a:pPr>
              <a:t>12/03/2018</a:t>
            </a:fld>
            <a:endParaRPr lang="en-US" dirty="0"/>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F02A68C9-C79F-4713-AC06-6D41419AE7F6}" type="slidenum">
              <a:rPr lang="en-US"/>
              <a:pPr>
                <a:defRPr/>
              </a:pPr>
              <a:t>‹#›</a:t>
            </a:fld>
            <a:endParaRPr lang="en-US" dirty="0"/>
          </a:p>
        </p:txBody>
      </p:sp>
    </p:spTree>
    <p:extLst>
      <p:ext uri="{BB962C8B-B14F-4D97-AF65-F5344CB8AC3E}">
        <p14:creationId xmlns:p14="http://schemas.microsoft.com/office/powerpoint/2010/main" val="12961516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atin typeface="Arial" charset="0"/>
                <a:cs typeface="Arial" charset="0"/>
              </a:defRPr>
            </a:lvl1pPr>
          </a:lstStyle>
          <a:p>
            <a:pPr>
              <a:defRPr/>
            </a:pPr>
            <a:fld id="{80E41C6A-F6C1-483E-9BBD-41D7E2A6BE59}" type="datetimeFigureOut">
              <a:rPr lang="en-US"/>
              <a:pPr>
                <a:defRPr/>
              </a:pPr>
              <a:t>12/03/2018</a:t>
            </a:fld>
            <a:endParaRPr lang="en-US"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79450" y="4716463"/>
            <a:ext cx="5438775" cy="4467225"/>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en-US"/>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atin typeface="Arial" charset="0"/>
                <a:cs typeface="Arial" charset="0"/>
              </a:defRPr>
            </a:lvl1pPr>
          </a:lstStyle>
          <a:p>
            <a:pPr>
              <a:defRPr/>
            </a:pPr>
            <a:fld id="{CB68BF7B-D3B0-4880-B347-902C5F996592}" type="slidenum">
              <a:rPr lang="en-US"/>
              <a:pPr>
                <a:defRPr/>
              </a:pPr>
              <a:t>‹#›</a:t>
            </a:fld>
            <a:endParaRPr lang="en-US" dirty="0"/>
          </a:p>
        </p:txBody>
      </p:sp>
    </p:spTree>
    <p:extLst>
      <p:ext uri="{BB962C8B-B14F-4D97-AF65-F5344CB8AC3E}">
        <p14:creationId xmlns:p14="http://schemas.microsoft.com/office/powerpoint/2010/main" val="24792773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3B56A08F-664F-4304-B336-5BA216DB87AB}" type="slidenum">
              <a:rPr lang="en-US" altLang="en-US" smtClean="0">
                <a:latin typeface="Arial" charset="0"/>
              </a:rPr>
              <a:pPr eaLnBrk="1" hangingPunct="1">
                <a:spcBef>
                  <a:spcPct val="0"/>
                </a:spcBef>
              </a:pPr>
              <a:t>3</a:t>
            </a:fld>
            <a:endParaRPr lang="en-US" altLang="en-US"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DA0713F9-B990-431E-AC92-B5849445C82B}" type="datetime1">
              <a:rPr lang="en-US" smtClean="0"/>
              <a:t>12/03/2018</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NRL-TTC-PPT-003,Ver:002</a:t>
            </a:r>
            <a:endParaRPr lang="en-US"/>
          </a:p>
        </p:txBody>
      </p:sp>
      <p:sp>
        <p:nvSpPr>
          <p:cNvPr id="6" name="Slide Number Placeholder 5"/>
          <p:cNvSpPr>
            <a:spLocks noGrp="1"/>
          </p:cNvSpPr>
          <p:nvPr>
            <p:ph type="sldNum" sz="quarter" idx="12"/>
          </p:nvPr>
        </p:nvSpPr>
        <p:spPr/>
        <p:txBody>
          <a:bodyPr/>
          <a:lstStyle>
            <a:lvl1pPr>
              <a:defRPr/>
            </a:lvl1pPr>
          </a:lstStyle>
          <a:p>
            <a:pPr>
              <a:defRPr/>
            </a:pPr>
            <a:fld id="{1A2FB8C6-282F-46FA-AF1A-30B54B8D1467}" type="slidenum">
              <a:rPr lang="en-US"/>
              <a:pPr>
                <a:defRPr/>
              </a:pPr>
              <a:t>‹#›</a:t>
            </a:fld>
            <a:endParaRPr lang="en-US" dirty="0"/>
          </a:p>
        </p:txBody>
      </p:sp>
    </p:spTree>
    <p:extLst>
      <p:ext uri="{BB962C8B-B14F-4D97-AF65-F5344CB8AC3E}">
        <p14:creationId xmlns:p14="http://schemas.microsoft.com/office/powerpoint/2010/main" val="3153629410"/>
      </p:ext>
    </p:extLst>
  </p:cSld>
  <p:clrMapOvr>
    <a:masterClrMapping/>
  </p:clrMapOvr>
  <p:transition spd="slow">
    <p:strips dir="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3275032-95EC-40FE-B6BA-33086EBD9F02}" type="datetime1">
              <a:rPr lang="en-US" smtClean="0"/>
              <a:t>12/03/2018</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NRL-TTC-PPT-003,Ver:002</a:t>
            </a:r>
            <a:endParaRPr lang="en-US"/>
          </a:p>
        </p:txBody>
      </p:sp>
      <p:sp>
        <p:nvSpPr>
          <p:cNvPr id="6" name="Slide Number Placeholder 5"/>
          <p:cNvSpPr>
            <a:spLocks noGrp="1"/>
          </p:cNvSpPr>
          <p:nvPr>
            <p:ph type="sldNum" sz="quarter" idx="12"/>
          </p:nvPr>
        </p:nvSpPr>
        <p:spPr/>
        <p:txBody>
          <a:bodyPr/>
          <a:lstStyle>
            <a:lvl1pPr>
              <a:defRPr/>
            </a:lvl1pPr>
          </a:lstStyle>
          <a:p>
            <a:pPr>
              <a:defRPr/>
            </a:pPr>
            <a:fld id="{E63AAD35-5F9F-474B-A0C1-C5A98BE40317}" type="slidenum">
              <a:rPr lang="en-US"/>
              <a:pPr>
                <a:defRPr/>
              </a:pPr>
              <a:t>‹#›</a:t>
            </a:fld>
            <a:endParaRPr lang="en-US" dirty="0"/>
          </a:p>
        </p:txBody>
      </p:sp>
    </p:spTree>
    <p:extLst>
      <p:ext uri="{BB962C8B-B14F-4D97-AF65-F5344CB8AC3E}">
        <p14:creationId xmlns:p14="http://schemas.microsoft.com/office/powerpoint/2010/main" val="674033201"/>
      </p:ext>
    </p:extLst>
  </p:cSld>
  <p:clrMapOvr>
    <a:masterClrMapping/>
  </p:clrMapOvr>
  <p:transition spd="slow">
    <p:strips dir="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B28935C-1638-439B-B085-A0B037DC5781}" type="datetime1">
              <a:rPr lang="en-US" smtClean="0"/>
              <a:t>12/03/2018</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NRL-TTC-PPT-003,Ver:002</a:t>
            </a:r>
            <a:endParaRPr lang="en-US"/>
          </a:p>
        </p:txBody>
      </p:sp>
      <p:sp>
        <p:nvSpPr>
          <p:cNvPr id="6" name="Slide Number Placeholder 5"/>
          <p:cNvSpPr>
            <a:spLocks noGrp="1"/>
          </p:cNvSpPr>
          <p:nvPr>
            <p:ph type="sldNum" sz="quarter" idx="12"/>
          </p:nvPr>
        </p:nvSpPr>
        <p:spPr/>
        <p:txBody>
          <a:bodyPr/>
          <a:lstStyle>
            <a:lvl1pPr>
              <a:defRPr/>
            </a:lvl1pPr>
          </a:lstStyle>
          <a:p>
            <a:pPr>
              <a:defRPr/>
            </a:pPr>
            <a:fld id="{85DAD5C0-ED11-4451-B700-32D21D54868D}" type="slidenum">
              <a:rPr lang="en-US"/>
              <a:pPr>
                <a:defRPr/>
              </a:pPr>
              <a:t>‹#›</a:t>
            </a:fld>
            <a:endParaRPr lang="en-US" dirty="0"/>
          </a:p>
        </p:txBody>
      </p:sp>
    </p:spTree>
    <p:extLst>
      <p:ext uri="{BB962C8B-B14F-4D97-AF65-F5344CB8AC3E}">
        <p14:creationId xmlns:p14="http://schemas.microsoft.com/office/powerpoint/2010/main" val="3490170419"/>
      </p:ext>
    </p:extLst>
  </p:cSld>
  <p:clrMapOvr>
    <a:masterClrMapping/>
  </p:clrMapOvr>
  <p:transition spd="slow">
    <p:strips dir="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9D1D1D4-95B2-4325-8D69-9984EF627F73}" type="datetime1">
              <a:rPr lang="en-US" smtClean="0"/>
              <a:t>12/03/2018</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NRL-TTC-PPT-003,Ver:002</a:t>
            </a:r>
            <a:endParaRPr lang="en-US"/>
          </a:p>
        </p:txBody>
      </p:sp>
      <p:sp>
        <p:nvSpPr>
          <p:cNvPr id="6" name="Slide Number Placeholder 5"/>
          <p:cNvSpPr>
            <a:spLocks noGrp="1"/>
          </p:cNvSpPr>
          <p:nvPr>
            <p:ph type="sldNum" sz="quarter" idx="12"/>
          </p:nvPr>
        </p:nvSpPr>
        <p:spPr/>
        <p:txBody>
          <a:bodyPr/>
          <a:lstStyle>
            <a:lvl1pPr>
              <a:defRPr/>
            </a:lvl1pPr>
          </a:lstStyle>
          <a:p>
            <a:pPr>
              <a:defRPr/>
            </a:pPr>
            <a:fld id="{9C20248D-2B77-40D0-AA29-C17C10CE6FED}" type="slidenum">
              <a:rPr lang="en-US"/>
              <a:pPr>
                <a:defRPr/>
              </a:pPr>
              <a:t>‹#›</a:t>
            </a:fld>
            <a:endParaRPr lang="en-US" dirty="0"/>
          </a:p>
        </p:txBody>
      </p:sp>
    </p:spTree>
    <p:extLst>
      <p:ext uri="{BB962C8B-B14F-4D97-AF65-F5344CB8AC3E}">
        <p14:creationId xmlns:p14="http://schemas.microsoft.com/office/powerpoint/2010/main" val="2939141768"/>
      </p:ext>
    </p:extLst>
  </p:cSld>
  <p:clrMapOvr>
    <a:masterClrMapping/>
  </p:clrMapOvr>
  <p:transition spd="slow">
    <p:strips dir="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2220229-DD24-4EA5-917F-32BCCB55A7B1}" type="datetime1">
              <a:rPr lang="en-US" smtClean="0"/>
              <a:t>12/03/2018</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NRL-TTC-PPT-003,Ver:002</a:t>
            </a:r>
            <a:endParaRPr lang="en-US"/>
          </a:p>
        </p:txBody>
      </p:sp>
      <p:sp>
        <p:nvSpPr>
          <p:cNvPr id="6" name="Slide Number Placeholder 5"/>
          <p:cNvSpPr>
            <a:spLocks noGrp="1"/>
          </p:cNvSpPr>
          <p:nvPr>
            <p:ph type="sldNum" sz="quarter" idx="12"/>
          </p:nvPr>
        </p:nvSpPr>
        <p:spPr/>
        <p:txBody>
          <a:bodyPr/>
          <a:lstStyle>
            <a:lvl1pPr>
              <a:defRPr/>
            </a:lvl1pPr>
          </a:lstStyle>
          <a:p>
            <a:pPr>
              <a:defRPr/>
            </a:pPr>
            <a:fld id="{CD918C80-093C-41BC-8B68-D9562F10A7E7}" type="slidenum">
              <a:rPr lang="en-US"/>
              <a:pPr>
                <a:defRPr/>
              </a:pPr>
              <a:t>‹#›</a:t>
            </a:fld>
            <a:endParaRPr lang="en-US" dirty="0"/>
          </a:p>
        </p:txBody>
      </p:sp>
    </p:spTree>
    <p:extLst>
      <p:ext uri="{BB962C8B-B14F-4D97-AF65-F5344CB8AC3E}">
        <p14:creationId xmlns:p14="http://schemas.microsoft.com/office/powerpoint/2010/main" val="40234639"/>
      </p:ext>
    </p:extLst>
  </p:cSld>
  <p:clrMapOvr>
    <a:masterClrMapping/>
  </p:clrMapOvr>
  <p:transition spd="slow">
    <p:strips dir="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440CD3C-0568-40AD-9662-75FF5C851238}" type="datetime1">
              <a:rPr lang="en-US" smtClean="0"/>
              <a:t>12/03/2018</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NRL-TTC-PPT-003,Ver:002</a:t>
            </a:r>
            <a:endParaRPr lang="en-US"/>
          </a:p>
        </p:txBody>
      </p:sp>
      <p:sp>
        <p:nvSpPr>
          <p:cNvPr id="7" name="Slide Number Placeholder 5"/>
          <p:cNvSpPr>
            <a:spLocks noGrp="1"/>
          </p:cNvSpPr>
          <p:nvPr>
            <p:ph type="sldNum" sz="quarter" idx="12"/>
          </p:nvPr>
        </p:nvSpPr>
        <p:spPr/>
        <p:txBody>
          <a:bodyPr/>
          <a:lstStyle>
            <a:lvl1pPr>
              <a:defRPr/>
            </a:lvl1pPr>
          </a:lstStyle>
          <a:p>
            <a:pPr>
              <a:defRPr/>
            </a:pPr>
            <a:fld id="{A7C36604-3BE9-4DD3-8728-DABDF1B11BA7}" type="slidenum">
              <a:rPr lang="en-US"/>
              <a:pPr>
                <a:defRPr/>
              </a:pPr>
              <a:t>‹#›</a:t>
            </a:fld>
            <a:endParaRPr lang="en-US" dirty="0"/>
          </a:p>
        </p:txBody>
      </p:sp>
    </p:spTree>
    <p:extLst>
      <p:ext uri="{BB962C8B-B14F-4D97-AF65-F5344CB8AC3E}">
        <p14:creationId xmlns:p14="http://schemas.microsoft.com/office/powerpoint/2010/main" val="233139333"/>
      </p:ext>
    </p:extLst>
  </p:cSld>
  <p:clrMapOvr>
    <a:masterClrMapping/>
  </p:clrMapOvr>
  <p:transition spd="slow">
    <p:strips dir="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799C7D5-076B-4D3B-A5C0-BDBD37C53B9B}" type="datetime1">
              <a:rPr lang="en-US" smtClean="0"/>
              <a:t>12/03/2018</a:t>
            </a:fld>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NRL-TTC-PPT-003,Ver:002</a:t>
            </a:r>
            <a:endParaRPr lang="en-US"/>
          </a:p>
        </p:txBody>
      </p:sp>
      <p:sp>
        <p:nvSpPr>
          <p:cNvPr id="9" name="Slide Number Placeholder 5"/>
          <p:cNvSpPr>
            <a:spLocks noGrp="1"/>
          </p:cNvSpPr>
          <p:nvPr>
            <p:ph type="sldNum" sz="quarter" idx="12"/>
          </p:nvPr>
        </p:nvSpPr>
        <p:spPr/>
        <p:txBody>
          <a:bodyPr/>
          <a:lstStyle>
            <a:lvl1pPr>
              <a:defRPr/>
            </a:lvl1pPr>
          </a:lstStyle>
          <a:p>
            <a:pPr>
              <a:defRPr/>
            </a:pPr>
            <a:fld id="{53668AF6-03A7-46E7-91FC-418FE2C114E9}" type="slidenum">
              <a:rPr lang="en-US"/>
              <a:pPr>
                <a:defRPr/>
              </a:pPr>
              <a:t>‹#›</a:t>
            </a:fld>
            <a:endParaRPr lang="en-US" dirty="0"/>
          </a:p>
        </p:txBody>
      </p:sp>
    </p:spTree>
    <p:extLst>
      <p:ext uri="{BB962C8B-B14F-4D97-AF65-F5344CB8AC3E}">
        <p14:creationId xmlns:p14="http://schemas.microsoft.com/office/powerpoint/2010/main" val="2268590939"/>
      </p:ext>
    </p:extLst>
  </p:cSld>
  <p:clrMapOvr>
    <a:masterClrMapping/>
  </p:clrMapOvr>
  <p:transition spd="slow">
    <p:strips dir="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47CA489E-0431-4242-9661-E37F2A765B42}" type="datetime1">
              <a:rPr lang="en-US" smtClean="0"/>
              <a:t>12/03/2018</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NRL-TTC-PPT-003,Ver:002</a:t>
            </a:r>
            <a:endParaRPr lang="en-US"/>
          </a:p>
        </p:txBody>
      </p:sp>
      <p:sp>
        <p:nvSpPr>
          <p:cNvPr id="5" name="Slide Number Placeholder 5"/>
          <p:cNvSpPr>
            <a:spLocks noGrp="1"/>
          </p:cNvSpPr>
          <p:nvPr>
            <p:ph type="sldNum" sz="quarter" idx="12"/>
          </p:nvPr>
        </p:nvSpPr>
        <p:spPr/>
        <p:txBody>
          <a:bodyPr/>
          <a:lstStyle>
            <a:lvl1pPr>
              <a:defRPr/>
            </a:lvl1pPr>
          </a:lstStyle>
          <a:p>
            <a:pPr>
              <a:defRPr/>
            </a:pPr>
            <a:fld id="{DF313936-B6FE-418A-B497-7583C7FF577F}" type="slidenum">
              <a:rPr lang="en-US"/>
              <a:pPr>
                <a:defRPr/>
              </a:pPr>
              <a:t>‹#›</a:t>
            </a:fld>
            <a:endParaRPr lang="en-US" dirty="0"/>
          </a:p>
        </p:txBody>
      </p:sp>
    </p:spTree>
    <p:extLst>
      <p:ext uri="{BB962C8B-B14F-4D97-AF65-F5344CB8AC3E}">
        <p14:creationId xmlns:p14="http://schemas.microsoft.com/office/powerpoint/2010/main" val="2248013261"/>
      </p:ext>
    </p:extLst>
  </p:cSld>
  <p:clrMapOvr>
    <a:masterClrMapping/>
  </p:clrMapOvr>
  <p:transition spd="slow">
    <p:strips dir="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A05CE71-9805-4D23-BD91-E7840E81C257}" type="datetime1">
              <a:rPr lang="en-US" smtClean="0"/>
              <a:t>12/03/2018</a:t>
            </a:fld>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smtClean="0"/>
              <a:t>NRL-TTC-PPT-003,Ver:002</a:t>
            </a:r>
            <a:endParaRPr lang="en-US"/>
          </a:p>
        </p:txBody>
      </p:sp>
      <p:sp>
        <p:nvSpPr>
          <p:cNvPr id="4" name="Slide Number Placeholder 5"/>
          <p:cNvSpPr>
            <a:spLocks noGrp="1"/>
          </p:cNvSpPr>
          <p:nvPr>
            <p:ph type="sldNum" sz="quarter" idx="12"/>
          </p:nvPr>
        </p:nvSpPr>
        <p:spPr/>
        <p:txBody>
          <a:bodyPr/>
          <a:lstStyle>
            <a:lvl1pPr>
              <a:defRPr/>
            </a:lvl1pPr>
          </a:lstStyle>
          <a:p>
            <a:pPr>
              <a:defRPr/>
            </a:pPr>
            <a:fld id="{3C6FEC36-1EE2-4CC6-A7D3-19B9885376C3}" type="slidenum">
              <a:rPr lang="en-US"/>
              <a:pPr>
                <a:defRPr/>
              </a:pPr>
              <a:t>‹#›</a:t>
            </a:fld>
            <a:endParaRPr lang="en-US" dirty="0"/>
          </a:p>
        </p:txBody>
      </p:sp>
    </p:spTree>
    <p:extLst>
      <p:ext uri="{BB962C8B-B14F-4D97-AF65-F5344CB8AC3E}">
        <p14:creationId xmlns:p14="http://schemas.microsoft.com/office/powerpoint/2010/main" val="2972757747"/>
      </p:ext>
    </p:extLst>
  </p:cSld>
  <p:clrMapOvr>
    <a:masterClrMapping/>
  </p:clrMapOvr>
  <p:transition spd="slow">
    <p:strips dir="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B1F36A7-75FD-4F5D-82C9-E314F304CFDE}" type="datetime1">
              <a:rPr lang="en-US" smtClean="0"/>
              <a:t>12/03/2018</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NRL-TTC-PPT-003,Ver:002</a:t>
            </a:r>
            <a:endParaRPr lang="en-US"/>
          </a:p>
        </p:txBody>
      </p:sp>
      <p:sp>
        <p:nvSpPr>
          <p:cNvPr id="7" name="Slide Number Placeholder 5"/>
          <p:cNvSpPr>
            <a:spLocks noGrp="1"/>
          </p:cNvSpPr>
          <p:nvPr>
            <p:ph type="sldNum" sz="quarter" idx="12"/>
          </p:nvPr>
        </p:nvSpPr>
        <p:spPr/>
        <p:txBody>
          <a:bodyPr/>
          <a:lstStyle>
            <a:lvl1pPr>
              <a:defRPr/>
            </a:lvl1pPr>
          </a:lstStyle>
          <a:p>
            <a:pPr>
              <a:defRPr/>
            </a:pPr>
            <a:fld id="{8AC67B48-EA9E-4C20-BDAA-5805F6C531ED}" type="slidenum">
              <a:rPr lang="en-US"/>
              <a:pPr>
                <a:defRPr/>
              </a:pPr>
              <a:t>‹#›</a:t>
            </a:fld>
            <a:endParaRPr lang="en-US" dirty="0"/>
          </a:p>
        </p:txBody>
      </p:sp>
    </p:spTree>
    <p:extLst>
      <p:ext uri="{BB962C8B-B14F-4D97-AF65-F5344CB8AC3E}">
        <p14:creationId xmlns:p14="http://schemas.microsoft.com/office/powerpoint/2010/main" val="1562157178"/>
      </p:ext>
    </p:extLst>
  </p:cSld>
  <p:clrMapOvr>
    <a:masterClrMapping/>
  </p:clrMapOvr>
  <p:transition spd="slow">
    <p:strips dir="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5EA178C-BBB4-4BC6-B1EF-821B5699B817}" type="datetime1">
              <a:rPr lang="en-US" smtClean="0"/>
              <a:t>12/03/2018</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NRL-TTC-PPT-003,Ver:002</a:t>
            </a:r>
            <a:endParaRPr lang="en-US"/>
          </a:p>
        </p:txBody>
      </p:sp>
      <p:sp>
        <p:nvSpPr>
          <p:cNvPr id="7" name="Slide Number Placeholder 5"/>
          <p:cNvSpPr>
            <a:spLocks noGrp="1"/>
          </p:cNvSpPr>
          <p:nvPr>
            <p:ph type="sldNum" sz="quarter" idx="12"/>
          </p:nvPr>
        </p:nvSpPr>
        <p:spPr/>
        <p:txBody>
          <a:bodyPr/>
          <a:lstStyle>
            <a:lvl1pPr>
              <a:defRPr/>
            </a:lvl1pPr>
          </a:lstStyle>
          <a:p>
            <a:pPr>
              <a:defRPr/>
            </a:pPr>
            <a:fld id="{8ECAA5D8-3D9C-4D76-B347-E11CEFBAFCB0}" type="slidenum">
              <a:rPr lang="en-US"/>
              <a:pPr>
                <a:defRPr/>
              </a:pPr>
              <a:t>‹#›</a:t>
            </a:fld>
            <a:endParaRPr lang="en-US" dirty="0"/>
          </a:p>
        </p:txBody>
      </p:sp>
    </p:spTree>
    <p:extLst>
      <p:ext uri="{BB962C8B-B14F-4D97-AF65-F5344CB8AC3E}">
        <p14:creationId xmlns:p14="http://schemas.microsoft.com/office/powerpoint/2010/main" val="204810799"/>
      </p:ext>
    </p:extLst>
  </p:cSld>
  <p:clrMapOvr>
    <a:masterClrMapping/>
  </p:clrMapOvr>
  <p:transition spd="slow">
    <p:strips dir="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40B944F-2784-45ED-A964-664ACA73BA32}" type="datetime1">
              <a:rPr lang="en-US" smtClean="0"/>
              <a:t>12/03/2018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en-US" smtClean="0"/>
              <a:t>NRL-TTC-PPT-003,Ver:002</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87B8F07C-621E-46B5-8DC9-348736E6F38F}"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strips dir="ru"/>
  </p:transition>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1.bin"/><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10.90.97.57/QPulseDocumentService/Documents.svc/documents/active/attachment?number=NRL-OHS-REC-009%2f2017"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7" descr="High Res NR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0" y="0"/>
            <a:ext cx="1792288" cy="657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extBox 4"/>
          <p:cNvSpPr txBox="1">
            <a:spLocks noChangeArrowheads="1"/>
          </p:cNvSpPr>
          <p:nvPr/>
        </p:nvSpPr>
        <p:spPr bwMode="auto">
          <a:xfrm>
            <a:off x="0" y="6572250"/>
            <a:ext cx="9144000" cy="2762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200">
                <a:solidFill>
                  <a:schemeClr val="bg1"/>
                </a:solidFill>
              </a:rPr>
              <a:t>            </a:t>
            </a:r>
          </a:p>
        </p:txBody>
      </p:sp>
      <p:pic>
        <p:nvPicPr>
          <p:cNvPr id="2052" name="Picture 7" descr="NRL_Logo_English_RGB_HRe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8788" y="500063"/>
            <a:ext cx="2857500"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Title 3"/>
          <p:cNvSpPr>
            <a:spLocks noGrp="1"/>
          </p:cNvSpPr>
          <p:nvPr>
            <p:ph type="ctrTitle"/>
          </p:nvPr>
        </p:nvSpPr>
        <p:spPr/>
        <p:txBody>
          <a:bodyPr/>
          <a:lstStyle/>
          <a:p>
            <a:r>
              <a:rPr lang="en-US" altLang="en-US" b="1" smtClean="0">
                <a:latin typeface="Times New Roman" pitchFamily="18" charset="0"/>
                <a:cs typeface="Times New Roman" pitchFamily="18" charset="0"/>
              </a:rPr>
              <a:t>NRL RISK MANAGEMENT</a:t>
            </a:r>
          </a:p>
        </p:txBody>
      </p:sp>
      <p:sp>
        <p:nvSpPr>
          <p:cNvPr id="2" name="Slide Number Placeholder 1"/>
          <p:cNvSpPr>
            <a:spLocks noGrp="1"/>
          </p:cNvSpPr>
          <p:nvPr>
            <p:ph type="sldNum" sz="quarter" idx="12"/>
          </p:nvPr>
        </p:nvSpPr>
        <p:spPr>
          <a:xfrm>
            <a:off x="179388" y="6527800"/>
            <a:ext cx="8542337" cy="365125"/>
          </a:xfrm>
        </p:spPr>
        <p:txBody>
          <a:bodyPr/>
          <a:lstStyle/>
          <a:p>
            <a:pPr>
              <a:defRPr/>
            </a:pPr>
            <a:r>
              <a:rPr lang="en-US" dirty="0" smtClean="0"/>
              <a:t>NRL-TTC-PPT-003, Ver:001                                                                                                                                                                          Page </a:t>
            </a:r>
            <a:fld id="{C05039F3-A588-4E64-9E35-AB1E0425F235}" type="slidenum">
              <a:rPr lang="en-US" smtClean="0"/>
              <a:pPr>
                <a:defRPr/>
              </a:pPr>
              <a:t>1</a:t>
            </a:fld>
            <a:r>
              <a:rPr lang="en-US" dirty="0" smtClean="0"/>
              <a:t> of 28</a:t>
            </a:r>
            <a:endParaRPr lang="en-US" dirty="0"/>
          </a:p>
        </p:txBody>
      </p:sp>
      <p:sp>
        <p:nvSpPr>
          <p:cNvPr id="3" name="Footer Placeholder 2"/>
          <p:cNvSpPr>
            <a:spLocks noGrp="1"/>
          </p:cNvSpPr>
          <p:nvPr>
            <p:ph type="ftr" sz="quarter" idx="11"/>
          </p:nvPr>
        </p:nvSpPr>
        <p:spPr/>
        <p:txBody>
          <a:bodyPr/>
          <a:lstStyle/>
          <a:p>
            <a:pPr>
              <a:defRPr/>
            </a:pPr>
            <a:r>
              <a:rPr lang="en-US" smtClean="0"/>
              <a:t>NRL-TTC-PPT-003,Ver:002</a:t>
            </a:r>
            <a:endParaRPr lang="en-US"/>
          </a:p>
        </p:txBody>
      </p:sp>
    </p:spTree>
  </p:cSld>
  <p:clrMapOvr>
    <a:masterClrMapping/>
  </p:clrMapOvr>
  <p:transition spd="slow">
    <p:strips dir="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7" descr="High Res NR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0" y="0"/>
            <a:ext cx="1792288" cy="657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TextBox 4"/>
          <p:cNvSpPr txBox="1">
            <a:spLocks noChangeArrowheads="1"/>
          </p:cNvSpPr>
          <p:nvPr/>
        </p:nvSpPr>
        <p:spPr bwMode="auto">
          <a:xfrm>
            <a:off x="0" y="6572250"/>
            <a:ext cx="9144000" cy="2762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200">
                <a:solidFill>
                  <a:schemeClr val="bg1"/>
                </a:solidFill>
              </a:rPr>
              <a:t>            </a:t>
            </a:r>
          </a:p>
        </p:txBody>
      </p:sp>
      <p:pic>
        <p:nvPicPr>
          <p:cNvPr id="11268" name="Picture 7" descr="NRL_Logo_English_RGB_HRe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8788" y="500063"/>
            <a:ext cx="2857500"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9" name="Title 1"/>
          <p:cNvSpPr>
            <a:spLocks noGrp="1"/>
          </p:cNvSpPr>
          <p:nvPr>
            <p:ph type="title"/>
          </p:nvPr>
        </p:nvSpPr>
        <p:spPr>
          <a:xfrm>
            <a:off x="539750" y="500063"/>
            <a:ext cx="8229600" cy="652462"/>
          </a:xfrm>
        </p:spPr>
        <p:txBody>
          <a:bodyPr/>
          <a:lstStyle/>
          <a:p>
            <a:r>
              <a:rPr lang="en-US" altLang="en-US" smtClean="0">
                <a:latin typeface="Times New Roman" pitchFamily="18" charset="0"/>
                <a:cs typeface="Times New Roman" pitchFamily="18" charset="0"/>
              </a:rPr>
              <a:t>    </a:t>
            </a:r>
            <a:r>
              <a:rPr lang="en-US" altLang="en-US" sz="2400" b="1" smtClean="0">
                <a:solidFill>
                  <a:srgbClr val="FF0000"/>
                </a:solidFill>
                <a:latin typeface="Algerian" pitchFamily="82" charset="0"/>
                <a:cs typeface="Times" pitchFamily="18" charset="0"/>
              </a:rPr>
              <a:t>RISK ASSESSMENT</a:t>
            </a:r>
            <a:br>
              <a:rPr lang="en-US" altLang="en-US" sz="2400" b="1" smtClean="0">
                <a:solidFill>
                  <a:srgbClr val="FF0000"/>
                </a:solidFill>
                <a:latin typeface="Algerian" pitchFamily="82" charset="0"/>
                <a:cs typeface="Times" pitchFamily="18" charset="0"/>
              </a:rPr>
            </a:br>
            <a:endParaRPr lang="en-US" altLang="en-US" sz="2400" b="1" smtClean="0">
              <a:solidFill>
                <a:srgbClr val="FF0000"/>
              </a:solidFill>
              <a:latin typeface="Algerian" pitchFamily="82" charset="0"/>
              <a:cs typeface="Times" pitchFamily="18" charset="0"/>
            </a:endParaRPr>
          </a:p>
        </p:txBody>
      </p:sp>
      <p:sp>
        <p:nvSpPr>
          <p:cNvPr id="14342" name="Content Placeholder 2"/>
          <p:cNvSpPr>
            <a:spLocks noGrp="1"/>
          </p:cNvSpPr>
          <p:nvPr>
            <p:ph idx="1"/>
          </p:nvPr>
        </p:nvSpPr>
        <p:spPr>
          <a:xfrm>
            <a:off x="476250" y="1268413"/>
            <a:ext cx="8229600" cy="5303837"/>
          </a:xfrm>
        </p:spPr>
        <p:txBody>
          <a:bodyPr/>
          <a:lstStyle/>
          <a:p>
            <a:pPr marL="0" indent="0">
              <a:buFont typeface="Arial" charset="0"/>
              <a:buNone/>
              <a:defRPr/>
            </a:pPr>
            <a:r>
              <a:rPr lang="en-US" altLang="en-US" sz="1600" dirty="0" smtClean="0">
                <a:latin typeface="Times New Roman" pitchFamily="18" charset="0"/>
                <a:cs typeface="Times New Roman" pitchFamily="18" charset="0"/>
              </a:rPr>
              <a:t>The risk management can be done by the following steps</a:t>
            </a:r>
          </a:p>
          <a:p>
            <a:pPr>
              <a:defRPr/>
            </a:pPr>
            <a:r>
              <a:rPr lang="en-US" altLang="en-US" sz="1600" dirty="0" smtClean="0">
                <a:latin typeface="Times New Roman" pitchFamily="18" charset="0"/>
                <a:cs typeface="Times New Roman" pitchFamily="18" charset="0"/>
              </a:rPr>
              <a:t>1.	Identify the hazards within the workplace (Risk Identification)</a:t>
            </a:r>
          </a:p>
          <a:p>
            <a:pPr>
              <a:defRPr/>
            </a:pPr>
            <a:r>
              <a:rPr lang="en-US" altLang="en-US" sz="1600" dirty="0" smtClean="0">
                <a:latin typeface="Times New Roman" pitchFamily="18" charset="0"/>
                <a:cs typeface="Times New Roman" pitchFamily="18" charset="0"/>
              </a:rPr>
              <a:t>2.	Assess the risk (Risk Analysis/Evaluation)</a:t>
            </a:r>
          </a:p>
          <a:p>
            <a:pPr>
              <a:defRPr/>
            </a:pPr>
            <a:r>
              <a:rPr lang="en-US" altLang="en-US" sz="1600" dirty="0" smtClean="0">
                <a:latin typeface="Times New Roman" pitchFamily="18" charset="0"/>
                <a:cs typeface="Times New Roman" pitchFamily="18" charset="0"/>
              </a:rPr>
              <a:t>3.	Eliminate or control the risk (Risk treatment)</a:t>
            </a:r>
          </a:p>
          <a:p>
            <a:pPr>
              <a:defRPr/>
            </a:pPr>
            <a:r>
              <a:rPr lang="en-US" altLang="en-US" sz="1600" dirty="0" smtClean="0">
                <a:latin typeface="Times New Roman" pitchFamily="18" charset="0"/>
                <a:cs typeface="Times New Roman" pitchFamily="18" charset="0"/>
              </a:rPr>
              <a:t>4.	Review controls (Monitoring and review)</a:t>
            </a:r>
          </a:p>
          <a:p>
            <a:pPr>
              <a:defRPr/>
            </a:pPr>
            <a:endParaRPr lang="en-US" altLang="en-US" sz="1600" dirty="0" smtClean="0">
              <a:latin typeface="Times New Roman" pitchFamily="18" charset="0"/>
              <a:cs typeface="Times New Roman" pitchFamily="18" charset="0"/>
            </a:endParaRPr>
          </a:p>
        </p:txBody>
      </p:sp>
      <p:sp>
        <p:nvSpPr>
          <p:cNvPr id="2" name="Slide Number Placeholder 1"/>
          <p:cNvSpPr>
            <a:spLocks noGrp="1"/>
          </p:cNvSpPr>
          <p:nvPr>
            <p:ph type="sldNum" sz="quarter" idx="12"/>
          </p:nvPr>
        </p:nvSpPr>
        <p:spPr>
          <a:xfrm>
            <a:off x="6588125" y="6572250"/>
            <a:ext cx="2133600" cy="365125"/>
          </a:xfrm>
        </p:spPr>
        <p:txBody>
          <a:bodyPr/>
          <a:lstStyle/>
          <a:p>
            <a:pPr>
              <a:defRPr/>
            </a:pPr>
            <a:r>
              <a:rPr lang="en-US" dirty="0" smtClean="0"/>
              <a:t>Page </a:t>
            </a:r>
            <a:fld id="{D0499346-5145-41E6-87E5-42FEAF964701}" type="slidenum">
              <a:rPr lang="en-US" smtClean="0"/>
              <a:pPr>
                <a:defRPr/>
              </a:pPr>
              <a:t>10</a:t>
            </a:fld>
            <a:r>
              <a:rPr lang="en-US" dirty="0" smtClean="0"/>
              <a:t> of 28</a:t>
            </a:r>
            <a:endParaRPr lang="en-US" dirty="0"/>
          </a:p>
        </p:txBody>
      </p:sp>
      <p:pic>
        <p:nvPicPr>
          <p:cNvPr id="11272"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87450" y="2781300"/>
            <a:ext cx="5638800" cy="3505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Footer Placeholder 2"/>
          <p:cNvSpPr>
            <a:spLocks noGrp="1"/>
          </p:cNvSpPr>
          <p:nvPr>
            <p:ph type="ftr" sz="quarter" idx="11"/>
          </p:nvPr>
        </p:nvSpPr>
        <p:spPr/>
        <p:txBody>
          <a:bodyPr/>
          <a:lstStyle/>
          <a:p>
            <a:pPr>
              <a:defRPr/>
            </a:pPr>
            <a:r>
              <a:rPr lang="en-US" smtClean="0"/>
              <a:t>NRL-TTC-PPT-003,Ver:002</a:t>
            </a:r>
            <a:endParaRPr lang="en-US"/>
          </a:p>
        </p:txBody>
      </p:sp>
    </p:spTree>
  </p:cSld>
  <p:clrMapOvr>
    <a:masterClrMapping/>
  </p:clrMapOvr>
  <p:transition spd="slow">
    <p:strips dir="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7" descr="High Res NR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0" y="0"/>
            <a:ext cx="1792288" cy="657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1" name="TextBox 4"/>
          <p:cNvSpPr txBox="1">
            <a:spLocks noChangeArrowheads="1"/>
          </p:cNvSpPr>
          <p:nvPr/>
        </p:nvSpPr>
        <p:spPr bwMode="auto">
          <a:xfrm>
            <a:off x="0" y="6572250"/>
            <a:ext cx="9144000" cy="2762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200">
                <a:solidFill>
                  <a:schemeClr val="bg1"/>
                </a:solidFill>
              </a:rPr>
              <a:t>            </a:t>
            </a:r>
          </a:p>
        </p:txBody>
      </p:sp>
      <p:pic>
        <p:nvPicPr>
          <p:cNvPr id="12292" name="Picture 7" descr="NRL_Logo_English_RGB_HRe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8788" y="500063"/>
            <a:ext cx="2857500"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3" name="Title 1"/>
          <p:cNvSpPr>
            <a:spLocks noGrp="1"/>
          </p:cNvSpPr>
          <p:nvPr>
            <p:ph type="title"/>
          </p:nvPr>
        </p:nvSpPr>
        <p:spPr>
          <a:xfrm>
            <a:off x="539750" y="500063"/>
            <a:ext cx="8229600" cy="652462"/>
          </a:xfrm>
        </p:spPr>
        <p:txBody>
          <a:bodyPr/>
          <a:lstStyle/>
          <a:p>
            <a:r>
              <a:rPr lang="en-US" altLang="en-US" smtClean="0">
                <a:latin typeface="Times New Roman" pitchFamily="18" charset="0"/>
                <a:cs typeface="Times New Roman" pitchFamily="18" charset="0"/>
              </a:rPr>
              <a:t>    </a:t>
            </a:r>
            <a:r>
              <a:rPr lang="en-US" altLang="en-US" sz="1600" b="1" smtClean="0">
                <a:latin typeface="Times" pitchFamily="18" charset="0"/>
                <a:cs typeface="Times" pitchFamily="18" charset="0"/>
              </a:rPr>
              <a:t>IDENTIFYING  HAZARDS</a:t>
            </a:r>
            <a:br>
              <a:rPr lang="en-US" altLang="en-US" sz="1600" b="1" smtClean="0">
                <a:latin typeface="Times" pitchFamily="18" charset="0"/>
                <a:cs typeface="Times" pitchFamily="18" charset="0"/>
              </a:rPr>
            </a:br>
            <a:endParaRPr lang="en-US" altLang="en-US" sz="1600" b="1" smtClean="0">
              <a:latin typeface="Times" pitchFamily="18" charset="0"/>
              <a:cs typeface="Times" pitchFamily="18" charset="0"/>
            </a:endParaRPr>
          </a:p>
        </p:txBody>
      </p:sp>
      <p:sp>
        <p:nvSpPr>
          <p:cNvPr id="12294" name="Content Placeholder 2"/>
          <p:cNvSpPr>
            <a:spLocks noGrp="1"/>
          </p:cNvSpPr>
          <p:nvPr>
            <p:ph idx="1"/>
          </p:nvPr>
        </p:nvSpPr>
        <p:spPr>
          <a:xfrm>
            <a:off x="476250" y="1268413"/>
            <a:ext cx="8229600" cy="5303837"/>
          </a:xfrm>
        </p:spPr>
        <p:txBody>
          <a:bodyPr/>
          <a:lstStyle/>
          <a:p>
            <a:endParaRPr lang="en-US" altLang="en-US" sz="1600" smtClean="0"/>
          </a:p>
          <a:p>
            <a:endParaRPr lang="en-US" altLang="en-US" sz="1600" smtClean="0">
              <a:latin typeface="Times" pitchFamily="18" charset="0"/>
              <a:cs typeface="Times" pitchFamily="18" charset="0"/>
            </a:endParaRPr>
          </a:p>
        </p:txBody>
      </p:sp>
      <p:sp>
        <p:nvSpPr>
          <p:cNvPr id="7" name="Text Placeholder 2"/>
          <p:cNvSpPr txBox="1">
            <a:spLocks/>
          </p:cNvSpPr>
          <p:nvPr/>
        </p:nvSpPr>
        <p:spPr bwMode="auto">
          <a:xfrm>
            <a:off x="457200" y="2565400"/>
            <a:ext cx="8229600" cy="353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charset="0"/>
              <a:buNone/>
              <a:defRPr/>
            </a:pPr>
            <a:endParaRPr lang="en-US" dirty="0" smtClean="0"/>
          </a:p>
          <a:p>
            <a:pPr>
              <a:defRPr/>
            </a:pPr>
            <a:endParaRPr lang="en-US" dirty="0"/>
          </a:p>
        </p:txBody>
      </p:sp>
      <p:sp>
        <p:nvSpPr>
          <p:cNvPr id="2" name="Slide Number Placeholder 1"/>
          <p:cNvSpPr>
            <a:spLocks noGrp="1"/>
          </p:cNvSpPr>
          <p:nvPr>
            <p:ph type="sldNum" sz="quarter" idx="12"/>
          </p:nvPr>
        </p:nvSpPr>
        <p:spPr>
          <a:xfrm>
            <a:off x="6553200" y="6527800"/>
            <a:ext cx="2133600" cy="365125"/>
          </a:xfrm>
        </p:spPr>
        <p:txBody>
          <a:bodyPr/>
          <a:lstStyle/>
          <a:p>
            <a:pPr>
              <a:defRPr/>
            </a:pPr>
            <a:r>
              <a:rPr lang="en-US" dirty="0" smtClean="0"/>
              <a:t>Page </a:t>
            </a:r>
            <a:fld id="{3ADD0797-0354-4194-974D-5E96B0EC7BEE}" type="slidenum">
              <a:rPr lang="en-US" smtClean="0"/>
              <a:pPr>
                <a:defRPr/>
              </a:pPr>
              <a:t>11</a:t>
            </a:fld>
            <a:r>
              <a:rPr lang="en-US" dirty="0" smtClean="0"/>
              <a:t> of 28</a:t>
            </a:r>
            <a:endParaRPr lang="en-US" dirty="0"/>
          </a:p>
        </p:txBody>
      </p:sp>
      <p:pic>
        <p:nvPicPr>
          <p:cNvPr id="1229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67063" y="1989138"/>
            <a:ext cx="2809875" cy="272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3" name="Footer Placeholder 2"/>
          <p:cNvSpPr>
            <a:spLocks noGrp="1"/>
          </p:cNvSpPr>
          <p:nvPr>
            <p:ph type="ftr" sz="quarter" idx="11"/>
          </p:nvPr>
        </p:nvSpPr>
        <p:spPr/>
        <p:txBody>
          <a:bodyPr/>
          <a:lstStyle/>
          <a:p>
            <a:pPr>
              <a:defRPr/>
            </a:pPr>
            <a:r>
              <a:rPr lang="en-US" smtClean="0"/>
              <a:t>NRL-TTC-PPT-003,Ver:002</a:t>
            </a:r>
            <a:endParaRPr lang="en-US"/>
          </a:p>
        </p:txBody>
      </p:sp>
    </p:spTree>
  </p:cSld>
  <p:clrMapOvr>
    <a:masterClrMapping/>
  </p:clrMapOvr>
  <p:transition spd="slow">
    <p:strips dir="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7" descr="High Res NR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0" y="0"/>
            <a:ext cx="1792288" cy="657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4"/>
          <p:cNvSpPr txBox="1">
            <a:spLocks noChangeArrowheads="1"/>
          </p:cNvSpPr>
          <p:nvPr/>
        </p:nvSpPr>
        <p:spPr bwMode="auto">
          <a:xfrm>
            <a:off x="0" y="6572250"/>
            <a:ext cx="9144000" cy="2762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200">
                <a:solidFill>
                  <a:schemeClr val="bg1"/>
                </a:solidFill>
              </a:rPr>
              <a:t>            </a:t>
            </a:r>
          </a:p>
        </p:txBody>
      </p:sp>
      <p:pic>
        <p:nvPicPr>
          <p:cNvPr id="13316" name="Picture 7" descr="NRL_Logo_English_RGB_HRe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8788" y="500063"/>
            <a:ext cx="2857500"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7" name="Title 1"/>
          <p:cNvSpPr>
            <a:spLocks noGrp="1"/>
          </p:cNvSpPr>
          <p:nvPr>
            <p:ph type="title"/>
          </p:nvPr>
        </p:nvSpPr>
        <p:spPr>
          <a:xfrm>
            <a:off x="539750" y="500063"/>
            <a:ext cx="8229600" cy="652462"/>
          </a:xfrm>
        </p:spPr>
        <p:txBody>
          <a:bodyPr/>
          <a:lstStyle/>
          <a:p>
            <a:r>
              <a:rPr lang="en-US" altLang="en-US" smtClean="0">
                <a:latin typeface="Times New Roman" pitchFamily="18" charset="0"/>
                <a:cs typeface="Times New Roman" pitchFamily="18" charset="0"/>
              </a:rPr>
              <a:t>    </a:t>
            </a:r>
            <a:r>
              <a:rPr lang="en-US" altLang="en-US" sz="1600" b="1" smtClean="0">
                <a:latin typeface="Times" pitchFamily="18" charset="0"/>
                <a:cs typeface="Times" pitchFamily="18" charset="0"/>
              </a:rPr>
              <a:t>IDENTIFYING HAZARDS</a:t>
            </a:r>
          </a:p>
        </p:txBody>
      </p:sp>
      <p:sp>
        <p:nvSpPr>
          <p:cNvPr id="7174" name="Content Placeholder 2"/>
          <p:cNvSpPr>
            <a:spLocks noGrp="1"/>
          </p:cNvSpPr>
          <p:nvPr>
            <p:ph idx="1"/>
          </p:nvPr>
        </p:nvSpPr>
        <p:spPr>
          <a:xfrm>
            <a:off x="476250" y="1268413"/>
            <a:ext cx="8229600" cy="5303837"/>
          </a:xfrm>
        </p:spPr>
        <p:txBody>
          <a:bodyPr/>
          <a:lstStyle/>
          <a:p>
            <a:pPr marL="0" indent="0">
              <a:buFont typeface="Arial" charset="0"/>
              <a:buNone/>
              <a:defRPr/>
            </a:pPr>
            <a:r>
              <a:rPr lang="en-US" sz="1600" dirty="0">
                <a:latin typeface="Times" pitchFamily="18" charset="0"/>
                <a:cs typeface="Times" pitchFamily="18" charset="0"/>
              </a:rPr>
              <a:t>The Safety Officer and Infection Control officer have to include the following for the identification of Risks which is to be mentioned in the OHS Register. Any hazard not appearing on the OHS Risk Register is to be added onto the register after identifying the hazard by the Safety Office/Infection Control officer</a:t>
            </a:r>
          </a:p>
          <a:p>
            <a:pPr>
              <a:buFont typeface="+mj-lt"/>
              <a:buAutoNum type="arabicPeriod"/>
              <a:defRPr/>
            </a:pPr>
            <a:r>
              <a:rPr lang="en-US" sz="1600" dirty="0" smtClean="0">
                <a:latin typeface="Times" pitchFamily="18" charset="0"/>
                <a:cs typeface="Times" pitchFamily="18" charset="0"/>
              </a:rPr>
              <a:t>Identifying </a:t>
            </a:r>
            <a:r>
              <a:rPr lang="en-US" sz="1600" dirty="0">
                <a:latin typeface="Times" pitchFamily="18" charset="0"/>
                <a:cs typeface="Times" pitchFamily="18" charset="0"/>
              </a:rPr>
              <a:t>hazards prior to purchasing substances, equipment, introducing a contractor for specific tasks(</a:t>
            </a:r>
            <a:r>
              <a:rPr lang="en-US" sz="1600" dirty="0" err="1">
                <a:latin typeface="Times" pitchFamily="18" charset="0"/>
                <a:cs typeface="Times" pitchFamily="18" charset="0"/>
              </a:rPr>
              <a:t>eg</a:t>
            </a:r>
            <a:r>
              <a:rPr lang="en-US" sz="1600" dirty="0">
                <a:latin typeface="Times" pitchFamily="18" charset="0"/>
                <a:cs typeface="Times" pitchFamily="18" charset="0"/>
              </a:rPr>
              <a:t>: maintenance)</a:t>
            </a:r>
          </a:p>
          <a:p>
            <a:pPr>
              <a:buFont typeface="+mj-lt"/>
              <a:buAutoNum type="arabicPeriod"/>
              <a:defRPr/>
            </a:pPr>
            <a:r>
              <a:rPr lang="en-US" sz="1600" dirty="0" smtClean="0">
                <a:latin typeface="Times" pitchFamily="18" charset="0"/>
                <a:cs typeface="Times" pitchFamily="18" charset="0"/>
              </a:rPr>
              <a:t>Audits</a:t>
            </a:r>
            <a:endParaRPr lang="en-US" sz="1600" dirty="0">
              <a:latin typeface="Times" pitchFamily="18" charset="0"/>
              <a:cs typeface="Times" pitchFamily="18" charset="0"/>
            </a:endParaRPr>
          </a:p>
          <a:p>
            <a:pPr>
              <a:buFont typeface="+mj-lt"/>
              <a:buAutoNum type="arabicPeriod"/>
              <a:defRPr/>
            </a:pPr>
            <a:r>
              <a:rPr lang="en-US" sz="1600" dirty="0" smtClean="0">
                <a:latin typeface="Times" pitchFamily="18" charset="0"/>
                <a:cs typeface="Times" pitchFamily="18" charset="0"/>
              </a:rPr>
              <a:t>Workplace </a:t>
            </a:r>
            <a:r>
              <a:rPr lang="en-US" sz="1600" dirty="0">
                <a:latin typeface="Times" pitchFamily="18" charset="0"/>
                <a:cs typeface="Times" pitchFamily="18" charset="0"/>
              </a:rPr>
              <a:t>inspections</a:t>
            </a:r>
          </a:p>
          <a:p>
            <a:pPr>
              <a:buFont typeface="+mj-lt"/>
              <a:buAutoNum type="arabicPeriod"/>
              <a:defRPr/>
            </a:pPr>
            <a:r>
              <a:rPr lang="en-US" sz="1600" dirty="0" smtClean="0">
                <a:latin typeface="Times" pitchFamily="18" charset="0"/>
                <a:cs typeface="Times" pitchFamily="18" charset="0"/>
              </a:rPr>
              <a:t>Consultation </a:t>
            </a:r>
            <a:r>
              <a:rPr lang="en-US" sz="1600" dirty="0">
                <a:latin typeface="Times" pitchFamily="18" charset="0"/>
                <a:cs typeface="Times" pitchFamily="18" charset="0"/>
              </a:rPr>
              <a:t>with employees &amp; visitors </a:t>
            </a:r>
          </a:p>
          <a:p>
            <a:pPr>
              <a:buFont typeface="+mj-lt"/>
              <a:buAutoNum type="arabicPeriod"/>
              <a:defRPr/>
            </a:pPr>
            <a:r>
              <a:rPr lang="en-US" sz="1600" dirty="0" smtClean="0">
                <a:latin typeface="Times" pitchFamily="18" charset="0"/>
                <a:cs typeface="Times" pitchFamily="18" charset="0"/>
              </a:rPr>
              <a:t>Hazard </a:t>
            </a:r>
            <a:r>
              <a:rPr lang="en-US" sz="1600" dirty="0">
                <a:latin typeface="Times" pitchFamily="18" charset="0"/>
                <a:cs typeface="Times" pitchFamily="18" charset="0"/>
              </a:rPr>
              <a:t>reports from NRL</a:t>
            </a:r>
          </a:p>
          <a:p>
            <a:pPr>
              <a:buFont typeface="+mj-lt"/>
              <a:buAutoNum type="arabicPeriod"/>
              <a:defRPr/>
            </a:pPr>
            <a:r>
              <a:rPr lang="en-US" sz="1600" dirty="0" smtClean="0">
                <a:latin typeface="Times" pitchFamily="18" charset="0"/>
                <a:cs typeface="Times" pitchFamily="18" charset="0"/>
              </a:rPr>
              <a:t>Health </a:t>
            </a:r>
            <a:r>
              <a:rPr lang="en-US" sz="1600" dirty="0">
                <a:latin typeface="Times" pitchFamily="18" charset="0"/>
                <a:cs typeface="Times" pitchFamily="18" charset="0"/>
              </a:rPr>
              <a:t>surveillance</a:t>
            </a:r>
          </a:p>
          <a:p>
            <a:pPr>
              <a:buFont typeface="+mj-lt"/>
              <a:buAutoNum type="arabicPeriod"/>
              <a:defRPr/>
            </a:pPr>
            <a:r>
              <a:rPr lang="en-US" sz="1600" dirty="0" smtClean="0">
                <a:latin typeface="Times" pitchFamily="18" charset="0"/>
                <a:cs typeface="Times" pitchFamily="18" charset="0"/>
              </a:rPr>
              <a:t>Observations </a:t>
            </a:r>
            <a:r>
              <a:rPr lang="en-US" sz="1600" dirty="0">
                <a:latin typeface="Times" pitchFamily="18" charset="0"/>
                <a:cs typeface="Times" pitchFamily="18" charset="0"/>
              </a:rPr>
              <a:t>during work</a:t>
            </a:r>
          </a:p>
          <a:p>
            <a:pPr>
              <a:buFont typeface="+mj-lt"/>
              <a:buAutoNum type="arabicPeriod"/>
              <a:defRPr/>
            </a:pPr>
            <a:r>
              <a:rPr lang="en-US" sz="1600" dirty="0" smtClean="0">
                <a:latin typeface="Times" pitchFamily="18" charset="0"/>
                <a:cs typeface="Times" pitchFamily="18" charset="0"/>
              </a:rPr>
              <a:t>Task </a:t>
            </a:r>
            <a:r>
              <a:rPr lang="en-US" sz="1600" dirty="0">
                <a:latin typeface="Times" pitchFamily="18" charset="0"/>
                <a:cs typeface="Times" pitchFamily="18" charset="0"/>
              </a:rPr>
              <a:t>analysis</a:t>
            </a:r>
          </a:p>
          <a:p>
            <a:pPr>
              <a:buFont typeface="+mj-lt"/>
              <a:buAutoNum type="arabicPeriod"/>
              <a:defRPr/>
            </a:pPr>
            <a:r>
              <a:rPr lang="en-US" sz="1600" dirty="0" smtClean="0">
                <a:latin typeface="Times" pitchFamily="18" charset="0"/>
                <a:cs typeface="Times" pitchFamily="18" charset="0"/>
              </a:rPr>
              <a:t>Incident </a:t>
            </a:r>
            <a:r>
              <a:rPr lang="en-US" sz="1600" dirty="0">
                <a:latin typeface="Times" pitchFamily="18" charset="0"/>
                <a:cs typeface="Times" pitchFamily="18" charset="0"/>
              </a:rPr>
              <a:t>reporting and investigation</a:t>
            </a:r>
          </a:p>
          <a:p>
            <a:pPr>
              <a:buFont typeface="+mj-lt"/>
              <a:buAutoNum type="arabicPeriod"/>
              <a:defRPr/>
            </a:pPr>
            <a:r>
              <a:rPr lang="en-US" sz="1600" dirty="0" smtClean="0">
                <a:latin typeface="Times" pitchFamily="18" charset="0"/>
                <a:cs typeface="Times" pitchFamily="18" charset="0"/>
              </a:rPr>
              <a:t>When </a:t>
            </a:r>
            <a:r>
              <a:rPr lang="en-US" sz="1600" dirty="0">
                <a:latin typeface="Times" pitchFamily="18" charset="0"/>
                <a:cs typeface="Times" pitchFamily="18" charset="0"/>
              </a:rPr>
              <a:t>implementing specific hazard management procedures</a:t>
            </a:r>
          </a:p>
          <a:p>
            <a:pPr marL="0" indent="0">
              <a:buFont typeface="Arial" charset="0"/>
              <a:buNone/>
              <a:defRPr/>
            </a:pPr>
            <a:endParaRPr lang="en-US" sz="1600" dirty="0" smtClean="0">
              <a:latin typeface="Times" pitchFamily="18" charset="0"/>
              <a:cs typeface="Times" pitchFamily="18" charset="0"/>
            </a:endParaRPr>
          </a:p>
          <a:p>
            <a:pPr>
              <a:defRPr/>
            </a:pPr>
            <a:endParaRPr lang="en-US" sz="1600" dirty="0" smtClean="0"/>
          </a:p>
          <a:p>
            <a:pPr>
              <a:defRPr/>
            </a:pPr>
            <a:endParaRPr lang="en-US" sz="1600" dirty="0">
              <a:latin typeface="Times" pitchFamily="18" charset="0"/>
              <a:cs typeface="Times" pitchFamily="18" charset="0"/>
            </a:endParaRPr>
          </a:p>
        </p:txBody>
      </p:sp>
      <p:sp>
        <p:nvSpPr>
          <p:cNvPr id="2" name="Slide Number Placeholder 1"/>
          <p:cNvSpPr>
            <a:spLocks noGrp="1"/>
          </p:cNvSpPr>
          <p:nvPr>
            <p:ph type="sldNum" sz="quarter" idx="12"/>
          </p:nvPr>
        </p:nvSpPr>
        <p:spPr>
          <a:xfrm>
            <a:off x="6516688" y="6527800"/>
            <a:ext cx="2133600" cy="365125"/>
          </a:xfrm>
        </p:spPr>
        <p:txBody>
          <a:bodyPr/>
          <a:lstStyle/>
          <a:p>
            <a:pPr>
              <a:defRPr/>
            </a:pPr>
            <a:r>
              <a:rPr lang="en-US" dirty="0" smtClean="0"/>
              <a:t>Page </a:t>
            </a:r>
            <a:fld id="{7F2320C9-0459-40CB-AAD7-B0BCA9AD5D07}" type="slidenum">
              <a:rPr lang="en-US" smtClean="0"/>
              <a:pPr>
                <a:defRPr/>
              </a:pPr>
              <a:t>12</a:t>
            </a:fld>
            <a:r>
              <a:rPr lang="en-US" dirty="0" smtClean="0"/>
              <a:t> of 28</a:t>
            </a:r>
            <a:endParaRPr lang="en-US" dirty="0"/>
          </a:p>
        </p:txBody>
      </p:sp>
      <p:sp>
        <p:nvSpPr>
          <p:cNvPr id="3" name="Footer Placeholder 2"/>
          <p:cNvSpPr>
            <a:spLocks noGrp="1"/>
          </p:cNvSpPr>
          <p:nvPr>
            <p:ph type="ftr" sz="quarter" idx="11"/>
          </p:nvPr>
        </p:nvSpPr>
        <p:spPr/>
        <p:txBody>
          <a:bodyPr/>
          <a:lstStyle/>
          <a:p>
            <a:pPr>
              <a:defRPr/>
            </a:pPr>
            <a:r>
              <a:rPr lang="en-US" smtClean="0"/>
              <a:t>NRL-TTC-PPT-003,Ver:002</a:t>
            </a:r>
            <a:endParaRPr lang="en-US"/>
          </a:p>
        </p:txBody>
      </p:sp>
    </p:spTree>
  </p:cSld>
  <p:clrMapOvr>
    <a:masterClrMapping/>
  </p:clrMapOvr>
  <p:transition spd="slow">
    <p:strips dir="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7" descr="High Res NR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0" y="0"/>
            <a:ext cx="1792288" cy="657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9" name="TextBox 4"/>
          <p:cNvSpPr txBox="1">
            <a:spLocks noChangeArrowheads="1"/>
          </p:cNvSpPr>
          <p:nvPr/>
        </p:nvSpPr>
        <p:spPr bwMode="auto">
          <a:xfrm>
            <a:off x="0" y="6572250"/>
            <a:ext cx="9144000" cy="2762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200">
                <a:solidFill>
                  <a:schemeClr val="bg1"/>
                </a:solidFill>
              </a:rPr>
              <a:t>            </a:t>
            </a:r>
          </a:p>
        </p:txBody>
      </p:sp>
      <p:pic>
        <p:nvPicPr>
          <p:cNvPr id="14340" name="Picture 7" descr="NRL_Logo_English_RGB_HRe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8788" y="500063"/>
            <a:ext cx="2857500"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1" name="Title 1"/>
          <p:cNvSpPr>
            <a:spLocks noGrp="1"/>
          </p:cNvSpPr>
          <p:nvPr>
            <p:ph type="title"/>
          </p:nvPr>
        </p:nvSpPr>
        <p:spPr>
          <a:xfrm>
            <a:off x="539750" y="500063"/>
            <a:ext cx="8229600" cy="652462"/>
          </a:xfrm>
        </p:spPr>
        <p:txBody>
          <a:bodyPr/>
          <a:lstStyle/>
          <a:p>
            <a:r>
              <a:rPr lang="en-US" altLang="en-US" smtClean="0">
                <a:latin typeface="Times New Roman" pitchFamily="18" charset="0"/>
                <a:cs typeface="Times New Roman" pitchFamily="18" charset="0"/>
              </a:rPr>
              <a:t>    </a:t>
            </a:r>
            <a:r>
              <a:rPr lang="en-US" altLang="en-US" sz="1600" b="1" smtClean="0">
                <a:latin typeface="Times" pitchFamily="18" charset="0"/>
                <a:cs typeface="Times" pitchFamily="18" charset="0"/>
              </a:rPr>
              <a:t>JOB SAFETY AND TASK ANALYSIS:</a:t>
            </a:r>
          </a:p>
        </p:txBody>
      </p:sp>
      <p:sp>
        <p:nvSpPr>
          <p:cNvPr id="7174" name="Content Placeholder 2"/>
          <p:cNvSpPr>
            <a:spLocks noGrp="1"/>
          </p:cNvSpPr>
          <p:nvPr>
            <p:ph idx="1"/>
          </p:nvPr>
        </p:nvSpPr>
        <p:spPr>
          <a:xfrm>
            <a:off x="460375" y="1196975"/>
            <a:ext cx="8229600" cy="5303838"/>
          </a:xfrm>
        </p:spPr>
        <p:txBody>
          <a:bodyPr/>
          <a:lstStyle/>
          <a:p>
            <a:pPr>
              <a:buFont typeface="+mj-lt"/>
              <a:buAutoNum type="arabicPeriod"/>
              <a:defRPr/>
            </a:pPr>
            <a:endParaRPr lang="en-US" sz="1600" dirty="0" smtClean="0">
              <a:latin typeface="Times" panose="02020603050405020304" pitchFamily="18" charset="0"/>
              <a:cs typeface="Times" panose="02020603050405020304" pitchFamily="18" charset="0"/>
            </a:endParaRPr>
          </a:p>
          <a:p>
            <a:pPr>
              <a:buFont typeface="+mj-lt"/>
              <a:buAutoNum type="arabicPeriod"/>
              <a:defRPr/>
            </a:pPr>
            <a:endParaRPr lang="en-US" sz="1600" dirty="0">
              <a:latin typeface="Times" panose="02020603050405020304" pitchFamily="18" charset="0"/>
              <a:cs typeface="Times" panose="02020603050405020304" pitchFamily="18" charset="0"/>
            </a:endParaRPr>
          </a:p>
          <a:p>
            <a:pPr>
              <a:buFont typeface="+mj-lt"/>
              <a:buAutoNum type="arabicPeriod"/>
              <a:defRPr/>
            </a:pPr>
            <a:endParaRPr lang="en-US" sz="1600" dirty="0" smtClean="0">
              <a:latin typeface="Times" panose="02020603050405020304" pitchFamily="18" charset="0"/>
              <a:cs typeface="Times" panose="02020603050405020304" pitchFamily="18" charset="0"/>
            </a:endParaRPr>
          </a:p>
          <a:p>
            <a:pPr>
              <a:buFont typeface="+mj-lt"/>
              <a:buAutoNum type="arabicPeriod"/>
              <a:defRPr/>
            </a:pPr>
            <a:endParaRPr lang="en-US" sz="1600" dirty="0">
              <a:latin typeface="Times" panose="02020603050405020304" pitchFamily="18" charset="0"/>
              <a:cs typeface="Times" panose="02020603050405020304" pitchFamily="18" charset="0"/>
            </a:endParaRPr>
          </a:p>
          <a:p>
            <a:pPr>
              <a:buFont typeface="+mj-lt"/>
              <a:buAutoNum type="arabicPeriod"/>
              <a:defRPr/>
            </a:pPr>
            <a:endParaRPr lang="en-US" sz="1600" dirty="0" smtClean="0">
              <a:latin typeface="Times" panose="02020603050405020304" pitchFamily="18" charset="0"/>
              <a:cs typeface="Times" panose="02020603050405020304" pitchFamily="18" charset="0"/>
            </a:endParaRPr>
          </a:p>
          <a:p>
            <a:pPr>
              <a:buFont typeface="+mj-lt"/>
              <a:buAutoNum type="arabicPeriod"/>
              <a:defRPr/>
            </a:pPr>
            <a:r>
              <a:rPr lang="en-US" sz="1600" dirty="0" smtClean="0">
                <a:latin typeface="Times" panose="02020603050405020304" pitchFamily="18" charset="0"/>
                <a:cs typeface="Times" panose="02020603050405020304" pitchFamily="18" charset="0"/>
              </a:rPr>
              <a:t>INSTALLATION</a:t>
            </a:r>
            <a:endParaRPr lang="en-US" sz="1600" dirty="0">
              <a:latin typeface="Times" panose="02020603050405020304" pitchFamily="18" charset="0"/>
              <a:cs typeface="Times" panose="02020603050405020304" pitchFamily="18" charset="0"/>
            </a:endParaRPr>
          </a:p>
          <a:p>
            <a:pPr>
              <a:buFont typeface="+mj-lt"/>
              <a:buAutoNum type="arabicPeriod"/>
              <a:defRPr/>
            </a:pPr>
            <a:r>
              <a:rPr lang="en-US" sz="1600" dirty="0">
                <a:latin typeface="Times" panose="02020603050405020304" pitchFamily="18" charset="0"/>
                <a:cs typeface="Times" panose="02020603050405020304" pitchFamily="18" charset="0"/>
              </a:rPr>
              <a:t>NORMAL OPERATION</a:t>
            </a:r>
          </a:p>
          <a:p>
            <a:pPr>
              <a:buFont typeface="+mj-lt"/>
              <a:buAutoNum type="arabicPeriod"/>
              <a:defRPr/>
            </a:pPr>
            <a:r>
              <a:rPr lang="en-US" sz="1600" dirty="0">
                <a:latin typeface="Times" panose="02020603050405020304" pitchFamily="18" charset="0"/>
                <a:cs typeface="Times" panose="02020603050405020304" pitchFamily="18" charset="0"/>
              </a:rPr>
              <a:t>BREAKDOWN</a:t>
            </a:r>
          </a:p>
          <a:p>
            <a:pPr>
              <a:buFont typeface="+mj-lt"/>
              <a:buAutoNum type="arabicPeriod"/>
              <a:defRPr/>
            </a:pPr>
            <a:r>
              <a:rPr lang="en-US" sz="1600" dirty="0">
                <a:latin typeface="Times" panose="02020603050405020304" pitchFamily="18" charset="0"/>
                <a:cs typeface="Times" panose="02020603050405020304" pitchFamily="18" charset="0"/>
              </a:rPr>
              <a:t>CLEANING</a:t>
            </a:r>
          </a:p>
          <a:p>
            <a:pPr>
              <a:buFont typeface="+mj-lt"/>
              <a:buAutoNum type="arabicPeriod"/>
              <a:defRPr/>
            </a:pPr>
            <a:r>
              <a:rPr lang="en-US" sz="1600" dirty="0">
                <a:latin typeface="Times" panose="02020603050405020304" pitchFamily="18" charset="0"/>
                <a:cs typeface="Times" panose="02020603050405020304" pitchFamily="18" charset="0"/>
              </a:rPr>
              <a:t>ADJUSTMENT</a:t>
            </a:r>
          </a:p>
          <a:p>
            <a:pPr>
              <a:buFont typeface="+mj-lt"/>
              <a:buAutoNum type="arabicPeriod"/>
              <a:defRPr/>
            </a:pPr>
            <a:r>
              <a:rPr lang="en-US" sz="1600" dirty="0" smtClean="0">
                <a:latin typeface="Times" panose="02020603050405020304" pitchFamily="18" charset="0"/>
                <a:cs typeface="Times" panose="02020603050405020304" pitchFamily="18" charset="0"/>
              </a:rPr>
              <a:t>DISMANTLING</a:t>
            </a:r>
          </a:p>
          <a:p>
            <a:pPr>
              <a:buFont typeface="+mj-lt"/>
              <a:buAutoNum type="arabicPeriod"/>
              <a:defRPr/>
            </a:pPr>
            <a:endParaRPr lang="en-US" sz="1600" dirty="0">
              <a:latin typeface="Times" panose="02020603050405020304" pitchFamily="18" charset="0"/>
              <a:cs typeface="Times" panose="02020603050405020304" pitchFamily="18" charset="0"/>
            </a:endParaRPr>
          </a:p>
          <a:p>
            <a:pPr marL="0" indent="0">
              <a:buFont typeface="Arial" charset="0"/>
              <a:buNone/>
              <a:defRPr/>
            </a:pPr>
            <a:endParaRPr lang="en-US" sz="1600" dirty="0" smtClean="0"/>
          </a:p>
          <a:p>
            <a:pPr>
              <a:defRPr/>
            </a:pPr>
            <a:endParaRPr lang="en-US" sz="1600" dirty="0">
              <a:latin typeface="Times" pitchFamily="18" charset="0"/>
              <a:cs typeface="Times" pitchFamily="18" charset="0"/>
            </a:endParaRPr>
          </a:p>
        </p:txBody>
      </p:sp>
      <p:sp>
        <p:nvSpPr>
          <p:cNvPr id="2" name="Slide Number Placeholder 1"/>
          <p:cNvSpPr>
            <a:spLocks noGrp="1"/>
          </p:cNvSpPr>
          <p:nvPr>
            <p:ph type="sldNum" sz="quarter" idx="12"/>
          </p:nvPr>
        </p:nvSpPr>
        <p:spPr>
          <a:xfrm>
            <a:off x="6588125" y="6492875"/>
            <a:ext cx="2133600" cy="365125"/>
          </a:xfrm>
        </p:spPr>
        <p:txBody>
          <a:bodyPr/>
          <a:lstStyle/>
          <a:p>
            <a:pPr>
              <a:defRPr/>
            </a:pPr>
            <a:r>
              <a:rPr lang="en-US" dirty="0" smtClean="0"/>
              <a:t>Page </a:t>
            </a:r>
            <a:fld id="{65AC69C3-9582-4A03-B3ED-8A269B40422A}" type="slidenum">
              <a:rPr lang="en-US" smtClean="0"/>
              <a:pPr>
                <a:defRPr/>
              </a:pPr>
              <a:t>13</a:t>
            </a:fld>
            <a:r>
              <a:rPr lang="en-US" dirty="0" smtClean="0"/>
              <a:t> of 28</a:t>
            </a:r>
            <a:endParaRPr lang="en-US" dirty="0"/>
          </a:p>
        </p:txBody>
      </p:sp>
      <p:pic>
        <p:nvPicPr>
          <p:cNvPr id="14344"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81425" y="1865313"/>
            <a:ext cx="1579563" cy="3127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Footer Placeholder 2"/>
          <p:cNvSpPr>
            <a:spLocks noGrp="1"/>
          </p:cNvSpPr>
          <p:nvPr>
            <p:ph type="ftr" sz="quarter" idx="11"/>
          </p:nvPr>
        </p:nvSpPr>
        <p:spPr/>
        <p:txBody>
          <a:bodyPr/>
          <a:lstStyle/>
          <a:p>
            <a:pPr>
              <a:defRPr/>
            </a:pPr>
            <a:r>
              <a:rPr lang="en-US" smtClean="0"/>
              <a:t>NRL-TTC-PPT-003,Ver:002</a:t>
            </a:r>
            <a:endParaRPr lang="en-US"/>
          </a:p>
        </p:txBody>
      </p:sp>
    </p:spTree>
  </p:cSld>
  <p:clrMapOvr>
    <a:masterClrMapping/>
  </p:clrMapOvr>
  <p:transition spd="slow">
    <p:strips dir="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7" descr="High Res NR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0" y="0"/>
            <a:ext cx="1792288" cy="657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3" name="TextBox 4"/>
          <p:cNvSpPr txBox="1">
            <a:spLocks noChangeArrowheads="1"/>
          </p:cNvSpPr>
          <p:nvPr/>
        </p:nvSpPr>
        <p:spPr bwMode="auto">
          <a:xfrm>
            <a:off x="0" y="6572250"/>
            <a:ext cx="9144000" cy="2762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200">
              <a:solidFill>
                <a:schemeClr val="bg1"/>
              </a:solidFill>
            </a:endParaRPr>
          </a:p>
        </p:txBody>
      </p:sp>
      <p:pic>
        <p:nvPicPr>
          <p:cNvPr id="15364" name="Picture 7" descr="NRL_Logo_English_RGB_HRe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8788" y="500063"/>
            <a:ext cx="2857500"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5" name="Title 1"/>
          <p:cNvSpPr>
            <a:spLocks noGrp="1"/>
          </p:cNvSpPr>
          <p:nvPr>
            <p:ph type="title"/>
          </p:nvPr>
        </p:nvSpPr>
        <p:spPr>
          <a:xfrm>
            <a:off x="539750" y="500063"/>
            <a:ext cx="8229600" cy="652462"/>
          </a:xfrm>
        </p:spPr>
        <p:txBody>
          <a:bodyPr/>
          <a:lstStyle/>
          <a:p>
            <a:r>
              <a:rPr lang="en-US" altLang="en-US" smtClean="0">
                <a:latin typeface="Times New Roman" pitchFamily="18" charset="0"/>
                <a:cs typeface="Times New Roman" pitchFamily="18" charset="0"/>
              </a:rPr>
              <a:t>    </a:t>
            </a:r>
            <a:r>
              <a:rPr lang="en-US" altLang="en-US" sz="1600" b="1" smtClean="0">
                <a:latin typeface="Times" pitchFamily="18" charset="0"/>
                <a:cs typeface="Times" pitchFamily="18" charset="0"/>
              </a:rPr>
              <a:t>Assessing the Risk</a:t>
            </a:r>
          </a:p>
        </p:txBody>
      </p:sp>
      <p:sp>
        <p:nvSpPr>
          <p:cNvPr id="7174" name="Content Placeholder 2"/>
          <p:cNvSpPr>
            <a:spLocks noGrp="1"/>
          </p:cNvSpPr>
          <p:nvPr>
            <p:ph idx="1"/>
          </p:nvPr>
        </p:nvSpPr>
        <p:spPr>
          <a:xfrm>
            <a:off x="476250" y="1268413"/>
            <a:ext cx="8229600" cy="5303837"/>
          </a:xfrm>
        </p:spPr>
        <p:txBody>
          <a:bodyPr/>
          <a:lstStyle/>
          <a:p>
            <a:pPr marL="0" indent="0">
              <a:buFont typeface="Arial" charset="0"/>
              <a:buNone/>
              <a:defRPr/>
            </a:pPr>
            <a:r>
              <a:rPr lang="en-US" sz="1600" dirty="0">
                <a:latin typeface="Times" pitchFamily="18" charset="0"/>
                <a:cs typeface="Times" pitchFamily="18" charset="0"/>
              </a:rPr>
              <a:t>Risk Assessment is the process of determining the level of risk‟ associated with a hazard. </a:t>
            </a:r>
          </a:p>
          <a:p>
            <a:pPr marL="0" indent="0">
              <a:buFont typeface="Arial" charset="0"/>
              <a:buNone/>
              <a:defRPr/>
            </a:pPr>
            <a:r>
              <a:rPr lang="en-US" sz="1600" dirty="0">
                <a:latin typeface="Times" pitchFamily="18" charset="0"/>
                <a:cs typeface="Times" pitchFamily="18" charset="0"/>
              </a:rPr>
              <a:t>All risk assessments are to be conducted in consultation the QM committee and affected employees/visitor/client.</a:t>
            </a:r>
          </a:p>
          <a:p>
            <a:pPr marL="0" indent="0">
              <a:buFont typeface="Arial" charset="0"/>
              <a:buNone/>
              <a:defRPr/>
            </a:pPr>
            <a:r>
              <a:rPr lang="en-US" sz="1600" dirty="0">
                <a:latin typeface="Times" pitchFamily="18" charset="0"/>
                <a:cs typeface="Times" pitchFamily="18" charset="0"/>
              </a:rPr>
              <a:t>In determining the “level of risk”, the following must be taken into account: </a:t>
            </a:r>
          </a:p>
          <a:p>
            <a:pPr>
              <a:buFont typeface="+mj-lt"/>
              <a:buAutoNum type="arabicPeriod"/>
              <a:defRPr/>
            </a:pPr>
            <a:r>
              <a:rPr lang="en-US" sz="1600" dirty="0" smtClean="0">
                <a:latin typeface="Times" pitchFamily="18" charset="0"/>
                <a:cs typeface="Times" pitchFamily="18" charset="0"/>
              </a:rPr>
              <a:t>the </a:t>
            </a:r>
            <a:r>
              <a:rPr lang="en-US" sz="1600" dirty="0">
                <a:latin typeface="Times" pitchFamily="18" charset="0"/>
                <a:cs typeface="Times" pitchFamily="18" charset="0"/>
              </a:rPr>
              <a:t>experience of the person exposed to the hazard; </a:t>
            </a:r>
          </a:p>
          <a:p>
            <a:pPr>
              <a:buFont typeface="+mj-lt"/>
              <a:buAutoNum type="arabicPeriod"/>
              <a:defRPr/>
            </a:pPr>
            <a:r>
              <a:rPr lang="en-US" sz="1600" dirty="0" smtClean="0">
                <a:latin typeface="Times" pitchFamily="18" charset="0"/>
                <a:cs typeface="Times" pitchFamily="18" charset="0"/>
              </a:rPr>
              <a:t>the </a:t>
            </a:r>
            <a:r>
              <a:rPr lang="en-US" sz="1600" dirty="0">
                <a:latin typeface="Times" pitchFamily="18" charset="0"/>
                <a:cs typeface="Times" pitchFamily="18" charset="0"/>
              </a:rPr>
              <a:t>frequency and/or duration of the person’s exposure to the hazard; </a:t>
            </a:r>
          </a:p>
          <a:p>
            <a:pPr>
              <a:buFont typeface="+mj-lt"/>
              <a:buAutoNum type="arabicPeriod"/>
              <a:defRPr/>
            </a:pPr>
            <a:r>
              <a:rPr lang="en-US" sz="1600" dirty="0" smtClean="0">
                <a:latin typeface="Times" pitchFamily="18" charset="0"/>
                <a:cs typeface="Times" pitchFamily="18" charset="0"/>
              </a:rPr>
              <a:t>any </a:t>
            </a:r>
            <a:r>
              <a:rPr lang="en-US" sz="1600" dirty="0">
                <a:latin typeface="Times" pitchFamily="18" charset="0"/>
                <a:cs typeface="Times" pitchFamily="18" charset="0"/>
              </a:rPr>
              <a:t>existing control measures (treatments); </a:t>
            </a:r>
          </a:p>
          <a:p>
            <a:pPr>
              <a:buFont typeface="+mj-lt"/>
              <a:buAutoNum type="arabicPeriod"/>
              <a:defRPr/>
            </a:pPr>
            <a:r>
              <a:rPr lang="en-US" sz="1600" dirty="0" smtClean="0">
                <a:latin typeface="Times" pitchFamily="18" charset="0"/>
                <a:cs typeface="Times" pitchFamily="18" charset="0"/>
              </a:rPr>
              <a:t>contributing </a:t>
            </a:r>
            <a:r>
              <a:rPr lang="en-US" sz="1600" dirty="0">
                <a:latin typeface="Times" pitchFamily="18" charset="0"/>
                <a:cs typeface="Times" pitchFamily="18" charset="0"/>
              </a:rPr>
              <a:t>environmental conditions; and </a:t>
            </a:r>
          </a:p>
          <a:p>
            <a:pPr>
              <a:buFont typeface="+mj-lt"/>
              <a:buAutoNum type="arabicPeriod"/>
              <a:defRPr/>
            </a:pPr>
            <a:r>
              <a:rPr lang="en-US" sz="1600" dirty="0" smtClean="0">
                <a:latin typeface="Times" pitchFamily="18" charset="0"/>
                <a:cs typeface="Times" pitchFamily="18" charset="0"/>
              </a:rPr>
              <a:t>Pre-existing </a:t>
            </a:r>
            <a:r>
              <a:rPr lang="en-US" sz="1600" dirty="0">
                <a:latin typeface="Times" pitchFamily="18" charset="0"/>
                <a:cs typeface="Times" pitchFamily="18" charset="0"/>
              </a:rPr>
              <a:t>hazards. </a:t>
            </a:r>
          </a:p>
          <a:p>
            <a:pPr marL="0" indent="0">
              <a:buFont typeface="Arial" charset="0"/>
              <a:buNone/>
              <a:defRPr/>
            </a:pPr>
            <a:r>
              <a:rPr lang="en-US" sz="1600" dirty="0">
                <a:latin typeface="Times" pitchFamily="18" charset="0"/>
                <a:cs typeface="Times" pitchFamily="18" charset="0"/>
              </a:rPr>
              <a:t>Risk assessments are to be documented using hazard specific hazard/risk management forms.</a:t>
            </a:r>
          </a:p>
          <a:p>
            <a:pPr marL="0" indent="0">
              <a:buFont typeface="Arial" charset="0"/>
              <a:buNone/>
              <a:defRPr/>
            </a:pPr>
            <a:endParaRPr lang="en-US" sz="1600" dirty="0" smtClean="0">
              <a:latin typeface="Times" pitchFamily="18" charset="0"/>
              <a:cs typeface="Times" pitchFamily="18" charset="0"/>
            </a:endParaRPr>
          </a:p>
          <a:p>
            <a:pPr>
              <a:defRPr/>
            </a:pPr>
            <a:endParaRPr lang="en-US" sz="1600" dirty="0" smtClean="0"/>
          </a:p>
          <a:p>
            <a:pPr>
              <a:defRPr/>
            </a:pPr>
            <a:endParaRPr lang="en-US" sz="1600" dirty="0">
              <a:latin typeface="Times" pitchFamily="18" charset="0"/>
              <a:cs typeface="Times" pitchFamily="18" charset="0"/>
            </a:endParaRPr>
          </a:p>
        </p:txBody>
      </p:sp>
      <p:sp>
        <p:nvSpPr>
          <p:cNvPr id="2" name="Slide Number Placeholder 1"/>
          <p:cNvSpPr>
            <a:spLocks noGrp="1"/>
          </p:cNvSpPr>
          <p:nvPr>
            <p:ph type="sldNum" sz="quarter" idx="12"/>
          </p:nvPr>
        </p:nvSpPr>
        <p:spPr>
          <a:xfrm>
            <a:off x="6588125" y="6483350"/>
            <a:ext cx="2133600" cy="365125"/>
          </a:xfrm>
        </p:spPr>
        <p:txBody>
          <a:bodyPr/>
          <a:lstStyle/>
          <a:p>
            <a:pPr>
              <a:defRPr/>
            </a:pPr>
            <a:r>
              <a:rPr lang="en-US" dirty="0" smtClean="0"/>
              <a:t>Page </a:t>
            </a:r>
            <a:fld id="{FE4A9B47-7DB2-4849-9267-A5098D397821}" type="slidenum">
              <a:rPr lang="en-US" smtClean="0"/>
              <a:pPr>
                <a:defRPr/>
              </a:pPr>
              <a:t>14</a:t>
            </a:fld>
            <a:r>
              <a:rPr lang="en-US" dirty="0" smtClean="0"/>
              <a:t> of 28</a:t>
            </a:r>
            <a:endParaRPr lang="en-US" dirty="0"/>
          </a:p>
        </p:txBody>
      </p:sp>
      <p:sp>
        <p:nvSpPr>
          <p:cNvPr id="3" name="Footer Placeholder 2"/>
          <p:cNvSpPr>
            <a:spLocks noGrp="1"/>
          </p:cNvSpPr>
          <p:nvPr>
            <p:ph type="ftr" sz="quarter" idx="11"/>
          </p:nvPr>
        </p:nvSpPr>
        <p:spPr/>
        <p:txBody>
          <a:bodyPr/>
          <a:lstStyle/>
          <a:p>
            <a:pPr>
              <a:defRPr/>
            </a:pPr>
            <a:r>
              <a:rPr lang="en-US" smtClean="0"/>
              <a:t>NRL-TTC-PPT-003,Ver:002</a:t>
            </a:r>
            <a:endParaRPr lang="en-US"/>
          </a:p>
        </p:txBody>
      </p:sp>
    </p:spTree>
  </p:cSld>
  <p:clrMapOvr>
    <a:masterClrMapping/>
  </p:clrMapOvr>
  <p:transition spd="slow">
    <p:strips dir="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7" descr="High Res NR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0" y="0"/>
            <a:ext cx="1792288" cy="657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7" name="TextBox 4"/>
          <p:cNvSpPr txBox="1">
            <a:spLocks noChangeArrowheads="1"/>
          </p:cNvSpPr>
          <p:nvPr/>
        </p:nvSpPr>
        <p:spPr bwMode="auto">
          <a:xfrm>
            <a:off x="0" y="6572250"/>
            <a:ext cx="9144000" cy="2762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200">
                <a:solidFill>
                  <a:schemeClr val="bg1"/>
                </a:solidFill>
              </a:rPr>
              <a:t>            </a:t>
            </a:r>
          </a:p>
        </p:txBody>
      </p:sp>
      <p:pic>
        <p:nvPicPr>
          <p:cNvPr id="16388" name="Picture 7" descr="NRL_Logo_English_RGB_HRe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8788" y="500063"/>
            <a:ext cx="2857500"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9" name="Title 1"/>
          <p:cNvSpPr>
            <a:spLocks noGrp="1"/>
          </p:cNvSpPr>
          <p:nvPr>
            <p:ph type="title"/>
          </p:nvPr>
        </p:nvSpPr>
        <p:spPr>
          <a:xfrm>
            <a:off x="539750" y="500063"/>
            <a:ext cx="8229600" cy="652462"/>
          </a:xfrm>
        </p:spPr>
        <p:txBody>
          <a:bodyPr/>
          <a:lstStyle/>
          <a:p>
            <a:r>
              <a:rPr lang="en-US" altLang="en-US" sz="2000" smtClean="0">
                <a:latin typeface="Times New Roman" pitchFamily="18" charset="0"/>
                <a:cs typeface="Times New Roman" pitchFamily="18" charset="0"/>
              </a:rPr>
              <a:t>Evaluate the Risk</a:t>
            </a:r>
            <a:endParaRPr lang="en-US" altLang="en-US" sz="2000" b="1" smtClean="0">
              <a:latin typeface="Times" pitchFamily="18" charset="0"/>
              <a:cs typeface="Times" pitchFamily="18" charset="0"/>
            </a:endParaRPr>
          </a:p>
        </p:txBody>
      </p:sp>
      <p:sp>
        <p:nvSpPr>
          <p:cNvPr id="7174" name="Content Placeholder 2"/>
          <p:cNvSpPr>
            <a:spLocks noGrp="1"/>
          </p:cNvSpPr>
          <p:nvPr>
            <p:ph idx="1"/>
          </p:nvPr>
        </p:nvSpPr>
        <p:spPr>
          <a:xfrm>
            <a:off x="611188" y="1341438"/>
            <a:ext cx="8229600" cy="1944687"/>
          </a:xfrm>
        </p:spPr>
        <p:txBody>
          <a:bodyPr/>
          <a:lstStyle/>
          <a:p>
            <a:pPr marL="0" indent="0">
              <a:buFont typeface="Arial" charset="0"/>
              <a:buNone/>
              <a:defRPr/>
            </a:pPr>
            <a:r>
              <a:rPr lang="en-US" sz="1600" dirty="0">
                <a:latin typeface="Times New Roman" pitchFamily="18" charset="0"/>
                <a:cs typeface="Times New Roman" pitchFamily="18" charset="0"/>
              </a:rPr>
              <a:t>What is risk?</a:t>
            </a:r>
          </a:p>
          <a:p>
            <a:pPr marL="0" indent="0">
              <a:buFont typeface="Arial" charset="0"/>
              <a:buNone/>
              <a:defRPr/>
            </a:pPr>
            <a:r>
              <a:rPr lang="en-US" sz="1600" dirty="0">
                <a:latin typeface="Times New Roman" pitchFamily="18" charset="0"/>
                <a:cs typeface="Times New Roman" pitchFamily="18" charset="0"/>
              </a:rPr>
              <a:t>It is a measure of the likelihood of harm occurring and the severity of that harm</a:t>
            </a:r>
            <a:r>
              <a:rPr lang="en-US" sz="1600" dirty="0" smtClean="0">
                <a:latin typeface="Times New Roman" pitchFamily="18" charset="0"/>
                <a:cs typeface="Times New Roman" pitchFamily="18" charset="0"/>
              </a:rPr>
              <a:t>.</a:t>
            </a:r>
          </a:p>
          <a:p>
            <a:pPr marL="0" indent="0">
              <a:buFont typeface="Arial" charset="0"/>
              <a:buNone/>
              <a:defRPr/>
            </a:pPr>
            <a:endParaRPr lang="en-US" sz="1600" dirty="0">
              <a:latin typeface="Times New Roman" pitchFamily="18" charset="0"/>
              <a:cs typeface="Times New Roman" pitchFamily="18" charset="0"/>
            </a:endParaRPr>
          </a:p>
          <a:p>
            <a:pPr marL="0" indent="0">
              <a:buFont typeface="Arial" charset="0"/>
              <a:buNone/>
              <a:defRPr/>
            </a:pPr>
            <a:r>
              <a:rPr lang="en-US" sz="1600" dirty="0">
                <a:latin typeface="Times New Roman" pitchFamily="18" charset="0"/>
                <a:cs typeface="Times New Roman" pitchFamily="18" charset="0"/>
              </a:rPr>
              <a:t>Risk is a combination of two factors:</a:t>
            </a:r>
          </a:p>
          <a:p>
            <a:pPr>
              <a:buFont typeface="Wingdings" panose="05000000000000000000" pitchFamily="2" charset="2"/>
              <a:buChar char="Ø"/>
              <a:defRPr/>
            </a:pPr>
            <a:r>
              <a:rPr lang="en-US" sz="1600" dirty="0">
                <a:latin typeface="Times New Roman" pitchFamily="18" charset="0"/>
                <a:cs typeface="Times New Roman" pitchFamily="18" charset="0"/>
              </a:rPr>
              <a:t>Likelihood.</a:t>
            </a:r>
          </a:p>
          <a:p>
            <a:pPr>
              <a:buFont typeface="Wingdings" panose="05000000000000000000" pitchFamily="2" charset="2"/>
              <a:buChar char="Ø"/>
              <a:defRPr/>
            </a:pPr>
            <a:r>
              <a:rPr lang="en-US" sz="1600" dirty="0">
                <a:latin typeface="Times New Roman" pitchFamily="18" charset="0"/>
                <a:cs typeface="Times New Roman" pitchFamily="18" charset="0"/>
              </a:rPr>
              <a:t>Severity.</a:t>
            </a:r>
          </a:p>
          <a:p>
            <a:pPr marL="0" indent="0">
              <a:buFont typeface="Arial" charset="0"/>
              <a:buNone/>
              <a:defRPr/>
            </a:pPr>
            <a:endParaRPr lang="en-US" sz="1600" dirty="0" smtClean="0"/>
          </a:p>
          <a:p>
            <a:pPr>
              <a:defRPr/>
            </a:pPr>
            <a:endParaRPr lang="en-US" sz="1600" dirty="0">
              <a:latin typeface="Times" pitchFamily="18" charset="0"/>
              <a:cs typeface="Times" pitchFamily="18" charset="0"/>
            </a:endParaRPr>
          </a:p>
        </p:txBody>
      </p:sp>
      <p:sp>
        <p:nvSpPr>
          <p:cNvPr id="2" name="Slide Number Placeholder 1"/>
          <p:cNvSpPr>
            <a:spLocks noGrp="1"/>
          </p:cNvSpPr>
          <p:nvPr>
            <p:ph type="sldNum" sz="quarter" idx="12"/>
          </p:nvPr>
        </p:nvSpPr>
        <p:spPr>
          <a:xfrm>
            <a:off x="6588125" y="6527800"/>
            <a:ext cx="2133600" cy="365125"/>
          </a:xfrm>
        </p:spPr>
        <p:txBody>
          <a:bodyPr/>
          <a:lstStyle/>
          <a:p>
            <a:pPr>
              <a:defRPr/>
            </a:pPr>
            <a:r>
              <a:rPr lang="en-US" dirty="0" smtClean="0"/>
              <a:t>Page </a:t>
            </a:r>
            <a:fld id="{CA19B5C7-E63E-42AC-8B18-8AB255BB35C0}" type="slidenum">
              <a:rPr lang="en-US" smtClean="0"/>
              <a:pPr>
                <a:defRPr/>
              </a:pPr>
              <a:t>15</a:t>
            </a:fld>
            <a:r>
              <a:rPr lang="en-US" dirty="0" smtClean="0"/>
              <a:t> of 28</a:t>
            </a:r>
            <a:endParaRPr lang="en-US" dirty="0"/>
          </a:p>
        </p:txBody>
      </p:sp>
      <p:sp>
        <p:nvSpPr>
          <p:cNvPr id="3" name="Footer Placeholder 2"/>
          <p:cNvSpPr>
            <a:spLocks noGrp="1"/>
          </p:cNvSpPr>
          <p:nvPr>
            <p:ph type="ftr" sz="quarter" idx="11"/>
          </p:nvPr>
        </p:nvSpPr>
        <p:spPr/>
        <p:txBody>
          <a:bodyPr/>
          <a:lstStyle/>
          <a:p>
            <a:pPr>
              <a:defRPr/>
            </a:pPr>
            <a:r>
              <a:rPr lang="en-US" smtClean="0"/>
              <a:t>NRL-TTC-PPT-003,Ver:002</a:t>
            </a:r>
            <a:endParaRPr lang="en-US"/>
          </a:p>
        </p:txBody>
      </p:sp>
    </p:spTree>
  </p:cSld>
  <p:clrMapOvr>
    <a:masterClrMapping/>
  </p:clrMapOvr>
  <p:transition spd="slow">
    <p:strips dir="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7" descr="High Res NR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0" y="0"/>
            <a:ext cx="1792288" cy="657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1" name="TextBox 4"/>
          <p:cNvSpPr txBox="1">
            <a:spLocks noChangeArrowheads="1"/>
          </p:cNvSpPr>
          <p:nvPr/>
        </p:nvSpPr>
        <p:spPr bwMode="auto">
          <a:xfrm>
            <a:off x="0" y="6572250"/>
            <a:ext cx="9144000" cy="2762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200">
              <a:solidFill>
                <a:schemeClr val="bg1"/>
              </a:solidFill>
            </a:endParaRPr>
          </a:p>
        </p:txBody>
      </p:sp>
      <p:pic>
        <p:nvPicPr>
          <p:cNvPr id="17412" name="Picture 7" descr="NRL_Logo_English_RGB_HRe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8788" y="500063"/>
            <a:ext cx="2857500"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3" name="Title 1"/>
          <p:cNvSpPr>
            <a:spLocks noGrp="1"/>
          </p:cNvSpPr>
          <p:nvPr>
            <p:ph type="title"/>
          </p:nvPr>
        </p:nvSpPr>
        <p:spPr>
          <a:xfrm>
            <a:off x="449263" y="1216025"/>
            <a:ext cx="8229600" cy="295275"/>
          </a:xfrm>
        </p:spPr>
        <p:txBody>
          <a:bodyPr/>
          <a:lstStyle/>
          <a:p>
            <a:pPr eaLnBrk="1" hangingPunct="1">
              <a:spcBef>
                <a:spcPct val="50000"/>
              </a:spcBef>
            </a:pPr>
            <a:r>
              <a:rPr lang="en-US" altLang="en-US" sz="1400" smtClean="0">
                <a:latin typeface="Times New Roman" pitchFamily="18" charset="0"/>
                <a:cs typeface="Times New Roman" pitchFamily="18" charset="0"/>
              </a:rPr>
              <a:t>          </a:t>
            </a:r>
            <a:r>
              <a:rPr lang="en-US" altLang="en-US" sz="1400" b="1" smtClean="0">
                <a:latin typeface="Times New Roman" pitchFamily="18" charset="0"/>
                <a:cs typeface="Times New Roman" pitchFamily="18" charset="0"/>
              </a:rPr>
              <a:t>THE RISK EVALUATION CAN BE:</a:t>
            </a:r>
          </a:p>
        </p:txBody>
      </p:sp>
      <p:sp>
        <p:nvSpPr>
          <p:cNvPr id="7174" name="Content Placeholder 2"/>
          <p:cNvSpPr>
            <a:spLocks noGrp="1"/>
          </p:cNvSpPr>
          <p:nvPr>
            <p:ph idx="1"/>
          </p:nvPr>
        </p:nvSpPr>
        <p:spPr>
          <a:xfrm>
            <a:off x="539750" y="1917700"/>
            <a:ext cx="8229600" cy="4103688"/>
          </a:xfrm>
        </p:spPr>
        <p:txBody>
          <a:bodyPr/>
          <a:lstStyle/>
          <a:p>
            <a:pPr>
              <a:lnSpc>
                <a:spcPct val="90000"/>
              </a:lnSpc>
              <a:buClr>
                <a:srgbClr val="FFFF00"/>
              </a:buClr>
              <a:buFont typeface="Wingdings" panose="05000000000000000000" pitchFamily="2" charset="2"/>
              <a:buChar char="q"/>
              <a:defRPr/>
            </a:pPr>
            <a:r>
              <a:rPr lang="en-US" sz="1600" dirty="0" smtClean="0">
                <a:latin typeface="Times" pitchFamily="18" charset="0"/>
                <a:cs typeface="Times" pitchFamily="18" charset="0"/>
              </a:rPr>
              <a:t>Qualitative </a:t>
            </a:r>
          </a:p>
          <a:p>
            <a:pPr marL="0" indent="0">
              <a:lnSpc>
                <a:spcPct val="90000"/>
              </a:lnSpc>
              <a:buClr>
                <a:srgbClr val="FFFF00"/>
              </a:buClr>
              <a:buFont typeface="Arial" charset="0"/>
              <a:buNone/>
              <a:defRPr/>
            </a:pPr>
            <a:r>
              <a:rPr lang="en-US" sz="1600" dirty="0" smtClean="0">
                <a:latin typeface="Times" pitchFamily="18" charset="0"/>
                <a:cs typeface="Times" pitchFamily="18" charset="0"/>
              </a:rPr>
              <a:t>Uses </a:t>
            </a:r>
            <a:r>
              <a:rPr lang="en-US" sz="1600" dirty="0">
                <a:latin typeface="Times" pitchFamily="18" charset="0"/>
                <a:cs typeface="Times" pitchFamily="18" charset="0"/>
              </a:rPr>
              <a:t>words to describe likelihood and severity, e.g. acceptable or unacceptable.</a:t>
            </a:r>
          </a:p>
          <a:p>
            <a:pPr>
              <a:buFont typeface="Wingdings" panose="05000000000000000000" pitchFamily="2" charset="2"/>
              <a:buChar char="q"/>
              <a:defRPr/>
            </a:pPr>
            <a:r>
              <a:rPr lang="en-US" sz="1600" dirty="0" smtClean="0">
                <a:latin typeface="Times" pitchFamily="18" charset="0"/>
                <a:cs typeface="Times" pitchFamily="18" charset="0"/>
              </a:rPr>
              <a:t>Quantitative</a:t>
            </a:r>
            <a:endParaRPr lang="en-US" sz="1600" dirty="0">
              <a:latin typeface="Times" pitchFamily="18" charset="0"/>
              <a:cs typeface="Times" pitchFamily="18" charset="0"/>
            </a:endParaRPr>
          </a:p>
          <a:p>
            <a:pPr marL="0" indent="0">
              <a:buFont typeface="Arial" charset="0"/>
              <a:buNone/>
              <a:defRPr/>
            </a:pPr>
            <a:r>
              <a:rPr lang="en-US" sz="1600" dirty="0" smtClean="0">
                <a:latin typeface="Times" pitchFamily="18" charset="0"/>
                <a:cs typeface="Times" pitchFamily="18" charset="0"/>
              </a:rPr>
              <a:t>Uses </a:t>
            </a:r>
            <a:r>
              <a:rPr lang="en-US" sz="1600" dirty="0">
                <a:latin typeface="Times" pitchFamily="18" charset="0"/>
                <a:cs typeface="Times" pitchFamily="18" charset="0"/>
              </a:rPr>
              <a:t>numbers to describe </a:t>
            </a:r>
            <a:r>
              <a:rPr lang="en-US" sz="1600" dirty="0" smtClean="0">
                <a:latin typeface="Times" pitchFamily="18" charset="0"/>
                <a:cs typeface="Times" pitchFamily="18" charset="0"/>
              </a:rPr>
              <a:t>both </a:t>
            </a:r>
            <a:r>
              <a:rPr lang="en-US" sz="1600" dirty="0">
                <a:latin typeface="Times" pitchFamily="18" charset="0"/>
                <a:cs typeface="Times" pitchFamily="18" charset="0"/>
              </a:rPr>
              <a:t>likelihood and severity. </a:t>
            </a:r>
            <a:endParaRPr lang="en-US" sz="1600" dirty="0" smtClean="0">
              <a:latin typeface="Times" pitchFamily="18" charset="0"/>
              <a:cs typeface="Times" pitchFamily="18" charset="0"/>
            </a:endParaRPr>
          </a:p>
          <a:p>
            <a:pPr marL="0" indent="0">
              <a:buFont typeface="Arial" charset="0"/>
              <a:buNone/>
              <a:defRPr/>
            </a:pPr>
            <a:r>
              <a:rPr lang="en-US" sz="1600" b="1" i="1" dirty="0">
                <a:solidFill>
                  <a:schemeClr val="tx2">
                    <a:lumMod val="75000"/>
                  </a:schemeClr>
                </a:solidFill>
                <a:latin typeface="Times New Roman" pitchFamily="18" charset="0"/>
              </a:rPr>
              <a:t>Likelihood</a:t>
            </a:r>
            <a:r>
              <a:rPr lang="en-US" sz="1600" b="1" i="1" dirty="0">
                <a:solidFill>
                  <a:schemeClr val="bg1"/>
                </a:solidFill>
                <a:latin typeface="Times New Roman" pitchFamily="18" charset="0"/>
              </a:rPr>
              <a:t>     </a:t>
            </a:r>
            <a:r>
              <a:rPr lang="en-US" sz="1600" b="1" i="1" dirty="0">
                <a:solidFill>
                  <a:srgbClr val="00B050"/>
                </a:solidFill>
                <a:latin typeface="Times New Roman" pitchFamily="18" charset="0"/>
              </a:rPr>
              <a:t>X</a:t>
            </a:r>
            <a:r>
              <a:rPr lang="en-US" sz="1600" b="1" i="1" dirty="0">
                <a:solidFill>
                  <a:srgbClr val="FFFF00"/>
                </a:solidFill>
                <a:latin typeface="Times New Roman" pitchFamily="18" charset="0"/>
              </a:rPr>
              <a:t>     </a:t>
            </a:r>
            <a:r>
              <a:rPr lang="en-US" sz="1600" b="1" i="1" dirty="0">
                <a:solidFill>
                  <a:srgbClr val="FF0000"/>
                </a:solidFill>
                <a:latin typeface="Times New Roman" pitchFamily="18" charset="0"/>
              </a:rPr>
              <a:t>Severity</a:t>
            </a:r>
            <a:r>
              <a:rPr lang="en-US" sz="1600" b="1" i="1" dirty="0">
                <a:solidFill>
                  <a:schemeClr val="bg1"/>
                </a:solidFill>
                <a:latin typeface="Times New Roman" pitchFamily="18" charset="0"/>
              </a:rPr>
              <a:t> </a:t>
            </a:r>
            <a:r>
              <a:rPr lang="en-US" sz="1600" b="1" i="1" dirty="0" smtClean="0">
                <a:solidFill>
                  <a:schemeClr val="bg1"/>
                </a:solidFill>
                <a:latin typeface="Times New Roman" pitchFamily="18" charset="0"/>
              </a:rPr>
              <a:t> </a:t>
            </a:r>
            <a:r>
              <a:rPr lang="en-US" sz="1600" b="1" i="1" dirty="0" smtClean="0">
                <a:solidFill>
                  <a:srgbClr val="00B050"/>
                </a:solidFill>
                <a:latin typeface="Times New Roman" pitchFamily="18" charset="0"/>
              </a:rPr>
              <a:t>= </a:t>
            </a:r>
            <a:r>
              <a:rPr lang="en-US" sz="1600" b="1" i="1" u="sng" dirty="0" smtClean="0">
                <a:solidFill>
                  <a:schemeClr val="tx2">
                    <a:lumMod val="75000"/>
                  </a:schemeClr>
                </a:solidFill>
                <a:latin typeface="Times New Roman" pitchFamily="18" charset="0"/>
              </a:rPr>
              <a:t>RISK</a:t>
            </a:r>
            <a:r>
              <a:rPr lang="en-US" sz="1600" b="1" i="1" u="sng" dirty="0" smtClean="0">
                <a:solidFill>
                  <a:schemeClr val="bg1"/>
                </a:solidFill>
                <a:latin typeface="Times New Roman" pitchFamily="18" charset="0"/>
              </a:rPr>
              <a:t> </a:t>
            </a:r>
            <a:r>
              <a:rPr lang="en-US" sz="1600" b="1" i="1" u="sng" dirty="0">
                <a:solidFill>
                  <a:srgbClr val="FF0000"/>
                </a:solidFill>
                <a:latin typeface="Times New Roman" pitchFamily="18" charset="0"/>
              </a:rPr>
              <a:t>RATING</a:t>
            </a:r>
            <a:endParaRPr lang="en-US" sz="1600" dirty="0">
              <a:latin typeface="Times" pitchFamily="18" charset="0"/>
              <a:cs typeface="Times" pitchFamily="18" charset="0"/>
            </a:endParaRPr>
          </a:p>
          <a:p>
            <a:pPr marL="0" indent="0">
              <a:buFont typeface="Arial" charset="0"/>
              <a:buNone/>
              <a:defRPr/>
            </a:pPr>
            <a:endParaRPr lang="en-US" sz="1600" dirty="0">
              <a:latin typeface="Times" pitchFamily="18" charset="0"/>
              <a:cs typeface="Times" pitchFamily="18" charset="0"/>
            </a:endParaRPr>
          </a:p>
        </p:txBody>
      </p:sp>
      <p:sp>
        <p:nvSpPr>
          <p:cNvPr id="2" name="Slide Number Placeholder 1"/>
          <p:cNvSpPr>
            <a:spLocks noGrp="1"/>
          </p:cNvSpPr>
          <p:nvPr>
            <p:ph type="sldNum" sz="quarter" idx="12"/>
          </p:nvPr>
        </p:nvSpPr>
        <p:spPr>
          <a:xfrm>
            <a:off x="6821488" y="6572250"/>
            <a:ext cx="2133600" cy="365125"/>
          </a:xfrm>
        </p:spPr>
        <p:txBody>
          <a:bodyPr/>
          <a:lstStyle/>
          <a:p>
            <a:pPr>
              <a:defRPr/>
            </a:pPr>
            <a:r>
              <a:rPr lang="en-US" dirty="0" smtClean="0"/>
              <a:t>Page </a:t>
            </a:r>
            <a:fld id="{85A24322-9A01-4476-A81D-BDE40EE72877}" type="slidenum">
              <a:rPr lang="en-US" smtClean="0"/>
              <a:pPr>
                <a:defRPr/>
              </a:pPr>
              <a:t>16</a:t>
            </a:fld>
            <a:r>
              <a:rPr lang="en-US" dirty="0" smtClean="0"/>
              <a:t> of 28</a:t>
            </a:r>
            <a:endParaRPr lang="en-US" dirty="0"/>
          </a:p>
        </p:txBody>
      </p:sp>
      <p:pic>
        <p:nvPicPr>
          <p:cNvPr id="17416"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47813" y="3357563"/>
            <a:ext cx="6072187" cy="2686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Footer Placeholder 2"/>
          <p:cNvSpPr>
            <a:spLocks noGrp="1"/>
          </p:cNvSpPr>
          <p:nvPr>
            <p:ph type="ftr" sz="quarter" idx="11"/>
          </p:nvPr>
        </p:nvSpPr>
        <p:spPr/>
        <p:txBody>
          <a:bodyPr/>
          <a:lstStyle/>
          <a:p>
            <a:pPr>
              <a:defRPr/>
            </a:pPr>
            <a:r>
              <a:rPr lang="en-US" smtClean="0"/>
              <a:t>NRL-TTC-PPT-003,Ver:002</a:t>
            </a:r>
            <a:endParaRPr lang="en-US"/>
          </a:p>
        </p:txBody>
      </p:sp>
    </p:spTree>
  </p:cSld>
  <p:clrMapOvr>
    <a:masterClrMapping/>
  </p:clrMapOvr>
  <p:transition spd="slow">
    <p:strips dir="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7" descr="High Res NR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0" y="0"/>
            <a:ext cx="1792288" cy="657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5" name="TextBox 4"/>
          <p:cNvSpPr txBox="1">
            <a:spLocks noChangeArrowheads="1"/>
          </p:cNvSpPr>
          <p:nvPr/>
        </p:nvSpPr>
        <p:spPr bwMode="auto">
          <a:xfrm>
            <a:off x="0" y="6572250"/>
            <a:ext cx="9144000" cy="2762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200">
                <a:solidFill>
                  <a:schemeClr val="bg1"/>
                </a:solidFill>
              </a:rPr>
              <a:t>            </a:t>
            </a:r>
          </a:p>
        </p:txBody>
      </p:sp>
      <p:pic>
        <p:nvPicPr>
          <p:cNvPr id="18436" name="Picture 7" descr="NRL_Logo_English_RGB_HRe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74625" y="44450"/>
            <a:ext cx="2857500" cy="71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7" name="Title 1"/>
          <p:cNvSpPr>
            <a:spLocks noGrp="1"/>
          </p:cNvSpPr>
          <p:nvPr>
            <p:ph type="title"/>
          </p:nvPr>
        </p:nvSpPr>
        <p:spPr>
          <a:xfrm>
            <a:off x="457200" y="44450"/>
            <a:ext cx="8229600" cy="652463"/>
          </a:xfrm>
        </p:spPr>
        <p:txBody>
          <a:bodyPr/>
          <a:lstStyle/>
          <a:p>
            <a:r>
              <a:rPr lang="en-US" altLang="en-US" smtClean="0">
                <a:latin typeface="Times New Roman" pitchFamily="18" charset="0"/>
                <a:cs typeface="Times New Roman" pitchFamily="18" charset="0"/>
              </a:rPr>
              <a:t>                  </a:t>
            </a:r>
            <a:r>
              <a:rPr lang="en-US" altLang="en-US" sz="1600" b="1" u="sng" smtClean="0">
                <a:latin typeface="Times" pitchFamily="18" charset="0"/>
                <a:cs typeface="Times" pitchFamily="18" charset="0"/>
              </a:rPr>
              <a:t>Eliminate or Control the Risk </a:t>
            </a:r>
            <a:r>
              <a:rPr lang="en-US" altLang="en-US" sz="1600" u="sng" smtClean="0">
                <a:latin typeface="Times" pitchFamily="18" charset="0"/>
                <a:cs typeface="Times" pitchFamily="18" charset="0"/>
              </a:rPr>
              <a:t/>
            </a:r>
            <a:br>
              <a:rPr lang="en-US" altLang="en-US" sz="1600" u="sng" smtClean="0">
                <a:latin typeface="Times" pitchFamily="18" charset="0"/>
                <a:cs typeface="Times" pitchFamily="18" charset="0"/>
              </a:rPr>
            </a:br>
            <a:endParaRPr lang="en-US" altLang="en-US" sz="1600" b="1" u="sng" smtClean="0">
              <a:latin typeface="Times" pitchFamily="18" charset="0"/>
              <a:cs typeface="Times" pitchFamily="18" charset="0"/>
            </a:endParaRPr>
          </a:p>
        </p:txBody>
      </p:sp>
      <p:sp>
        <p:nvSpPr>
          <p:cNvPr id="7174" name="Content Placeholder 2"/>
          <p:cNvSpPr>
            <a:spLocks noGrp="1"/>
          </p:cNvSpPr>
          <p:nvPr>
            <p:ph idx="1"/>
          </p:nvPr>
        </p:nvSpPr>
        <p:spPr>
          <a:xfrm>
            <a:off x="539750" y="757238"/>
            <a:ext cx="8229600" cy="5113337"/>
          </a:xfrm>
        </p:spPr>
        <p:txBody>
          <a:bodyPr/>
          <a:lstStyle/>
          <a:p>
            <a:pPr marL="0" indent="0">
              <a:buFont typeface="Arial" charset="0"/>
              <a:buNone/>
              <a:defRPr/>
            </a:pPr>
            <a:r>
              <a:rPr lang="en-US" sz="1400" dirty="0" smtClean="0">
                <a:latin typeface="Times New Roman" panose="02020603050405020304" pitchFamily="18" charset="0"/>
                <a:cs typeface="Times New Roman" panose="02020603050405020304" pitchFamily="18" charset="0"/>
              </a:rPr>
              <a:t>Once hazards have been identified and assessed, a control strategy to either eliminate or control the risk is to be developed and implemented. The procedure for controlling the risk and hazard management to an acceptable and as low as reasonably practicable (ALARP) level is as follows;</a:t>
            </a:r>
          </a:p>
          <a:p>
            <a:pPr>
              <a:defRPr/>
            </a:pPr>
            <a:r>
              <a:rPr lang="en-US" sz="1400" u="sng" dirty="0">
                <a:latin typeface="Times New Roman" panose="02020603050405020304" pitchFamily="18" charset="0"/>
                <a:cs typeface="Times New Roman" panose="02020603050405020304" pitchFamily="18" charset="0"/>
              </a:rPr>
              <a:t>Elimination:</a:t>
            </a:r>
            <a:r>
              <a:rPr lang="en-US" sz="1400" dirty="0">
                <a:latin typeface="Times New Roman" panose="02020603050405020304" pitchFamily="18" charset="0"/>
                <a:cs typeface="Times New Roman" panose="02020603050405020304" pitchFamily="18" charset="0"/>
              </a:rPr>
              <a:t>	Completely remove the hazard e.g. removal of hazardous substance from the workplace.</a:t>
            </a:r>
          </a:p>
          <a:p>
            <a:pPr>
              <a:defRPr/>
            </a:pPr>
            <a:r>
              <a:rPr lang="en-US" sz="1400" u="sng" dirty="0">
                <a:latin typeface="Times New Roman" panose="02020603050405020304" pitchFamily="18" charset="0"/>
                <a:cs typeface="Times New Roman" panose="02020603050405020304" pitchFamily="18" charset="0"/>
              </a:rPr>
              <a:t>Substitution:</a:t>
            </a:r>
            <a:r>
              <a:rPr lang="en-US" sz="1400" dirty="0">
                <a:latin typeface="Times New Roman" panose="02020603050405020304" pitchFamily="18" charset="0"/>
                <a:cs typeface="Times New Roman" panose="02020603050405020304" pitchFamily="18" charset="0"/>
              </a:rPr>
              <a:t>	Change a work practice, substance or piece of equipment to provide a safer environment e.g. substitute old, nonadjustable office chairs to ergonomic chairs to reduce the risk of injuries.</a:t>
            </a:r>
          </a:p>
          <a:p>
            <a:pPr>
              <a:defRPr/>
            </a:pPr>
            <a:r>
              <a:rPr lang="en-US" sz="1400" u="sng" dirty="0">
                <a:latin typeface="Times New Roman" panose="02020603050405020304" pitchFamily="18" charset="0"/>
                <a:cs typeface="Times New Roman" panose="02020603050405020304" pitchFamily="18" charset="0"/>
              </a:rPr>
              <a:t>Engineering:</a:t>
            </a:r>
            <a:r>
              <a:rPr lang="en-US" sz="1400" dirty="0">
                <a:latin typeface="Times New Roman" panose="02020603050405020304" pitchFamily="18" charset="0"/>
                <a:cs typeface="Times New Roman" panose="02020603050405020304" pitchFamily="18" charset="0"/>
              </a:rPr>
              <a:t>	Modify the design of the workplace or plant and/or environmental conditions e.g. the use of a fume extraction system to remove fumes generated by hazardous substance use in labs.</a:t>
            </a:r>
          </a:p>
          <a:p>
            <a:pPr>
              <a:defRPr/>
            </a:pPr>
            <a:r>
              <a:rPr lang="en-US" sz="1400" u="sng" dirty="0">
                <a:latin typeface="Times New Roman" panose="02020603050405020304" pitchFamily="18" charset="0"/>
                <a:cs typeface="Times New Roman" panose="02020603050405020304" pitchFamily="18" charset="0"/>
              </a:rPr>
              <a:t>Administrative:</a:t>
            </a:r>
            <a:r>
              <a:rPr lang="en-US" sz="1400" dirty="0">
                <a:latin typeface="Times New Roman" panose="02020603050405020304" pitchFamily="18" charset="0"/>
                <a:cs typeface="Times New Roman" panose="02020603050405020304" pitchFamily="18" charset="0"/>
              </a:rPr>
              <a:t>	Developing procedures and systems to control the interaction between people and hazards e.g. reducing the time of exposure to noise by requiring people to be remote from equipment during operation, providing manual handling training to persons so they are better able to identify/report/control/avoid hazards in the workplace.</a:t>
            </a:r>
          </a:p>
          <a:p>
            <a:pPr>
              <a:defRPr/>
            </a:pPr>
            <a:r>
              <a:rPr lang="en-US" sz="1400" u="sng" dirty="0">
                <a:latin typeface="Times New Roman" panose="02020603050405020304" pitchFamily="18" charset="0"/>
                <a:cs typeface="Times New Roman" panose="02020603050405020304" pitchFamily="18" charset="0"/>
              </a:rPr>
              <a:t>Personal Protective Equipment (PPE):</a:t>
            </a:r>
            <a:r>
              <a:rPr lang="en-US" sz="1400" dirty="0">
                <a:latin typeface="Times New Roman" panose="02020603050405020304" pitchFamily="18" charset="0"/>
                <a:cs typeface="Times New Roman" panose="02020603050405020304" pitchFamily="18" charset="0"/>
              </a:rPr>
              <a:t>	Implementing PPE to prevent physical contact between a person and hazard e.g. correct footwear, gloves etc.</a:t>
            </a:r>
          </a:p>
          <a:p>
            <a:pPr marL="0" indent="0">
              <a:buFont typeface="Arial" charset="0"/>
              <a:buNone/>
              <a:defRPr/>
            </a:pPr>
            <a:endParaRPr lang="en-US" sz="1600" dirty="0" smtClean="0"/>
          </a:p>
          <a:p>
            <a:pPr marL="0" indent="0">
              <a:buFont typeface="Arial" charset="0"/>
              <a:buNone/>
              <a:defRPr/>
            </a:pPr>
            <a:endParaRPr lang="en-US" sz="1600" dirty="0" smtClean="0"/>
          </a:p>
          <a:p>
            <a:pPr>
              <a:defRPr/>
            </a:pPr>
            <a:endParaRPr lang="en-US" sz="1600" dirty="0">
              <a:latin typeface="Times" pitchFamily="18" charset="0"/>
              <a:cs typeface="Times" pitchFamily="18" charset="0"/>
            </a:endParaRPr>
          </a:p>
        </p:txBody>
      </p:sp>
      <p:sp>
        <p:nvSpPr>
          <p:cNvPr id="2" name="Slide Number Placeholder 1"/>
          <p:cNvSpPr>
            <a:spLocks noGrp="1"/>
          </p:cNvSpPr>
          <p:nvPr>
            <p:ph type="sldNum" sz="quarter" idx="12"/>
          </p:nvPr>
        </p:nvSpPr>
        <p:spPr>
          <a:xfrm>
            <a:off x="6802438" y="6550025"/>
            <a:ext cx="2133600" cy="365125"/>
          </a:xfrm>
        </p:spPr>
        <p:txBody>
          <a:bodyPr/>
          <a:lstStyle/>
          <a:p>
            <a:pPr>
              <a:defRPr/>
            </a:pPr>
            <a:r>
              <a:rPr lang="en-US" dirty="0" smtClean="0"/>
              <a:t>Page </a:t>
            </a:r>
            <a:fld id="{D87A82FB-B9A6-474B-8794-6812306BD441}" type="slidenum">
              <a:rPr lang="en-US" smtClean="0"/>
              <a:pPr>
                <a:defRPr/>
              </a:pPr>
              <a:t>17</a:t>
            </a:fld>
            <a:r>
              <a:rPr lang="en-US" dirty="0" smtClean="0"/>
              <a:t> of 28</a:t>
            </a:r>
            <a:endParaRPr lang="en-US" dirty="0"/>
          </a:p>
        </p:txBody>
      </p:sp>
      <p:pic>
        <p:nvPicPr>
          <p:cNvPr id="18440"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3375" y="4437063"/>
            <a:ext cx="5937250" cy="203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2"/>
          <p:cNvSpPr>
            <a:spLocks noGrp="1"/>
          </p:cNvSpPr>
          <p:nvPr>
            <p:ph type="ftr" sz="quarter" idx="11"/>
          </p:nvPr>
        </p:nvSpPr>
        <p:spPr/>
        <p:txBody>
          <a:bodyPr/>
          <a:lstStyle/>
          <a:p>
            <a:pPr>
              <a:defRPr/>
            </a:pPr>
            <a:r>
              <a:rPr lang="en-US" smtClean="0"/>
              <a:t>NRL-TTC-PPT-003,Ver:002</a:t>
            </a:r>
            <a:endParaRPr lang="en-US"/>
          </a:p>
        </p:txBody>
      </p:sp>
    </p:spTree>
  </p:cSld>
  <p:clrMapOvr>
    <a:masterClrMapping/>
  </p:clrMapOvr>
  <p:transition spd="slow">
    <p:strips dir="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7" descr="High Res NR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0" y="0"/>
            <a:ext cx="1792288" cy="657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TextBox 4"/>
          <p:cNvSpPr txBox="1">
            <a:spLocks noChangeArrowheads="1"/>
          </p:cNvSpPr>
          <p:nvPr/>
        </p:nvSpPr>
        <p:spPr bwMode="auto">
          <a:xfrm>
            <a:off x="0" y="6572250"/>
            <a:ext cx="9144000" cy="2762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200">
                <a:solidFill>
                  <a:schemeClr val="bg1"/>
                </a:solidFill>
              </a:rPr>
              <a:t>            </a:t>
            </a:r>
          </a:p>
        </p:txBody>
      </p:sp>
      <p:pic>
        <p:nvPicPr>
          <p:cNvPr id="19460" name="Picture 7" descr="NRL_Logo_English_RGB_HRe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8788" y="500063"/>
            <a:ext cx="2857500"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1" name="Title 1"/>
          <p:cNvSpPr>
            <a:spLocks noGrp="1"/>
          </p:cNvSpPr>
          <p:nvPr>
            <p:ph type="title"/>
          </p:nvPr>
        </p:nvSpPr>
        <p:spPr>
          <a:xfrm>
            <a:off x="539750" y="500063"/>
            <a:ext cx="8229600" cy="652462"/>
          </a:xfrm>
        </p:spPr>
        <p:txBody>
          <a:bodyPr/>
          <a:lstStyle/>
          <a:p>
            <a:r>
              <a:rPr lang="en-US" altLang="en-US" smtClean="0">
                <a:latin typeface="Times New Roman" pitchFamily="18" charset="0"/>
                <a:cs typeface="Times New Roman" pitchFamily="18" charset="0"/>
              </a:rPr>
              <a:t>           </a:t>
            </a:r>
            <a:r>
              <a:rPr lang="en-US" altLang="en-US" sz="1600" b="1" smtClean="0">
                <a:latin typeface="Times" pitchFamily="18" charset="0"/>
                <a:cs typeface="Times" pitchFamily="18" charset="0"/>
              </a:rPr>
              <a:t>The HIERARCHY of Control:</a:t>
            </a:r>
          </a:p>
        </p:txBody>
      </p:sp>
      <p:sp>
        <p:nvSpPr>
          <p:cNvPr id="7174" name="Content Placeholder 2"/>
          <p:cNvSpPr>
            <a:spLocks noGrp="1"/>
          </p:cNvSpPr>
          <p:nvPr>
            <p:ph idx="1"/>
          </p:nvPr>
        </p:nvSpPr>
        <p:spPr>
          <a:xfrm>
            <a:off x="611188" y="1212850"/>
            <a:ext cx="8229600" cy="5024438"/>
          </a:xfrm>
        </p:spPr>
        <p:txBody>
          <a:bodyPr/>
          <a:lstStyle/>
          <a:p>
            <a:pPr marL="0" indent="0">
              <a:buFont typeface="Arial" charset="0"/>
              <a:buNone/>
              <a:defRPr/>
            </a:pPr>
            <a:r>
              <a:rPr lang="en-US" sz="1600" b="1" dirty="0">
                <a:solidFill>
                  <a:srgbClr val="FF0000"/>
                </a:solidFill>
                <a:latin typeface="Times New Roman" pitchFamily="18" charset="0"/>
                <a:cs typeface="Times New Roman" pitchFamily="18" charset="0"/>
              </a:rPr>
              <a:t>E</a:t>
            </a:r>
            <a:r>
              <a:rPr lang="en-US" sz="1600" dirty="0">
                <a:latin typeface="Times New Roman" pitchFamily="18" charset="0"/>
                <a:cs typeface="Times New Roman" pitchFamily="18" charset="0"/>
              </a:rPr>
              <a:t>liminate hazard - most effective.</a:t>
            </a:r>
          </a:p>
          <a:p>
            <a:pPr marL="0" indent="0">
              <a:buFont typeface="Arial" charset="0"/>
              <a:buNone/>
              <a:defRPr/>
            </a:pPr>
            <a:r>
              <a:rPr lang="en-US" sz="1600" b="1" dirty="0">
                <a:solidFill>
                  <a:srgbClr val="FF0000"/>
                </a:solidFill>
                <a:latin typeface="Times New Roman" pitchFamily="18" charset="0"/>
                <a:cs typeface="Times New Roman" pitchFamily="18" charset="0"/>
              </a:rPr>
              <a:t>R</a:t>
            </a:r>
            <a:r>
              <a:rPr lang="en-US" sz="1600" dirty="0">
                <a:latin typeface="Times New Roman" pitchFamily="18" charset="0"/>
                <a:cs typeface="Times New Roman" pitchFamily="18" charset="0"/>
              </a:rPr>
              <a:t>educe hazard.</a:t>
            </a:r>
          </a:p>
          <a:p>
            <a:pPr marL="0" indent="0">
              <a:buFont typeface="Arial" charset="0"/>
              <a:buNone/>
              <a:defRPr/>
            </a:pPr>
            <a:r>
              <a:rPr lang="en-US" sz="1600" b="1" dirty="0">
                <a:solidFill>
                  <a:srgbClr val="FF0000"/>
                </a:solidFill>
                <a:latin typeface="Times New Roman" pitchFamily="18" charset="0"/>
                <a:cs typeface="Times New Roman" pitchFamily="18" charset="0"/>
              </a:rPr>
              <a:t>I</a:t>
            </a:r>
            <a:r>
              <a:rPr lang="en-US" sz="1600" dirty="0">
                <a:latin typeface="Times New Roman" pitchFamily="18" charset="0"/>
                <a:cs typeface="Times New Roman" pitchFamily="18" charset="0"/>
              </a:rPr>
              <a:t>solate hazard from people.</a:t>
            </a:r>
          </a:p>
          <a:p>
            <a:pPr marL="0" indent="0">
              <a:buFont typeface="Arial" charset="0"/>
              <a:buNone/>
              <a:defRPr/>
            </a:pPr>
            <a:r>
              <a:rPr lang="en-US" sz="1600" b="1" dirty="0">
                <a:solidFill>
                  <a:srgbClr val="FF0000"/>
                </a:solidFill>
                <a:latin typeface="Times New Roman" pitchFamily="18" charset="0"/>
                <a:cs typeface="Times New Roman" pitchFamily="18" charset="0"/>
              </a:rPr>
              <a:t>C</a:t>
            </a:r>
            <a:r>
              <a:rPr lang="en-US" sz="1600" dirty="0">
                <a:latin typeface="Times New Roman" pitchFamily="18" charset="0"/>
                <a:cs typeface="Times New Roman" pitchFamily="18" charset="0"/>
              </a:rPr>
              <a:t>ontrol extent of exposure/contact.</a:t>
            </a:r>
          </a:p>
          <a:p>
            <a:pPr marL="0" indent="0">
              <a:buFont typeface="Arial" charset="0"/>
              <a:buNone/>
              <a:defRPr/>
            </a:pPr>
            <a:r>
              <a:rPr lang="en-US" sz="1600" b="1" dirty="0">
                <a:solidFill>
                  <a:srgbClr val="FF0000"/>
                </a:solidFill>
                <a:latin typeface="Times New Roman" pitchFamily="18" charset="0"/>
                <a:cs typeface="Times New Roman" pitchFamily="18" charset="0"/>
              </a:rPr>
              <a:t>P</a:t>
            </a:r>
            <a:r>
              <a:rPr lang="en-US" sz="1600" dirty="0">
                <a:latin typeface="Times New Roman" pitchFamily="18" charset="0"/>
                <a:cs typeface="Times New Roman" pitchFamily="18" charset="0"/>
              </a:rPr>
              <a:t>ersonal protective equipment.</a:t>
            </a:r>
          </a:p>
          <a:p>
            <a:pPr marL="0" indent="0">
              <a:buFont typeface="Arial" charset="0"/>
              <a:buNone/>
              <a:defRPr/>
            </a:pPr>
            <a:r>
              <a:rPr lang="en-US" sz="1600" b="1" dirty="0">
                <a:solidFill>
                  <a:srgbClr val="FF0000"/>
                </a:solidFill>
                <a:latin typeface="Times New Roman" pitchFamily="18" charset="0"/>
                <a:cs typeface="Times New Roman" pitchFamily="18" charset="0"/>
              </a:rPr>
              <a:t>D</a:t>
            </a:r>
            <a:r>
              <a:rPr lang="en-US" sz="1600" dirty="0">
                <a:latin typeface="Times New Roman" pitchFamily="18" charset="0"/>
                <a:cs typeface="Times New Roman" pitchFamily="18" charset="0"/>
              </a:rPr>
              <a:t>iscipline (SSW, information, training, supervision and enforcement) - least effective.</a:t>
            </a:r>
          </a:p>
          <a:p>
            <a:pPr marL="0" indent="0">
              <a:buFont typeface="Arial" charset="0"/>
              <a:buNone/>
              <a:defRPr/>
            </a:pPr>
            <a:r>
              <a:rPr lang="en-US" sz="1600" dirty="0">
                <a:latin typeface="Times New Roman" pitchFamily="18" charset="0"/>
                <a:cs typeface="Times New Roman" pitchFamily="18" charset="0"/>
              </a:rPr>
              <a:t>Remember:    </a:t>
            </a:r>
          </a:p>
          <a:p>
            <a:pPr marL="0" indent="0">
              <a:buFont typeface="Arial" charset="0"/>
              <a:buNone/>
              <a:defRPr/>
            </a:pPr>
            <a:r>
              <a:rPr lang="en-US" sz="1600" b="1" dirty="0">
                <a:solidFill>
                  <a:srgbClr val="FF0000"/>
                </a:solidFill>
                <a:latin typeface="Times New Roman" pitchFamily="18" charset="0"/>
                <a:cs typeface="Times New Roman" pitchFamily="18" charset="0"/>
              </a:rPr>
              <a:t>ERIC P</a:t>
            </a:r>
            <a:r>
              <a:rPr lang="en-US" sz="1600" dirty="0">
                <a:latin typeface="Times New Roman" pitchFamily="18" charset="0"/>
                <a:cs typeface="Times New Roman" pitchFamily="18" charset="0"/>
              </a:rPr>
              <a:t>revents </a:t>
            </a:r>
            <a:r>
              <a:rPr lang="en-US" sz="1600" b="1" dirty="0">
                <a:solidFill>
                  <a:srgbClr val="FF0000"/>
                </a:solidFill>
                <a:latin typeface="Times New Roman" pitchFamily="18" charset="0"/>
                <a:cs typeface="Times New Roman" pitchFamily="18" charset="0"/>
              </a:rPr>
              <a:t>D</a:t>
            </a:r>
            <a:r>
              <a:rPr lang="en-US" sz="1600" dirty="0">
                <a:latin typeface="Times New Roman" pitchFamily="18" charset="0"/>
                <a:cs typeface="Times New Roman" pitchFamily="18" charset="0"/>
              </a:rPr>
              <a:t>eath!</a:t>
            </a:r>
          </a:p>
          <a:p>
            <a:pPr marL="0" indent="0">
              <a:buFont typeface="Arial" charset="0"/>
              <a:buNone/>
              <a:defRPr/>
            </a:pPr>
            <a:endParaRPr lang="en-US" sz="1600" dirty="0" smtClean="0">
              <a:latin typeface="Times New Roman" pitchFamily="18" charset="0"/>
              <a:cs typeface="Times New Roman" pitchFamily="18" charset="0"/>
            </a:endParaRPr>
          </a:p>
          <a:p>
            <a:pPr>
              <a:defRPr/>
            </a:pPr>
            <a:endParaRPr lang="en-US" sz="1600" dirty="0" smtClean="0"/>
          </a:p>
          <a:p>
            <a:pPr>
              <a:defRPr/>
            </a:pPr>
            <a:endParaRPr lang="en-US" sz="1600" dirty="0">
              <a:latin typeface="Times" pitchFamily="18" charset="0"/>
              <a:cs typeface="Times" pitchFamily="18" charset="0"/>
            </a:endParaRPr>
          </a:p>
        </p:txBody>
      </p:sp>
      <p:sp>
        <p:nvSpPr>
          <p:cNvPr id="2" name="Slide Number Placeholder 1"/>
          <p:cNvSpPr>
            <a:spLocks noGrp="1"/>
          </p:cNvSpPr>
          <p:nvPr>
            <p:ph type="sldNum" sz="quarter" idx="12"/>
          </p:nvPr>
        </p:nvSpPr>
        <p:spPr>
          <a:xfrm>
            <a:off x="6588125" y="6527800"/>
            <a:ext cx="2133600" cy="365125"/>
          </a:xfrm>
        </p:spPr>
        <p:txBody>
          <a:bodyPr/>
          <a:lstStyle/>
          <a:p>
            <a:pPr>
              <a:defRPr/>
            </a:pPr>
            <a:r>
              <a:rPr lang="en-US" dirty="0" smtClean="0"/>
              <a:t>Page </a:t>
            </a:r>
            <a:fld id="{5E345898-7C88-45B5-B091-7FA94FBB2063}" type="slidenum">
              <a:rPr lang="en-US" smtClean="0"/>
              <a:pPr>
                <a:defRPr/>
              </a:pPr>
              <a:t>18</a:t>
            </a:fld>
            <a:r>
              <a:rPr lang="en-US" dirty="0" smtClean="0"/>
              <a:t> of 28</a:t>
            </a:r>
            <a:endParaRPr lang="en-US" dirty="0"/>
          </a:p>
        </p:txBody>
      </p:sp>
      <p:pic>
        <p:nvPicPr>
          <p:cNvPr id="19464"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87663" y="4076700"/>
            <a:ext cx="2940050" cy="172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2"/>
          <p:cNvSpPr>
            <a:spLocks noGrp="1"/>
          </p:cNvSpPr>
          <p:nvPr>
            <p:ph type="ftr" sz="quarter" idx="11"/>
          </p:nvPr>
        </p:nvSpPr>
        <p:spPr/>
        <p:txBody>
          <a:bodyPr/>
          <a:lstStyle/>
          <a:p>
            <a:pPr>
              <a:defRPr/>
            </a:pPr>
            <a:r>
              <a:rPr lang="en-US" smtClean="0"/>
              <a:t>NRL-TTC-PPT-003,Ver:002</a:t>
            </a:r>
            <a:endParaRPr lang="en-US"/>
          </a:p>
        </p:txBody>
      </p:sp>
    </p:spTree>
  </p:cSld>
  <p:clrMapOvr>
    <a:masterClrMapping/>
  </p:clrMapOvr>
  <p:transition spd="slow">
    <p:strips dir="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7" descr="High Res NR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0" y="0"/>
            <a:ext cx="1792288" cy="657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3" name="TextBox 4"/>
          <p:cNvSpPr txBox="1">
            <a:spLocks noChangeArrowheads="1"/>
          </p:cNvSpPr>
          <p:nvPr/>
        </p:nvSpPr>
        <p:spPr bwMode="auto">
          <a:xfrm>
            <a:off x="0" y="6572250"/>
            <a:ext cx="9144000" cy="2762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200">
                <a:solidFill>
                  <a:schemeClr val="bg1"/>
                </a:solidFill>
              </a:rPr>
              <a:t>            </a:t>
            </a:r>
          </a:p>
        </p:txBody>
      </p:sp>
      <p:pic>
        <p:nvPicPr>
          <p:cNvPr id="20484" name="Picture 7" descr="NRL_Logo_English_RGB_HRe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8788" y="500063"/>
            <a:ext cx="2857500"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5" name="Title 1"/>
          <p:cNvSpPr>
            <a:spLocks noGrp="1"/>
          </p:cNvSpPr>
          <p:nvPr>
            <p:ph type="title"/>
          </p:nvPr>
        </p:nvSpPr>
        <p:spPr>
          <a:xfrm>
            <a:off x="539750" y="500063"/>
            <a:ext cx="8229600" cy="652462"/>
          </a:xfrm>
        </p:spPr>
        <p:txBody>
          <a:bodyPr/>
          <a:lstStyle/>
          <a:p>
            <a:r>
              <a:rPr lang="en-US" altLang="en-US" smtClean="0">
                <a:latin typeface="Times New Roman" pitchFamily="18" charset="0"/>
                <a:cs typeface="Times New Roman" pitchFamily="18" charset="0"/>
              </a:rPr>
              <a:t>           </a:t>
            </a:r>
            <a:r>
              <a:rPr lang="en-US" altLang="en-US" sz="1600" b="1" smtClean="0">
                <a:latin typeface="Times" pitchFamily="18" charset="0"/>
                <a:cs typeface="Times" pitchFamily="18" charset="0"/>
              </a:rPr>
              <a:t>Monitor and Review Controls</a:t>
            </a:r>
          </a:p>
        </p:txBody>
      </p:sp>
      <p:sp>
        <p:nvSpPr>
          <p:cNvPr id="7174" name="Content Placeholder 2"/>
          <p:cNvSpPr>
            <a:spLocks noGrp="1"/>
          </p:cNvSpPr>
          <p:nvPr>
            <p:ph idx="1"/>
          </p:nvPr>
        </p:nvSpPr>
        <p:spPr>
          <a:xfrm>
            <a:off x="611188" y="1212850"/>
            <a:ext cx="8229600" cy="5024438"/>
          </a:xfrm>
        </p:spPr>
        <p:txBody>
          <a:bodyPr/>
          <a:lstStyle/>
          <a:p>
            <a:pPr marL="0" indent="0">
              <a:buFont typeface="Arial" charset="0"/>
              <a:buNone/>
              <a:defRPr/>
            </a:pPr>
            <a:r>
              <a:rPr lang="en-US" sz="1600" dirty="0">
                <a:latin typeface="Times New Roman" pitchFamily="18" charset="0"/>
                <a:cs typeface="Times New Roman" pitchFamily="18" charset="0"/>
              </a:rPr>
              <a:t>1.	The final step in the process will be to monitor and review the effectiveness of control measures that have been implemented. Control measures should be reviewed at 6 months intervals to make sure that they have had the desired impact in reducing the likelihood and/or consequences of a hazard occurring.</a:t>
            </a:r>
          </a:p>
          <a:p>
            <a:pPr marL="0" indent="0">
              <a:buFont typeface="Arial" charset="0"/>
              <a:buNone/>
              <a:defRPr/>
            </a:pPr>
            <a:r>
              <a:rPr lang="en-US" sz="1600" dirty="0">
                <a:latin typeface="Times New Roman" pitchFamily="18" charset="0"/>
                <a:cs typeface="Times New Roman" pitchFamily="18" charset="0"/>
              </a:rPr>
              <a:t>2.	The OHS Risk Register should be reviewed when set triggers occur. The Safety Officer and the Quality Management Committee are to review the hazard and inherent risk rating in order to determine if the controls are effective in reducing the residual risk rating to a tolerable level. Consultation and feedback arrangements, in place with employees, will provide information on the application and effectiveness of controls at the workplace level.</a:t>
            </a:r>
          </a:p>
          <a:p>
            <a:pPr marL="0" indent="0">
              <a:buFont typeface="Arial" charset="0"/>
              <a:buNone/>
              <a:defRPr/>
            </a:pPr>
            <a:r>
              <a:rPr lang="en-US" sz="1600" dirty="0">
                <a:latin typeface="Times New Roman" pitchFamily="18" charset="0"/>
                <a:cs typeface="Times New Roman" pitchFamily="18" charset="0"/>
              </a:rPr>
              <a:t>3.	The Safety Officer and the Quality Management Committee can use the residual risk rating to priorities risk control activities.</a:t>
            </a:r>
          </a:p>
          <a:p>
            <a:pPr marL="0" indent="0">
              <a:buFont typeface="Arial" charset="0"/>
              <a:buNone/>
              <a:defRPr/>
            </a:pPr>
            <a:endParaRPr lang="en-US" sz="1600" dirty="0" smtClean="0">
              <a:latin typeface="Times New Roman" pitchFamily="18" charset="0"/>
              <a:cs typeface="Times New Roman" pitchFamily="18" charset="0"/>
            </a:endParaRPr>
          </a:p>
          <a:p>
            <a:pPr marL="0" indent="0">
              <a:buFont typeface="Arial" charset="0"/>
              <a:buNone/>
              <a:defRPr/>
            </a:pPr>
            <a:r>
              <a:rPr lang="en-US" sz="1600" b="1" u="sng" dirty="0" smtClean="0">
                <a:latin typeface="Times" pitchFamily="18" charset="0"/>
                <a:cs typeface="Times" pitchFamily="18" charset="0"/>
              </a:rPr>
              <a:t>RECORD </a:t>
            </a:r>
            <a:r>
              <a:rPr lang="en-US" sz="1600" b="1" u="sng" dirty="0">
                <a:latin typeface="Times" pitchFamily="18" charset="0"/>
                <a:cs typeface="Times" pitchFamily="18" charset="0"/>
              </a:rPr>
              <a:t>YOUR </a:t>
            </a:r>
            <a:r>
              <a:rPr lang="en-US" sz="1600" b="1" u="sng" dirty="0" smtClean="0">
                <a:latin typeface="Times" pitchFamily="18" charset="0"/>
                <a:cs typeface="Times" pitchFamily="18" charset="0"/>
              </a:rPr>
              <a:t>FINDINGS</a:t>
            </a:r>
            <a:endParaRPr lang="en-US" sz="1600" b="1" u="sng" dirty="0">
              <a:latin typeface="Times" pitchFamily="18" charset="0"/>
              <a:cs typeface="Times" pitchFamily="18" charset="0"/>
            </a:endParaRPr>
          </a:p>
          <a:p>
            <a:pPr>
              <a:defRPr/>
            </a:pPr>
            <a:r>
              <a:rPr lang="en-US" sz="1600" dirty="0">
                <a:latin typeface="Times" pitchFamily="18" charset="0"/>
                <a:cs typeface="Times" pitchFamily="18" charset="0"/>
              </a:rPr>
              <a:t>The significant hazards.</a:t>
            </a:r>
          </a:p>
          <a:p>
            <a:pPr>
              <a:defRPr/>
            </a:pPr>
            <a:r>
              <a:rPr lang="en-US" sz="1600" dirty="0">
                <a:latin typeface="Times" pitchFamily="18" charset="0"/>
                <a:cs typeface="Times" pitchFamily="18" charset="0"/>
              </a:rPr>
              <a:t>The existing controls.</a:t>
            </a:r>
          </a:p>
          <a:p>
            <a:pPr>
              <a:defRPr/>
            </a:pPr>
            <a:r>
              <a:rPr lang="en-US" sz="1600" dirty="0">
                <a:latin typeface="Times" pitchFamily="18" charset="0"/>
                <a:cs typeface="Times" pitchFamily="18" charset="0"/>
              </a:rPr>
              <a:t>Those at risk.</a:t>
            </a:r>
          </a:p>
          <a:p>
            <a:pPr>
              <a:defRPr/>
            </a:pPr>
            <a:r>
              <a:rPr lang="en-US" sz="1600" dirty="0">
                <a:latin typeface="Times" pitchFamily="18" charset="0"/>
                <a:cs typeface="Times" pitchFamily="18" charset="0"/>
              </a:rPr>
              <a:t>Further actions necessary.</a:t>
            </a:r>
          </a:p>
          <a:p>
            <a:pPr>
              <a:defRPr/>
            </a:pPr>
            <a:endParaRPr lang="en-US" sz="1600" dirty="0">
              <a:latin typeface="Times" pitchFamily="18" charset="0"/>
              <a:cs typeface="Times" pitchFamily="18" charset="0"/>
            </a:endParaRPr>
          </a:p>
        </p:txBody>
      </p:sp>
      <p:sp>
        <p:nvSpPr>
          <p:cNvPr id="2" name="Slide Number Placeholder 1"/>
          <p:cNvSpPr>
            <a:spLocks noGrp="1"/>
          </p:cNvSpPr>
          <p:nvPr>
            <p:ph type="sldNum" sz="quarter" idx="12"/>
          </p:nvPr>
        </p:nvSpPr>
        <p:spPr>
          <a:xfrm>
            <a:off x="6588125" y="6527800"/>
            <a:ext cx="2133600" cy="365125"/>
          </a:xfrm>
        </p:spPr>
        <p:txBody>
          <a:bodyPr/>
          <a:lstStyle/>
          <a:p>
            <a:pPr>
              <a:defRPr/>
            </a:pPr>
            <a:r>
              <a:rPr lang="en-US" dirty="0" smtClean="0"/>
              <a:t>Page </a:t>
            </a:r>
            <a:fld id="{D07D5E8E-77D6-4F6B-8FFC-F2C483BA1EAB}" type="slidenum">
              <a:rPr lang="en-US" smtClean="0"/>
              <a:pPr>
                <a:defRPr/>
              </a:pPr>
              <a:t>19</a:t>
            </a:fld>
            <a:r>
              <a:rPr lang="en-US" dirty="0" smtClean="0"/>
              <a:t> of 28</a:t>
            </a:r>
            <a:endParaRPr lang="en-US" dirty="0"/>
          </a:p>
        </p:txBody>
      </p:sp>
      <p:pic>
        <p:nvPicPr>
          <p:cNvPr id="20488"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16288" y="4318000"/>
            <a:ext cx="3640137" cy="172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Footer Placeholder 2"/>
          <p:cNvSpPr>
            <a:spLocks noGrp="1"/>
          </p:cNvSpPr>
          <p:nvPr>
            <p:ph type="ftr" sz="quarter" idx="11"/>
          </p:nvPr>
        </p:nvSpPr>
        <p:spPr/>
        <p:txBody>
          <a:bodyPr/>
          <a:lstStyle/>
          <a:p>
            <a:pPr>
              <a:defRPr/>
            </a:pPr>
            <a:r>
              <a:rPr lang="en-US" smtClean="0"/>
              <a:t>NRL-TTC-PPT-003,Ver:002</a:t>
            </a:r>
            <a:endParaRPr lang="en-US"/>
          </a:p>
        </p:txBody>
      </p:sp>
    </p:spTree>
  </p:cSld>
  <p:clrMapOvr>
    <a:masterClrMapping/>
  </p:clrMapOvr>
  <p:transition spd="slow">
    <p:strips dir="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7" descr="High Res NR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43750" y="0"/>
            <a:ext cx="1792288" cy="657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TextBox 4"/>
          <p:cNvSpPr txBox="1">
            <a:spLocks noChangeArrowheads="1"/>
          </p:cNvSpPr>
          <p:nvPr/>
        </p:nvSpPr>
        <p:spPr bwMode="auto">
          <a:xfrm>
            <a:off x="0" y="6572250"/>
            <a:ext cx="9144000" cy="2762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200">
              <a:solidFill>
                <a:schemeClr val="bg1"/>
              </a:solidFill>
            </a:endParaRPr>
          </a:p>
        </p:txBody>
      </p:sp>
      <p:pic>
        <p:nvPicPr>
          <p:cNvPr id="3076" name="Picture 7" descr="NRL_Logo_English_RGB_HRes.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58788" y="500063"/>
            <a:ext cx="2857500"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Title 2"/>
          <p:cNvSpPr>
            <a:spLocks noGrp="1"/>
          </p:cNvSpPr>
          <p:nvPr>
            <p:ph type="title"/>
          </p:nvPr>
        </p:nvSpPr>
        <p:spPr>
          <a:xfrm>
            <a:off x="458788" y="1212850"/>
            <a:ext cx="8229600" cy="1423988"/>
          </a:xfrm>
        </p:spPr>
        <p:txBody>
          <a:bodyPr/>
          <a:lstStyle/>
          <a:p>
            <a:r>
              <a:rPr lang="en-US" altLang="en-US" sz="3000" b="1" smtClean="0">
                <a:latin typeface="Times New Roman" pitchFamily="18" charset="0"/>
                <a:cs typeface="Times New Roman" pitchFamily="18" charset="0"/>
              </a:rPr>
              <a:t>MEANING OF  HAZARD, RISK, </a:t>
            </a:r>
            <a:br>
              <a:rPr lang="en-US" altLang="en-US" sz="3000" b="1" smtClean="0">
                <a:latin typeface="Times New Roman" pitchFamily="18" charset="0"/>
                <a:cs typeface="Times New Roman" pitchFamily="18" charset="0"/>
              </a:rPr>
            </a:br>
            <a:r>
              <a:rPr lang="en-US" altLang="en-US" sz="3000" b="1" smtClean="0">
                <a:latin typeface="Times New Roman" pitchFamily="18" charset="0"/>
                <a:cs typeface="Times New Roman" pitchFamily="18" charset="0"/>
              </a:rPr>
              <a:t>     AND </a:t>
            </a:r>
            <a:br>
              <a:rPr lang="en-US" altLang="en-US" sz="3000" b="1" smtClean="0">
                <a:latin typeface="Times New Roman" pitchFamily="18" charset="0"/>
                <a:cs typeface="Times New Roman" pitchFamily="18" charset="0"/>
              </a:rPr>
            </a:br>
            <a:r>
              <a:rPr lang="en-US" altLang="en-US" sz="3000" b="1" smtClean="0">
                <a:latin typeface="Times New Roman" pitchFamily="18" charset="0"/>
                <a:cs typeface="Times New Roman" pitchFamily="18" charset="0"/>
              </a:rPr>
              <a:t>RISK ASSESSMENT </a:t>
            </a:r>
          </a:p>
        </p:txBody>
      </p:sp>
      <p:sp>
        <p:nvSpPr>
          <p:cNvPr id="3078" name="Content Placeholder 3"/>
          <p:cNvSpPr>
            <a:spLocks noGrp="1"/>
          </p:cNvSpPr>
          <p:nvPr>
            <p:ph idx="1"/>
          </p:nvPr>
        </p:nvSpPr>
        <p:spPr>
          <a:xfrm>
            <a:off x="457200" y="2852738"/>
            <a:ext cx="8229600" cy="2868612"/>
          </a:xfrm>
        </p:spPr>
        <p:txBody>
          <a:bodyPr/>
          <a:lstStyle/>
          <a:p>
            <a:pPr marL="0" indent="0">
              <a:buFont typeface="Arial" charset="0"/>
              <a:buNone/>
            </a:pPr>
            <a:endParaRPr lang="en-US" altLang="en-US" sz="2000" smtClean="0">
              <a:latin typeface="Times New Roman" pitchFamily="18" charset="0"/>
              <a:cs typeface="Times New Roman" pitchFamily="18" charset="0"/>
            </a:endParaRPr>
          </a:p>
          <a:p>
            <a:pPr marL="0" indent="0">
              <a:buFont typeface="Arial" charset="0"/>
              <a:buNone/>
            </a:pPr>
            <a:endParaRPr lang="en-US" altLang="en-US" smtClean="0"/>
          </a:p>
        </p:txBody>
      </p:sp>
      <p:sp>
        <p:nvSpPr>
          <p:cNvPr id="2" name="Slide Number Placeholder 1"/>
          <p:cNvSpPr>
            <a:spLocks noGrp="1"/>
          </p:cNvSpPr>
          <p:nvPr>
            <p:ph type="sldNum" sz="quarter" idx="12"/>
          </p:nvPr>
        </p:nvSpPr>
        <p:spPr>
          <a:xfrm>
            <a:off x="6588125" y="6483350"/>
            <a:ext cx="2133600" cy="365125"/>
          </a:xfrm>
        </p:spPr>
        <p:txBody>
          <a:bodyPr/>
          <a:lstStyle/>
          <a:p>
            <a:pPr>
              <a:defRPr/>
            </a:pPr>
            <a:r>
              <a:rPr lang="en-US" dirty="0" smtClean="0"/>
              <a:t>Page </a:t>
            </a:r>
            <a:fld id="{0715D361-3066-416F-8250-D5089A885C12}" type="slidenum">
              <a:rPr lang="en-US" smtClean="0"/>
              <a:pPr>
                <a:defRPr/>
              </a:pPr>
              <a:t>2</a:t>
            </a:fld>
            <a:r>
              <a:rPr lang="en-US" dirty="0" smtClean="0"/>
              <a:t> of 28</a:t>
            </a:r>
            <a:endParaRPr lang="en-US" dirty="0"/>
          </a:p>
        </p:txBody>
      </p:sp>
      <p:graphicFrame>
        <p:nvGraphicFramePr>
          <p:cNvPr id="3080" name="Object 2"/>
          <p:cNvGraphicFramePr>
            <a:graphicFrameLocks noChangeAspect="1"/>
          </p:cNvGraphicFramePr>
          <p:nvPr/>
        </p:nvGraphicFramePr>
        <p:xfrm>
          <a:off x="2916238" y="2852738"/>
          <a:ext cx="3522662" cy="2544762"/>
        </p:xfrm>
        <a:graphic>
          <a:graphicData uri="http://schemas.openxmlformats.org/presentationml/2006/ole">
            <mc:AlternateContent xmlns:mc="http://schemas.openxmlformats.org/markup-compatibility/2006">
              <mc:Choice xmlns:v="urn:schemas-microsoft-com:vml" Requires="v">
                <p:oleObj spid="_x0000_s3083" r:id="rId5" imgW="5745163" imgH="4144963" progId="Unknown">
                  <p:embed/>
                </p:oleObj>
              </mc:Choice>
              <mc:Fallback>
                <p:oleObj r:id="rId5" imgW="5745163" imgH="4144963" progId="Unknown">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16238" y="2852738"/>
                        <a:ext cx="3522662" cy="2544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Footer Placeholder 2"/>
          <p:cNvSpPr>
            <a:spLocks noGrp="1"/>
          </p:cNvSpPr>
          <p:nvPr>
            <p:ph type="ftr" sz="quarter" idx="11"/>
          </p:nvPr>
        </p:nvSpPr>
        <p:spPr/>
        <p:txBody>
          <a:bodyPr/>
          <a:lstStyle/>
          <a:p>
            <a:pPr>
              <a:defRPr/>
            </a:pPr>
            <a:r>
              <a:rPr lang="en-US" smtClean="0"/>
              <a:t>NRL-TTC-PPT-003,Ver:002</a:t>
            </a:r>
            <a:endParaRPr lang="en-US"/>
          </a:p>
        </p:txBody>
      </p:sp>
    </p:spTree>
  </p:cSld>
  <p:clrMapOvr>
    <a:masterClrMapping/>
  </p:clrMapOvr>
  <p:transition spd="slow">
    <p:strips dir="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7" descr="High Res NR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0" y="0"/>
            <a:ext cx="1792288" cy="657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7" name="TextBox 4"/>
          <p:cNvSpPr txBox="1">
            <a:spLocks noChangeArrowheads="1"/>
          </p:cNvSpPr>
          <p:nvPr/>
        </p:nvSpPr>
        <p:spPr bwMode="auto">
          <a:xfrm>
            <a:off x="0" y="6572250"/>
            <a:ext cx="9144000" cy="2762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200">
                <a:solidFill>
                  <a:schemeClr val="bg1"/>
                </a:solidFill>
              </a:rPr>
              <a:t>            </a:t>
            </a:r>
          </a:p>
        </p:txBody>
      </p:sp>
      <p:pic>
        <p:nvPicPr>
          <p:cNvPr id="21508" name="Picture 7" descr="NRL_Logo_English_RGB_HRe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23850" y="115888"/>
            <a:ext cx="2857500"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9" name="Title 1"/>
          <p:cNvSpPr>
            <a:spLocks noGrp="1"/>
          </p:cNvSpPr>
          <p:nvPr>
            <p:ph type="title"/>
          </p:nvPr>
        </p:nvSpPr>
        <p:spPr>
          <a:xfrm>
            <a:off x="669925" y="620713"/>
            <a:ext cx="8229600" cy="652462"/>
          </a:xfrm>
        </p:spPr>
        <p:txBody>
          <a:bodyPr/>
          <a:lstStyle/>
          <a:p>
            <a:r>
              <a:rPr lang="en-US" altLang="en-US" sz="2000" b="1" smtClean="0">
                <a:latin typeface="Times New Roman" pitchFamily="18" charset="0"/>
                <a:cs typeface="Times New Roman" pitchFamily="18" charset="0"/>
              </a:rPr>
              <a:t>RISK ASSESSMENT SHOULD </a:t>
            </a:r>
            <a:br>
              <a:rPr lang="en-US" altLang="en-US" sz="2000" b="1" smtClean="0">
                <a:latin typeface="Times New Roman" pitchFamily="18" charset="0"/>
                <a:cs typeface="Times New Roman" pitchFamily="18" charset="0"/>
              </a:rPr>
            </a:br>
            <a:r>
              <a:rPr lang="en-US" altLang="en-US" sz="2000" b="1" smtClean="0">
                <a:latin typeface="Times New Roman" pitchFamily="18" charset="0"/>
                <a:cs typeface="Times New Roman" pitchFamily="18" charset="0"/>
              </a:rPr>
              <a:t>BE PERIODICALLY REVIEWED</a:t>
            </a:r>
          </a:p>
        </p:txBody>
      </p:sp>
      <p:sp>
        <p:nvSpPr>
          <p:cNvPr id="7174" name="Content Placeholder 2"/>
          <p:cNvSpPr>
            <a:spLocks noGrp="1"/>
          </p:cNvSpPr>
          <p:nvPr>
            <p:ph idx="1"/>
          </p:nvPr>
        </p:nvSpPr>
        <p:spPr>
          <a:xfrm>
            <a:off x="611188" y="1557338"/>
            <a:ext cx="8229600" cy="3008312"/>
          </a:xfrm>
        </p:spPr>
        <p:txBody>
          <a:bodyPr/>
          <a:lstStyle/>
          <a:p>
            <a:pPr>
              <a:buFont typeface="Wingdings" panose="05000000000000000000" pitchFamily="2" charset="2"/>
              <a:buChar char="Ø"/>
              <a:defRPr/>
            </a:pPr>
            <a:r>
              <a:rPr lang="en-US" sz="1600" dirty="0">
                <a:latin typeface="Times New Roman" pitchFamily="18" charset="0"/>
                <a:cs typeface="Times New Roman" pitchFamily="18" charset="0"/>
              </a:rPr>
              <a:t>When the results of monitoring are adverse and not expected </a:t>
            </a:r>
          </a:p>
          <a:p>
            <a:pPr>
              <a:buFont typeface="Wingdings" panose="05000000000000000000" pitchFamily="2" charset="2"/>
              <a:buChar char="Ø"/>
              <a:defRPr/>
            </a:pPr>
            <a:r>
              <a:rPr lang="en-US" sz="1600" dirty="0">
                <a:latin typeface="Times New Roman" pitchFamily="18" charset="0"/>
                <a:cs typeface="Times New Roman" pitchFamily="18" charset="0"/>
              </a:rPr>
              <a:t>Change in process, work methods or materials</a:t>
            </a:r>
          </a:p>
          <a:p>
            <a:pPr>
              <a:buFont typeface="Wingdings" panose="05000000000000000000" pitchFamily="2" charset="2"/>
              <a:buChar char="Ø"/>
              <a:defRPr/>
            </a:pPr>
            <a:r>
              <a:rPr lang="en-US" sz="1600" dirty="0">
                <a:latin typeface="Times New Roman" pitchFamily="18" charset="0"/>
                <a:cs typeface="Times New Roman" pitchFamily="18" charset="0"/>
              </a:rPr>
              <a:t>Changes in personnel</a:t>
            </a:r>
          </a:p>
          <a:p>
            <a:pPr>
              <a:buFont typeface="Wingdings" panose="05000000000000000000" pitchFamily="2" charset="2"/>
              <a:buChar char="Ø"/>
              <a:defRPr/>
            </a:pPr>
            <a:r>
              <a:rPr lang="en-US" sz="1600" dirty="0">
                <a:latin typeface="Times New Roman" pitchFamily="18" charset="0"/>
                <a:cs typeface="Times New Roman" pitchFamily="18" charset="0"/>
              </a:rPr>
              <a:t>Changes in legislation</a:t>
            </a:r>
          </a:p>
          <a:p>
            <a:pPr>
              <a:buFont typeface="Wingdings" panose="05000000000000000000" pitchFamily="2" charset="2"/>
              <a:buChar char="Ø"/>
              <a:defRPr/>
            </a:pPr>
            <a:r>
              <a:rPr lang="en-US" sz="1600" dirty="0">
                <a:latin typeface="Times New Roman" pitchFamily="18" charset="0"/>
                <a:cs typeface="Times New Roman" pitchFamily="18" charset="0"/>
              </a:rPr>
              <a:t>Introduction of new plant or technology</a:t>
            </a:r>
          </a:p>
          <a:p>
            <a:pPr>
              <a:buFont typeface="Wingdings" panose="05000000000000000000" pitchFamily="2" charset="2"/>
              <a:buChar char="Ø"/>
              <a:defRPr/>
            </a:pPr>
            <a:r>
              <a:rPr lang="en-US" sz="1600" dirty="0">
                <a:latin typeface="Times New Roman" pitchFamily="18" charset="0"/>
                <a:cs typeface="Times New Roman" pitchFamily="18" charset="0"/>
              </a:rPr>
              <a:t>New information becoming available</a:t>
            </a:r>
          </a:p>
          <a:p>
            <a:pPr>
              <a:buFont typeface="Wingdings" panose="05000000000000000000" pitchFamily="2" charset="2"/>
              <a:buChar char="Ø"/>
              <a:defRPr/>
            </a:pPr>
            <a:r>
              <a:rPr lang="en-US" sz="1600" dirty="0">
                <a:latin typeface="Times New Roman" pitchFamily="18" charset="0"/>
                <a:cs typeface="Times New Roman" pitchFamily="18" charset="0"/>
              </a:rPr>
              <a:t>As time passes – the risk assessment should be periodically reviewed and updated. A common approached would be no longer than 5 years</a:t>
            </a:r>
          </a:p>
          <a:p>
            <a:pPr marL="0" indent="0">
              <a:buFont typeface="Arial" charset="0"/>
              <a:buNone/>
              <a:defRPr/>
            </a:pPr>
            <a:endParaRPr lang="en-US" sz="1600" dirty="0" smtClean="0">
              <a:latin typeface="Times New Roman" pitchFamily="18" charset="0"/>
              <a:cs typeface="Times New Roman" pitchFamily="18" charset="0"/>
            </a:endParaRPr>
          </a:p>
          <a:p>
            <a:pPr>
              <a:defRPr/>
            </a:pPr>
            <a:endParaRPr lang="en-US" sz="1600" dirty="0" smtClean="0"/>
          </a:p>
          <a:p>
            <a:pPr>
              <a:defRPr/>
            </a:pPr>
            <a:endParaRPr lang="en-US" sz="1600" dirty="0">
              <a:latin typeface="Times" pitchFamily="18" charset="0"/>
              <a:cs typeface="Times" pitchFamily="18" charset="0"/>
            </a:endParaRPr>
          </a:p>
        </p:txBody>
      </p:sp>
      <p:sp>
        <p:nvSpPr>
          <p:cNvPr id="2" name="Slide Number Placeholder 1"/>
          <p:cNvSpPr>
            <a:spLocks noGrp="1"/>
          </p:cNvSpPr>
          <p:nvPr>
            <p:ph type="sldNum" sz="quarter" idx="12"/>
          </p:nvPr>
        </p:nvSpPr>
        <p:spPr>
          <a:xfrm>
            <a:off x="6588125" y="6527800"/>
            <a:ext cx="2133600" cy="365125"/>
          </a:xfrm>
        </p:spPr>
        <p:txBody>
          <a:bodyPr/>
          <a:lstStyle/>
          <a:p>
            <a:pPr>
              <a:defRPr/>
            </a:pPr>
            <a:r>
              <a:rPr lang="en-US" dirty="0" smtClean="0"/>
              <a:t>Page </a:t>
            </a:r>
            <a:fld id="{B407CE26-DF8A-43AE-8893-108E3653723B}" type="slidenum">
              <a:rPr lang="en-US" smtClean="0"/>
              <a:pPr>
                <a:defRPr/>
              </a:pPr>
              <a:t>20</a:t>
            </a:fld>
            <a:r>
              <a:rPr lang="en-US" dirty="0" smtClean="0"/>
              <a:t> of 28</a:t>
            </a:r>
            <a:endParaRPr lang="en-US" dirty="0"/>
          </a:p>
        </p:txBody>
      </p:sp>
      <p:sp>
        <p:nvSpPr>
          <p:cNvPr id="3" name="Footer Placeholder 2"/>
          <p:cNvSpPr>
            <a:spLocks noGrp="1"/>
          </p:cNvSpPr>
          <p:nvPr>
            <p:ph type="ftr" sz="quarter" idx="11"/>
          </p:nvPr>
        </p:nvSpPr>
        <p:spPr/>
        <p:txBody>
          <a:bodyPr/>
          <a:lstStyle/>
          <a:p>
            <a:pPr>
              <a:defRPr/>
            </a:pPr>
            <a:r>
              <a:rPr lang="en-US" smtClean="0"/>
              <a:t>NRL-TTC-PPT-003,Ver:002</a:t>
            </a:r>
            <a:endParaRPr lang="en-US"/>
          </a:p>
        </p:txBody>
      </p:sp>
    </p:spTree>
  </p:cSld>
  <p:clrMapOvr>
    <a:masterClrMapping/>
  </p:clrMapOvr>
  <p:transition spd="slow">
    <p:strips dir="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atin typeface="Times" panose="02020603050405020304" pitchFamily="18" charset="0"/>
                <a:cs typeface="Times" panose="02020603050405020304" pitchFamily="18" charset="0"/>
              </a:rPr>
              <a:t>How a Risk Register looks !</a:t>
            </a:r>
            <a:endParaRPr lang="en-US" b="1" u="sng" dirty="0">
              <a:latin typeface="Times" panose="02020603050405020304" pitchFamily="18" charset="0"/>
              <a:cs typeface="Times" panose="02020603050405020304" pitchFamily="18" charset="0"/>
            </a:endParaRPr>
          </a:p>
        </p:txBody>
      </p:sp>
      <p:sp>
        <p:nvSpPr>
          <p:cNvPr id="3" name="Content Placeholder 2"/>
          <p:cNvSpPr>
            <a:spLocks noGrp="1"/>
          </p:cNvSpPr>
          <p:nvPr>
            <p:ph idx="1"/>
          </p:nvPr>
        </p:nvSpPr>
        <p:spPr/>
        <p:txBody>
          <a:bodyPr/>
          <a:lstStyle/>
          <a:p>
            <a:r>
              <a:rPr lang="en-US" dirty="0" smtClean="0">
                <a:latin typeface="Times" panose="02020603050405020304" pitchFamily="18" charset="0"/>
                <a:cs typeface="Times" panose="02020603050405020304" pitchFamily="18" charset="0"/>
              </a:rPr>
              <a:t>NRL uses the below format for risk register </a:t>
            </a:r>
          </a:p>
          <a:p>
            <a:r>
              <a:rPr lang="en-US" dirty="0" smtClean="0">
                <a:latin typeface="Times" panose="02020603050405020304" pitchFamily="18" charset="0"/>
                <a:cs typeface="Times" panose="02020603050405020304" pitchFamily="18" charset="0"/>
              </a:rPr>
              <a:t>See this link for NRL General risk register </a:t>
            </a:r>
          </a:p>
          <a:p>
            <a:pPr marL="0" indent="0">
              <a:buNone/>
            </a:pPr>
            <a:r>
              <a:rPr lang="en-US" sz="1200" dirty="0" smtClean="0">
                <a:latin typeface="Times" panose="02020603050405020304" pitchFamily="18" charset="0"/>
                <a:cs typeface="Times" panose="02020603050405020304" pitchFamily="18" charset="0"/>
                <a:hlinkClick r:id="rId2"/>
              </a:rPr>
              <a:t>http://10.90.97.57/QPulseDocumentService/Documents.svc/documents/active/attachment?number=NRL-OHS-REC-009%2f2017</a:t>
            </a:r>
            <a:r>
              <a:rPr lang="en-US" sz="1200" dirty="0" smtClean="0">
                <a:latin typeface="Times" panose="02020603050405020304" pitchFamily="18" charset="0"/>
                <a:cs typeface="Times" panose="02020603050405020304" pitchFamily="18" charset="0"/>
              </a:rPr>
              <a:t> </a:t>
            </a:r>
          </a:p>
          <a:p>
            <a:endParaRPr lang="en-US" dirty="0"/>
          </a:p>
        </p:txBody>
      </p:sp>
      <p:sp>
        <p:nvSpPr>
          <p:cNvPr id="4" name="Slide Number Placeholder 3"/>
          <p:cNvSpPr>
            <a:spLocks noGrp="1"/>
          </p:cNvSpPr>
          <p:nvPr>
            <p:ph type="sldNum" sz="quarter" idx="12"/>
          </p:nvPr>
        </p:nvSpPr>
        <p:spPr/>
        <p:txBody>
          <a:bodyPr/>
          <a:lstStyle/>
          <a:p>
            <a:pPr>
              <a:defRPr/>
            </a:pPr>
            <a:fld id="{9C20248D-2B77-40D0-AA29-C17C10CE6FED}" type="slidenum">
              <a:rPr lang="en-US" smtClean="0"/>
              <a:pPr>
                <a:defRPr/>
              </a:pPr>
              <a:t>21</a:t>
            </a:fld>
            <a:endParaRPr lang="en-US" dirty="0"/>
          </a:p>
        </p:txBody>
      </p:sp>
      <p:pic>
        <p:nvPicPr>
          <p:cNvPr id="3891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3140968"/>
            <a:ext cx="8784976" cy="16238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Footer Placeholder 4"/>
          <p:cNvSpPr>
            <a:spLocks noGrp="1"/>
          </p:cNvSpPr>
          <p:nvPr>
            <p:ph type="ftr" sz="quarter" idx="11"/>
          </p:nvPr>
        </p:nvSpPr>
        <p:spPr/>
        <p:txBody>
          <a:bodyPr/>
          <a:lstStyle/>
          <a:p>
            <a:pPr>
              <a:defRPr/>
            </a:pPr>
            <a:r>
              <a:rPr lang="en-US" smtClean="0"/>
              <a:t>NRL-TTC-PPT-003,Ver:002</a:t>
            </a:r>
            <a:endParaRPr lang="en-US"/>
          </a:p>
        </p:txBody>
      </p:sp>
    </p:spTree>
    <p:extLst>
      <p:ext uri="{BB962C8B-B14F-4D97-AF65-F5344CB8AC3E}">
        <p14:creationId xmlns:p14="http://schemas.microsoft.com/office/powerpoint/2010/main" val="3736138192"/>
      </p:ext>
    </p:extLst>
  </p:cSld>
  <p:clrMapOvr>
    <a:masterClrMapping/>
  </p:clrMapOvr>
  <p:transition spd="slow">
    <p:strips dir="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7" descr="High Res NR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0" y="0"/>
            <a:ext cx="1792288" cy="657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1" name="TextBox 4"/>
          <p:cNvSpPr txBox="1">
            <a:spLocks noChangeArrowheads="1"/>
          </p:cNvSpPr>
          <p:nvPr/>
        </p:nvSpPr>
        <p:spPr bwMode="auto">
          <a:xfrm>
            <a:off x="0" y="6572250"/>
            <a:ext cx="9144000" cy="2762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200">
              <a:solidFill>
                <a:schemeClr val="bg1"/>
              </a:solidFill>
            </a:endParaRPr>
          </a:p>
        </p:txBody>
      </p:sp>
      <p:pic>
        <p:nvPicPr>
          <p:cNvPr id="22532" name="Picture 7" descr="NRL_Logo_English_RGB_HRe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0825" y="115888"/>
            <a:ext cx="2857500"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3" name="Title 1"/>
          <p:cNvSpPr>
            <a:spLocks noGrp="1"/>
          </p:cNvSpPr>
          <p:nvPr>
            <p:ph type="title"/>
          </p:nvPr>
        </p:nvSpPr>
        <p:spPr>
          <a:xfrm>
            <a:off x="539750" y="692150"/>
            <a:ext cx="8229600" cy="463550"/>
          </a:xfrm>
        </p:spPr>
        <p:txBody>
          <a:bodyPr/>
          <a:lstStyle/>
          <a:p>
            <a:r>
              <a:rPr lang="en-US" altLang="en-US" sz="1600" b="1" smtClean="0">
                <a:latin typeface="Times" pitchFamily="18" charset="0"/>
                <a:cs typeface="Times" pitchFamily="18" charset="0"/>
              </a:rPr>
              <a:t>PROVIDING APPROPRIATE INSTRUCTION TO WORKERS</a:t>
            </a:r>
          </a:p>
        </p:txBody>
      </p:sp>
      <p:sp>
        <p:nvSpPr>
          <p:cNvPr id="7174" name="Content Placeholder 2"/>
          <p:cNvSpPr>
            <a:spLocks noGrp="1"/>
          </p:cNvSpPr>
          <p:nvPr>
            <p:ph idx="1"/>
          </p:nvPr>
        </p:nvSpPr>
        <p:spPr>
          <a:xfrm>
            <a:off x="611188" y="1212850"/>
            <a:ext cx="8229600" cy="2073275"/>
          </a:xfrm>
        </p:spPr>
        <p:txBody>
          <a:bodyPr/>
          <a:lstStyle/>
          <a:p>
            <a:pPr marL="0" indent="0">
              <a:buFont typeface="Arial" charset="0"/>
              <a:buNone/>
              <a:defRPr/>
            </a:pPr>
            <a:endParaRPr lang="en-US" sz="1600" dirty="0">
              <a:latin typeface="Times New Roman" pitchFamily="18" charset="0"/>
              <a:cs typeface="Times New Roman" pitchFamily="18" charset="0"/>
            </a:endParaRPr>
          </a:p>
          <a:p>
            <a:pPr>
              <a:buFont typeface="Wingdings" panose="05000000000000000000" pitchFamily="2" charset="2"/>
              <a:buChar char="Ø"/>
              <a:defRPr/>
            </a:pPr>
            <a:r>
              <a:rPr lang="en-US" sz="1600" dirty="0">
                <a:latin typeface="Times New Roman" pitchFamily="18" charset="0"/>
                <a:cs typeface="Times New Roman" pitchFamily="18" charset="0"/>
              </a:rPr>
              <a:t>INFORMATION</a:t>
            </a:r>
          </a:p>
          <a:p>
            <a:pPr>
              <a:buFont typeface="Wingdings" panose="05000000000000000000" pitchFamily="2" charset="2"/>
              <a:buChar char="Ø"/>
              <a:defRPr/>
            </a:pPr>
            <a:r>
              <a:rPr lang="en-US" sz="1600" dirty="0">
                <a:latin typeface="Times New Roman" pitchFamily="18" charset="0"/>
                <a:cs typeface="Times New Roman" pitchFamily="18" charset="0"/>
              </a:rPr>
              <a:t>TRAINING</a:t>
            </a:r>
          </a:p>
          <a:p>
            <a:pPr>
              <a:buFont typeface="Wingdings" panose="05000000000000000000" pitchFamily="2" charset="2"/>
              <a:buChar char="Ø"/>
              <a:defRPr/>
            </a:pPr>
            <a:r>
              <a:rPr lang="en-US" sz="1600" dirty="0">
                <a:latin typeface="Times New Roman" pitchFamily="18" charset="0"/>
                <a:cs typeface="Times New Roman" pitchFamily="18" charset="0"/>
              </a:rPr>
              <a:t>INSTRUCTION</a:t>
            </a:r>
          </a:p>
          <a:p>
            <a:pPr>
              <a:buFont typeface="Wingdings" panose="05000000000000000000" pitchFamily="2" charset="2"/>
              <a:buChar char="Ø"/>
              <a:defRPr/>
            </a:pPr>
            <a:r>
              <a:rPr lang="en-US" sz="1600" dirty="0">
                <a:latin typeface="Times New Roman" pitchFamily="18" charset="0"/>
                <a:cs typeface="Times New Roman" pitchFamily="18" charset="0"/>
              </a:rPr>
              <a:t>SUPERVISION</a:t>
            </a:r>
          </a:p>
          <a:p>
            <a:pPr marL="0" indent="0">
              <a:buFont typeface="Arial" charset="0"/>
              <a:buNone/>
              <a:defRPr/>
            </a:pPr>
            <a:endParaRPr lang="en-US" sz="1600" dirty="0" smtClean="0">
              <a:latin typeface="Times New Roman" pitchFamily="18" charset="0"/>
              <a:cs typeface="Times New Roman" pitchFamily="18" charset="0"/>
            </a:endParaRPr>
          </a:p>
          <a:p>
            <a:pPr>
              <a:defRPr/>
            </a:pPr>
            <a:endParaRPr lang="en-US" sz="1600" dirty="0" smtClean="0"/>
          </a:p>
          <a:p>
            <a:pPr>
              <a:defRPr/>
            </a:pPr>
            <a:endParaRPr lang="en-US" sz="1600" dirty="0">
              <a:latin typeface="Times" pitchFamily="18" charset="0"/>
              <a:cs typeface="Times" pitchFamily="18" charset="0"/>
            </a:endParaRPr>
          </a:p>
        </p:txBody>
      </p:sp>
      <p:sp>
        <p:nvSpPr>
          <p:cNvPr id="2" name="Slide Number Placeholder 1"/>
          <p:cNvSpPr>
            <a:spLocks noGrp="1"/>
          </p:cNvSpPr>
          <p:nvPr>
            <p:ph type="sldNum" sz="quarter" idx="12"/>
          </p:nvPr>
        </p:nvSpPr>
        <p:spPr>
          <a:xfrm>
            <a:off x="6588125" y="6492875"/>
            <a:ext cx="2133600" cy="365125"/>
          </a:xfrm>
        </p:spPr>
        <p:txBody>
          <a:bodyPr/>
          <a:lstStyle/>
          <a:p>
            <a:pPr>
              <a:defRPr/>
            </a:pPr>
            <a:r>
              <a:rPr lang="en-US" dirty="0" smtClean="0"/>
              <a:t>Page </a:t>
            </a:r>
            <a:fld id="{F909C58B-7BDD-44D9-8621-8B28A7EE81E1}" type="slidenum">
              <a:rPr lang="en-US" smtClean="0"/>
              <a:pPr>
                <a:defRPr/>
              </a:pPr>
              <a:t>22</a:t>
            </a:fld>
            <a:r>
              <a:rPr lang="en-US" dirty="0" smtClean="0"/>
              <a:t> of 28</a:t>
            </a:r>
            <a:endParaRPr lang="en-US" dirty="0"/>
          </a:p>
        </p:txBody>
      </p:sp>
      <p:sp>
        <p:nvSpPr>
          <p:cNvPr id="3" name="Footer Placeholder 2"/>
          <p:cNvSpPr>
            <a:spLocks noGrp="1"/>
          </p:cNvSpPr>
          <p:nvPr>
            <p:ph type="ftr" sz="quarter" idx="11"/>
          </p:nvPr>
        </p:nvSpPr>
        <p:spPr/>
        <p:txBody>
          <a:bodyPr/>
          <a:lstStyle/>
          <a:p>
            <a:pPr>
              <a:defRPr/>
            </a:pPr>
            <a:r>
              <a:rPr lang="en-US" smtClean="0"/>
              <a:t>NRL-TTC-PPT-003,Ver:002</a:t>
            </a:r>
            <a:endParaRPr lang="en-US"/>
          </a:p>
        </p:txBody>
      </p:sp>
    </p:spTree>
  </p:cSld>
  <p:clrMapOvr>
    <a:masterClrMapping/>
  </p:clrMapOvr>
  <p:transition spd="slow">
    <p:strips dir="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7" descr="High Res NR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0" y="0"/>
            <a:ext cx="1792288" cy="657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5" name="TextBox 4"/>
          <p:cNvSpPr txBox="1">
            <a:spLocks noChangeArrowheads="1"/>
          </p:cNvSpPr>
          <p:nvPr/>
        </p:nvSpPr>
        <p:spPr bwMode="auto">
          <a:xfrm>
            <a:off x="0" y="6572250"/>
            <a:ext cx="9144000" cy="2762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200">
                <a:solidFill>
                  <a:schemeClr val="bg1"/>
                </a:solidFill>
              </a:rPr>
              <a:t>            </a:t>
            </a:r>
          </a:p>
        </p:txBody>
      </p:sp>
      <p:pic>
        <p:nvPicPr>
          <p:cNvPr id="23556" name="Picture 7" descr="NRL_Logo_English_RGB_HRe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8788" y="500063"/>
            <a:ext cx="2857500"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4" name="Content Placeholder 2"/>
          <p:cNvSpPr>
            <a:spLocks noGrp="1"/>
          </p:cNvSpPr>
          <p:nvPr>
            <p:ph idx="1"/>
          </p:nvPr>
        </p:nvSpPr>
        <p:spPr>
          <a:xfrm>
            <a:off x="611188" y="1212850"/>
            <a:ext cx="8229600" cy="5024438"/>
          </a:xfrm>
          <a:extLst/>
        </p:spPr>
        <p:txBody>
          <a:bodyPr/>
          <a:lstStyle/>
          <a:p>
            <a:pPr marL="0" indent="0">
              <a:buFont typeface="Arial" charset="0"/>
              <a:buNone/>
              <a:defRPr/>
            </a:pPr>
            <a:r>
              <a:rPr lang="en-US" sz="1600" b="1" kern="10" dirty="0">
                <a:ln w="38100">
                  <a:solidFill>
                    <a:srgbClr val="FFC000"/>
                  </a:solidFill>
                  <a:round/>
                  <a:headEnd/>
                  <a:tailEnd/>
                </a:ln>
                <a:solidFill>
                  <a:srgbClr val="20E7FC"/>
                </a:solidFill>
                <a:effectLst>
                  <a:glow rad="139700">
                    <a:schemeClr val="accent4">
                      <a:satMod val="175000"/>
                      <a:alpha val="40000"/>
                    </a:schemeClr>
                  </a:glow>
                  <a:outerShdw dist="53882" dir="2700000" algn="ctr" rotWithShape="0">
                    <a:srgbClr val="9999FF">
                      <a:alpha val="79999"/>
                    </a:srgbClr>
                  </a:outerShdw>
                </a:effectLst>
                <a:latin typeface="Impact"/>
              </a:rPr>
              <a:t>.</a:t>
            </a:r>
            <a:endParaRPr lang="en-US" sz="1600" dirty="0">
              <a:latin typeface="Times New Roman" pitchFamily="18" charset="0"/>
              <a:cs typeface="Times New Roman" pitchFamily="18" charset="0"/>
            </a:endParaRPr>
          </a:p>
        </p:txBody>
      </p:sp>
      <p:sp>
        <p:nvSpPr>
          <p:cNvPr id="2" name="Slide Number Placeholder 1"/>
          <p:cNvSpPr>
            <a:spLocks noGrp="1"/>
          </p:cNvSpPr>
          <p:nvPr>
            <p:ph type="sldNum" sz="quarter" idx="12"/>
          </p:nvPr>
        </p:nvSpPr>
        <p:spPr>
          <a:xfrm>
            <a:off x="6588125" y="6527800"/>
            <a:ext cx="2133600" cy="365125"/>
          </a:xfrm>
        </p:spPr>
        <p:txBody>
          <a:bodyPr/>
          <a:lstStyle/>
          <a:p>
            <a:pPr>
              <a:defRPr/>
            </a:pPr>
            <a:r>
              <a:rPr lang="en-US" dirty="0" smtClean="0"/>
              <a:t>Page </a:t>
            </a:r>
            <a:fld id="{D96B6157-9168-4142-9721-FE7453A232E4}" type="slidenum">
              <a:rPr lang="en-US" smtClean="0"/>
              <a:pPr>
                <a:defRPr/>
              </a:pPr>
              <a:t>23</a:t>
            </a:fld>
            <a:r>
              <a:rPr lang="en-US" dirty="0" smtClean="0"/>
              <a:t> of 28</a:t>
            </a:r>
            <a:endParaRPr lang="en-US" dirty="0"/>
          </a:p>
        </p:txBody>
      </p:sp>
      <p:pic>
        <p:nvPicPr>
          <p:cNvPr id="23559" name="Picture 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90825" y="1989138"/>
            <a:ext cx="3409950" cy="576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560" name="Picture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19250" y="2846388"/>
            <a:ext cx="5524500" cy="1165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561" name="Picture 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74725" y="4076700"/>
            <a:ext cx="6815138" cy="1968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Footer Placeholder 2"/>
          <p:cNvSpPr>
            <a:spLocks noGrp="1"/>
          </p:cNvSpPr>
          <p:nvPr>
            <p:ph type="ftr" sz="quarter" idx="11"/>
          </p:nvPr>
        </p:nvSpPr>
        <p:spPr/>
        <p:txBody>
          <a:bodyPr/>
          <a:lstStyle/>
          <a:p>
            <a:pPr>
              <a:defRPr/>
            </a:pPr>
            <a:r>
              <a:rPr lang="en-US" smtClean="0"/>
              <a:t>NRL-TTC-PPT-003,Ver:002</a:t>
            </a:r>
            <a:endParaRPr lang="en-US"/>
          </a:p>
        </p:txBody>
      </p:sp>
    </p:spTree>
  </p:cSld>
  <p:clrMapOvr>
    <a:masterClrMapping/>
  </p:clrMapOvr>
  <p:transition spd="slow">
    <p:strips dir="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7" descr="High Res NR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43750" y="0"/>
            <a:ext cx="1792288" cy="657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TextBox 4"/>
          <p:cNvSpPr txBox="1">
            <a:spLocks noChangeArrowheads="1"/>
          </p:cNvSpPr>
          <p:nvPr/>
        </p:nvSpPr>
        <p:spPr bwMode="auto">
          <a:xfrm>
            <a:off x="0" y="6572250"/>
            <a:ext cx="9144000" cy="2762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200">
                <a:solidFill>
                  <a:schemeClr val="bg1"/>
                </a:solidFill>
              </a:rPr>
              <a:t>            </a:t>
            </a:r>
          </a:p>
        </p:txBody>
      </p:sp>
      <p:pic>
        <p:nvPicPr>
          <p:cNvPr id="4100" name="Picture 7" descr="NRL_Logo_English_RGB_HRes.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58788" y="500063"/>
            <a:ext cx="2857500"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Title 1"/>
          <p:cNvSpPr>
            <a:spLocks noGrp="1"/>
          </p:cNvSpPr>
          <p:nvPr>
            <p:ph type="title"/>
          </p:nvPr>
        </p:nvSpPr>
        <p:spPr>
          <a:xfrm>
            <a:off x="458788" y="1230313"/>
            <a:ext cx="8229600" cy="758825"/>
          </a:xfrm>
        </p:spPr>
        <p:txBody>
          <a:bodyPr/>
          <a:lstStyle/>
          <a:p>
            <a:pPr fontAlgn="t"/>
            <a:r>
              <a:rPr lang="en-US" altLang="en-US" sz="1600" b="1" smtClean="0">
                <a:latin typeface="Times New Roman" pitchFamily="18" charset="0"/>
                <a:cs typeface="Times New Roman" pitchFamily="18" charset="0"/>
              </a:rPr>
              <a:t/>
            </a:r>
            <a:br>
              <a:rPr lang="en-US" altLang="en-US" sz="1600" b="1" smtClean="0">
                <a:latin typeface="Times New Roman" pitchFamily="18" charset="0"/>
                <a:cs typeface="Times New Roman" pitchFamily="18" charset="0"/>
              </a:rPr>
            </a:br>
            <a:r>
              <a:rPr lang="en-US" altLang="en-US" sz="1600" b="1" smtClean="0">
                <a:latin typeface="Times New Roman" pitchFamily="18" charset="0"/>
                <a:cs typeface="Times New Roman" pitchFamily="18" charset="0"/>
              </a:rPr>
              <a:t/>
            </a:r>
            <a:br>
              <a:rPr lang="en-US" altLang="en-US" sz="1600" b="1" smtClean="0">
                <a:latin typeface="Times New Roman" pitchFamily="18" charset="0"/>
                <a:cs typeface="Times New Roman" pitchFamily="18" charset="0"/>
              </a:rPr>
            </a:br>
            <a:r>
              <a:rPr lang="en-US" altLang="en-US" sz="2600" b="1" smtClean="0">
                <a:latin typeface="Times New Roman" pitchFamily="18" charset="0"/>
                <a:cs typeface="Times New Roman" pitchFamily="18" charset="0"/>
              </a:rPr>
              <a:t>HAZARD</a:t>
            </a:r>
            <a:r>
              <a:rPr lang="en-US" altLang="en-US" sz="1600" b="1" smtClean="0">
                <a:latin typeface="Times New Roman" pitchFamily="18" charset="0"/>
                <a:cs typeface="Times New Roman" pitchFamily="18" charset="0"/>
              </a:rPr>
              <a:t/>
            </a:r>
            <a:br>
              <a:rPr lang="en-US" altLang="en-US" sz="1600" b="1" smtClean="0">
                <a:latin typeface="Times New Roman" pitchFamily="18" charset="0"/>
                <a:cs typeface="Times New Roman" pitchFamily="18" charset="0"/>
              </a:rPr>
            </a:br>
            <a:r>
              <a:rPr lang="en-US" altLang="en-US" sz="1600" b="1" smtClean="0">
                <a:latin typeface="Times New Roman" pitchFamily="18" charset="0"/>
                <a:cs typeface="Times New Roman" pitchFamily="18" charset="0"/>
              </a:rPr>
              <a:t>Something that has the potential to cause harm (loss).</a:t>
            </a:r>
            <a:br>
              <a:rPr lang="en-US" altLang="en-US" sz="1600" b="1" smtClean="0">
                <a:latin typeface="Times New Roman" pitchFamily="18" charset="0"/>
                <a:cs typeface="Times New Roman" pitchFamily="18" charset="0"/>
              </a:rPr>
            </a:br>
            <a:r>
              <a:rPr lang="en-US" altLang="en-US" sz="1600" b="1" smtClean="0">
                <a:latin typeface="Times New Roman" pitchFamily="18" charset="0"/>
                <a:cs typeface="Times New Roman" pitchFamily="18" charset="0"/>
              </a:rPr>
              <a:t/>
            </a:r>
            <a:br>
              <a:rPr lang="en-US" altLang="en-US" sz="1600" b="1" smtClean="0">
                <a:latin typeface="Times New Roman" pitchFamily="18" charset="0"/>
                <a:cs typeface="Times New Roman" pitchFamily="18" charset="0"/>
              </a:rPr>
            </a:br>
            <a:r>
              <a:rPr lang="en-GB" altLang="en-US" sz="1600" i="1" smtClean="0">
                <a:solidFill>
                  <a:schemeClr val="bg1"/>
                </a:solidFill>
                <a:latin typeface="Tahoma" pitchFamily="34" charset="0"/>
              </a:rPr>
              <a:t>Something that has the potential to cause harm (loss).</a:t>
            </a:r>
            <a:r>
              <a:rPr lang="en-GB" altLang="en-US" sz="1600" smtClean="0">
                <a:solidFill>
                  <a:schemeClr val="bg1"/>
                </a:solidFill>
                <a:latin typeface="Tahoma" pitchFamily="34" charset="0"/>
              </a:rPr>
              <a:t/>
            </a:r>
            <a:br>
              <a:rPr lang="en-GB" altLang="en-US" sz="1600" smtClean="0">
                <a:solidFill>
                  <a:schemeClr val="bg1"/>
                </a:solidFill>
                <a:latin typeface="Tahoma" pitchFamily="34" charset="0"/>
              </a:rPr>
            </a:br>
            <a:endParaRPr lang="en-US" altLang="en-US" sz="1600" b="1" smtClean="0">
              <a:latin typeface="Times New Roman" pitchFamily="18" charset="0"/>
              <a:cs typeface="Times New Roman" pitchFamily="18" charset="0"/>
            </a:endParaRPr>
          </a:p>
        </p:txBody>
      </p:sp>
      <p:sp>
        <p:nvSpPr>
          <p:cNvPr id="4102" name="Content Placeholder 2"/>
          <p:cNvSpPr>
            <a:spLocks noGrp="1"/>
          </p:cNvSpPr>
          <p:nvPr>
            <p:ph idx="1"/>
          </p:nvPr>
        </p:nvSpPr>
        <p:spPr>
          <a:xfrm>
            <a:off x="458788" y="1989138"/>
            <a:ext cx="7932737" cy="4248150"/>
          </a:xfrm>
        </p:spPr>
        <p:txBody>
          <a:bodyPr/>
          <a:lstStyle/>
          <a:p>
            <a:pPr marL="0" indent="0" fontAlgn="t">
              <a:buFont typeface="Arial" charset="0"/>
              <a:buNone/>
              <a:defRPr/>
            </a:pPr>
            <a:r>
              <a:rPr lang="en-US" sz="1600" b="1" dirty="0">
                <a:solidFill>
                  <a:srgbClr val="FF0000"/>
                </a:solidFill>
                <a:latin typeface="Times New Roman" pitchFamily="18" charset="0"/>
                <a:cs typeface="Times New Roman" pitchFamily="18" charset="0"/>
              </a:rPr>
              <a:t>Hazards can include</a:t>
            </a:r>
            <a:r>
              <a:rPr lang="en-US" sz="1600" b="1" dirty="0" smtClean="0">
                <a:solidFill>
                  <a:srgbClr val="FF0000"/>
                </a:solidFill>
                <a:latin typeface="Times New Roman" pitchFamily="18" charset="0"/>
                <a:cs typeface="Times New Roman" pitchFamily="18" charset="0"/>
              </a:rPr>
              <a:t>:</a:t>
            </a:r>
          </a:p>
          <a:p>
            <a:pPr marL="0" indent="0" fontAlgn="t">
              <a:buFont typeface="Arial" charset="0"/>
              <a:buNone/>
              <a:defRPr/>
            </a:pPr>
            <a:endParaRPr lang="en-US" sz="1600" b="1" dirty="0">
              <a:solidFill>
                <a:srgbClr val="FF0000"/>
              </a:solidFill>
              <a:latin typeface="Times New Roman" pitchFamily="18" charset="0"/>
              <a:cs typeface="Times New Roman" pitchFamily="18" charset="0"/>
            </a:endParaRPr>
          </a:p>
          <a:p>
            <a:pPr fontAlgn="t">
              <a:defRPr/>
            </a:pPr>
            <a:r>
              <a:rPr lang="en-US" sz="2000" dirty="0">
                <a:latin typeface="Times New Roman" pitchFamily="18" charset="0"/>
                <a:cs typeface="Times New Roman" pitchFamily="18" charset="0"/>
              </a:rPr>
              <a:t>Articles, ex. Tools such as </a:t>
            </a:r>
            <a:r>
              <a:rPr lang="en-US" sz="2000" dirty="0" smtClean="0">
                <a:latin typeface="Times New Roman" pitchFamily="18" charset="0"/>
                <a:cs typeface="Times New Roman" pitchFamily="18" charset="0"/>
              </a:rPr>
              <a:t>syringe</a:t>
            </a:r>
            <a:endParaRPr lang="en-US" sz="2000" dirty="0">
              <a:latin typeface="Times New Roman" pitchFamily="18" charset="0"/>
              <a:cs typeface="Times New Roman" pitchFamily="18" charset="0"/>
            </a:endParaRPr>
          </a:p>
          <a:p>
            <a:pPr fontAlgn="t">
              <a:defRPr/>
            </a:pPr>
            <a:r>
              <a:rPr lang="en-US" sz="2000" dirty="0">
                <a:latin typeface="Times New Roman" pitchFamily="18" charset="0"/>
                <a:cs typeface="Times New Roman" pitchFamily="18" charset="0"/>
              </a:rPr>
              <a:t>Substances and Chemicals such as </a:t>
            </a:r>
            <a:r>
              <a:rPr lang="en-US" sz="2000" dirty="0" smtClean="0">
                <a:latin typeface="Times New Roman" pitchFamily="18" charset="0"/>
                <a:cs typeface="Times New Roman" pitchFamily="18" charset="0"/>
              </a:rPr>
              <a:t>samples originated from Human or  Formaldehyde .</a:t>
            </a:r>
            <a:endParaRPr lang="en-US" sz="2000" dirty="0">
              <a:latin typeface="Times New Roman" pitchFamily="18" charset="0"/>
              <a:cs typeface="Times New Roman" pitchFamily="18" charset="0"/>
            </a:endParaRPr>
          </a:p>
          <a:p>
            <a:pPr fontAlgn="t">
              <a:defRPr/>
            </a:pPr>
            <a:r>
              <a:rPr lang="en-US" sz="2000" dirty="0" smtClean="0">
                <a:latin typeface="Times New Roman" pitchFamily="18" charset="0"/>
                <a:cs typeface="Times New Roman" pitchFamily="18" charset="0"/>
              </a:rPr>
              <a:t>Analyzers , </a:t>
            </a:r>
            <a:r>
              <a:rPr lang="en-US" sz="2000" dirty="0">
                <a:latin typeface="Times New Roman" pitchFamily="18" charset="0"/>
                <a:cs typeface="Times New Roman" pitchFamily="18" charset="0"/>
              </a:rPr>
              <a:t>ex. </a:t>
            </a:r>
            <a:r>
              <a:rPr lang="en-US" sz="2000" dirty="0" smtClean="0">
                <a:latin typeface="Times New Roman" pitchFamily="18" charset="0"/>
                <a:cs typeface="Times New Roman" pitchFamily="18" charset="0"/>
              </a:rPr>
              <a:t>Short circuit from machines.</a:t>
            </a:r>
            <a:endParaRPr lang="en-US" sz="2000" dirty="0">
              <a:latin typeface="Times New Roman" pitchFamily="18" charset="0"/>
              <a:cs typeface="Times New Roman" pitchFamily="18" charset="0"/>
            </a:endParaRPr>
          </a:p>
          <a:p>
            <a:pPr fontAlgn="t">
              <a:defRPr/>
            </a:pPr>
            <a:r>
              <a:rPr lang="en-US" sz="2000" dirty="0">
                <a:latin typeface="Times New Roman" pitchFamily="18" charset="0"/>
                <a:cs typeface="Times New Roman" pitchFamily="18" charset="0"/>
              </a:rPr>
              <a:t>Methods of work, ex. </a:t>
            </a:r>
            <a:r>
              <a:rPr lang="en-US" sz="2000" dirty="0" smtClean="0">
                <a:latin typeface="Times New Roman" pitchFamily="18" charset="0"/>
                <a:cs typeface="Times New Roman" pitchFamily="18" charset="0"/>
              </a:rPr>
              <a:t>No PPEs during handling Biohazard substances.</a:t>
            </a:r>
            <a:endParaRPr lang="en-US" sz="2000" dirty="0">
              <a:latin typeface="Times New Roman" pitchFamily="18" charset="0"/>
              <a:cs typeface="Times New Roman" pitchFamily="18" charset="0"/>
            </a:endParaRPr>
          </a:p>
          <a:p>
            <a:pPr fontAlgn="t">
              <a:defRPr/>
            </a:pPr>
            <a:r>
              <a:rPr lang="en-US" sz="2000" dirty="0">
                <a:latin typeface="Times New Roman" pitchFamily="18" charset="0"/>
                <a:cs typeface="Times New Roman" pitchFamily="18" charset="0"/>
              </a:rPr>
              <a:t>Working Environment, ex. Cold environments such as a </a:t>
            </a:r>
            <a:r>
              <a:rPr lang="en-US" sz="2000" dirty="0" smtClean="0">
                <a:latin typeface="Times New Roman" pitchFamily="18" charset="0"/>
                <a:cs typeface="Times New Roman" pitchFamily="18" charset="0"/>
              </a:rPr>
              <a:t>reagent </a:t>
            </a:r>
            <a:r>
              <a:rPr lang="en-US" sz="2000" dirty="0">
                <a:latin typeface="Times New Roman" pitchFamily="18" charset="0"/>
                <a:cs typeface="Times New Roman" pitchFamily="18" charset="0"/>
              </a:rPr>
              <a:t>storage </a:t>
            </a:r>
            <a:r>
              <a:rPr lang="en-US" sz="2000" dirty="0" smtClean="0">
                <a:latin typeface="Times New Roman" pitchFamily="18" charset="0"/>
                <a:cs typeface="Times New Roman" pitchFamily="18" charset="0"/>
              </a:rPr>
              <a:t>warehouse.</a:t>
            </a:r>
            <a:endParaRPr lang="en-US" sz="2000" dirty="0">
              <a:latin typeface="Times New Roman" pitchFamily="18" charset="0"/>
              <a:cs typeface="Times New Roman" pitchFamily="18" charset="0"/>
            </a:endParaRPr>
          </a:p>
          <a:p>
            <a:pPr fontAlgn="t">
              <a:defRPr/>
            </a:pPr>
            <a:r>
              <a:rPr lang="en-US" sz="2000" dirty="0">
                <a:latin typeface="Times New Roman" pitchFamily="18" charset="0"/>
                <a:cs typeface="Times New Roman" pitchFamily="18" charset="0"/>
              </a:rPr>
              <a:t>Other aspects of work organization such as shift or lone working.</a:t>
            </a:r>
          </a:p>
          <a:p>
            <a:pPr fontAlgn="t">
              <a:defRPr/>
            </a:pPr>
            <a:endParaRPr lang="en-US" sz="1600" dirty="0">
              <a:latin typeface="Times New Roman" pitchFamily="18" charset="0"/>
              <a:cs typeface="Times New Roman" pitchFamily="18" charset="0"/>
            </a:endParaRPr>
          </a:p>
        </p:txBody>
      </p:sp>
      <p:sp>
        <p:nvSpPr>
          <p:cNvPr id="2" name="Slide Number Placeholder 1"/>
          <p:cNvSpPr>
            <a:spLocks noGrp="1"/>
          </p:cNvSpPr>
          <p:nvPr>
            <p:ph type="sldNum" sz="quarter" idx="12"/>
          </p:nvPr>
        </p:nvSpPr>
        <p:spPr>
          <a:xfrm>
            <a:off x="6659563" y="6502400"/>
            <a:ext cx="2133600" cy="365125"/>
          </a:xfrm>
        </p:spPr>
        <p:txBody>
          <a:bodyPr/>
          <a:lstStyle/>
          <a:p>
            <a:pPr>
              <a:defRPr/>
            </a:pPr>
            <a:r>
              <a:rPr lang="en-US" dirty="0" smtClean="0"/>
              <a:t>Page </a:t>
            </a:r>
            <a:fld id="{32CCA226-F326-4A62-8F40-2CAAAEF2AF58}" type="slidenum">
              <a:rPr lang="en-US" smtClean="0"/>
              <a:pPr>
                <a:defRPr/>
              </a:pPr>
              <a:t>3</a:t>
            </a:fld>
            <a:r>
              <a:rPr lang="en-US" dirty="0" smtClean="0"/>
              <a:t> of 28</a:t>
            </a:r>
            <a:endParaRPr lang="en-US" dirty="0"/>
          </a:p>
        </p:txBody>
      </p:sp>
      <p:sp>
        <p:nvSpPr>
          <p:cNvPr id="3" name="Footer Placeholder 2"/>
          <p:cNvSpPr>
            <a:spLocks noGrp="1"/>
          </p:cNvSpPr>
          <p:nvPr>
            <p:ph type="ftr" sz="quarter" idx="11"/>
          </p:nvPr>
        </p:nvSpPr>
        <p:spPr/>
        <p:txBody>
          <a:bodyPr/>
          <a:lstStyle/>
          <a:p>
            <a:pPr>
              <a:defRPr/>
            </a:pPr>
            <a:r>
              <a:rPr lang="en-US" smtClean="0"/>
              <a:t>NRL-TTC-PPT-003,Ver:002</a:t>
            </a:r>
            <a:endParaRPr lang="en-US"/>
          </a:p>
        </p:txBody>
      </p:sp>
    </p:spTree>
  </p:cSld>
  <p:clrMapOvr>
    <a:masterClrMapping/>
  </p:clrMapOvr>
  <p:transition spd="slow">
    <p:strips dir="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7" descr="High Res NR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0" y="0"/>
            <a:ext cx="1792288" cy="657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TextBox 4"/>
          <p:cNvSpPr txBox="1">
            <a:spLocks noChangeArrowheads="1"/>
          </p:cNvSpPr>
          <p:nvPr/>
        </p:nvSpPr>
        <p:spPr bwMode="auto">
          <a:xfrm>
            <a:off x="0" y="6572250"/>
            <a:ext cx="9144000" cy="2762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200">
                <a:solidFill>
                  <a:schemeClr val="bg1"/>
                </a:solidFill>
              </a:rPr>
              <a:t>            </a:t>
            </a:r>
          </a:p>
        </p:txBody>
      </p:sp>
      <p:pic>
        <p:nvPicPr>
          <p:cNvPr id="5124" name="Picture 7" descr="NRL_Logo_English_RGB_HRe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8788" y="500063"/>
            <a:ext cx="2857500"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5" name="Title 1"/>
          <p:cNvSpPr>
            <a:spLocks noGrp="1"/>
          </p:cNvSpPr>
          <p:nvPr>
            <p:ph type="title"/>
          </p:nvPr>
        </p:nvSpPr>
        <p:spPr>
          <a:xfrm>
            <a:off x="471488" y="1341438"/>
            <a:ext cx="8229600" cy="1084262"/>
          </a:xfrm>
        </p:spPr>
        <p:txBody>
          <a:bodyPr/>
          <a:lstStyle/>
          <a:p>
            <a:r>
              <a:rPr lang="en-US" altLang="en-US" b="1" smtClean="0">
                <a:solidFill>
                  <a:srgbClr val="FF0000"/>
                </a:solidFill>
                <a:latin typeface="Algerian" pitchFamily="82" charset="0"/>
                <a:cs typeface="Times New Roman" pitchFamily="18" charset="0"/>
              </a:rPr>
              <a:t>RISK</a:t>
            </a:r>
            <a:r>
              <a:rPr lang="en-US" altLang="en-US" smtClean="0">
                <a:latin typeface="Times New Roman" pitchFamily="18" charset="0"/>
                <a:cs typeface="Times New Roman" pitchFamily="18" charset="0"/>
              </a:rPr>
              <a:t/>
            </a:r>
            <a:br>
              <a:rPr lang="en-US" altLang="en-US" smtClean="0">
                <a:latin typeface="Times New Roman" pitchFamily="18" charset="0"/>
                <a:cs typeface="Times New Roman" pitchFamily="18" charset="0"/>
              </a:rPr>
            </a:br>
            <a:r>
              <a:rPr lang="en-US" altLang="en-US" sz="2000" smtClean="0">
                <a:latin typeface="Times New Roman" pitchFamily="18" charset="0"/>
                <a:cs typeface="Times New Roman" pitchFamily="18" charset="0"/>
              </a:rPr>
              <a:t>The likelihood of potential harm from a hazard being realized.” </a:t>
            </a:r>
            <a:br>
              <a:rPr lang="en-US" altLang="en-US" sz="2000" smtClean="0">
                <a:latin typeface="Times New Roman" pitchFamily="18" charset="0"/>
                <a:cs typeface="Times New Roman" pitchFamily="18" charset="0"/>
              </a:rPr>
            </a:br>
            <a:endParaRPr lang="en-US" altLang="en-US" sz="2000" smtClean="0">
              <a:latin typeface="Times New Roman" pitchFamily="18" charset="0"/>
              <a:cs typeface="Times New Roman" pitchFamily="18" charset="0"/>
            </a:endParaRPr>
          </a:p>
        </p:txBody>
      </p:sp>
      <p:sp>
        <p:nvSpPr>
          <p:cNvPr id="3" name="Content Placeholder 2"/>
          <p:cNvSpPr>
            <a:spLocks noGrp="1"/>
          </p:cNvSpPr>
          <p:nvPr>
            <p:ph idx="1"/>
          </p:nvPr>
        </p:nvSpPr>
        <p:spPr>
          <a:xfrm>
            <a:off x="539750" y="2781300"/>
            <a:ext cx="8229600" cy="2592388"/>
          </a:xfrm>
        </p:spPr>
        <p:txBody>
          <a:bodyPr/>
          <a:lstStyle/>
          <a:p>
            <a:pPr>
              <a:defRPr/>
            </a:pPr>
            <a:r>
              <a:rPr lang="en-US" sz="2000" dirty="0">
                <a:latin typeface="Times New Roman" pitchFamily="18" charset="0"/>
                <a:cs typeface="Times New Roman" pitchFamily="18" charset="0"/>
              </a:rPr>
              <a:t>Ex. The risk from a substance is the likelihood that it will harm a person in the actual circumstances of use and the severity of the harm it will cause.”</a:t>
            </a:r>
          </a:p>
          <a:p>
            <a:pPr>
              <a:defRPr/>
            </a:pPr>
            <a:r>
              <a:rPr lang="en-US" sz="2000" dirty="0">
                <a:latin typeface="Times New Roman" pitchFamily="18" charset="0"/>
                <a:cs typeface="Times New Roman" pitchFamily="18" charset="0"/>
              </a:rPr>
              <a:t>This will depend upon:</a:t>
            </a:r>
          </a:p>
          <a:p>
            <a:pPr>
              <a:defRPr/>
            </a:pPr>
            <a:r>
              <a:rPr lang="en-US" sz="2000" dirty="0">
                <a:latin typeface="Times New Roman" pitchFamily="18" charset="0"/>
                <a:cs typeface="Times New Roman" pitchFamily="18" charset="0"/>
              </a:rPr>
              <a:t>The hazard presented by the substance.</a:t>
            </a:r>
          </a:p>
          <a:p>
            <a:pPr>
              <a:defRPr/>
            </a:pPr>
            <a:r>
              <a:rPr lang="en-US" sz="2000" dirty="0">
                <a:latin typeface="Times New Roman" pitchFamily="18" charset="0"/>
                <a:cs typeface="Times New Roman" pitchFamily="18" charset="0"/>
              </a:rPr>
              <a:t>How it is controlled.</a:t>
            </a:r>
          </a:p>
          <a:p>
            <a:pPr>
              <a:defRPr/>
            </a:pPr>
            <a:r>
              <a:rPr lang="en-US" sz="2000" dirty="0">
                <a:latin typeface="Times New Roman" pitchFamily="18" charset="0"/>
                <a:cs typeface="Times New Roman" pitchFamily="18" charset="0"/>
              </a:rPr>
              <a:t>Who is exposed, to how much and for how long, and what they’re doing.</a:t>
            </a:r>
          </a:p>
          <a:p>
            <a:pPr marL="800100" lvl="2" indent="0">
              <a:buFont typeface="Arial" charset="0"/>
              <a:buNone/>
              <a:defRPr/>
            </a:pPr>
            <a:endParaRPr lang="en-US" dirty="0" smtClean="0"/>
          </a:p>
          <a:p>
            <a:pPr lvl="2" indent="-342900">
              <a:defRPr/>
            </a:pPr>
            <a:endParaRPr lang="en-US" dirty="0" smtClean="0"/>
          </a:p>
          <a:p>
            <a:pPr marL="800100" lvl="2" indent="0">
              <a:buFont typeface="Arial" charset="0"/>
              <a:buNone/>
              <a:defRPr/>
            </a:pPr>
            <a:endParaRPr lang="en-US" dirty="0" smtClean="0"/>
          </a:p>
        </p:txBody>
      </p:sp>
      <p:sp>
        <p:nvSpPr>
          <p:cNvPr id="2" name="Slide Number Placeholder 1"/>
          <p:cNvSpPr>
            <a:spLocks noGrp="1"/>
          </p:cNvSpPr>
          <p:nvPr>
            <p:ph type="sldNum" sz="quarter" idx="12"/>
          </p:nvPr>
        </p:nvSpPr>
        <p:spPr>
          <a:xfrm>
            <a:off x="6588125" y="6492875"/>
            <a:ext cx="2133600" cy="365125"/>
          </a:xfrm>
        </p:spPr>
        <p:txBody>
          <a:bodyPr/>
          <a:lstStyle/>
          <a:p>
            <a:pPr>
              <a:defRPr/>
            </a:pPr>
            <a:r>
              <a:rPr lang="en-US" dirty="0" smtClean="0"/>
              <a:t>Page </a:t>
            </a:r>
            <a:fld id="{CD6A8898-387A-48B8-82D2-6AE146995ADA}" type="slidenum">
              <a:rPr lang="en-US" smtClean="0"/>
              <a:pPr>
                <a:defRPr/>
              </a:pPr>
              <a:t>4</a:t>
            </a:fld>
            <a:r>
              <a:rPr lang="en-US" dirty="0" smtClean="0"/>
              <a:t> of 28</a:t>
            </a:r>
            <a:endParaRPr lang="en-US" dirty="0"/>
          </a:p>
        </p:txBody>
      </p:sp>
      <p:sp>
        <p:nvSpPr>
          <p:cNvPr id="4" name="Footer Placeholder 3"/>
          <p:cNvSpPr>
            <a:spLocks noGrp="1"/>
          </p:cNvSpPr>
          <p:nvPr>
            <p:ph type="ftr" sz="quarter" idx="11"/>
          </p:nvPr>
        </p:nvSpPr>
        <p:spPr/>
        <p:txBody>
          <a:bodyPr/>
          <a:lstStyle/>
          <a:p>
            <a:pPr>
              <a:defRPr/>
            </a:pPr>
            <a:r>
              <a:rPr lang="en-US" smtClean="0"/>
              <a:t>NRL-TTC-PPT-003,Ver:002</a:t>
            </a:r>
            <a:endParaRPr lang="en-US"/>
          </a:p>
        </p:txBody>
      </p:sp>
    </p:spTree>
  </p:cSld>
  <p:clrMapOvr>
    <a:masterClrMapping/>
  </p:clrMapOvr>
  <p:transition spd="slow">
    <p:strips dir="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7" descr="High Res NR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0" y="0"/>
            <a:ext cx="1792288" cy="657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7" name="TextBox 4"/>
          <p:cNvSpPr txBox="1">
            <a:spLocks noChangeArrowheads="1"/>
          </p:cNvSpPr>
          <p:nvPr/>
        </p:nvSpPr>
        <p:spPr bwMode="auto">
          <a:xfrm>
            <a:off x="0" y="6572250"/>
            <a:ext cx="9144000" cy="2762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200">
              <a:solidFill>
                <a:schemeClr val="bg1"/>
              </a:solidFill>
            </a:endParaRPr>
          </a:p>
        </p:txBody>
      </p:sp>
      <p:pic>
        <p:nvPicPr>
          <p:cNvPr id="6148" name="Picture 7" descr="NRL_Logo_English_RGB_HRe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8788" y="500063"/>
            <a:ext cx="2857500"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9" name="Title 1"/>
          <p:cNvSpPr>
            <a:spLocks noGrp="1"/>
          </p:cNvSpPr>
          <p:nvPr>
            <p:ph type="title"/>
          </p:nvPr>
        </p:nvSpPr>
        <p:spPr>
          <a:xfrm>
            <a:off x="430213" y="887413"/>
            <a:ext cx="8229600" cy="650875"/>
          </a:xfrm>
        </p:spPr>
        <p:txBody>
          <a:bodyPr/>
          <a:lstStyle/>
          <a:p>
            <a:r>
              <a:rPr lang="en-US" altLang="en-US" smtClean="0">
                <a:latin typeface="Times New Roman" pitchFamily="18" charset="0"/>
                <a:cs typeface="Times New Roman" pitchFamily="18" charset="0"/>
              </a:rPr>
              <a:t>    </a:t>
            </a:r>
            <a:br>
              <a:rPr lang="en-US" altLang="en-US" smtClean="0">
                <a:latin typeface="Times New Roman" pitchFamily="18" charset="0"/>
                <a:cs typeface="Times New Roman" pitchFamily="18" charset="0"/>
              </a:rPr>
            </a:br>
            <a:r>
              <a:rPr lang="en-US" altLang="en-US" sz="3000" smtClean="0">
                <a:solidFill>
                  <a:srgbClr val="00B050"/>
                </a:solidFill>
                <a:latin typeface="Berlin Sans FB Demi" pitchFamily="34" charset="0"/>
                <a:cs typeface="Times New Roman" pitchFamily="18" charset="0"/>
              </a:rPr>
              <a:t>RISK ASSESSMENT</a:t>
            </a:r>
            <a:r>
              <a:rPr lang="en-US" altLang="en-US" smtClean="0">
                <a:solidFill>
                  <a:srgbClr val="00B050"/>
                </a:solidFill>
                <a:latin typeface="Berlin Sans FB Demi" pitchFamily="34" charset="0"/>
                <a:cs typeface="Times New Roman" pitchFamily="18" charset="0"/>
              </a:rPr>
              <a:t/>
            </a:r>
            <a:br>
              <a:rPr lang="en-US" altLang="en-US" smtClean="0">
                <a:solidFill>
                  <a:srgbClr val="00B050"/>
                </a:solidFill>
                <a:latin typeface="Berlin Sans FB Demi" pitchFamily="34" charset="0"/>
                <a:cs typeface="Times New Roman" pitchFamily="18" charset="0"/>
              </a:rPr>
            </a:br>
            <a:endParaRPr lang="en-US" altLang="en-US" smtClean="0">
              <a:solidFill>
                <a:srgbClr val="00B050"/>
              </a:solidFill>
              <a:latin typeface="Berlin Sans FB Demi" pitchFamily="34" charset="0"/>
              <a:cs typeface="Times New Roman" pitchFamily="18" charset="0"/>
            </a:endParaRPr>
          </a:p>
        </p:txBody>
      </p:sp>
      <p:sp>
        <p:nvSpPr>
          <p:cNvPr id="7174" name="Content Placeholder 2"/>
          <p:cNvSpPr>
            <a:spLocks noGrp="1"/>
          </p:cNvSpPr>
          <p:nvPr>
            <p:ph idx="1"/>
          </p:nvPr>
        </p:nvSpPr>
        <p:spPr>
          <a:xfrm>
            <a:off x="539750" y="1700213"/>
            <a:ext cx="7734300" cy="1223962"/>
          </a:xfrm>
        </p:spPr>
        <p:txBody>
          <a:bodyPr/>
          <a:lstStyle/>
          <a:p>
            <a:pPr marL="0" indent="0">
              <a:buFont typeface="Arial" charset="0"/>
              <a:buNone/>
              <a:defRPr/>
            </a:pPr>
            <a:r>
              <a:rPr lang="en-US" altLang="en-US" sz="2000" dirty="0" smtClean="0">
                <a:latin typeface="Times New Roman" pitchFamily="18" charset="0"/>
                <a:cs typeface="Times New Roman" pitchFamily="18" charset="0"/>
              </a:rPr>
              <a:t>“Is an analytical process that identifies hazards, who may be harmed and in what way they may be harmed, and it also takes into account factors that make the risk more likely and those that make it less likely.” </a:t>
            </a:r>
          </a:p>
          <a:p>
            <a:pPr>
              <a:defRPr/>
            </a:pPr>
            <a:endParaRPr lang="en-US" altLang="en-US" sz="1600" dirty="0" smtClean="0">
              <a:latin typeface="Times New Roman" pitchFamily="18" charset="0"/>
              <a:cs typeface="Times New Roman" pitchFamily="18" charset="0"/>
            </a:endParaRPr>
          </a:p>
        </p:txBody>
      </p:sp>
      <p:sp>
        <p:nvSpPr>
          <p:cNvPr id="2" name="Slide Number Placeholder 1"/>
          <p:cNvSpPr>
            <a:spLocks noGrp="1"/>
          </p:cNvSpPr>
          <p:nvPr>
            <p:ph type="sldNum" sz="quarter" idx="12"/>
          </p:nvPr>
        </p:nvSpPr>
        <p:spPr>
          <a:xfrm>
            <a:off x="6588125" y="6527800"/>
            <a:ext cx="2133600" cy="365125"/>
          </a:xfrm>
        </p:spPr>
        <p:txBody>
          <a:bodyPr/>
          <a:lstStyle/>
          <a:p>
            <a:pPr>
              <a:defRPr/>
            </a:pPr>
            <a:r>
              <a:rPr lang="en-US" dirty="0" smtClean="0"/>
              <a:t>Page </a:t>
            </a:r>
            <a:fld id="{DFCA3BC6-BC20-4356-B603-1CCF0A49DB85}" type="slidenum">
              <a:rPr lang="en-US" smtClean="0"/>
              <a:pPr>
                <a:defRPr/>
              </a:pPr>
              <a:t>5</a:t>
            </a:fld>
            <a:r>
              <a:rPr lang="en-US" dirty="0" smtClean="0"/>
              <a:t> of 28</a:t>
            </a:r>
            <a:endParaRPr lang="en-US" dirty="0"/>
          </a:p>
        </p:txBody>
      </p:sp>
      <p:sp>
        <p:nvSpPr>
          <p:cNvPr id="3" name="Footer Placeholder 2"/>
          <p:cNvSpPr>
            <a:spLocks noGrp="1"/>
          </p:cNvSpPr>
          <p:nvPr>
            <p:ph type="ftr" sz="quarter" idx="11"/>
          </p:nvPr>
        </p:nvSpPr>
        <p:spPr/>
        <p:txBody>
          <a:bodyPr/>
          <a:lstStyle/>
          <a:p>
            <a:pPr>
              <a:defRPr/>
            </a:pPr>
            <a:r>
              <a:rPr lang="en-US" smtClean="0"/>
              <a:t>NRL-TTC-PPT-003,Ver:002</a:t>
            </a:r>
            <a:endParaRPr lang="en-US"/>
          </a:p>
        </p:txBody>
      </p:sp>
    </p:spTree>
  </p:cSld>
  <p:clrMapOvr>
    <a:masterClrMapping/>
  </p:clrMapOvr>
  <p:transition spd="slow">
    <p:strips dir="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7" descr="High Res NR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0" y="0"/>
            <a:ext cx="1792288" cy="657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TextBox 4"/>
          <p:cNvSpPr txBox="1">
            <a:spLocks noChangeArrowheads="1"/>
          </p:cNvSpPr>
          <p:nvPr/>
        </p:nvSpPr>
        <p:spPr bwMode="auto">
          <a:xfrm>
            <a:off x="0" y="6572250"/>
            <a:ext cx="9144000" cy="2762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200">
                <a:solidFill>
                  <a:schemeClr val="bg1"/>
                </a:solidFill>
              </a:rPr>
              <a:t>            </a:t>
            </a:r>
          </a:p>
        </p:txBody>
      </p:sp>
      <p:pic>
        <p:nvPicPr>
          <p:cNvPr id="7172" name="Picture 7" descr="NRL_Logo_English_RGB_HRe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8788" y="500063"/>
            <a:ext cx="2857500"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3" name="Title 1"/>
          <p:cNvSpPr>
            <a:spLocks noGrp="1"/>
          </p:cNvSpPr>
          <p:nvPr>
            <p:ph type="title"/>
          </p:nvPr>
        </p:nvSpPr>
        <p:spPr>
          <a:xfrm>
            <a:off x="457200" y="1484313"/>
            <a:ext cx="8229600" cy="792162"/>
          </a:xfrm>
        </p:spPr>
        <p:txBody>
          <a:bodyPr/>
          <a:lstStyle/>
          <a:p>
            <a:r>
              <a:rPr lang="en-US" altLang="en-US" smtClean="0">
                <a:latin typeface="Times New Roman" pitchFamily="18" charset="0"/>
                <a:cs typeface="Times New Roman" pitchFamily="18" charset="0"/>
              </a:rPr>
              <a:t>    </a:t>
            </a:r>
            <a:r>
              <a:rPr lang="en-US" altLang="en-US" sz="2000" b="1" smtClean="0">
                <a:solidFill>
                  <a:srgbClr val="0070C0"/>
                </a:solidFill>
                <a:latin typeface="Times" pitchFamily="18" charset="0"/>
                <a:cs typeface="Times" pitchFamily="18" charset="0"/>
              </a:rPr>
              <a:t>DISTINCTION  BETWEEN  DIFFERENT  TYPES OF  INCIDENT</a:t>
            </a:r>
            <a:r>
              <a:rPr lang="en-US" altLang="en-US" sz="2000" b="1" smtClean="0">
                <a:latin typeface="Times" pitchFamily="18" charset="0"/>
                <a:cs typeface="Times" pitchFamily="18" charset="0"/>
              </a:rPr>
              <a:t/>
            </a:r>
            <a:br>
              <a:rPr lang="en-US" altLang="en-US" sz="2000" b="1" smtClean="0">
                <a:latin typeface="Times" pitchFamily="18" charset="0"/>
                <a:cs typeface="Times" pitchFamily="18" charset="0"/>
              </a:rPr>
            </a:br>
            <a:r>
              <a:rPr lang="en-US" altLang="en-US" sz="1600" b="1" smtClean="0">
                <a:latin typeface="Times" pitchFamily="18" charset="0"/>
                <a:cs typeface="Times" pitchFamily="18" charset="0"/>
              </a:rPr>
              <a:t> </a:t>
            </a:r>
          </a:p>
        </p:txBody>
      </p:sp>
      <p:sp>
        <p:nvSpPr>
          <p:cNvPr id="10246" name="Content Placeholder 2"/>
          <p:cNvSpPr>
            <a:spLocks noGrp="1"/>
          </p:cNvSpPr>
          <p:nvPr>
            <p:ph idx="1"/>
          </p:nvPr>
        </p:nvSpPr>
        <p:spPr>
          <a:xfrm>
            <a:off x="458788" y="2349500"/>
            <a:ext cx="8229600" cy="2303463"/>
          </a:xfrm>
        </p:spPr>
        <p:txBody>
          <a:bodyPr/>
          <a:lstStyle/>
          <a:p>
            <a:pPr marL="0" indent="0">
              <a:buFont typeface="Arial" charset="0"/>
              <a:buNone/>
              <a:defRPr/>
            </a:pPr>
            <a:endParaRPr lang="en-US" altLang="en-US" sz="2000" dirty="0" smtClean="0">
              <a:latin typeface="Times" panose="02020603050405020304" pitchFamily="18" charset="0"/>
              <a:cs typeface="Times" panose="02020603050405020304" pitchFamily="18" charset="0"/>
            </a:endParaRPr>
          </a:p>
          <a:p>
            <a:pPr>
              <a:buFont typeface="Wingdings" panose="05000000000000000000" pitchFamily="2" charset="2"/>
              <a:buChar char="Ø"/>
              <a:defRPr/>
            </a:pPr>
            <a:r>
              <a:rPr lang="en-US" altLang="en-US" sz="2000" dirty="0" smtClean="0">
                <a:latin typeface="Times" panose="02020603050405020304" pitchFamily="18" charset="0"/>
                <a:cs typeface="Times" panose="02020603050405020304" pitchFamily="18" charset="0"/>
              </a:rPr>
              <a:t>ILL-HEALTH</a:t>
            </a:r>
          </a:p>
          <a:p>
            <a:pPr>
              <a:buFont typeface="Wingdings" panose="05000000000000000000" pitchFamily="2" charset="2"/>
              <a:buChar char="Ø"/>
              <a:defRPr/>
            </a:pPr>
            <a:r>
              <a:rPr lang="en-US" altLang="en-US" sz="2000" dirty="0" smtClean="0">
                <a:latin typeface="Times" panose="02020603050405020304" pitchFamily="18" charset="0"/>
                <a:cs typeface="Times" panose="02020603050405020304" pitchFamily="18" charset="0"/>
              </a:rPr>
              <a:t>INJURY ACCIDENT</a:t>
            </a:r>
          </a:p>
          <a:p>
            <a:pPr>
              <a:buFont typeface="Wingdings" panose="05000000000000000000" pitchFamily="2" charset="2"/>
              <a:buChar char="Ø"/>
              <a:defRPr/>
            </a:pPr>
            <a:r>
              <a:rPr lang="en-US" altLang="en-US" sz="2000" dirty="0" smtClean="0">
                <a:latin typeface="Times" panose="02020603050405020304" pitchFamily="18" charset="0"/>
                <a:cs typeface="Times" panose="02020603050405020304" pitchFamily="18" charset="0"/>
              </a:rPr>
              <a:t>DANGEROUS OCCURRENCE</a:t>
            </a:r>
          </a:p>
          <a:p>
            <a:pPr>
              <a:buFont typeface="Wingdings" panose="05000000000000000000" pitchFamily="2" charset="2"/>
              <a:buChar char="Ø"/>
              <a:defRPr/>
            </a:pPr>
            <a:r>
              <a:rPr lang="en-US" altLang="en-US" sz="2000" dirty="0" smtClean="0">
                <a:latin typeface="Times" panose="02020603050405020304" pitchFamily="18" charset="0"/>
                <a:cs typeface="Times" panose="02020603050405020304" pitchFamily="18" charset="0"/>
              </a:rPr>
              <a:t>NEAR-MISS</a:t>
            </a:r>
          </a:p>
          <a:p>
            <a:pPr>
              <a:buFont typeface="Wingdings" panose="05000000000000000000" pitchFamily="2" charset="2"/>
              <a:buChar char="Ø"/>
              <a:defRPr/>
            </a:pPr>
            <a:r>
              <a:rPr lang="en-US" altLang="en-US" sz="2000" dirty="0" smtClean="0">
                <a:latin typeface="Times" panose="02020603050405020304" pitchFamily="18" charset="0"/>
                <a:cs typeface="Times" panose="02020603050405020304" pitchFamily="18" charset="0"/>
              </a:rPr>
              <a:t>DAMAGE-ONLY</a:t>
            </a:r>
          </a:p>
        </p:txBody>
      </p:sp>
      <p:sp>
        <p:nvSpPr>
          <p:cNvPr id="3" name="Slide Number Placeholder 2"/>
          <p:cNvSpPr>
            <a:spLocks noGrp="1"/>
          </p:cNvSpPr>
          <p:nvPr>
            <p:ph type="sldNum" sz="quarter" idx="12"/>
          </p:nvPr>
        </p:nvSpPr>
        <p:spPr>
          <a:xfrm>
            <a:off x="6659563" y="6572250"/>
            <a:ext cx="2133600" cy="365125"/>
          </a:xfrm>
        </p:spPr>
        <p:txBody>
          <a:bodyPr/>
          <a:lstStyle/>
          <a:p>
            <a:pPr>
              <a:defRPr/>
            </a:pPr>
            <a:r>
              <a:rPr lang="en-US" dirty="0" smtClean="0"/>
              <a:t>Page </a:t>
            </a:r>
            <a:fld id="{87AD92BE-F43F-40CA-BDEF-5506721A9C83}" type="slidenum">
              <a:rPr lang="en-US" smtClean="0"/>
              <a:pPr>
                <a:defRPr/>
              </a:pPr>
              <a:t>6</a:t>
            </a:fld>
            <a:r>
              <a:rPr lang="en-US" dirty="0" smtClean="0"/>
              <a:t> of 28</a:t>
            </a:r>
            <a:endParaRPr lang="en-US" dirty="0"/>
          </a:p>
        </p:txBody>
      </p:sp>
      <p:sp>
        <p:nvSpPr>
          <p:cNvPr id="2" name="Footer Placeholder 1"/>
          <p:cNvSpPr>
            <a:spLocks noGrp="1"/>
          </p:cNvSpPr>
          <p:nvPr>
            <p:ph type="ftr" sz="quarter" idx="11"/>
          </p:nvPr>
        </p:nvSpPr>
        <p:spPr/>
        <p:txBody>
          <a:bodyPr/>
          <a:lstStyle/>
          <a:p>
            <a:pPr>
              <a:defRPr/>
            </a:pPr>
            <a:r>
              <a:rPr lang="en-US" smtClean="0"/>
              <a:t>NRL-TTC-PPT-003,Ver:002</a:t>
            </a:r>
            <a:endParaRPr lang="en-US"/>
          </a:p>
        </p:txBody>
      </p:sp>
    </p:spTree>
  </p:cSld>
  <p:clrMapOvr>
    <a:masterClrMapping/>
  </p:clrMapOvr>
  <p:transition spd="slow">
    <p:strips dir="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7" descr="High Res NR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0" y="0"/>
            <a:ext cx="1792288" cy="657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5" name="TextBox 4"/>
          <p:cNvSpPr txBox="1">
            <a:spLocks noChangeArrowheads="1"/>
          </p:cNvSpPr>
          <p:nvPr/>
        </p:nvSpPr>
        <p:spPr bwMode="auto">
          <a:xfrm>
            <a:off x="0" y="6572250"/>
            <a:ext cx="9144000" cy="461963"/>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200">
                <a:solidFill>
                  <a:schemeClr val="bg1"/>
                </a:solidFill>
              </a:rPr>
              <a:t>            </a:t>
            </a:r>
          </a:p>
          <a:p>
            <a:pPr eaLnBrk="1" hangingPunct="1">
              <a:spcBef>
                <a:spcPct val="0"/>
              </a:spcBef>
              <a:buFontTx/>
              <a:buNone/>
            </a:pPr>
            <a:endParaRPr lang="en-US" altLang="en-US" sz="1200">
              <a:solidFill>
                <a:schemeClr val="bg1"/>
              </a:solidFill>
            </a:endParaRPr>
          </a:p>
        </p:txBody>
      </p:sp>
      <p:pic>
        <p:nvPicPr>
          <p:cNvPr id="8196" name="Picture 7" descr="NRL_Logo_English_RGB_HRe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8788" y="500063"/>
            <a:ext cx="2857500"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7" name="Title 1"/>
          <p:cNvSpPr>
            <a:spLocks noGrp="1"/>
          </p:cNvSpPr>
          <p:nvPr>
            <p:ph type="title"/>
          </p:nvPr>
        </p:nvSpPr>
        <p:spPr>
          <a:xfrm>
            <a:off x="458788" y="1341438"/>
            <a:ext cx="8229600" cy="652462"/>
          </a:xfrm>
        </p:spPr>
        <p:txBody>
          <a:bodyPr/>
          <a:lstStyle/>
          <a:p>
            <a:r>
              <a:rPr lang="en-US" altLang="en-US" sz="2800" b="1" smtClean="0">
                <a:solidFill>
                  <a:srgbClr val="0070C0"/>
                </a:solidFill>
                <a:latin typeface="Times New Roman" pitchFamily="18" charset="0"/>
                <a:cs typeface="Times New Roman" pitchFamily="18" charset="0"/>
              </a:rPr>
              <a:t>RATIOS OF INCIDENT OUTCOMES </a:t>
            </a:r>
            <a:r>
              <a:rPr lang="en-US" altLang="en-US" sz="1600" smtClean="0">
                <a:latin typeface="Times New Roman" pitchFamily="18" charset="0"/>
                <a:cs typeface="Times New Roman" pitchFamily="18" charset="0"/>
              </a:rPr>
              <a:t/>
            </a:r>
            <a:br>
              <a:rPr lang="en-US" altLang="en-US" sz="1600" smtClean="0">
                <a:latin typeface="Times New Roman" pitchFamily="18" charset="0"/>
                <a:cs typeface="Times New Roman" pitchFamily="18" charset="0"/>
              </a:rPr>
            </a:br>
            <a:r>
              <a:rPr lang="en-US" altLang="en-US" sz="1200" smtClean="0">
                <a:latin typeface="Times New Roman" pitchFamily="18" charset="0"/>
                <a:cs typeface="Times New Roman" pitchFamily="18" charset="0"/>
              </a:rPr>
              <a:t>FRANK BIRD ACCIDENT RATIO TRIANGLE</a:t>
            </a:r>
          </a:p>
        </p:txBody>
      </p:sp>
      <p:sp>
        <p:nvSpPr>
          <p:cNvPr id="3" name="Slide Number Placeholder 2"/>
          <p:cNvSpPr>
            <a:spLocks noGrp="1"/>
          </p:cNvSpPr>
          <p:nvPr>
            <p:ph type="sldNum" sz="quarter" idx="12"/>
          </p:nvPr>
        </p:nvSpPr>
        <p:spPr>
          <a:xfrm>
            <a:off x="6588125" y="6604000"/>
            <a:ext cx="2133600" cy="365125"/>
          </a:xfrm>
        </p:spPr>
        <p:txBody>
          <a:bodyPr/>
          <a:lstStyle/>
          <a:p>
            <a:pPr>
              <a:defRPr/>
            </a:pPr>
            <a:r>
              <a:rPr lang="en-US" dirty="0" smtClean="0"/>
              <a:t>Page </a:t>
            </a:r>
            <a:fld id="{AD3A7D2D-1D72-40C4-8EB6-ADDE0EBF8433}" type="slidenum">
              <a:rPr lang="en-US" smtClean="0"/>
              <a:pPr>
                <a:defRPr/>
              </a:pPr>
              <a:t>7</a:t>
            </a:fld>
            <a:r>
              <a:rPr lang="en-US" dirty="0" smtClean="0"/>
              <a:t> of 28</a:t>
            </a:r>
            <a:endParaRPr lang="en-US" dirty="0"/>
          </a:p>
        </p:txBody>
      </p:sp>
      <p:pic>
        <p:nvPicPr>
          <p:cNvPr id="8199" name="Picture 39"/>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a:xfrm>
            <a:off x="1095375" y="2205038"/>
            <a:ext cx="5924550" cy="331152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Footer Placeholder 1"/>
          <p:cNvSpPr>
            <a:spLocks noGrp="1"/>
          </p:cNvSpPr>
          <p:nvPr>
            <p:ph type="ftr" sz="quarter" idx="11"/>
          </p:nvPr>
        </p:nvSpPr>
        <p:spPr/>
        <p:txBody>
          <a:bodyPr/>
          <a:lstStyle/>
          <a:p>
            <a:pPr>
              <a:defRPr/>
            </a:pPr>
            <a:r>
              <a:rPr lang="en-US" smtClean="0"/>
              <a:t>NRL-TTC-PPT-003,Ver:002</a:t>
            </a:r>
            <a:endParaRPr lang="en-US"/>
          </a:p>
        </p:txBody>
      </p:sp>
    </p:spTree>
  </p:cSld>
  <p:clrMapOvr>
    <a:masterClrMapping/>
  </p:clrMapOvr>
  <p:transition spd="slow">
    <p:strips dir="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7" descr="High Res NR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0" y="0"/>
            <a:ext cx="1792288" cy="657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TextBox 4"/>
          <p:cNvSpPr txBox="1">
            <a:spLocks noChangeArrowheads="1"/>
          </p:cNvSpPr>
          <p:nvPr/>
        </p:nvSpPr>
        <p:spPr bwMode="auto">
          <a:xfrm>
            <a:off x="0" y="6572250"/>
            <a:ext cx="9144000" cy="2762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200">
                <a:solidFill>
                  <a:schemeClr val="bg1"/>
                </a:solidFill>
              </a:rPr>
              <a:t>            </a:t>
            </a:r>
          </a:p>
        </p:txBody>
      </p:sp>
      <p:pic>
        <p:nvPicPr>
          <p:cNvPr id="9220" name="Picture 7" descr="NRL_Logo_English_RGB_HRe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8788" y="500063"/>
            <a:ext cx="2857500"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1" name="Title 1"/>
          <p:cNvSpPr>
            <a:spLocks noGrp="1"/>
          </p:cNvSpPr>
          <p:nvPr>
            <p:ph type="title"/>
          </p:nvPr>
        </p:nvSpPr>
        <p:spPr>
          <a:xfrm>
            <a:off x="458788" y="1201738"/>
            <a:ext cx="8229600" cy="652462"/>
          </a:xfrm>
        </p:spPr>
        <p:txBody>
          <a:bodyPr/>
          <a:lstStyle/>
          <a:p>
            <a:r>
              <a:rPr lang="en-US" altLang="en-US" sz="2000" b="1" smtClean="0">
                <a:solidFill>
                  <a:srgbClr val="0070C0"/>
                </a:solidFill>
                <a:latin typeface="Times New Roman" pitchFamily="18" charset="0"/>
                <a:cs typeface="Times New Roman" pitchFamily="18" charset="0"/>
              </a:rPr>
              <a:t>RISK ASSESSORS</a:t>
            </a:r>
          </a:p>
        </p:txBody>
      </p:sp>
      <p:sp>
        <p:nvSpPr>
          <p:cNvPr id="12294" name="Content Placeholder 2"/>
          <p:cNvSpPr>
            <a:spLocks noGrp="1"/>
          </p:cNvSpPr>
          <p:nvPr>
            <p:ph idx="1"/>
          </p:nvPr>
        </p:nvSpPr>
        <p:spPr>
          <a:xfrm>
            <a:off x="971550" y="2133600"/>
            <a:ext cx="6884988" cy="4006850"/>
          </a:xfrm>
        </p:spPr>
        <p:txBody>
          <a:bodyPr/>
          <a:lstStyle/>
          <a:p>
            <a:pPr marL="0" indent="0">
              <a:buFont typeface="Arial" charset="0"/>
              <a:buNone/>
              <a:defRPr/>
            </a:pPr>
            <a:r>
              <a:rPr lang="en-US" altLang="en-US" sz="1600" dirty="0" smtClean="0">
                <a:latin typeface="Times New Roman" pitchFamily="18" charset="0"/>
                <a:cs typeface="Times New Roman" pitchFamily="18" charset="0"/>
              </a:rPr>
              <a:t>COMPOSITION OF RISK ASSESSMENT TEAM</a:t>
            </a:r>
          </a:p>
          <a:p>
            <a:pPr marL="0" indent="0">
              <a:buFont typeface="Arial" charset="0"/>
              <a:buNone/>
              <a:defRPr/>
            </a:pPr>
            <a:endParaRPr lang="en-US" altLang="en-US" sz="1600" dirty="0" smtClean="0">
              <a:latin typeface="Times New Roman" pitchFamily="18" charset="0"/>
              <a:cs typeface="Times New Roman" pitchFamily="18" charset="0"/>
            </a:endParaRPr>
          </a:p>
          <a:p>
            <a:pPr marL="0" indent="0">
              <a:buFont typeface="Arial" charset="0"/>
              <a:buNone/>
              <a:defRPr/>
            </a:pPr>
            <a:r>
              <a:rPr lang="en-US" altLang="en-US" sz="1600" dirty="0" smtClean="0">
                <a:latin typeface="Times New Roman" pitchFamily="18" charset="0"/>
                <a:cs typeface="Times New Roman" pitchFamily="18" charset="0"/>
              </a:rPr>
              <a:t>A typical risk assessment team would include:</a:t>
            </a:r>
          </a:p>
          <a:p>
            <a:pPr marL="0" indent="0">
              <a:buFont typeface="Arial" charset="0"/>
              <a:buNone/>
              <a:defRPr/>
            </a:pPr>
            <a:endParaRPr lang="en-US" altLang="en-US" sz="1600" dirty="0" smtClean="0">
              <a:latin typeface="Times New Roman" pitchFamily="18" charset="0"/>
              <a:cs typeface="Times New Roman" pitchFamily="18" charset="0"/>
            </a:endParaRPr>
          </a:p>
          <a:p>
            <a:pPr>
              <a:buFont typeface="Wingdings" panose="05000000000000000000" pitchFamily="2" charset="2"/>
              <a:buChar char="Ø"/>
              <a:defRPr/>
            </a:pPr>
            <a:r>
              <a:rPr lang="en-US" altLang="en-US" sz="1600" dirty="0" smtClean="0">
                <a:latin typeface="Times New Roman" pitchFamily="18" charset="0"/>
                <a:cs typeface="Times New Roman" pitchFamily="18" charset="0"/>
              </a:rPr>
              <a:t>Team Leader (From </a:t>
            </a:r>
            <a:r>
              <a:rPr lang="en-US" altLang="en-US" sz="1600" dirty="0" smtClean="0">
                <a:latin typeface="Times New Roman" pitchFamily="18" charset="0"/>
                <a:cs typeface="Times New Roman" pitchFamily="18" charset="0"/>
              </a:rPr>
              <a:t>OHS </a:t>
            </a:r>
            <a:r>
              <a:rPr lang="en-US" altLang="en-US" sz="1600" dirty="0" smtClean="0">
                <a:latin typeface="Times New Roman" pitchFamily="18" charset="0"/>
                <a:cs typeface="Times New Roman" pitchFamily="18" charset="0"/>
              </a:rPr>
              <a:t>Department)</a:t>
            </a:r>
          </a:p>
          <a:p>
            <a:pPr>
              <a:buFont typeface="Wingdings" panose="05000000000000000000" pitchFamily="2" charset="2"/>
              <a:buChar char="Ø"/>
              <a:defRPr/>
            </a:pPr>
            <a:r>
              <a:rPr lang="en-US" altLang="en-US" sz="1600" dirty="0" smtClean="0">
                <a:latin typeface="Times New Roman" pitchFamily="18" charset="0"/>
                <a:cs typeface="Times New Roman" pitchFamily="18" charset="0"/>
              </a:rPr>
              <a:t>First Line Manager (Department specific)</a:t>
            </a:r>
          </a:p>
          <a:p>
            <a:pPr>
              <a:buFont typeface="Wingdings" panose="05000000000000000000" pitchFamily="2" charset="2"/>
              <a:buChar char="Ø"/>
              <a:defRPr/>
            </a:pPr>
            <a:r>
              <a:rPr lang="en-US" altLang="en-US" sz="1600" dirty="0" smtClean="0">
                <a:latin typeface="Times New Roman" pitchFamily="18" charset="0"/>
                <a:cs typeface="Times New Roman" pitchFamily="18" charset="0"/>
              </a:rPr>
              <a:t>Worker Representative (Task/Department specific) </a:t>
            </a:r>
          </a:p>
          <a:p>
            <a:pPr marL="0" indent="0">
              <a:buFont typeface="Arial" charset="0"/>
              <a:buNone/>
              <a:defRPr/>
            </a:pPr>
            <a:endParaRPr lang="en-US" altLang="en-US" sz="1600" dirty="0" smtClean="0">
              <a:latin typeface="Times New Roman" pitchFamily="18" charset="0"/>
              <a:cs typeface="Times New Roman" pitchFamily="18" charset="0"/>
            </a:endParaRPr>
          </a:p>
        </p:txBody>
      </p:sp>
      <p:sp>
        <p:nvSpPr>
          <p:cNvPr id="3" name="Slide Number Placeholder 2"/>
          <p:cNvSpPr>
            <a:spLocks noGrp="1"/>
          </p:cNvSpPr>
          <p:nvPr>
            <p:ph type="sldNum" sz="quarter" idx="12"/>
          </p:nvPr>
        </p:nvSpPr>
        <p:spPr>
          <a:xfrm>
            <a:off x="6802438" y="6492875"/>
            <a:ext cx="2133600" cy="365125"/>
          </a:xfrm>
        </p:spPr>
        <p:txBody>
          <a:bodyPr/>
          <a:lstStyle/>
          <a:p>
            <a:pPr>
              <a:defRPr/>
            </a:pPr>
            <a:r>
              <a:rPr lang="en-US" dirty="0" smtClean="0"/>
              <a:t>Page </a:t>
            </a:r>
            <a:fld id="{00DC792F-CEC2-4FB1-B5D6-62B5A20545AE}" type="slidenum">
              <a:rPr lang="en-US" smtClean="0"/>
              <a:pPr>
                <a:defRPr/>
              </a:pPr>
              <a:t>8</a:t>
            </a:fld>
            <a:r>
              <a:rPr lang="en-US" dirty="0" smtClean="0"/>
              <a:t> of 28</a:t>
            </a:r>
            <a:endParaRPr lang="en-US" dirty="0"/>
          </a:p>
        </p:txBody>
      </p:sp>
      <p:sp>
        <p:nvSpPr>
          <p:cNvPr id="2" name="Footer Placeholder 1"/>
          <p:cNvSpPr>
            <a:spLocks noGrp="1"/>
          </p:cNvSpPr>
          <p:nvPr>
            <p:ph type="ftr" sz="quarter" idx="11"/>
          </p:nvPr>
        </p:nvSpPr>
        <p:spPr/>
        <p:txBody>
          <a:bodyPr/>
          <a:lstStyle/>
          <a:p>
            <a:pPr>
              <a:defRPr/>
            </a:pPr>
            <a:r>
              <a:rPr lang="en-US" smtClean="0"/>
              <a:t>NRL-TTC-PPT-003,Ver:002</a:t>
            </a:r>
            <a:endParaRPr lang="en-US"/>
          </a:p>
        </p:txBody>
      </p:sp>
    </p:spTree>
  </p:cSld>
  <p:clrMapOvr>
    <a:masterClrMapping/>
  </p:clrMapOvr>
  <p:transition spd="slow">
    <p:strips dir="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7" descr="High Res NR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0" y="0"/>
            <a:ext cx="1792288" cy="657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TextBox 4"/>
          <p:cNvSpPr txBox="1">
            <a:spLocks noChangeArrowheads="1"/>
          </p:cNvSpPr>
          <p:nvPr/>
        </p:nvSpPr>
        <p:spPr bwMode="auto">
          <a:xfrm>
            <a:off x="0" y="6572250"/>
            <a:ext cx="9144000" cy="2762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200">
                <a:solidFill>
                  <a:schemeClr val="bg1"/>
                </a:solidFill>
              </a:rPr>
              <a:t>            </a:t>
            </a:r>
          </a:p>
        </p:txBody>
      </p:sp>
      <p:pic>
        <p:nvPicPr>
          <p:cNvPr id="10244" name="Picture 7" descr="NRL_Logo_English_RGB_HRe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8788" y="500063"/>
            <a:ext cx="2857500"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5" name="Title 1"/>
          <p:cNvSpPr>
            <a:spLocks noGrp="1"/>
          </p:cNvSpPr>
          <p:nvPr>
            <p:ph type="title"/>
          </p:nvPr>
        </p:nvSpPr>
        <p:spPr>
          <a:xfrm>
            <a:off x="539750" y="500063"/>
            <a:ext cx="8229600" cy="652462"/>
          </a:xfrm>
        </p:spPr>
        <p:txBody>
          <a:bodyPr/>
          <a:lstStyle/>
          <a:p>
            <a:r>
              <a:rPr lang="en-US" altLang="en-US" smtClean="0">
                <a:latin typeface="Times New Roman" pitchFamily="18" charset="0"/>
                <a:cs typeface="Times New Roman" pitchFamily="18" charset="0"/>
              </a:rPr>
              <a:t>    </a:t>
            </a:r>
            <a:r>
              <a:rPr lang="en-US" altLang="en-US" sz="1600" b="1" smtClean="0">
                <a:latin typeface="Times" pitchFamily="18" charset="0"/>
                <a:cs typeface="Times" pitchFamily="18" charset="0"/>
              </a:rPr>
              <a:t>RISK ASSESSORS</a:t>
            </a:r>
            <a:br>
              <a:rPr lang="en-US" altLang="en-US" sz="1600" b="1" smtClean="0">
                <a:latin typeface="Times" pitchFamily="18" charset="0"/>
                <a:cs typeface="Times" pitchFamily="18" charset="0"/>
              </a:rPr>
            </a:br>
            <a:endParaRPr lang="en-US" altLang="en-US" sz="1600" b="1" smtClean="0">
              <a:latin typeface="Times" pitchFamily="18" charset="0"/>
              <a:cs typeface="Times" pitchFamily="18" charset="0"/>
            </a:endParaRPr>
          </a:p>
        </p:txBody>
      </p:sp>
      <p:sp>
        <p:nvSpPr>
          <p:cNvPr id="7174" name="Content Placeholder 2"/>
          <p:cNvSpPr>
            <a:spLocks noGrp="1"/>
          </p:cNvSpPr>
          <p:nvPr>
            <p:ph idx="1"/>
          </p:nvPr>
        </p:nvSpPr>
        <p:spPr>
          <a:xfrm>
            <a:off x="476250" y="1268413"/>
            <a:ext cx="8229600" cy="5303837"/>
          </a:xfrm>
        </p:spPr>
        <p:txBody>
          <a:bodyPr/>
          <a:lstStyle/>
          <a:p>
            <a:pPr marL="0" indent="0">
              <a:buFont typeface="Arial" charset="0"/>
              <a:buNone/>
              <a:defRPr/>
            </a:pPr>
            <a:r>
              <a:rPr lang="en-US" sz="1600" dirty="0">
                <a:latin typeface="Times New Roman" pitchFamily="18" charset="0"/>
                <a:cs typeface="Times New Roman" pitchFamily="18" charset="0"/>
              </a:rPr>
              <a:t>Risk assessment must be carried out by a competence person:</a:t>
            </a:r>
          </a:p>
          <a:p>
            <a:pPr>
              <a:buFont typeface="Arial" panose="020B0604020202020204" pitchFamily="34" charset="0"/>
              <a:buChar char="•"/>
              <a:defRPr/>
            </a:pPr>
            <a:r>
              <a:rPr lang="en-US" sz="1600" dirty="0">
                <a:latin typeface="Times New Roman" pitchFamily="18" charset="0"/>
                <a:cs typeface="Times New Roman" pitchFamily="18" charset="0"/>
              </a:rPr>
              <a:t>Must be able to demonstrate H&amp;S knowledge, experience that is relevant to organization,</a:t>
            </a:r>
          </a:p>
          <a:p>
            <a:pPr>
              <a:buFont typeface="Arial" panose="020B0604020202020204" pitchFamily="34" charset="0"/>
              <a:buChar char="•"/>
              <a:defRPr/>
            </a:pPr>
            <a:r>
              <a:rPr lang="en-US" sz="1600" dirty="0">
                <a:latin typeface="Times New Roman" pitchFamily="18" charset="0"/>
                <a:cs typeface="Times New Roman" pitchFamily="18" charset="0"/>
              </a:rPr>
              <a:t>Ability to apply these qualities to practical situations.</a:t>
            </a:r>
          </a:p>
          <a:p>
            <a:pPr>
              <a:buFont typeface="Arial" panose="020B0604020202020204" pitchFamily="34" charset="0"/>
              <a:buChar char="•"/>
              <a:defRPr/>
            </a:pPr>
            <a:r>
              <a:rPr lang="en-US" sz="1600" dirty="0">
                <a:latin typeface="Times New Roman" pitchFamily="18" charset="0"/>
                <a:cs typeface="Times New Roman" pitchFamily="18" charset="0"/>
              </a:rPr>
              <a:t>Ability to interpret technical information and standards,</a:t>
            </a:r>
          </a:p>
          <a:p>
            <a:pPr>
              <a:buFont typeface="Arial" panose="020B0604020202020204" pitchFamily="34" charset="0"/>
              <a:buChar char="•"/>
              <a:defRPr/>
            </a:pPr>
            <a:r>
              <a:rPr lang="en-US" sz="1600" dirty="0">
                <a:latin typeface="Times New Roman" pitchFamily="18" charset="0"/>
                <a:cs typeface="Times New Roman" pitchFamily="18" charset="0"/>
              </a:rPr>
              <a:t>Be systematic in their approach,</a:t>
            </a:r>
          </a:p>
          <a:p>
            <a:pPr>
              <a:buFont typeface="Arial" panose="020B0604020202020204" pitchFamily="34" charset="0"/>
              <a:buChar char="•"/>
              <a:defRPr/>
            </a:pPr>
            <a:r>
              <a:rPr lang="en-US" sz="1600" dirty="0">
                <a:latin typeface="Times New Roman" pitchFamily="18" charset="0"/>
                <a:cs typeface="Times New Roman" pitchFamily="18" charset="0"/>
              </a:rPr>
              <a:t>Be capable of communicating the findings in a comprehensive and relevant manner.</a:t>
            </a:r>
          </a:p>
          <a:p>
            <a:pPr marL="0" indent="0">
              <a:buFont typeface="Arial" charset="0"/>
              <a:buNone/>
              <a:defRPr/>
            </a:pPr>
            <a:endParaRPr lang="en-US" sz="1600" dirty="0" smtClean="0">
              <a:latin typeface="Times New Roman" pitchFamily="18" charset="0"/>
              <a:cs typeface="Times New Roman" pitchFamily="18" charset="0"/>
            </a:endParaRPr>
          </a:p>
          <a:p>
            <a:pPr marL="0" indent="0">
              <a:buFont typeface="Arial" charset="0"/>
              <a:buNone/>
              <a:defRPr/>
            </a:pPr>
            <a:r>
              <a:rPr lang="en-US" sz="1600" dirty="0">
                <a:latin typeface="Times New Roman" pitchFamily="18" charset="0"/>
                <a:cs typeface="Times New Roman" pitchFamily="18" charset="0"/>
              </a:rPr>
              <a:t>A “suitable” and “sufficient” risk assessment will identify all groups of people at risk.</a:t>
            </a:r>
          </a:p>
          <a:p>
            <a:pPr marL="0" indent="0">
              <a:buFont typeface="Arial" charset="0"/>
              <a:buNone/>
              <a:defRPr/>
            </a:pPr>
            <a:endParaRPr lang="en-US" sz="1600" dirty="0" smtClean="0">
              <a:latin typeface="Times New Roman" pitchFamily="18" charset="0"/>
              <a:cs typeface="Times New Roman" pitchFamily="18" charset="0"/>
            </a:endParaRPr>
          </a:p>
          <a:p>
            <a:pPr marL="0" indent="0">
              <a:buFont typeface="Arial" charset="0"/>
              <a:buNone/>
              <a:defRPr/>
            </a:pPr>
            <a:r>
              <a:rPr lang="en-US" sz="1600" dirty="0">
                <a:latin typeface="Times New Roman" pitchFamily="18" charset="0"/>
                <a:cs typeface="Times New Roman" pitchFamily="18" charset="0"/>
              </a:rPr>
              <a:t>In practice, this may mean noting groups or types of people at risk.</a:t>
            </a:r>
          </a:p>
          <a:p>
            <a:pPr marL="0" indent="0">
              <a:buFont typeface="Arial" charset="0"/>
              <a:buNone/>
              <a:defRPr/>
            </a:pPr>
            <a:endParaRPr lang="en-US" sz="1600" dirty="0" smtClean="0">
              <a:latin typeface="Times New Roman" pitchFamily="18" charset="0"/>
              <a:cs typeface="Times New Roman" pitchFamily="18" charset="0"/>
            </a:endParaRPr>
          </a:p>
        </p:txBody>
      </p:sp>
      <p:sp>
        <p:nvSpPr>
          <p:cNvPr id="2" name="Slide Number Placeholder 1"/>
          <p:cNvSpPr>
            <a:spLocks noGrp="1"/>
          </p:cNvSpPr>
          <p:nvPr>
            <p:ph type="sldNum" sz="quarter" idx="12"/>
          </p:nvPr>
        </p:nvSpPr>
        <p:spPr>
          <a:xfrm>
            <a:off x="6732588" y="6527800"/>
            <a:ext cx="2133600" cy="365125"/>
          </a:xfrm>
        </p:spPr>
        <p:txBody>
          <a:bodyPr/>
          <a:lstStyle/>
          <a:p>
            <a:pPr>
              <a:defRPr/>
            </a:pPr>
            <a:r>
              <a:rPr lang="en-US" dirty="0" smtClean="0"/>
              <a:t>Page </a:t>
            </a:r>
            <a:fld id="{72350DE8-DB5D-408D-869B-F3631A4CF50E}" type="slidenum">
              <a:rPr lang="en-US" smtClean="0"/>
              <a:pPr>
                <a:defRPr/>
              </a:pPr>
              <a:t>9</a:t>
            </a:fld>
            <a:r>
              <a:rPr lang="en-US" dirty="0" smtClean="0"/>
              <a:t> of 28</a:t>
            </a:r>
            <a:endParaRPr lang="en-US" dirty="0"/>
          </a:p>
        </p:txBody>
      </p:sp>
      <p:sp>
        <p:nvSpPr>
          <p:cNvPr id="3" name="Footer Placeholder 2"/>
          <p:cNvSpPr>
            <a:spLocks noGrp="1"/>
          </p:cNvSpPr>
          <p:nvPr>
            <p:ph type="ftr" sz="quarter" idx="11"/>
          </p:nvPr>
        </p:nvSpPr>
        <p:spPr/>
        <p:txBody>
          <a:bodyPr/>
          <a:lstStyle/>
          <a:p>
            <a:pPr>
              <a:defRPr/>
            </a:pPr>
            <a:r>
              <a:rPr lang="en-US" smtClean="0"/>
              <a:t>NRL-TTC-PPT-003,Ver:002</a:t>
            </a:r>
            <a:endParaRPr lang="en-US"/>
          </a:p>
        </p:txBody>
      </p:sp>
    </p:spTree>
  </p:cSld>
  <p:clrMapOvr>
    <a:masterClrMapping/>
  </p:clrMapOvr>
  <p:transition spd="slow">
    <p:strips dir="ru"/>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5439</TotalTime>
  <Words>1002</Words>
  <Application>Microsoft Office PowerPoint</Application>
  <PresentationFormat>On-screen Show (4:3)</PresentationFormat>
  <Paragraphs>217</Paragraphs>
  <Slides>23</Slides>
  <Notes>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3" baseType="lpstr">
      <vt:lpstr>Arial</vt:lpstr>
      <vt:lpstr>Calibri</vt:lpstr>
      <vt:lpstr>Times New Roman</vt:lpstr>
      <vt:lpstr>Tahoma</vt:lpstr>
      <vt:lpstr>Algerian</vt:lpstr>
      <vt:lpstr>Berlin Sans FB Demi</vt:lpstr>
      <vt:lpstr>Times</vt:lpstr>
      <vt:lpstr>Wingdings</vt:lpstr>
      <vt:lpstr>Office Theme</vt:lpstr>
      <vt:lpstr>Unknown</vt:lpstr>
      <vt:lpstr>NRL RISK MANAGEMENT</vt:lpstr>
      <vt:lpstr>MEANING OF  HAZARD, RISK,       AND  RISK ASSESSMENT </vt:lpstr>
      <vt:lpstr>  HAZARD Something that has the potential to cause harm (loss).  Something that has the potential to cause harm (loss). </vt:lpstr>
      <vt:lpstr>RISK The likelihood of potential harm from a hazard being realized.”  </vt:lpstr>
      <vt:lpstr>     RISK ASSESSMENT </vt:lpstr>
      <vt:lpstr>    DISTINCTION  BETWEEN  DIFFERENT  TYPES OF  INCIDENT  </vt:lpstr>
      <vt:lpstr>RATIOS OF INCIDENT OUTCOMES  FRANK BIRD ACCIDENT RATIO TRIANGLE</vt:lpstr>
      <vt:lpstr>RISK ASSESSORS</vt:lpstr>
      <vt:lpstr>    RISK ASSESSORS </vt:lpstr>
      <vt:lpstr>    RISK ASSESSMENT </vt:lpstr>
      <vt:lpstr>    IDENTIFYING  HAZARDS </vt:lpstr>
      <vt:lpstr>    IDENTIFYING HAZARDS</vt:lpstr>
      <vt:lpstr>    JOB SAFETY AND TASK ANALYSIS:</vt:lpstr>
      <vt:lpstr>    Assessing the Risk</vt:lpstr>
      <vt:lpstr>Evaluate the Risk</vt:lpstr>
      <vt:lpstr>          THE RISK EVALUATION CAN BE:</vt:lpstr>
      <vt:lpstr>                  Eliminate or Control the Risk  </vt:lpstr>
      <vt:lpstr>           The HIERARCHY of Control:</vt:lpstr>
      <vt:lpstr>           Monitor and Review Controls</vt:lpstr>
      <vt:lpstr>RISK ASSESSMENT SHOULD  BE PERIODICALLY REVIEWED</vt:lpstr>
      <vt:lpstr>How a Risk Register looks !</vt:lpstr>
      <vt:lpstr>PROVIDING APPROPRIATE INSTRUCTION TO WORKERS</vt:lpstr>
      <vt:lpstr>PowerPoint Presentation</vt:lpstr>
    </vt:vector>
  </TitlesOfParts>
  <Company>Mubadala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NRL Story</dc:title>
  <dc:creator>Kannan S Das</dc:creator>
  <cp:lastModifiedBy>Kannan Sivadasan Pillai Das (NRL)</cp:lastModifiedBy>
  <cp:revision>218</cp:revision>
  <cp:lastPrinted>2013-08-15T12:17:43Z</cp:lastPrinted>
  <dcterms:created xsi:type="dcterms:W3CDTF">2011-03-03T09:46:51Z</dcterms:created>
  <dcterms:modified xsi:type="dcterms:W3CDTF">2018-03-12T05:22:06Z</dcterms:modified>
</cp:coreProperties>
</file>