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61" r:id="rId2"/>
    <p:sldId id="416" r:id="rId3"/>
    <p:sldId id="448" r:id="rId4"/>
    <p:sldId id="449" r:id="rId5"/>
    <p:sldId id="450" r:id="rId6"/>
    <p:sldId id="451" r:id="rId7"/>
    <p:sldId id="430" r:id="rId8"/>
    <p:sldId id="452" r:id="rId9"/>
    <p:sldId id="431" r:id="rId10"/>
    <p:sldId id="453" r:id="rId11"/>
    <p:sldId id="454" r:id="rId12"/>
    <p:sldId id="434" r:id="rId13"/>
    <p:sldId id="435" r:id="rId14"/>
    <p:sldId id="432" r:id="rId15"/>
    <p:sldId id="436" r:id="rId16"/>
    <p:sldId id="438" r:id="rId17"/>
    <p:sldId id="439" r:id="rId18"/>
    <p:sldId id="440" r:id="rId19"/>
    <p:sldId id="442" r:id="rId20"/>
    <p:sldId id="443" r:id="rId21"/>
    <p:sldId id="444" r:id="rId22"/>
    <p:sldId id="446" r:id="rId23"/>
    <p:sldId id="441" r:id="rId24"/>
    <p:sldId id="445" r:id="rId25"/>
    <p:sldId id="447" r:id="rId26"/>
    <p:sldId id="456" r:id="rId27"/>
    <p:sldId id="406" r:id="rId28"/>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9" autoAdjust="0"/>
    <p:restoredTop sz="94675" autoAdjust="0"/>
  </p:normalViewPr>
  <p:slideViewPr>
    <p:cSldViewPr>
      <p:cViewPr>
        <p:scale>
          <a:sx n="100" d="100"/>
          <a:sy n="100" d="100"/>
        </p:scale>
        <p:origin x="-1944" y="-3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4D6849C-2891-48E9-A8BB-A1573DA8A334}" type="datetimeFigureOut">
              <a:rPr lang="en-US"/>
              <a:pPr>
                <a:defRPr/>
              </a:pPr>
              <a:t>19/02/2018</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F30F481-A75A-42A2-9E0B-A614FF62F457}" type="slidenum">
              <a:rPr lang="en-US"/>
              <a:pPr>
                <a:defRPr/>
              </a:pPr>
              <a:t>‹#›</a:t>
            </a:fld>
            <a:endParaRPr lang="en-US" dirty="0"/>
          </a:p>
        </p:txBody>
      </p:sp>
    </p:spTree>
    <p:extLst>
      <p:ext uri="{BB962C8B-B14F-4D97-AF65-F5344CB8AC3E}">
        <p14:creationId xmlns:p14="http://schemas.microsoft.com/office/powerpoint/2010/main" val="2007502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860E3DA1-8727-426E-B9F9-1B2D08745B54}" type="datetimeFigureOut">
              <a:rPr lang="en-US"/>
              <a:pPr>
                <a:defRPr/>
              </a:pPr>
              <a:t>19/02/2018</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CF7FC361-826C-4822-AA3B-9B679EE638D7}" type="slidenum">
              <a:rPr lang="en-US"/>
              <a:pPr>
                <a:defRPr/>
              </a:pPr>
              <a:t>‹#›</a:t>
            </a:fld>
            <a:endParaRPr lang="en-US" dirty="0"/>
          </a:p>
        </p:txBody>
      </p:sp>
    </p:spTree>
    <p:extLst>
      <p:ext uri="{BB962C8B-B14F-4D97-AF65-F5344CB8AC3E}">
        <p14:creationId xmlns:p14="http://schemas.microsoft.com/office/powerpoint/2010/main" val="498063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4FA1AEF-3652-467E-BD2B-00C9C3D44DD8}" type="datetime1">
              <a:rPr lang="en-US" smtClean="0"/>
              <a:t>19/02/2018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DEB66547-E813-4C0B-B01A-0DD17C1D7396}" type="slidenum">
              <a:rPr lang="en-US"/>
              <a:pPr>
                <a:defRPr/>
              </a:pPr>
              <a:t>‹#›</a:t>
            </a:fld>
            <a:endParaRPr lang="en-US" dirty="0"/>
          </a:p>
        </p:txBody>
      </p:sp>
    </p:spTree>
    <p:extLst>
      <p:ext uri="{BB962C8B-B14F-4D97-AF65-F5344CB8AC3E}">
        <p14:creationId xmlns:p14="http://schemas.microsoft.com/office/powerpoint/2010/main" val="2380344650"/>
      </p:ext>
    </p:extLst>
  </p:cSld>
  <p:clrMapOvr>
    <a:masterClrMapping/>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6743EF-29DA-4BD6-BF90-A523082DC2FE}" type="datetime1">
              <a:rPr lang="en-US" smtClean="0"/>
              <a:t>19/02/2018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5A36EB51-92E8-400E-99AD-476CBBA88692}" type="slidenum">
              <a:rPr lang="en-US"/>
              <a:pPr>
                <a:defRPr/>
              </a:pPr>
              <a:t>‹#›</a:t>
            </a:fld>
            <a:endParaRPr lang="en-US" dirty="0"/>
          </a:p>
        </p:txBody>
      </p:sp>
    </p:spTree>
    <p:extLst>
      <p:ext uri="{BB962C8B-B14F-4D97-AF65-F5344CB8AC3E}">
        <p14:creationId xmlns:p14="http://schemas.microsoft.com/office/powerpoint/2010/main" val="3007692334"/>
      </p:ext>
    </p:extLst>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F54BBD3-9088-4A9F-9292-4EB3F99DF76D}" type="datetime1">
              <a:rPr lang="en-US" smtClean="0"/>
              <a:t>19/02/2018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E494BFD2-6A18-45C4-B6AC-F95D5CF4C598}" type="slidenum">
              <a:rPr lang="en-US"/>
              <a:pPr>
                <a:defRPr/>
              </a:pPr>
              <a:t>‹#›</a:t>
            </a:fld>
            <a:endParaRPr lang="en-US" dirty="0"/>
          </a:p>
        </p:txBody>
      </p:sp>
    </p:spTree>
    <p:extLst>
      <p:ext uri="{BB962C8B-B14F-4D97-AF65-F5344CB8AC3E}">
        <p14:creationId xmlns:p14="http://schemas.microsoft.com/office/powerpoint/2010/main" val="224056764"/>
      </p:ext>
    </p:extLst>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0FBACA-4D9F-4B70-9552-714DC3DA05D6}" type="datetime1">
              <a:rPr lang="en-US" smtClean="0"/>
              <a:t>19/02/2018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53A490-3D3E-47B1-82BA-E5F23A5228CA}" type="slidenum">
              <a:rPr lang="en-US"/>
              <a:pPr>
                <a:defRPr/>
              </a:pPr>
              <a:t>‹#›</a:t>
            </a:fld>
            <a:endParaRPr lang="en-US" dirty="0"/>
          </a:p>
        </p:txBody>
      </p:sp>
    </p:spTree>
    <p:extLst>
      <p:ext uri="{BB962C8B-B14F-4D97-AF65-F5344CB8AC3E}">
        <p14:creationId xmlns:p14="http://schemas.microsoft.com/office/powerpoint/2010/main" val="2969344544"/>
      </p:ext>
    </p:extLst>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3FBE9C5-49B4-41E8-BD18-4CE3530C10A1}" type="datetime1">
              <a:rPr lang="en-US" smtClean="0"/>
              <a:t>19/02/2018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6" name="Slide Number Placeholder 5"/>
          <p:cNvSpPr>
            <a:spLocks noGrp="1"/>
          </p:cNvSpPr>
          <p:nvPr>
            <p:ph type="sldNum" sz="quarter" idx="12"/>
          </p:nvPr>
        </p:nvSpPr>
        <p:spPr/>
        <p:txBody>
          <a:bodyPr/>
          <a:lstStyle>
            <a:lvl1pPr>
              <a:defRPr/>
            </a:lvl1pPr>
          </a:lstStyle>
          <a:p>
            <a:pPr>
              <a:defRPr/>
            </a:pPr>
            <a:fld id="{CA5D84F1-CB42-4096-A03B-E74319DDE5EF}" type="slidenum">
              <a:rPr lang="en-US"/>
              <a:pPr>
                <a:defRPr/>
              </a:pPr>
              <a:t>‹#›</a:t>
            </a:fld>
            <a:endParaRPr lang="en-US" dirty="0"/>
          </a:p>
        </p:txBody>
      </p:sp>
    </p:spTree>
    <p:extLst>
      <p:ext uri="{BB962C8B-B14F-4D97-AF65-F5344CB8AC3E}">
        <p14:creationId xmlns:p14="http://schemas.microsoft.com/office/powerpoint/2010/main" val="4087674068"/>
      </p:ext>
    </p:extLst>
  </p:cSld>
  <p:clrMapOvr>
    <a:masterClrMapping/>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3D9E4B-E0E6-45EC-BF4D-1BDE579E9061}" type="datetime1">
              <a:rPr lang="en-US" smtClean="0"/>
              <a:t>19/02/2018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9862F1D7-DB8D-49F3-A89B-C6FBD9F7A46C}" type="slidenum">
              <a:rPr lang="en-US"/>
              <a:pPr>
                <a:defRPr/>
              </a:pPr>
              <a:t>‹#›</a:t>
            </a:fld>
            <a:endParaRPr lang="en-US" dirty="0"/>
          </a:p>
        </p:txBody>
      </p:sp>
    </p:spTree>
    <p:extLst>
      <p:ext uri="{BB962C8B-B14F-4D97-AF65-F5344CB8AC3E}">
        <p14:creationId xmlns:p14="http://schemas.microsoft.com/office/powerpoint/2010/main" val="2357800667"/>
      </p:ext>
    </p:extLst>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89E831-FAD4-4FD3-8443-59B5BE42B6A9}" type="datetime1">
              <a:rPr lang="en-US" smtClean="0"/>
              <a:t>19/02/2018</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9" name="Slide Number Placeholder 5"/>
          <p:cNvSpPr>
            <a:spLocks noGrp="1"/>
          </p:cNvSpPr>
          <p:nvPr>
            <p:ph type="sldNum" sz="quarter" idx="12"/>
          </p:nvPr>
        </p:nvSpPr>
        <p:spPr/>
        <p:txBody>
          <a:bodyPr/>
          <a:lstStyle>
            <a:lvl1pPr>
              <a:defRPr/>
            </a:lvl1pPr>
          </a:lstStyle>
          <a:p>
            <a:pPr>
              <a:defRPr/>
            </a:pPr>
            <a:fld id="{AD075C90-BABF-4021-A670-78F00FBD0CDF}" type="slidenum">
              <a:rPr lang="en-US"/>
              <a:pPr>
                <a:defRPr/>
              </a:pPr>
              <a:t>‹#›</a:t>
            </a:fld>
            <a:endParaRPr lang="en-US" dirty="0"/>
          </a:p>
        </p:txBody>
      </p:sp>
    </p:spTree>
    <p:extLst>
      <p:ext uri="{BB962C8B-B14F-4D97-AF65-F5344CB8AC3E}">
        <p14:creationId xmlns:p14="http://schemas.microsoft.com/office/powerpoint/2010/main" val="2130886686"/>
      </p:ext>
    </p:extLst>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FCC3158-79F3-47EF-86C4-12FF6982AFED}" type="datetime1">
              <a:rPr lang="en-US" smtClean="0"/>
              <a:t>19/02/2018</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5" name="Slide Number Placeholder 5"/>
          <p:cNvSpPr>
            <a:spLocks noGrp="1"/>
          </p:cNvSpPr>
          <p:nvPr>
            <p:ph type="sldNum" sz="quarter" idx="12"/>
          </p:nvPr>
        </p:nvSpPr>
        <p:spPr/>
        <p:txBody>
          <a:bodyPr/>
          <a:lstStyle>
            <a:lvl1pPr>
              <a:defRPr/>
            </a:lvl1pPr>
          </a:lstStyle>
          <a:p>
            <a:pPr>
              <a:defRPr/>
            </a:pPr>
            <a:fld id="{6E23C035-4A32-4AE5-8C6F-2B5896858C0C}" type="slidenum">
              <a:rPr lang="en-US"/>
              <a:pPr>
                <a:defRPr/>
              </a:pPr>
              <a:t>‹#›</a:t>
            </a:fld>
            <a:endParaRPr lang="en-US" dirty="0"/>
          </a:p>
        </p:txBody>
      </p:sp>
    </p:spTree>
    <p:extLst>
      <p:ext uri="{BB962C8B-B14F-4D97-AF65-F5344CB8AC3E}">
        <p14:creationId xmlns:p14="http://schemas.microsoft.com/office/powerpoint/2010/main" val="1065188912"/>
      </p:ext>
    </p:extLst>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F96AD3-16D6-4EB9-BB2B-B00BADDE5867}" type="datetime1">
              <a:rPr lang="en-US" smtClean="0"/>
              <a:t>19/02/2018</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4" name="Slide Number Placeholder 5"/>
          <p:cNvSpPr>
            <a:spLocks noGrp="1"/>
          </p:cNvSpPr>
          <p:nvPr>
            <p:ph type="sldNum" sz="quarter" idx="12"/>
          </p:nvPr>
        </p:nvSpPr>
        <p:spPr/>
        <p:txBody>
          <a:bodyPr/>
          <a:lstStyle>
            <a:lvl1pPr>
              <a:defRPr/>
            </a:lvl1pPr>
          </a:lstStyle>
          <a:p>
            <a:pPr>
              <a:defRPr/>
            </a:pPr>
            <a:fld id="{0FC2F9AD-0C80-4193-94AC-852D7EDBE072}" type="slidenum">
              <a:rPr lang="en-US"/>
              <a:pPr>
                <a:defRPr/>
              </a:pPr>
              <a:t>‹#›</a:t>
            </a:fld>
            <a:endParaRPr lang="en-US" dirty="0"/>
          </a:p>
        </p:txBody>
      </p:sp>
    </p:spTree>
    <p:extLst>
      <p:ext uri="{BB962C8B-B14F-4D97-AF65-F5344CB8AC3E}">
        <p14:creationId xmlns:p14="http://schemas.microsoft.com/office/powerpoint/2010/main" val="2160507120"/>
      </p:ext>
    </p:extLst>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485F087-E62C-4A1B-ADD2-16FEB415C083}" type="datetime1">
              <a:rPr lang="en-US" smtClean="0"/>
              <a:t>19/02/2018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DC92B363-85ED-4631-BE99-ED00FEC762A3}" type="slidenum">
              <a:rPr lang="en-US"/>
              <a:pPr>
                <a:defRPr/>
              </a:pPr>
              <a:t>‹#›</a:t>
            </a:fld>
            <a:endParaRPr lang="en-US" dirty="0"/>
          </a:p>
        </p:txBody>
      </p:sp>
    </p:spTree>
    <p:extLst>
      <p:ext uri="{BB962C8B-B14F-4D97-AF65-F5344CB8AC3E}">
        <p14:creationId xmlns:p14="http://schemas.microsoft.com/office/powerpoint/2010/main" val="2099733335"/>
      </p:ext>
    </p:extLst>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58011B-C00D-42FA-A2E6-221867814E09}" type="datetime1">
              <a:rPr lang="en-US" smtClean="0"/>
              <a:t>19/02/2018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NRL-TTC-PPT-007,Ver:001</a:t>
            </a:r>
            <a:endParaRPr lang="en-US"/>
          </a:p>
        </p:txBody>
      </p:sp>
      <p:sp>
        <p:nvSpPr>
          <p:cNvPr id="7" name="Slide Number Placeholder 5"/>
          <p:cNvSpPr>
            <a:spLocks noGrp="1"/>
          </p:cNvSpPr>
          <p:nvPr>
            <p:ph type="sldNum" sz="quarter" idx="12"/>
          </p:nvPr>
        </p:nvSpPr>
        <p:spPr/>
        <p:txBody>
          <a:bodyPr/>
          <a:lstStyle>
            <a:lvl1pPr>
              <a:defRPr/>
            </a:lvl1pPr>
          </a:lstStyle>
          <a:p>
            <a:pPr>
              <a:defRPr/>
            </a:pPr>
            <a:fld id="{4C7B115C-860E-41EF-A815-52A3A7B9EA32}" type="slidenum">
              <a:rPr lang="en-US"/>
              <a:pPr>
                <a:defRPr/>
              </a:pPr>
              <a:t>‹#›</a:t>
            </a:fld>
            <a:endParaRPr lang="en-US" dirty="0"/>
          </a:p>
        </p:txBody>
      </p:sp>
    </p:spTree>
    <p:extLst>
      <p:ext uri="{BB962C8B-B14F-4D97-AF65-F5344CB8AC3E}">
        <p14:creationId xmlns:p14="http://schemas.microsoft.com/office/powerpoint/2010/main" val="2235332101"/>
      </p:ext>
    </p:extLst>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C75254E-516C-489B-ABD3-A0CBF5B267E4}" type="datetime1">
              <a:rPr lang="en-US" smtClean="0"/>
              <a:t>19/02/2018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smtClean="0"/>
              <a:t>NRL-TTC-PPT-007,Ver:001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DD0174D-291A-4FEF-8273-AEA62D9EB86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strips dir="ru"/>
  </p:transition>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Box 4"/>
          <p:cNvSpPr txBox="1">
            <a:spLocks noChangeArrowheads="1"/>
          </p:cNvSpPr>
          <p:nvPr/>
        </p:nvSpPr>
        <p:spPr bwMode="auto">
          <a:xfrm>
            <a:off x="0" y="6572250"/>
            <a:ext cx="9144000" cy="2762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200">
                <a:solidFill>
                  <a:schemeClr val="bg1"/>
                </a:solidFill>
              </a:rPr>
              <a:t>            </a:t>
            </a:r>
          </a:p>
        </p:txBody>
      </p:sp>
      <p:pic>
        <p:nvPicPr>
          <p:cNvPr id="2052"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itle 3"/>
          <p:cNvSpPr>
            <a:spLocks noGrp="1"/>
          </p:cNvSpPr>
          <p:nvPr>
            <p:ph type="ctrTitle"/>
          </p:nvPr>
        </p:nvSpPr>
        <p:spPr>
          <a:xfrm>
            <a:off x="251520" y="2420888"/>
            <a:ext cx="8352928" cy="1470025"/>
          </a:xfrm>
        </p:spPr>
        <p:txBody>
          <a:bodyPr/>
          <a:lstStyle/>
          <a:p>
            <a:r>
              <a:rPr lang="en-US" altLang="en-US" b="1" dirty="0" smtClean="0">
                <a:solidFill>
                  <a:schemeClr val="tx2"/>
                </a:solidFill>
                <a:latin typeface="Times New Roman" pitchFamily="18" charset="0"/>
                <a:cs typeface="Times New Roman" pitchFamily="18" charset="0"/>
              </a:rPr>
              <a:t>NRL DISASTER </a:t>
            </a:r>
            <a:r>
              <a:rPr lang="en-US" altLang="en-US" b="1" u="sng" dirty="0" smtClean="0">
                <a:solidFill>
                  <a:schemeClr val="tx2"/>
                </a:solidFill>
                <a:latin typeface="Times New Roman" pitchFamily="18" charset="0"/>
                <a:cs typeface="Times New Roman" pitchFamily="18" charset="0"/>
              </a:rPr>
              <a:t>MANAGEMENT</a:t>
            </a:r>
            <a:endParaRPr lang="en-US" altLang="en-US" b="1" u="sng" dirty="0" smtClean="0">
              <a:solidFill>
                <a:schemeClr val="tx2"/>
              </a:solidFill>
              <a:latin typeface="Times New Roman" pitchFamily="18" charset="0"/>
              <a:cs typeface="Times New Roman" pitchFamily="18" charset="0"/>
            </a:endParaRPr>
          </a:p>
        </p:txBody>
      </p:sp>
      <p:sp>
        <p:nvSpPr>
          <p:cNvPr id="5" name="Subtitle 4"/>
          <p:cNvSpPr>
            <a:spLocks noGrp="1"/>
          </p:cNvSpPr>
          <p:nvPr>
            <p:ph type="subTitle" idx="1"/>
          </p:nvPr>
        </p:nvSpPr>
        <p:spPr/>
        <p:txBody>
          <a:bodyPr/>
          <a:lstStyle/>
          <a:p>
            <a:pPr>
              <a:buFont typeface="Arial" charset="0"/>
              <a:buNone/>
              <a:defRPr/>
            </a:pPr>
            <a:endParaRPr lang="en-US" dirty="0"/>
          </a:p>
        </p:txBody>
      </p:sp>
      <p:sp>
        <p:nvSpPr>
          <p:cNvPr id="4" name="Footer Placeholder 3"/>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US" altLang="en-US" sz="2800" b="1" u="sng" dirty="0" smtClean="0">
                <a:solidFill>
                  <a:schemeClr val="tx2"/>
                </a:solidFill>
                <a:latin typeface="Times New Roman" pitchFamily="18" charset="0"/>
                <a:cs typeface="Times New Roman" pitchFamily="18" charset="0"/>
              </a:rPr>
              <a:t>EMERGENCY </a:t>
            </a:r>
            <a:r>
              <a:rPr lang="en-US" altLang="en-US" sz="2800" b="1" u="sng" dirty="0">
                <a:solidFill>
                  <a:schemeClr val="tx2"/>
                </a:solidFill>
                <a:latin typeface="Times New Roman" pitchFamily="18" charset="0"/>
                <a:cs typeface="Times New Roman" pitchFamily="18" charset="0"/>
              </a:rPr>
              <a:t>EVACUATION PROCEDURES</a:t>
            </a:r>
            <a:endParaRPr lang="en-US" altLang="en-US" sz="2800" b="1" u="sng" dirty="0" smtClean="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908050"/>
            <a:ext cx="8784976" cy="5761038"/>
          </a:xfrm>
        </p:spPr>
        <p:txBody>
          <a:bodyPr/>
          <a:lstStyle/>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The emergency </a:t>
            </a:r>
            <a:r>
              <a:rPr lang="en-US" sz="2000" dirty="0">
                <a:solidFill>
                  <a:schemeClr val="tx2"/>
                </a:solidFill>
                <a:latin typeface="Times New Roman" panose="02020603050405020304" pitchFamily="18" charset="0"/>
                <a:cs typeface="Times New Roman" panose="02020603050405020304" pitchFamily="18" charset="0"/>
              </a:rPr>
              <a:t>evacuation of the facility can be triggered by Activation of the building’s audible/visual fire alarm system and to the extent possible Security officers to inform the </a:t>
            </a:r>
            <a:r>
              <a:rPr lang="en-US" sz="2000" dirty="0" smtClean="0">
                <a:solidFill>
                  <a:schemeClr val="tx2"/>
                </a:solidFill>
                <a:latin typeface="Times New Roman" panose="02020603050405020304" pitchFamily="18" charset="0"/>
                <a:cs typeface="Times New Roman" panose="02020603050405020304" pitchFamily="18" charset="0"/>
              </a:rPr>
              <a:t>staff.</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Once </a:t>
            </a:r>
            <a:r>
              <a:rPr lang="en-US" sz="2000" dirty="0">
                <a:solidFill>
                  <a:schemeClr val="tx2"/>
                </a:solidFill>
                <a:latin typeface="Times New Roman" panose="02020603050405020304" pitchFamily="18" charset="0"/>
                <a:cs typeface="Times New Roman" panose="02020603050405020304" pitchFamily="18" charset="0"/>
              </a:rPr>
              <a:t>a disaster has been determined to have occurred, everyone in the facility must be notified. Employees with response roles are to be mobilized. Employees must take the following steps</a:t>
            </a:r>
            <a:r>
              <a:rPr lang="en-US" sz="2000" dirty="0" smtClean="0">
                <a:solidFill>
                  <a:schemeClr val="tx2"/>
                </a:solidFill>
                <a:latin typeface="Times New Roman" panose="02020603050405020304" pitchFamily="18" charset="0"/>
                <a:cs typeface="Times New Roman" panose="02020603050405020304" pitchFamily="18" charset="0"/>
              </a:rPr>
              <a:t>:</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•All </a:t>
            </a:r>
            <a:r>
              <a:rPr lang="en-US" sz="2000" dirty="0">
                <a:solidFill>
                  <a:schemeClr val="tx2"/>
                </a:solidFill>
                <a:latin typeface="Times New Roman" panose="02020603050405020304" pitchFamily="18" charset="0"/>
                <a:cs typeface="Times New Roman" panose="02020603050405020304" pitchFamily="18" charset="0"/>
              </a:rPr>
              <a:t>employees will evacuate the building in an orderly manner to the designated departmental meeting areas detailed in this plan. </a:t>
            </a:r>
            <a:endParaRPr lang="en-US" sz="2000" dirty="0" smtClean="0">
              <a:solidFill>
                <a:schemeClr val="tx2"/>
              </a:solidFill>
              <a:latin typeface="Times New Roman" panose="02020603050405020304" pitchFamily="18" charset="0"/>
              <a:cs typeface="Times New Roman" panose="02020603050405020304" pitchFamily="18" charset="0"/>
            </a:endParaRP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•Floor </a:t>
            </a:r>
            <a:r>
              <a:rPr lang="en-US" sz="2000" dirty="0">
                <a:solidFill>
                  <a:schemeClr val="tx2"/>
                </a:solidFill>
                <a:latin typeface="Times New Roman" panose="02020603050405020304" pitchFamily="18" charset="0"/>
                <a:cs typeface="Times New Roman" panose="02020603050405020304" pitchFamily="18" charset="0"/>
              </a:rPr>
              <a:t>wardens will sweep their departments to verify that their department has been evacuated</a:t>
            </a:r>
            <a:r>
              <a:rPr lang="en-US" sz="2000" dirty="0" smtClean="0">
                <a:solidFill>
                  <a:schemeClr val="tx2"/>
                </a:solidFill>
                <a:latin typeface="Times New Roman" panose="02020603050405020304" pitchFamily="18" charset="0"/>
                <a:cs typeface="Times New Roman" panose="02020603050405020304" pitchFamily="18" charset="0"/>
              </a:rPr>
              <a:t>.</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•Floor </a:t>
            </a:r>
            <a:r>
              <a:rPr lang="en-US" sz="2000" dirty="0">
                <a:solidFill>
                  <a:schemeClr val="tx2"/>
                </a:solidFill>
                <a:latin typeface="Times New Roman" panose="02020603050405020304" pitchFamily="18" charset="0"/>
                <a:cs typeface="Times New Roman" panose="02020603050405020304" pitchFamily="18" charset="0"/>
              </a:rPr>
              <a:t>wardens will report to the incident command center the evacuation status of their </a:t>
            </a:r>
            <a:r>
              <a:rPr lang="en-US" sz="2000" dirty="0" smtClean="0">
                <a:solidFill>
                  <a:schemeClr val="tx2"/>
                </a:solidFill>
                <a:latin typeface="Times New Roman" panose="02020603050405020304" pitchFamily="18" charset="0"/>
                <a:cs typeface="Times New Roman" panose="02020603050405020304" pitchFamily="18" charset="0"/>
              </a:rPr>
              <a:t>department.</a:t>
            </a: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If </a:t>
            </a:r>
            <a:r>
              <a:rPr lang="en-US" sz="2000" dirty="0">
                <a:solidFill>
                  <a:schemeClr val="tx2"/>
                </a:solidFill>
                <a:latin typeface="Times New Roman" panose="02020603050405020304" pitchFamily="18" charset="0"/>
                <a:cs typeface="Times New Roman" panose="02020603050405020304" pitchFamily="18" charset="0"/>
              </a:rPr>
              <a:t>an employee has activated the emergency evacuation of a facility through pulling a fire alarm station or calling 999, he/she must report to their supervisor upon evacuation from the facility. </a:t>
            </a:r>
            <a:endParaRPr lang="en-US" sz="2000" dirty="0" smtClean="0">
              <a:solidFill>
                <a:schemeClr val="tx2"/>
              </a:solidFill>
              <a:latin typeface="Times New Roman" panose="02020603050405020304" pitchFamily="18" charset="0"/>
              <a:cs typeface="Times New Roman" panose="02020603050405020304" pitchFamily="18" charset="0"/>
            </a:endParaRPr>
          </a:p>
          <a:p>
            <a:pPr marL="0" indent="0">
              <a:buFont typeface="Arial" pitchFamily="34" charset="0"/>
              <a:buNone/>
              <a:defRPr/>
            </a:pPr>
            <a:r>
              <a:rPr lang="en-US" sz="2000" dirty="0" smtClean="0">
                <a:solidFill>
                  <a:schemeClr val="tx2"/>
                </a:solidFill>
                <a:latin typeface="Times New Roman" panose="02020603050405020304" pitchFamily="18" charset="0"/>
                <a:cs typeface="Times New Roman" panose="02020603050405020304" pitchFamily="18" charset="0"/>
              </a:rPr>
              <a:t>The </a:t>
            </a:r>
            <a:r>
              <a:rPr lang="en-US" sz="2000" dirty="0">
                <a:solidFill>
                  <a:schemeClr val="tx2"/>
                </a:solidFill>
                <a:latin typeface="Times New Roman" panose="02020603050405020304" pitchFamily="18" charset="0"/>
                <a:cs typeface="Times New Roman" panose="02020603050405020304" pitchFamily="18" charset="0"/>
              </a:rPr>
              <a:t>employee will go with the supervisor to the incident command center to provide details regarding the event</a:t>
            </a:r>
            <a:r>
              <a:rPr lang="en-US" sz="2000" dirty="0" smtClean="0">
                <a:solidFill>
                  <a:schemeClr val="tx2"/>
                </a:solidFill>
                <a:latin typeface="Times New Roman" panose="02020603050405020304" pitchFamily="18" charset="0"/>
                <a:cs typeface="Times New Roman" panose="02020603050405020304" pitchFamily="18" charset="0"/>
              </a:rPr>
              <a:t>.</a:t>
            </a:r>
            <a:endParaRPr lang="en-US" sz="2000" dirty="0">
              <a:solidFill>
                <a:schemeClr val="tx2"/>
              </a:solidFill>
              <a:latin typeface="Times New Roman" panose="02020603050405020304" pitchFamily="18" charset="0"/>
              <a:cs typeface="Times New Roman" panose="02020603050405020304" pitchFamily="18" charset="0"/>
            </a:endParaRPr>
          </a:p>
          <a:p>
            <a:pPr lvl="1">
              <a:defRPr/>
            </a:pPr>
            <a:r>
              <a:rPr lang="en-US" sz="1400" dirty="0" smtClean="0">
                <a:solidFill>
                  <a:schemeClr val="tx2"/>
                </a:solidFill>
                <a:latin typeface="Times New Roman" panose="02020603050405020304" pitchFamily="18" charset="0"/>
                <a:cs typeface="Times New Roman" panose="02020603050405020304" pitchFamily="18" charset="0"/>
              </a:rPr>
              <a:t> </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2967233007"/>
      </p:ext>
    </p:extLst>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US" altLang="en-US" sz="2800" b="1" u="sng" dirty="0" smtClean="0">
                <a:solidFill>
                  <a:schemeClr val="tx2"/>
                </a:solidFill>
                <a:latin typeface="Times New Roman" pitchFamily="18" charset="0"/>
                <a:cs typeface="Times New Roman" pitchFamily="18" charset="0"/>
              </a:rPr>
              <a:t>EVACUATION OF THE DISABLED</a:t>
            </a:r>
            <a:endParaRPr lang="en-US" altLang="en-US" sz="2800" b="1" u="sng" dirty="0" smtClean="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a:xfrm>
            <a:off x="251520" y="908050"/>
            <a:ext cx="8784976" cy="5761038"/>
          </a:xfrm>
        </p:spPr>
        <p:txBody>
          <a:bodyPr/>
          <a:lstStyle/>
          <a:p>
            <a:pPr marL="0" indent="0">
              <a:buNone/>
              <a:defRPr/>
            </a:pPr>
            <a:r>
              <a:rPr lang="en-US" sz="2000" dirty="0">
                <a:solidFill>
                  <a:schemeClr val="tx2"/>
                </a:solidFill>
                <a:latin typeface="Times New Roman" panose="02020603050405020304" pitchFamily="18" charset="0"/>
                <a:cs typeface="Times New Roman" panose="02020603050405020304" pitchFamily="18" charset="0"/>
              </a:rPr>
              <a:t>An updated list of individuals with declared disabilities that require assistance in this facility is maintained by the site safety officer, Floor wardens and Human </a:t>
            </a:r>
            <a:r>
              <a:rPr lang="en-US" sz="2000" dirty="0" smtClean="0">
                <a:solidFill>
                  <a:schemeClr val="tx2"/>
                </a:solidFill>
                <a:latin typeface="Times New Roman" panose="02020603050405020304" pitchFamily="18" charset="0"/>
                <a:cs typeface="Times New Roman" panose="02020603050405020304" pitchFamily="18" charset="0"/>
              </a:rPr>
              <a:t>Resources.</a:t>
            </a:r>
          </a:p>
          <a:p>
            <a:pPr marL="0" indent="0">
              <a:buNone/>
              <a:defRPr/>
            </a:pPr>
            <a:r>
              <a:rPr lang="en-US" sz="2000" dirty="0">
                <a:solidFill>
                  <a:schemeClr val="tx2"/>
                </a:solidFill>
                <a:latin typeface="Times New Roman" panose="02020603050405020304" pitchFamily="18" charset="0"/>
                <a:cs typeface="Times New Roman" panose="02020603050405020304" pitchFamily="18" charset="0"/>
              </a:rPr>
              <a:t>NRL personnel are to assist in the evacuation of all persons with disabilities (e.g. disabled, contractors, visitors) in their respective areas.</a:t>
            </a:r>
            <a:endParaRPr lang="en-US" sz="2000" dirty="0" smtClean="0">
              <a:solidFill>
                <a:schemeClr val="tx2"/>
              </a:solidFill>
              <a:latin typeface="Times New Roman" panose="02020603050405020304" pitchFamily="18" charset="0"/>
              <a:cs typeface="Times New Roman" panose="02020603050405020304" pitchFamily="18" charset="0"/>
            </a:endParaRPr>
          </a:p>
          <a:p>
            <a:pPr>
              <a:defRPr/>
            </a:pPr>
            <a:r>
              <a:rPr lang="en-US" sz="2000" dirty="0" smtClean="0">
                <a:solidFill>
                  <a:schemeClr val="tx2"/>
                </a:solidFill>
                <a:latin typeface="Times" panose="02020603050405020304" pitchFamily="18" charset="0"/>
                <a:cs typeface="Times" panose="02020603050405020304" pitchFamily="18" charset="0"/>
              </a:rPr>
              <a:t>Visually </a:t>
            </a:r>
            <a:r>
              <a:rPr lang="en-US" sz="2000" dirty="0">
                <a:solidFill>
                  <a:schemeClr val="tx2"/>
                </a:solidFill>
                <a:latin typeface="Times" panose="02020603050405020304" pitchFamily="18" charset="0"/>
                <a:cs typeface="Times" panose="02020603050405020304" pitchFamily="18" charset="0"/>
              </a:rPr>
              <a:t>Impaired- Tell the person the nature of the emergency and offer guidance to the nearest emergency exit.  Ask the disabled person to take your arm and follow you.</a:t>
            </a:r>
          </a:p>
          <a:p>
            <a:pPr>
              <a:defRPr/>
            </a:pPr>
            <a:r>
              <a:rPr lang="en-US" sz="2000" dirty="0" smtClean="0">
                <a:solidFill>
                  <a:schemeClr val="tx2"/>
                </a:solidFill>
                <a:latin typeface="Times" panose="02020603050405020304" pitchFamily="18" charset="0"/>
                <a:cs typeface="Times" panose="02020603050405020304" pitchFamily="18" charset="0"/>
              </a:rPr>
              <a:t>Hearing </a:t>
            </a:r>
            <a:r>
              <a:rPr lang="en-US" sz="2000" dirty="0">
                <a:solidFill>
                  <a:schemeClr val="tx2"/>
                </a:solidFill>
                <a:latin typeface="Times" panose="02020603050405020304" pitchFamily="18" charset="0"/>
                <a:cs typeface="Times" panose="02020603050405020304" pitchFamily="18" charset="0"/>
              </a:rPr>
              <a:t>Impaired- Write a note telling what the emergency is and the nearest evacuation route. Turn the light switch on and off to gain attention, and then indicate what is happening through gestures and que-cards.</a:t>
            </a:r>
          </a:p>
          <a:p>
            <a:pPr>
              <a:defRPr/>
            </a:pPr>
            <a:r>
              <a:rPr lang="en-US" sz="2000" dirty="0" smtClean="0">
                <a:solidFill>
                  <a:schemeClr val="tx2"/>
                </a:solidFill>
                <a:latin typeface="Times" panose="02020603050405020304" pitchFamily="18" charset="0"/>
                <a:cs typeface="Times" panose="02020603050405020304" pitchFamily="18" charset="0"/>
              </a:rPr>
              <a:t>Mobility </a:t>
            </a:r>
            <a:r>
              <a:rPr lang="en-US" sz="2000" dirty="0">
                <a:solidFill>
                  <a:schemeClr val="tx2"/>
                </a:solidFill>
                <a:latin typeface="Times" panose="02020603050405020304" pitchFamily="18" charset="0"/>
                <a:cs typeface="Times" panose="02020603050405020304" pitchFamily="18" charset="0"/>
              </a:rPr>
              <a:t>Impaired Persons- Mobility impaired people should be escorted to the nearest exit or stairwell. At least two people should assist if evacuation becomes necessary.  Do not carry a mobility-impaired person unless the danger is imminent.</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2903351646"/>
      </p:ext>
    </p:extLst>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74638"/>
            <a:ext cx="8229600" cy="561975"/>
          </a:xfrm>
        </p:spPr>
        <p:txBody>
          <a:bodyPr/>
          <a:lstStyle/>
          <a:p>
            <a:r>
              <a:rPr lang="en-US" altLang="en-US" sz="2800" b="1" u="sng" dirty="0" smtClean="0">
                <a:solidFill>
                  <a:schemeClr val="tx2"/>
                </a:solidFill>
                <a:latin typeface="Times New Roman" pitchFamily="18" charset="0"/>
                <a:cs typeface="Times New Roman" pitchFamily="18" charset="0"/>
              </a:rPr>
              <a:t/>
            </a:r>
            <a:br>
              <a:rPr lang="en-US" altLang="en-US" sz="2800" b="1" u="sng" dirty="0" smtClean="0">
                <a:solidFill>
                  <a:schemeClr val="tx2"/>
                </a:solidFill>
                <a:latin typeface="Times New Roman" pitchFamily="18" charset="0"/>
                <a:cs typeface="Times New Roman" pitchFamily="18" charset="0"/>
              </a:rPr>
            </a:br>
            <a:r>
              <a:rPr lang="en-US" altLang="en-US" sz="2800" b="1" u="sng" dirty="0" smtClean="0">
                <a:solidFill>
                  <a:schemeClr val="tx2"/>
                </a:solidFill>
                <a:latin typeface="Times New Roman" pitchFamily="18" charset="0"/>
                <a:cs typeface="Times New Roman" pitchFamily="18" charset="0"/>
              </a:rPr>
              <a:t>DESIGNATED ASSEMBLY MEETING AREAS</a:t>
            </a:r>
            <a:r>
              <a:rPr lang="en-US" altLang="en-US" dirty="0" smtClean="0">
                <a:solidFill>
                  <a:schemeClr val="tx2"/>
                </a:solidFill>
                <a:latin typeface="Times New Roman" pitchFamily="18" charset="0"/>
                <a:cs typeface="Times New Roman" pitchFamily="18" charset="0"/>
              </a:rPr>
              <a:t/>
            </a:r>
            <a:br>
              <a:rPr lang="en-US" altLang="en-US" dirty="0" smtClean="0">
                <a:solidFill>
                  <a:schemeClr val="tx2"/>
                </a:solidFill>
                <a:latin typeface="Times New Roman" pitchFamily="18" charset="0"/>
                <a:cs typeface="Times New Roman" pitchFamily="18" charset="0"/>
              </a:rPr>
            </a:br>
            <a:endParaRPr lang="en-US" altLang="en-US" dirty="0" smtClean="0"/>
          </a:p>
        </p:txBody>
      </p:sp>
      <p:sp>
        <p:nvSpPr>
          <p:cNvPr id="56323" name="Content Placeholder 2"/>
          <p:cNvSpPr>
            <a:spLocks noGrp="1"/>
          </p:cNvSpPr>
          <p:nvPr>
            <p:ph idx="1"/>
          </p:nvPr>
        </p:nvSpPr>
        <p:spPr>
          <a:xfrm>
            <a:off x="457200" y="908050"/>
            <a:ext cx="8229600" cy="5218113"/>
          </a:xfrm>
        </p:spPr>
        <p:txBody>
          <a:bodyPr/>
          <a:lstStyle/>
          <a:p>
            <a:pPr>
              <a:defRPr/>
            </a:pPr>
            <a:r>
              <a:rPr lang="en-US" altLang="en-US" sz="1800" dirty="0" smtClean="0">
                <a:solidFill>
                  <a:schemeClr val="tx2"/>
                </a:solidFill>
                <a:latin typeface="Times New Roman" pitchFamily="18" charset="0"/>
                <a:cs typeface="Times New Roman" pitchFamily="18" charset="0"/>
              </a:rPr>
              <a:t>Primary and secondary evacuation assembly points are established and are specified in the evacuation plan.</a:t>
            </a:r>
          </a:p>
          <a:p>
            <a:pPr>
              <a:defRPr/>
            </a:pPr>
            <a:r>
              <a:rPr lang="en-US" altLang="en-US" sz="1800" dirty="0" smtClean="0">
                <a:solidFill>
                  <a:schemeClr val="tx2"/>
                </a:solidFill>
                <a:latin typeface="Times New Roman" pitchFamily="18" charset="0"/>
                <a:cs typeface="Times New Roman" pitchFamily="18" charset="0"/>
              </a:rPr>
              <a:t>Two assembly points </a:t>
            </a:r>
          </a:p>
          <a:p>
            <a:pPr lvl="1">
              <a:defRPr/>
            </a:pPr>
            <a:r>
              <a:rPr lang="en-US" altLang="en-US" sz="1800" dirty="0" smtClean="0">
                <a:solidFill>
                  <a:schemeClr val="tx2"/>
                </a:solidFill>
                <a:latin typeface="Times New Roman" pitchFamily="18" charset="0"/>
                <a:cs typeface="Times New Roman" pitchFamily="18" charset="0"/>
              </a:rPr>
              <a:t>Front side of the laboratory building </a:t>
            </a:r>
          </a:p>
          <a:p>
            <a:pPr lvl="1">
              <a:defRPr/>
            </a:pPr>
            <a:r>
              <a:rPr lang="en-US" altLang="en-US" sz="1800" dirty="0" smtClean="0">
                <a:solidFill>
                  <a:schemeClr val="tx2"/>
                </a:solidFill>
                <a:latin typeface="Times New Roman" pitchFamily="18" charset="0"/>
                <a:cs typeface="Times New Roman" pitchFamily="18" charset="0"/>
              </a:rPr>
              <a:t>Back side of the laboratory building</a:t>
            </a:r>
          </a:p>
          <a:p>
            <a:pPr marL="0" indent="0">
              <a:buFont typeface="Arial" pitchFamily="34" charset="0"/>
              <a:buNone/>
              <a:defRPr/>
            </a:pPr>
            <a:endParaRPr lang="en-US" altLang="en-US" dirty="0" smtClean="0"/>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74638"/>
            <a:ext cx="8229600" cy="561975"/>
          </a:xfrm>
        </p:spPr>
        <p:txBody>
          <a:bodyPr/>
          <a:lstStyle/>
          <a:p>
            <a:r>
              <a:rPr lang="en-US" altLang="en-US" sz="1600" b="1" u="sng" dirty="0" smtClean="0">
                <a:solidFill>
                  <a:schemeClr val="tx2"/>
                </a:solidFill>
                <a:latin typeface="Times New Roman" pitchFamily="18" charset="0"/>
                <a:cs typeface="Times New Roman" pitchFamily="18" charset="0"/>
              </a:rPr>
              <a:t>FOLLOWING ARE THE IDENTIFIED POTENTIAL EMERGENCY SCENARIOS </a:t>
            </a:r>
            <a:br>
              <a:rPr lang="en-US" altLang="en-US" sz="1600" b="1" u="sng" dirty="0" smtClean="0">
                <a:solidFill>
                  <a:schemeClr val="tx2"/>
                </a:solidFill>
                <a:latin typeface="Times New Roman" pitchFamily="18" charset="0"/>
                <a:cs typeface="Times New Roman" pitchFamily="18" charset="0"/>
              </a:rPr>
            </a:br>
            <a:r>
              <a:rPr lang="en-US" altLang="en-US" sz="1200" b="1" u="sng" dirty="0" smtClean="0">
                <a:solidFill>
                  <a:schemeClr val="tx2"/>
                </a:solidFill>
                <a:latin typeface="Times New Roman" pitchFamily="18" charset="0"/>
                <a:cs typeface="Times New Roman" pitchFamily="18" charset="0"/>
              </a:rPr>
              <a:t>(</a:t>
            </a:r>
            <a:r>
              <a:rPr lang="en-US" altLang="en-US" sz="1200" b="1" u="sng" dirty="0" smtClean="0">
                <a:solidFill>
                  <a:schemeClr val="tx2"/>
                </a:solidFill>
                <a:latin typeface="Times New Roman" pitchFamily="18" charset="0"/>
                <a:cs typeface="Times New Roman" pitchFamily="18" charset="0"/>
              </a:rPr>
              <a:t>NRL-OHS-SOP-023) </a:t>
            </a:r>
          </a:p>
        </p:txBody>
      </p:sp>
      <p:sp>
        <p:nvSpPr>
          <p:cNvPr id="60419" name="Content Placeholder 2"/>
          <p:cNvSpPr>
            <a:spLocks noGrp="1"/>
          </p:cNvSpPr>
          <p:nvPr>
            <p:ph idx="1"/>
          </p:nvPr>
        </p:nvSpPr>
        <p:spPr>
          <a:xfrm>
            <a:off x="468313" y="908050"/>
            <a:ext cx="8229600" cy="5689600"/>
          </a:xfrm>
        </p:spPr>
        <p:txBody>
          <a:bodyPr/>
          <a:lstStyle/>
          <a:p>
            <a:r>
              <a:rPr lang="en-US" altLang="en-US" sz="1800" smtClean="0">
                <a:solidFill>
                  <a:schemeClr val="tx2"/>
                </a:solidFill>
                <a:latin typeface="Times New Roman" pitchFamily="18" charset="0"/>
                <a:cs typeface="Times New Roman" pitchFamily="18" charset="0"/>
              </a:rPr>
              <a:t>Inclement weather </a:t>
            </a:r>
          </a:p>
          <a:p>
            <a:r>
              <a:rPr lang="en-US" altLang="en-US" sz="1800" smtClean="0">
                <a:solidFill>
                  <a:schemeClr val="tx2"/>
                </a:solidFill>
                <a:latin typeface="Times New Roman" pitchFamily="18" charset="0"/>
                <a:cs typeface="Times New Roman" pitchFamily="18" charset="0"/>
              </a:rPr>
              <a:t>Fire</a:t>
            </a:r>
          </a:p>
          <a:p>
            <a:r>
              <a:rPr lang="en-US" altLang="en-US" sz="1800" smtClean="0">
                <a:solidFill>
                  <a:schemeClr val="tx2"/>
                </a:solidFill>
                <a:latin typeface="Times New Roman" pitchFamily="18" charset="0"/>
                <a:cs typeface="Times New Roman" pitchFamily="18" charset="0"/>
              </a:rPr>
              <a:t>Earthquakes</a:t>
            </a:r>
          </a:p>
          <a:p>
            <a:r>
              <a:rPr lang="en-US" altLang="en-US" sz="1800" smtClean="0">
                <a:solidFill>
                  <a:schemeClr val="tx2"/>
                </a:solidFill>
                <a:latin typeface="Times New Roman" pitchFamily="18" charset="0"/>
                <a:cs typeface="Times New Roman" pitchFamily="18" charset="0"/>
              </a:rPr>
              <a:t>Floods</a:t>
            </a:r>
          </a:p>
          <a:p>
            <a:r>
              <a:rPr lang="en-US" altLang="en-US" sz="1800" smtClean="0">
                <a:solidFill>
                  <a:schemeClr val="tx2"/>
                </a:solidFill>
                <a:latin typeface="Times New Roman" pitchFamily="18" charset="0"/>
                <a:cs typeface="Times New Roman" pitchFamily="18" charset="0"/>
              </a:rPr>
              <a:t>Electricity/power outage</a:t>
            </a:r>
          </a:p>
          <a:p>
            <a:r>
              <a:rPr lang="en-US" altLang="en-US" sz="1800" smtClean="0">
                <a:solidFill>
                  <a:schemeClr val="tx2"/>
                </a:solidFill>
                <a:latin typeface="Times New Roman" pitchFamily="18" charset="0"/>
                <a:cs typeface="Times New Roman" pitchFamily="18" charset="0"/>
              </a:rPr>
              <a:t>Loss of water</a:t>
            </a:r>
          </a:p>
          <a:p>
            <a:r>
              <a:rPr lang="en-US" altLang="en-US" sz="1800" smtClean="0">
                <a:solidFill>
                  <a:schemeClr val="tx2"/>
                </a:solidFill>
                <a:latin typeface="Times New Roman" pitchFamily="18" charset="0"/>
                <a:cs typeface="Times New Roman" pitchFamily="18" charset="0"/>
              </a:rPr>
              <a:t>Loss of HVAC (heating and air conditioning) system</a:t>
            </a:r>
          </a:p>
          <a:p>
            <a:r>
              <a:rPr lang="en-US" altLang="en-US" sz="1800" smtClean="0">
                <a:solidFill>
                  <a:schemeClr val="tx2"/>
                </a:solidFill>
                <a:latin typeface="Times New Roman" pitchFamily="18" charset="0"/>
                <a:cs typeface="Times New Roman" pitchFamily="18" charset="0"/>
              </a:rPr>
              <a:t>Loss of refrigeration capability</a:t>
            </a:r>
          </a:p>
          <a:p>
            <a:r>
              <a:rPr lang="en-US" altLang="en-US" sz="1800" smtClean="0">
                <a:solidFill>
                  <a:schemeClr val="tx2"/>
                </a:solidFill>
                <a:latin typeface="Times New Roman" pitchFamily="18" charset="0"/>
                <a:cs typeface="Times New Roman" pitchFamily="18" charset="0"/>
              </a:rPr>
              <a:t>Loss of telephone service</a:t>
            </a:r>
          </a:p>
          <a:p>
            <a:r>
              <a:rPr lang="en-US" altLang="en-US" sz="1800" smtClean="0">
                <a:solidFill>
                  <a:schemeClr val="tx2"/>
                </a:solidFill>
                <a:latin typeface="Times New Roman" pitchFamily="18" charset="0"/>
                <a:cs typeface="Times New Roman" pitchFamily="18" charset="0"/>
              </a:rPr>
              <a:t>Medical emergencies</a:t>
            </a:r>
          </a:p>
          <a:p>
            <a:r>
              <a:rPr lang="en-US" altLang="en-US" sz="1800" smtClean="0">
                <a:solidFill>
                  <a:schemeClr val="tx2"/>
                </a:solidFill>
                <a:latin typeface="Times New Roman" pitchFamily="18" charset="0"/>
                <a:cs typeface="Times New Roman" pitchFamily="18" charset="0"/>
              </a:rPr>
              <a:t>Violent people / unauthorized visitors</a:t>
            </a:r>
          </a:p>
          <a:p>
            <a:r>
              <a:rPr lang="en-US" altLang="en-US" sz="1800" smtClean="0">
                <a:solidFill>
                  <a:schemeClr val="tx2"/>
                </a:solidFill>
                <a:latin typeface="Times New Roman" pitchFamily="18" charset="0"/>
                <a:cs typeface="Times New Roman" pitchFamily="18" charset="0"/>
              </a:rPr>
              <a:t>Acts of terrorism</a:t>
            </a:r>
          </a:p>
          <a:p>
            <a:r>
              <a:rPr lang="en-US" altLang="en-US" sz="1800" smtClean="0">
                <a:solidFill>
                  <a:schemeClr val="tx2"/>
                </a:solidFill>
                <a:latin typeface="Times New Roman" pitchFamily="18" charset="0"/>
                <a:cs typeface="Times New Roman" pitchFamily="18" charset="0"/>
              </a:rPr>
              <a:t>Acts of bioterrorism (NRL-OHS-SOP-021)</a:t>
            </a:r>
          </a:p>
          <a:p>
            <a:r>
              <a:rPr lang="en-US" altLang="en-US" sz="1800" smtClean="0">
                <a:solidFill>
                  <a:schemeClr val="tx2"/>
                </a:solidFill>
                <a:latin typeface="Times New Roman" pitchFamily="18" charset="0"/>
                <a:cs typeface="Times New Roman" pitchFamily="18" charset="0"/>
              </a:rPr>
              <a:t>Bomb threats</a:t>
            </a:r>
          </a:p>
          <a:p>
            <a:r>
              <a:rPr lang="en-US" altLang="en-US" sz="1800" smtClean="0">
                <a:solidFill>
                  <a:schemeClr val="tx2"/>
                </a:solidFill>
                <a:latin typeface="Times New Roman" pitchFamily="18" charset="0"/>
                <a:cs typeface="Times New Roman" pitchFamily="18" charset="0"/>
              </a:rPr>
              <a:t>Hazardous chemical and waste spill emergency response</a:t>
            </a:r>
          </a:p>
          <a:p>
            <a:r>
              <a:rPr lang="en-US" altLang="en-US" sz="1800" smtClean="0">
                <a:solidFill>
                  <a:schemeClr val="tx2"/>
                </a:solidFill>
                <a:latin typeface="Times New Roman" pitchFamily="18" charset="0"/>
                <a:cs typeface="Times New Roman" pitchFamily="18" charset="0"/>
              </a:rPr>
              <a:t>Computer system emergency</a:t>
            </a:r>
          </a:p>
          <a:p>
            <a:r>
              <a:rPr lang="en-US" altLang="en-US" sz="1800" smtClean="0">
                <a:solidFill>
                  <a:schemeClr val="tx2"/>
                </a:solidFill>
                <a:latin typeface="Times New Roman" pitchFamily="18" charset="0"/>
                <a:cs typeface="Times New Roman" pitchFamily="18" charset="0"/>
              </a:rPr>
              <a:t>Crash of contracted specimen transport carrier</a:t>
            </a: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95536" y="188640"/>
            <a:ext cx="8229600" cy="721419"/>
          </a:xfrm>
        </p:spPr>
        <p:txBody>
          <a:bodyPr/>
          <a:lstStyle/>
          <a:p>
            <a:r>
              <a:rPr lang="en-US" altLang="en-US" sz="2400" b="1" u="sng" dirty="0" smtClean="0">
                <a:solidFill>
                  <a:schemeClr val="tx2"/>
                </a:solidFill>
                <a:latin typeface="Times New Roman" pitchFamily="18" charset="0"/>
                <a:cs typeface="Times New Roman" pitchFamily="18" charset="0"/>
              </a:rPr>
              <a:t>KNOW YOUR SAFETY OFFICER AND FLOOR WARDENS </a:t>
            </a:r>
            <a:endParaRPr lang="en-US" altLang="en-US" sz="2400" b="1" u="sng" dirty="0" smtClean="0">
              <a:solidFill>
                <a:schemeClr val="tx2"/>
              </a:solidFill>
              <a:latin typeface="Times New Roman" pitchFamily="18" charset="0"/>
              <a:cs typeface="Times New Roman" pitchFamily="18" charset="0"/>
            </a:endParaRPr>
          </a:p>
        </p:txBody>
      </p:sp>
      <p:sp>
        <p:nvSpPr>
          <p:cNvPr id="55299" name="Content Placeholder 2"/>
          <p:cNvSpPr>
            <a:spLocks noGrp="1"/>
          </p:cNvSpPr>
          <p:nvPr>
            <p:ph idx="1"/>
          </p:nvPr>
        </p:nvSpPr>
        <p:spPr>
          <a:xfrm>
            <a:off x="395536" y="1052736"/>
            <a:ext cx="8229600" cy="4464496"/>
          </a:xfrm>
        </p:spPr>
        <p:txBody>
          <a:bodyPr/>
          <a:lstStyle/>
          <a:p>
            <a:r>
              <a:rPr lang="en-US" altLang="en-US" sz="3000" b="1" u="sng" dirty="0" smtClean="0">
                <a:solidFill>
                  <a:schemeClr val="tx2"/>
                </a:solidFill>
                <a:latin typeface="Times New Roman" pitchFamily="18" charset="0"/>
                <a:cs typeface="Times New Roman" pitchFamily="18" charset="0"/>
              </a:rPr>
              <a:t>Emergency contact numbers</a:t>
            </a:r>
          </a:p>
          <a:p>
            <a:endParaRPr lang="en-US" altLang="en-US" sz="3000" b="1" u="sng" dirty="0" smtClean="0">
              <a:solidFill>
                <a:schemeClr val="tx2"/>
              </a:solidFill>
              <a:latin typeface="Times New Roman" pitchFamily="18" charset="0"/>
              <a:cs typeface="Times New Roman" pitchFamily="18" charset="0"/>
            </a:endParaRPr>
          </a:p>
          <a:p>
            <a:endParaRPr lang="en-US" altLang="en-US" b="1" u="sng" dirty="0" smtClean="0">
              <a:latin typeface="Times New Roman" pitchFamily="18" charset="0"/>
              <a:cs typeface="Times New Roman" pitchFamily="18" charset="0"/>
            </a:endParaRPr>
          </a:p>
        </p:txBody>
      </p:sp>
      <p:graphicFrame>
        <p:nvGraphicFramePr>
          <p:cNvPr id="2" name="Table 1"/>
          <p:cNvGraphicFramePr>
            <a:graphicFrameLocks noGrp="1"/>
          </p:cNvGraphicFramePr>
          <p:nvPr/>
        </p:nvGraphicFramePr>
        <p:xfrm>
          <a:off x="827088" y="1773238"/>
          <a:ext cx="7489825" cy="2393952"/>
        </p:xfrm>
        <a:graphic>
          <a:graphicData uri="http://schemas.openxmlformats.org/drawingml/2006/table">
            <a:tbl>
              <a:tblPr/>
              <a:tblGrid>
                <a:gridCol w="5091112"/>
                <a:gridCol w="2398713"/>
              </a:tblGrid>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POLICE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999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Ambulance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rPr>
                        <a:t>998</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Fire- Civil Defense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rPr>
                        <a:t>997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98488">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FFFFFF"/>
                          </a:solidFill>
                          <a:effectLst/>
                          <a:latin typeface="Times New Roman" pitchFamily="18" charset="0"/>
                          <a:cs typeface="Times New Roman" pitchFamily="18" charset="0"/>
                        </a:rPr>
                        <a:t>Electricity and water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itchFamily="18" charset="0"/>
                          <a:cs typeface="Times New Roman" pitchFamily="18" charset="0"/>
                        </a:rPr>
                        <a:t>991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274638"/>
            <a:ext cx="8229600" cy="633412"/>
          </a:xfrm>
        </p:spPr>
        <p:txBody>
          <a:bodyPr/>
          <a:lstStyle/>
          <a:p>
            <a:r>
              <a:rPr lang="en-US" altLang="en-US" sz="2800" b="1" u="sng" smtClean="0">
                <a:solidFill>
                  <a:schemeClr val="tx2"/>
                </a:solidFill>
                <a:latin typeface="Times New Roman" pitchFamily="18" charset="0"/>
                <a:cs typeface="Times New Roman" pitchFamily="18" charset="0"/>
              </a:rPr>
              <a:t>EMERGENCY PHONE LISTINGS</a:t>
            </a:r>
          </a:p>
        </p:txBody>
      </p:sp>
      <p:sp>
        <p:nvSpPr>
          <p:cNvPr id="3" name="Content Placeholder 2"/>
          <p:cNvSpPr>
            <a:spLocks noGrp="1"/>
          </p:cNvSpPr>
          <p:nvPr>
            <p:ph idx="1"/>
          </p:nvPr>
        </p:nvSpPr>
        <p:spPr>
          <a:xfrm>
            <a:off x="323850" y="1600200"/>
            <a:ext cx="8362950" cy="2765425"/>
          </a:xfrm>
        </p:spPr>
        <p:txBody>
          <a:bodyPr/>
          <a:lstStyle/>
          <a:p>
            <a:pPr marL="0" indent="0">
              <a:buFont typeface="Arial" pitchFamily="34" charset="0"/>
              <a:buNone/>
              <a:defRPr/>
            </a:pPr>
            <a:r>
              <a:rPr lang="en-US" sz="1800" b="1" u="sng" dirty="0" smtClean="0">
                <a:solidFill>
                  <a:schemeClr val="tx2"/>
                </a:solidFill>
                <a:latin typeface="Times New Roman" panose="02020603050405020304" pitchFamily="18" charset="0"/>
                <a:cs typeface="Times New Roman" panose="02020603050405020304" pitchFamily="18" charset="0"/>
              </a:rPr>
              <a:t>INCIDENT COORDINATORS</a:t>
            </a:r>
          </a:p>
          <a:p>
            <a:pPr>
              <a:defRPr/>
            </a:pPr>
            <a:r>
              <a:rPr lang="en-US" sz="1800" dirty="0" smtClean="0">
                <a:solidFill>
                  <a:schemeClr val="tx2"/>
                </a:solidFill>
                <a:latin typeface="Times New Roman" panose="02020603050405020304" pitchFamily="18" charset="0"/>
                <a:cs typeface="Times New Roman" panose="02020603050405020304" pitchFamily="18" charset="0"/>
              </a:rPr>
              <a:t>Facility Name: NATIONAL REFERENCE LABORATORY-ICAD, ABU DHABI</a:t>
            </a:r>
          </a:p>
          <a:p>
            <a:pPr>
              <a:defRPr/>
            </a:pPr>
            <a:r>
              <a:rPr lang="en-US" sz="1800" dirty="0" smtClean="0">
                <a:solidFill>
                  <a:schemeClr val="tx2"/>
                </a:solidFill>
                <a:latin typeface="Times New Roman" panose="02020603050405020304" pitchFamily="18" charset="0"/>
                <a:cs typeface="Times New Roman" panose="02020603050405020304" pitchFamily="18" charset="0"/>
              </a:rPr>
              <a:t>Command Center Phone Numbers:  02-493-0500</a:t>
            </a:r>
          </a:p>
          <a:p>
            <a:pPr>
              <a:defRPr/>
            </a:pPr>
            <a:endParaRPr lang="en-US" dirty="0"/>
          </a:p>
        </p:txBody>
      </p:sp>
      <p:graphicFrame>
        <p:nvGraphicFramePr>
          <p:cNvPr id="5" name="Table 4"/>
          <p:cNvGraphicFramePr>
            <a:graphicFrameLocks noGrp="1"/>
          </p:cNvGraphicFramePr>
          <p:nvPr/>
        </p:nvGraphicFramePr>
        <p:xfrm>
          <a:off x="827088" y="2781300"/>
          <a:ext cx="7777162" cy="1384300"/>
        </p:xfrm>
        <a:graphic>
          <a:graphicData uri="http://schemas.openxmlformats.org/drawingml/2006/table">
            <a:tbl>
              <a:tblPr/>
              <a:tblGrid>
                <a:gridCol w="2889250"/>
                <a:gridCol w="2357437"/>
                <a:gridCol w="2530475"/>
              </a:tblGrid>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rPr>
                        <a:t>Designation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rPr>
                        <a:t>Land Line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rPr>
                        <a:t>Mobile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Safety Officer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0097124930417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00971501483087</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Facility Officer</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0097124930481</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00971544769996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607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Infection Controller </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0097124930487</a:t>
                      </a:r>
                      <a:endParaRPr kumimoji="0" lang="en-US" altLang="en-US" sz="18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2"/>
                          </a:solidFill>
                          <a:effectLst/>
                          <a:latin typeface="Times New Roman" pitchFamily="18" charset="0"/>
                          <a:cs typeface="Times New Roman" pitchFamily="18"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56347" name="Rectangle 5"/>
          <p:cNvSpPr>
            <a:spLocks noChangeArrowheads="1"/>
          </p:cNvSpPr>
          <p:nvPr/>
        </p:nvSpPr>
        <p:spPr bwMode="auto">
          <a:xfrm>
            <a:off x="323850" y="4365625"/>
            <a:ext cx="741680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en-US" altLang="en-US" sz="1800" b="1" u="sng">
                <a:solidFill>
                  <a:schemeClr val="tx2"/>
                </a:solidFill>
                <a:latin typeface="Times New Roman" pitchFamily="18" charset="0"/>
                <a:cs typeface="Times New Roman" pitchFamily="18" charset="0"/>
              </a:rPr>
              <a:t>OPERATIONS COORDINATORS</a:t>
            </a: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a:p>
            <a:pPr eaLnBrk="1" hangingPunct="1">
              <a:spcBef>
                <a:spcPct val="0"/>
              </a:spcBef>
              <a:buFontTx/>
              <a:buNone/>
            </a:pPr>
            <a:endParaRPr lang="en-US" altLang="en-US" sz="1800" b="1" u="sng">
              <a:solidFill>
                <a:schemeClr val="tx2"/>
              </a:solidFill>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611188" y="4868863"/>
          <a:ext cx="7993062" cy="1511300"/>
        </p:xfrm>
        <a:graphic>
          <a:graphicData uri="http://schemas.openxmlformats.org/drawingml/2006/table">
            <a:tbl>
              <a:tblPr/>
              <a:tblGrid>
                <a:gridCol w="2968625"/>
                <a:gridCol w="2424112"/>
                <a:gridCol w="2600325"/>
              </a:tblGrid>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rPr>
                        <a:t>Designation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rPr>
                        <a:t>Land Line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rPr>
                        <a:t>Mobile</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Director-Technical Operations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0097124930471</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00971526995296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Director – Operations</a:t>
                      </a:r>
                      <a:endPar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0097124930449</a:t>
                      </a:r>
                      <a:endPar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00971522382855</a:t>
                      </a:r>
                      <a:endParaRPr kumimoji="0" lang="en-US" altLang="en-US" sz="1600" b="1" i="0" u="none" strike="noStrike" cap="none" normalizeH="0" baseline="0" smtClean="0">
                        <a:ln>
                          <a:noFill/>
                        </a:ln>
                        <a:solidFill>
                          <a:schemeClr val="tx2"/>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7825">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Quality Assurance Director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0097124930439</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pitchFamily="34" charset="0"/>
                        <a:defRPr sz="2800">
                          <a:solidFill>
                            <a:schemeClr val="tx1"/>
                          </a:solidFill>
                          <a:latin typeface="Calibri" pitchFamily="34" charset="0"/>
                        </a:defRPr>
                      </a:lvl1pPr>
                      <a:lvl2pPr marL="742950" indent="-285750" eaLnBrk="0" hangingPunct="0">
                        <a:spcBef>
                          <a:spcPct val="20000"/>
                        </a:spcBef>
                        <a:buFont typeface="Arial" pitchFamily="34" charset="0"/>
                        <a:defRPr sz="2400">
                          <a:solidFill>
                            <a:schemeClr val="tx1"/>
                          </a:solidFill>
                          <a:latin typeface="Calibri" pitchFamily="34" charset="0"/>
                        </a:defRPr>
                      </a:lvl2pPr>
                      <a:lvl3pPr marL="1143000" indent="-228600" eaLnBrk="0" hangingPunct="0">
                        <a:spcBef>
                          <a:spcPct val="20000"/>
                        </a:spcBef>
                        <a:buFont typeface="Arial" pitchFamily="34" charset="0"/>
                        <a:defRPr sz="2000">
                          <a:solidFill>
                            <a:schemeClr val="tx1"/>
                          </a:solidFill>
                          <a:latin typeface="Calibri" pitchFamily="34" charset="0"/>
                        </a:defRPr>
                      </a:lvl3pPr>
                      <a:lvl4pPr marL="1600200" indent="-228600" eaLnBrk="0" hangingPunct="0">
                        <a:spcBef>
                          <a:spcPct val="20000"/>
                        </a:spcBef>
                        <a:buFont typeface="Arial" pitchFamily="34" charset="0"/>
                        <a:defRPr>
                          <a:solidFill>
                            <a:schemeClr val="tx1"/>
                          </a:solidFill>
                          <a:latin typeface="Calibri" pitchFamily="34" charset="0"/>
                        </a:defRPr>
                      </a:lvl4pPr>
                      <a:lvl5pPr marL="2057400" indent="-228600" eaLnBrk="0" hangingPunct="0">
                        <a:spcBef>
                          <a:spcPct val="20000"/>
                        </a:spcBef>
                        <a:buFont typeface="Arial" pitchFamily="34" charset="0"/>
                        <a:defRPr>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defRPr>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defRPr>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defRPr>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defRPr>
                          <a:solidFill>
                            <a:schemeClr val="tx1"/>
                          </a:solidFill>
                          <a:latin typeface="Calibri"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chemeClr val="tx2"/>
                          </a:solidFill>
                          <a:effectLst/>
                          <a:latin typeface="Times New Roman" pitchFamily="18" charset="0"/>
                          <a:cs typeface="Times New Roman" pitchFamily="18" charset="0"/>
                        </a:rPr>
                        <a:t>00971526990686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6" name="Footer Placeholder 5"/>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274638"/>
            <a:ext cx="8229600" cy="633412"/>
          </a:xfrm>
        </p:spPr>
        <p:txBody>
          <a:bodyPr/>
          <a:lstStyle/>
          <a:p>
            <a:r>
              <a:rPr lang="en-US" altLang="en-US" sz="2400" b="1" u="sng" smtClean="0">
                <a:solidFill>
                  <a:schemeClr val="tx2"/>
                </a:solidFill>
                <a:latin typeface="Times New Roman" pitchFamily="18" charset="0"/>
                <a:cs typeface="Times New Roman" pitchFamily="18" charset="0"/>
              </a:rPr>
              <a:t>SUPPORT RESPONSE PERSONNEL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79668450"/>
              </p:ext>
            </p:extLst>
          </p:nvPr>
        </p:nvGraphicFramePr>
        <p:xfrm>
          <a:off x="107504" y="980728"/>
          <a:ext cx="8785225" cy="4051387"/>
        </p:xfrm>
        <a:graphic>
          <a:graphicData uri="http://schemas.openxmlformats.org/drawingml/2006/table">
            <a:tbl>
              <a:tblPr firstRow="1" bandRow="1">
                <a:tableStyleId>{5C22544A-7EE6-4342-B048-85BDC9FD1C3A}</a:tableStyleId>
              </a:tblPr>
              <a:tblGrid>
                <a:gridCol w="3162698"/>
                <a:gridCol w="1844872"/>
                <a:gridCol w="1905322"/>
                <a:gridCol w="1872333"/>
              </a:tblGrid>
              <a:tr h="449621">
                <a:tc>
                  <a:txBody>
                    <a:bodyPr/>
                    <a:lstStyle/>
                    <a:p>
                      <a:pPr marL="0" marR="0" algn="ctr">
                        <a:spcBef>
                          <a:spcPts val="0"/>
                        </a:spcBef>
                        <a:spcAft>
                          <a:spcPts val="0"/>
                        </a:spcAft>
                      </a:pPr>
                      <a:r>
                        <a:rPr lang="en-US" sz="1800" b="1" dirty="0">
                          <a:effectLst/>
                          <a:latin typeface="Times New Roman"/>
                          <a:ea typeface="Times New Roman"/>
                        </a:rPr>
                        <a:t>Designation</a:t>
                      </a:r>
                      <a:endParaRPr lang="en-US" sz="1800" dirty="0">
                        <a:effectLst/>
                        <a:latin typeface="Times New Roman"/>
                        <a:ea typeface="Times New Roman"/>
                      </a:endParaRPr>
                    </a:p>
                  </a:txBody>
                  <a:tcPr marL="68582" marR="68582" marT="0" marB="0"/>
                </a:tc>
                <a:tc>
                  <a:txBody>
                    <a:bodyPr/>
                    <a:lstStyle/>
                    <a:p>
                      <a:pPr marL="0" marR="0" algn="ctr">
                        <a:spcBef>
                          <a:spcPts val="0"/>
                        </a:spcBef>
                        <a:spcAft>
                          <a:spcPts val="0"/>
                        </a:spcAft>
                      </a:pPr>
                      <a:r>
                        <a:rPr lang="en-US" sz="1800" b="1" dirty="0">
                          <a:effectLst/>
                          <a:latin typeface="Times New Roman"/>
                          <a:ea typeface="Times New Roman"/>
                        </a:rPr>
                        <a:t>Issues/Events</a:t>
                      </a:r>
                      <a:endParaRPr lang="en-US" sz="1800" dirty="0">
                        <a:effectLst/>
                        <a:latin typeface="Times New Roman"/>
                        <a:ea typeface="Times New Roman"/>
                      </a:endParaRPr>
                    </a:p>
                  </a:txBody>
                  <a:tcPr marL="68582" marR="68582" marT="0" marB="0"/>
                </a:tc>
                <a:tc>
                  <a:txBody>
                    <a:bodyPr/>
                    <a:lstStyle/>
                    <a:p>
                      <a:pPr marL="0" marR="0" algn="ctr">
                        <a:spcBef>
                          <a:spcPts val="0"/>
                        </a:spcBef>
                        <a:spcAft>
                          <a:spcPts val="0"/>
                        </a:spcAft>
                      </a:pPr>
                      <a:r>
                        <a:rPr lang="en-US" sz="1800" b="1" dirty="0">
                          <a:effectLst/>
                          <a:latin typeface="Times New Roman"/>
                          <a:ea typeface="Times New Roman"/>
                        </a:rPr>
                        <a:t>Mobile</a:t>
                      </a:r>
                      <a:endParaRPr lang="en-US" sz="1800" dirty="0">
                        <a:effectLst/>
                        <a:latin typeface="Times New Roman"/>
                        <a:ea typeface="Times New Roman"/>
                      </a:endParaRPr>
                    </a:p>
                  </a:txBody>
                  <a:tcPr marL="68582" marR="68582" marT="0" marB="0"/>
                </a:tc>
                <a:tc>
                  <a:txBody>
                    <a:bodyPr/>
                    <a:lstStyle/>
                    <a:p>
                      <a:pPr marL="0" marR="0" algn="ctr">
                        <a:spcBef>
                          <a:spcPts val="0"/>
                        </a:spcBef>
                        <a:spcAft>
                          <a:spcPts val="0"/>
                        </a:spcAft>
                      </a:pPr>
                      <a:r>
                        <a:rPr lang="en-US" sz="1800" b="1" dirty="0">
                          <a:effectLst/>
                          <a:latin typeface="Times New Roman"/>
                          <a:ea typeface="Times New Roman"/>
                        </a:rPr>
                        <a:t>Shift</a:t>
                      </a:r>
                      <a:endParaRPr lang="en-US" sz="1800" dirty="0">
                        <a:effectLst/>
                        <a:latin typeface="Times New Roman"/>
                        <a:ea typeface="Times New Roman"/>
                      </a:endParaRPr>
                    </a:p>
                  </a:txBody>
                  <a:tcPr marL="68582" marR="68582" marT="0" marB="0"/>
                </a:tc>
              </a:tr>
              <a:tr h="270112">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Director </a:t>
                      </a:r>
                      <a:r>
                        <a:rPr lang="en-US" sz="1300" b="0" spc="0" dirty="0">
                          <a:solidFill>
                            <a:srgbClr val="000000"/>
                          </a:solidFill>
                          <a:effectLst/>
                          <a:latin typeface="Times New Roman"/>
                          <a:ea typeface="Candara"/>
                          <a:cs typeface="Times New Roman"/>
                        </a:rPr>
                        <a:t>Operations</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CID/CCTV</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 </a:t>
                      </a:r>
                      <a:r>
                        <a:rPr lang="en-US" sz="1300" b="0" spc="0" dirty="0">
                          <a:solidFill>
                            <a:srgbClr val="000000"/>
                          </a:solidFill>
                          <a:effectLst/>
                          <a:latin typeface="Times New Roman"/>
                          <a:ea typeface="Candara"/>
                          <a:cs typeface="Times New Roman"/>
                        </a:rPr>
                        <a:t>238 2855</a:t>
                      </a:r>
                      <a:endParaRPr lang="en-US" sz="1300" b="1" dirty="0">
                        <a:effectLst/>
                        <a:latin typeface="Candara"/>
                        <a:ea typeface="Candara"/>
                        <a:cs typeface="Candara"/>
                      </a:endParaRPr>
                    </a:p>
                  </a:txBody>
                  <a:tcPr marL="68582" marR="68582" marT="0" marB="0"/>
                </a:tc>
                <a:tc>
                  <a:txBody>
                    <a:bodyPr/>
                    <a:lstStyle/>
                    <a:p>
                      <a:pPr marL="2159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2159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and Night</a:t>
                      </a:r>
                      <a:endParaRPr lang="en-US" sz="1300" b="1" dirty="0">
                        <a:effectLst/>
                        <a:latin typeface="Candara"/>
                        <a:ea typeface="Candara"/>
                        <a:cs typeface="Candara"/>
                      </a:endParaRPr>
                    </a:p>
                  </a:txBody>
                  <a:tcPr marL="68582" marR="68582" marT="0" marB="0"/>
                </a:tc>
              </a:tr>
              <a:tr h="180531">
                <a:tc>
                  <a:txBody>
                    <a:bodyPr/>
                    <a:lstStyle/>
                    <a:p>
                      <a:pPr marL="0" marR="0">
                        <a:spcBef>
                          <a:spcPts val="0"/>
                        </a:spcBef>
                        <a:spcAft>
                          <a:spcPts val="0"/>
                        </a:spcAft>
                      </a:pPr>
                      <a:r>
                        <a:rPr lang="en-US" sz="1300" dirty="0">
                          <a:effectLst/>
                          <a:latin typeface="Times New Roman"/>
                          <a:ea typeface="Times New Roman"/>
                        </a:rPr>
                        <a:t>Director-Technical Operations</a:t>
                      </a: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CID/CCTV</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 </a:t>
                      </a:r>
                      <a:r>
                        <a:rPr lang="en-US" sz="1300" b="0" spc="0" dirty="0">
                          <a:solidFill>
                            <a:srgbClr val="000000"/>
                          </a:solidFill>
                          <a:effectLst/>
                          <a:latin typeface="Times New Roman"/>
                          <a:ea typeface="Candara"/>
                          <a:cs typeface="Times New Roman"/>
                        </a:rPr>
                        <a:t>699 5296</a:t>
                      </a:r>
                      <a:endParaRPr lang="en-US" sz="1300" b="1" dirty="0">
                        <a:effectLst/>
                        <a:latin typeface="Candara"/>
                        <a:ea typeface="Candara"/>
                        <a:cs typeface="Candara"/>
                      </a:endParaRPr>
                    </a:p>
                  </a:txBody>
                  <a:tcPr marL="68582" marR="68582" marT="0" marB="0"/>
                </a:tc>
                <a:tc>
                  <a:txBody>
                    <a:bodyPr/>
                    <a:lstStyle/>
                    <a:p>
                      <a:pPr marL="2159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2159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and Night</a:t>
                      </a:r>
                      <a:endParaRPr lang="en-US" sz="1300" b="1" dirty="0">
                        <a:effectLst/>
                        <a:latin typeface="Candara"/>
                        <a:ea typeface="Candara"/>
                        <a:cs typeface="Candara"/>
                      </a:endParaRPr>
                    </a:p>
                  </a:txBody>
                  <a:tcPr marL="68582" marR="68582" marT="0" marB="0"/>
                </a:tc>
              </a:tr>
              <a:tr h="216024">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Security </a:t>
                      </a:r>
                      <a:r>
                        <a:rPr lang="en-US" sz="1300" b="0" spc="0" dirty="0">
                          <a:solidFill>
                            <a:srgbClr val="000000"/>
                          </a:solidFill>
                          <a:effectLst/>
                          <a:latin typeface="Times New Roman"/>
                          <a:ea typeface="Candara"/>
                          <a:cs typeface="Times New Roman"/>
                        </a:rPr>
                        <a:t>in-charge</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r>
                        <a:rPr lang="en-US" sz="1300" b="0" spc="0" dirty="0" smtClean="0">
                          <a:solidFill>
                            <a:srgbClr val="000000"/>
                          </a:solidFill>
                          <a:effectLst/>
                          <a:latin typeface="Times New Roman"/>
                          <a:ea typeface="Candara"/>
                          <a:cs typeface="Times New Roman"/>
                        </a:rPr>
                        <a:t>CCTV</a:t>
                      </a:r>
                      <a:r>
                        <a:rPr lang="en-US" sz="1300" b="1" dirty="0" smtClean="0">
                          <a:effectLst/>
                          <a:latin typeface="Times New Roman"/>
                          <a:ea typeface="Candara"/>
                          <a:cs typeface="Candara"/>
                        </a:rPr>
                        <a:t> </a:t>
                      </a:r>
                      <a:r>
                        <a:rPr lang="en-US" sz="1300" b="0" spc="0" dirty="0">
                          <a:solidFill>
                            <a:srgbClr val="000000"/>
                          </a:solidFill>
                          <a:effectLst/>
                          <a:latin typeface="Times New Roman"/>
                          <a:ea typeface="Candara"/>
                          <a:cs typeface="Times New Roman"/>
                        </a:rPr>
                        <a:t>Operator/Security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0555153968</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a:t>
                      </a:r>
                      <a:endParaRPr lang="en-US" sz="1300" b="1" dirty="0">
                        <a:effectLst/>
                        <a:latin typeface="Candara"/>
                        <a:ea typeface="Candara"/>
                        <a:cs typeface="Candara"/>
                      </a:endParaRPr>
                    </a:p>
                  </a:txBody>
                  <a:tcPr marL="68582" marR="68582" marT="0" marB="0"/>
                </a:tc>
              </a:tr>
              <a:tr h="270459">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Security </a:t>
                      </a:r>
                      <a:r>
                        <a:rPr lang="en-US" sz="1300" b="0" spc="0" dirty="0">
                          <a:solidFill>
                            <a:srgbClr val="000000"/>
                          </a:solidFill>
                          <a:effectLst/>
                          <a:latin typeface="Times New Roman"/>
                          <a:ea typeface="Candara"/>
                          <a:cs typeface="Times New Roman"/>
                        </a:rPr>
                        <a:t>in-charge</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CCTV</a:t>
                      </a:r>
                      <a:r>
                        <a:rPr lang="en-US" sz="1300" b="1" dirty="0">
                          <a:effectLst/>
                          <a:latin typeface="Times New Roman"/>
                          <a:ea typeface="Candara"/>
                          <a:cs typeface="Candara"/>
                        </a:rPr>
                        <a:t> </a:t>
                      </a:r>
                      <a:r>
                        <a:rPr lang="en-US" sz="1300" b="0" spc="0" dirty="0">
                          <a:solidFill>
                            <a:srgbClr val="000000"/>
                          </a:solidFill>
                          <a:effectLst/>
                          <a:latin typeface="Times New Roman"/>
                          <a:ea typeface="Candara"/>
                          <a:cs typeface="Times New Roman"/>
                        </a:rPr>
                        <a:t>Operator/Security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0524490385</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Night</a:t>
                      </a:r>
                      <a:endParaRPr lang="en-US" sz="1300" b="1" dirty="0">
                        <a:effectLst/>
                        <a:latin typeface="Candara"/>
                        <a:ea typeface="Candara"/>
                        <a:cs typeface="Candara"/>
                      </a:endParaRPr>
                    </a:p>
                  </a:txBody>
                  <a:tcPr marL="68582" marR="68582" marT="0" marB="0"/>
                </a:tc>
              </a:tr>
              <a:tr h="449621">
                <a:tc>
                  <a:txBody>
                    <a:bodyPr/>
                    <a:lstStyle/>
                    <a:p>
                      <a:pPr marL="0" marR="0" algn="l">
                        <a:lnSpc>
                          <a:spcPts val="12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250"/>
                        </a:lnSpc>
                        <a:spcBef>
                          <a:spcPts val="0"/>
                        </a:spcBef>
                        <a:spcAft>
                          <a:spcPts val="0"/>
                        </a:spcAft>
                      </a:pPr>
                      <a:r>
                        <a:rPr lang="en-US" sz="1300" b="0" spc="0" dirty="0" smtClean="0">
                          <a:solidFill>
                            <a:srgbClr val="000000"/>
                          </a:solidFill>
                          <a:effectLst/>
                          <a:latin typeface="Times New Roman"/>
                          <a:ea typeface="Candara"/>
                          <a:cs typeface="Times New Roman"/>
                        </a:rPr>
                        <a:t>Director- </a:t>
                      </a:r>
                      <a:r>
                        <a:rPr lang="en-US" sz="1300" b="0" spc="0" dirty="0">
                          <a:solidFill>
                            <a:srgbClr val="000000"/>
                          </a:solidFill>
                          <a:effectLst/>
                          <a:latin typeface="Times New Roman"/>
                          <a:ea typeface="Candara"/>
                          <a:cs typeface="Times New Roman"/>
                        </a:rPr>
                        <a:t>Quality Assurance</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300"/>
                        </a:spcAft>
                      </a:pPr>
                      <a:r>
                        <a:rPr lang="en-US" sz="1300" b="0" spc="0" dirty="0" smtClean="0">
                          <a:solidFill>
                            <a:srgbClr val="000000"/>
                          </a:solidFill>
                          <a:effectLst/>
                          <a:latin typeface="Times New Roman"/>
                          <a:ea typeface="Candara"/>
                          <a:cs typeface="Times New Roman"/>
                        </a:rPr>
                        <a:t>CAP,</a:t>
                      </a:r>
                      <a:r>
                        <a:rPr lang="en-US" sz="1300" b="1" spc="0" baseline="0" dirty="0">
                          <a:solidFill>
                            <a:schemeClr val="dk1"/>
                          </a:solidFill>
                          <a:effectLst/>
                          <a:latin typeface="Candara"/>
                          <a:ea typeface="Candara"/>
                          <a:cs typeface="Times New Roman"/>
                        </a:rPr>
                        <a:t> </a:t>
                      </a:r>
                      <a:r>
                        <a:rPr lang="en-US" sz="1300" b="0" spc="0" dirty="0" smtClean="0">
                          <a:solidFill>
                            <a:srgbClr val="000000"/>
                          </a:solidFill>
                          <a:effectLst/>
                          <a:latin typeface="Times New Roman"/>
                          <a:ea typeface="Candara"/>
                          <a:cs typeface="Times New Roman"/>
                        </a:rPr>
                        <a:t>DAC,HAAD,DHA</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0526990686</a:t>
                      </a:r>
                      <a:endParaRPr lang="en-US" sz="1300" b="1" dirty="0">
                        <a:effectLst/>
                        <a:latin typeface="Candara"/>
                        <a:ea typeface="Candara"/>
                        <a:cs typeface="Candara"/>
                      </a:endParaRPr>
                    </a:p>
                    <a:p>
                      <a:pPr marL="177800" marR="0" algn="ctr">
                        <a:lnSpc>
                          <a:spcPts val="1050"/>
                        </a:lnSpc>
                        <a:spcBef>
                          <a:spcPts val="300"/>
                        </a:spcBef>
                        <a:spcAft>
                          <a:spcPts val="0"/>
                        </a:spcAft>
                      </a:pPr>
                      <a:r>
                        <a:rPr lang="en-US" sz="1300" b="0" spc="0" dirty="0">
                          <a:solidFill>
                            <a:srgbClr val="000000"/>
                          </a:solidFill>
                          <a:effectLst/>
                          <a:latin typeface="Times New Roman"/>
                          <a:ea typeface="Candara"/>
                          <a:cs typeface="Times New Roman"/>
                        </a:rPr>
                        <a:t>024930414</a:t>
                      </a:r>
                      <a:endParaRPr lang="en-US" sz="1300" b="1" dirty="0">
                        <a:effectLst/>
                        <a:latin typeface="Candara"/>
                        <a:ea typeface="Candara"/>
                        <a:cs typeface="Candara"/>
                      </a:endParaRPr>
                    </a:p>
                  </a:txBody>
                  <a:tcPr marL="68582" marR="68582" marT="0" marB="0"/>
                </a:tc>
                <a:tc>
                  <a:txBody>
                    <a:bodyPr/>
                    <a:lstStyle/>
                    <a:p>
                      <a:pPr marL="0" marR="0" algn="ctr">
                        <a:lnSpc>
                          <a:spcPts val="1270"/>
                        </a:lnSpc>
                        <a:spcBef>
                          <a:spcPts val="0"/>
                        </a:spcBef>
                        <a:spcAft>
                          <a:spcPts val="0"/>
                        </a:spcAft>
                      </a:pPr>
                      <a:r>
                        <a:rPr lang="en-US" sz="1300" b="0" spc="0" dirty="0">
                          <a:solidFill>
                            <a:srgbClr val="000000"/>
                          </a:solidFill>
                          <a:effectLst/>
                          <a:latin typeface="Times New Roman"/>
                          <a:ea typeface="Candara"/>
                          <a:cs typeface="Times New Roman"/>
                        </a:rPr>
                        <a:t>Day</a:t>
                      </a:r>
                      <a:r>
                        <a:rPr lang="en-US" sz="1300" b="1" dirty="0">
                          <a:effectLst/>
                          <a:latin typeface="Times New Roman"/>
                          <a:ea typeface="Candara"/>
                          <a:cs typeface="Candara"/>
                        </a:rPr>
                        <a:t>/</a:t>
                      </a:r>
                      <a:r>
                        <a:rPr lang="en-US" sz="1300" b="0" spc="0" dirty="0">
                          <a:solidFill>
                            <a:srgbClr val="000000"/>
                          </a:solidFill>
                          <a:effectLst/>
                          <a:latin typeface="Times New Roman"/>
                          <a:ea typeface="Candara"/>
                          <a:cs typeface="Times New Roman"/>
                        </a:rPr>
                        <a:t>Night - only emergencies</a:t>
                      </a:r>
                      <a:endParaRPr lang="en-US" sz="1300" b="1" dirty="0">
                        <a:effectLst/>
                        <a:latin typeface="Candara"/>
                        <a:ea typeface="Candara"/>
                        <a:cs typeface="Candara"/>
                      </a:endParaRPr>
                    </a:p>
                  </a:txBody>
                  <a:tcPr marL="68582" marR="68582" marT="0" marB="0" anchor="b"/>
                </a:tc>
              </a:tr>
              <a:tr h="328847">
                <a:tc>
                  <a:txBody>
                    <a:bodyPr/>
                    <a:lstStyle/>
                    <a:p>
                      <a:pPr marL="0" marR="0" algn="l">
                        <a:lnSpc>
                          <a:spcPts val="1270"/>
                        </a:lnSpc>
                        <a:spcBef>
                          <a:spcPts val="0"/>
                        </a:spcBef>
                        <a:spcAft>
                          <a:spcPts val="0"/>
                        </a:spcAft>
                      </a:pPr>
                      <a:r>
                        <a:rPr lang="en-US" sz="1300" b="0" spc="0" dirty="0">
                          <a:solidFill>
                            <a:srgbClr val="000000"/>
                          </a:solidFill>
                          <a:effectLst/>
                          <a:latin typeface="Times New Roman"/>
                          <a:ea typeface="Candara"/>
                          <a:cs typeface="Times New Roman"/>
                        </a:rPr>
                        <a:t>Quality Assurance Coordinator &amp; Safety officer designee</a:t>
                      </a:r>
                      <a:endParaRPr lang="en-US" sz="1300" b="1" dirty="0">
                        <a:effectLst/>
                        <a:latin typeface="Candara"/>
                        <a:ea typeface="Candara"/>
                        <a:cs typeface="Candara"/>
                      </a:endParaRPr>
                    </a:p>
                  </a:txBody>
                  <a:tcPr marL="68582" marR="68582" marT="0" marB="0" anchor="b"/>
                </a:tc>
                <a:tc>
                  <a:txBody>
                    <a:bodyPr/>
                    <a:lstStyle/>
                    <a:p>
                      <a:pPr marL="0" marR="0" algn="ctr">
                        <a:lnSpc>
                          <a:spcPts val="127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270"/>
                        </a:lnSpc>
                        <a:spcBef>
                          <a:spcPts val="0"/>
                        </a:spcBef>
                        <a:spcAft>
                          <a:spcPts val="0"/>
                        </a:spcAft>
                      </a:pPr>
                      <a:r>
                        <a:rPr lang="en-US" sz="1300" b="0" spc="0" dirty="0" smtClean="0">
                          <a:solidFill>
                            <a:srgbClr val="000000"/>
                          </a:solidFill>
                          <a:effectLst/>
                          <a:latin typeface="Times New Roman"/>
                          <a:ea typeface="Candara"/>
                          <a:cs typeface="Times New Roman"/>
                        </a:rPr>
                        <a:t>Quality </a:t>
                      </a:r>
                      <a:r>
                        <a:rPr lang="en-US" sz="1300" b="0" spc="0" dirty="0">
                          <a:solidFill>
                            <a:srgbClr val="000000"/>
                          </a:solidFill>
                          <a:effectLst/>
                          <a:latin typeface="Times New Roman"/>
                          <a:ea typeface="Candara"/>
                          <a:cs typeface="Times New Roman"/>
                        </a:rPr>
                        <a:t>and Safety Issues</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30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300"/>
                        </a:spcAft>
                      </a:pPr>
                      <a:r>
                        <a:rPr lang="en-US" sz="1300" b="0" spc="0" dirty="0" smtClean="0">
                          <a:solidFill>
                            <a:srgbClr val="000000"/>
                          </a:solidFill>
                          <a:effectLst/>
                          <a:latin typeface="Times New Roman"/>
                          <a:ea typeface="Candara"/>
                          <a:cs typeface="Times New Roman"/>
                        </a:rPr>
                        <a:t>0501483087</a:t>
                      </a:r>
                      <a:r>
                        <a:rPr lang="en-US" sz="1300" b="1" spc="0" dirty="0" smtClean="0">
                          <a:solidFill>
                            <a:schemeClr val="dk1"/>
                          </a:solidFill>
                          <a:effectLst/>
                          <a:latin typeface="Candara"/>
                          <a:ea typeface="Candara"/>
                          <a:cs typeface="Times New Roman"/>
                        </a:rPr>
                        <a:t>,</a:t>
                      </a:r>
                      <a:r>
                        <a:rPr lang="en-US" sz="1300" b="1" spc="0" baseline="0" dirty="0" smtClean="0">
                          <a:solidFill>
                            <a:schemeClr val="dk1"/>
                          </a:solidFill>
                          <a:effectLst/>
                          <a:latin typeface="Candara"/>
                          <a:ea typeface="Candara"/>
                          <a:cs typeface="Times New Roman"/>
                        </a:rPr>
                        <a:t> </a:t>
                      </a:r>
                      <a:r>
                        <a:rPr lang="en-US" sz="1300" b="0" spc="0" dirty="0" smtClean="0">
                          <a:solidFill>
                            <a:srgbClr val="000000"/>
                          </a:solidFill>
                          <a:effectLst/>
                          <a:latin typeface="Times New Roman"/>
                          <a:ea typeface="Candara"/>
                          <a:cs typeface="Times New Roman"/>
                        </a:rPr>
                        <a:t>024930417</a:t>
                      </a:r>
                      <a:endParaRPr lang="en-US" sz="1300" b="1" dirty="0">
                        <a:effectLst/>
                        <a:latin typeface="Candara"/>
                        <a:ea typeface="Candara"/>
                        <a:cs typeface="Candara"/>
                      </a:endParaRPr>
                    </a:p>
                  </a:txBody>
                  <a:tcPr marL="68582" marR="68582" marT="0" marB="0"/>
                </a:tc>
                <a:tc>
                  <a:txBody>
                    <a:bodyPr/>
                    <a:lstStyle/>
                    <a:p>
                      <a:pPr marL="0" marR="0" algn="ctr">
                        <a:lnSpc>
                          <a:spcPts val="1270"/>
                        </a:lnSpc>
                        <a:spcBef>
                          <a:spcPts val="0"/>
                        </a:spcBef>
                        <a:spcAft>
                          <a:spcPts val="0"/>
                        </a:spcAft>
                      </a:pPr>
                      <a:r>
                        <a:rPr lang="en-US" sz="1300" b="0" spc="0" dirty="0">
                          <a:solidFill>
                            <a:srgbClr val="000000"/>
                          </a:solidFill>
                          <a:effectLst/>
                          <a:latin typeface="Times New Roman"/>
                          <a:ea typeface="Candara"/>
                          <a:cs typeface="Times New Roman"/>
                        </a:rPr>
                        <a:t>Day</a:t>
                      </a:r>
                      <a:r>
                        <a:rPr lang="en-US" sz="1300" b="1" dirty="0">
                          <a:effectLst/>
                          <a:latin typeface="Times New Roman"/>
                          <a:ea typeface="Candara"/>
                          <a:cs typeface="Candara"/>
                        </a:rPr>
                        <a:t>/</a:t>
                      </a:r>
                      <a:r>
                        <a:rPr lang="en-US" sz="1300" b="0" spc="0" dirty="0">
                          <a:solidFill>
                            <a:srgbClr val="000000"/>
                          </a:solidFill>
                          <a:effectLst/>
                          <a:latin typeface="Times New Roman"/>
                          <a:ea typeface="Candara"/>
                          <a:cs typeface="Times New Roman"/>
                        </a:rPr>
                        <a:t>Night - only emergencies</a:t>
                      </a:r>
                      <a:endParaRPr lang="en-US" sz="1300" b="1" dirty="0">
                        <a:effectLst/>
                        <a:latin typeface="Candara"/>
                        <a:ea typeface="Candara"/>
                        <a:cs typeface="Candara"/>
                      </a:endParaRPr>
                    </a:p>
                  </a:txBody>
                  <a:tcPr marL="68582" marR="68582" marT="0" marB="0" anchor="b"/>
                </a:tc>
              </a:tr>
              <a:tr h="152122">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Facility </a:t>
                      </a:r>
                      <a:r>
                        <a:rPr lang="en-US" sz="1300" b="0" spc="0" dirty="0">
                          <a:solidFill>
                            <a:srgbClr val="000000"/>
                          </a:solidFill>
                          <a:effectLst/>
                          <a:latin typeface="Times New Roman"/>
                          <a:ea typeface="Candara"/>
                          <a:cs typeface="Times New Roman"/>
                        </a:rPr>
                        <a:t>Officer</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Utilities</a:t>
                      </a:r>
                      <a:endParaRPr lang="en-US" sz="1300" b="1" dirty="0">
                        <a:effectLst/>
                        <a:latin typeface="Candara"/>
                        <a:ea typeface="Candara"/>
                        <a:cs typeface="Candara"/>
                      </a:endParaRPr>
                    </a:p>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(Water/Electricity)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0565247625</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&amp; Night</a:t>
                      </a:r>
                      <a:endParaRPr lang="en-US" sz="1300" b="1" dirty="0">
                        <a:effectLst/>
                        <a:latin typeface="Candara"/>
                        <a:ea typeface="Candara"/>
                        <a:cs typeface="Candara"/>
                      </a:endParaRPr>
                    </a:p>
                  </a:txBody>
                  <a:tcPr marL="68582" marR="68582" marT="0" marB="0"/>
                </a:tc>
              </a:tr>
              <a:tr h="259113">
                <a:tc>
                  <a:txBody>
                    <a:bodyPr/>
                    <a:lstStyle/>
                    <a:p>
                      <a:pPr marL="0" marR="0" algn="l">
                        <a:lnSpc>
                          <a:spcPts val="1225"/>
                        </a:lnSpc>
                        <a:spcBef>
                          <a:spcPts val="0"/>
                        </a:spcBef>
                        <a:spcAft>
                          <a:spcPts val="0"/>
                        </a:spcAft>
                      </a:pPr>
                      <a:r>
                        <a:rPr lang="en-US" sz="1300" b="0" spc="0" dirty="0">
                          <a:solidFill>
                            <a:srgbClr val="000000"/>
                          </a:solidFill>
                          <a:effectLst/>
                          <a:latin typeface="Times New Roman"/>
                          <a:ea typeface="Candara"/>
                          <a:cs typeface="Times New Roman"/>
                        </a:rPr>
                        <a:t>Mechanical, Electrical and Plumbing in-charge</a:t>
                      </a:r>
                      <a:endParaRPr lang="en-US" sz="1300" b="1" dirty="0">
                        <a:effectLst/>
                        <a:latin typeface="Candara"/>
                        <a:ea typeface="Candara"/>
                        <a:cs typeface="Candara"/>
                      </a:endParaRPr>
                    </a:p>
                  </a:txBody>
                  <a:tcPr marL="68582" marR="68582" marT="0" marB="0" anchor="b"/>
                </a:tc>
                <a:tc>
                  <a:txBody>
                    <a:bodyPr/>
                    <a:lstStyle/>
                    <a:p>
                      <a:pPr marL="0" marR="0" algn="ctr">
                        <a:lnSpc>
                          <a:spcPts val="1050"/>
                        </a:lnSpc>
                        <a:spcBef>
                          <a:spcPts val="0"/>
                        </a:spcBef>
                        <a:spcAft>
                          <a:spcPts val="300"/>
                        </a:spcAft>
                      </a:pPr>
                      <a:r>
                        <a:rPr lang="en-US" sz="1300" b="0" spc="0" dirty="0">
                          <a:solidFill>
                            <a:srgbClr val="000000"/>
                          </a:solidFill>
                          <a:effectLst/>
                          <a:latin typeface="Times New Roman"/>
                          <a:ea typeface="Candara"/>
                          <a:cs typeface="Times New Roman"/>
                        </a:rPr>
                        <a:t>Utilities</a:t>
                      </a:r>
                      <a:r>
                        <a:rPr lang="en-US" sz="1300" b="1" dirty="0">
                          <a:effectLst/>
                          <a:latin typeface="Times New Roman"/>
                          <a:ea typeface="Candara"/>
                          <a:cs typeface="Candara"/>
                        </a:rPr>
                        <a:t> </a:t>
                      </a:r>
                      <a:r>
                        <a:rPr lang="en-US" sz="1300" b="0" spc="0" dirty="0">
                          <a:solidFill>
                            <a:srgbClr val="000000"/>
                          </a:solidFill>
                          <a:effectLst/>
                          <a:latin typeface="Times New Roman"/>
                          <a:ea typeface="Candara"/>
                          <a:cs typeface="Times New Roman"/>
                        </a:rPr>
                        <a:t>(Water/Electricity)</a:t>
                      </a:r>
                      <a:endParaRPr lang="en-US" sz="1300" b="1" dirty="0">
                        <a:effectLst/>
                        <a:latin typeface="Candara"/>
                        <a:ea typeface="Candara"/>
                        <a:cs typeface="Candara"/>
                      </a:endParaRPr>
                    </a:p>
                  </a:txBody>
                  <a:tcPr marL="68582" marR="68582" marT="0" marB="0" anchor="b"/>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0552872376</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a:t>
                      </a:r>
                      <a:endParaRPr lang="en-US" sz="1300" b="1" dirty="0">
                        <a:effectLst/>
                        <a:latin typeface="Candara"/>
                        <a:ea typeface="Candara"/>
                        <a:cs typeface="Candara"/>
                      </a:endParaRPr>
                    </a:p>
                  </a:txBody>
                  <a:tcPr marL="68582" marR="68582" marT="0" marB="0"/>
                </a:tc>
              </a:tr>
              <a:tr h="93947">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IT- </a:t>
                      </a:r>
                      <a:r>
                        <a:rPr lang="en-US" sz="1300" b="0" spc="0" dirty="0">
                          <a:solidFill>
                            <a:srgbClr val="000000"/>
                          </a:solidFill>
                          <a:effectLst/>
                          <a:latin typeface="Times New Roman"/>
                          <a:ea typeface="Candara"/>
                          <a:cs typeface="Times New Roman"/>
                        </a:rPr>
                        <a:t>Director</a:t>
                      </a:r>
                      <a:endParaRPr lang="en-US" sz="1300" b="1" dirty="0">
                        <a:effectLst/>
                        <a:latin typeface="Candara"/>
                        <a:ea typeface="Candara"/>
                        <a:cs typeface="Candara"/>
                      </a:endParaRPr>
                    </a:p>
                  </a:txBody>
                  <a:tcPr marL="68582" marR="68582" marT="0" marB="0"/>
                </a:tc>
                <a:tc>
                  <a:txBody>
                    <a:bodyPr/>
                    <a:lstStyle/>
                    <a:p>
                      <a:pPr marL="1778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778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Phone </a:t>
                      </a:r>
                      <a:r>
                        <a:rPr lang="en-US" sz="1300" b="0" spc="0" dirty="0">
                          <a:solidFill>
                            <a:srgbClr val="000000"/>
                          </a:solidFill>
                          <a:effectLst/>
                          <a:latin typeface="Times New Roman"/>
                          <a:ea typeface="Candara"/>
                          <a:cs typeface="Times New Roman"/>
                        </a:rPr>
                        <a:t>or Internet</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052 </a:t>
                      </a:r>
                      <a:r>
                        <a:rPr lang="en-US" sz="1300" b="0" spc="0" dirty="0">
                          <a:solidFill>
                            <a:srgbClr val="000000"/>
                          </a:solidFill>
                          <a:effectLst/>
                          <a:latin typeface="Times New Roman"/>
                          <a:ea typeface="Candara"/>
                          <a:cs typeface="Times New Roman"/>
                        </a:rPr>
                        <a:t>249 0484</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&amp; Night</a:t>
                      </a:r>
                      <a:endParaRPr lang="en-US" sz="1300" b="1" dirty="0">
                        <a:effectLst/>
                        <a:latin typeface="Candara"/>
                        <a:ea typeface="Candara"/>
                        <a:cs typeface="Candara"/>
                      </a:endParaRPr>
                    </a:p>
                  </a:txBody>
                  <a:tcPr marL="68582" marR="68582" marT="0" marB="0"/>
                </a:tc>
              </a:tr>
              <a:tr h="167030">
                <a:tc>
                  <a:txBody>
                    <a:bodyPr/>
                    <a:lstStyle/>
                    <a:p>
                      <a:pPr marL="0" marR="0" algn="l">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l">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IT – </a:t>
                      </a:r>
                      <a:r>
                        <a:rPr lang="en-US" sz="1300" b="0" spc="0" dirty="0">
                          <a:solidFill>
                            <a:srgbClr val="000000"/>
                          </a:solidFill>
                          <a:effectLst/>
                          <a:latin typeface="Times New Roman"/>
                          <a:ea typeface="Candara"/>
                          <a:cs typeface="Times New Roman"/>
                        </a:rPr>
                        <a:t>Manager</a:t>
                      </a:r>
                      <a:endParaRPr lang="en-US" sz="1300" b="1" dirty="0">
                        <a:effectLst/>
                        <a:latin typeface="Candara"/>
                        <a:ea typeface="Candara"/>
                        <a:cs typeface="Candara"/>
                      </a:endParaRPr>
                    </a:p>
                  </a:txBody>
                  <a:tcPr marL="68582" marR="68582" marT="0" marB="0"/>
                </a:tc>
                <a:tc>
                  <a:txBody>
                    <a:bodyPr/>
                    <a:lstStyle/>
                    <a:p>
                      <a:pPr marL="1778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778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Phone </a:t>
                      </a:r>
                      <a:r>
                        <a:rPr lang="en-US" sz="1300" b="0" spc="0" dirty="0">
                          <a:solidFill>
                            <a:srgbClr val="000000"/>
                          </a:solidFill>
                          <a:effectLst/>
                          <a:latin typeface="Times New Roman"/>
                          <a:ea typeface="Candara"/>
                          <a:cs typeface="Times New Roman"/>
                        </a:rPr>
                        <a:t>or Internet</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055 </a:t>
                      </a:r>
                      <a:r>
                        <a:rPr lang="en-US" sz="1300" b="0" spc="0" dirty="0">
                          <a:solidFill>
                            <a:srgbClr val="000000"/>
                          </a:solidFill>
                          <a:effectLst/>
                          <a:latin typeface="Times New Roman"/>
                          <a:ea typeface="Candara"/>
                          <a:cs typeface="Times New Roman"/>
                        </a:rPr>
                        <a:t>800 9864</a:t>
                      </a:r>
                      <a:endParaRPr lang="en-US" sz="1300" b="1" dirty="0">
                        <a:effectLst/>
                        <a:latin typeface="Candara"/>
                        <a:ea typeface="Candara"/>
                        <a:cs typeface="Candara"/>
                      </a:endParaRPr>
                    </a:p>
                  </a:txBody>
                  <a:tcPr marL="68582" marR="68582" marT="0" marB="0"/>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Day </a:t>
                      </a:r>
                      <a:r>
                        <a:rPr lang="en-US" sz="1300" b="0" spc="0" dirty="0">
                          <a:solidFill>
                            <a:srgbClr val="000000"/>
                          </a:solidFill>
                          <a:effectLst/>
                          <a:latin typeface="Times New Roman"/>
                          <a:ea typeface="Candara"/>
                          <a:cs typeface="Times New Roman"/>
                        </a:rPr>
                        <a:t>&amp; Night</a:t>
                      </a:r>
                      <a:endParaRPr lang="en-US" sz="1300" b="1" dirty="0">
                        <a:effectLst/>
                        <a:latin typeface="Candara"/>
                        <a:ea typeface="Candara"/>
                        <a:cs typeface="Candara"/>
                      </a:endParaRPr>
                    </a:p>
                  </a:txBody>
                  <a:tcPr marL="68582" marR="68582" marT="0" marB="0"/>
                </a:tc>
              </a:tr>
              <a:tr h="168105">
                <a:tc>
                  <a:txBody>
                    <a:bodyPr/>
                    <a:lstStyle/>
                    <a:p>
                      <a:pPr marL="0" marR="0" algn="l">
                        <a:lnSpc>
                          <a:spcPts val="1250"/>
                        </a:lnSpc>
                        <a:spcBef>
                          <a:spcPts val="0"/>
                        </a:spcBef>
                        <a:spcAft>
                          <a:spcPts val="0"/>
                        </a:spcAft>
                      </a:pPr>
                      <a:r>
                        <a:rPr lang="en-US" sz="1300" b="0" spc="0" dirty="0">
                          <a:solidFill>
                            <a:srgbClr val="000000"/>
                          </a:solidFill>
                          <a:effectLst/>
                          <a:latin typeface="Times New Roman"/>
                          <a:ea typeface="Candara"/>
                          <a:cs typeface="Times New Roman"/>
                        </a:rPr>
                        <a:t>Infection controller</a:t>
                      </a:r>
                      <a:endParaRPr lang="en-US" sz="1300" b="1" dirty="0">
                        <a:effectLst/>
                        <a:latin typeface="Candara"/>
                        <a:ea typeface="Candara"/>
                        <a:cs typeface="Candara"/>
                      </a:endParaRPr>
                    </a:p>
                  </a:txBody>
                  <a:tcPr marL="68582" marR="68582" marT="0" marB="0" anchor="b"/>
                </a:tc>
                <a:tc>
                  <a:txBody>
                    <a:bodyPr/>
                    <a:lstStyle/>
                    <a:p>
                      <a:pPr marL="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Infection </a:t>
                      </a:r>
                      <a:r>
                        <a:rPr lang="en-US" sz="1300" b="0" spc="0" dirty="0">
                          <a:solidFill>
                            <a:srgbClr val="000000"/>
                          </a:solidFill>
                          <a:effectLst/>
                          <a:latin typeface="Times New Roman"/>
                          <a:ea typeface="Candara"/>
                          <a:cs typeface="Times New Roman"/>
                        </a:rPr>
                        <a:t>Control</a:t>
                      </a:r>
                      <a:endParaRPr lang="en-US" sz="1300" b="1" dirty="0">
                        <a:effectLst/>
                        <a:latin typeface="Candara"/>
                        <a:ea typeface="Candara"/>
                        <a:cs typeface="Candara"/>
                      </a:endParaRPr>
                    </a:p>
                  </a:txBody>
                  <a:tcPr marL="68582" marR="68582" marT="0" marB="0"/>
                </a:tc>
                <a:tc>
                  <a:txBody>
                    <a:bodyPr/>
                    <a:lstStyle/>
                    <a:p>
                      <a:pPr marL="152400" marR="0" algn="ctr">
                        <a:lnSpc>
                          <a:spcPts val="1050"/>
                        </a:lnSpc>
                        <a:spcBef>
                          <a:spcPts val="0"/>
                        </a:spcBef>
                        <a:spcAft>
                          <a:spcPts val="0"/>
                        </a:spcAft>
                      </a:pPr>
                      <a:endParaRPr lang="en-US" sz="1300" b="0" spc="0" dirty="0" smtClean="0">
                        <a:solidFill>
                          <a:srgbClr val="000000"/>
                        </a:solidFill>
                        <a:effectLst/>
                        <a:latin typeface="Times New Roman"/>
                        <a:ea typeface="Candara"/>
                        <a:cs typeface="Times New Roman"/>
                      </a:endParaRPr>
                    </a:p>
                    <a:p>
                      <a:pPr marL="152400" marR="0" algn="ctr">
                        <a:lnSpc>
                          <a:spcPts val="1050"/>
                        </a:lnSpc>
                        <a:spcBef>
                          <a:spcPts val="0"/>
                        </a:spcBef>
                        <a:spcAft>
                          <a:spcPts val="0"/>
                        </a:spcAft>
                      </a:pPr>
                      <a:r>
                        <a:rPr lang="en-US" sz="1300" b="0" spc="0" dirty="0" smtClean="0">
                          <a:solidFill>
                            <a:srgbClr val="000000"/>
                          </a:solidFill>
                          <a:effectLst/>
                          <a:latin typeface="Times New Roman"/>
                          <a:ea typeface="Candara"/>
                          <a:cs typeface="Times New Roman"/>
                        </a:rPr>
                        <a:t>0563221449</a:t>
                      </a:r>
                      <a:endParaRPr lang="en-US" sz="1300" b="1" dirty="0">
                        <a:effectLst/>
                        <a:latin typeface="Candara"/>
                        <a:ea typeface="Candara"/>
                        <a:cs typeface="Candara"/>
                      </a:endParaRPr>
                    </a:p>
                  </a:txBody>
                  <a:tcPr marL="68582" marR="68582" marT="0" marB="0"/>
                </a:tc>
                <a:tc>
                  <a:txBody>
                    <a:bodyPr/>
                    <a:lstStyle/>
                    <a:p>
                      <a:pPr marL="0" marR="0" algn="ctr">
                        <a:lnSpc>
                          <a:spcPts val="1270"/>
                        </a:lnSpc>
                        <a:spcBef>
                          <a:spcPts val="0"/>
                        </a:spcBef>
                        <a:spcAft>
                          <a:spcPts val="0"/>
                        </a:spcAft>
                      </a:pPr>
                      <a:r>
                        <a:rPr lang="en-US" sz="1300" b="0" spc="0" dirty="0" smtClean="0">
                          <a:solidFill>
                            <a:srgbClr val="000000"/>
                          </a:solidFill>
                          <a:effectLst/>
                          <a:latin typeface="Times New Roman"/>
                          <a:ea typeface="Candara"/>
                          <a:cs typeface="Times New Roman"/>
                        </a:rPr>
                        <a:t>Day</a:t>
                      </a:r>
                      <a:r>
                        <a:rPr lang="en-US" sz="1300" b="1" dirty="0" smtClean="0">
                          <a:effectLst/>
                          <a:latin typeface="Times New Roman"/>
                          <a:ea typeface="Candara"/>
                          <a:cs typeface="Candara"/>
                        </a:rPr>
                        <a:t>/</a:t>
                      </a:r>
                      <a:r>
                        <a:rPr lang="en-US" sz="1300" b="0" spc="0" dirty="0" smtClean="0">
                          <a:solidFill>
                            <a:srgbClr val="000000"/>
                          </a:solidFill>
                          <a:effectLst/>
                          <a:latin typeface="Times New Roman"/>
                          <a:ea typeface="Candara"/>
                          <a:cs typeface="Times New Roman"/>
                        </a:rPr>
                        <a:t>Night </a:t>
                      </a:r>
                      <a:r>
                        <a:rPr lang="en-US" sz="1300" b="0" spc="0" dirty="0">
                          <a:solidFill>
                            <a:srgbClr val="000000"/>
                          </a:solidFill>
                          <a:effectLst/>
                          <a:latin typeface="Times New Roman"/>
                          <a:ea typeface="Candara"/>
                          <a:cs typeface="Times New Roman"/>
                        </a:rPr>
                        <a:t>- only emergencies</a:t>
                      </a:r>
                      <a:endParaRPr lang="en-US" sz="1300" b="1" dirty="0">
                        <a:effectLst/>
                        <a:latin typeface="Candara"/>
                        <a:ea typeface="Candara"/>
                        <a:cs typeface="Candara"/>
                      </a:endParaRPr>
                    </a:p>
                  </a:txBody>
                  <a:tcPr marL="68582" marR="68582" marT="0" marB="0" anchor="b"/>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274638"/>
            <a:ext cx="8229600" cy="561975"/>
          </a:xfrm>
        </p:spPr>
        <p:txBody>
          <a:bodyPr/>
          <a:lstStyle/>
          <a:p>
            <a:r>
              <a:rPr lang="en-US" altLang="en-US" sz="2000" b="1" u="sng" smtClean="0">
                <a:solidFill>
                  <a:schemeClr val="tx2"/>
                </a:solidFill>
                <a:latin typeface="Times New Roman" pitchFamily="18" charset="0"/>
                <a:cs typeface="Times New Roman" pitchFamily="18" charset="0"/>
              </a:rPr>
              <a:t>NRL EMERGENCY RESPONSE PLAN</a:t>
            </a:r>
          </a:p>
        </p:txBody>
      </p:sp>
      <p:graphicFrame>
        <p:nvGraphicFramePr>
          <p:cNvPr id="5" name="Content Placeholder 4"/>
          <p:cNvGraphicFramePr>
            <a:graphicFrameLocks noGrp="1"/>
          </p:cNvGraphicFramePr>
          <p:nvPr>
            <p:ph idx="1"/>
          </p:nvPr>
        </p:nvGraphicFramePr>
        <p:xfrm>
          <a:off x="250825" y="981075"/>
          <a:ext cx="8642350" cy="5327650"/>
        </p:xfrm>
        <a:graphic>
          <a:graphicData uri="http://schemas.openxmlformats.org/drawingml/2006/table">
            <a:tbl>
              <a:tblPr firstRow="1" firstCol="1" bandRow="1">
                <a:tableStyleId>{5C22544A-7EE6-4342-B048-85BDC9FD1C3A}</a:tableStyleId>
              </a:tblPr>
              <a:tblGrid>
                <a:gridCol w="8642350"/>
              </a:tblGrid>
              <a:tr h="3672865">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When the Fire Alarm sounds, act immediately to ensure your safety:</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Never ignore or assume the alarm is false or the result of a test.</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Everyone must evacuate the building by way of the safest and closest exit and/or stairway.</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Once outside the building, move away from the building. </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Do not obstruct the fire fighters and fire trucks access to the building.</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If there is an incident occurring on the upper floors and glass is being blown out of the windows, the area below is the hazard zone where serious personal injuries will happen. Do not remain in or near the hazard zone.</a:t>
                      </a:r>
                    </a:p>
                    <a:p>
                      <a:pPr marL="342900" marR="0" lvl="0" indent="-342900">
                        <a:lnSpc>
                          <a:spcPct val="115000"/>
                        </a:lnSpc>
                        <a:spcBef>
                          <a:spcPts val="0"/>
                        </a:spcBef>
                        <a:spcAft>
                          <a:spcPts val="0"/>
                        </a:spcAft>
                        <a:buFont typeface="Symbol"/>
                        <a:buChar char=""/>
                      </a:pPr>
                      <a:r>
                        <a:rPr lang="en-US" sz="1800" dirty="0">
                          <a:effectLst/>
                          <a:latin typeface="Times New Roman" panose="02020603050405020304" pitchFamily="18" charset="0"/>
                          <a:cs typeface="Times New Roman" panose="02020603050405020304" pitchFamily="18" charset="0"/>
                        </a:rPr>
                        <a:t>Once outside, never re-enter the building until you are told to do so by the Safety officer.</a:t>
                      </a:r>
                      <a:endParaRPr lang="en-US" sz="1800" dirty="0">
                        <a:effectLst/>
                        <a:latin typeface="Times New Roman" panose="02020603050405020304" pitchFamily="18" charset="0"/>
                        <a:ea typeface="Calibri"/>
                        <a:cs typeface="Times New Roman" panose="02020603050405020304" pitchFamily="18" charset="0"/>
                      </a:endParaRPr>
                    </a:p>
                  </a:txBody>
                  <a:tcPr marL="66647" marR="66647" marT="0" marB="0"/>
                </a:tc>
              </a:tr>
              <a:tr h="1654785">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When the fire alarm sounds, lab workers must EXIT the building, but first:</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 Turn off all flames and other ignition sources 2. Close all hazardous material containers 3. Close sash on all fume hoods 4. Turn off all electrical equipment (if possible)</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5. Other</a:t>
                      </a:r>
                      <a:r>
                        <a:rPr lang="en-US" sz="1800" dirty="0" smtClean="0">
                          <a:effectLst/>
                          <a:latin typeface="Times New Roman" panose="02020603050405020304" pitchFamily="18" charset="0"/>
                          <a:cs typeface="Times New Roman" panose="02020603050405020304" pitchFamily="18" charset="0"/>
                        </a:rPr>
                        <a:t>:__________________________________________</a:t>
                      </a:r>
                    </a:p>
                  </a:txBody>
                  <a:tcPr marL="66647" marR="66647"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79388" y="333375"/>
          <a:ext cx="8785225" cy="4732338"/>
        </p:xfrm>
        <a:graphic>
          <a:graphicData uri="http://schemas.openxmlformats.org/drawingml/2006/table">
            <a:tbl>
              <a:tblPr firstRow="1" firstCol="1" bandRow="1">
                <a:tableStyleId>{5C22544A-7EE6-4342-B048-85BDC9FD1C3A}</a:tableStyleId>
              </a:tblPr>
              <a:tblGrid>
                <a:gridCol w="8785225"/>
              </a:tblGrid>
              <a:tr h="2839403">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If your clothing catches on fire:</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 “STOP, DROP and ROLL” (if someone else is on fire, knock them to the ground, and instruct them to roll back and forth) or drench with water if safety shower is immediately available.</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2. Cover your face with your hands.</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3. Use a fire blanket (if available) or a coat to help smother the flames. Never use a fire extinguisher on someone. </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4. Obtain medical attention, if necessary.</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5. Report incident to supervisor and safety Officer</a:t>
                      </a:r>
                      <a:endParaRPr lang="en-US" sz="1800" dirty="0">
                        <a:effectLst/>
                        <a:latin typeface="Times New Roman" panose="02020603050405020304" pitchFamily="18" charset="0"/>
                        <a:ea typeface="Calibri"/>
                        <a:cs typeface="Times New Roman" panose="02020603050405020304" pitchFamily="18" charset="0"/>
                      </a:endParaRPr>
                    </a:p>
                  </a:txBody>
                  <a:tcPr marL="66638" marR="66638" marT="0" marB="0"/>
                </a:tc>
              </a:tr>
              <a:tr h="1892935">
                <a:tc>
                  <a:txBody>
                    <a:bodyPr/>
                    <a:lstStyle/>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If there is a hazardous material spill:</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 Determine if this is a “major” or “minor” spill.</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2. Assist anyone who may have been contaminated or injured during the spill.</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3. Clean up minor spills using appropriate spill control equipment.</a:t>
                      </a:r>
                    </a:p>
                    <a:p>
                      <a:pPr marL="0" marR="0">
                        <a:lnSpc>
                          <a:spcPct val="115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4. Call Safety officer and Facility officer for all major spills. Evacuate the area and do not let anyone enter until Emergency Responders have cleaned up the spill.</a:t>
                      </a:r>
                      <a:endParaRPr lang="en-US" sz="1800" dirty="0">
                        <a:effectLst/>
                        <a:latin typeface="Times New Roman" panose="02020603050405020304" pitchFamily="18" charset="0"/>
                        <a:ea typeface="Calibri"/>
                        <a:cs typeface="Times New Roman" panose="02020603050405020304" pitchFamily="18" charset="0"/>
                      </a:endParaRPr>
                    </a:p>
                  </a:txBody>
                  <a:tcPr marL="66638" marR="66638"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endParaRPr lang="en-US" altLang="en-US" smtClean="0"/>
          </a:p>
        </p:txBody>
      </p:sp>
      <p:graphicFrame>
        <p:nvGraphicFramePr>
          <p:cNvPr id="5" name="Content Placeholder 4"/>
          <p:cNvGraphicFramePr>
            <a:graphicFrameLocks noGrp="1"/>
          </p:cNvGraphicFramePr>
          <p:nvPr>
            <p:ph idx="1"/>
          </p:nvPr>
        </p:nvGraphicFramePr>
        <p:xfrm>
          <a:off x="457200" y="2420938"/>
          <a:ext cx="8229600" cy="1728787"/>
        </p:xfrm>
        <a:graphic>
          <a:graphicData uri="http://schemas.openxmlformats.org/drawingml/2006/table">
            <a:tbl>
              <a:tblPr firstRow="1" firstCol="1" bandRow="1">
                <a:tableStyleId>{5C22544A-7EE6-4342-B048-85BDC9FD1C3A}</a:tableStyleId>
              </a:tblPr>
              <a:tblGrid>
                <a:gridCol w="8229600"/>
              </a:tblGrid>
              <a:tr h="1728787">
                <a:tc>
                  <a:txBody>
                    <a:bodyPr/>
                    <a:lstStyle/>
                    <a:p>
                      <a:pPr marL="0" marR="0">
                        <a:lnSpc>
                          <a:spcPct val="115000"/>
                        </a:lnSpc>
                        <a:spcBef>
                          <a:spcPts val="0"/>
                        </a:spcBef>
                        <a:spcAft>
                          <a:spcPts val="0"/>
                        </a:spcAft>
                      </a:pPr>
                      <a:r>
                        <a:rPr lang="en-US" sz="2000" u="sng" dirty="0">
                          <a:effectLst/>
                          <a:latin typeface="Times New Roman" panose="02020603050405020304" pitchFamily="18" charset="0"/>
                          <a:cs typeface="Times New Roman" panose="02020603050405020304" pitchFamily="18" charset="0"/>
                        </a:rPr>
                        <a:t>Minor cuts and puncture wounds</a:t>
                      </a:r>
                      <a:endParaRPr lang="en-US" sz="20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Vigorously wash injury with soap and water for several minutes.</a:t>
                      </a:r>
                    </a:p>
                    <a:p>
                      <a:pPr marL="0" marR="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Obtain medical attention.</a:t>
                      </a:r>
                    </a:p>
                    <a:p>
                      <a:pPr marL="0" marR="0">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Report incident to supervisor and safety Officer</a:t>
                      </a:r>
                      <a:endParaRPr lang="en-US" sz="2000" dirty="0">
                        <a:effectLst/>
                        <a:latin typeface="Times New Roman" panose="02020603050405020304" pitchFamily="18" charset="0"/>
                        <a:ea typeface="Calibri"/>
                        <a:cs typeface="Times New Roman" panose="02020603050405020304" pitchFamily="18" charset="0"/>
                      </a:endParaRPr>
                    </a:p>
                  </a:txBody>
                  <a:tcPr marL="66636" marR="66636"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sz="3800" b="1" u="sng" dirty="0" smtClean="0">
                <a:solidFill>
                  <a:schemeClr val="tx2"/>
                </a:solidFill>
                <a:latin typeface="Times New Roman" pitchFamily="18" charset="0"/>
                <a:cs typeface="Times New Roman" pitchFamily="18" charset="0"/>
              </a:rPr>
              <a:t>OBJECTIVES OF THIS TRAINING</a:t>
            </a:r>
            <a:endParaRPr lang="en-US" altLang="en-US" sz="3800" b="1" u="sng" dirty="0" smtClean="0">
              <a:solidFill>
                <a:schemeClr val="tx2"/>
              </a:solidFill>
              <a:latin typeface="Times New Roman" pitchFamily="18" charset="0"/>
              <a:cs typeface="Times New Roman" pitchFamily="18" charset="0"/>
            </a:endParaRPr>
          </a:p>
        </p:txBody>
      </p:sp>
      <p:sp>
        <p:nvSpPr>
          <p:cNvPr id="3075" name="Content Placeholder 2"/>
          <p:cNvSpPr>
            <a:spLocks noGrp="1"/>
          </p:cNvSpPr>
          <p:nvPr>
            <p:ph idx="1"/>
          </p:nvPr>
        </p:nvSpPr>
        <p:spPr>
          <a:xfrm>
            <a:off x="457200" y="1600201"/>
            <a:ext cx="8229600" cy="1252736"/>
          </a:xfrm>
        </p:spPr>
        <p:txBody>
          <a:bodyPr/>
          <a:lstStyle/>
          <a:p>
            <a:r>
              <a:rPr lang="en-US" altLang="en-US" sz="2600" dirty="0" smtClean="0">
                <a:solidFill>
                  <a:schemeClr val="tx2"/>
                </a:solidFill>
                <a:latin typeface="Times New Roman" pitchFamily="18" charset="0"/>
                <a:cs typeface="Times New Roman" pitchFamily="18" charset="0"/>
              </a:rPr>
              <a:t>To provide a quick view on the OSH emergency response management</a:t>
            </a:r>
          </a:p>
        </p:txBody>
      </p:sp>
      <p:sp>
        <p:nvSpPr>
          <p:cNvPr id="6" name="Title 1"/>
          <p:cNvSpPr txBox="1">
            <a:spLocks/>
          </p:cNvSpPr>
          <p:nvPr/>
        </p:nvSpPr>
        <p:spPr bwMode="auto">
          <a:xfrm>
            <a:off x="395536" y="2852936"/>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altLang="en-US" sz="3800" b="1" u="sng" dirty="0" smtClean="0">
                <a:solidFill>
                  <a:schemeClr val="tx2"/>
                </a:solidFill>
                <a:latin typeface="Times New Roman" pitchFamily="18" charset="0"/>
                <a:cs typeface="Times New Roman" pitchFamily="18" charset="0"/>
              </a:rPr>
              <a:t>SCOPE OF THIS TRAINING</a:t>
            </a:r>
            <a:endParaRPr lang="en-US" altLang="en-US" sz="3800" b="1" u="sng" dirty="0" smtClean="0">
              <a:solidFill>
                <a:schemeClr val="tx2"/>
              </a:solidFill>
              <a:latin typeface="Times New Roman" pitchFamily="18" charset="0"/>
              <a:cs typeface="Times New Roman" pitchFamily="18" charset="0"/>
            </a:endParaRPr>
          </a:p>
        </p:txBody>
      </p:sp>
      <p:sp>
        <p:nvSpPr>
          <p:cNvPr id="7" name="Content Placeholder 2"/>
          <p:cNvSpPr txBox="1">
            <a:spLocks/>
          </p:cNvSpPr>
          <p:nvPr/>
        </p:nvSpPr>
        <p:spPr bwMode="auto">
          <a:xfrm>
            <a:off x="379817" y="3995936"/>
            <a:ext cx="8229600" cy="1252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2600" dirty="0">
                <a:solidFill>
                  <a:schemeClr val="tx2"/>
                </a:solidFill>
                <a:latin typeface="Times New Roman" pitchFamily="18" charset="0"/>
                <a:cs typeface="Times New Roman" pitchFamily="18" charset="0"/>
              </a:rPr>
              <a:t>ensure a systematic approach to emergency management planning and </a:t>
            </a:r>
            <a:r>
              <a:rPr lang="en-US" altLang="en-US" sz="2600" dirty="0" smtClean="0">
                <a:solidFill>
                  <a:schemeClr val="tx2"/>
                </a:solidFill>
                <a:latin typeface="Times New Roman" pitchFamily="18" charset="0"/>
                <a:cs typeface="Times New Roman" pitchFamily="18" charset="0"/>
              </a:rPr>
              <a:t>response</a:t>
            </a:r>
          </a:p>
          <a:p>
            <a:r>
              <a:rPr lang="en-US" altLang="en-US" sz="2600" dirty="0" smtClean="0">
                <a:solidFill>
                  <a:schemeClr val="tx2"/>
                </a:solidFill>
                <a:latin typeface="Times New Roman" pitchFamily="18" charset="0"/>
                <a:cs typeface="Times New Roman" pitchFamily="18" charset="0"/>
              </a:rPr>
              <a:t>facilitate </a:t>
            </a:r>
            <a:r>
              <a:rPr lang="en-US" altLang="en-US" sz="2600" dirty="0">
                <a:solidFill>
                  <a:schemeClr val="tx2"/>
                </a:solidFill>
                <a:latin typeface="Times New Roman" pitchFamily="18" charset="0"/>
                <a:cs typeface="Times New Roman" pitchFamily="18" charset="0"/>
              </a:rPr>
              <a:t>harmonization of relevant Authority(s) requirements and provide a clear hierarchy of control in the event of significant emergencies.</a:t>
            </a: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07950" y="115888"/>
          <a:ext cx="8928100" cy="6208712"/>
        </p:xfrm>
        <a:graphic>
          <a:graphicData uri="http://schemas.openxmlformats.org/drawingml/2006/table">
            <a:tbl>
              <a:tblPr firstRow="1" firstCol="1" bandRow="1">
                <a:tableStyleId>{5C22544A-7EE6-4342-B048-85BDC9FD1C3A}</a:tableStyleId>
              </a:tblPr>
              <a:tblGrid>
                <a:gridCol w="1096434"/>
                <a:gridCol w="904693"/>
                <a:gridCol w="1077529"/>
                <a:gridCol w="4694950"/>
                <a:gridCol w="1154494"/>
              </a:tblGrid>
              <a:tr h="430663">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69" marR="42569" marT="0" marB="0"/>
                </a:tc>
              </a:tr>
              <a:tr h="5778049">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Biological Spill</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Good Laboratory practices </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Understand Spill Kit procedure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Training</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u="sng" dirty="0">
                          <a:effectLst/>
                          <a:latin typeface="Times New Roman" panose="02020603050405020304" pitchFamily="18" charset="0"/>
                          <a:cs typeface="Times New Roman" panose="02020603050405020304" pitchFamily="18" charset="0"/>
                        </a:rPr>
                        <a:t>Major</a:t>
                      </a:r>
                      <a:endParaRPr lang="en-US" sz="14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Attend to injured or contaminated persons and remove them from exposure.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Alert people in immediate area of spill.</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Close doors to affected area.</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Put on protective equipment.</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Cover spill with paper towels or other absorbent materials.</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Carefully pour a freshly prepared 1 in 10 dilution of household bleach around the edges of the spill and then into the spill. Avoid splashing.</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Allow a 20-minute contact period for the bleach solution to be effective.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Use paper towels to wipe up the spill, working from the edges into the </a:t>
                      </a:r>
                      <a:r>
                        <a:rPr lang="en-US" sz="1400" dirty="0" err="1">
                          <a:effectLst/>
                          <a:latin typeface="Times New Roman" panose="02020603050405020304" pitchFamily="18" charset="0"/>
                          <a:cs typeface="Times New Roman" panose="02020603050405020304" pitchFamily="18" charset="0"/>
                        </a:rPr>
                        <a:t>centre</a:t>
                      </a:r>
                      <a:r>
                        <a:rPr lang="en-US" sz="1400" dirty="0">
                          <a:effectLst/>
                          <a:latin typeface="Times New Roman" panose="02020603050405020304" pitchFamily="18" charset="0"/>
                          <a:cs typeface="Times New Roman" panose="02020603050405020304" pitchFamily="18" charset="0"/>
                        </a:rPr>
                        <a:t>.</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Clean spill area with fresh towels soaked in disinfectant.</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Place towels in a plastic bag and decontaminate in an autoclave.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Have person knowledgeable of the incident and laboratory assist emergency personnel.</a:t>
                      </a:r>
                    </a:p>
                    <a:p>
                      <a:pPr marL="0" marR="0">
                        <a:lnSpc>
                          <a:spcPct val="115000"/>
                        </a:lnSpc>
                        <a:spcBef>
                          <a:spcPts val="0"/>
                        </a:spcBef>
                        <a:spcAft>
                          <a:spcPts val="0"/>
                        </a:spcAft>
                      </a:pPr>
                      <a:r>
                        <a:rPr lang="en-US" sz="1400" u="sng" dirty="0">
                          <a:effectLst/>
                          <a:latin typeface="Times New Roman" panose="02020603050405020304" pitchFamily="18" charset="0"/>
                          <a:cs typeface="Times New Roman" panose="02020603050405020304" pitchFamily="18" charset="0"/>
                        </a:rPr>
                        <a:t>Minor</a:t>
                      </a:r>
                      <a:endParaRPr lang="en-US" sz="14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Wear disposable gloves.</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Soak paper towels in disinfectant and place over spill area.</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Place towels in plastic bag for disposal.</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Clean spill area with fresh towels soaked in disinfectant</a:t>
                      </a:r>
                      <a:r>
                        <a:rPr lang="en-US" sz="1400" dirty="0" smtClean="0">
                          <a:effectLst/>
                          <a:latin typeface="Times New Roman" panose="02020603050405020304" pitchFamily="18" charset="0"/>
                          <a:cs typeface="Times New Roman" panose="02020603050405020304" pitchFamily="18" charset="0"/>
                        </a:rPr>
                        <a:t>.</a:t>
                      </a:r>
                      <a:endParaRPr lang="en-US" sz="1400" dirty="0">
                        <a:effectLst/>
                        <a:latin typeface="Times New Roman" panose="02020603050405020304" pitchFamily="18" charset="0"/>
                        <a:cs typeface="Times New Roman" panose="02020603050405020304" pitchFamily="18" charset="0"/>
                      </a:endParaRPr>
                    </a:p>
                  </a:txBody>
                  <a:tcPr marL="42569" marR="42569" marT="0" marB="0"/>
                </a:tc>
                <a:tc>
                  <a:txBody>
                    <a:bodyPr/>
                    <a:lstStyle/>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Decontaminate</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area after clean</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up</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Dispose of all</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Material appropriately.</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Investigate cause of spill and review with Safety officer.</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Document spill, response and follow-up with staff.</a:t>
                      </a:r>
                    </a:p>
                    <a:p>
                      <a:pPr marL="0" marR="0">
                        <a:lnSpc>
                          <a:spcPct val="115000"/>
                        </a:lnSpc>
                        <a:spcBef>
                          <a:spcPts val="0"/>
                        </a:spcBef>
                        <a:spcAft>
                          <a:spcPts val="0"/>
                        </a:spcAft>
                      </a:pPr>
                      <a:r>
                        <a:rPr lang="en-US" sz="1400" dirty="0">
                          <a:effectLst/>
                          <a:latin typeface="Times New Roman" panose="02020603050405020304" pitchFamily="18" charset="0"/>
                          <a:cs typeface="Times New Roman" panose="02020603050405020304" pitchFamily="18" charset="0"/>
                        </a:rPr>
                        <a:t>Replenish spill kit.</a:t>
                      </a:r>
                      <a:endParaRPr lang="en-US" sz="1400" dirty="0">
                        <a:effectLst/>
                        <a:latin typeface="Times New Roman" panose="02020603050405020304" pitchFamily="18" charset="0"/>
                        <a:ea typeface="Calibri"/>
                        <a:cs typeface="Times New Roman" panose="02020603050405020304" pitchFamily="18" charset="0"/>
                      </a:endParaRPr>
                    </a:p>
                  </a:txBody>
                  <a:tcPr marL="42569" marR="42569"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50825" y="188913"/>
          <a:ext cx="8713788" cy="6604061"/>
        </p:xfrm>
        <a:graphic>
          <a:graphicData uri="http://schemas.openxmlformats.org/drawingml/2006/table">
            <a:tbl>
              <a:tblPr firstRow="1" firstCol="1" bandRow="1">
                <a:tableStyleId>{5C22544A-7EE6-4342-B048-85BDC9FD1C3A}</a:tableStyleId>
              </a:tblPr>
              <a:tblGrid>
                <a:gridCol w="1070114"/>
                <a:gridCol w="1522418"/>
                <a:gridCol w="2520517"/>
                <a:gridCol w="2376487"/>
                <a:gridCol w="1224252"/>
              </a:tblGrid>
              <a:tr h="420618">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r>
              <a:tr h="718209">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Biosafety</a:t>
                      </a:r>
                    </a:p>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Cabinet Failure</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Have BSC inspected and certified annually</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Understand the BSC operating procedure</a:t>
                      </a:r>
                    </a:p>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Plan to contain</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a:effectLst/>
                          <a:latin typeface="Times New Roman" panose="02020603050405020304" pitchFamily="18" charset="0"/>
                          <a:cs typeface="Times New Roman" panose="02020603050405020304" pitchFamily="18" charset="0"/>
                        </a:rPr>
                        <a:t>Leave fans on</a:t>
                      </a:r>
                    </a:p>
                    <a:p>
                      <a:pPr marL="0" marR="0">
                        <a:lnSpc>
                          <a:spcPct val="115000"/>
                        </a:lnSpc>
                        <a:spcBef>
                          <a:spcPts val="0"/>
                        </a:spcBef>
                        <a:spcAft>
                          <a:spcPts val="0"/>
                        </a:spcAft>
                      </a:pPr>
                      <a:r>
                        <a:rPr lang="en-US" sz="1300">
                          <a:effectLst/>
                          <a:latin typeface="Times New Roman" panose="02020603050405020304" pitchFamily="18" charset="0"/>
                          <a:cs typeface="Times New Roman" panose="02020603050405020304" pitchFamily="18" charset="0"/>
                        </a:rPr>
                        <a:t>Use disinfectant </a:t>
                      </a:r>
                      <a:endParaRPr lang="en-US" sz="130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300" dirty="0">
                          <a:effectLst/>
                          <a:latin typeface="Times New Roman" panose="02020603050405020304" pitchFamily="18" charset="0"/>
                          <a:cs typeface="Times New Roman" panose="02020603050405020304" pitchFamily="18" charset="0"/>
                        </a:rPr>
                        <a:t>Have BSC inspected </a:t>
                      </a:r>
                      <a:endParaRPr lang="en-US" sz="1300" dirty="0">
                        <a:effectLst/>
                        <a:latin typeface="Times New Roman" panose="02020603050405020304" pitchFamily="18" charset="0"/>
                        <a:ea typeface="Calibri"/>
                        <a:cs typeface="Times New Roman" panose="02020603050405020304" pitchFamily="18" charset="0"/>
                      </a:endParaRPr>
                    </a:p>
                  </a:txBody>
                  <a:tcPr marL="59637" marR="59637" marT="0" marB="0"/>
                </a:tc>
              </a:tr>
              <a:tr h="1591982">
                <a:tc>
                  <a:txBody>
                    <a:bodyPr/>
                    <a:lstStyle/>
                    <a:p>
                      <a:pPr marL="0" marR="0">
                        <a:lnSpc>
                          <a:spcPct val="115000"/>
                        </a:lnSpc>
                        <a:spcBef>
                          <a:spcPts val="0"/>
                        </a:spcBef>
                        <a:spcAft>
                          <a:spcPts val="0"/>
                        </a:spcAft>
                      </a:pPr>
                      <a:r>
                        <a:rPr lang="en-US" sz="1300" dirty="0">
                          <a:effectLst/>
                          <a:latin typeface="Times New Roman"/>
                          <a:ea typeface="Calibri"/>
                          <a:cs typeface="Arial"/>
                        </a:rPr>
                        <a:t>Fume Hood failure</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Install Fume Hood alarm.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Measure face velocity before using and check this periodically.</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Plan to contain</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any vapors</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Understand operating procedures </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Close containers.</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Close sash.</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Contact facility</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 </a:t>
                      </a:r>
                      <a:endParaRPr lang="en-US" sz="1300" dirty="0">
                        <a:effectLst/>
                        <a:latin typeface="Calibri"/>
                        <a:ea typeface="Calibri"/>
                        <a:cs typeface="Arial"/>
                      </a:endParaRPr>
                    </a:p>
                  </a:txBody>
                  <a:tcPr marL="68586" marR="68586" marT="0" marB="0"/>
                </a:tc>
              </a:tr>
              <a:tr h="2506183">
                <a:tc>
                  <a:txBody>
                    <a:bodyPr/>
                    <a:lstStyle/>
                    <a:p>
                      <a:pPr marL="0" marR="0">
                        <a:lnSpc>
                          <a:spcPct val="115000"/>
                        </a:lnSpc>
                        <a:spcBef>
                          <a:spcPts val="0"/>
                        </a:spcBef>
                        <a:spcAft>
                          <a:spcPts val="0"/>
                        </a:spcAft>
                      </a:pPr>
                      <a:r>
                        <a:rPr lang="en-US" sz="1300" dirty="0">
                          <a:effectLst/>
                          <a:latin typeface="Times New Roman"/>
                          <a:ea typeface="Calibri"/>
                          <a:cs typeface="Arial"/>
                        </a:rPr>
                        <a:t>Medical</a:t>
                      </a:r>
                      <a:r>
                        <a:rPr lang="en-US" sz="1300" dirty="0" smtClean="0">
                          <a:effectLst/>
                          <a:latin typeface="Times New Roman"/>
                          <a:ea typeface="Calibri"/>
                          <a:cs typeface="Arial"/>
                        </a:rPr>
                        <a:t>/</a:t>
                      </a:r>
                    </a:p>
                    <a:p>
                      <a:pPr marL="0" marR="0">
                        <a:lnSpc>
                          <a:spcPct val="115000"/>
                        </a:lnSpc>
                        <a:spcBef>
                          <a:spcPts val="0"/>
                        </a:spcBef>
                        <a:spcAft>
                          <a:spcPts val="0"/>
                        </a:spcAft>
                      </a:pPr>
                      <a:r>
                        <a:rPr lang="en-US" sz="1300" dirty="0" smtClean="0">
                          <a:effectLst/>
                          <a:latin typeface="Times New Roman"/>
                          <a:ea typeface="Calibri"/>
                          <a:cs typeface="Arial"/>
                        </a:rPr>
                        <a:t>First </a:t>
                      </a:r>
                      <a:r>
                        <a:rPr lang="en-US" sz="1300" dirty="0">
                          <a:effectLst/>
                          <a:latin typeface="Times New Roman"/>
                          <a:ea typeface="Calibri"/>
                          <a:cs typeface="Arial"/>
                        </a:rPr>
                        <a:t>Aid</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Good Work practices </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Wear proper PPEs</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First Aid kit</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Emergency phone numbers</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Test emergency eye wash stations </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MSDS availability </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AED availability</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u="sng" dirty="0">
                          <a:effectLst/>
                          <a:latin typeface="Times New Roman"/>
                          <a:ea typeface="Calibri"/>
                          <a:cs typeface="Arial"/>
                        </a:rPr>
                        <a:t>Major</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Remain calm.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Initiate lifesaving measures if required.</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Do not move person unless there is danger of further harm.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Keep person warm.</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Call for emergency response.</a:t>
                      </a:r>
                      <a:endParaRPr lang="en-US" sz="1300" dirty="0">
                        <a:effectLst/>
                        <a:latin typeface="Calibri"/>
                        <a:ea typeface="Calibri"/>
                        <a:cs typeface="Arial"/>
                      </a:endParaRPr>
                    </a:p>
                    <a:p>
                      <a:pPr marL="0" marR="0">
                        <a:lnSpc>
                          <a:spcPct val="115000"/>
                        </a:lnSpc>
                        <a:spcBef>
                          <a:spcPts val="0"/>
                        </a:spcBef>
                        <a:spcAft>
                          <a:spcPts val="0"/>
                        </a:spcAft>
                      </a:pPr>
                      <a:r>
                        <a:rPr lang="en-US" sz="1300" u="sng" dirty="0">
                          <a:effectLst/>
                          <a:latin typeface="Times New Roman"/>
                          <a:ea typeface="Calibri"/>
                          <a:cs typeface="Arial"/>
                        </a:rPr>
                        <a:t>Minor</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Initiate first aid.</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Report incident.</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Wash the area </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Dispose contaminated clothing</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Replenish first aid kit</a:t>
                      </a:r>
                      <a:endParaRPr lang="en-US" sz="1300" dirty="0">
                        <a:effectLst/>
                        <a:latin typeface="Calibri"/>
                        <a:ea typeface="Calibri"/>
                        <a:cs typeface="Arial"/>
                      </a:endParaRPr>
                    </a:p>
                  </a:txBody>
                  <a:tcPr marL="68586" marR="68586" marT="0" marB="0"/>
                </a:tc>
              </a:tr>
              <a:tr h="1367009">
                <a:tc>
                  <a:txBody>
                    <a:bodyPr/>
                    <a:lstStyle/>
                    <a:p>
                      <a:pPr marL="0" marR="0">
                        <a:lnSpc>
                          <a:spcPct val="115000"/>
                        </a:lnSpc>
                        <a:spcBef>
                          <a:spcPts val="0"/>
                        </a:spcBef>
                        <a:spcAft>
                          <a:spcPts val="0"/>
                        </a:spcAft>
                      </a:pPr>
                      <a:r>
                        <a:rPr lang="en-US" sz="1300">
                          <a:effectLst/>
                          <a:latin typeface="Times New Roman"/>
                          <a:ea typeface="Calibri"/>
                          <a:cs typeface="Arial"/>
                        </a:rPr>
                        <a:t>Power Failure </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 </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a:effectLst/>
                          <a:latin typeface="Times New Roman"/>
                          <a:ea typeface="Calibri"/>
                          <a:cs typeface="Arial"/>
                        </a:rPr>
                        <a:t>Identify critical equipment.</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Ensure UPS or other emergency power supply is available.</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Update phone list.</a:t>
                      </a:r>
                      <a:endParaRPr lang="en-US" sz="1300">
                        <a:effectLst/>
                        <a:latin typeface="Calibri"/>
                        <a:ea typeface="Calibri"/>
                        <a:cs typeface="Arial"/>
                      </a:endParaRPr>
                    </a:p>
                    <a:p>
                      <a:pPr marL="0" marR="0">
                        <a:lnSpc>
                          <a:spcPct val="115000"/>
                        </a:lnSpc>
                        <a:spcBef>
                          <a:spcPts val="0"/>
                        </a:spcBef>
                        <a:spcAft>
                          <a:spcPts val="0"/>
                        </a:spcAft>
                      </a:pPr>
                      <a:r>
                        <a:rPr lang="en-US" sz="1300">
                          <a:effectLst/>
                          <a:latin typeface="Times New Roman"/>
                          <a:ea typeface="Calibri"/>
                          <a:cs typeface="Arial"/>
                        </a:rPr>
                        <a:t>Post sign or communicate the staff on the failure </a:t>
                      </a:r>
                      <a:endParaRPr lang="en-US" sz="130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Shut off equipment.</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Secure all testing</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Close chemical containers, fume hood.</a:t>
                      </a:r>
                      <a:endParaRPr lang="en-US" sz="1300" dirty="0">
                        <a:effectLst/>
                        <a:latin typeface="Calibri"/>
                        <a:ea typeface="Calibri"/>
                        <a:cs typeface="Arial"/>
                      </a:endParaRPr>
                    </a:p>
                    <a:p>
                      <a:pPr marL="0" marR="0">
                        <a:lnSpc>
                          <a:spcPct val="115000"/>
                        </a:lnSpc>
                        <a:spcBef>
                          <a:spcPts val="0"/>
                        </a:spcBef>
                        <a:spcAft>
                          <a:spcPts val="0"/>
                        </a:spcAft>
                      </a:pPr>
                      <a:r>
                        <a:rPr lang="en-US" sz="1300" dirty="0">
                          <a:effectLst/>
                          <a:latin typeface="Times New Roman"/>
                          <a:ea typeface="Calibri"/>
                          <a:cs typeface="Arial"/>
                        </a:rPr>
                        <a:t>Exit building.</a:t>
                      </a:r>
                      <a:endParaRPr lang="en-US" sz="1300" dirty="0">
                        <a:effectLst/>
                        <a:latin typeface="Calibri"/>
                        <a:ea typeface="Calibri"/>
                        <a:cs typeface="Arial"/>
                      </a:endParaRPr>
                    </a:p>
                  </a:txBody>
                  <a:tcPr marL="68586" marR="68586" marT="0" marB="0"/>
                </a:tc>
                <a:tc>
                  <a:txBody>
                    <a:bodyPr/>
                    <a:lstStyle/>
                    <a:p>
                      <a:pPr marL="0" marR="0">
                        <a:lnSpc>
                          <a:spcPct val="115000"/>
                        </a:lnSpc>
                        <a:spcBef>
                          <a:spcPts val="0"/>
                        </a:spcBef>
                        <a:spcAft>
                          <a:spcPts val="0"/>
                        </a:spcAft>
                      </a:pPr>
                      <a:r>
                        <a:rPr lang="en-US" sz="1300" dirty="0">
                          <a:effectLst/>
                          <a:latin typeface="Times New Roman"/>
                          <a:ea typeface="Calibri"/>
                          <a:cs typeface="Arial"/>
                        </a:rPr>
                        <a:t> </a:t>
                      </a:r>
                      <a:endParaRPr lang="en-US" sz="1300" dirty="0">
                        <a:effectLst/>
                        <a:latin typeface="Calibri"/>
                        <a:ea typeface="Calibri"/>
                        <a:cs typeface="Arial"/>
                      </a:endParaRPr>
                    </a:p>
                  </a:txBody>
                  <a:tcPr marL="68586" marR="68586"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50825" y="188913"/>
          <a:ext cx="8713789" cy="6575425"/>
        </p:xfrm>
        <a:graphic>
          <a:graphicData uri="http://schemas.openxmlformats.org/drawingml/2006/table">
            <a:tbl>
              <a:tblPr firstRow="1" firstCol="1" bandRow="1">
                <a:tableStyleId>{5C22544A-7EE6-4342-B048-85BDC9FD1C3A}</a:tableStyleId>
              </a:tblPr>
              <a:tblGrid>
                <a:gridCol w="1070114"/>
                <a:gridCol w="946300"/>
                <a:gridCol w="1368281"/>
                <a:gridCol w="4104842"/>
                <a:gridCol w="1224252"/>
              </a:tblGrid>
              <a:tr h="581081">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77" marR="42577" marT="0" marB="0"/>
                </a:tc>
              </a:tr>
              <a:tr h="5994344">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Chemical Spill</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Good Laboratory practices </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Wear appropriate PPE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Secondary containment </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Spill kits with instructions, absorbents, reactants, and protective equipment should be available to clean up minor spills. </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Training</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MSDS updates </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Understand MSDS before working with the material </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Decide if spill is</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Minor or major.</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Clean up Minor spill.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Call facility for major spill &amp; evacuate area.</a:t>
                      </a:r>
                    </a:p>
                    <a:p>
                      <a:pPr marL="0" marR="0">
                        <a:lnSpc>
                          <a:spcPct val="115000"/>
                        </a:lnSpc>
                        <a:spcBef>
                          <a:spcPts val="0"/>
                        </a:spcBef>
                        <a:spcAft>
                          <a:spcPts val="0"/>
                        </a:spcAft>
                      </a:pPr>
                      <a:r>
                        <a:rPr lang="en-US" sz="1200" u="sng" dirty="0">
                          <a:effectLst/>
                          <a:latin typeface="Times New Roman" panose="02020603050405020304" pitchFamily="18" charset="0"/>
                          <a:cs typeface="Times New Roman" panose="02020603050405020304" pitchFamily="18" charset="0"/>
                        </a:rPr>
                        <a:t>Major</a:t>
                      </a:r>
                      <a:endParaRPr lang="en-US" sz="12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Attend to injured or contaminated persons and remove them from exposure.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Alert people in the laboratory to evacuate.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If spilled material is flammable, turn off ignition and heat sources.</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Call for assistance.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Close doors to affected area.</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Have person knowledgeable of incident and laboratory assist emergency personnel.</a:t>
                      </a:r>
                    </a:p>
                    <a:p>
                      <a:pPr marL="0" marR="0">
                        <a:lnSpc>
                          <a:spcPct val="115000"/>
                        </a:lnSpc>
                        <a:spcBef>
                          <a:spcPts val="0"/>
                        </a:spcBef>
                        <a:spcAft>
                          <a:spcPts val="0"/>
                        </a:spcAft>
                      </a:pPr>
                      <a:r>
                        <a:rPr lang="en-US" sz="1200" u="sng" dirty="0">
                          <a:effectLst/>
                          <a:latin typeface="Times New Roman" panose="02020603050405020304" pitchFamily="18" charset="0"/>
                          <a:cs typeface="Times New Roman" panose="02020603050405020304" pitchFamily="18" charset="0"/>
                        </a:rPr>
                        <a:t>Minor</a:t>
                      </a:r>
                      <a:endParaRPr lang="en-US" sz="12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Alert people in immediate area of spill.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Wear protective equipment, including safety goggles, gloves, and long-sleeve laboratory coat.</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Avoid breathing vapors from spill.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Confine spill to small area.</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Use appropriate kit to </a:t>
                      </a:r>
                      <a:r>
                        <a:rPr lang="en-US" sz="1200" dirty="0" err="1">
                          <a:effectLst/>
                          <a:latin typeface="Times New Roman" panose="02020603050405020304" pitchFamily="18" charset="0"/>
                          <a:cs typeface="Times New Roman" panose="02020603050405020304" pitchFamily="18" charset="0"/>
                        </a:rPr>
                        <a:t>neutralise</a:t>
                      </a:r>
                      <a:r>
                        <a:rPr lang="en-US" sz="1200" dirty="0">
                          <a:effectLst/>
                          <a:latin typeface="Times New Roman" panose="02020603050405020304" pitchFamily="18" charset="0"/>
                          <a:cs typeface="Times New Roman" panose="02020603050405020304" pitchFamily="18" charset="0"/>
                        </a:rPr>
                        <a:t> and absorb inorganic acids and bases. Collect residue, place in container, and dispose as chemical waste.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For other chemicals, use appropriate kit or absorb spill with vermiculite, dry sand, or diatomaceous earth. Collect residue, place in container and dispose as chemical waste.</a:t>
                      </a:r>
                    </a:p>
                    <a:p>
                      <a:pPr marL="0" marR="0">
                        <a:lnSpc>
                          <a:spcPct val="115000"/>
                        </a:lnSpc>
                        <a:spcBef>
                          <a:spcPts val="0"/>
                        </a:spcBef>
                        <a:spcAft>
                          <a:spcPts val="0"/>
                        </a:spcAft>
                      </a:pPr>
                      <a:r>
                        <a:rPr lang="en-US" sz="1000" i="1" dirty="0">
                          <a:effectLst/>
                          <a:latin typeface="Times New Roman" panose="02020603050405020304" pitchFamily="18" charset="0"/>
                          <a:cs typeface="Times New Roman" panose="02020603050405020304" pitchFamily="18" charset="0"/>
                        </a:rPr>
                        <a:t>Note: A minor chemical spill is one that the laboratory staff is capable of handling safely without the assistance of safety and emergency personnel. All other chemical spills are considered major.</a:t>
                      </a:r>
                      <a:endParaRPr lang="en-US" sz="1000" i="1" dirty="0">
                        <a:effectLst/>
                        <a:latin typeface="Times New Roman" panose="02020603050405020304" pitchFamily="18" charset="0"/>
                        <a:ea typeface="Calibri"/>
                        <a:cs typeface="Times New Roman" panose="02020603050405020304" pitchFamily="18" charset="0"/>
                      </a:endParaRPr>
                    </a:p>
                  </a:txBody>
                  <a:tcPr marL="59637" marR="59637" marT="0" marB="0"/>
                </a:tc>
                <a:tc>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Decontaminate</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area after clean</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up</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Dispose of all</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Material appropriately.</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Investigate cause of spill and review with Safety officer.</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Document spill, response and follow-up with staff.</a:t>
                      </a:r>
                    </a:p>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Replenish spill kit.</a:t>
                      </a:r>
                      <a:endParaRPr lang="en-US" sz="1200" dirty="0">
                        <a:effectLst/>
                        <a:latin typeface="Times New Roman" panose="02020603050405020304" pitchFamily="18" charset="0"/>
                        <a:ea typeface="Calibri"/>
                        <a:cs typeface="Times New Roman" panose="02020603050405020304" pitchFamily="18" charset="0"/>
                      </a:endParaRPr>
                    </a:p>
                  </a:txBody>
                  <a:tcPr marL="59637" marR="59637"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95288" y="404813"/>
          <a:ext cx="8569325" cy="6081713"/>
        </p:xfrm>
        <a:graphic>
          <a:graphicData uri="http://schemas.openxmlformats.org/drawingml/2006/table">
            <a:tbl>
              <a:tblPr firstRow="1" firstCol="1" bandRow="1">
                <a:tableStyleId>{5C22544A-7EE6-4342-B048-85BDC9FD1C3A}</a:tableStyleId>
              </a:tblPr>
              <a:tblGrid>
                <a:gridCol w="8569325"/>
              </a:tblGrid>
              <a:tr h="1740992">
                <a:tc>
                  <a:txBody>
                    <a:bodyPr/>
                    <a:lstStyle/>
                    <a:p>
                      <a:pPr marL="0" marR="0">
                        <a:lnSpc>
                          <a:spcPct val="115000"/>
                        </a:lnSpc>
                        <a:spcBef>
                          <a:spcPts val="0"/>
                        </a:spcBef>
                        <a:spcAft>
                          <a:spcPts val="0"/>
                        </a:spcAft>
                      </a:pPr>
                      <a:r>
                        <a:rPr lang="en-US" sz="1500" u="sng" dirty="0">
                          <a:effectLst/>
                          <a:latin typeface="Times New Roman" panose="02020603050405020304" pitchFamily="18" charset="0"/>
                          <a:cs typeface="Times New Roman" panose="02020603050405020304" pitchFamily="18" charset="0"/>
                        </a:rPr>
                        <a:t>Chemical spill on body</a:t>
                      </a:r>
                      <a:endParaRPr lang="en-US" sz="15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Flood exposed area with running water from faucet or safety shower for at least 5 minutes.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Remove contaminated clothing at once.</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Make sure chemical has not accumulated in shoes.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Obtain medical attention, if necessary.</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Report incident to supervisor and safety Officer</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tr>
              <a:tr h="1446907">
                <a:tc>
                  <a:txBody>
                    <a:bodyPr/>
                    <a:lstStyle/>
                    <a:p>
                      <a:pPr marL="0" marR="0">
                        <a:lnSpc>
                          <a:spcPct val="115000"/>
                        </a:lnSpc>
                        <a:spcBef>
                          <a:spcPts val="0"/>
                        </a:spcBef>
                        <a:spcAft>
                          <a:spcPts val="0"/>
                        </a:spcAft>
                      </a:pPr>
                      <a:r>
                        <a:rPr lang="en-US" sz="1500" u="sng" dirty="0">
                          <a:effectLst/>
                          <a:latin typeface="Times New Roman" panose="02020603050405020304" pitchFamily="18" charset="0"/>
                          <a:cs typeface="Times New Roman" panose="02020603050405020304" pitchFamily="18" charset="0"/>
                        </a:rPr>
                        <a:t>Biological spill on body</a:t>
                      </a:r>
                      <a:endParaRPr lang="en-US" sz="15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Remove contaminated clothing.</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Vigorously wash exposed area with soap and water for one minute.</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Obtain medical attention, if necessary.</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Report incident to supervisor and safety Officer</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tr>
              <a:tr h="1446907">
                <a:tc>
                  <a:txBody>
                    <a:bodyPr/>
                    <a:lstStyle/>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If you need to use the emergency shower or eyewash:</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1. Pull the handle to start the water flowing.</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2. Hold your eyes open to get the water under your eyelids.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3. Remove all contaminated clothing and shoes.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4. Stay under the water for at least 15 minutes to get all the chemicals off.</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tr>
              <a:tr h="1446907">
                <a:tc>
                  <a:txBody>
                    <a:bodyPr/>
                    <a:lstStyle/>
                    <a:p>
                      <a:pPr marL="0" marR="0">
                        <a:lnSpc>
                          <a:spcPct val="115000"/>
                        </a:lnSpc>
                        <a:spcBef>
                          <a:spcPts val="0"/>
                        </a:spcBef>
                        <a:spcAft>
                          <a:spcPts val="0"/>
                        </a:spcAft>
                      </a:pPr>
                      <a:r>
                        <a:rPr lang="en-US" sz="1500" u="sng" dirty="0">
                          <a:effectLst/>
                          <a:latin typeface="Times New Roman" panose="02020603050405020304" pitchFamily="18" charset="0"/>
                          <a:cs typeface="Times New Roman" panose="02020603050405020304" pitchFamily="18" charset="0"/>
                        </a:rPr>
                        <a:t>Hazardous material splashed in eye</a:t>
                      </a:r>
                      <a:endParaRPr lang="en-US" sz="1500" dirty="0">
                        <a:effectLst/>
                        <a:latin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Immediately rinse eyeball and inner surface of eyelid with water continuously for 15 minutes.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Forcibly hold eye open to ensure effective wash behind eyelids.</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Obtain medical attention.</a:t>
                      </a:r>
                    </a:p>
                    <a:p>
                      <a:pPr marL="0" marR="0">
                        <a:lnSpc>
                          <a:spcPct val="115000"/>
                        </a:lnSpc>
                        <a:spcBef>
                          <a:spcPts val="0"/>
                        </a:spcBef>
                        <a:spcAft>
                          <a:spcPts val="0"/>
                        </a:spcAft>
                      </a:pPr>
                      <a:r>
                        <a:rPr lang="en-US" sz="1500" dirty="0">
                          <a:effectLst/>
                          <a:latin typeface="Times New Roman" panose="02020603050405020304" pitchFamily="18" charset="0"/>
                          <a:cs typeface="Times New Roman" panose="02020603050405020304" pitchFamily="18" charset="0"/>
                        </a:rPr>
                        <a:t>Report incident to supervisor and safety Officer</a:t>
                      </a:r>
                      <a:endParaRPr lang="en-US" sz="1500" dirty="0">
                        <a:effectLst/>
                        <a:latin typeface="Times New Roman" panose="02020603050405020304" pitchFamily="18" charset="0"/>
                        <a:ea typeface="Calibri"/>
                        <a:cs typeface="Times New Roman" panose="02020603050405020304" pitchFamily="18" charset="0"/>
                      </a:endParaRPr>
                    </a:p>
                  </a:txBody>
                  <a:tcPr marL="66639" marR="66639"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50825" y="476250"/>
          <a:ext cx="8642350" cy="5673726"/>
        </p:xfrm>
        <a:graphic>
          <a:graphicData uri="http://schemas.openxmlformats.org/drawingml/2006/table">
            <a:tbl>
              <a:tblPr firstRow="1" bandRow="1">
                <a:tableStyleId>{5C22544A-7EE6-4342-B048-85BDC9FD1C3A}</a:tableStyleId>
              </a:tblPr>
              <a:tblGrid>
                <a:gridCol w="1728470"/>
                <a:gridCol w="1728470"/>
                <a:gridCol w="1728470"/>
                <a:gridCol w="1728470"/>
                <a:gridCol w="1728470"/>
              </a:tblGrid>
              <a:tr h="520152">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Emergency</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Prevention/Mitigation</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Preparation</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Response</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Remediation</a:t>
                      </a:r>
                      <a:endParaRPr lang="en-US" sz="1200" dirty="0">
                        <a:effectLst/>
                        <a:latin typeface="Times New Roman" panose="02020603050405020304" pitchFamily="18" charset="0"/>
                        <a:ea typeface="Calibri"/>
                        <a:cs typeface="Times New Roman" panose="02020603050405020304" pitchFamily="18" charset="0"/>
                      </a:endParaRPr>
                    </a:p>
                  </a:txBody>
                  <a:tcPr marL="42580" marR="42580" marT="0" marB="0"/>
                </a:tc>
              </a:tr>
              <a:tr h="1717858">
                <a:tc>
                  <a:txBody>
                    <a:bodyPr/>
                    <a:lstStyle/>
                    <a:p>
                      <a:pPr marL="0" marR="0">
                        <a:lnSpc>
                          <a:spcPct val="115000"/>
                        </a:lnSpc>
                        <a:spcBef>
                          <a:spcPts val="0"/>
                        </a:spcBef>
                        <a:spcAft>
                          <a:spcPts val="0"/>
                        </a:spcAft>
                      </a:pPr>
                      <a:r>
                        <a:rPr lang="en-US" sz="1400" dirty="0">
                          <a:effectLst/>
                          <a:latin typeface="Times New Roman"/>
                          <a:ea typeface="Calibri"/>
                          <a:cs typeface="Arial"/>
                        </a:rPr>
                        <a:t>Severe Weather</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 </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 </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Secure all</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Hazardous materials.</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Move electrical equipment off floor &amp; unplug.</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Backup/take critical data.</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 </a:t>
                      </a:r>
                      <a:endParaRPr lang="en-US" sz="1400">
                        <a:effectLst/>
                        <a:latin typeface="Calibri"/>
                        <a:ea typeface="Calibri"/>
                        <a:cs typeface="Arial"/>
                      </a:endParaRPr>
                    </a:p>
                  </a:txBody>
                  <a:tcPr marL="68591" marR="68591" marT="0" marB="0"/>
                </a:tc>
              </a:tr>
              <a:tr h="2699491">
                <a:tc>
                  <a:txBody>
                    <a:bodyPr/>
                    <a:lstStyle/>
                    <a:p>
                      <a:pPr marL="0" marR="0">
                        <a:lnSpc>
                          <a:spcPct val="115000"/>
                        </a:lnSpc>
                        <a:spcBef>
                          <a:spcPts val="0"/>
                        </a:spcBef>
                        <a:spcAft>
                          <a:spcPts val="0"/>
                        </a:spcAft>
                      </a:pPr>
                      <a:r>
                        <a:rPr lang="en-US" sz="1400">
                          <a:effectLst/>
                          <a:latin typeface="Times New Roman"/>
                          <a:ea typeface="Calibri"/>
                          <a:cs typeface="Arial"/>
                        </a:rPr>
                        <a:t>Water Loss</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 </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Update phone list.</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Post sign on lab door when running an unattended experiment.</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Include contact number, materials involved and directions in case of water or power failure.</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Secure all</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Hazardous materials.</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Do not run</a:t>
                      </a:r>
                      <a:endParaRPr lang="en-US" sz="1400" dirty="0">
                        <a:effectLst/>
                        <a:latin typeface="Calibri"/>
                        <a:ea typeface="Calibri"/>
                        <a:cs typeface="Arial"/>
                      </a:endParaRPr>
                    </a:p>
                    <a:p>
                      <a:pPr marL="0" marR="0">
                        <a:lnSpc>
                          <a:spcPct val="115000"/>
                        </a:lnSpc>
                        <a:spcBef>
                          <a:spcPts val="0"/>
                        </a:spcBef>
                        <a:spcAft>
                          <a:spcPts val="0"/>
                        </a:spcAft>
                      </a:pPr>
                      <a:r>
                        <a:rPr lang="en-US" sz="1400" dirty="0">
                          <a:effectLst/>
                          <a:latin typeface="Times New Roman"/>
                          <a:ea typeface="Calibri"/>
                          <a:cs typeface="Arial"/>
                        </a:rPr>
                        <a:t>Hazardous experiments until water service is returned.</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Test emergency</a:t>
                      </a:r>
                      <a:endParaRPr lang="en-US" sz="1400">
                        <a:effectLst/>
                        <a:latin typeface="Calibri"/>
                        <a:ea typeface="Calibri"/>
                        <a:cs typeface="Arial"/>
                      </a:endParaRPr>
                    </a:p>
                    <a:p>
                      <a:pPr marL="0" marR="0">
                        <a:lnSpc>
                          <a:spcPct val="115000"/>
                        </a:lnSpc>
                        <a:spcBef>
                          <a:spcPts val="0"/>
                        </a:spcBef>
                        <a:spcAft>
                          <a:spcPts val="0"/>
                        </a:spcAft>
                      </a:pPr>
                      <a:r>
                        <a:rPr lang="en-US" sz="1400">
                          <a:effectLst/>
                          <a:latin typeface="Times New Roman"/>
                          <a:ea typeface="Calibri"/>
                          <a:cs typeface="Arial"/>
                        </a:rPr>
                        <a:t>Eyewash station to ensure water is running.</a:t>
                      </a:r>
                      <a:endParaRPr lang="en-US" sz="1400">
                        <a:effectLst/>
                        <a:latin typeface="Calibri"/>
                        <a:ea typeface="Calibri"/>
                        <a:cs typeface="Arial"/>
                      </a:endParaRPr>
                    </a:p>
                  </a:txBody>
                  <a:tcPr marL="68591" marR="68591" marT="0" marB="0"/>
                </a:tc>
              </a:tr>
              <a:tr h="736225">
                <a:tc>
                  <a:txBody>
                    <a:bodyPr/>
                    <a:lstStyle/>
                    <a:p>
                      <a:pPr marL="0" marR="0">
                        <a:lnSpc>
                          <a:spcPct val="115000"/>
                        </a:lnSpc>
                        <a:spcBef>
                          <a:spcPts val="0"/>
                        </a:spcBef>
                        <a:spcAft>
                          <a:spcPts val="0"/>
                        </a:spcAft>
                      </a:pPr>
                      <a:r>
                        <a:rPr lang="en-US" sz="1400">
                          <a:effectLst/>
                          <a:latin typeface="Times New Roman"/>
                          <a:ea typeface="Calibri"/>
                          <a:cs typeface="Arial"/>
                        </a:rPr>
                        <a:t>Bomb Threat</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 </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a:effectLst/>
                          <a:latin typeface="Times New Roman"/>
                          <a:ea typeface="Calibri"/>
                          <a:cs typeface="Arial"/>
                        </a:rPr>
                        <a:t>Use the Bomb threat checklist </a:t>
                      </a:r>
                      <a:endParaRPr lang="en-US" sz="140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Inform to safety officer and line manager accordingly </a:t>
                      </a:r>
                      <a:endParaRPr lang="en-US" sz="1400" dirty="0">
                        <a:effectLst/>
                        <a:latin typeface="Calibri"/>
                        <a:ea typeface="Calibri"/>
                        <a:cs typeface="Arial"/>
                      </a:endParaRPr>
                    </a:p>
                  </a:txBody>
                  <a:tcPr marL="68591" marR="68591" marT="0" marB="0"/>
                </a:tc>
                <a:tc>
                  <a:txBody>
                    <a:bodyPr/>
                    <a:lstStyle/>
                    <a:p>
                      <a:pPr marL="0" marR="0">
                        <a:lnSpc>
                          <a:spcPct val="115000"/>
                        </a:lnSpc>
                        <a:spcBef>
                          <a:spcPts val="0"/>
                        </a:spcBef>
                        <a:spcAft>
                          <a:spcPts val="0"/>
                        </a:spcAft>
                      </a:pPr>
                      <a:r>
                        <a:rPr lang="en-US" sz="1400" dirty="0">
                          <a:effectLst/>
                          <a:latin typeface="Times New Roman"/>
                          <a:ea typeface="Calibri"/>
                          <a:cs typeface="Arial"/>
                        </a:rPr>
                        <a:t> </a:t>
                      </a:r>
                      <a:endParaRPr lang="en-US" sz="1400" dirty="0">
                        <a:effectLst/>
                        <a:latin typeface="Calibri"/>
                        <a:ea typeface="Calibri"/>
                        <a:cs typeface="Arial"/>
                      </a:endParaRPr>
                    </a:p>
                  </a:txBody>
                  <a:tcPr marL="68591" marR="68591" marT="0" marB="0"/>
                </a:tc>
              </a:tr>
            </a:tbl>
          </a:graphicData>
        </a:graphic>
      </p:graphicFrame>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74638"/>
            <a:ext cx="8229600" cy="633412"/>
          </a:xfrm>
        </p:spPr>
        <p:txBody>
          <a:bodyPr/>
          <a:lstStyle/>
          <a:p>
            <a:r>
              <a:rPr lang="en-US" altLang="en-US" sz="3200" b="1" u="sng" smtClean="0">
                <a:solidFill>
                  <a:schemeClr val="tx2"/>
                </a:solidFill>
                <a:latin typeface="Times New Roman" pitchFamily="18" charset="0"/>
                <a:cs typeface="Times New Roman" pitchFamily="18" charset="0"/>
              </a:rPr>
              <a:t>NRL Incident Reporting</a:t>
            </a:r>
          </a:p>
        </p:txBody>
      </p:sp>
      <p:sp>
        <p:nvSpPr>
          <p:cNvPr id="69635" name="Content Placeholder 2"/>
          <p:cNvSpPr>
            <a:spLocks noGrp="1"/>
          </p:cNvSpPr>
          <p:nvPr>
            <p:ph idx="1"/>
          </p:nvPr>
        </p:nvSpPr>
        <p:spPr>
          <a:xfrm>
            <a:off x="457200" y="1125538"/>
            <a:ext cx="8229600" cy="5000625"/>
          </a:xfrm>
        </p:spPr>
        <p:txBody>
          <a:bodyPr/>
          <a:lstStyle/>
          <a:p>
            <a:r>
              <a:rPr lang="en-US" altLang="en-US" sz="2400" smtClean="0">
                <a:solidFill>
                  <a:schemeClr val="tx2"/>
                </a:solidFill>
                <a:latin typeface="Times New Roman" pitchFamily="18" charset="0"/>
                <a:cs typeface="Times New Roman" pitchFamily="18" charset="0"/>
              </a:rPr>
              <a:t>All incidents must be notified to safety officer and line manager/supervisor </a:t>
            </a:r>
          </a:p>
          <a:p>
            <a:r>
              <a:rPr lang="en-US" altLang="en-US" sz="2400" smtClean="0">
                <a:solidFill>
                  <a:schemeClr val="tx2"/>
                </a:solidFill>
                <a:latin typeface="Times New Roman" pitchFamily="18" charset="0"/>
                <a:cs typeface="Times New Roman" pitchFamily="18" charset="0"/>
              </a:rPr>
              <a:t>All incidents to initiate an OVR in q-pulse CAPA module </a:t>
            </a:r>
          </a:p>
          <a:p>
            <a:r>
              <a:rPr lang="en-US" altLang="en-US" sz="2400" smtClean="0">
                <a:solidFill>
                  <a:schemeClr val="tx2"/>
                </a:solidFill>
                <a:latin typeface="Times New Roman" pitchFamily="18" charset="0"/>
                <a:cs typeface="Times New Roman" pitchFamily="18" charset="0"/>
              </a:rPr>
              <a:t>Safety officer to initiate a team of investigation about the incident</a:t>
            </a:r>
          </a:p>
          <a:p>
            <a:r>
              <a:rPr lang="en-US" altLang="en-US" sz="2400" smtClean="0">
                <a:solidFill>
                  <a:schemeClr val="tx2"/>
                </a:solidFill>
                <a:latin typeface="Times New Roman" pitchFamily="18" charset="0"/>
                <a:cs typeface="Times New Roman" pitchFamily="18" charset="0"/>
              </a:rPr>
              <a:t>occupational accident, injury or illness incident investigation, corrective and preventive action report (NRL-OHS-FRM-016)</a:t>
            </a:r>
          </a:p>
          <a:p>
            <a:r>
              <a:rPr lang="en-US" altLang="en-US" sz="2400" smtClean="0">
                <a:solidFill>
                  <a:schemeClr val="tx2"/>
                </a:solidFill>
                <a:latin typeface="Times New Roman" pitchFamily="18" charset="0"/>
                <a:cs typeface="Times New Roman" pitchFamily="18" charset="0"/>
              </a:rPr>
              <a:t>Report of unsafe condition or hazard in NRL-QA-FRM-090</a:t>
            </a: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74638"/>
            <a:ext cx="8229600" cy="633412"/>
          </a:xfrm>
        </p:spPr>
        <p:txBody>
          <a:bodyPr/>
          <a:lstStyle/>
          <a:p>
            <a:r>
              <a:rPr lang="en-US" altLang="en-US" sz="3200" b="1" u="sng" dirty="0">
                <a:solidFill>
                  <a:schemeClr val="tx2"/>
                </a:solidFill>
                <a:latin typeface="Times New Roman" pitchFamily="18" charset="0"/>
                <a:cs typeface="Times New Roman" pitchFamily="18" charset="0"/>
              </a:rPr>
              <a:t>FOR REFERENCE AND </a:t>
            </a:r>
            <a:r>
              <a:rPr lang="en-US" altLang="en-US" sz="3200" b="1" u="sng" dirty="0" smtClean="0">
                <a:solidFill>
                  <a:schemeClr val="tx2"/>
                </a:solidFill>
                <a:latin typeface="Times New Roman" pitchFamily="18" charset="0"/>
                <a:cs typeface="Times New Roman" pitchFamily="18" charset="0"/>
              </a:rPr>
              <a:t>READING</a:t>
            </a:r>
            <a:endParaRPr lang="en-US" altLang="en-US" sz="3200" b="1" u="sng" dirty="0" smtClean="0">
              <a:solidFill>
                <a:schemeClr val="tx2"/>
              </a:solidFill>
              <a:latin typeface="Times New Roman" pitchFamily="18" charset="0"/>
              <a:cs typeface="Times New Roman" pitchFamily="18" charset="0"/>
            </a:endParaRPr>
          </a:p>
        </p:txBody>
      </p:sp>
      <p:sp>
        <p:nvSpPr>
          <p:cNvPr id="69635" name="Content Placeholder 2"/>
          <p:cNvSpPr>
            <a:spLocks noGrp="1"/>
          </p:cNvSpPr>
          <p:nvPr>
            <p:ph idx="1"/>
          </p:nvPr>
        </p:nvSpPr>
        <p:spPr>
          <a:xfrm>
            <a:off x="457200" y="1125538"/>
            <a:ext cx="8229600" cy="5000625"/>
          </a:xfrm>
        </p:spPr>
        <p:txBody>
          <a:bodyPr/>
          <a:lstStyle/>
          <a:p>
            <a:r>
              <a:rPr lang="en-US" altLang="en-US" sz="2400" dirty="0" smtClean="0">
                <a:solidFill>
                  <a:schemeClr val="tx2"/>
                </a:solidFill>
                <a:latin typeface="Times New Roman" pitchFamily="18" charset="0"/>
                <a:cs typeface="Times New Roman" pitchFamily="18" charset="0"/>
              </a:rPr>
              <a:t>NRL Disaster Management SOP- Refer Q-pulse for NRL-OHS-SOP-023</a:t>
            </a:r>
            <a:endParaRPr lang="en-US" altLang="en-US" sz="2400" dirty="0" smtClean="0">
              <a:solidFill>
                <a:schemeClr val="tx2"/>
              </a:solidFill>
              <a:latin typeface="Times New Roman" pitchFamily="18" charset="0"/>
              <a:cs typeface="Times New Roman" pitchFamily="18" charset="0"/>
            </a:endParaRPr>
          </a:p>
          <a:p>
            <a:r>
              <a:rPr lang="en-US" altLang="en-US" sz="2400" dirty="0" smtClean="0">
                <a:solidFill>
                  <a:schemeClr val="tx2"/>
                </a:solidFill>
                <a:latin typeface="Times New Roman" pitchFamily="18" charset="0"/>
                <a:cs typeface="Times New Roman" pitchFamily="18" charset="0"/>
              </a:rPr>
              <a:t>OSHAD-ELEMENTS-SF</a:t>
            </a:r>
            <a:endParaRPr lang="en-US" altLang="en-US" sz="2400" dirty="0" smtClean="0">
              <a:solidFill>
                <a:schemeClr val="tx2"/>
              </a:solidFill>
              <a:latin typeface="Times New Roman" pitchFamily="18" charset="0"/>
              <a:cs typeface="Times New Roman" pitchFamily="18" charset="0"/>
            </a:endParaRPr>
          </a:p>
        </p:txBody>
      </p:sp>
      <p:graphicFrame>
        <p:nvGraphicFramePr>
          <p:cNvPr id="3" name="Object 2"/>
          <p:cNvGraphicFramePr>
            <a:graphicFrameLocks noGrp="1" noChangeAspect="1"/>
          </p:cNvGraphicFramePr>
          <p:nvPr>
            <p:extLst>
              <p:ext uri="{D42A27DB-BD31-4B8C-83A1-F6EECF244321}">
                <p14:modId xmlns:p14="http://schemas.microsoft.com/office/powerpoint/2010/main" val="741870443"/>
              </p:ext>
            </p:extLst>
          </p:nvPr>
        </p:nvGraphicFramePr>
        <p:xfrm>
          <a:off x="4211960" y="1772816"/>
          <a:ext cx="914400" cy="771525"/>
        </p:xfrm>
        <a:graphic>
          <a:graphicData uri="http://schemas.openxmlformats.org/presentationml/2006/ole">
            <mc:AlternateContent xmlns:mc="http://schemas.openxmlformats.org/markup-compatibility/2006">
              <mc:Choice xmlns:v="urn:schemas-microsoft-com:vml" Requires="v">
                <p:oleObj spid="_x0000_s3080" name="Acrobat Document" showAsIcon="1" r:id="rId3" imgW="914400" imgH="771480" progId="AcroExch.Document.DC">
                  <p:embed/>
                </p:oleObj>
              </mc:Choice>
              <mc:Fallback>
                <p:oleObj name="Acrobat Document" showAsIcon="1" r:id="rId3" imgW="914400" imgH="771480" progId="AcroExch.Document.DC">
                  <p:embed/>
                  <p:pic>
                    <p:nvPicPr>
                      <p:cNvPr id="0" name="Content Placeholder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1772816"/>
                        <a:ext cx="914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3300192583"/>
      </p:ext>
    </p:extLst>
  </p:cSld>
  <p:clrMapOvr>
    <a:masterClrMapping/>
  </p:clrMapOvr>
  <p:transition spd="slow">
    <p:strips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7" descr="High Res NR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0" y="0"/>
            <a:ext cx="1792288"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3" name="Picture 7" descr="NRL_Logo_English_RGB_H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8788" y="500063"/>
            <a:ext cx="2857500"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Title 1"/>
          <p:cNvSpPr>
            <a:spLocks noGrp="1"/>
          </p:cNvSpPr>
          <p:nvPr>
            <p:ph type="title"/>
          </p:nvPr>
        </p:nvSpPr>
        <p:spPr>
          <a:xfrm>
            <a:off x="684213" y="585788"/>
            <a:ext cx="8229600" cy="652462"/>
          </a:xfrm>
        </p:spPr>
        <p:txBody>
          <a:bodyPr/>
          <a:lstStyle/>
          <a:p>
            <a:pPr>
              <a:defRPr/>
            </a:pPr>
            <a:r>
              <a:rPr lang="en-US" sz="2500" kern="0" dirty="0" smtClean="0">
                <a:solidFill>
                  <a:srgbClr val="330033"/>
                </a:solidFill>
                <a:latin typeface="Bodoni MT Black" pitchFamily="18" charset="0"/>
              </a:rPr>
              <a:t>             </a:t>
            </a:r>
            <a:r>
              <a:rPr lang="en-US" sz="3500" b="1" u="sng" kern="0" dirty="0" smtClean="0">
                <a:solidFill>
                  <a:schemeClr val="tx2"/>
                </a:solidFill>
                <a:latin typeface="Britannic Bold" pitchFamily="34" charset="0"/>
              </a:rPr>
              <a:t>Laboratory Safety</a:t>
            </a:r>
            <a:endParaRPr lang="en-US" altLang="en-US" sz="3500" b="1" u="sng" dirty="0" smtClean="0">
              <a:solidFill>
                <a:schemeClr val="tx2"/>
              </a:solidFill>
              <a:latin typeface="Times" pitchFamily="18" charset="0"/>
              <a:cs typeface="Times" pitchFamily="18" charset="0"/>
            </a:endParaRPr>
          </a:p>
        </p:txBody>
      </p:sp>
      <p:sp>
        <p:nvSpPr>
          <p:cNvPr id="29702" name="Content Placeholder 2"/>
          <p:cNvSpPr>
            <a:spLocks noGrp="1"/>
          </p:cNvSpPr>
          <p:nvPr>
            <p:ph idx="1"/>
          </p:nvPr>
        </p:nvSpPr>
        <p:spPr>
          <a:xfrm>
            <a:off x="611188" y="1773238"/>
            <a:ext cx="7273925" cy="3600450"/>
          </a:xfrm>
        </p:spPr>
        <p:txBody>
          <a:bodyPr/>
          <a:lstStyle/>
          <a:p>
            <a:pPr marL="0" indent="0" algn="ctr">
              <a:buFont typeface="Arial" charset="0"/>
              <a:buNone/>
              <a:defRPr/>
            </a:pPr>
            <a:endParaRPr lang="en-US" altLang="en-US" sz="4000" dirty="0" smtClean="0">
              <a:latin typeface="Times New Roman" pitchFamily="18" charset="0"/>
              <a:cs typeface="Times New Roman" pitchFamily="18" charset="0"/>
            </a:endParaRPr>
          </a:p>
          <a:p>
            <a:pPr algn="ctr" eaLnBrk="1" hangingPunct="1">
              <a:buClr>
                <a:srgbClr val="B2B2B2"/>
              </a:buClr>
              <a:buSzPct val="90000"/>
              <a:buFont typeface="Arial" charset="0"/>
              <a:buNone/>
              <a:defRPr/>
            </a:pPr>
            <a:r>
              <a:rPr lang="en-US" sz="4400" kern="0" dirty="0" smtClean="0">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Questions </a:t>
            </a:r>
          </a:p>
          <a:p>
            <a:pPr algn="ctr" eaLnBrk="1" hangingPunct="1">
              <a:buClr>
                <a:srgbClr val="B2B2B2"/>
              </a:buClr>
              <a:buSzPct val="90000"/>
              <a:buFont typeface="Arial" charset="0"/>
              <a:buNone/>
              <a:defRPr/>
            </a:pPr>
            <a:r>
              <a:rPr lang="en-US" sz="4400" kern="0" dirty="0" smtClean="0">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and </a:t>
            </a:r>
          </a:p>
          <a:p>
            <a:pPr algn="ctr" eaLnBrk="1" hangingPunct="1">
              <a:buClr>
                <a:srgbClr val="B2B2B2"/>
              </a:buClr>
              <a:buSzPct val="90000"/>
              <a:buFont typeface="Arial" charset="0"/>
              <a:buNone/>
              <a:defRPr/>
            </a:pPr>
            <a:r>
              <a:rPr lang="en-US" sz="4400" kern="0" dirty="0" smtClean="0">
                <a:solidFill>
                  <a:schemeClr val="tx2"/>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Comments</a:t>
            </a:r>
            <a:r>
              <a:rPr lang="en-US" sz="4400" kern="0" dirty="0" smtClean="0">
                <a:solidFill>
                  <a:schemeClr val="tx2"/>
                </a:solidFill>
                <a:latin typeface="Times New Roman" panose="02020603050405020304" pitchFamily="18" charset="0"/>
                <a:cs typeface="Times New Roman" panose="02020603050405020304" pitchFamily="18" charset="0"/>
              </a:rPr>
              <a:t> </a:t>
            </a:r>
          </a:p>
          <a:p>
            <a:pPr marL="0" indent="0" algn="ctr">
              <a:buFont typeface="Arial" charset="0"/>
              <a:buNone/>
              <a:defRPr/>
            </a:pPr>
            <a:endParaRPr lang="en-US" altLang="en-US" sz="4000" dirty="0" smtClean="0">
              <a:solidFill>
                <a:schemeClr val="tx2"/>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634082"/>
          </a:xfrm>
        </p:spPr>
        <p:txBody>
          <a:bodyPr/>
          <a:lstStyle/>
          <a:p>
            <a:r>
              <a:rPr lang="en-US" altLang="en-US" sz="3200" b="1" u="sng" dirty="0" smtClean="0">
                <a:solidFill>
                  <a:schemeClr val="tx2"/>
                </a:solidFill>
                <a:latin typeface="Times New Roman" pitchFamily="18" charset="0"/>
                <a:cs typeface="Times New Roman" pitchFamily="18" charset="0"/>
              </a:rPr>
              <a:t>APPLICATION IMPLEMENTATION</a:t>
            </a:r>
            <a:endParaRPr lang="en-US" altLang="en-US" sz="3200" b="1" u="sng" dirty="0" smtClean="0">
              <a:solidFill>
                <a:schemeClr val="tx2"/>
              </a:solidFill>
              <a:latin typeface="Times New Roman" pitchFamily="18" charset="0"/>
              <a:cs typeface="Times New Roman" pitchFamily="18" charset="0"/>
            </a:endParaRP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Perform Risk </a:t>
            </a:r>
            <a:r>
              <a:rPr lang="en-US" altLang="en-US" sz="2200" dirty="0">
                <a:solidFill>
                  <a:schemeClr val="tx2"/>
                </a:solidFill>
                <a:latin typeface="Times New Roman" pitchFamily="18" charset="0"/>
                <a:cs typeface="Times New Roman" pitchFamily="18" charset="0"/>
              </a:rPr>
              <a:t>management </a:t>
            </a:r>
            <a:r>
              <a:rPr lang="en-US" altLang="en-US" sz="2200" dirty="0" smtClean="0">
                <a:solidFill>
                  <a:schemeClr val="tx2"/>
                </a:solidFill>
                <a:latin typeface="Times New Roman" pitchFamily="18" charset="0"/>
                <a:cs typeface="Times New Roman" pitchFamily="18" charset="0"/>
              </a:rPr>
              <a:t>for analyzing </a:t>
            </a:r>
            <a:r>
              <a:rPr lang="en-US" altLang="en-US" sz="2200" dirty="0">
                <a:solidFill>
                  <a:schemeClr val="tx2"/>
                </a:solidFill>
                <a:latin typeface="Times New Roman" pitchFamily="18" charset="0"/>
                <a:cs typeface="Times New Roman" pitchFamily="18" charset="0"/>
              </a:rPr>
              <a:t>risk and deciding on the most appropriate control measure(s) to manage and reduce risk. Although all reasonably practicable efforts to reduce risk may be taken, there will normally be some residual risk. It is this residual risk that may lead to emergencies. Anticipated emergency scenarios shall be identified during the process of risk assessment.</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a:t>
            </a:r>
            <a:r>
              <a:rPr lang="en-US" altLang="en-US" sz="2200" dirty="0">
                <a:solidFill>
                  <a:schemeClr val="tx2"/>
                </a:solidFill>
                <a:latin typeface="Times New Roman" pitchFamily="18" charset="0"/>
                <a:cs typeface="Times New Roman" pitchFamily="18" charset="0"/>
              </a:rPr>
              <a:t>management involves the process of containing and controlling incidents so as to minimize the effects and to limit danger to persons and property. </a:t>
            </a: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An emergency management program may consist of a number of specific response plans.</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response plans shall be simple and straightforward, flexible and achieve compliance with legislative requirements. Furthermore separate on-site and off-site emergency response plans shall be prepared if applicable.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a:t>
            </a:r>
            <a:r>
              <a:rPr lang="en-US" altLang="en-US" sz="2200" dirty="0">
                <a:solidFill>
                  <a:schemeClr val="tx2"/>
                </a:solidFill>
                <a:latin typeface="Times New Roman" pitchFamily="18" charset="0"/>
                <a:cs typeface="Times New Roman" pitchFamily="18" charset="0"/>
              </a:rPr>
              <a:t>response plans provide the basis for emergency preparedness.</a:t>
            </a:r>
          </a:p>
          <a:p>
            <a:endParaRPr lang="en-US" altLang="en-US" sz="26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4050193342"/>
      </p:ext>
    </p:extLst>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79512" y="274638"/>
            <a:ext cx="8856984" cy="634082"/>
          </a:xfrm>
        </p:spPr>
        <p:txBody>
          <a:bodyPr/>
          <a:lstStyle/>
          <a:p>
            <a:r>
              <a:rPr lang="en-US" altLang="en-US" sz="2200" b="1" u="sng" dirty="0" smtClean="0">
                <a:solidFill>
                  <a:schemeClr val="tx2"/>
                </a:solidFill>
                <a:latin typeface="Times New Roman" pitchFamily="18" charset="0"/>
                <a:cs typeface="Times New Roman" pitchFamily="18" charset="0"/>
              </a:rPr>
              <a:t>IDENTIFICATION OF POTENTIAL EMERGENCY SCENARIO</a:t>
            </a:r>
            <a:r>
              <a:rPr lang="en-US" altLang="en-US" sz="3200" b="1" u="sng" dirty="0" smtClean="0">
                <a:solidFill>
                  <a:schemeClr val="tx2"/>
                </a:solidFill>
                <a:latin typeface="Times New Roman" pitchFamily="18" charset="0"/>
                <a:cs typeface="Times New Roman" pitchFamily="18" charset="0"/>
              </a:rPr>
              <a:t>(s</a:t>
            </a:r>
            <a:r>
              <a:rPr lang="en-US" altLang="en-US" sz="3200" b="1" u="sng" dirty="0">
                <a:solidFill>
                  <a:schemeClr val="tx2"/>
                </a:solidFill>
                <a:latin typeface="Times New Roman" pitchFamily="18" charset="0"/>
                <a:cs typeface="Times New Roman" pitchFamily="18" charset="0"/>
              </a:rPr>
              <a:t>)</a:t>
            </a:r>
            <a:endParaRPr lang="en-US" altLang="en-US" sz="3200" b="1" u="sng" dirty="0" smtClean="0">
              <a:solidFill>
                <a:schemeClr val="tx2"/>
              </a:solidFill>
              <a:latin typeface="Times New Roman" pitchFamily="18" charset="0"/>
              <a:cs typeface="Times New Roman" pitchFamily="18" charset="0"/>
            </a:endParaRP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a:solidFill>
                  <a:schemeClr val="tx2"/>
                </a:solidFill>
                <a:latin typeface="Times New Roman" pitchFamily="18" charset="0"/>
                <a:cs typeface="Times New Roman" pitchFamily="18" charset="0"/>
              </a:rPr>
              <a:t>identify all potential emergency scenarios </a:t>
            </a:r>
            <a:r>
              <a:rPr lang="en-US" altLang="en-US" sz="2200" dirty="0" smtClean="0">
                <a:solidFill>
                  <a:schemeClr val="tx2"/>
                </a:solidFill>
                <a:latin typeface="Times New Roman" pitchFamily="18" charset="0"/>
                <a:cs typeface="Times New Roman" pitchFamily="18" charset="0"/>
              </a:rPr>
              <a:t>based on the Risk Assessment that </a:t>
            </a:r>
            <a:r>
              <a:rPr lang="en-US" altLang="en-US" sz="2200" dirty="0">
                <a:solidFill>
                  <a:schemeClr val="tx2"/>
                </a:solidFill>
                <a:latin typeface="Times New Roman" pitchFamily="18" charset="0"/>
                <a:cs typeface="Times New Roman" pitchFamily="18" charset="0"/>
              </a:rPr>
              <a:t>could have an impact upon their undertakings or cause danger to persons and </a:t>
            </a:r>
            <a:r>
              <a:rPr lang="en-US" altLang="en-US" sz="2200" dirty="0" smtClean="0">
                <a:solidFill>
                  <a:schemeClr val="tx2"/>
                </a:solidFill>
                <a:latin typeface="Times New Roman" pitchFamily="18" charset="0"/>
                <a:cs typeface="Times New Roman" pitchFamily="18" charset="0"/>
              </a:rPr>
              <a:t>property</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Emergency scenarios must consider </a:t>
            </a:r>
            <a:r>
              <a:rPr lang="en-US" altLang="en-US" sz="2200" dirty="0">
                <a:solidFill>
                  <a:schemeClr val="tx2"/>
                </a:solidFill>
                <a:latin typeface="Times New Roman" pitchFamily="18" charset="0"/>
                <a:cs typeface="Times New Roman" pitchFamily="18" charset="0"/>
              </a:rPr>
              <a:t>the following information</a:t>
            </a:r>
            <a:r>
              <a:rPr lang="en-US" altLang="en-US" sz="2200" dirty="0" smtClean="0">
                <a:solidFill>
                  <a:schemeClr val="tx2"/>
                </a:solidFill>
                <a:latin typeface="Times New Roman" pitchFamily="18" charset="0"/>
                <a:cs typeface="Times New Roman" pitchFamily="18" charset="0"/>
              </a:rPr>
              <a:t>:-Legal Requirements, Results </a:t>
            </a:r>
            <a:r>
              <a:rPr lang="en-US" altLang="en-US" sz="2200" dirty="0">
                <a:solidFill>
                  <a:schemeClr val="tx2"/>
                </a:solidFill>
                <a:latin typeface="Times New Roman" pitchFamily="18" charset="0"/>
                <a:cs typeface="Times New Roman" pitchFamily="18" charset="0"/>
              </a:rPr>
              <a:t>of risk management </a:t>
            </a:r>
            <a:r>
              <a:rPr lang="en-US" altLang="en-US" sz="2200" dirty="0" smtClean="0">
                <a:solidFill>
                  <a:schemeClr val="tx2"/>
                </a:solidFill>
                <a:latin typeface="Times New Roman" pitchFamily="18" charset="0"/>
                <a:cs typeface="Times New Roman" pitchFamily="18" charset="0"/>
              </a:rPr>
              <a:t>activities, Previous </a:t>
            </a:r>
            <a:r>
              <a:rPr lang="en-US" altLang="en-US" sz="2200" dirty="0">
                <a:solidFill>
                  <a:schemeClr val="tx2"/>
                </a:solidFill>
                <a:latin typeface="Times New Roman" pitchFamily="18" charset="0"/>
                <a:cs typeface="Times New Roman" pitchFamily="18" charset="0"/>
              </a:rPr>
              <a:t>incidents; </a:t>
            </a:r>
            <a:r>
              <a:rPr lang="en-US" altLang="en-US" sz="2200" dirty="0" smtClean="0">
                <a:solidFill>
                  <a:schemeClr val="tx2"/>
                </a:solidFill>
                <a:latin typeface="Times New Roman" pitchFamily="18" charset="0"/>
                <a:cs typeface="Times New Roman" pitchFamily="18" charset="0"/>
              </a:rPr>
              <a:t>and emergency </a:t>
            </a:r>
            <a:r>
              <a:rPr lang="en-US" altLang="en-US" sz="2200" dirty="0">
                <a:solidFill>
                  <a:schemeClr val="tx2"/>
                </a:solidFill>
                <a:latin typeface="Times New Roman" pitchFamily="18" charset="0"/>
                <a:cs typeface="Times New Roman" pitchFamily="18" charset="0"/>
              </a:rPr>
              <a:t>situations that have occurred elsewhere, specifically </a:t>
            </a:r>
            <a:r>
              <a:rPr lang="en-US" altLang="en-US" sz="2200" dirty="0" smtClean="0">
                <a:solidFill>
                  <a:schemeClr val="tx2"/>
                </a:solidFill>
                <a:latin typeface="Times New Roman" pitchFamily="18" charset="0"/>
                <a:cs typeface="Times New Roman" pitchFamily="18" charset="0"/>
              </a:rPr>
              <a:t>in Referral laboratory operations.</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Must consider </a:t>
            </a:r>
            <a:r>
              <a:rPr lang="en-US" altLang="en-US" sz="2200" dirty="0">
                <a:solidFill>
                  <a:schemeClr val="tx2"/>
                </a:solidFill>
                <a:latin typeface="Times New Roman" pitchFamily="18" charset="0"/>
                <a:cs typeface="Times New Roman" pitchFamily="18" charset="0"/>
              </a:rPr>
              <a:t>emergency scenarios that can occur </a:t>
            </a:r>
            <a:r>
              <a:rPr lang="en-US" altLang="en-US" sz="2200" dirty="0" smtClean="0">
                <a:solidFill>
                  <a:schemeClr val="tx2"/>
                </a:solidFill>
                <a:latin typeface="Times New Roman" pitchFamily="18" charset="0"/>
                <a:cs typeface="Times New Roman" pitchFamily="18" charset="0"/>
              </a:rPr>
              <a:t>during: normal </a:t>
            </a:r>
            <a:r>
              <a:rPr lang="en-US" altLang="en-US" sz="2200" dirty="0">
                <a:solidFill>
                  <a:schemeClr val="tx2"/>
                </a:solidFill>
                <a:latin typeface="Times New Roman" pitchFamily="18" charset="0"/>
                <a:cs typeface="Times New Roman" pitchFamily="18" charset="0"/>
              </a:rPr>
              <a:t>Operations; </a:t>
            </a:r>
            <a:r>
              <a:rPr lang="en-US" altLang="en-US" sz="2200" dirty="0" smtClean="0">
                <a:solidFill>
                  <a:schemeClr val="tx2"/>
                </a:solidFill>
                <a:latin typeface="Times New Roman" pitchFamily="18" charset="0"/>
                <a:cs typeface="Times New Roman" pitchFamily="18" charset="0"/>
              </a:rPr>
              <a:t>and abnormal </a:t>
            </a:r>
            <a:r>
              <a:rPr lang="en-US" altLang="en-US" sz="2200" dirty="0">
                <a:solidFill>
                  <a:schemeClr val="tx2"/>
                </a:solidFill>
                <a:latin typeface="Times New Roman" pitchFamily="18" charset="0"/>
                <a:cs typeface="Times New Roman" pitchFamily="18" charset="0"/>
              </a:rPr>
              <a:t>conditions, including start up or shut down activities, construction </a:t>
            </a:r>
            <a:r>
              <a:rPr lang="en-US" altLang="en-US" sz="2200" dirty="0" smtClean="0">
                <a:solidFill>
                  <a:schemeClr val="tx2"/>
                </a:solidFill>
                <a:latin typeface="Times New Roman" pitchFamily="18" charset="0"/>
                <a:cs typeface="Times New Roman" pitchFamily="18" charset="0"/>
              </a:rPr>
              <a:t>and demolition</a:t>
            </a:r>
            <a:r>
              <a:rPr lang="en-US" altLang="en-US" sz="2200" dirty="0" smtClean="0">
                <a:solidFill>
                  <a:schemeClr val="tx2"/>
                </a:solidFill>
                <a:latin typeface="Times New Roman" pitchFamily="18" charset="0"/>
                <a:cs typeface="Times New Roman" pitchFamily="18" charset="0"/>
              </a:rPr>
              <a:t>.</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Include all potential emergency scenarios </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Access how </a:t>
            </a:r>
            <a:r>
              <a:rPr lang="en-US" altLang="en-US" sz="2200" dirty="0">
                <a:solidFill>
                  <a:schemeClr val="tx2"/>
                </a:solidFill>
                <a:latin typeface="Times New Roman" pitchFamily="18" charset="0"/>
                <a:cs typeface="Times New Roman" pitchFamily="18" charset="0"/>
              </a:rPr>
              <a:t>identified scenarios will impact upon</a:t>
            </a: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endParaRPr lang="en-US" altLang="en-US" sz="26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1853105915"/>
      </p:ext>
    </p:extLst>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79512" y="274638"/>
            <a:ext cx="8856984" cy="634082"/>
          </a:xfrm>
        </p:spPr>
        <p:txBody>
          <a:bodyPr/>
          <a:lstStyle/>
          <a:p>
            <a:r>
              <a:rPr lang="en-US" altLang="en-US" sz="2400" b="1" u="sng" dirty="0" smtClean="0">
                <a:solidFill>
                  <a:schemeClr val="tx2"/>
                </a:solidFill>
                <a:latin typeface="Times New Roman" pitchFamily="18" charset="0"/>
                <a:cs typeface="Times New Roman" pitchFamily="18" charset="0"/>
              </a:rPr>
              <a:t>POTENTIAL EMERGENCY SCENARIOS INCLUDE</a:t>
            </a:r>
            <a:r>
              <a:rPr lang="en-US" altLang="en-US" sz="3200" b="1" u="sng" dirty="0" smtClean="0">
                <a:solidFill>
                  <a:schemeClr val="tx2"/>
                </a:solidFill>
                <a:latin typeface="Times New Roman" pitchFamily="18" charset="0"/>
                <a:cs typeface="Times New Roman" pitchFamily="18" charset="0"/>
              </a:rPr>
              <a:t> </a:t>
            </a:r>
            <a:r>
              <a:rPr lang="en-US" altLang="en-US" sz="2000" b="1" u="sng" dirty="0" smtClean="0">
                <a:solidFill>
                  <a:schemeClr val="tx2"/>
                </a:solidFill>
                <a:latin typeface="Times New Roman" pitchFamily="18" charset="0"/>
                <a:cs typeface="Times New Roman" pitchFamily="18" charset="0"/>
              </a:rPr>
              <a:t>(not limited)</a:t>
            </a:r>
            <a:endParaRPr lang="en-US" altLang="en-US" sz="2000" b="1" u="sng" dirty="0" smtClean="0">
              <a:solidFill>
                <a:schemeClr val="tx2"/>
              </a:solidFill>
              <a:latin typeface="Times New Roman" pitchFamily="18" charset="0"/>
              <a:cs typeface="Times New Roman" pitchFamily="18" charset="0"/>
            </a:endParaRP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incidents </a:t>
            </a:r>
            <a:r>
              <a:rPr lang="en-US" altLang="en-US" sz="2200" dirty="0">
                <a:solidFill>
                  <a:schemeClr val="tx2"/>
                </a:solidFill>
                <a:latin typeface="Times New Roman" pitchFamily="18" charset="0"/>
                <a:cs typeface="Times New Roman" pitchFamily="18" charset="0"/>
              </a:rPr>
              <a:t>leading to serious injuries/fatalities or ill health;</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explosion </a:t>
            </a:r>
            <a:r>
              <a:rPr lang="en-US" altLang="en-US" sz="2200" dirty="0">
                <a:solidFill>
                  <a:schemeClr val="tx2"/>
                </a:solidFill>
                <a:latin typeface="Times New Roman" pitchFamily="18" charset="0"/>
                <a:cs typeface="Times New Roman" pitchFamily="18" charset="0"/>
              </a:rPr>
              <a:t>/ fire;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release </a:t>
            </a:r>
            <a:r>
              <a:rPr lang="en-US" altLang="en-US" sz="2200" dirty="0">
                <a:solidFill>
                  <a:schemeClr val="tx2"/>
                </a:solidFill>
                <a:latin typeface="Times New Roman" pitchFamily="18" charset="0"/>
                <a:cs typeface="Times New Roman" pitchFamily="18" charset="0"/>
              </a:rPr>
              <a:t>of hazardous materials or gases;</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natural </a:t>
            </a:r>
            <a:r>
              <a:rPr lang="en-US" altLang="en-US" sz="2200" dirty="0">
                <a:solidFill>
                  <a:schemeClr val="tx2"/>
                </a:solidFill>
                <a:latin typeface="Times New Roman" pitchFamily="18" charset="0"/>
                <a:cs typeface="Times New Roman" pitchFamily="18" charset="0"/>
              </a:rPr>
              <a:t>disaster (e.g. storm, flood, earthquake);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bomb </a:t>
            </a:r>
            <a:r>
              <a:rPr lang="en-US" altLang="en-US" sz="2200" dirty="0">
                <a:solidFill>
                  <a:schemeClr val="tx2"/>
                </a:solidFill>
                <a:latin typeface="Times New Roman" pitchFamily="18" charset="0"/>
                <a:cs typeface="Times New Roman" pitchFamily="18" charset="0"/>
              </a:rPr>
              <a:t>threat / terrorism / unrest;</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pandemic </a:t>
            </a:r>
            <a:r>
              <a:rPr lang="en-US" altLang="en-US" sz="2200" dirty="0">
                <a:solidFill>
                  <a:schemeClr val="tx2"/>
                </a:solidFill>
                <a:latin typeface="Times New Roman" pitchFamily="18" charset="0"/>
                <a:cs typeface="Times New Roman" pitchFamily="18" charset="0"/>
              </a:rPr>
              <a:t>of communicable or infectious disease;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communications </a:t>
            </a:r>
            <a:r>
              <a:rPr lang="en-US" altLang="en-US" sz="2200" dirty="0">
                <a:solidFill>
                  <a:schemeClr val="tx2"/>
                </a:solidFill>
                <a:latin typeface="Times New Roman" pitchFamily="18" charset="0"/>
                <a:cs typeface="Times New Roman" pitchFamily="18" charset="0"/>
              </a:rPr>
              <a:t>failure;</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radiological </a:t>
            </a:r>
            <a:r>
              <a:rPr lang="en-US" altLang="en-US" sz="2200" dirty="0">
                <a:solidFill>
                  <a:schemeClr val="tx2"/>
                </a:solidFill>
                <a:latin typeface="Times New Roman" pitchFamily="18" charset="0"/>
                <a:cs typeface="Times New Roman" pitchFamily="18" charset="0"/>
              </a:rPr>
              <a:t>accident; and</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biological </a:t>
            </a:r>
            <a:r>
              <a:rPr lang="en-US" altLang="en-US" sz="2200" dirty="0">
                <a:solidFill>
                  <a:schemeClr val="tx2"/>
                </a:solidFill>
                <a:latin typeface="Times New Roman" pitchFamily="18" charset="0"/>
                <a:cs typeface="Times New Roman" pitchFamily="18" charset="0"/>
              </a:rPr>
              <a:t>agent release.</a:t>
            </a:r>
          </a:p>
          <a:p>
            <a:pPr>
              <a:buFont typeface="Wingdings" panose="05000000000000000000" pitchFamily="2" charset="2"/>
              <a:buChar char="Ø"/>
            </a:pPr>
            <a:endParaRPr lang="en-US" altLang="en-US" sz="2200" dirty="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endParaRPr lang="en-US" altLang="en-US" sz="26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3645103806"/>
      </p:ext>
    </p:extLst>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179512" y="274638"/>
            <a:ext cx="8856984" cy="634082"/>
          </a:xfrm>
        </p:spPr>
        <p:txBody>
          <a:bodyPr/>
          <a:lstStyle/>
          <a:p>
            <a:r>
              <a:rPr lang="en-US" altLang="en-US" sz="3200" b="1" u="sng" dirty="0" smtClean="0">
                <a:solidFill>
                  <a:schemeClr val="tx2"/>
                </a:solidFill>
                <a:latin typeface="Times New Roman" pitchFamily="18" charset="0"/>
                <a:cs typeface="Times New Roman" pitchFamily="18" charset="0"/>
              </a:rPr>
              <a:t>PLANNING FOR EMERGENCY SCENARIOS</a:t>
            </a:r>
            <a:endParaRPr lang="en-US" altLang="en-US" sz="2000" b="1" u="sng" dirty="0" smtClean="0">
              <a:solidFill>
                <a:schemeClr val="tx2"/>
              </a:solidFill>
              <a:latin typeface="Times New Roman" pitchFamily="18" charset="0"/>
              <a:cs typeface="Times New Roman" pitchFamily="18" charset="0"/>
            </a:endParaRPr>
          </a:p>
        </p:txBody>
      </p:sp>
      <p:sp>
        <p:nvSpPr>
          <p:cNvPr id="3075" name="Content Placeholder 2"/>
          <p:cNvSpPr>
            <a:spLocks noGrp="1"/>
          </p:cNvSpPr>
          <p:nvPr>
            <p:ph idx="1"/>
          </p:nvPr>
        </p:nvSpPr>
        <p:spPr>
          <a:xfrm>
            <a:off x="107504" y="908720"/>
            <a:ext cx="8856984" cy="5688632"/>
          </a:xfrm>
        </p:spPr>
        <p:txBody>
          <a:bodyPr/>
          <a:lstStyle/>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Prepare </a:t>
            </a:r>
            <a:r>
              <a:rPr lang="en-US" altLang="en-US" sz="2200" dirty="0">
                <a:solidFill>
                  <a:schemeClr val="tx2"/>
                </a:solidFill>
                <a:latin typeface="Times New Roman" pitchFamily="18" charset="0"/>
                <a:cs typeface="Times New Roman" pitchFamily="18" charset="0"/>
              </a:rPr>
              <a:t>specific </a:t>
            </a:r>
            <a:r>
              <a:rPr lang="en-US" altLang="en-US" sz="2200" b="1" u="sng" dirty="0">
                <a:solidFill>
                  <a:schemeClr val="tx2"/>
                </a:solidFill>
                <a:latin typeface="Times New Roman" pitchFamily="18" charset="0"/>
                <a:cs typeface="Times New Roman" pitchFamily="18" charset="0"/>
              </a:rPr>
              <a:t>Emergency Response Plans (ERPs) </a:t>
            </a:r>
            <a:r>
              <a:rPr lang="en-US" altLang="en-US" sz="2200" dirty="0">
                <a:solidFill>
                  <a:schemeClr val="tx2"/>
                </a:solidFill>
                <a:latin typeface="Times New Roman" pitchFamily="18" charset="0"/>
                <a:cs typeface="Times New Roman" pitchFamily="18" charset="0"/>
              </a:rPr>
              <a:t>which includes action execute documents that are produced and maintained for immediate implementation to safeguard people, property or business from foreseeable emergency scenarios</a:t>
            </a:r>
            <a:r>
              <a:rPr lang="en-US" altLang="en-US" sz="2200" dirty="0" smtClean="0">
                <a:solidFill>
                  <a:schemeClr val="tx2"/>
                </a:solidFill>
                <a:latin typeface="Times New Roman" pitchFamily="18" charset="0"/>
                <a:cs typeface="Times New Roman" pitchFamily="18" charset="0"/>
              </a:rPr>
              <a:t>.</a:t>
            </a:r>
          </a:p>
          <a:p>
            <a:pPr>
              <a:buFont typeface="Wingdings" panose="05000000000000000000" pitchFamily="2" charset="2"/>
              <a:buChar char="Ø"/>
            </a:pPr>
            <a:r>
              <a:rPr lang="en-US" altLang="en-US" sz="2200" dirty="0" smtClean="0">
                <a:solidFill>
                  <a:schemeClr val="tx2"/>
                </a:solidFill>
                <a:latin typeface="Times New Roman" pitchFamily="18" charset="0"/>
                <a:cs typeface="Times New Roman" pitchFamily="18" charset="0"/>
              </a:rPr>
              <a:t>NRL ERP format</a:t>
            </a: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marL="0" indent="0">
              <a:buNone/>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pPr>
              <a:buFont typeface="Wingdings" panose="05000000000000000000" pitchFamily="2" charset="2"/>
              <a:buChar char="Ø"/>
            </a:pPr>
            <a:endParaRPr lang="en-US" altLang="en-US" sz="2200" dirty="0" smtClean="0">
              <a:solidFill>
                <a:schemeClr val="tx2"/>
              </a:solidFill>
              <a:latin typeface="Times New Roman" pitchFamily="18" charset="0"/>
              <a:cs typeface="Times New Roman" pitchFamily="18" charset="0"/>
            </a:endParaRPr>
          </a:p>
          <a:p>
            <a:endParaRPr lang="en-US" altLang="en-US" sz="2600" dirty="0" smtClean="0">
              <a:solidFill>
                <a:schemeClr val="tx2"/>
              </a:solidFill>
              <a:latin typeface="Times New Roman" pitchFamily="18" charset="0"/>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803262763"/>
              </p:ext>
            </p:extLst>
          </p:nvPr>
        </p:nvGraphicFramePr>
        <p:xfrm>
          <a:off x="2195736" y="2780928"/>
          <a:ext cx="914400" cy="771525"/>
        </p:xfrm>
        <a:graphic>
          <a:graphicData uri="http://schemas.openxmlformats.org/presentationml/2006/ole">
            <mc:AlternateContent xmlns:mc="http://schemas.openxmlformats.org/markup-compatibility/2006">
              <mc:Choice xmlns:v="urn:schemas-microsoft-com:vml" Requires="v">
                <p:oleObj spid="_x0000_s1031"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2195736" y="2780928"/>
                        <a:ext cx="914400" cy="771525"/>
                      </a:xfrm>
                      <a:prstGeom prst="rect">
                        <a:avLst/>
                      </a:prstGeom>
                    </p:spPr>
                  </p:pic>
                </p:oleObj>
              </mc:Fallback>
            </mc:AlternateContent>
          </a:graphicData>
        </a:graphic>
      </p:graphicFrame>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977620284"/>
      </p:ext>
    </p:extLst>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274638"/>
            <a:ext cx="8229600" cy="633412"/>
          </a:xfrm>
        </p:spPr>
        <p:txBody>
          <a:bodyPr/>
          <a:lstStyle/>
          <a:p>
            <a:r>
              <a:rPr lang="en-US" altLang="en-US" sz="2800" b="1" u="sng" dirty="0" smtClean="0">
                <a:solidFill>
                  <a:schemeClr val="tx2"/>
                </a:solidFill>
                <a:latin typeface="Times New Roman" pitchFamily="18" charset="0"/>
                <a:cs typeface="Times New Roman" pitchFamily="18" charset="0"/>
              </a:rPr>
              <a:t>NRL DISASTER PLAN ACTIVATION </a:t>
            </a:r>
            <a:endParaRPr lang="en-US" altLang="en-US" sz="2800" b="1" u="sng" dirty="0" smtClean="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08050"/>
            <a:ext cx="8229600" cy="5761038"/>
          </a:xfrm>
        </p:spPr>
        <p:txBody>
          <a:bodyPr/>
          <a:lstStyle/>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1.1 </a:t>
            </a:r>
            <a:r>
              <a:rPr lang="en-US" sz="1400" dirty="0" smtClean="0">
                <a:solidFill>
                  <a:schemeClr val="tx2"/>
                </a:solidFill>
                <a:latin typeface="Times New Roman" panose="02020603050405020304" pitchFamily="18" charset="0"/>
                <a:cs typeface="Times New Roman" panose="02020603050405020304" pitchFamily="18" charset="0"/>
              </a:rPr>
              <a:t>	Coordinators</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Notify the individuals that will coordinate the response to the incident in the event of a disaster.  </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An incident coordinator is defined as someone who will take charge of managing the situation that has caused the facility to activate its disaster plan – Safety Officer and Facility Officer</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An operations coordinator is defined as someone who will take charge maintaining facility operations during the time period that the site has activated its disaster plan – Director-Technical Operations and Director- Operations, Quality Assurance Director.</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1.2</a:t>
            </a:r>
            <a:r>
              <a:rPr lang="en-US" sz="1400" dirty="0">
                <a:solidFill>
                  <a:schemeClr val="tx2"/>
                </a:solidFill>
                <a:latin typeface="Times New Roman" panose="02020603050405020304" pitchFamily="18" charset="0"/>
                <a:cs typeface="Times New Roman" panose="02020603050405020304" pitchFamily="18" charset="0"/>
              </a:rPr>
              <a:t> </a:t>
            </a:r>
            <a:r>
              <a:rPr lang="en-US" sz="1400" dirty="0" smtClean="0">
                <a:solidFill>
                  <a:schemeClr val="tx2"/>
                </a:solidFill>
                <a:latin typeface="Times New Roman" panose="02020603050405020304" pitchFamily="18" charset="0"/>
                <a:cs typeface="Times New Roman" panose="02020603050405020304" pitchFamily="18" charset="0"/>
              </a:rPr>
              <a:t>	Notification of Plan Activation</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incident coordinator must call emergency contacts (numbers are displayed in the emergency contact list) in order to report the plan activation regardless of the time of day or day of the week. The site representative that is making the call needs to have the following information on hand before making the call:</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name and address of the facility or facilities involved.</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name of the caller.</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The phone number(s) where the caller can be reached. THE CALLER IS TO STAY BY THE TELEPHONE, IF SAFE TO DO SO.</a:t>
            </a:r>
          </a:p>
          <a:p>
            <a:pPr marL="400050" lvl="1"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A description of the event triggering the plan, including any injuries, hospitalizations, or fatalities to employees or third parties.</a:t>
            </a:r>
          </a:p>
          <a:p>
            <a:pPr marL="0" indent="0">
              <a:buFont typeface="Arial" pitchFamily="34" charset="0"/>
              <a:buNone/>
              <a:defRPr/>
            </a:pPr>
            <a:r>
              <a:rPr lang="en-US" sz="1400" dirty="0" smtClean="0">
                <a:solidFill>
                  <a:schemeClr val="tx2"/>
                </a:solidFill>
                <a:latin typeface="Times New Roman" panose="02020603050405020304" pitchFamily="18" charset="0"/>
                <a:cs typeface="Times New Roman" panose="02020603050405020304" pitchFamily="18" charset="0"/>
              </a:rPr>
              <a:t>Incident coordinator is responsible for contacting the Operations Coordinator and inform about the event. The level of contact is as follows;</a:t>
            </a:r>
          </a:p>
          <a:p>
            <a:pPr lvl="1">
              <a:defRPr/>
            </a:pPr>
            <a:r>
              <a:rPr lang="en-US" sz="1400" dirty="0" smtClean="0">
                <a:solidFill>
                  <a:schemeClr val="tx2"/>
                </a:solidFill>
                <a:latin typeface="Times New Roman" panose="02020603050405020304" pitchFamily="18" charset="0"/>
                <a:cs typeface="Times New Roman" panose="02020603050405020304" pitchFamily="18" charset="0"/>
              </a:rPr>
              <a:t>Director – Operations: First level</a:t>
            </a:r>
          </a:p>
          <a:p>
            <a:pPr lvl="1">
              <a:defRPr/>
            </a:pPr>
            <a:r>
              <a:rPr lang="en-US" sz="1400" dirty="0" smtClean="0">
                <a:solidFill>
                  <a:schemeClr val="tx2"/>
                </a:solidFill>
                <a:latin typeface="Times New Roman" panose="02020603050405020304" pitchFamily="18" charset="0"/>
                <a:cs typeface="Times New Roman" panose="02020603050405020304" pitchFamily="18" charset="0"/>
              </a:rPr>
              <a:t>Director –Technical Operations: Second level</a:t>
            </a:r>
          </a:p>
          <a:p>
            <a:pPr lvl="1">
              <a:defRPr/>
            </a:pPr>
            <a:r>
              <a:rPr lang="en-US" sz="1400" dirty="0" smtClean="0">
                <a:solidFill>
                  <a:schemeClr val="tx2"/>
                </a:solidFill>
                <a:latin typeface="Times New Roman" panose="02020603050405020304" pitchFamily="18" charset="0"/>
                <a:cs typeface="Times New Roman" panose="02020603050405020304" pitchFamily="18" charset="0"/>
              </a:rPr>
              <a:t>Director –Quality Assurance : Third level </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US" sz="3600" b="1" u="sng" dirty="0" smtClean="0">
                <a:solidFill>
                  <a:schemeClr val="tx2"/>
                </a:solidFill>
                <a:latin typeface="Times" panose="02020603050405020304" pitchFamily="18" charset="0"/>
                <a:cs typeface="Times" panose="02020603050405020304" pitchFamily="18" charset="0"/>
              </a:rPr>
              <a:t>INCIDENT COMMAND CENTER</a:t>
            </a:r>
            <a:endParaRPr lang="en-US" sz="3600" b="1" u="sng" dirty="0">
              <a:solidFill>
                <a:schemeClr val="tx2"/>
              </a:solidFill>
              <a:latin typeface="Times" panose="02020603050405020304" pitchFamily="18" charset="0"/>
              <a:cs typeface="Times" panose="02020603050405020304" pitchFamily="18" charset="0"/>
            </a:endParaRPr>
          </a:p>
        </p:txBody>
      </p:sp>
      <p:sp>
        <p:nvSpPr>
          <p:cNvPr id="3" name="Content Placeholder 2"/>
          <p:cNvSpPr>
            <a:spLocks noGrp="1"/>
          </p:cNvSpPr>
          <p:nvPr>
            <p:ph idx="1"/>
          </p:nvPr>
        </p:nvSpPr>
        <p:spPr>
          <a:xfrm>
            <a:off x="467544" y="1052736"/>
            <a:ext cx="8229600" cy="4824536"/>
          </a:xfrm>
        </p:spPr>
        <p:txBody>
          <a:bodyPr/>
          <a:lstStyle/>
          <a:p>
            <a:r>
              <a:rPr lang="en-US" sz="2000" dirty="0" smtClean="0">
                <a:latin typeface="Times" panose="02020603050405020304" pitchFamily="18" charset="0"/>
                <a:cs typeface="Times" panose="02020603050405020304" pitchFamily="18" charset="0"/>
              </a:rPr>
              <a:t>Once </a:t>
            </a:r>
            <a:r>
              <a:rPr lang="en-US" sz="2000" dirty="0">
                <a:latin typeface="Times" panose="02020603050405020304" pitchFamily="18" charset="0"/>
                <a:cs typeface="Times" panose="02020603050405020304" pitchFamily="18" charset="0"/>
              </a:rPr>
              <a:t>this plan is activated, set up the Incident Command Center. </a:t>
            </a:r>
            <a:endParaRPr lang="en-US" sz="2000" dirty="0" smtClean="0">
              <a:latin typeface="Times" panose="02020603050405020304" pitchFamily="18" charset="0"/>
              <a:cs typeface="Times" panose="02020603050405020304" pitchFamily="18" charset="0"/>
            </a:endParaRPr>
          </a:p>
          <a:p>
            <a:r>
              <a:rPr lang="en-US" sz="2000" dirty="0" smtClean="0">
                <a:latin typeface="Times" panose="02020603050405020304" pitchFamily="18" charset="0"/>
                <a:cs typeface="Times" panose="02020603050405020304" pitchFamily="18" charset="0"/>
              </a:rPr>
              <a:t>The </a:t>
            </a:r>
            <a:r>
              <a:rPr lang="en-US" sz="2000" dirty="0">
                <a:latin typeface="Times" panose="02020603050405020304" pitchFamily="18" charset="0"/>
                <a:cs typeface="Times" panose="02020603050405020304" pitchFamily="18" charset="0"/>
              </a:rPr>
              <a:t>incident command center is the location from which response to the incident is directed. </a:t>
            </a:r>
          </a:p>
          <a:p>
            <a:r>
              <a:rPr lang="en-US" sz="2000" dirty="0">
                <a:latin typeface="Times" panose="02020603050405020304" pitchFamily="18" charset="0"/>
                <a:cs typeface="Times" panose="02020603050405020304" pitchFamily="18" charset="0"/>
              </a:rPr>
              <a:t>Operations Coordinator will lead the Disaster preparedness and its activities. </a:t>
            </a:r>
            <a:endParaRPr lang="en-US" sz="2000" dirty="0" smtClean="0">
              <a:latin typeface="Times" panose="02020603050405020304" pitchFamily="18" charset="0"/>
              <a:cs typeface="Times" panose="02020603050405020304" pitchFamily="18" charset="0"/>
            </a:endParaRPr>
          </a:p>
          <a:p>
            <a:r>
              <a:rPr lang="en-US" sz="2000" dirty="0" smtClean="0">
                <a:latin typeface="Times" panose="02020603050405020304" pitchFamily="18" charset="0"/>
                <a:cs typeface="Times" panose="02020603050405020304" pitchFamily="18" charset="0"/>
              </a:rPr>
              <a:t>Director </a:t>
            </a:r>
            <a:r>
              <a:rPr lang="en-US" sz="2000" dirty="0">
                <a:latin typeface="Times" panose="02020603050405020304" pitchFamily="18" charset="0"/>
                <a:cs typeface="Times" panose="02020603050405020304" pitchFamily="18" charset="0"/>
              </a:rPr>
              <a:t>of Operations is the lead in Incident command center and in the absence Director of Technical operations and/or Director of Quality Assurance will take the charge. Operations Coordinators are responsible for notifying the updates regarding the disaster preparedness or the events</a:t>
            </a:r>
            <a:r>
              <a:rPr lang="en-US" sz="2000" dirty="0" smtClean="0">
                <a:latin typeface="Times" panose="02020603050405020304" pitchFamily="18" charset="0"/>
                <a:cs typeface="Times" panose="02020603050405020304" pitchFamily="18" charset="0"/>
              </a:rPr>
              <a:t>.</a:t>
            </a:r>
            <a:endParaRPr lang="en-US" sz="2000" dirty="0">
              <a:latin typeface="Times" panose="02020603050405020304" pitchFamily="18" charset="0"/>
              <a:cs typeface="Times" panose="02020603050405020304" pitchFamily="18" charset="0"/>
            </a:endParaRPr>
          </a:p>
          <a:p>
            <a:r>
              <a:rPr lang="en-US" sz="2000" dirty="0">
                <a:solidFill>
                  <a:srgbClr val="FF0000"/>
                </a:solidFill>
                <a:latin typeface="Times" panose="02020603050405020304" pitchFamily="18" charset="0"/>
                <a:cs typeface="Times" panose="02020603050405020304" pitchFamily="18" charset="0"/>
              </a:rPr>
              <a:t>The location of the primary incident command center is: NATIONAL REFERENCE LABORATORY –ICAD, ABU DHABI.</a:t>
            </a:r>
          </a:p>
          <a:p>
            <a:r>
              <a:rPr lang="en-US" sz="2000" dirty="0">
                <a:solidFill>
                  <a:srgbClr val="FF0000"/>
                </a:solidFill>
                <a:latin typeface="Times" panose="02020603050405020304" pitchFamily="18" charset="0"/>
                <a:cs typeface="Times" panose="02020603050405020304" pitchFamily="18" charset="0"/>
              </a:rPr>
              <a:t>The location of the secondary incident command center is :  NATIONAL REFERENCE LABORATORY- DUBAI (use this site if the primary location cannot be used)</a:t>
            </a:r>
          </a:p>
          <a:p>
            <a:endParaRPr lang="en-US" dirty="0"/>
          </a:p>
        </p:txBody>
      </p:sp>
      <p:sp>
        <p:nvSpPr>
          <p:cNvPr id="6" name="Footer Placeholder 5"/>
          <p:cNvSpPr>
            <a:spLocks noGrp="1"/>
          </p:cNvSpPr>
          <p:nvPr>
            <p:ph type="ftr" sz="quarter" idx="11"/>
          </p:nvPr>
        </p:nvSpPr>
        <p:spPr/>
        <p:txBody>
          <a:bodyPr/>
          <a:lstStyle/>
          <a:p>
            <a:pPr>
              <a:defRPr/>
            </a:pPr>
            <a:r>
              <a:rPr lang="en-US" smtClean="0"/>
              <a:t>NRL-TTC-PPT-007,Ver:001</a:t>
            </a:r>
            <a:endParaRPr lang="en-US"/>
          </a:p>
        </p:txBody>
      </p:sp>
    </p:spTree>
    <p:extLst>
      <p:ext uri="{BB962C8B-B14F-4D97-AF65-F5344CB8AC3E}">
        <p14:creationId xmlns:p14="http://schemas.microsoft.com/office/powerpoint/2010/main" val="1104467510"/>
      </p:ext>
    </p:extLst>
  </p:cSld>
  <p:clrMapOvr>
    <a:masterClrMapping/>
  </p:clrMapOvr>
  <p:transition spd="slow">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229600" cy="561975"/>
          </a:xfrm>
        </p:spPr>
        <p:txBody>
          <a:bodyPr/>
          <a:lstStyle/>
          <a:p>
            <a:r>
              <a:rPr lang="en-US" altLang="en-US" sz="2800" b="1" u="sng" dirty="0" smtClean="0">
                <a:solidFill>
                  <a:schemeClr val="tx2"/>
                </a:solidFill>
                <a:latin typeface="Times New Roman" pitchFamily="18" charset="0"/>
                <a:cs typeface="Times New Roman" pitchFamily="18" charset="0"/>
              </a:rPr>
              <a:t>REQUIREMENTS OF EMERGENCY PLAN</a:t>
            </a:r>
            <a:endParaRPr lang="en-US" altLang="en-US" sz="2800" b="1" u="sng" dirty="0" smtClean="0">
              <a:solidFill>
                <a:schemeClr val="tx2"/>
              </a:solidFill>
              <a:latin typeface="Times New Roman" pitchFamily="18" charset="0"/>
              <a:cs typeface="Times New Roman" pitchFamily="18" charset="0"/>
            </a:endParaRPr>
          </a:p>
        </p:txBody>
      </p:sp>
      <p:sp>
        <p:nvSpPr>
          <p:cNvPr id="54275" name="Content Placeholder 2"/>
          <p:cNvSpPr>
            <a:spLocks noGrp="1"/>
          </p:cNvSpPr>
          <p:nvPr>
            <p:ph idx="1"/>
          </p:nvPr>
        </p:nvSpPr>
        <p:spPr>
          <a:xfrm>
            <a:off x="457200" y="836613"/>
            <a:ext cx="8229600" cy="5289550"/>
          </a:xfrm>
        </p:spPr>
        <p:txBody>
          <a:bodyPr/>
          <a:lstStyle/>
          <a:p>
            <a:r>
              <a:rPr lang="en-US" altLang="en-US" sz="1600" dirty="0" smtClean="0">
                <a:solidFill>
                  <a:schemeClr val="tx2"/>
                </a:solidFill>
                <a:latin typeface="Times New Roman" pitchFamily="18" charset="0"/>
                <a:cs typeface="Times New Roman" pitchFamily="18" charset="0"/>
              </a:rPr>
              <a:t>Risk Assessments and the knowledge in the potential emergency scenarios</a:t>
            </a:r>
          </a:p>
          <a:p>
            <a:r>
              <a:rPr lang="en-US" altLang="en-US" sz="1600" dirty="0" smtClean="0">
                <a:solidFill>
                  <a:schemeClr val="tx2"/>
                </a:solidFill>
                <a:latin typeface="Times New Roman" pitchFamily="18" charset="0"/>
                <a:cs typeface="Times New Roman" pitchFamily="18" charset="0"/>
              </a:rPr>
              <a:t>Written policies and procedures implemented</a:t>
            </a:r>
          </a:p>
          <a:p>
            <a:r>
              <a:rPr lang="en-US" altLang="en-US" sz="1600" dirty="0" smtClean="0">
                <a:solidFill>
                  <a:schemeClr val="tx2"/>
                </a:solidFill>
                <a:latin typeface="Times New Roman" pitchFamily="18" charset="0"/>
                <a:cs typeface="Times New Roman" pitchFamily="18" charset="0"/>
              </a:rPr>
              <a:t>Emergency exit routes provided and marked</a:t>
            </a:r>
          </a:p>
          <a:p>
            <a:r>
              <a:rPr lang="en-US" altLang="en-US" sz="1600" dirty="0" smtClean="0">
                <a:solidFill>
                  <a:schemeClr val="tx2"/>
                </a:solidFill>
                <a:latin typeface="Times New Roman" pitchFamily="18" charset="0"/>
                <a:cs typeface="Times New Roman" pitchFamily="18" charset="0"/>
              </a:rPr>
              <a:t>Emergency lighting of workplace and exit routes</a:t>
            </a:r>
          </a:p>
          <a:p>
            <a:r>
              <a:rPr lang="en-US" altLang="en-US" sz="1600" dirty="0" smtClean="0">
                <a:solidFill>
                  <a:schemeClr val="tx2"/>
                </a:solidFill>
                <a:latin typeface="Times New Roman" pitchFamily="18" charset="0"/>
                <a:cs typeface="Times New Roman" pitchFamily="18" charset="0"/>
              </a:rPr>
              <a:t>Supervisors must inform workers of risk</a:t>
            </a:r>
          </a:p>
          <a:p>
            <a:r>
              <a:rPr lang="en-US" altLang="en-US" sz="1600" dirty="0" smtClean="0">
                <a:solidFill>
                  <a:schemeClr val="tx2"/>
                </a:solidFill>
                <a:latin typeface="Times New Roman" pitchFamily="18" charset="0"/>
                <a:cs typeface="Times New Roman" pitchFamily="18" charset="0"/>
              </a:rPr>
              <a:t>Annual emergency drills</a:t>
            </a:r>
          </a:p>
          <a:p>
            <a:r>
              <a:rPr lang="en-US" altLang="en-US" sz="1600" dirty="0" smtClean="0">
                <a:solidFill>
                  <a:schemeClr val="tx2"/>
                </a:solidFill>
                <a:latin typeface="Times New Roman" pitchFamily="18" charset="0"/>
                <a:cs typeface="Times New Roman" pitchFamily="18" charset="0"/>
              </a:rPr>
              <a:t>Inventory of substances that endanger firefighters/rescuers</a:t>
            </a:r>
          </a:p>
          <a:p>
            <a:r>
              <a:rPr lang="en-US" altLang="en-US" sz="1600" dirty="0" smtClean="0">
                <a:solidFill>
                  <a:schemeClr val="tx2"/>
                </a:solidFill>
                <a:latin typeface="Times New Roman" pitchFamily="18" charset="0"/>
                <a:cs typeface="Times New Roman" pitchFamily="18" charset="0"/>
              </a:rPr>
              <a:t>Provide emergency wash facilities</a:t>
            </a:r>
          </a:p>
          <a:p>
            <a:r>
              <a:rPr lang="en-US" altLang="en-US" sz="1600" dirty="0" smtClean="0">
                <a:solidFill>
                  <a:schemeClr val="tx2"/>
                </a:solidFill>
                <a:latin typeface="Times New Roman" pitchFamily="18" charset="0"/>
                <a:cs typeface="Times New Roman" pitchFamily="18" charset="0"/>
              </a:rPr>
              <a:t>Train workers in fire prevention</a:t>
            </a:r>
          </a:p>
          <a:p>
            <a:pPr>
              <a:lnSpc>
                <a:spcPct val="90000"/>
              </a:lnSpc>
            </a:pPr>
            <a:r>
              <a:rPr lang="en-US" altLang="en-US" sz="1600" dirty="0" smtClean="0">
                <a:solidFill>
                  <a:schemeClr val="tx2"/>
                </a:solidFill>
                <a:latin typeface="Times New Roman" pitchFamily="18" charset="0"/>
                <a:cs typeface="Times New Roman" pitchFamily="18" charset="0"/>
              </a:rPr>
              <a:t>Toxic Gases</a:t>
            </a:r>
          </a:p>
          <a:p>
            <a:pPr lvl="1">
              <a:lnSpc>
                <a:spcPct val="90000"/>
              </a:lnSpc>
            </a:pPr>
            <a:r>
              <a:rPr lang="en-US" altLang="en-US" sz="1600" dirty="0" smtClean="0">
                <a:solidFill>
                  <a:schemeClr val="tx2"/>
                </a:solidFill>
                <a:latin typeface="Times New Roman" pitchFamily="18" charset="0"/>
                <a:cs typeface="Times New Roman" pitchFamily="18" charset="0"/>
              </a:rPr>
              <a:t>Provide emergency ventilation</a:t>
            </a:r>
          </a:p>
          <a:p>
            <a:pPr lvl="1">
              <a:lnSpc>
                <a:spcPct val="90000"/>
              </a:lnSpc>
            </a:pPr>
            <a:r>
              <a:rPr lang="en-US" altLang="en-US" sz="1600" dirty="0" smtClean="0">
                <a:solidFill>
                  <a:schemeClr val="tx2"/>
                </a:solidFill>
                <a:latin typeface="Times New Roman" pitchFamily="18" charset="0"/>
                <a:cs typeface="Times New Roman" pitchFamily="18" charset="0"/>
              </a:rPr>
              <a:t>Provide shutdown and containment</a:t>
            </a:r>
          </a:p>
          <a:p>
            <a:pPr>
              <a:lnSpc>
                <a:spcPct val="90000"/>
              </a:lnSpc>
            </a:pPr>
            <a:r>
              <a:rPr lang="en-US" altLang="en-US" sz="1600" dirty="0" smtClean="0">
                <a:solidFill>
                  <a:schemeClr val="tx2"/>
                </a:solidFill>
                <a:latin typeface="Times New Roman" pitchFamily="18" charset="0"/>
                <a:cs typeface="Times New Roman" pitchFamily="18" charset="0"/>
              </a:rPr>
              <a:t>Emergency rescue - qualified workers</a:t>
            </a:r>
          </a:p>
          <a:p>
            <a:pPr>
              <a:lnSpc>
                <a:spcPct val="90000"/>
              </a:lnSpc>
            </a:pPr>
            <a:r>
              <a:rPr lang="en-US" altLang="en-US" sz="1600" dirty="0" smtClean="0">
                <a:solidFill>
                  <a:schemeClr val="tx2"/>
                </a:solidFill>
                <a:latin typeface="Times New Roman" pitchFamily="18" charset="0"/>
                <a:cs typeface="Times New Roman" pitchFamily="18" charset="0"/>
              </a:rPr>
              <a:t>Personal  Protective Equipment</a:t>
            </a:r>
          </a:p>
          <a:p>
            <a:pPr>
              <a:lnSpc>
                <a:spcPct val="90000"/>
              </a:lnSpc>
            </a:pPr>
            <a:r>
              <a:rPr lang="en-US" altLang="en-US" sz="1600" dirty="0" smtClean="0">
                <a:solidFill>
                  <a:schemeClr val="tx2"/>
                </a:solidFill>
                <a:latin typeface="Times New Roman" pitchFamily="18" charset="0"/>
                <a:cs typeface="Times New Roman" pitchFamily="18" charset="0"/>
              </a:rPr>
              <a:t>Maintenance of equipment</a:t>
            </a:r>
          </a:p>
          <a:p>
            <a:pPr>
              <a:lnSpc>
                <a:spcPct val="90000"/>
              </a:lnSpc>
            </a:pPr>
            <a:r>
              <a:rPr lang="en-US" altLang="en-US" sz="1600" dirty="0" smtClean="0">
                <a:solidFill>
                  <a:schemeClr val="tx2"/>
                </a:solidFill>
                <a:latin typeface="Times New Roman" pitchFamily="18" charset="0"/>
                <a:cs typeface="Times New Roman" pitchFamily="18" charset="0"/>
              </a:rPr>
              <a:t>Maintain effective communications with rescue and evacuation personnel</a:t>
            </a:r>
          </a:p>
          <a:p>
            <a:pPr>
              <a:lnSpc>
                <a:spcPct val="90000"/>
              </a:lnSpc>
            </a:pPr>
            <a:r>
              <a:rPr lang="en-US" altLang="en-US" sz="1600" dirty="0" smtClean="0">
                <a:solidFill>
                  <a:schemeClr val="tx2"/>
                </a:solidFill>
                <a:latin typeface="Times New Roman" pitchFamily="18" charset="0"/>
                <a:cs typeface="Times New Roman" pitchFamily="18" charset="0"/>
              </a:rPr>
              <a:t>Any worker assigned to firefighting to be physically fit and trained annually</a:t>
            </a:r>
          </a:p>
          <a:p>
            <a:pPr>
              <a:lnSpc>
                <a:spcPct val="90000"/>
              </a:lnSpc>
            </a:pPr>
            <a:r>
              <a:rPr lang="en-US" altLang="en-US" sz="1600" dirty="0" smtClean="0">
                <a:solidFill>
                  <a:schemeClr val="tx2"/>
                </a:solidFill>
                <a:latin typeface="Times New Roman" pitchFamily="18" charset="0"/>
                <a:cs typeface="Times New Roman" pitchFamily="18" charset="0"/>
              </a:rPr>
              <a:t>Provide rescue for workers entering a confined space</a:t>
            </a:r>
          </a:p>
          <a:p>
            <a:pPr>
              <a:lnSpc>
                <a:spcPct val="90000"/>
              </a:lnSpc>
            </a:pPr>
            <a:endParaRPr lang="en-US" altLang="en-US" sz="2000" dirty="0" smtClean="0">
              <a:solidFill>
                <a:schemeClr val="tx2"/>
              </a:solidFill>
              <a:latin typeface="Times New Roman" pitchFamily="18" charset="0"/>
              <a:cs typeface="Times New Roman" pitchFamily="18" charset="0"/>
            </a:endParaRPr>
          </a:p>
          <a:p>
            <a:endParaRPr lang="en-US" altLang="en-US" sz="2000" dirty="0" smtClean="0">
              <a:solidFill>
                <a:schemeClr val="tx2"/>
              </a:solidFill>
              <a:latin typeface="Times New Roman" pitchFamily="18" charset="0"/>
              <a:cs typeface="Times New Roman" pitchFamily="18" charset="0"/>
            </a:endParaRPr>
          </a:p>
          <a:p>
            <a:endParaRPr lang="en-US" altLang="en-US" sz="2000" dirty="0" smtClean="0">
              <a:solidFill>
                <a:schemeClr val="tx2"/>
              </a:solidFill>
              <a:latin typeface="Times New Roman" pitchFamily="18" charset="0"/>
              <a:cs typeface="Times New Roman" pitchFamily="18" charset="0"/>
            </a:endParaRPr>
          </a:p>
          <a:p>
            <a:endParaRPr lang="en-US" altLang="en-US" sz="2000" dirty="0" smtClean="0">
              <a:solidFill>
                <a:schemeClr val="tx2"/>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pPr>
              <a:defRPr/>
            </a:pPr>
            <a:r>
              <a:rPr lang="en-US" smtClean="0"/>
              <a:t>NRL-TTC-PPT-007,Ver:001</a:t>
            </a:r>
            <a:endParaRPr lang="en-US"/>
          </a:p>
        </p:txBody>
      </p:sp>
    </p:spTree>
  </p:cSld>
  <p:clrMapOvr>
    <a:masterClrMapping/>
  </p:clrMapOvr>
  <p:transition spd="slow">
    <p:strips dir="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5998</TotalTime>
  <Words>2773</Words>
  <Application>Microsoft Office PowerPoint</Application>
  <PresentationFormat>On-screen Show (4:3)</PresentationFormat>
  <Paragraphs>494</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Adobe Acrobat Document</vt:lpstr>
      <vt:lpstr>NRL DISASTER MANAGEMENT</vt:lpstr>
      <vt:lpstr>OBJECTIVES OF THIS TRAINING</vt:lpstr>
      <vt:lpstr>APPLICATION IMPLEMENTATION</vt:lpstr>
      <vt:lpstr>IDENTIFICATION OF POTENTIAL EMERGENCY SCENARIO(s)</vt:lpstr>
      <vt:lpstr>POTENTIAL EMERGENCY SCENARIOS INCLUDE (not limited)</vt:lpstr>
      <vt:lpstr>PLANNING FOR EMERGENCY SCENARIOS</vt:lpstr>
      <vt:lpstr>NRL DISASTER PLAN ACTIVATION </vt:lpstr>
      <vt:lpstr>INCIDENT COMMAND CENTER</vt:lpstr>
      <vt:lpstr>REQUIREMENTS OF EMERGENCY PLAN</vt:lpstr>
      <vt:lpstr>EMERGENCY EVACUATION PROCEDURES</vt:lpstr>
      <vt:lpstr>EVACUATION OF THE DISABLED</vt:lpstr>
      <vt:lpstr> DESIGNATED ASSEMBLY MEETING AREAS </vt:lpstr>
      <vt:lpstr>FOLLOWING ARE THE IDENTIFIED POTENTIAL EMERGENCY SCENARIOS  (NRL-OHS-SOP-023) </vt:lpstr>
      <vt:lpstr>KNOW YOUR SAFETY OFFICER AND FLOOR WARDENS </vt:lpstr>
      <vt:lpstr>EMERGENCY PHONE LISTINGS</vt:lpstr>
      <vt:lpstr>SUPPORT RESPONSE PERSONNEL</vt:lpstr>
      <vt:lpstr>NRL EMERGENCY RESPONSE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NRL Incident Reporting</vt:lpstr>
      <vt:lpstr>FOR REFERENCE AND READING</vt:lpstr>
      <vt:lpstr>             Laboratory Safety</vt:lpstr>
    </vt:vector>
  </TitlesOfParts>
  <Company>Mubadala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NRL Story</dc:title>
  <dc:creator>NRL</dc:creator>
  <cp:lastModifiedBy>Kannan Sivadasan Pillai Das (NRL)</cp:lastModifiedBy>
  <cp:revision>341</cp:revision>
  <cp:lastPrinted>2013-08-15T12:17:43Z</cp:lastPrinted>
  <dcterms:created xsi:type="dcterms:W3CDTF">2011-03-03T09:46:51Z</dcterms:created>
  <dcterms:modified xsi:type="dcterms:W3CDTF">2018-02-19T07:38:57Z</dcterms:modified>
</cp:coreProperties>
</file>