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259" r:id="rId2"/>
    <p:sldId id="263" r:id="rId3"/>
    <p:sldId id="261" r:id="rId4"/>
    <p:sldId id="264" r:id="rId5"/>
    <p:sldId id="265" r:id="rId6"/>
    <p:sldId id="266" r:id="rId7"/>
    <p:sldId id="267" r:id="rId8"/>
    <p:sldId id="268" r:id="rId9"/>
    <p:sldId id="269" r:id="rId10"/>
    <p:sldId id="270" r:id="rId11"/>
    <p:sldId id="271" r:id="rId12"/>
    <p:sldId id="272" r:id="rId13"/>
    <p:sldId id="273" r:id="rId14"/>
    <p:sldId id="278" r:id="rId15"/>
    <p:sldId id="274" r:id="rId16"/>
    <p:sldId id="276" r:id="rId17"/>
    <p:sldId id="27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62" autoAdjust="0"/>
  </p:normalViewPr>
  <p:slideViewPr>
    <p:cSldViewPr>
      <p:cViewPr varScale="1">
        <p:scale>
          <a:sx n="111" d="100"/>
          <a:sy n="111" d="100"/>
        </p:scale>
        <p:origin x="-1602" y="-78"/>
      </p:cViewPr>
      <p:guideLst>
        <p:guide orient="horz" pos="1248"/>
        <p:guide pos="288"/>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2" d="100"/>
          <a:sy n="82" d="100"/>
        </p:scale>
        <p:origin x="-313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C4D7A1-8D3B-4416-A030-81F1408CC29D}" type="datetimeFigureOut">
              <a:rPr lang="en-US" smtClean="0"/>
              <a:t>29/04/2018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4228C91-DB53-4587-8FD0-D67474F7D187}" type="slidenum">
              <a:rPr lang="en-US" smtClean="0"/>
              <a:t>‹#›</a:t>
            </a:fld>
            <a:endParaRPr lang="en-US"/>
          </a:p>
        </p:txBody>
      </p:sp>
    </p:spTree>
    <p:extLst>
      <p:ext uri="{BB962C8B-B14F-4D97-AF65-F5344CB8AC3E}">
        <p14:creationId xmlns:p14="http://schemas.microsoft.com/office/powerpoint/2010/main" val="6775425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42BAA1-D3AF-42AF-82F9-A91B5538E455}" type="datetimeFigureOut">
              <a:rPr lang="en-US" smtClean="0"/>
              <a:t>29/04/2018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9B430E-DBA1-4FFE-B2DD-FAD587C47B23}" type="slidenum">
              <a:rPr lang="en-US" smtClean="0"/>
              <a:t>‹#›</a:t>
            </a:fld>
            <a:endParaRPr lang="en-US"/>
          </a:p>
        </p:txBody>
      </p:sp>
    </p:spTree>
    <p:extLst>
      <p:ext uri="{BB962C8B-B14F-4D97-AF65-F5344CB8AC3E}">
        <p14:creationId xmlns:p14="http://schemas.microsoft.com/office/powerpoint/2010/main" val="2732272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B430E-DBA1-4FFE-B2DD-FAD587C47B23}" type="slidenum">
              <a:rPr lang="en-US" smtClean="0"/>
              <a:t>2</a:t>
            </a:fld>
            <a:endParaRPr lang="en-US"/>
          </a:p>
        </p:txBody>
      </p:sp>
    </p:spTree>
    <p:extLst>
      <p:ext uri="{BB962C8B-B14F-4D97-AF65-F5344CB8AC3E}">
        <p14:creationId xmlns:p14="http://schemas.microsoft.com/office/powerpoint/2010/main" val="2269182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B430E-DBA1-4FFE-B2DD-FAD587C47B23}" type="slidenum">
              <a:rPr lang="en-US" smtClean="0"/>
              <a:t>11</a:t>
            </a:fld>
            <a:endParaRPr lang="en-US"/>
          </a:p>
        </p:txBody>
      </p:sp>
    </p:spTree>
    <p:extLst>
      <p:ext uri="{BB962C8B-B14F-4D97-AF65-F5344CB8AC3E}">
        <p14:creationId xmlns:p14="http://schemas.microsoft.com/office/powerpoint/2010/main" val="22691821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B430E-DBA1-4FFE-B2DD-FAD587C47B23}" type="slidenum">
              <a:rPr lang="en-US" smtClean="0"/>
              <a:t>12</a:t>
            </a:fld>
            <a:endParaRPr lang="en-US"/>
          </a:p>
        </p:txBody>
      </p:sp>
    </p:spTree>
    <p:extLst>
      <p:ext uri="{BB962C8B-B14F-4D97-AF65-F5344CB8AC3E}">
        <p14:creationId xmlns:p14="http://schemas.microsoft.com/office/powerpoint/2010/main" val="22691821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B430E-DBA1-4FFE-B2DD-FAD587C47B23}" type="slidenum">
              <a:rPr lang="en-US" smtClean="0"/>
              <a:t>13</a:t>
            </a:fld>
            <a:endParaRPr lang="en-US"/>
          </a:p>
        </p:txBody>
      </p:sp>
    </p:spTree>
    <p:extLst>
      <p:ext uri="{BB962C8B-B14F-4D97-AF65-F5344CB8AC3E}">
        <p14:creationId xmlns:p14="http://schemas.microsoft.com/office/powerpoint/2010/main" val="22691821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B430E-DBA1-4FFE-B2DD-FAD587C47B23}" type="slidenum">
              <a:rPr lang="en-US" smtClean="0"/>
              <a:t>14</a:t>
            </a:fld>
            <a:endParaRPr lang="en-US"/>
          </a:p>
        </p:txBody>
      </p:sp>
    </p:spTree>
    <p:extLst>
      <p:ext uri="{BB962C8B-B14F-4D97-AF65-F5344CB8AC3E}">
        <p14:creationId xmlns:p14="http://schemas.microsoft.com/office/powerpoint/2010/main" val="22691821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B430E-DBA1-4FFE-B2DD-FAD587C47B23}" type="slidenum">
              <a:rPr lang="en-US" smtClean="0"/>
              <a:t>15</a:t>
            </a:fld>
            <a:endParaRPr lang="en-US"/>
          </a:p>
        </p:txBody>
      </p:sp>
    </p:spTree>
    <p:extLst>
      <p:ext uri="{BB962C8B-B14F-4D97-AF65-F5344CB8AC3E}">
        <p14:creationId xmlns:p14="http://schemas.microsoft.com/office/powerpoint/2010/main" val="2269182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B430E-DBA1-4FFE-B2DD-FAD587C47B23}" type="slidenum">
              <a:rPr lang="en-US" smtClean="0"/>
              <a:t>3</a:t>
            </a:fld>
            <a:endParaRPr lang="en-US"/>
          </a:p>
        </p:txBody>
      </p:sp>
    </p:spTree>
    <p:extLst>
      <p:ext uri="{BB962C8B-B14F-4D97-AF65-F5344CB8AC3E}">
        <p14:creationId xmlns:p14="http://schemas.microsoft.com/office/powerpoint/2010/main" val="2269182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B430E-DBA1-4FFE-B2DD-FAD587C47B23}" type="slidenum">
              <a:rPr lang="en-US" smtClean="0"/>
              <a:t>4</a:t>
            </a:fld>
            <a:endParaRPr lang="en-US"/>
          </a:p>
        </p:txBody>
      </p:sp>
    </p:spTree>
    <p:extLst>
      <p:ext uri="{BB962C8B-B14F-4D97-AF65-F5344CB8AC3E}">
        <p14:creationId xmlns:p14="http://schemas.microsoft.com/office/powerpoint/2010/main" val="2269182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B430E-DBA1-4FFE-B2DD-FAD587C47B23}" type="slidenum">
              <a:rPr lang="en-US" smtClean="0"/>
              <a:t>5</a:t>
            </a:fld>
            <a:endParaRPr lang="en-US"/>
          </a:p>
        </p:txBody>
      </p:sp>
    </p:spTree>
    <p:extLst>
      <p:ext uri="{BB962C8B-B14F-4D97-AF65-F5344CB8AC3E}">
        <p14:creationId xmlns:p14="http://schemas.microsoft.com/office/powerpoint/2010/main" val="2269182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B430E-DBA1-4FFE-B2DD-FAD587C47B23}" type="slidenum">
              <a:rPr lang="en-US" smtClean="0"/>
              <a:t>6</a:t>
            </a:fld>
            <a:endParaRPr lang="en-US"/>
          </a:p>
        </p:txBody>
      </p:sp>
    </p:spTree>
    <p:extLst>
      <p:ext uri="{BB962C8B-B14F-4D97-AF65-F5344CB8AC3E}">
        <p14:creationId xmlns:p14="http://schemas.microsoft.com/office/powerpoint/2010/main" val="2269182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B430E-DBA1-4FFE-B2DD-FAD587C47B23}" type="slidenum">
              <a:rPr lang="en-US" smtClean="0"/>
              <a:t>7</a:t>
            </a:fld>
            <a:endParaRPr lang="en-US"/>
          </a:p>
        </p:txBody>
      </p:sp>
    </p:spTree>
    <p:extLst>
      <p:ext uri="{BB962C8B-B14F-4D97-AF65-F5344CB8AC3E}">
        <p14:creationId xmlns:p14="http://schemas.microsoft.com/office/powerpoint/2010/main" val="2269182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B430E-DBA1-4FFE-B2DD-FAD587C47B23}" type="slidenum">
              <a:rPr lang="en-US" smtClean="0"/>
              <a:t>8</a:t>
            </a:fld>
            <a:endParaRPr lang="en-US"/>
          </a:p>
        </p:txBody>
      </p:sp>
    </p:spTree>
    <p:extLst>
      <p:ext uri="{BB962C8B-B14F-4D97-AF65-F5344CB8AC3E}">
        <p14:creationId xmlns:p14="http://schemas.microsoft.com/office/powerpoint/2010/main" val="2269182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B430E-DBA1-4FFE-B2DD-FAD587C47B23}" type="slidenum">
              <a:rPr lang="en-US" smtClean="0"/>
              <a:t>9</a:t>
            </a:fld>
            <a:endParaRPr lang="en-US"/>
          </a:p>
        </p:txBody>
      </p:sp>
    </p:spTree>
    <p:extLst>
      <p:ext uri="{BB962C8B-B14F-4D97-AF65-F5344CB8AC3E}">
        <p14:creationId xmlns:p14="http://schemas.microsoft.com/office/powerpoint/2010/main" val="22691821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B430E-DBA1-4FFE-B2DD-FAD587C47B23}" type="slidenum">
              <a:rPr lang="en-US" smtClean="0"/>
              <a:t>10</a:t>
            </a:fld>
            <a:endParaRPr lang="en-US"/>
          </a:p>
        </p:txBody>
      </p:sp>
    </p:spTree>
    <p:extLst>
      <p:ext uri="{BB962C8B-B14F-4D97-AF65-F5344CB8AC3E}">
        <p14:creationId xmlns:p14="http://schemas.microsoft.com/office/powerpoint/2010/main" val="22691821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6.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8" name="Picture 7" descr="High Res NRL"/>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16667"/>
          <a:stretch/>
        </p:blipFill>
        <p:spPr bwMode="auto">
          <a:xfrm>
            <a:off x="6899275" y="0"/>
            <a:ext cx="22447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descr="C:\Documents and Settings\NRL\Desktop\NRL Secondary Brand Device\NRL blue.jpg"/>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b="21285"/>
          <a:stretch/>
        </p:blipFill>
        <p:spPr bwMode="auto">
          <a:xfrm>
            <a:off x="6715125" y="-11113"/>
            <a:ext cx="2635250" cy="686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hasCustomPrompt="1"/>
          </p:nvPr>
        </p:nvSpPr>
        <p:spPr>
          <a:xfrm>
            <a:off x="474663" y="2286000"/>
            <a:ext cx="5668962" cy="1128712"/>
          </a:xfrm>
          <a:prstGeom prst="rect">
            <a:avLst/>
          </a:prstGeom>
        </p:spPr>
        <p:txBody>
          <a:bodyPr/>
          <a:lstStyle>
            <a:lvl1pPr>
              <a:defRPr sz="4400">
                <a:solidFill>
                  <a:srgbClr val="002060"/>
                </a:solidFill>
                <a:latin typeface="Century Gothic" pitchFamily="34" charset="0"/>
              </a:defRPr>
            </a:lvl1pPr>
          </a:lstStyle>
          <a:p>
            <a:pPr>
              <a:defRPr/>
            </a:pPr>
            <a:r>
              <a:rPr lang="en-US" dirty="0" smtClean="0">
                <a:solidFill>
                  <a:schemeClr val="bg1">
                    <a:lumMod val="50000"/>
                  </a:schemeClr>
                </a:solidFill>
                <a:latin typeface="Century Gothic" pitchFamily="34" charset="0"/>
              </a:rPr>
              <a:t>Heading</a:t>
            </a:r>
            <a:br>
              <a:rPr lang="en-US" dirty="0" smtClean="0">
                <a:solidFill>
                  <a:schemeClr val="bg1">
                    <a:lumMod val="50000"/>
                  </a:schemeClr>
                </a:solidFill>
                <a:latin typeface="Century Gothic" pitchFamily="34" charset="0"/>
              </a:rPr>
            </a:br>
            <a:r>
              <a:rPr lang="en-US" dirty="0" smtClean="0">
                <a:solidFill>
                  <a:srgbClr val="0070C0"/>
                </a:solidFill>
                <a:latin typeface="Century Gothic" pitchFamily="34" charset="0"/>
              </a:rPr>
              <a:t/>
            </a:r>
            <a:br>
              <a:rPr lang="en-US" dirty="0" smtClean="0">
                <a:solidFill>
                  <a:srgbClr val="0070C0"/>
                </a:solidFill>
                <a:latin typeface="Century Gothic" pitchFamily="34" charset="0"/>
              </a:rPr>
            </a:br>
            <a:endParaRPr lang="en-US" dirty="0">
              <a:solidFill>
                <a:srgbClr val="002060"/>
              </a:solidFill>
              <a:latin typeface="Century Gothic" pitchFamily="34" charset="0"/>
            </a:endParaRPr>
          </a:p>
        </p:txBody>
      </p:sp>
      <p:sp>
        <p:nvSpPr>
          <p:cNvPr id="4" name="Date Placeholder 3"/>
          <p:cNvSpPr>
            <a:spLocks noGrp="1"/>
          </p:cNvSpPr>
          <p:nvPr>
            <p:ph type="dt" sz="half" idx="10"/>
          </p:nvPr>
        </p:nvSpPr>
        <p:spPr/>
        <p:txBody>
          <a:bodyPr/>
          <a:lstStyle/>
          <a:p>
            <a:fld id="{851D8B7A-1DA6-4CF3-9AB1-1719E5A39C00}" type="datetime1">
              <a:rPr lang="en-US" smtClean="0"/>
              <a:t>29/04/2018</a:t>
            </a:fld>
            <a:endParaRPr lang="en-US"/>
          </a:p>
        </p:txBody>
      </p:sp>
      <p:sp>
        <p:nvSpPr>
          <p:cNvPr id="5" name="Footer Placeholder 4"/>
          <p:cNvSpPr>
            <a:spLocks noGrp="1"/>
          </p:cNvSpPr>
          <p:nvPr>
            <p:ph type="ftr" sz="quarter" idx="11"/>
          </p:nvPr>
        </p:nvSpPr>
        <p:spPr/>
        <p:txBody>
          <a:bodyPr/>
          <a:lstStyle/>
          <a:p>
            <a:r>
              <a:rPr lang="en-US" smtClean="0"/>
              <a:t>NRL-TTC-PPT-008,ver:001</a:t>
            </a:r>
            <a:endParaRPr lang="en-US"/>
          </a:p>
        </p:txBody>
      </p:sp>
      <p:sp>
        <p:nvSpPr>
          <p:cNvPr id="6" name="Slide Number Placeholder 5"/>
          <p:cNvSpPr>
            <a:spLocks noGrp="1"/>
          </p:cNvSpPr>
          <p:nvPr>
            <p:ph type="sldNum" sz="quarter" idx="12"/>
          </p:nvPr>
        </p:nvSpPr>
        <p:spPr/>
        <p:txBody>
          <a:bodyPr/>
          <a:lstStyle/>
          <a:p>
            <a:fld id="{42C08CBA-FB58-480C-BB6A-C2F0202F702D}" type="slidenum">
              <a:rPr lang="en-US" smtClean="0"/>
              <a:t>‹#›</a:t>
            </a:fld>
            <a:endParaRPr lang="en-US"/>
          </a:p>
        </p:txBody>
      </p:sp>
      <p:sp>
        <p:nvSpPr>
          <p:cNvPr id="26" name="Text Placeholder 25"/>
          <p:cNvSpPr>
            <a:spLocks noGrp="1"/>
          </p:cNvSpPr>
          <p:nvPr>
            <p:ph type="body" sz="quarter" idx="13" hasCustomPrompt="1"/>
          </p:nvPr>
        </p:nvSpPr>
        <p:spPr>
          <a:xfrm>
            <a:off x="533400" y="3657600"/>
            <a:ext cx="5638800" cy="1447800"/>
          </a:xfrm>
          <a:prstGeom prst="rect">
            <a:avLst/>
          </a:prstGeom>
        </p:spPr>
        <p:txBody>
          <a:bodyPr/>
          <a:lstStyle>
            <a:lvl1pPr algn="ctr">
              <a:defRPr>
                <a:solidFill>
                  <a:srgbClr val="002060"/>
                </a:solidFill>
                <a:latin typeface="Century Gothic" pitchFamily="34" charset="0"/>
              </a:defRPr>
            </a:lvl1pPr>
          </a:lstStyle>
          <a:p>
            <a:pPr lvl="0"/>
            <a:r>
              <a:rPr lang="en-US" dirty="0" smtClean="0"/>
              <a:t>Subheading</a:t>
            </a:r>
            <a:endParaRPr lang="en-US" dirty="0"/>
          </a:p>
        </p:txBody>
      </p:sp>
      <p:pic>
        <p:nvPicPr>
          <p:cNvPr id="12" name="Picture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469037" y="762000"/>
            <a:ext cx="3712593" cy="936081"/>
          </a:xfrm>
          <a:prstGeom prst="rect">
            <a:avLst/>
          </a:prstGeom>
        </p:spPr>
      </p:pic>
    </p:spTree>
    <p:extLst>
      <p:ext uri="{BB962C8B-B14F-4D97-AF65-F5344CB8AC3E}">
        <p14:creationId xmlns:p14="http://schemas.microsoft.com/office/powerpoint/2010/main" val="323683327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solidFill>
                  <a:schemeClr val="bg1">
                    <a:lumMod val="50000"/>
                  </a:schemeClr>
                </a:solidFill>
                <a:latin typeface="Century Gothic" pitchFamily="34"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1447800"/>
            <a:ext cx="5486400" cy="3279774"/>
          </a:xfrm>
          <a:prstGeom prst="rect">
            <a:avLst/>
          </a:prstGeom>
        </p:spPr>
        <p:txBody>
          <a:bodyPr/>
          <a:lstStyle>
            <a:lvl1pPr marL="0" indent="0">
              <a:buNone/>
              <a:defRPr sz="3200">
                <a:latin typeface="Century Gothic"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solidFill>
                  <a:srgbClr val="002060"/>
                </a:solidFill>
                <a:latin typeface="Century Gothic"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7DBDEE-3235-4AE4-A99C-1E9286D23213}" type="datetime1">
              <a:rPr lang="en-US" smtClean="0"/>
              <a:t>29/04/2018</a:t>
            </a:fld>
            <a:endParaRPr lang="en-US"/>
          </a:p>
        </p:txBody>
      </p:sp>
      <p:sp>
        <p:nvSpPr>
          <p:cNvPr id="6" name="Footer Placeholder 5"/>
          <p:cNvSpPr>
            <a:spLocks noGrp="1"/>
          </p:cNvSpPr>
          <p:nvPr>
            <p:ph type="ftr" sz="quarter" idx="11"/>
          </p:nvPr>
        </p:nvSpPr>
        <p:spPr/>
        <p:txBody>
          <a:bodyPr/>
          <a:lstStyle/>
          <a:p>
            <a:r>
              <a:rPr lang="en-US" smtClean="0"/>
              <a:t>NRL-TTC-PPT-008,ver:001</a:t>
            </a:r>
            <a:endParaRPr lang="en-US"/>
          </a:p>
        </p:txBody>
      </p:sp>
      <p:sp>
        <p:nvSpPr>
          <p:cNvPr id="7" name="Slide Number Placeholder 6"/>
          <p:cNvSpPr>
            <a:spLocks noGrp="1"/>
          </p:cNvSpPr>
          <p:nvPr>
            <p:ph type="sldNum" sz="quarter" idx="12"/>
          </p:nvPr>
        </p:nvSpPr>
        <p:spPr/>
        <p:txBody>
          <a:bodyPr/>
          <a:lstStyle/>
          <a:p>
            <a:fld id="{42C08CBA-FB58-480C-BB6A-C2F0202F702D}" type="slidenum">
              <a:rPr lang="en-US" smtClean="0"/>
              <a:t>‹#›</a:t>
            </a:fld>
            <a:endParaRPr lang="en-US"/>
          </a:p>
        </p:txBody>
      </p:sp>
    </p:spTree>
    <p:extLst>
      <p:ext uri="{BB962C8B-B14F-4D97-AF65-F5344CB8AC3E}">
        <p14:creationId xmlns:p14="http://schemas.microsoft.com/office/powerpoint/2010/main" val="27475891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371601"/>
            <a:ext cx="2057400" cy="4800600"/>
          </a:xfrm>
          <a:prstGeom prst="rect">
            <a:avLst/>
          </a:prstGeom>
        </p:spPr>
        <p:txBody>
          <a:bodyPr vert="eaVert"/>
          <a:lstStyle>
            <a:lvl1pPr>
              <a:defRPr>
                <a:solidFill>
                  <a:schemeClr val="bg1">
                    <a:lumMod val="50000"/>
                  </a:schemeClr>
                </a:solidFill>
                <a:latin typeface="Century Gothic"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371601"/>
            <a:ext cx="6019800" cy="4800600"/>
          </a:xfrm>
          <a:prstGeom prst="rect">
            <a:avLst/>
          </a:prstGeom>
        </p:spPr>
        <p:txBody>
          <a:bodyPr vert="eaVert"/>
          <a:lstStyle>
            <a:lvl1pPr>
              <a:defRPr>
                <a:solidFill>
                  <a:srgbClr val="002060"/>
                </a:solidFill>
                <a:latin typeface="Century Gothic" pitchFamily="34" charset="0"/>
              </a:defRPr>
            </a:lvl1pPr>
            <a:lvl2pPr>
              <a:defRPr>
                <a:solidFill>
                  <a:srgbClr val="002060"/>
                </a:solidFill>
                <a:latin typeface="Century Gothic" pitchFamily="34" charset="0"/>
              </a:defRPr>
            </a:lvl2pPr>
            <a:lvl3pPr>
              <a:defRPr>
                <a:solidFill>
                  <a:srgbClr val="002060"/>
                </a:solidFill>
                <a:latin typeface="Century Gothic" pitchFamily="34" charset="0"/>
              </a:defRPr>
            </a:lvl3pPr>
            <a:lvl4pPr>
              <a:defRPr>
                <a:solidFill>
                  <a:srgbClr val="002060"/>
                </a:solidFill>
                <a:latin typeface="Century Gothic" pitchFamily="34" charset="0"/>
              </a:defRPr>
            </a:lvl4pPr>
            <a:lvl5pPr>
              <a:defRPr>
                <a:solidFill>
                  <a:srgbClr val="002060"/>
                </a:solidFill>
                <a:latin typeface="Century Gothic"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348C4C-9C51-4BAE-889C-A6363B69F2E8}" type="datetime1">
              <a:rPr lang="en-US" smtClean="0"/>
              <a:t>29/04/2018</a:t>
            </a:fld>
            <a:endParaRPr lang="en-US"/>
          </a:p>
        </p:txBody>
      </p:sp>
      <p:sp>
        <p:nvSpPr>
          <p:cNvPr id="5" name="Footer Placeholder 4"/>
          <p:cNvSpPr>
            <a:spLocks noGrp="1"/>
          </p:cNvSpPr>
          <p:nvPr>
            <p:ph type="ftr" sz="quarter" idx="11"/>
          </p:nvPr>
        </p:nvSpPr>
        <p:spPr/>
        <p:txBody>
          <a:bodyPr/>
          <a:lstStyle/>
          <a:p>
            <a:r>
              <a:rPr lang="en-US" smtClean="0"/>
              <a:t>NRL-TTC-PPT-008,ver:001</a:t>
            </a:r>
            <a:endParaRPr lang="en-US"/>
          </a:p>
        </p:txBody>
      </p:sp>
      <p:sp>
        <p:nvSpPr>
          <p:cNvPr id="6" name="Slide Number Placeholder 5"/>
          <p:cNvSpPr>
            <a:spLocks noGrp="1"/>
          </p:cNvSpPr>
          <p:nvPr>
            <p:ph type="sldNum" sz="quarter" idx="12"/>
          </p:nvPr>
        </p:nvSpPr>
        <p:spPr/>
        <p:txBody>
          <a:bodyPr/>
          <a:lstStyle/>
          <a:p>
            <a:fld id="{42C08CBA-FB58-480C-BB6A-C2F0202F702D}" type="slidenum">
              <a:rPr lang="en-US" smtClean="0"/>
              <a:t>‹#›</a:t>
            </a:fld>
            <a:endParaRPr lang="en-US"/>
          </a:p>
        </p:txBody>
      </p:sp>
    </p:spTree>
    <p:extLst>
      <p:ext uri="{BB962C8B-B14F-4D97-AF65-F5344CB8AC3E}">
        <p14:creationId xmlns:p14="http://schemas.microsoft.com/office/powerpoint/2010/main" val="285666052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a:prstGeom prst="rect">
            <a:avLst/>
          </a:prstGeom>
        </p:spPr>
        <p:txBody>
          <a:bodyPr/>
          <a:lstStyle>
            <a:lvl1pPr>
              <a:defRPr lang="en-US" sz="4000" kern="1200" dirty="0">
                <a:solidFill>
                  <a:schemeClr val="bg1">
                    <a:lumMod val="50000"/>
                  </a:schemeClr>
                </a:solidFill>
                <a:latin typeface="Century Gothic" pitchFamily="34" charset="0"/>
                <a:ea typeface="+mj-ea"/>
                <a:cs typeface="+mj-cs"/>
              </a:defRPr>
            </a:lvl1pPr>
          </a:lstStyle>
          <a:p>
            <a:r>
              <a:rPr lang="en-US" smtClean="0"/>
              <a:t>Click to edit Master title style</a:t>
            </a:r>
            <a:endParaRPr lang="en-US" dirty="0"/>
          </a:p>
        </p:txBody>
      </p:sp>
      <p:sp>
        <p:nvSpPr>
          <p:cNvPr id="3" name="Content Placeholder 2"/>
          <p:cNvSpPr>
            <a:spLocks noGrp="1"/>
          </p:cNvSpPr>
          <p:nvPr>
            <p:ph idx="1"/>
          </p:nvPr>
        </p:nvSpPr>
        <p:spPr>
          <a:xfrm>
            <a:off x="457200" y="2590799"/>
            <a:ext cx="8229600" cy="3454401"/>
          </a:xfrm>
          <a:prstGeom prst="rect">
            <a:avLst/>
          </a:prstGeom>
        </p:spPr>
        <p:txBody>
          <a:bodyPr/>
          <a:lstStyle>
            <a:lvl1pPr marL="0" indent="0" algn="l" defTabSz="914400" rtl="0" eaLnBrk="1" latinLnBrk="0" hangingPunct="1">
              <a:spcBef>
                <a:spcPct val="0"/>
              </a:spcBef>
              <a:buNone/>
              <a:defRPr lang="en-US" sz="2400" kern="1200" dirty="0" smtClean="0">
                <a:solidFill>
                  <a:srgbClr val="002060"/>
                </a:solidFill>
                <a:latin typeface="Century Gothic" pitchFamily="34" charset="0"/>
                <a:ea typeface="+mj-ea"/>
                <a:cs typeface="+mj-cs"/>
              </a:defRPr>
            </a:lvl1pPr>
            <a:lvl2pPr>
              <a:defRPr sz="2400">
                <a:latin typeface="Century Gothic" pitchFamily="34" charset="0"/>
              </a:defRPr>
            </a:lvl2pPr>
            <a:lvl3pPr>
              <a:defRPr sz="2400">
                <a:latin typeface="Century Gothic" pitchFamily="34" charset="0"/>
              </a:defRPr>
            </a:lvl3pPr>
            <a:lvl4pPr>
              <a:defRPr sz="2400">
                <a:latin typeface="Century Gothic" pitchFamily="34" charset="0"/>
              </a:defRPr>
            </a:lvl4pPr>
            <a:lvl5pPr>
              <a:defRPr sz="2400">
                <a:latin typeface="Century Gothic" pitchFamily="34" charset="0"/>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p>
            <a:fld id="{8460C6E7-1353-4C68-A1D7-18A3C3997640}" type="datetime1">
              <a:rPr lang="en-US" smtClean="0"/>
              <a:t>29/04/2018</a:t>
            </a:fld>
            <a:endParaRPr lang="en-US"/>
          </a:p>
        </p:txBody>
      </p:sp>
      <p:sp>
        <p:nvSpPr>
          <p:cNvPr id="5" name="Footer Placeholder 4"/>
          <p:cNvSpPr>
            <a:spLocks noGrp="1"/>
          </p:cNvSpPr>
          <p:nvPr>
            <p:ph type="ftr" sz="quarter" idx="11"/>
          </p:nvPr>
        </p:nvSpPr>
        <p:spPr/>
        <p:txBody>
          <a:bodyPr/>
          <a:lstStyle/>
          <a:p>
            <a:r>
              <a:rPr lang="en-US" smtClean="0"/>
              <a:t>NRL-TTC-PPT-008,ver:001</a:t>
            </a:r>
            <a:endParaRPr lang="en-US"/>
          </a:p>
        </p:txBody>
      </p:sp>
      <p:sp>
        <p:nvSpPr>
          <p:cNvPr id="6" name="Slide Number Placeholder 5"/>
          <p:cNvSpPr>
            <a:spLocks noGrp="1"/>
          </p:cNvSpPr>
          <p:nvPr>
            <p:ph type="sldNum" sz="quarter" idx="12"/>
          </p:nvPr>
        </p:nvSpPr>
        <p:spPr/>
        <p:txBody>
          <a:bodyPr/>
          <a:lstStyle/>
          <a:p>
            <a:fld id="{42C08CBA-FB58-480C-BB6A-C2F0202F702D}" type="slidenum">
              <a:rPr lang="en-US" smtClean="0"/>
              <a:t>‹#›</a:t>
            </a:fld>
            <a:endParaRPr lang="en-US"/>
          </a:p>
        </p:txBody>
      </p:sp>
    </p:spTree>
    <p:extLst>
      <p:ext uri="{BB962C8B-B14F-4D97-AF65-F5344CB8AC3E}">
        <p14:creationId xmlns:p14="http://schemas.microsoft.com/office/powerpoint/2010/main" val="23823662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a:prstGeom prst="rect">
            <a:avLst/>
          </a:prstGeom>
        </p:spPr>
        <p:txBody>
          <a:bodyPr/>
          <a:lstStyle>
            <a:lvl1pPr>
              <a:defRPr sz="4000">
                <a:solidFill>
                  <a:schemeClr val="bg1">
                    <a:lumMod val="50000"/>
                  </a:schemeClr>
                </a:solidFill>
                <a:latin typeface="Century Gothic"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2667000"/>
            <a:ext cx="4038600" cy="3429000"/>
          </a:xfrm>
          <a:prstGeom prst="rect">
            <a:avLst/>
          </a:prstGeom>
        </p:spPr>
        <p:txBody>
          <a:bodyPr/>
          <a:lstStyle>
            <a:lvl1pPr>
              <a:defRPr sz="2800">
                <a:solidFill>
                  <a:srgbClr val="002060"/>
                </a:solidFill>
                <a:latin typeface="Century Gothic" pitchFamily="34" charset="0"/>
              </a:defRPr>
            </a:lvl1pPr>
            <a:lvl2pPr>
              <a:defRPr sz="2400">
                <a:solidFill>
                  <a:srgbClr val="002060"/>
                </a:solidFill>
                <a:latin typeface="Century Gothic" pitchFamily="34" charset="0"/>
              </a:defRPr>
            </a:lvl2pPr>
            <a:lvl3pPr>
              <a:defRPr sz="2000">
                <a:solidFill>
                  <a:srgbClr val="002060"/>
                </a:solidFill>
                <a:latin typeface="Century Gothic" pitchFamily="34" charset="0"/>
              </a:defRPr>
            </a:lvl3pPr>
            <a:lvl4pPr>
              <a:defRPr sz="1800">
                <a:solidFill>
                  <a:srgbClr val="002060"/>
                </a:solidFill>
                <a:latin typeface="Century Gothic" pitchFamily="34" charset="0"/>
              </a:defRPr>
            </a:lvl4pPr>
            <a:lvl5pPr>
              <a:defRPr sz="1800">
                <a:solidFill>
                  <a:srgbClr val="002060"/>
                </a:solidFill>
                <a:latin typeface="Century Gothic"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2667000"/>
            <a:ext cx="4038600" cy="3429000"/>
          </a:xfrm>
          <a:prstGeom prst="rect">
            <a:avLst/>
          </a:prstGeom>
        </p:spPr>
        <p:txBody>
          <a:bodyPr/>
          <a:lstStyle>
            <a:lvl1pPr>
              <a:defRPr sz="2800">
                <a:solidFill>
                  <a:srgbClr val="002060"/>
                </a:solidFill>
                <a:latin typeface="Century Gothic" pitchFamily="34" charset="0"/>
              </a:defRPr>
            </a:lvl1pPr>
            <a:lvl2pPr>
              <a:defRPr sz="2400">
                <a:solidFill>
                  <a:srgbClr val="002060"/>
                </a:solidFill>
                <a:latin typeface="Century Gothic" pitchFamily="34" charset="0"/>
              </a:defRPr>
            </a:lvl2pPr>
            <a:lvl3pPr>
              <a:defRPr sz="2000">
                <a:solidFill>
                  <a:srgbClr val="002060"/>
                </a:solidFill>
                <a:latin typeface="Century Gothic" pitchFamily="34" charset="0"/>
              </a:defRPr>
            </a:lvl3pPr>
            <a:lvl4pPr>
              <a:defRPr sz="1800">
                <a:solidFill>
                  <a:srgbClr val="002060"/>
                </a:solidFill>
                <a:latin typeface="Century Gothic" pitchFamily="34" charset="0"/>
              </a:defRPr>
            </a:lvl4pPr>
            <a:lvl5pPr>
              <a:defRPr sz="1800">
                <a:solidFill>
                  <a:srgbClr val="002060"/>
                </a:solidFill>
                <a:latin typeface="Century Gothic"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8D11910-4F21-4D22-B970-3EB68E5D9E63}" type="datetime1">
              <a:rPr lang="en-US" smtClean="0"/>
              <a:t>29/04/2018</a:t>
            </a:fld>
            <a:endParaRPr lang="en-US"/>
          </a:p>
        </p:txBody>
      </p:sp>
      <p:sp>
        <p:nvSpPr>
          <p:cNvPr id="6" name="Footer Placeholder 5"/>
          <p:cNvSpPr>
            <a:spLocks noGrp="1"/>
          </p:cNvSpPr>
          <p:nvPr>
            <p:ph type="ftr" sz="quarter" idx="11"/>
          </p:nvPr>
        </p:nvSpPr>
        <p:spPr/>
        <p:txBody>
          <a:bodyPr/>
          <a:lstStyle/>
          <a:p>
            <a:r>
              <a:rPr lang="en-US" smtClean="0"/>
              <a:t>NRL-TTC-PPT-008,ver:001</a:t>
            </a:r>
            <a:endParaRPr lang="en-US"/>
          </a:p>
        </p:txBody>
      </p:sp>
      <p:sp>
        <p:nvSpPr>
          <p:cNvPr id="7" name="Slide Number Placeholder 6"/>
          <p:cNvSpPr>
            <a:spLocks noGrp="1"/>
          </p:cNvSpPr>
          <p:nvPr>
            <p:ph type="sldNum" sz="quarter" idx="12"/>
          </p:nvPr>
        </p:nvSpPr>
        <p:spPr/>
        <p:txBody>
          <a:bodyPr/>
          <a:lstStyle/>
          <a:p>
            <a:fld id="{42C08CBA-FB58-480C-BB6A-C2F0202F702D}" type="slidenum">
              <a:rPr lang="en-US" smtClean="0"/>
              <a:t>‹#›</a:t>
            </a:fld>
            <a:endParaRPr lang="en-US"/>
          </a:p>
        </p:txBody>
      </p:sp>
    </p:spTree>
    <p:extLst>
      <p:ext uri="{BB962C8B-B14F-4D97-AF65-F5344CB8AC3E}">
        <p14:creationId xmlns:p14="http://schemas.microsoft.com/office/powerpoint/2010/main" val="80093077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95400"/>
            <a:ext cx="4040188" cy="879475"/>
          </a:xfrm>
          <a:prstGeom prst="rect">
            <a:avLst/>
          </a:prstGeom>
        </p:spPr>
        <p:txBody>
          <a:bodyPr anchor="b"/>
          <a:lstStyle>
            <a:lvl1pPr marL="0" indent="0">
              <a:buNone/>
              <a:defRPr sz="2000" b="1">
                <a:solidFill>
                  <a:schemeClr val="bg1">
                    <a:lumMod val="50000"/>
                  </a:schemeClr>
                </a:solidFill>
                <a:latin typeface="Century Gothic"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solidFill>
                  <a:srgbClr val="002060"/>
                </a:solidFill>
                <a:latin typeface="Century Gothic" pitchFamily="34" charset="0"/>
              </a:defRPr>
            </a:lvl1pPr>
            <a:lvl2pPr>
              <a:defRPr sz="2000">
                <a:solidFill>
                  <a:srgbClr val="002060"/>
                </a:solidFill>
                <a:latin typeface="Century Gothic" pitchFamily="34" charset="0"/>
              </a:defRPr>
            </a:lvl2pPr>
            <a:lvl3pPr>
              <a:defRPr sz="1800">
                <a:solidFill>
                  <a:srgbClr val="002060"/>
                </a:solidFill>
                <a:latin typeface="Century Gothic" pitchFamily="34" charset="0"/>
              </a:defRPr>
            </a:lvl3pPr>
            <a:lvl4pPr>
              <a:defRPr sz="1600">
                <a:solidFill>
                  <a:srgbClr val="002060"/>
                </a:solidFill>
                <a:latin typeface="Century Gothic" pitchFamily="34" charset="0"/>
              </a:defRPr>
            </a:lvl4pPr>
            <a:lvl5pPr>
              <a:defRPr sz="1600">
                <a:solidFill>
                  <a:srgbClr val="002060"/>
                </a:solidFill>
                <a:latin typeface="Century Gothic"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295400"/>
            <a:ext cx="4041775" cy="879475"/>
          </a:xfrm>
          <a:prstGeom prst="rect">
            <a:avLst/>
          </a:prstGeom>
        </p:spPr>
        <p:txBody>
          <a:bodyPr anchor="b"/>
          <a:lstStyle>
            <a:lvl1pPr marL="0" indent="0">
              <a:buNone/>
              <a:defRPr sz="2000" b="1">
                <a:solidFill>
                  <a:schemeClr val="bg1">
                    <a:lumMod val="50000"/>
                  </a:schemeClr>
                </a:solidFill>
                <a:latin typeface="Century Gothic"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solidFill>
                  <a:srgbClr val="002060"/>
                </a:solidFill>
                <a:latin typeface="Century Gothic" pitchFamily="34" charset="0"/>
              </a:defRPr>
            </a:lvl1pPr>
            <a:lvl2pPr>
              <a:defRPr sz="2000">
                <a:solidFill>
                  <a:srgbClr val="002060"/>
                </a:solidFill>
                <a:latin typeface="Century Gothic" pitchFamily="34" charset="0"/>
              </a:defRPr>
            </a:lvl2pPr>
            <a:lvl3pPr>
              <a:defRPr sz="1800">
                <a:solidFill>
                  <a:srgbClr val="002060"/>
                </a:solidFill>
                <a:latin typeface="Century Gothic" pitchFamily="34" charset="0"/>
              </a:defRPr>
            </a:lvl3pPr>
            <a:lvl4pPr>
              <a:defRPr sz="1600">
                <a:solidFill>
                  <a:srgbClr val="002060"/>
                </a:solidFill>
                <a:latin typeface="Century Gothic" pitchFamily="34" charset="0"/>
              </a:defRPr>
            </a:lvl4pPr>
            <a:lvl5pPr>
              <a:defRPr sz="1600">
                <a:solidFill>
                  <a:srgbClr val="002060"/>
                </a:solidFill>
                <a:latin typeface="Century Gothic"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C279F56-0002-405E-BBE5-41DA482A1DAB}" type="datetime1">
              <a:rPr lang="en-US" smtClean="0"/>
              <a:t>29/04/2018</a:t>
            </a:fld>
            <a:endParaRPr lang="en-US"/>
          </a:p>
        </p:txBody>
      </p:sp>
      <p:sp>
        <p:nvSpPr>
          <p:cNvPr id="8" name="Footer Placeholder 7"/>
          <p:cNvSpPr>
            <a:spLocks noGrp="1"/>
          </p:cNvSpPr>
          <p:nvPr>
            <p:ph type="ftr" sz="quarter" idx="11"/>
          </p:nvPr>
        </p:nvSpPr>
        <p:spPr/>
        <p:txBody>
          <a:bodyPr/>
          <a:lstStyle/>
          <a:p>
            <a:r>
              <a:rPr lang="en-US" smtClean="0"/>
              <a:t>NRL-TTC-PPT-008,ver:001</a:t>
            </a:r>
            <a:endParaRPr lang="en-US"/>
          </a:p>
        </p:txBody>
      </p:sp>
      <p:sp>
        <p:nvSpPr>
          <p:cNvPr id="9" name="Slide Number Placeholder 8"/>
          <p:cNvSpPr>
            <a:spLocks noGrp="1"/>
          </p:cNvSpPr>
          <p:nvPr>
            <p:ph type="sldNum" sz="quarter" idx="12"/>
          </p:nvPr>
        </p:nvSpPr>
        <p:spPr/>
        <p:txBody>
          <a:bodyPr/>
          <a:lstStyle/>
          <a:p>
            <a:fld id="{42C08CBA-FB58-480C-BB6A-C2F0202F702D}" type="slidenum">
              <a:rPr lang="en-US" smtClean="0"/>
              <a:t>‹#›</a:t>
            </a:fld>
            <a:endParaRPr lang="en-US"/>
          </a:p>
        </p:txBody>
      </p:sp>
    </p:spTree>
    <p:extLst>
      <p:ext uri="{BB962C8B-B14F-4D97-AF65-F5344CB8AC3E}">
        <p14:creationId xmlns:p14="http://schemas.microsoft.com/office/powerpoint/2010/main" val="1092405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143000"/>
          </a:xfrm>
          <a:prstGeom prst="rect">
            <a:avLst/>
          </a:prstGeom>
        </p:spPr>
        <p:txBody>
          <a:bodyPr/>
          <a:lstStyle>
            <a:lvl1pPr>
              <a:defRPr sz="4000">
                <a:solidFill>
                  <a:schemeClr val="bg1">
                    <a:lumMod val="50000"/>
                  </a:schemeClr>
                </a:solidFill>
                <a:latin typeface="Century Gothic" pitchFamily="34" charset="0"/>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A2D3959-211C-40D7-9E4B-F29FBDF25803}" type="datetime1">
              <a:rPr lang="en-US" smtClean="0"/>
              <a:t>29/04/2018</a:t>
            </a:fld>
            <a:endParaRPr lang="en-US"/>
          </a:p>
        </p:txBody>
      </p:sp>
      <p:sp>
        <p:nvSpPr>
          <p:cNvPr id="4" name="Footer Placeholder 3"/>
          <p:cNvSpPr>
            <a:spLocks noGrp="1"/>
          </p:cNvSpPr>
          <p:nvPr>
            <p:ph type="ftr" sz="quarter" idx="11"/>
          </p:nvPr>
        </p:nvSpPr>
        <p:spPr/>
        <p:txBody>
          <a:bodyPr/>
          <a:lstStyle/>
          <a:p>
            <a:r>
              <a:rPr lang="en-US" smtClean="0"/>
              <a:t>NRL-TTC-PPT-008,ver:001</a:t>
            </a:r>
            <a:endParaRPr lang="en-US"/>
          </a:p>
        </p:txBody>
      </p:sp>
      <p:sp>
        <p:nvSpPr>
          <p:cNvPr id="5" name="Slide Number Placeholder 4"/>
          <p:cNvSpPr>
            <a:spLocks noGrp="1"/>
          </p:cNvSpPr>
          <p:nvPr>
            <p:ph type="sldNum" sz="quarter" idx="12"/>
          </p:nvPr>
        </p:nvSpPr>
        <p:spPr>
          <a:xfrm>
            <a:off x="6629400" y="6400800"/>
            <a:ext cx="2133600" cy="365125"/>
          </a:xfrm>
        </p:spPr>
        <p:txBody>
          <a:bodyPr/>
          <a:lstStyle>
            <a:lvl1pPr>
              <a:defRPr b="0">
                <a:solidFill>
                  <a:schemeClr val="bg1"/>
                </a:solidFill>
              </a:defRPr>
            </a:lvl1pPr>
          </a:lstStyle>
          <a:p>
            <a:fld id="{42C08CBA-FB58-480C-BB6A-C2F0202F702D}" type="slidenum">
              <a:rPr lang="en-US" smtClean="0"/>
              <a:pPr/>
              <a:t>‹#›</a:t>
            </a:fld>
            <a:endParaRPr lang="en-US" dirty="0"/>
          </a:p>
        </p:txBody>
      </p:sp>
      <p:sp>
        <p:nvSpPr>
          <p:cNvPr id="8" name="Content Placeholder 7"/>
          <p:cNvSpPr>
            <a:spLocks noGrp="1"/>
          </p:cNvSpPr>
          <p:nvPr>
            <p:ph sz="quarter" idx="13"/>
          </p:nvPr>
        </p:nvSpPr>
        <p:spPr>
          <a:xfrm>
            <a:off x="474453" y="2667000"/>
            <a:ext cx="8288547" cy="3276600"/>
          </a:xfrm>
          <a:prstGeom prst="rect">
            <a:avLst/>
          </a:prstGeom>
        </p:spPr>
        <p:txBody>
          <a:bodyPr/>
          <a:lstStyle>
            <a:lvl1pPr>
              <a:defRPr>
                <a:latin typeface="Century Gothic" pitchFamily="34" charset="0"/>
              </a:defRPr>
            </a:lvl1pPr>
            <a:lvl2pPr>
              <a:defRPr>
                <a:latin typeface="Century Gothic" pitchFamily="34" charset="0"/>
              </a:defRPr>
            </a:lvl2pPr>
            <a:lvl3pPr>
              <a:defRPr>
                <a:latin typeface="Century Gothic" pitchFamily="34" charset="0"/>
              </a:defRPr>
            </a:lvl3pPr>
            <a:lvl4pPr>
              <a:defRPr>
                <a:latin typeface="Century Gothic" pitchFamily="34" charset="0"/>
              </a:defRPr>
            </a:lvl4pPr>
            <a:lvl5pPr>
              <a:defRPr>
                <a:latin typeface="Century Gothic"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75033474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143000"/>
          </a:xfrm>
          <a:prstGeom prst="rect">
            <a:avLst/>
          </a:prstGeom>
        </p:spPr>
        <p:txBody>
          <a:bodyPr/>
          <a:lstStyle>
            <a:lvl1pPr>
              <a:defRPr>
                <a:solidFill>
                  <a:schemeClr val="bg1">
                    <a:lumMod val="50000"/>
                  </a:schemeClr>
                </a:solidFill>
                <a:latin typeface="Century Gothic"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667001"/>
            <a:ext cx="8229600" cy="3429000"/>
          </a:xfrm>
          <a:prstGeom prst="rect">
            <a:avLst/>
          </a:prstGeom>
        </p:spPr>
        <p:txBody>
          <a:bodyPr vert="eaVert"/>
          <a:lstStyle>
            <a:lvl1pPr>
              <a:defRPr>
                <a:solidFill>
                  <a:srgbClr val="002060"/>
                </a:solidFill>
                <a:latin typeface="Century Gothic" pitchFamily="34" charset="0"/>
              </a:defRPr>
            </a:lvl1pPr>
            <a:lvl2pPr>
              <a:defRPr>
                <a:solidFill>
                  <a:srgbClr val="002060"/>
                </a:solidFill>
                <a:latin typeface="Century Gothic" pitchFamily="34" charset="0"/>
              </a:defRPr>
            </a:lvl2pPr>
            <a:lvl3pPr>
              <a:defRPr>
                <a:solidFill>
                  <a:srgbClr val="002060"/>
                </a:solidFill>
                <a:latin typeface="Century Gothic" pitchFamily="34" charset="0"/>
              </a:defRPr>
            </a:lvl3pPr>
            <a:lvl4pPr>
              <a:defRPr>
                <a:solidFill>
                  <a:srgbClr val="002060"/>
                </a:solidFill>
                <a:latin typeface="Century Gothic" pitchFamily="34" charset="0"/>
              </a:defRPr>
            </a:lvl4pPr>
            <a:lvl5pPr>
              <a:defRPr>
                <a:solidFill>
                  <a:srgbClr val="002060"/>
                </a:solidFill>
                <a:latin typeface="Century Gothic"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70B6DBF-AA06-4EA6-AEAA-BD7D1A16BD5D}" type="datetime1">
              <a:rPr lang="en-US" smtClean="0"/>
              <a:t>29/04/2018</a:t>
            </a:fld>
            <a:endParaRPr lang="en-US"/>
          </a:p>
        </p:txBody>
      </p:sp>
      <p:sp>
        <p:nvSpPr>
          <p:cNvPr id="5" name="Footer Placeholder 4"/>
          <p:cNvSpPr>
            <a:spLocks noGrp="1"/>
          </p:cNvSpPr>
          <p:nvPr>
            <p:ph type="ftr" sz="quarter" idx="11"/>
          </p:nvPr>
        </p:nvSpPr>
        <p:spPr/>
        <p:txBody>
          <a:bodyPr/>
          <a:lstStyle/>
          <a:p>
            <a:r>
              <a:rPr lang="en-US" smtClean="0"/>
              <a:t>NRL-TTC-PPT-008,ver:001</a:t>
            </a:r>
            <a:endParaRPr lang="en-US"/>
          </a:p>
        </p:txBody>
      </p:sp>
      <p:sp>
        <p:nvSpPr>
          <p:cNvPr id="6" name="Slide Number Placeholder 5"/>
          <p:cNvSpPr>
            <a:spLocks noGrp="1"/>
          </p:cNvSpPr>
          <p:nvPr>
            <p:ph type="sldNum" sz="quarter" idx="12"/>
          </p:nvPr>
        </p:nvSpPr>
        <p:spPr/>
        <p:txBody>
          <a:bodyPr/>
          <a:lstStyle/>
          <a:p>
            <a:fld id="{42C08CBA-FB58-480C-BB6A-C2F0202F702D}" type="slidenum">
              <a:rPr lang="en-US" smtClean="0"/>
              <a:t>‹#›</a:t>
            </a:fld>
            <a:endParaRPr lang="en-US"/>
          </a:p>
        </p:txBody>
      </p:sp>
    </p:spTree>
    <p:extLst>
      <p:ext uri="{BB962C8B-B14F-4D97-AF65-F5344CB8AC3E}">
        <p14:creationId xmlns:p14="http://schemas.microsoft.com/office/powerpoint/2010/main" val="425228865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defTabSz="914400" rtl="0" eaLnBrk="1" latinLnBrk="0" hangingPunct="1">
              <a:spcBef>
                <a:spcPct val="0"/>
              </a:spcBef>
              <a:buNone/>
              <a:defRPr lang="en-US" sz="4000" kern="1200" dirty="0">
                <a:solidFill>
                  <a:schemeClr val="bg1">
                    <a:lumMod val="50000"/>
                  </a:schemeClr>
                </a:solidFill>
                <a:latin typeface="Century Gothic" pitchFamily="34" charset="0"/>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rgbClr val="002060"/>
                </a:solidFill>
                <a:latin typeface="Century Gothic"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7B30DB-466D-47B2-B92C-8DF3C634B266}" type="datetime1">
              <a:rPr lang="en-US" smtClean="0"/>
              <a:t>29/04/2018</a:t>
            </a:fld>
            <a:endParaRPr lang="en-US"/>
          </a:p>
        </p:txBody>
      </p:sp>
      <p:sp>
        <p:nvSpPr>
          <p:cNvPr id="5" name="Footer Placeholder 4"/>
          <p:cNvSpPr>
            <a:spLocks noGrp="1"/>
          </p:cNvSpPr>
          <p:nvPr>
            <p:ph type="ftr" sz="quarter" idx="11"/>
          </p:nvPr>
        </p:nvSpPr>
        <p:spPr/>
        <p:txBody>
          <a:bodyPr/>
          <a:lstStyle/>
          <a:p>
            <a:r>
              <a:rPr lang="en-US" smtClean="0"/>
              <a:t>NRL-TTC-PPT-008,ver:001</a:t>
            </a:r>
            <a:endParaRPr lang="en-US"/>
          </a:p>
        </p:txBody>
      </p:sp>
      <p:sp>
        <p:nvSpPr>
          <p:cNvPr id="6" name="Slide Number Placeholder 5"/>
          <p:cNvSpPr>
            <a:spLocks noGrp="1"/>
          </p:cNvSpPr>
          <p:nvPr>
            <p:ph type="sldNum" sz="quarter" idx="12"/>
          </p:nvPr>
        </p:nvSpPr>
        <p:spPr/>
        <p:txBody>
          <a:bodyPr/>
          <a:lstStyle/>
          <a:p>
            <a:fld id="{42C08CBA-FB58-480C-BB6A-C2F0202F702D}" type="slidenum">
              <a:rPr lang="en-US" smtClean="0"/>
              <a:t>‹#›</a:t>
            </a:fld>
            <a:endParaRPr lang="en-US"/>
          </a:p>
        </p:txBody>
      </p:sp>
    </p:spTree>
    <p:extLst>
      <p:ext uri="{BB962C8B-B14F-4D97-AF65-F5344CB8AC3E}">
        <p14:creationId xmlns:p14="http://schemas.microsoft.com/office/powerpoint/2010/main" val="198643260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69E18-F76B-440B-9DDE-590A1F9A722D}" type="datetime1">
              <a:rPr lang="en-US" smtClean="0"/>
              <a:t>29/04/2018</a:t>
            </a:fld>
            <a:endParaRPr lang="en-US"/>
          </a:p>
        </p:txBody>
      </p:sp>
      <p:sp>
        <p:nvSpPr>
          <p:cNvPr id="3" name="Footer Placeholder 2"/>
          <p:cNvSpPr>
            <a:spLocks noGrp="1"/>
          </p:cNvSpPr>
          <p:nvPr>
            <p:ph type="ftr" sz="quarter" idx="11"/>
          </p:nvPr>
        </p:nvSpPr>
        <p:spPr/>
        <p:txBody>
          <a:bodyPr/>
          <a:lstStyle/>
          <a:p>
            <a:r>
              <a:rPr lang="en-US" smtClean="0"/>
              <a:t>NRL-TTC-PPT-008,ver:001</a:t>
            </a:r>
            <a:endParaRPr lang="en-US"/>
          </a:p>
        </p:txBody>
      </p:sp>
      <p:sp>
        <p:nvSpPr>
          <p:cNvPr id="4" name="Slide Number Placeholder 3"/>
          <p:cNvSpPr>
            <a:spLocks noGrp="1"/>
          </p:cNvSpPr>
          <p:nvPr>
            <p:ph type="sldNum" sz="quarter" idx="12"/>
          </p:nvPr>
        </p:nvSpPr>
        <p:spPr/>
        <p:txBody>
          <a:bodyPr/>
          <a:lstStyle/>
          <a:p>
            <a:fld id="{42C08CBA-FB58-480C-BB6A-C2F0202F702D}" type="slidenum">
              <a:rPr lang="en-US" smtClean="0"/>
              <a:t>‹#›</a:t>
            </a:fld>
            <a:endParaRPr lang="en-US"/>
          </a:p>
        </p:txBody>
      </p:sp>
    </p:spTree>
    <p:extLst>
      <p:ext uri="{BB962C8B-B14F-4D97-AF65-F5344CB8AC3E}">
        <p14:creationId xmlns:p14="http://schemas.microsoft.com/office/powerpoint/2010/main" val="3187401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3008313" cy="1404937"/>
          </a:xfrm>
          <a:prstGeom prst="rect">
            <a:avLst/>
          </a:prstGeom>
        </p:spPr>
        <p:txBody>
          <a:bodyPr anchor="b"/>
          <a:lstStyle>
            <a:lvl1pPr algn="l">
              <a:defRPr sz="2000" b="1">
                <a:solidFill>
                  <a:schemeClr val="bg1">
                    <a:lumMod val="50000"/>
                  </a:schemeClr>
                </a:solidFill>
                <a:latin typeface="Century Gothic"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1295401"/>
            <a:ext cx="5111750" cy="4737100"/>
          </a:xfrm>
          <a:prstGeom prst="rect">
            <a:avLst/>
          </a:prstGeom>
        </p:spPr>
        <p:txBody>
          <a:bodyPr/>
          <a:lstStyle>
            <a:lvl1pPr>
              <a:defRPr sz="3200">
                <a:solidFill>
                  <a:schemeClr val="bg1">
                    <a:lumMod val="50000"/>
                  </a:schemeClr>
                </a:solidFill>
                <a:latin typeface="Century Gothic" pitchFamily="34" charset="0"/>
              </a:defRPr>
            </a:lvl1pPr>
            <a:lvl2pPr>
              <a:defRPr sz="2800">
                <a:solidFill>
                  <a:srgbClr val="002060"/>
                </a:solidFill>
                <a:latin typeface="Century Gothic" pitchFamily="34" charset="0"/>
              </a:defRPr>
            </a:lvl2pPr>
            <a:lvl3pPr>
              <a:defRPr sz="2400">
                <a:solidFill>
                  <a:srgbClr val="002060"/>
                </a:solidFill>
                <a:latin typeface="Century Gothic" pitchFamily="34" charset="0"/>
              </a:defRPr>
            </a:lvl3pPr>
            <a:lvl4pPr>
              <a:defRPr sz="2000">
                <a:solidFill>
                  <a:srgbClr val="002060"/>
                </a:solidFill>
                <a:latin typeface="Century Gothic" pitchFamily="34" charset="0"/>
              </a:defRPr>
            </a:lvl4pPr>
            <a:lvl5pPr>
              <a:defRPr sz="2000">
                <a:solidFill>
                  <a:srgbClr val="002060"/>
                </a:solidFill>
                <a:latin typeface="Century Gothic"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700338"/>
            <a:ext cx="3008313" cy="3344862"/>
          </a:xfrm>
          <a:prstGeom prst="rect">
            <a:avLst/>
          </a:prstGeom>
        </p:spPr>
        <p:txBody>
          <a:bodyPr/>
          <a:lstStyle>
            <a:lvl1pPr marL="0" indent="0">
              <a:buNone/>
              <a:defRPr sz="1400">
                <a:solidFill>
                  <a:srgbClr val="002060"/>
                </a:solidFill>
                <a:latin typeface="Century Gothic"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7C6A49-E470-4472-88AA-D18F8BE69ED5}" type="datetime1">
              <a:rPr lang="en-US" smtClean="0"/>
              <a:t>29/04/2018</a:t>
            </a:fld>
            <a:endParaRPr lang="en-US"/>
          </a:p>
        </p:txBody>
      </p:sp>
      <p:sp>
        <p:nvSpPr>
          <p:cNvPr id="6" name="Footer Placeholder 5"/>
          <p:cNvSpPr>
            <a:spLocks noGrp="1"/>
          </p:cNvSpPr>
          <p:nvPr>
            <p:ph type="ftr" sz="quarter" idx="11"/>
          </p:nvPr>
        </p:nvSpPr>
        <p:spPr/>
        <p:txBody>
          <a:bodyPr/>
          <a:lstStyle/>
          <a:p>
            <a:r>
              <a:rPr lang="en-US" smtClean="0"/>
              <a:t>NRL-TTC-PPT-008,ver:001</a:t>
            </a:r>
            <a:endParaRPr lang="en-US"/>
          </a:p>
        </p:txBody>
      </p:sp>
      <p:sp>
        <p:nvSpPr>
          <p:cNvPr id="7" name="Slide Number Placeholder 6"/>
          <p:cNvSpPr>
            <a:spLocks noGrp="1"/>
          </p:cNvSpPr>
          <p:nvPr>
            <p:ph type="sldNum" sz="quarter" idx="12"/>
          </p:nvPr>
        </p:nvSpPr>
        <p:spPr/>
        <p:txBody>
          <a:bodyPr/>
          <a:lstStyle/>
          <a:p>
            <a:fld id="{42C08CBA-FB58-480C-BB6A-C2F0202F702D}" type="slidenum">
              <a:rPr lang="en-US" smtClean="0"/>
              <a:t>‹#›</a:t>
            </a:fld>
            <a:endParaRPr lang="en-US"/>
          </a:p>
        </p:txBody>
      </p:sp>
    </p:spTree>
    <p:extLst>
      <p:ext uri="{BB962C8B-B14F-4D97-AF65-F5344CB8AC3E}">
        <p14:creationId xmlns:p14="http://schemas.microsoft.com/office/powerpoint/2010/main" val="33804464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F608C6-1D16-4BFF-8BAF-2FC28684491E}" type="datetime1">
              <a:rPr lang="en-US" smtClean="0"/>
              <a:t>29/04/2018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NRL-TTC-PPT-008,ver:001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08CBA-FB58-480C-BB6A-C2F0202F702D}" type="slidenum">
              <a:rPr lang="en-US" smtClean="0"/>
              <a:t>‹#›</a:t>
            </a:fld>
            <a:endParaRPr lang="en-US"/>
          </a:p>
        </p:txBody>
      </p:sp>
      <p:pic>
        <p:nvPicPr>
          <p:cNvPr id="7" name="Picture 7" descr="High Res NRL"/>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448550" y="0"/>
            <a:ext cx="1695450" cy="621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descr="third brand device.jp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6286500"/>
            <a:ext cx="91440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6"/>
          <p:cNvSpPr txBox="1">
            <a:spLocks noChangeArrowheads="1"/>
          </p:cNvSpPr>
          <p:nvPr/>
        </p:nvSpPr>
        <p:spPr bwMode="auto">
          <a:xfrm>
            <a:off x="333375" y="6453188"/>
            <a:ext cx="38576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100" dirty="0" smtClean="0">
                <a:solidFill>
                  <a:schemeClr val="bg1"/>
                </a:solidFill>
                <a:latin typeface="Century Gothic" pitchFamily="34" charset="0"/>
              </a:rPr>
              <a:t>Providing quality medical laboratory</a:t>
            </a:r>
            <a:r>
              <a:rPr lang="en-US" sz="1100" baseline="0" dirty="0" smtClean="0">
                <a:solidFill>
                  <a:schemeClr val="bg1"/>
                </a:solidFill>
                <a:latin typeface="Century Gothic" pitchFamily="34" charset="0"/>
              </a:rPr>
              <a:t> results faster</a:t>
            </a:r>
            <a:endParaRPr lang="en-US" sz="1100" dirty="0">
              <a:solidFill>
                <a:schemeClr val="bg1"/>
              </a:solidFill>
              <a:latin typeface="Century Gothic" pitchFamily="34" charset="0"/>
            </a:endParaRPr>
          </a:p>
        </p:txBody>
      </p:sp>
      <p:pic>
        <p:nvPicPr>
          <p:cNvPr id="3" name="Picture 2"/>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454147" y="362711"/>
            <a:ext cx="2517653" cy="627889"/>
          </a:xfrm>
          <a:prstGeom prst="rect">
            <a:avLst/>
          </a:prstGeom>
        </p:spPr>
      </p:pic>
    </p:spTree>
    <p:extLst>
      <p:ext uri="{BB962C8B-B14F-4D97-AF65-F5344CB8AC3E}">
        <p14:creationId xmlns:p14="http://schemas.microsoft.com/office/powerpoint/2010/main" val="2589971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8" r:id="rId6"/>
    <p:sldLayoutId id="2147483651" r:id="rId7"/>
    <p:sldLayoutId id="2147483655" r:id="rId8"/>
    <p:sldLayoutId id="2147483656" r:id="rId9"/>
    <p:sldLayoutId id="2147483657" r:id="rId10"/>
    <p:sldLayoutId id="2147483659" r:id="rId11"/>
  </p:sldLayoutIdLst>
  <p:timing>
    <p:tnLst>
      <p:par>
        <p:cTn id="1" dur="indefinite" restart="never" nodeType="tmRoot"/>
      </p:par>
    </p:tnLst>
  </p:timing>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5.xml"/><Relationship Id="rId1" Type="http://schemas.openxmlformats.org/officeDocument/2006/relationships/vmlDrawing" Target="../drawings/vmlDrawing1.vml"/><Relationship Id="rId4" Type="http://schemas.openxmlformats.org/officeDocument/2006/relationships/image" Target="../media/image7.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1828800"/>
            <a:ext cx="5668962" cy="1128712"/>
          </a:xfrm>
        </p:spPr>
        <p:txBody>
          <a:bodyPr/>
          <a:lstStyle/>
          <a:p>
            <a:r>
              <a:rPr lang="en-US" b="1" dirty="0" smtClean="0">
                <a:latin typeface="Times New Roman" panose="02020603050405020304" pitchFamily="18" charset="0"/>
                <a:cs typeface="Times New Roman" panose="02020603050405020304" pitchFamily="18" charset="0"/>
              </a:rPr>
              <a:t>NRL </a:t>
            </a:r>
            <a:r>
              <a:rPr lang="en-US" b="1" dirty="0">
                <a:latin typeface="Times New Roman" panose="02020603050405020304" pitchFamily="18" charset="0"/>
                <a:cs typeface="Times New Roman" panose="02020603050405020304" pitchFamily="18" charset="0"/>
              </a:rPr>
              <a:t>OSH ROLES AND RESPONSIBILITIES </a:t>
            </a:r>
            <a:br>
              <a:rPr lang="en-US" b="1" dirty="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3"/>
          </p:nvPr>
        </p:nvSpPr>
        <p:spPr>
          <a:xfrm>
            <a:off x="457200" y="4191000"/>
            <a:ext cx="5638800" cy="609600"/>
          </a:xfrm>
        </p:spPr>
        <p:txBody>
          <a:bodyPr/>
          <a:lstStyle/>
          <a:p>
            <a:endParaRPr lang="en-US" dirty="0"/>
          </a:p>
        </p:txBody>
      </p:sp>
    </p:spTree>
    <p:extLst>
      <p:ext uri="{BB962C8B-B14F-4D97-AF65-F5344CB8AC3E}">
        <p14:creationId xmlns:p14="http://schemas.microsoft.com/office/powerpoint/2010/main" val="14959154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457200"/>
          </a:xfrm>
        </p:spPr>
        <p:txBody>
          <a:bodyPr/>
          <a:lstStyle/>
          <a:p>
            <a:r>
              <a:rPr lang="en-US" sz="2600" b="1" dirty="0" smtClean="0">
                <a:latin typeface="Times New Roman" panose="02020603050405020304" pitchFamily="18" charset="0"/>
                <a:cs typeface="Times New Roman" panose="02020603050405020304" pitchFamily="18" charset="0"/>
              </a:rPr>
              <a:t>Specific OHS responsibilities are as follows; </a:t>
            </a:r>
            <a:endParaRPr lang="en-US" sz="2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381000" y="1447800"/>
            <a:ext cx="8288547" cy="4724400"/>
          </a:xfrm>
        </p:spPr>
        <p:txBody>
          <a:bodyPr/>
          <a:lstStyle/>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886579424"/>
              </p:ext>
            </p:extLst>
          </p:nvPr>
        </p:nvGraphicFramePr>
        <p:xfrm>
          <a:off x="381000" y="1371600"/>
          <a:ext cx="8382000" cy="4051300"/>
        </p:xfrm>
        <a:graphic>
          <a:graphicData uri="http://schemas.openxmlformats.org/drawingml/2006/table">
            <a:tbl>
              <a:tblPr firstRow="1" bandRow="1">
                <a:tableStyleId>{5C22544A-7EE6-4342-B048-85BDC9FD1C3A}</a:tableStyleId>
              </a:tblPr>
              <a:tblGrid>
                <a:gridCol w="1828800"/>
                <a:gridCol w="4981574"/>
                <a:gridCol w="1571626"/>
              </a:tblGrid>
              <a:tr h="0">
                <a:tc>
                  <a:txBody>
                    <a:bodyPr/>
                    <a:lstStyle/>
                    <a:p>
                      <a:pPr marL="0" marR="0" algn="ctr">
                        <a:lnSpc>
                          <a:spcPct val="115000"/>
                        </a:lnSpc>
                        <a:spcBef>
                          <a:spcPts val="0"/>
                        </a:spcBef>
                        <a:spcAft>
                          <a:spcPts val="0"/>
                        </a:spcAft>
                        <a:tabLst>
                          <a:tab pos="5886450" algn="r"/>
                        </a:tabLst>
                      </a:pPr>
                      <a:r>
                        <a:rPr lang="en-US" sz="1000" dirty="0">
                          <a:effectLst/>
                          <a:latin typeface="Times New Roman" panose="02020603050405020304" pitchFamily="18" charset="0"/>
                          <a:cs typeface="Times New Roman" panose="02020603050405020304" pitchFamily="18" charset="0"/>
                        </a:rPr>
                        <a:t>Department / Role</a:t>
                      </a:r>
                      <a:endParaRPr lang="en-US" sz="1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tabLst>
                          <a:tab pos="5886450" algn="r"/>
                        </a:tabLst>
                      </a:pPr>
                      <a:r>
                        <a:rPr lang="en-US" sz="1000">
                          <a:effectLst/>
                          <a:latin typeface="Times New Roman" panose="02020603050405020304" pitchFamily="18" charset="0"/>
                          <a:cs typeface="Times New Roman" panose="02020603050405020304" pitchFamily="18" charset="0"/>
                        </a:rPr>
                        <a:t>Responsibilities</a:t>
                      </a:r>
                      <a:endParaRPr lang="en-US" sz="1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tabLst>
                          <a:tab pos="5886450" algn="r"/>
                        </a:tabLst>
                      </a:pPr>
                      <a:r>
                        <a:rPr lang="en-US" sz="1000" dirty="0">
                          <a:effectLst/>
                          <a:latin typeface="Times New Roman" panose="02020603050405020304" pitchFamily="18" charset="0"/>
                          <a:cs typeface="Times New Roman" panose="02020603050405020304" pitchFamily="18" charset="0"/>
                        </a:rPr>
                        <a:t>Accountability </a:t>
                      </a:r>
                      <a:endParaRPr lang="en-US" sz="1000" dirty="0">
                        <a:effectLst/>
                        <a:latin typeface="Times New Roman" panose="02020603050405020304" pitchFamily="18" charset="0"/>
                        <a:ea typeface="Times New Roman"/>
                        <a:cs typeface="Times New Roman" panose="02020603050405020304" pitchFamily="18" charset="0"/>
                      </a:endParaRPr>
                    </a:p>
                  </a:txBody>
                  <a:tcPr marL="68580" marR="68580" marT="0" marB="0"/>
                </a:tc>
              </a:tr>
              <a:tr h="370840">
                <a:tc>
                  <a:txBody>
                    <a:bodyPr/>
                    <a:lstStyle/>
                    <a:p>
                      <a:pPr marL="0" marR="0">
                        <a:lnSpc>
                          <a:spcPct val="115000"/>
                        </a:lnSpc>
                        <a:spcBef>
                          <a:spcPts val="0"/>
                        </a:spcBef>
                        <a:spcAft>
                          <a:spcPts val="0"/>
                        </a:spcAft>
                        <a:tabLst>
                          <a:tab pos="5886450" algn="r"/>
                        </a:tabLst>
                      </a:pPr>
                      <a:r>
                        <a:rPr lang="en-US" sz="1000" b="1" dirty="0">
                          <a:effectLst/>
                          <a:latin typeface="Times New Roman"/>
                          <a:ea typeface="Times New Roman"/>
                        </a:rPr>
                        <a:t>OHS &amp; Infection Control Committee ( NRL QM Committee together with Safety Officer &amp; Infection Controller)</a:t>
                      </a:r>
                    </a:p>
                    <a:p>
                      <a:pPr marL="0" marR="0">
                        <a:lnSpc>
                          <a:spcPct val="115000"/>
                        </a:lnSpc>
                        <a:spcBef>
                          <a:spcPts val="0"/>
                        </a:spcBef>
                        <a:spcAft>
                          <a:spcPts val="0"/>
                        </a:spcAft>
                        <a:tabLst>
                          <a:tab pos="5886450" algn="r"/>
                        </a:tabLst>
                      </a:pPr>
                      <a:r>
                        <a:rPr lang="en-US" sz="1000" b="1" dirty="0">
                          <a:effectLst/>
                          <a:latin typeface="Times New Roman"/>
                          <a:ea typeface="Times New Roman"/>
                        </a:rPr>
                        <a:t> </a:t>
                      </a:r>
                    </a:p>
                    <a:p>
                      <a:pPr marL="0" marR="0">
                        <a:lnSpc>
                          <a:spcPct val="115000"/>
                        </a:lnSpc>
                        <a:spcBef>
                          <a:spcPts val="0"/>
                        </a:spcBef>
                        <a:spcAft>
                          <a:spcPts val="0"/>
                        </a:spcAft>
                        <a:tabLst>
                          <a:tab pos="5886450" algn="r"/>
                        </a:tabLst>
                      </a:pPr>
                      <a:r>
                        <a:rPr lang="en-US" sz="1000" b="1" i="1" dirty="0">
                          <a:effectLst/>
                          <a:latin typeface="Times New Roman"/>
                          <a:ea typeface="Times New Roman"/>
                        </a:rPr>
                        <a:t>This committee is aligned with QM committee </a:t>
                      </a:r>
                      <a:endParaRPr lang="en-US" sz="1000" b="1" dirty="0">
                        <a:effectLst/>
                        <a:latin typeface="Times New Roman"/>
                        <a:ea typeface="Times New Roman"/>
                      </a:endParaRPr>
                    </a:p>
                  </a:txBody>
                  <a:tcPr marL="68580" marR="68580" marT="0" marB="0"/>
                </a:tc>
                <a:tc>
                  <a:txBody>
                    <a:bodyPr/>
                    <a:lstStyle/>
                    <a:p>
                      <a:pPr marL="342900" marR="0" lvl="0" indent="-342900" rtl="0">
                        <a:lnSpc>
                          <a:spcPct val="115000"/>
                        </a:lnSpc>
                        <a:spcBef>
                          <a:spcPts val="0"/>
                        </a:spcBef>
                        <a:spcAft>
                          <a:spcPts val="0"/>
                        </a:spcAft>
                        <a:buFont typeface="Symbol"/>
                        <a:buChar char=""/>
                        <a:tabLst>
                          <a:tab pos="228600" algn="l"/>
                          <a:tab pos="5886450" algn="r"/>
                        </a:tabLst>
                      </a:pPr>
                      <a:r>
                        <a:rPr lang="en-US" sz="1000" dirty="0">
                          <a:effectLst/>
                          <a:latin typeface="Times New Roman"/>
                          <a:ea typeface="Times New Roman"/>
                        </a:rPr>
                        <a:t>Promote safe work practices and conditions</a:t>
                      </a:r>
                    </a:p>
                    <a:p>
                      <a:pPr marL="342900" marR="0" lvl="0" indent="-342900">
                        <a:lnSpc>
                          <a:spcPct val="115000"/>
                        </a:lnSpc>
                        <a:spcBef>
                          <a:spcPts val="0"/>
                        </a:spcBef>
                        <a:spcAft>
                          <a:spcPts val="0"/>
                        </a:spcAft>
                        <a:buFont typeface="Symbol"/>
                        <a:buChar char=""/>
                        <a:tabLst>
                          <a:tab pos="228600" algn="l"/>
                          <a:tab pos="5886450" algn="r"/>
                        </a:tabLst>
                      </a:pPr>
                      <a:r>
                        <a:rPr lang="en-US" sz="1000" dirty="0">
                          <a:effectLst/>
                          <a:latin typeface="Times New Roman"/>
                          <a:ea typeface="Times New Roman"/>
                        </a:rPr>
                        <a:t>Conduct meetings and review after workplace safety inspections or when needed.</a:t>
                      </a:r>
                    </a:p>
                    <a:p>
                      <a:pPr marL="342900" marR="0" lvl="0" indent="-342900">
                        <a:lnSpc>
                          <a:spcPct val="115000"/>
                        </a:lnSpc>
                        <a:spcBef>
                          <a:spcPts val="0"/>
                        </a:spcBef>
                        <a:spcAft>
                          <a:spcPts val="0"/>
                        </a:spcAft>
                        <a:buFont typeface="Symbol"/>
                        <a:buChar char=""/>
                        <a:tabLst>
                          <a:tab pos="228600" algn="l"/>
                          <a:tab pos="5886450" algn="r"/>
                        </a:tabLst>
                      </a:pPr>
                      <a:r>
                        <a:rPr lang="en-US" sz="1000" dirty="0">
                          <a:effectLst/>
                          <a:latin typeface="Times New Roman"/>
                          <a:ea typeface="Times New Roman"/>
                        </a:rPr>
                        <a:t>Promote educational programs to increase health, safety awareness at work</a:t>
                      </a:r>
                    </a:p>
                    <a:p>
                      <a:pPr marL="342900" marR="0" lvl="0" indent="-342900">
                        <a:lnSpc>
                          <a:spcPct val="115000"/>
                        </a:lnSpc>
                        <a:spcBef>
                          <a:spcPts val="0"/>
                        </a:spcBef>
                        <a:spcAft>
                          <a:spcPts val="0"/>
                        </a:spcAft>
                        <a:buFont typeface="Symbol"/>
                        <a:buChar char=""/>
                        <a:tabLst>
                          <a:tab pos="228600" algn="l"/>
                          <a:tab pos="5886450" algn="r"/>
                        </a:tabLst>
                      </a:pPr>
                      <a:r>
                        <a:rPr lang="en-US" sz="1000" dirty="0">
                          <a:effectLst/>
                          <a:latin typeface="Times New Roman"/>
                          <a:ea typeface="Times New Roman"/>
                        </a:rPr>
                        <a:t>Recommend appropriate action on discovered or reported unsafe equipment, working conditions or practices and on actual or potential health or safety hazards</a:t>
                      </a:r>
                    </a:p>
                    <a:p>
                      <a:pPr marL="342900" marR="0" lvl="0" indent="-342900">
                        <a:lnSpc>
                          <a:spcPct val="115000"/>
                        </a:lnSpc>
                        <a:spcBef>
                          <a:spcPts val="0"/>
                        </a:spcBef>
                        <a:spcAft>
                          <a:spcPts val="0"/>
                        </a:spcAft>
                        <a:buFont typeface="Symbol"/>
                        <a:buChar char=""/>
                        <a:tabLst>
                          <a:tab pos="228600" algn="l"/>
                          <a:tab pos="5886450" algn="r"/>
                        </a:tabLst>
                      </a:pPr>
                      <a:r>
                        <a:rPr lang="en-US" sz="1000" dirty="0">
                          <a:effectLst/>
                          <a:latin typeface="Times New Roman"/>
                          <a:ea typeface="Times New Roman"/>
                        </a:rPr>
                        <a:t>Orient new staff to body substance precautions</a:t>
                      </a:r>
                    </a:p>
                    <a:p>
                      <a:pPr marL="342900" marR="0" lvl="0" indent="-342900">
                        <a:lnSpc>
                          <a:spcPct val="115000"/>
                        </a:lnSpc>
                        <a:spcBef>
                          <a:spcPts val="0"/>
                        </a:spcBef>
                        <a:spcAft>
                          <a:spcPts val="0"/>
                        </a:spcAft>
                        <a:buFont typeface="Symbol"/>
                        <a:buChar char=""/>
                        <a:tabLst>
                          <a:tab pos="228600" algn="l"/>
                          <a:tab pos="5886450" algn="r"/>
                        </a:tabLst>
                      </a:pPr>
                      <a:r>
                        <a:rPr lang="en-US" sz="1000" dirty="0">
                          <a:effectLst/>
                          <a:latin typeface="Times New Roman"/>
                          <a:ea typeface="Times New Roman"/>
                        </a:rPr>
                        <a:t>Review new protocols for treatment of needle stick injuries</a:t>
                      </a:r>
                    </a:p>
                    <a:p>
                      <a:pPr marL="342900" marR="0" lvl="0" indent="-342900">
                        <a:lnSpc>
                          <a:spcPct val="115000"/>
                        </a:lnSpc>
                        <a:spcBef>
                          <a:spcPts val="0"/>
                        </a:spcBef>
                        <a:spcAft>
                          <a:spcPts val="0"/>
                        </a:spcAft>
                        <a:buFont typeface="Symbol"/>
                        <a:buChar char=""/>
                        <a:tabLst>
                          <a:tab pos="228600" algn="l"/>
                        </a:tabLst>
                      </a:pPr>
                      <a:r>
                        <a:rPr lang="en-US" sz="1000" dirty="0">
                          <a:effectLst/>
                          <a:latin typeface="Times New Roman"/>
                          <a:ea typeface="Times New Roman"/>
                        </a:rPr>
                        <a:t>Act as resource on infection prevention and control</a:t>
                      </a:r>
                    </a:p>
                    <a:p>
                      <a:pPr marL="342900" marR="0" lvl="0" indent="-342900">
                        <a:lnSpc>
                          <a:spcPct val="115000"/>
                        </a:lnSpc>
                        <a:spcBef>
                          <a:spcPts val="0"/>
                        </a:spcBef>
                        <a:spcAft>
                          <a:spcPts val="0"/>
                        </a:spcAft>
                        <a:buFont typeface="Symbol"/>
                        <a:buChar char=""/>
                        <a:tabLst>
                          <a:tab pos="228600" algn="l"/>
                        </a:tabLst>
                      </a:pPr>
                      <a:r>
                        <a:rPr lang="en-US" sz="1000" dirty="0">
                          <a:effectLst/>
                          <a:latin typeface="Times New Roman"/>
                          <a:ea typeface="Times New Roman"/>
                        </a:rPr>
                        <a:t>Ensures appropriate competent OHS resources to implement and maintain the OHSMS</a:t>
                      </a:r>
                    </a:p>
                    <a:p>
                      <a:pPr marL="342900" marR="0" lvl="0" indent="-342900">
                        <a:lnSpc>
                          <a:spcPct val="115000"/>
                        </a:lnSpc>
                        <a:spcBef>
                          <a:spcPts val="0"/>
                        </a:spcBef>
                        <a:spcAft>
                          <a:spcPts val="0"/>
                        </a:spcAft>
                        <a:buFont typeface="Symbol"/>
                        <a:buChar char=""/>
                        <a:tabLst>
                          <a:tab pos="228600" algn="l"/>
                        </a:tabLst>
                      </a:pPr>
                      <a:r>
                        <a:rPr lang="en-US" sz="1000" dirty="0">
                          <a:effectLst/>
                          <a:latin typeface="Times New Roman"/>
                          <a:ea typeface="Times New Roman"/>
                        </a:rPr>
                        <a:t>KPI monitoring </a:t>
                      </a:r>
                    </a:p>
                  </a:txBody>
                  <a:tcPr marL="68580" marR="68580" marT="0" marB="0"/>
                </a:tc>
                <a:tc>
                  <a:txBody>
                    <a:bodyPr/>
                    <a:lstStyle/>
                    <a:p>
                      <a:pPr marL="0" marR="0">
                        <a:lnSpc>
                          <a:spcPct val="115000"/>
                        </a:lnSpc>
                        <a:spcBef>
                          <a:spcPts val="0"/>
                        </a:spcBef>
                        <a:spcAft>
                          <a:spcPts val="0"/>
                        </a:spcAft>
                        <a:tabLst>
                          <a:tab pos="5886450" algn="r"/>
                        </a:tabLst>
                      </a:pPr>
                      <a:r>
                        <a:rPr lang="en-US" sz="1000" dirty="0">
                          <a:effectLst/>
                          <a:latin typeface="Times New Roman"/>
                          <a:ea typeface="Times New Roman"/>
                        </a:rPr>
                        <a:t>All OHS meetings, reviews, follow-ups for pending action completion and effectiveness of corrective actions, KPI monitoring and Quarterly OHS performance data submission, Contractor Management.   </a:t>
                      </a:r>
                    </a:p>
                  </a:txBody>
                  <a:tcPr marL="68580" marR="68580" marT="0" marB="0"/>
                </a:tc>
              </a:tr>
              <a:tr h="370840">
                <a:tc>
                  <a:txBody>
                    <a:bodyPr/>
                    <a:lstStyle/>
                    <a:p>
                      <a:pPr marL="0" marR="0">
                        <a:lnSpc>
                          <a:spcPct val="115000"/>
                        </a:lnSpc>
                        <a:spcBef>
                          <a:spcPts val="0"/>
                        </a:spcBef>
                        <a:spcAft>
                          <a:spcPts val="0"/>
                        </a:spcAft>
                        <a:tabLst>
                          <a:tab pos="5886450" algn="r"/>
                        </a:tabLst>
                      </a:pPr>
                      <a:r>
                        <a:rPr lang="en-US" sz="1000" b="1" dirty="0">
                          <a:effectLst/>
                          <a:latin typeface="Times New Roman"/>
                          <a:ea typeface="Times New Roman"/>
                        </a:rPr>
                        <a:t>Chief Executive Officer</a:t>
                      </a:r>
                    </a:p>
                  </a:txBody>
                  <a:tcPr marL="68580" marR="68580" marT="0" marB="0"/>
                </a:tc>
                <a:tc>
                  <a:txBody>
                    <a:bodyPr/>
                    <a:lstStyle/>
                    <a:p>
                      <a:pPr marL="342900" marR="0" lvl="0" indent="-342900" rtl="0">
                        <a:lnSpc>
                          <a:spcPct val="115000"/>
                        </a:lnSpc>
                        <a:spcBef>
                          <a:spcPts val="0"/>
                        </a:spcBef>
                        <a:spcAft>
                          <a:spcPts val="0"/>
                        </a:spcAft>
                        <a:buFont typeface="Symbol"/>
                        <a:buChar char=""/>
                        <a:tabLst>
                          <a:tab pos="228600" algn="l"/>
                        </a:tabLst>
                      </a:pPr>
                      <a:r>
                        <a:rPr lang="en-US" sz="1000">
                          <a:effectLst/>
                          <a:latin typeface="Times New Roman"/>
                          <a:ea typeface="Times New Roman"/>
                        </a:rPr>
                        <a:t>Overall responsibility for maintaining the safe work practices </a:t>
                      </a:r>
                      <a:endParaRPr lang="en-US" sz="1200">
                        <a:effectLst/>
                        <a:latin typeface="Times New Roman"/>
                        <a:ea typeface="Times New Roman"/>
                      </a:endParaRPr>
                    </a:p>
                  </a:txBody>
                  <a:tcPr marL="68580" marR="68580" marT="0" marB="0"/>
                </a:tc>
                <a:tc>
                  <a:txBody>
                    <a:bodyPr/>
                    <a:lstStyle/>
                    <a:p>
                      <a:pPr marL="0" marR="0">
                        <a:lnSpc>
                          <a:spcPct val="115000"/>
                        </a:lnSpc>
                        <a:spcBef>
                          <a:spcPts val="0"/>
                        </a:spcBef>
                        <a:spcAft>
                          <a:spcPts val="0"/>
                        </a:spcAft>
                        <a:tabLst>
                          <a:tab pos="5886450" algn="r"/>
                        </a:tabLst>
                      </a:pPr>
                      <a:r>
                        <a:rPr lang="en-US" sz="1000">
                          <a:effectLst/>
                          <a:latin typeface="Times New Roman"/>
                          <a:ea typeface="Times New Roman"/>
                        </a:rPr>
                        <a:t>As per the safety committee </a:t>
                      </a:r>
                    </a:p>
                  </a:txBody>
                  <a:tcPr marL="68580" marR="68580" marT="0" marB="0"/>
                </a:tc>
              </a:tr>
              <a:tr h="370840">
                <a:tc>
                  <a:txBody>
                    <a:bodyPr/>
                    <a:lstStyle/>
                    <a:p>
                      <a:pPr marL="0" marR="0">
                        <a:lnSpc>
                          <a:spcPct val="115000"/>
                        </a:lnSpc>
                        <a:spcBef>
                          <a:spcPts val="0"/>
                        </a:spcBef>
                        <a:spcAft>
                          <a:spcPts val="0"/>
                        </a:spcAft>
                        <a:tabLst>
                          <a:tab pos="5886450" algn="r"/>
                        </a:tabLst>
                      </a:pPr>
                      <a:r>
                        <a:rPr lang="en-US" sz="1000" b="1" dirty="0">
                          <a:effectLst/>
                          <a:latin typeface="Times New Roman"/>
                          <a:ea typeface="Times New Roman"/>
                        </a:rPr>
                        <a:t>Chief Medical Officer</a:t>
                      </a:r>
                    </a:p>
                  </a:txBody>
                  <a:tcPr marL="68580" marR="68580" marT="0" marB="0"/>
                </a:tc>
                <a:tc>
                  <a:txBody>
                    <a:bodyPr/>
                    <a:lstStyle/>
                    <a:p>
                      <a:pPr marL="342900" marR="0" lvl="0" indent="-342900" rtl="0">
                        <a:lnSpc>
                          <a:spcPct val="115000"/>
                        </a:lnSpc>
                        <a:spcBef>
                          <a:spcPts val="0"/>
                        </a:spcBef>
                        <a:spcAft>
                          <a:spcPts val="0"/>
                        </a:spcAft>
                        <a:buFont typeface="Symbol"/>
                        <a:buChar char=""/>
                        <a:tabLst>
                          <a:tab pos="228600" algn="l"/>
                        </a:tabLst>
                      </a:pPr>
                      <a:r>
                        <a:rPr lang="en-US" sz="1000" dirty="0">
                          <a:effectLst/>
                          <a:latin typeface="Times New Roman"/>
                          <a:ea typeface="Times New Roman"/>
                        </a:rPr>
                        <a:t>Overseeing the OHSMS</a:t>
                      </a:r>
                      <a:endParaRPr lang="en-US" sz="1200" dirty="0">
                        <a:effectLst/>
                        <a:latin typeface="Times New Roman"/>
                        <a:ea typeface="Times New Roman"/>
                      </a:endParaRPr>
                    </a:p>
                    <a:p>
                      <a:pPr marL="342900" marR="0" lvl="0" indent="-342900">
                        <a:lnSpc>
                          <a:spcPct val="115000"/>
                        </a:lnSpc>
                        <a:spcBef>
                          <a:spcPts val="0"/>
                        </a:spcBef>
                        <a:spcAft>
                          <a:spcPts val="0"/>
                        </a:spcAft>
                        <a:buFont typeface="Symbol"/>
                        <a:buChar char=""/>
                        <a:tabLst>
                          <a:tab pos="228600" algn="l"/>
                        </a:tabLst>
                      </a:pPr>
                      <a:r>
                        <a:rPr lang="en-US" sz="1000" dirty="0">
                          <a:effectLst/>
                          <a:latin typeface="Times New Roman"/>
                          <a:ea typeface="Times New Roman"/>
                        </a:rPr>
                        <a:t>Chair the safety meetings.</a:t>
                      </a:r>
                      <a:endParaRPr lang="en-US" sz="1200" dirty="0">
                        <a:effectLst/>
                        <a:latin typeface="Times New Roman"/>
                        <a:ea typeface="Times New Roman"/>
                      </a:endParaRPr>
                    </a:p>
                    <a:p>
                      <a:pPr marL="342900" marR="0" lvl="0" indent="-342900">
                        <a:lnSpc>
                          <a:spcPct val="115000"/>
                        </a:lnSpc>
                        <a:spcBef>
                          <a:spcPts val="0"/>
                        </a:spcBef>
                        <a:spcAft>
                          <a:spcPts val="0"/>
                        </a:spcAft>
                        <a:buFont typeface="Symbol"/>
                        <a:buChar char=""/>
                        <a:tabLst>
                          <a:tab pos="228600" algn="l"/>
                        </a:tabLst>
                      </a:pPr>
                      <a:r>
                        <a:rPr lang="en-US" sz="1000" dirty="0">
                          <a:effectLst/>
                          <a:latin typeface="Times New Roman"/>
                          <a:ea typeface="Times New Roman"/>
                        </a:rPr>
                        <a:t>Review of all safety policies, procedures and programs (at least annually)</a:t>
                      </a:r>
                      <a:endParaRPr lang="en-US" sz="1200" dirty="0">
                        <a:effectLst/>
                        <a:latin typeface="Times New Roman"/>
                        <a:ea typeface="Times New Roman"/>
                      </a:endParaRPr>
                    </a:p>
                    <a:p>
                      <a:pPr marL="342900" marR="0" lvl="0" indent="-342900">
                        <a:lnSpc>
                          <a:spcPct val="115000"/>
                        </a:lnSpc>
                        <a:spcBef>
                          <a:spcPts val="0"/>
                        </a:spcBef>
                        <a:spcAft>
                          <a:spcPts val="0"/>
                        </a:spcAft>
                        <a:buFont typeface="Symbol"/>
                        <a:buChar char=""/>
                        <a:tabLst>
                          <a:tab pos="228600" algn="l"/>
                        </a:tabLst>
                      </a:pPr>
                      <a:r>
                        <a:rPr lang="en-US" sz="1000" dirty="0">
                          <a:effectLst/>
                          <a:latin typeface="Times New Roman"/>
                          <a:ea typeface="Times New Roman"/>
                        </a:rPr>
                        <a:t>Ensures a safe working environment</a:t>
                      </a:r>
                      <a:endParaRPr lang="en-US" sz="1200" dirty="0">
                        <a:effectLst/>
                        <a:latin typeface="Times New Roman"/>
                        <a:ea typeface="Times New Roman"/>
                      </a:endParaRPr>
                    </a:p>
                    <a:p>
                      <a:pPr marL="342900" marR="0" lvl="0" indent="-342900">
                        <a:lnSpc>
                          <a:spcPct val="115000"/>
                        </a:lnSpc>
                        <a:spcBef>
                          <a:spcPts val="0"/>
                        </a:spcBef>
                        <a:spcAft>
                          <a:spcPts val="0"/>
                        </a:spcAft>
                        <a:buFont typeface="Symbol"/>
                        <a:buChar char=""/>
                        <a:tabLst>
                          <a:tab pos="228600" algn="l"/>
                        </a:tabLst>
                      </a:pPr>
                      <a:r>
                        <a:rPr lang="en-US" sz="1000" dirty="0">
                          <a:effectLst/>
                          <a:latin typeface="Times New Roman"/>
                          <a:ea typeface="Times New Roman"/>
                        </a:rPr>
                        <a:t>Actively involved in creating the Corrective and Preventive actions</a:t>
                      </a:r>
                      <a:endParaRPr lang="en-US" sz="1200" dirty="0">
                        <a:effectLst/>
                        <a:latin typeface="Times New Roman"/>
                        <a:ea typeface="Times New Roman"/>
                      </a:endParaRPr>
                    </a:p>
                  </a:txBody>
                  <a:tcPr marL="68580" marR="68580" marT="0" marB="0"/>
                </a:tc>
                <a:tc>
                  <a:txBody>
                    <a:bodyPr/>
                    <a:lstStyle/>
                    <a:p>
                      <a:pPr marL="0" marR="0">
                        <a:lnSpc>
                          <a:spcPct val="115000"/>
                        </a:lnSpc>
                        <a:spcBef>
                          <a:spcPts val="0"/>
                        </a:spcBef>
                        <a:spcAft>
                          <a:spcPts val="0"/>
                        </a:spcAft>
                        <a:tabLst>
                          <a:tab pos="5886450" algn="r"/>
                        </a:tabLst>
                      </a:pPr>
                      <a:r>
                        <a:rPr lang="en-US" sz="1000" dirty="0">
                          <a:effectLst/>
                          <a:latin typeface="Times New Roman"/>
                          <a:ea typeface="Times New Roman"/>
                        </a:rPr>
                        <a:t>As per the safety committee </a:t>
                      </a:r>
                    </a:p>
                  </a:txBody>
                  <a:tcPr marL="68580" marR="68580" marT="0" marB="0"/>
                </a:tc>
              </a:tr>
              <a:tr h="370840">
                <a:tc>
                  <a:txBody>
                    <a:bodyPr/>
                    <a:lstStyle/>
                    <a:p>
                      <a:pPr marL="0" marR="0">
                        <a:lnSpc>
                          <a:spcPct val="115000"/>
                        </a:lnSpc>
                        <a:spcBef>
                          <a:spcPts val="0"/>
                        </a:spcBef>
                        <a:spcAft>
                          <a:spcPts val="0"/>
                        </a:spcAft>
                        <a:tabLst>
                          <a:tab pos="5886450" algn="r"/>
                        </a:tabLst>
                      </a:pPr>
                      <a:r>
                        <a:rPr lang="en-US" sz="1000" b="1" dirty="0">
                          <a:effectLst/>
                          <a:latin typeface="Times New Roman"/>
                          <a:ea typeface="Times New Roman"/>
                        </a:rPr>
                        <a:t>Technical Director</a:t>
                      </a:r>
                    </a:p>
                    <a:p>
                      <a:pPr marL="0" marR="0">
                        <a:lnSpc>
                          <a:spcPct val="115000"/>
                        </a:lnSpc>
                        <a:spcBef>
                          <a:spcPts val="0"/>
                        </a:spcBef>
                        <a:spcAft>
                          <a:spcPts val="0"/>
                        </a:spcAft>
                        <a:tabLst>
                          <a:tab pos="5886450" algn="r"/>
                        </a:tabLst>
                      </a:pPr>
                      <a:r>
                        <a:rPr lang="en-US" sz="1000" b="1" dirty="0">
                          <a:effectLst/>
                          <a:latin typeface="Times New Roman"/>
                          <a:ea typeface="Times New Roman"/>
                        </a:rPr>
                        <a:t> </a:t>
                      </a:r>
                    </a:p>
                  </a:txBody>
                  <a:tcPr marL="68580" marR="68580" marT="0" marB="0"/>
                </a:tc>
                <a:tc>
                  <a:txBody>
                    <a:bodyPr/>
                    <a:lstStyle/>
                    <a:p>
                      <a:pPr marL="342900" marR="0" lvl="0" indent="-342900" rtl="0">
                        <a:lnSpc>
                          <a:spcPct val="115000"/>
                        </a:lnSpc>
                        <a:spcBef>
                          <a:spcPts val="0"/>
                        </a:spcBef>
                        <a:spcAft>
                          <a:spcPts val="0"/>
                        </a:spcAft>
                        <a:buFont typeface="Symbol"/>
                        <a:buChar char=""/>
                        <a:tabLst>
                          <a:tab pos="228600" algn="l"/>
                          <a:tab pos="5886450" algn="r"/>
                        </a:tabLst>
                      </a:pPr>
                      <a:r>
                        <a:rPr lang="en-US" sz="1000">
                          <a:effectLst/>
                          <a:latin typeface="Times New Roman"/>
                          <a:ea typeface="Times New Roman"/>
                        </a:rPr>
                        <a:t>Establish and maintain adequate standards, policies, procedures, work practices and maintenance of buildings and equipment to ensure a safe working environment</a:t>
                      </a:r>
                    </a:p>
                    <a:p>
                      <a:pPr marL="342900" marR="0" lvl="0" indent="-342900">
                        <a:lnSpc>
                          <a:spcPct val="115000"/>
                        </a:lnSpc>
                        <a:spcBef>
                          <a:spcPts val="0"/>
                        </a:spcBef>
                        <a:spcAft>
                          <a:spcPts val="0"/>
                        </a:spcAft>
                        <a:buFont typeface="Symbol"/>
                        <a:buChar char=""/>
                        <a:tabLst>
                          <a:tab pos="228600" algn="l"/>
                          <a:tab pos="5886450" algn="r"/>
                        </a:tabLst>
                      </a:pPr>
                      <a:r>
                        <a:rPr lang="en-US" sz="1000">
                          <a:effectLst/>
                          <a:latin typeface="Times New Roman"/>
                          <a:ea typeface="Times New Roman"/>
                        </a:rPr>
                        <a:t>Provide to the OHS Officer / QM  Committee the results of any written reports respecting Occupational Health and Safety and advise employees of the results of any such reports</a:t>
                      </a:r>
                    </a:p>
                  </a:txBody>
                  <a:tcPr marL="68580" marR="68580" marT="0" marB="0"/>
                </a:tc>
                <a:tc>
                  <a:txBody>
                    <a:bodyPr/>
                    <a:lstStyle/>
                    <a:p>
                      <a:pPr marL="0" marR="0">
                        <a:lnSpc>
                          <a:spcPct val="115000"/>
                        </a:lnSpc>
                        <a:spcBef>
                          <a:spcPts val="0"/>
                        </a:spcBef>
                        <a:spcAft>
                          <a:spcPts val="0"/>
                        </a:spcAft>
                        <a:tabLst>
                          <a:tab pos="5886450" algn="r"/>
                        </a:tabLst>
                      </a:pPr>
                      <a:r>
                        <a:rPr lang="en-US" sz="1000" dirty="0">
                          <a:effectLst/>
                          <a:latin typeface="Times New Roman"/>
                          <a:ea typeface="Times New Roman"/>
                        </a:rPr>
                        <a:t>As per the safety committee </a:t>
                      </a:r>
                    </a:p>
                  </a:txBody>
                  <a:tcPr marL="68580" marR="68580" marT="0" marB="0"/>
                </a:tc>
              </a:tr>
            </a:tbl>
          </a:graphicData>
        </a:graphic>
      </p:graphicFrame>
      <p:sp>
        <p:nvSpPr>
          <p:cNvPr id="4" name="Footer Placeholder 3"/>
          <p:cNvSpPr>
            <a:spLocks noGrp="1"/>
          </p:cNvSpPr>
          <p:nvPr>
            <p:ph type="ftr" sz="quarter" idx="11"/>
          </p:nvPr>
        </p:nvSpPr>
        <p:spPr/>
        <p:txBody>
          <a:bodyPr/>
          <a:lstStyle/>
          <a:p>
            <a:r>
              <a:rPr lang="en-US" smtClean="0"/>
              <a:t>NRL-TTC-PPT-008,ver:001</a:t>
            </a:r>
            <a:endParaRPr lang="en-US"/>
          </a:p>
        </p:txBody>
      </p:sp>
    </p:spTree>
    <p:extLst>
      <p:ext uri="{BB962C8B-B14F-4D97-AF65-F5344CB8AC3E}">
        <p14:creationId xmlns:p14="http://schemas.microsoft.com/office/powerpoint/2010/main" val="10517165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457200"/>
          </a:xfrm>
        </p:spPr>
        <p:txBody>
          <a:bodyPr/>
          <a:lstStyle/>
          <a:p>
            <a:r>
              <a:rPr lang="en-US" sz="2600" b="1" dirty="0" smtClean="0">
                <a:latin typeface="Times New Roman" panose="02020603050405020304" pitchFamily="18" charset="0"/>
                <a:cs typeface="Times New Roman" panose="02020603050405020304" pitchFamily="18" charset="0"/>
              </a:rPr>
              <a:t>Specific OHS responsibilities are as follows; </a:t>
            </a:r>
            <a:endParaRPr lang="en-US" sz="2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381000" y="1447800"/>
            <a:ext cx="8288547" cy="4724400"/>
          </a:xfrm>
        </p:spPr>
        <p:txBody>
          <a:bodyPr/>
          <a:lstStyle/>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54983514"/>
              </p:ext>
            </p:extLst>
          </p:nvPr>
        </p:nvGraphicFramePr>
        <p:xfrm>
          <a:off x="381000" y="1371600"/>
          <a:ext cx="8382000" cy="4893247"/>
        </p:xfrm>
        <a:graphic>
          <a:graphicData uri="http://schemas.openxmlformats.org/drawingml/2006/table">
            <a:tbl>
              <a:tblPr firstRow="1" bandRow="1">
                <a:tableStyleId>{5C22544A-7EE6-4342-B048-85BDC9FD1C3A}</a:tableStyleId>
              </a:tblPr>
              <a:tblGrid>
                <a:gridCol w="1828800"/>
                <a:gridCol w="5410200"/>
                <a:gridCol w="1143000"/>
              </a:tblGrid>
              <a:tr h="0">
                <a:tc>
                  <a:txBody>
                    <a:bodyPr/>
                    <a:lstStyle/>
                    <a:p>
                      <a:pPr marL="0" marR="0" algn="ctr">
                        <a:lnSpc>
                          <a:spcPct val="115000"/>
                        </a:lnSpc>
                        <a:spcBef>
                          <a:spcPts val="0"/>
                        </a:spcBef>
                        <a:spcAft>
                          <a:spcPts val="0"/>
                        </a:spcAft>
                        <a:tabLst>
                          <a:tab pos="5886450" algn="r"/>
                        </a:tabLst>
                      </a:pPr>
                      <a:r>
                        <a:rPr lang="en-US" sz="1000" dirty="0">
                          <a:effectLst/>
                          <a:latin typeface="Times New Roman" panose="02020603050405020304" pitchFamily="18" charset="0"/>
                          <a:cs typeface="Times New Roman" panose="02020603050405020304" pitchFamily="18" charset="0"/>
                        </a:rPr>
                        <a:t>Department / Role</a:t>
                      </a:r>
                      <a:endParaRPr lang="en-US" sz="1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tabLst>
                          <a:tab pos="5886450" algn="r"/>
                        </a:tabLst>
                      </a:pPr>
                      <a:r>
                        <a:rPr lang="en-US" sz="1000">
                          <a:effectLst/>
                          <a:latin typeface="Times New Roman" panose="02020603050405020304" pitchFamily="18" charset="0"/>
                          <a:cs typeface="Times New Roman" panose="02020603050405020304" pitchFamily="18" charset="0"/>
                        </a:rPr>
                        <a:t>Responsibilities</a:t>
                      </a:r>
                      <a:endParaRPr lang="en-US" sz="1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tabLst>
                          <a:tab pos="5886450" algn="r"/>
                        </a:tabLst>
                      </a:pPr>
                      <a:r>
                        <a:rPr lang="en-US" sz="1000" dirty="0">
                          <a:effectLst/>
                          <a:latin typeface="Times New Roman" panose="02020603050405020304" pitchFamily="18" charset="0"/>
                          <a:cs typeface="Times New Roman" panose="02020603050405020304" pitchFamily="18" charset="0"/>
                        </a:rPr>
                        <a:t>Accountability </a:t>
                      </a:r>
                      <a:endParaRPr lang="en-US" sz="1000" dirty="0">
                        <a:effectLst/>
                        <a:latin typeface="Times New Roman" panose="02020603050405020304" pitchFamily="18" charset="0"/>
                        <a:ea typeface="Times New Roman"/>
                        <a:cs typeface="Times New Roman" panose="02020603050405020304" pitchFamily="18" charset="0"/>
                      </a:endParaRPr>
                    </a:p>
                  </a:txBody>
                  <a:tcPr marL="68580" marR="68580" marT="0" marB="0"/>
                </a:tc>
              </a:tr>
              <a:tr h="370840">
                <a:tc>
                  <a:txBody>
                    <a:bodyPr/>
                    <a:lstStyle/>
                    <a:p>
                      <a:pPr marL="0" marR="0">
                        <a:lnSpc>
                          <a:spcPct val="115000"/>
                        </a:lnSpc>
                        <a:spcBef>
                          <a:spcPts val="0"/>
                        </a:spcBef>
                        <a:spcAft>
                          <a:spcPts val="0"/>
                        </a:spcAft>
                        <a:tabLst>
                          <a:tab pos="5886450" algn="r"/>
                        </a:tabLst>
                      </a:pPr>
                      <a:r>
                        <a:rPr lang="en-US" sz="1000" dirty="0">
                          <a:effectLst/>
                          <a:latin typeface="Times New Roman"/>
                          <a:ea typeface="Times New Roman"/>
                        </a:rPr>
                        <a:t>Director -Quality Assurance </a:t>
                      </a:r>
                    </a:p>
                  </a:txBody>
                  <a:tcPr marL="68580" marR="68580" marT="0" marB="0"/>
                </a:tc>
                <a:tc>
                  <a:txBody>
                    <a:bodyPr/>
                    <a:lstStyle/>
                    <a:p>
                      <a:pPr marL="342900" marR="0" lvl="0" indent="-342900" rtl="0">
                        <a:lnSpc>
                          <a:spcPct val="115000"/>
                        </a:lnSpc>
                        <a:spcBef>
                          <a:spcPts val="0"/>
                        </a:spcBef>
                        <a:spcAft>
                          <a:spcPts val="0"/>
                        </a:spcAft>
                        <a:buFont typeface="Symbol"/>
                        <a:buChar char=""/>
                        <a:tabLst>
                          <a:tab pos="228600" algn="l"/>
                          <a:tab pos="5886450" algn="r"/>
                        </a:tabLst>
                      </a:pPr>
                      <a:r>
                        <a:rPr lang="en-US" sz="1000">
                          <a:effectLst/>
                          <a:latin typeface="Times New Roman"/>
                          <a:ea typeface="Times New Roman"/>
                          <a:cs typeface="Times New Roman"/>
                        </a:rPr>
                        <a:t>Responsible as a member of the top management as the Occupational Safety and health Management Representative.</a:t>
                      </a:r>
                      <a:endParaRPr lang="en-US" sz="1000">
                        <a:effectLst/>
                        <a:latin typeface="Times New Roman"/>
                        <a:ea typeface="Times New Roman"/>
                      </a:endParaRPr>
                    </a:p>
                    <a:p>
                      <a:pPr marL="342900" marR="0" lvl="0" indent="-342900">
                        <a:lnSpc>
                          <a:spcPct val="115000"/>
                        </a:lnSpc>
                        <a:spcBef>
                          <a:spcPts val="0"/>
                        </a:spcBef>
                        <a:spcAft>
                          <a:spcPts val="0"/>
                        </a:spcAft>
                        <a:buFont typeface="Symbol"/>
                        <a:buChar char=""/>
                        <a:tabLst>
                          <a:tab pos="228600" algn="l"/>
                          <a:tab pos="5886450" algn="r"/>
                        </a:tabLst>
                      </a:pPr>
                      <a:r>
                        <a:rPr lang="en-US" sz="1000">
                          <a:effectLst/>
                          <a:latin typeface="Times New Roman"/>
                          <a:ea typeface="Times New Roman"/>
                        </a:rPr>
                        <a:t>Take every reasonable precaution to maintain the highest standard of Quality and patient results.</a:t>
                      </a:r>
                    </a:p>
                    <a:p>
                      <a:pPr marL="342900" marR="0" lvl="0" indent="-342900">
                        <a:lnSpc>
                          <a:spcPct val="115000"/>
                        </a:lnSpc>
                        <a:spcBef>
                          <a:spcPts val="0"/>
                        </a:spcBef>
                        <a:spcAft>
                          <a:spcPts val="0"/>
                        </a:spcAft>
                        <a:buFont typeface="Symbol"/>
                        <a:buChar char=""/>
                        <a:tabLst>
                          <a:tab pos="228600" algn="l"/>
                          <a:tab pos="5886450" algn="r"/>
                        </a:tabLst>
                      </a:pPr>
                      <a:r>
                        <a:rPr lang="en-US" sz="1000">
                          <a:effectLst/>
                          <a:latin typeface="Times New Roman"/>
                          <a:ea typeface="Times New Roman"/>
                        </a:rPr>
                        <a:t>Monitor the compliance for a healthy and safe environment </a:t>
                      </a:r>
                    </a:p>
                    <a:p>
                      <a:pPr marL="342900" marR="0" lvl="0" indent="-342900">
                        <a:lnSpc>
                          <a:spcPct val="115000"/>
                        </a:lnSpc>
                        <a:spcBef>
                          <a:spcPts val="0"/>
                        </a:spcBef>
                        <a:spcAft>
                          <a:spcPts val="0"/>
                        </a:spcAft>
                        <a:buFont typeface="Symbol"/>
                        <a:buChar char=""/>
                        <a:tabLst>
                          <a:tab pos="228600" algn="l"/>
                          <a:tab pos="5886450" algn="r"/>
                        </a:tabLst>
                      </a:pPr>
                      <a:r>
                        <a:rPr lang="en-US" sz="1000">
                          <a:effectLst/>
                          <a:latin typeface="Times New Roman"/>
                          <a:ea typeface="Times New Roman"/>
                        </a:rPr>
                        <a:t>Establish and maintain adequate standards, policies, procedures, work practices and maintenance of buildings and equipment to ensure a safe working environment</a:t>
                      </a:r>
                    </a:p>
                    <a:p>
                      <a:pPr marL="342900" marR="0" lvl="0" indent="-342900">
                        <a:lnSpc>
                          <a:spcPct val="115000"/>
                        </a:lnSpc>
                        <a:spcBef>
                          <a:spcPts val="0"/>
                        </a:spcBef>
                        <a:spcAft>
                          <a:spcPts val="0"/>
                        </a:spcAft>
                        <a:buFont typeface="Symbol"/>
                        <a:buChar char=""/>
                        <a:tabLst>
                          <a:tab pos="228600" algn="l"/>
                          <a:tab pos="5886450" algn="r"/>
                        </a:tabLst>
                      </a:pPr>
                      <a:r>
                        <a:rPr lang="en-US" sz="1000">
                          <a:effectLst/>
                          <a:latin typeface="Times New Roman"/>
                          <a:ea typeface="Times New Roman"/>
                        </a:rPr>
                        <a:t>Ensure that a review of all safety policies, procedures and programs, and the OHS Manual, is undertaken </a:t>
                      </a:r>
                    </a:p>
                    <a:p>
                      <a:pPr marL="342900" marR="0" lvl="0" indent="-342900">
                        <a:lnSpc>
                          <a:spcPct val="115000"/>
                        </a:lnSpc>
                        <a:spcBef>
                          <a:spcPts val="0"/>
                        </a:spcBef>
                        <a:spcAft>
                          <a:spcPts val="0"/>
                        </a:spcAft>
                        <a:buFont typeface="Symbol"/>
                        <a:buChar char=""/>
                        <a:tabLst>
                          <a:tab pos="228600" algn="l"/>
                          <a:tab pos="5886450" algn="r"/>
                        </a:tabLst>
                      </a:pPr>
                      <a:r>
                        <a:rPr lang="en-US" sz="1000">
                          <a:effectLst/>
                          <a:latin typeface="Times New Roman"/>
                          <a:ea typeface="Times New Roman"/>
                        </a:rPr>
                        <a:t>Provide QM  Committee the results of any written reports of Occupational Health and Safety and advise employees of the results of any such reports</a:t>
                      </a:r>
                    </a:p>
                    <a:p>
                      <a:pPr marL="342900" marR="0" lvl="0" indent="-342900">
                        <a:lnSpc>
                          <a:spcPct val="115000"/>
                        </a:lnSpc>
                        <a:spcBef>
                          <a:spcPts val="0"/>
                        </a:spcBef>
                        <a:spcAft>
                          <a:spcPts val="0"/>
                        </a:spcAft>
                        <a:buFont typeface="Symbol"/>
                        <a:buChar char=""/>
                        <a:tabLst>
                          <a:tab pos="228600" algn="l"/>
                          <a:tab pos="5886450" algn="r"/>
                        </a:tabLst>
                      </a:pPr>
                      <a:r>
                        <a:rPr lang="en-US" sz="1000">
                          <a:effectLst/>
                          <a:latin typeface="Times New Roman"/>
                          <a:ea typeface="Times New Roman"/>
                        </a:rPr>
                        <a:t>Ensure to conduct internal OHS Audit/Inspections</a:t>
                      </a:r>
                    </a:p>
                    <a:p>
                      <a:pPr marL="342900" marR="0" lvl="0" indent="-342900">
                        <a:lnSpc>
                          <a:spcPct val="115000"/>
                        </a:lnSpc>
                        <a:spcBef>
                          <a:spcPts val="0"/>
                        </a:spcBef>
                        <a:spcAft>
                          <a:spcPts val="0"/>
                        </a:spcAft>
                        <a:buFont typeface="Symbol"/>
                        <a:buChar char=""/>
                        <a:tabLst>
                          <a:tab pos="228600" algn="l"/>
                          <a:tab pos="5886450" algn="r"/>
                        </a:tabLst>
                      </a:pPr>
                      <a:r>
                        <a:rPr lang="en-US" sz="1000">
                          <a:effectLst/>
                          <a:latin typeface="Times New Roman"/>
                          <a:ea typeface="Times New Roman"/>
                        </a:rPr>
                        <a:t>Ensure to conduct performance review discussions with contractors</a:t>
                      </a:r>
                    </a:p>
                    <a:p>
                      <a:pPr marL="342900" marR="0" lvl="0" indent="-342900">
                        <a:lnSpc>
                          <a:spcPct val="115000"/>
                        </a:lnSpc>
                        <a:spcBef>
                          <a:spcPts val="0"/>
                        </a:spcBef>
                        <a:spcAft>
                          <a:spcPts val="0"/>
                        </a:spcAft>
                        <a:buFont typeface="Symbol"/>
                        <a:buChar char=""/>
                        <a:tabLst>
                          <a:tab pos="228600" algn="l"/>
                          <a:tab pos="5886450" algn="r"/>
                        </a:tabLst>
                      </a:pPr>
                      <a:r>
                        <a:rPr lang="en-US" sz="1000">
                          <a:effectLst/>
                          <a:latin typeface="Times New Roman"/>
                          <a:ea typeface="Times New Roman"/>
                        </a:rPr>
                        <a:t>Ensure all corrective actions are completed </a:t>
                      </a:r>
                    </a:p>
                    <a:p>
                      <a:pPr marL="342900" marR="0" lvl="0" indent="-342900">
                        <a:lnSpc>
                          <a:spcPct val="115000"/>
                        </a:lnSpc>
                        <a:spcBef>
                          <a:spcPts val="0"/>
                        </a:spcBef>
                        <a:spcAft>
                          <a:spcPts val="0"/>
                        </a:spcAft>
                        <a:buFont typeface="Symbol"/>
                        <a:buChar char=""/>
                        <a:tabLst>
                          <a:tab pos="228600" algn="l"/>
                          <a:tab pos="5886450" algn="r"/>
                        </a:tabLst>
                      </a:pPr>
                      <a:r>
                        <a:rPr lang="en-US" sz="1000">
                          <a:effectLst/>
                          <a:latin typeface="Times New Roman"/>
                          <a:ea typeface="Times New Roman"/>
                        </a:rPr>
                        <a:t>Review and ensure the OHS KPIs are met</a:t>
                      </a:r>
                    </a:p>
                    <a:p>
                      <a:pPr marL="342900" marR="0" lvl="0" indent="-342900">
                        <a:lnSpc>
                          <a:spcPct val="115000"/>
                        </a:lnSpc>
                        <a:spcBef>
                          <a:spcPts val="0"/>
                        </a:spcBef>
                        <a:spcAft>
                          <a:spcPts val="0"/>
                        </a:spcAft>
                        <a:buFont typeface="Symbol"/>
                        <a:buChar char=""/>
                        <a:tabLst>
                          <a:tab pos="228600" algn="l"/>
                          <a:tab pos="5886450" algn="r"/>
                        </a:tabLst>
                      </a:pPr>
                      <a:r>
                        <a:rPr lang="en-US" sz="1000">
                          <a:effectLst/>
                          <a:latin typeface="Times New Roman"/>
                          <a:ea typeface="Times New Roman"/>
                        </a:rPr>
                        <a:t>Ensure risk assessments are conducted </a:t>
                      </a:r>
                    </a:p>
                    <a:p>
                      <a:pPr marL="342900" marR="0" lvl="0" indent="-342900">
                        <a:lnSpc>
                          <a:spcPct val="115000"/>
                        </a:lnSpc>
                        <a:spcBef>
                          <a:spcPts val="0"/>
                        </a:spcBef>
                        <a:spcAft>
                          <a:spcPts val="0"/>
                        </a:spcAft>
                        <a:buFont typeface="Symbol"/>
                        <a:buChar char=""/>
                        <a:tabLst>
                          <a:tab pos="228600" algn="l"/>
                          <a:tab pos="5886450" algn="r"/>
                        </a:tabLst>
                      </a:pPr>
                      <a:r>
                        <a:rPr lang="en-US" sz="1000">
                          <a:effectLst/>
                          <a:latin typeface="Times New Roman"/>
                          <a:ea typeface="Times New Roman"/>
                        </a:rPr>
                        <a:t>Review of investigation reports</a:t>
                      </a:r>
                    </a:p>
                    <a:p>
                      <a:pPr marL="342900" marR="0" lvl="0" indent="-342900">
                        <a:lnSpc>
                          <a:spcPct val="115000"/>
                        </a:lnSpc>
                        <a:spcBef>
                          <a:spcPts val="0"/>
                        </a:spcBef>
                        <a:spcAft>
                          <a:spcPts val="0"/>
                        </a:spcAft>
                        <a:buFont typeface="Symbol"/>
                        <a:buChar char=""/>
                        <a:tabLst>
                          <a:tab pos="228600" algn="l"/>
                          <a:tab pos="5886450" algn="r"/>
                        </a:tabLst>
                      </a:pPr>
                      <a:r>
                        <a:rPr lang="en-US" sz="1000">
                          <a:effectLst/>
                          <a:latin typeface="Times New Roman"/>
                          <a:ea typeface="Times New Roman"/>
                        </a:rPr>
                        <a:t>Review of OHS performance reports </a:t>
                      </a:r>
                    </a:p>
                    <a:p>
                      <a:pPr marL="342900" marR="0" lvl="0" indent="-342900">
                        <a:lnSpc>
                          <a:spcPct val="115000"/>
                        </a:lnSpc>
                        <a:spcBef>
                          <a:spcPts val="0"/>
                        </a:spcBef>
                        <a:spcAft>
                          <a:spcPts val="0"/>
                        </a:spcAft>
                        <a:buFont typeface="Symbol"/>
                        <a:buChar char=""/>
                        <a:tabLst>
                          <a:tab pos="228600" algn="l"/>
                          <a:tab pos="5886450" algn="r"/>
                        </a:tabLst>
                      </a:pPr>
                      <a:r>
                        <a:rPr lang="en-US" sz="1000">
                          <a:effectLst/>
                          <a:latin typeface="Times New Roman"/>
                          <a:ea typeface="Times New Roman"/>
                        </a:rPr>
                        <a:t>Ensure Management of change are appropriate </a:t>
                      </a:r>
                    </a:p>
                    <a:p>
                      <a:pPr marL="342900" marR="0" lvl="0" indent="-342900">
                        <a:lnSpc>
                          <a:spcPct val="115000"/>
                        </a:lnSpc>
                        <a:spcBef>
                          <a:spcPts val="0"/>
                        </a:spcBef>
                        <a:spcAft>
                          <a:spcPts val="0"/>
                        </a:spcAft>
                        <a:buFont typeface="Symbol"/>
                        <a:buChar char=""/>
                        <a:tabLst>
                          <a:tab pos="228600" algn="l"/>
                          <a:tab pos="5886450" algn="r"/>
                        </a:tabLst>
                      </a:pPr>
                      <a:r>
                        <a:rPr lang="en-US" sz="1000">
                          <a:effectLst/>
                          <a:latin typeface="Times New Roman"/>
                          <a:ea typeface="Times New Roman"/>
                        </a:rPr>
                        <a:t>Ensure Management review is conducted at planned intervals and ensure its suitability and effectiveness </a:t>
                      </a:r>
                    </a:p>
                  </a:txBody>
                  <a:tcPr marL="68580" marR="68580" marT="0" marB="0"/>
                </a:tc>
                <a:tc>
                  <a:txBody>
                    <a:bodyPr/>
                    <a:lstStyle/>
                    <a:p>
                      <a:pPr marL="0" marR="0">
                        <a:lnSpc>
                          <a:spcPct val="115000"/>
                        </a:lnSpc>
                        <a:spcBef>
                          <a:spcPts val="0"/>
                        </a:spcBef>
                        <a:spcAft>
                          <a:spcPts val="0"/>
                        </a:spcAft>
                        <a:tabLst>
                          <a:tab pos="5886450" algn="r"/>
                        </a:tabLst>
                      </a:pPr>
                      <a:r>
                        <a:rPr lang="en-US" sz="1000">
                          <a:effectLst/>
                          <a:latin typeface="Times New Roman"/>
                          <a:ea typeface="Times New Roman"/>
                        </a:rPr>
                        <a:t>As per the safety committee </a:t>
                      </a:r>
                    </a:p>
                  </a:txBody>
                  <a:tcPr marL="68580" marR="68580" marT="0" marB="0"/>
                </a:tc>
              </a:tr>
              <a:tr h="370840">
                <a:tc>
                  <a:txBody>
                    <a:bodyPr/>
                    <a:lstStyle/>
                    <a:p>
                      <a:pPr marL="0" marR="0">
                        <a:lnSpc>
                          <a:spcPct val="115000"/>
                        </a:lnSpc>
                        <a:spcBef>
                          <a:spcPts val="0"/>
                        </a:spcBef>
                        <a:spcAft>
                          <a:spcPts val="0"/>
                        </a:spcAft>
                        <a:tabLst>
                          <a:tab pos="5886450" algn="r"/>
                        </a:tabLst>
                      </a:pPr>
                      <a:r>
                        <a:rPr lang="en-US" sz="1000" dirty="0">
                          <a:effectLst/>
                          <a:latin typeface="Times New Roman"/>
                          <a:ea typeface="Times New Roman"/>
                        </a:rPr>
                        <a:t>Supervisors (</a:t>
                      </a:r>
                      <a:r>
                        <a:rPr lang="en-US" sz="1000" dirty="0" err="1">
                          <a:effectLst/>
                          <a:latin typeface="Times New Roman"/>
                          <a:ea typeface="Times New Roman"/>
                        </a:rPr>
                        <a:t>CoreLab</a:t>
                      </a:r>
                      <a:r>
                        <a:rPr lang="en-US" sz="1000" dirty="0">
                          <a:effectLst/>
                          <a:latin typeface="Times New Roman"/>
                          <a:ea typeface="Times New Roman"/>
                        </a:rPr>
                        <a:t>, Microbiology, AP)</a:t>
                      </a:r>
                    </a:p>
                    <a:p>
                      <a:pPr marL="0" marR="0">
                        <a:lnSpc>
                          <a:spcPct val="115000"/>
                        </a:lnSpc>
                        <a:spcBef>
                          <a:spcPts val="0"/>
                        </a:spcBef>
                        <a:spcAft>
                          <a:spcPts val="0"/>
                        </a:spcAft>
                        <a:tabLst>
                          <a:tab pos="5886450" algn="r"/>
                        </a:tabLst>
                      </a:pPr>
                      <a:r>
                        <a:rPr lang="en-US" sz="1000" dirty="0">
                          <a:effectLst/>
                          <a:latin typeface="Times New Roman"/>
                          <a:ea typeface="Times New Roman"/>
                        </a:rPr>
                        <a:t> </a:t>
                      </a:r>
                    </a:p>
                  </a:txBody>
                  <a:tcPr marL="68580" marR="68580" marT="0" marB="0"/>
                </a:tc>
                <a:tc>
                  <a:txBody>
                    <a:bodyPr/>
                    <a:lstStyle/>
                    <a:p>
                      <a:pPr marL="0" marR="0" lvl="0" indent="0" algn="l" rtl="0">
                        <a:lnSpc>
                          <a:spcPct val="115000"/>
                        </a:lnSpc>
                        <a:spcBef>
                          <a:spcPts val="0"/>
                        </a:spcBef>
                        <a:spcAft>
                          <a:spcPts val="0"/>
                        </a:spcAft>
                        <a:buFont typeface="Symbol"/>
                        <a:buNone/>
                        <a:tabLst>
                          <a:tab pos="5886450" algn="r"/>
                        </a:tabLst>
                      </a:pPr>
                      <a:r>
                        <a:rPr lang="en-US" sz="1000" dirty="0" smtClean="0">
                          <a:effectLst/>
                          <a:latin typeface="Times New Roman"/>
                          <a:ea typeface="Times New Roman"/>
                        </a:rPr>
                        <a:t>•Specific Supervision of the Lab Departments </a:t>
                      </a:r>
                    </a:p>
                    <a:p>
                      <a:pPr marL="0" marR="0" lvl="0" indent="0" algn="l" rtl="0">
                        <a:lnSpc>
                          <a:spcPct val="115000"/>
                        </a:lnSpc>
                        <a:spcBef>
                          <a:spcPts val="0"/>
                        </a:spcBef>
                        <a:spcAft>
                          <a:spcPts val="0"/>
                        </a:spcAft>
                        <a:buFont typeface="Symbol"/>
                        <a:buNone/>
                        <a:tabLst>
                          <a:tab pos="5886450" algn="r"/>
                        </a:tabLst>
                      </a:pPr>
                      <a:r>
                        <a:rPr lang="en-US" sz="1000" dirty="0" smtClean="0">
                          <a:effectLst/>
                          <a:latin typeface="Times New Roman"/>
                          <a:ea typeface="Times New Roman"/>
                        </a:rPr>
                        <a:t>•Make sure all the staff in respective departments follows the OHS policies and procedure</a:t>
                      </a:r>
                    </a:p>
                    <a:p>
                      <a:pPr marL="0" marR="0" lvl="0" indent="0" algn="l" rtl="0">
                        <a:lnSpc>
                          <a:spcPct val="115000"/>
                        </a:lnSpc>
                        <a:spcBef>
                          <a:spcPts val="0"/>
                        </a:spcBef>
                        <a:spcAft>
                          <a:spcPts val="0"/>
                        </a:spcAft>
                        <a:buFont typeface="Symbol"/>
                        <a:buNone/>
                        <a:tabLst>
                          <a:tab pos="5886450" algn="r"/>
                        </a:tabLst>
                      </a:pPr>
                      <a:r>
                        <a:rPr lang="en-US" sz="1000" dirty="0" smtClean="0">
                          <a:effectLst/>
                          <a:latin typeface="Times New Roman"/>
                          <a:ea typeface="Times New Roman"/>
                        </a:rPr>
                        <a:t>•Update MSDS sheets</a:t>
                      </a:r>
                    </a:p>
                    <a:p>
                      <a:pPr marL="0" marR="0" lvl="0" indent="0" algn="l" rtl="0">
                        <a:lnSpc>
                          <a:spcPct val="115000"/>
                        </a:lnSpc>
                        <a:spcBef>
                          <a:spcPts val="0"/>
                        </a:spcBef>
                        <a:spcAft>
                          <a:spcPts val="0"/>
                        </a:spcAft>
                        <a:buFont typeface="Symbol"/>
                        <a:buNone/>
                        <a:tabLst>
                          <a:tab pos="5886450" algn="r"/>
                        </a:tabLst>
                      </a:pPr>
                      <a:r>
                        <a:rPr lang="en-US" sz="1000" dirty="0" smtClean="0">
                          <a:effectLst/>
                          <a:latin typeface="Times New Roman"/>
                          <a:ea typeface="Times New Roman"/>
                        </a:rPr>
                        <a:t>•Participate in internal responsibility system by supporting activities of QM Committee.</a:t>
                      </a:r>
                    </a:p>
                    <a:p>
                      <a:pPr marL="0" marR="0" lvl="0" indent="0" algn="l" rtl="0">
                        <a:lnSpc>
                          <a:spcPct val="115000"/>
                        </a:lnSpc>
                        <a:spcBef>
                          <a:spcPts val="0"/>
                        </a:spcBef>
                        <a:spcAft>
                          <a:spcPts val="0"/>
                        </a:spcAft>
                        <a:buFont typeface="Symbol"/>
                        <a:buNone/>
                        <a:tabLst>
                          <a:tab pos="5886450" algn="r"/>
                        </a:tabLst>
                      </a:pPr>
                      <a:r>
                        <a:rPr lang="en-US" sz="1000" dirty="0" smtClean="0">
                          <a:effectLst/>
                          <a:latin typeface="Times New Roman"/>
                          <a:ea typeface="Times New Roman"/>
                        </a:rPr>
                        <a:t>•Address recommendations of QM Committee.</a:t>
                      </a:r>
                    </a:p>
                    <a:p>
                      <a:pPr marL="0" marR="0" lvl="0" indent="0" algn="l" rtl="0">
                        <a:lnSpc>
                          <a:spcPct val="115000"/>
                        </a:lnSpc>
                        <a:spcBef>
                          <a:spcPts val="0"/>
                        </a:spcBef>
                        <a:spcAft>
                          <a:spcPts val="0"/>
                        </a:spcAft>
                        <a:buFont typeface="Symbol"/>
                        <a:buNone/>
                        <a:tabLst>
                          <a:tab pos="5886450" algn="r"/>
                        </a:tabLst>
                      </a:pPr>
                      <a:r>
                        <a:rPr lang="en-US" sz="1000" dirty="0" smtClean="0">
                          <a:effectLst/>
                          <a:latin typeface="Times New Roman"/>
                          <a:ea typeface="Times New Roman"/>
                        </a:rPr>
                        <a:t>•Delegated to support QA during their inspections/audits </a:t>
                      </a:r>
                    </a:p>
                    <a:p>
                      <a:pPr marL="0" marR="0" lvl="0" indent="0" algn="l" rtl="0">
                        <a:lnSpc>
                          <a:spcPct val="115000"/>
                        </a:lnSpc>
                        <a:spcBef>
                          <a:spcPts val="0"/>
                        </a:spcBef>
                        <a:spcAft>
                          <a:spcPts val="0"/>
                        </a:spcAft>
                        <a:buFont typeface="Symbol"/>
                        <a:buNone/>
                        <a:tabLst>
                          <a:tab pos="5886450" algn="r"/>
                        </a:tabLst>
                      </a:pPr>
                      <a:r>
                        <a:rPr lang="en-US" sz="1000" dirty="0" smtClean="0">
                          <a:effectLst/>
                          <a:latin typeface="Times New Roman"/>
                          <a:ea typeface="Times New Roman"/>
                        </a:rPr>
                        <a:t>•Monitor the work permits – Technical </a:t>
                      </a:r>
                    </a:p>
                  </a:txBody>
                  <a:tcPr marL="68580" marR="68580" marT="0" marB="0"/>
                </a:tc>
                <a:tc>
                  <a:txBody>
                    <a:bodyPr/>
                    <a:lstStyle/>
                    <a:p>
                      <a:pPr marL="0" marR="0" algn="l">
                        <a:lnSpc>
                          <a:spcPct val="115000"/>
                        </a:lnSpc>
                        <a:spcBef>
                          <a:spcPts val="0"/>
                        </a:spcBef>
                        <a:spcAft>
                          <a:spcPts val="0"/>
                        </a:spcAft>
                        <a:tabLst>
                          <a:tab pos="5886450" algn="r"/>
                        </a:tabLst>
                      </a:pPr>
                      <a:r>
                        <a:rPr lang="en-US" sz="1000" dirty="0">
                          <a:effectLst/>
                          <a:latin typeface="Times New Roman"/>
                          <a:ea typeface="Times New Roman"/>
                        </a:rPr>
                        <a:t>Updating MSDS</a:t>
                      </a:r>
                    </a:p>
                    <a:p>
                      <a:pPr marL="0" marR="0" algn="l">
                        <a:lnSpc>
                          <a:spcPct val="115000"/>
                        </a:lnSpc>
                        <a:spcBef>
                          <a:spcPts val="0"/>
                        </a:spcBef>
                        <a:spcAft>
                          <a:spcPts val="0"/>
                        </a:spcAft>
                        <a:tabLst>
                          <a:tab pos="5886450" algn="r"/>
                        </a:tabLst>
                      </a:pPr>
                      <a:r>
                        <a:rPr lang="en-US" sz="1000" dirty="0">
                          <a:effectLst/>
                          <a:latin typeface="Times New Roman"/>
                          <a:ea typeface="Times New Roman"/>
                        </a:rPr>
                        <a:t>Action responses to audit and inspections </a:t>
                      </a:r>
                    </a:p>
                  </a:txBody>
                  <a:tcPr marL="68580" marR="68580" marT="0" marB="0"/>
                </a:tc>
              </a:tr>
            </a:tbl>
          </a:graphicData>
        </a:graphic>
      </p:graphicFrame>
      <p:sp>
        <p:nvSpPr>
          <p:cNvPr id="4" name="Footer Placeholder 3"/>
          <p:cNvSpPr>
            <a:spLocks noGrp="1"/>
          </p:cNvSpPr>
          <p:nvPr>
            <p:ph type="ftr" sz="quarter" idx="11"/>
          </p:nvPr>
        </p:nvSpPr>
        <p:spPr/>
        <p:txBody>
          <a:bodyPr/>
          <a:lstStyle/>
          <a:p>
            <a:r>
              <a:rPr lang="en-US" smtClean="0"/>
              <a:t>NRL-TTC-PPT-008,ver:001</a:t>
            </a:r>
            <a:endParaRPr lang="en-US"/>
          </a:p>
        </p:txBody>
      </p:sp>
    </p:spTree>
    <p:extLst>
      <p:ext uri="{BB962C8B-B14F-4D97-AF65-F5344CB8AC3E}">
        <p14:creationId xmlns:p14="http://schemas.microsoft.com/office/powerpoint/2010/main" val="41714722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457200"/>
          </a:xfrm>
        </p:spPr>
        <p:txBody>
          <a:bodyPr/>
          <a:lstStyle/>
          <a:p>
            <a:r>
              <a:rPr lang="en-US" sz="2600" b="1" dirty="0" smtClean="0">
                <a:latin typeface="Times New Roman" panose="02020603050405020304" pitchFamily="18" charset="0"/>
                <a:cs typeface="Times New Roman" panose="02020603050405020304" pitchFamily="18" charset="0"/>
              </a:rPr>
              <a:t>Specific OHS responsibilities are as follows; </a:t>
            </a:r>
            <a:endParaRPr lang="en-US" sz="2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381000" y="1447800"/>
            <a:ext cx="8288547" cy="4724400"/>
          </a:xfrm>
        </p:spPr>
        <p:txBody>
          <a:bodyPr/>
          <a:lstStyle/>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212881119"/>
              </p:ext>
            </p:extLst>
          </p:nvPr>
        </p:nvGraphicFramePr>
        <p:xfrm>
          <a:off x="381000" y="1371600"/>
          <a:ext cx="8382000" cy="4732020"/>
        </p:xfrm>
        <a:graphic>
          <a:graphicData uri="http://schemas.openxmlformats.org/drawingml/2006/table">
            <a:tbl>
              <a:tblPr firstRow="1" bandRow="1">
                <a:tableStyleId>{5C22544A-7EE6-4342-B048-85BDC9FD1C3A}</a:tableStyleId>
              </a:tblPr>
              <a:tblGrid>
                <a:gridCol w="1676400"/>
                <a:gridCol w="5562600"/>
                <a:gridCol w="1143000"/>
              </a:tblGrid>
              <a:tr h="0">
                <a:tc>
                  <a:txBody>
                    <a:bodyPr/>
                    <a:lstStyle/>
                    <a:p>
                      <a:pPr marL="0" marR="0" algn="ctr">
                        <a:lnSpc>
                          <a:spcPct val="115000"/>
                        </a:lnSpc>
                        <a:spcBef>
                          <a:spcPts val="0"/>
                        </a:spcBef>
                        <a:spcAft>
                          <a:spcPts val="0"/>
                        </a:spcAft>
                        <a:tabLst>
                          <a:tab pos="5886450" algn="r"/>
                        </a:tabLst>
                      </a:pPr>
                      <a:r>
                        <a:rPr lang="en-US" sz="1000" dirty="0">
                          <a:effectLst/>
                          <a:latin typeface="Times New Roman" panose="02020603050405020304" pitchFamily="18" charset="0"/>
                          <a:cs typeface="Times New Roman" panose="02020603050405020304" pitchFamily="18" charset="0"/>
                        </a:rPr>
                        <a:t>Department / Role</a:t>
                      </a:r>
                      <a:endParaRPr lang="en-US" sz="1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tabLst>
                          <a:tab pos="5886450" algn="r"/>
                        </a:tabLst>
                      </a:pPr>
                      <a:r>
                        <a:rPr lang="en-US" sz="1000">
                          <a:effectLst/>
                          <a:latin typeface="Times New Roman" panose="02020603050405020304" pitchFamily="18" charset="0"/>
                          <a:cs typeface="Times New Roman" panose="02020603050405020304" pitchFamily="18" charset="0"/>
                        </a:rPr>
                        <a:t>Responsibilities</a:t>
                      </a:r>
                      <a:endParaRPr lang="en-US" sz="1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tabLst>
                          <a:tab pos="5886450" algn="r"/>
                        </a:tabLst>
                      </a:pPr>
                      <a:r>
                        <a:rPr lang="en-US" sz="1000" dirty="0">
                          <a:effectLst/>
                          <a:latin typeface="Times New Roman" panose="02020603050405020304" pitchFamily="18" charset="0"/>
                          <a:cs typeface="Times New Roman" panose="02020603050405020304" pitchFamily="18" charset="0"/>
                        </a:rPr>
                        <a:t>Accountability </a:t>
                      </a:r>
                      <a:endParaRPr lang="en-US" sz="1000" dirty="0">
                        <a:effectLst/>
                        <a:latin typeface="Times New Roman" panose="02020603050405020304" pitchFamily="18" charset="0"/>
                        <a:ea typeface="Times New Roman"/>
                        <a:cs typeface="Times New Roman" panose="02020603050405020304" pitchFamily="18" charset="0"/>
                      </a:endParaRPr>
                    </a:p>
                  </a:txBody>
                  <a:tcPr marL="68580" marR="68580" marT="0" marB="0"/>
                </a:tc>
              </a:tr>
              <a:tr h="370840">
                <a:tc>
                  <a:txBody>
                    <a:bodyPr/>
                    <a:lstStyle/>
                    <a:p>
                      <a:pPr marL="0" marR="0">
                        <a:lnSpc>
                          <a:spcPct val="115000"/>
                        </a:lnSpc>
                        <a:spcBef>
                          <a:spcPts val="0"/>
                        </a:spcBef>
                        <a:spcAft>
                          <a:spcPts val="0"/>
                        </a:spcAft>
                        <a:tabLst>
                          <a:tab pos="5886450" algn="r"/>
                        </a:tabLst>
                      </a:pPr>
                      <a:r>
                        <a:rPr lang="en-US" sz="1000" dirty="0">
                          <a:effectLst/>
                          <a:latin typeface="Times New Roman"/>
                          <a:ea typeface="Times New Roman"/>
                        </a:rPr>
                        <a:t>Safety Officer (NRL Quality coordinator is acting as Safety officer)</a:t>
                      </a:r>
                    </a:p>
                    <a:p>
                      <a:pPr marL="0" marR="0">
                        <a:lnSpc>
                          <a:spcPct val="115000"/>
                        </a:lnSpc>
                        <a:spcBef>
                          <a:spcPts val="0"/>
                        </a:spcBef>
                        <a:spcAft>
                          <a:spcPts val="0"/>
                        </a:spcAft>
                        <a:tabLst>
                          <a:tab pos="5886450" algn="r"/>
                        </a:tabLst>
                      </a:pPr>
                      <a:r>
                        <a:rPr lang="en-US" sz="1000" dirty="0">
                          <a:effectLst/>
                          <a:latin typeface="Times New Roman"/>
                          <a:ea typeface="Times New Roman"/>
                        </a:rPr>
                        <a:t> </a:t>
                      </a:r>
                    </a:p>
                  </a:txBody>
                  <a:tcPr marL="68580" marR="68580" marT="0" marB="0"/>
                </a:tc>
                <a:tc>
                  <a:txBody>
                    <a:bodyPr/>
                    <a:lstStyle/>
                    <a:p>
                      <a:pPr marL="0" marR="0" lvl="0" indent="0" rtl="0">
                        <a:lnSpc>
                          <a:spcPct val="115000"/>
                        </a:lnSpc>
                        <a:spcBef>
                          <a:spcPts val="0"/>
                        </a:spcBef>
                        <a:spcAft>
                          <a:spcPts val="0"/>
                        </a:spcAft>
                        <a:buFont typeface="Symbol"/>
                        <a:buNone/>
                        <a:tabLst>
                          <a:tab pos="228600" algn="l"/>
                          <a:tab pos="5886450" algn="r"/>
                        </a:tabLst>
                      </a:pPr>
                      <a:r>
                        <a:rPr lang="en-US" sz="1000" dirty="0" smtClean="0">
                          <a:effectLst/>
                          <a:latin typeface="Times New Roman"/>
                          <a:ea typeface="Times New Roman"/>
                        </a:rPr>
                        <a:t>•	Orient new staff to safety in the laboratory</a:t>
                      </a:r>
                    </a:p>
                    <a:p>
                      <a:pPr marL="0" marR="0" lvl="0" indent="0" rtl="0">
                        <a:lnSpc>
                          <a:spcPct val="115000"/>
                        </a:lnSpc>
                        <a:spcBef>
                          <a:spcPts val="0"/>
                        </a:spcBef>
                        <a:spcAft>
                          <a:spcPts val="0"/>
                        </a:spcAft>
                        <a:buFont typeface="Symbol"/>
                        <a:buNone/>
                        <a:tabLst>
                          <a:tab pos="228600" algn="l"/>
                          <a:tab pos="5886450" algn="r"/>
                        </a:tabLst>
                      </a:pPr>
                      <a:r>
                        <a:rPr lang="en-US" sz="1000" dirty="0" smtClean="0">
                          <a:effectLst/>
                          <a:latin typeface="Times New Roman"/>
                          <a:ea typeface="Times New Roman"/>
                        </a:rPr>
                        <a:t>•	Train staff in safe work practices and procedures in compliance with established NRL policies and procedures, including fire safety and other lab health-related guidelines</a:t>
                      </a:r>
                    </a:p>
                    <a:p>
                      <a:pPr marL="0" marR="0" lvl="0" indent="0" rtl="0">
                        <a:lnSpc>
                          <a:spcPct val="115000"/>
                        </a:lnSpc>
                        <a:spcBef>
                          <a:spcPts val="0"/>
                        </a:spcBef>
                        <a:spcAft>
                          <a:spcPts val="0"/>
                        </a:spcAft>
                        <a:buFont typeface="Symbol"/>
                        <a:buNone/>
                        <a:tabLst>
                          <a:tab pos="228600" algn="l"/>
                          <a:tab pos="5886450" algn="r"/>
                        </a:tabLst>
                      </a:pPr>
                      <a:r>
                        <a:rPr lang="en-US" sz="1000" dirty="0" smtClean="0">
                          <a:effectLst/>
                          <a:latin typeface="Times New Roman"/>
                          <a:ea typeface="Times New Roman"/>
                        </a:rPr>
                        <a:t>•	Take appropriate action to correct any actual or potential health or safety hazard </a:t>
                      </a:r>
                    </a:p>
                    <a:p>
                      <a:pPr marL="0" marR="0" lvl="0" indent="0" rtl="0">
                        <a:lnSpc>
                          <a:spcPct val="115000"/>
                        </a:lnSpc>
                        <a:spcBef>
                          <a:spcPts val="0"/>
                        </a:spcBef>
                        <a:spcAft>
                          <a:spcPts val="0"/>
                        </a:spcAft>
                        <a:buFont typeface="Symbol"/>
                        <a:buNone/>
                        <a:tabLst>
                          <a:tab pos="228600" algn="l"/>
                          <a:tab pos="5886450" algn="r"/>
                        </a:tabLst>
                      </a:pPr>
                      <a:r>
                        <a:rPr lang="en-US" sz="1000" dirty="0" smtClean="0">
                          <a:effectLst/>
                          <a:latin typeface="Times New Roman"/>
                          <a:ea typeface="Times New Roman"/>
                        </a:rPr>
                        <a:t>•	Coordinate all safety and health related activities </a:t>
                      </a:r>
                    </a:p>
                    <a:p>
                      <a:pPr marL="0" marR="0" lvl="0" indent="0" rtl="0">
                        <a:lnSpc>
                          <a:spcPct val="115000"/>
                        </a:lnSpc>
                        <a:spcBef>
                          <a:spcPts val="0"/>
                        </a:spcBef>
                        <a:spcAft>
                          <a:spcPts val="0"/>
                        </a:spcAft>
                        <a:buFont typeface="Symbol"/>
                        <a:buNone/>
                        <a:tabLst>
                          <a:tab pos="228600" algn="l"/>
                          <a:tab pos="5886450" algn="r"/>
                        </a:tabLst>
                      </a:pPr>
                      <a:r>
                        <a:rPr lang="en-US" sz="1000" dirty="0" smtClean="0">
                          <a:effectLst/>
                          <a:latin typeface="Times New Roman"/>
                          <a:ea typeface="Times New Roman"/>
                        </a:rPr>
                        <a:t>•	Conducting Risk assessments </a:t>
                      </a:r>
                    </a:p>
                    <a:p>
                      <a:pPr marL="0" marR="0" lvl="0" indent="0" rtl="0">
                        <a:lnSpc>
                          <a:spcPct val="115000"/>
                        </a:lnSpc>
                        <a:spcBef>
                          <a:spcPts val="0"/>
                        </a:spcBef>
                        <a:spcAft>
                          <a:spcPts val="0"/>
                        </a:spcAft>
                        <a:buFont typeface="Symbol"/>
                        <a:buNone/>
                        <a:tabLst>
                          <a:tab pos="228600" algn="l"/>
                          <a:tab pos="5886450" algn="r"/>
                        </a:tabLst>
                      </a:pPr>
                      <a:r>
                        <a:rPr lang="en-US" sz="1000" dirty="0" smtClean="0">
                          <a:effectLst/>
                          <a:latin typeface="Times New Roman"/>
                          <a:ea typeface="Times New Roman"/>
                        </a:rPr>
                        <a:t>•	Incident investigation and reporting </a:t>
                      </a:r>
                    </a:p>
                    <a:p>
                      <a:pPr marL="0" marR="0" lvl="0" indent="0" rtl="0">
                        <a:lnSpc>
                          <a:spcPct val="115000"/>
                        </a:lnSpc>
                        <a:spcBef>
                          <a:spcPts val="0"/>
                        </a:spcBef>
                        <a:spcAft>
                          <a:spcPts val="0"/>
                        </a:spcAft>
                        <a:buFont typeface="Symbol"/>
                        <a:buNone/>
                        <a:tabLst>
                          <a:tab pos="228600" algn="l"/>
                          <a:tab pos="5886450" algn="r"/>
                        </a:tabLst>
                      </a:pPr>
                      <a:r>
                        <a:rPr lang="en-US" sz="1000" dirty="0" smtClean="0">
                          <a:effectLst/>
                          <a:latin typeface="Times New Roman"/>
                          <a:ea typeface="Times New Roman"/>
                        </a:rPr>
                        <a:t>•	Coordinate the contractor Management activities </a:t>
                      </a:r>
                    </a:p>
                    <a:p>
                      <a:pPr marL="0" marR="0" lvl="0" indent="0" rtl="0">
                        <a:lnSpc>
                          <a:spcPct val="115000"/>
                        </a:lnSpc>
                        <a:spcBef>
                          <a:spcPts val="0"/>
                        </a:spcBef>
                        <a:spcAft>
                          <a:spcPts val="0"/>
                        </a:spcAft>
                        <a:buFont typeface="Symbol"/>
                        <a:buNone/>
                        <a:tabLst>
                          <a:tab pos="228600" algn="l"/>
                          <a:tab pos="5886450" algn="r"/>
                        </a:tabLst>
                      </a:pPr>
                      <a:r>
                        <a:rPr lang="en-US" sz="1000" dirty="0" smtClean="0">
                          <a:effectLst/>
                          <a:latin typeface="Times New Roman"/>
                          <a:ea typeface="Times New Roman"/>
                        </a:rPr>
                        <a:t>•	OHS Document management </a:t>
                      </a:r>
                    </a:p>
                    <a:p>
                      <a:pPr marL="0" marR="0" lvl="0" indent="0" rtl="0">
                        <a:lnSpc>
                          <a:spcPct val="115000"/>
                        </a:lnSpc>
                        <a:spcBef>
                          <a:spcPts val="0"/>
                        </a:spcBef>
                        <a:spcAft>
                          <a:spcPts val="0"/>
                        </a:spcAft>
                        <a:buFont typeface="Symbol"/>
                        <a:buNone/>
                        <a:tabLst>
                          <a:tab pos="228600" algn="l"/>
                          <a:tab pos="5886450" algn="r"/>
                        </a:tabLst>
                      </a:pPr>
                      <a:r>
                        <a:rPr lang="en-US" sz="1000" dirty="0" smtClean="0">
                          <a:effectLst/>
                          <a:latin typeface="Times New Roman"/>
                          <a:ea typeface="Times New Roman"/>
                        </a:rPr>
                        <a:t>•	Conduct internal OHS Audit/Inspections</a:t>
                      </a:r>
                    </a:p>
                    <a:p>
                      <a:pPr marL="0" marR="0" lvl="0" indent="0" rtl="0">
                        <a:lnSpc>
                          <a:spcPct val="115000"/>
                        </a:lnSpc>
                        <a:spcBef>
                          <a:spcPts val="0"/>
                        </a:spcBef>
                        <a:spcAft>
                          <a:spcPts val="0"/>
                        </a:spcAft>
                        <a:buFont typeface="Symbol"/>
                        <a:buNone/>
                        <a:tabLst>
                          <a:tab pos="228600" algn="l"/>
                          <a:tab pos="5886450" algn="r"/>
                        </a:tabLst>
                      </a:pPr>
                      <a:r>
                        <a:rPr lang="en-US" sz="1000" dirty="0" smtClean="0">
                          <a:effectLst/>
                          <a:latin typeface="Times New Roman"/>
                          <a:ea typeface="Times New Roman"/>
                        </a:rPr>
                        <a:t>•	Conduct performance review discussions with contractors</a:t>
                      </a:r>
                    </a:p>
                    <a:p>
                      <a:pPr marL="0" marR="0" lvl="0" indent="0" rtl="0">
                        <a:lnSpc>
                          <a:spcPct val="115000"/>
                        </a:lnSpc>
                        <a:spcBef>
                          <a:spcPts val="0"/>
                        </a:spcBef>
                        <a:spcAft>
                          <a:spcPts val="0"/>
                        </a:spcAft>
                        <a:buFont typeface="Symbol"/>
                        <a:buNone/>
                        <a:tabLst>
                          <a:tab pos="228600" algn="l"/>
                          <a:tab pos="5886450" algn="r"/>
                        </a:tabLst>
                      </a:pPr>
                      <a:r>
                        <a:rPr lang="en-US" sz="1000" dirty="0" smtClean="0">
                          <a:effectLst/>
                          <a:latin typeface="Times New Roman"/>
                          <a:ea typeface="Times New Roman"/>
                        </a:rPr>
                        <a:t>•	Perform all corrective actions for audit and inspection findings and coordinate with all stake holders.</a:t>
                      </a:r>
                    </a:p>
                    <a:p>
                      <a:pPr marL="0" marR="0" lvl="0" indent="0" rtl="0">
                        <a:lnSpc>
                          <a:spcPct val="115000"/>
                        </a:lnSpc>
                        <a:spcBef>
                          <a:spcPts val="0"/>
                        </a:spcBef>
                        <a:spcAft>
                          <a:spcPts val="0"/>
                        </a:spcAft>
                        <a:buFont typeface="Symbol"/>
                        <a:buNone/>
                        <a:tabLst>
                          <a:tab pos="228600" algn="l"/>
                          <a:tab pos="5886450" algn="r"/>
                        </a:tabLst>
                      </a:pPr>
                      <a:r>
                        <a:rPr lang="en-US" sz="1000" dirty="0" smtClean="0">
                          <a:effectLst/>
                          <a:latin typeface="Times New Roman"/>
                          <a:ea typeface="Times New Roman"/>
                        </a:rPr>
                        <a:t>•	Data collection and preparation of OHS KPIs and ensure corrective actions are performed for outliers </a:t>
                      </a:r>
                    </a:p>
                    <a:p>
                      <a:pPr marL="0" marR="0" lvl="0" indent="0" rtl="0">
                        <a:lnSpc>
                          <a:spcPct val="115000"/>
                        </a:lnSpc>
                        <a:spcBef>
                          <a:spcPts val="0"/>
                        </a:spcBef>
                        <a:spcAft>
                          <a:spcPts val="0"/>
                        </a:spcAft>
                        <a:buFont typeface="Symbol"/>
                        <a:buNone/>
                        <a:tabLst>
                          <a:tab pos="228600" algn="l"/>
                          <a:tab pos="5886450" algn="r"/>
                        </a:tabLst>
                      </a:pPr>
                      <a:r>
                        <a:rPr lang="en-US" sz="1000" dirty="0" smtClean="0">
                          <a:effectLst/>
                          <a:latin typeface="Times New Roman"/>
                          <a:ea typeface="Times New Roman"/>
                        </a:rPr>
                        <a:t>•	Submission of performance reports to NRL management and HAAD</a:t>
                      </a:r>
                    </a:p>
                    <a:p>
                      <a:pPr marL="0" marR="0" lvl="0" indent="0" rtl="0">
                        <a:lnSpc>
                          <a:spcPct val="115000"/>
                        </a:lnSpc>
                        <a:spcBef>
                          <a:spcPts val="0"/>
                        </a:spcBef>
                        <a:spcAft>
                          <a:spcPts val="0"/>
                        </a:spcAft>
                        <a:buFont typeface="Symbol"/>
                        <a:buNone/>
                        <a:tabLst>
                          <a:tab pos="228600" algn="l"/>
                          <a:tab pos="5886450" algn="r"/>
                        </a:tabLst>
                      </a:pPr>
                      <a:r>
                        <a:rPr lang="en-US" sz="1000" dirty="0" smtClean="0">
                          <a:effectLst/>
                          <a:latin typeface="Times New Roman"/>
                          <a:ea typeface="Times New Roman"/>
                        </a:rPr>
                        <a:t>•	Perform risk assessments are conducted </a:t>
                      </a:r>
                    </a:p>
                    <a:p>
                      <a:pPr marL="0" marR="0" lvl="0" indent="0" rtl="0">
                        <a:lnSpc>
                          <a:spcPct val="115000"/>
                        </a:lnSpc>
                        <a:spcBef>
                          <a:spcPts val="0"/>
                        </a:spcBef>
                        <a:spcAft>
                          <a:spcPts val="0"/>
                        </a:spcAft>
                        <a:buFont typeface="Symbol"/>
                        <a:buNone/>
                        <a:tabLst>
                          <a:tab pos="228600" algn="l"/>
                          <a:tab pos="5886450" algn="r"/>
                        </a:tabLst>
                      </a:pPr>
                      <a:r>
                        <a:rPr lang="en-US" sz="1000" dirty="0" smtClean="0">
                          <a:effectLst/>
                          <a:latin typeface="Times New Roman"/>
                          <a:ea typeface="Times New Roman"/>
                        </a:rPr>
                        <a:t>•	Perform incident investigation and reporting</a:t>
                      </a:r>
                    </a:p>
                    <a:p>
                      <a:pPr marL="0" marR="0" lvl="0" indent="0" rtl="0">
                        <a:lnSpc>
                          <a:spcPct val="115000"/>
                        </a:lnSpc>
                        <a:spcBef>
                          <a:spcPts val="0"/>
                        </a:spcBef>
                        <a:spcAft>
                          <a:spcPts val="0"/>
                        </a:spcAft>
                        <a:buFont typeface="Symbol"/>
                        <a:buNone/>
                        <a:tabLst>
                          <a:tab pos="228600" algn="l"/>
                          <a:tab pos="5886450" algn="r"/>
                        </a:tabLst>
                      </a:pPr>
                      <a:r>
                        <a:rPr lang="en-US" sz="1000" dirty="0" smtClean="0">
                          <a:effectLst/>
                          <a:latin typeface="Times New Roman"/>
                          <a:ea typeface="Times New Roman"/>
                        </a:rPr>
                        <a:t>•	Perform review of OHS performance reports </a:t>
                      </a:r>
                    </a:p>
                    <a:p>
                      <a:pPr marL="0" marR="0" lvl="0" indent="0" rtl="0">
                        <a:lnSpc>
                          <a:spcPct val="115000"/>
                        </a:lnSpc>
                        <a:spcBef>
                          <a:spcPts val="0"/>
                        </a:spcBef>
                        <a:spcAft>
                          <a:spcPts val="0"/>
                        </a:spcAft>
                        <a:buFont typeface="Symbol"/>
                        <a:buNone/>
                        <a:tabLst>
                          <a:tab pos="228600" algn="l"/>
                          <a:tab pos="5886450" algn="r"/>
                        </a:tabLst>
                      </a:pPr>
                      <a:r>
                        <a:rPr lang="en-US" sz="1000" dirty="0" smtClean="0">
                          <a:effectLst/>
                          <a:latin typeface="Times New Roman"/>
                          <a:ea typeface="Times New Roman"/>
                        </a:rPr>
                        <a:t>•	Coordinate the Management of change procedures </a:t>
                      </a:r>
                    </a:p>
                    <a:p>
                      <a:pPr marL="0" marR="0" lvl="0" indent="0" rtl="0">
                        <a:lnSpc>
                          <a:spcPct val="115000"/>
                        </a:lnSpc>
                        <a:spcBef>
                          <a:spcPts val="0"/>
                        </a:spcBef>
                        <a:spcAft>
                          <a:spcPts val="0"/>
                        </a:spcAft>
                        <a:buFont typeface="Symbol"/>
                        <a:buNone/>
                        <a:tabLst>
                          <a:tab pos="228600" algn="l"/>
                          <a:tab pos="5886450" algn="r"/>
                        </a:tabLst>
                      </a:pPr>
                      <a:r>
                        <a:rPr lang="en-US" sz="1000" dirty="0" smtClean="0">
                          <a:effectLst/>
                          <a:latin typeface="Times New Roman"/>
                          <a:ea typeface="Times New Roman"/>
                        </a:rPr>
                        <a:t>•	Prepare Management review and coordinate with all relevant stake holders to discuss this and minute the meeting.</a:t>
                      </a:r>
                    </a:p>
                    <a:p>
                      <a:pPr marL="0" marR="0" lvl="0" indent="0" rtl="0">
                        <a:lnSpc>
                          <a:spcPct val="115000"/>
                        </a:lnSpc>
                        <a:spcBef>
                          <a:spcPts val="0"/>
                        </a:spcBef>
                        <a:spcAft>
                          <a:spcPts val="0"/>
                        </a:spcAft>
                        <a:buFont typeface="Symbol"/>
                        <a:buNone/>
                        <a:tabLst>
                          <a:tab pos="228600" algn="l"/>
                          <a:tab pos="5886450" algn="r"/>
                        </a:tabLst>
                      </a:pPr>
                      <a:r>
                        <a:rPr lang="en-US" sz="1000" dirty="0" smtClean="0">
                          <a:effectLst/>
                          <a:latin typeface="Times New Roman"/>
                          <a:ea typeface="Times New Roman"/>
                        </a:rPr>
                        <a:t>•	OHS Document Management </a:t>
                      </a:r>
                    </a:p>
                  </a:txBody>
                  <a:tcPr marL="68580" marR="68580" marT="0" marB="0"/>
                </a:tc>
                <a:tc>
                  <a:txBody>
                    <a:bodyPr/>
                    <a:lstStyle/>
                    <a:p>
                      <a:pPr marL="0" marR="0">
                        <a:lnSpc>
                          <a:spcPct val="115000"/>
                        </a:lnSpc>
                        <a:spcBef>
                          <a:spcPts val="0"/>
                        </a:spcBef>
                        <a:spcAft>
                          <a:spcPts val="0"/>
                        </a:spcAft>
                        <a:tabLst>
                          <a:tab pos="5886450" algn="r"/>
                        </a:tabLst>
                      </a:pPr>
                      <a:r>
                        <a:rPr lang="en-US" sz="1000">
                          <a:effectLst/>
                          <a:latin typeface="Times New Roman"/>
                          <a:ea typeface="Times New Roman"/>
                        </a:rPr>
                        <a:t>Inspections, documentation, audits, safety trainings  </a:t>
                      </a:r>
                    </a:p>
                  </a:txBody>
                  <a:tcPr marL="68580" marR="68580" marT="0" marB="0"/>
                </a:tc>
              </a:tr>
              <a:tr h="370840">
                <a:tc>
                  <a:txBody>
                    <a:bodyPr/>
                    <a:lstStyle/>
                    <a:p>
                      <a:pPr marL="0" marR="0">
                        <a:lnSpc>
                          <a:spcPct val="115000"/>
                        </a:lnSpc>
                        <a:spcBef>
                          <a:spcPts val="0"/>
                        </a:spcBef>
                        <a:spcAft>
                          <a:spcPts val="0"/>
                        </a:spcAft>
                        <a:tabLst>
                          <a:tab pos="5886450" algn="r"/>
                        </a:tabLst>
                      </a:pPr>
                      <a:r>
                        <a:rPr lang="en-US" sz="1000">
                          <a:effectLst/>
                          <a:latin typeface="Times New Roman"/>
                          <a:ea typeface="Times New Roman"/>
                        </a:rPr>
                        <a:t>Infection Controller (NRL Microbiology Supervisor/designee is acting as Infection Controller)</a:t>
                      </a:r>
                    </a:p>
                  </a:txBody>
                  <a:tcPr marL="68580" marR="68580" marT="0" marB="0"/>
                </a:tc>
                <a:tc>
                  <a:txBody>
                    <a:bodyPr/>
                    <a:lstStyle/>
                    <a:p>
                      <a:pPr marL="342900" marR="0" lvl="0" indent="-342900" rtl="0">
                        <a:lnSpc>
                          <a:spcPct val="115000"/>
                        </a:lnSpc>
                        <a:spcBef>
                          <a:spcPts val="0"/>
                        </a:spcBef>
                        <a:spcAft>
                          <a:spcPts val="0"/>
                        </a:spcAft>
                        <a:buFont typeface="Symbol"/>
                        <a:buChar char=""/>
                        <a:tabLst>
                          <a:tab pos="228600" algn="l"/>
                          <a:tab pos="5886450" algn="r"/>
                        </a:tabLst>
                      </a:pPr>
                      <a:r>
                        <a:rPr lang="en-US" sz="1000" dirty="0">
                          <a:effectLst/>
                          <a:latin typeface="Times New Roman"/>
                          <a:ea typeface="Times New Roman"/>
                        </a:rPr>
                        <a:t>Take every reasonable precaution to maintain a safe working environment by conducting periodic Infection control checks</a:t>
                      </a:r>
                    </a:p>
                    <a:p>
                      <a:pPr marL="342900" marR="0" lvl="0" indent="-342900">
                        <a:lnSpc>
                          <a:spcPct val="115000"/>
                        </a:lnSpc>
                        <a:spcBef>
                          <a:spcPts val="0"/>
                        </a:spcBef>
                        <a:spcAft>
                          <a:spcPts val="0"/>
                        </a:spcAft>
                        <a:buFont typeface="Symbol"/>
                        <a:buChar char=""/>
                        <a:tabLst>
                          <a:tab pos="228600" algn="l"/>
                          <a:tab pos="5886450" algn="r"/>
                        </a:tabLst>
                      </a:pPr>
                      <a:r>
                        <a:rPr lang="en-US" sz="1000" dirty="0">
                          <a:effectLst/>
                          <a:latin typeface="Times New Roman"/>
                          <a:ea typeface="Times New Roman"/>
                        </a:rPr>
                        <a:t>Orient and give training to new staff &amp; contractors for the infection control procedures in NRL</a:t>
                      </a:r>
                    </a:p>
                    <a:p>
                      <a:pPr marL="342900" marR="0" lvl="0" indent="-342900">
                        <a:lnSpc>
                          <a:spcPct val="115000"/>
                        </a:lnSpc>
                        <a:spcBef>
                          <a:spcPts val="0"/>
                        </a:spcBef>
                        <a:spcAft>
                          <a:spcPts val="0"/>
                        </a:spcAft>
                        <a:buFont typeface="Symbol"/>
                        <a:buChar char=""/>
                        <a:tabLst>
                          <a:tab pos="228600" algn="l"/>
                          <a:tab pos="5886450" algn="r"/>
                        </a:tabLst>
                      </a:pPr>
                      <a:r>
                        <a:rPr lang="en-US" sz="1000" dirty="0">
                          <a:effectLst/>
                          <a:latin typeface="Times New Roman"/>
                          <a:ea typeface="Times New Roman"/>
                        </a:rPr>
                        <a:t>Take appropriate action to correct any actual or potential health or safety hazard </a:t>
                      </a:r>
                    </a:p>
                    <a:p>
                      <a:pPr marL="342900" marR="0" lvl="0" indent="-342900">
                        <a:lnSpc>
                          <a:spcPct val="115000"/>
                        </a:lnSpc>
                        <a:spcBef>
                          <a:spcPts val="0"/>
                        </a:spcBef>
                        <a:spcAft>
                          <a:spcPts val="0"/>
                        </a:spcAft>
                        <a:buFont typeface="Symbol"/>
                        <a:buChar char=""/>
                        <a:tabLst>
                          <a:tab pos="228600" algn="l"/>
                          <a:tab pos="5886450" algn="r"/>
                        </a:tabLst>
                      </a:pPr>
                      <a:r>
                        <a:rPr lang="en-US" sz="1000" dirty="0">
                          <a:effectLst/>
                          <a:latin typeface="Times New Roman"/>
                          <a:ea typeface="Times New Roman"/>
                        </a:rPr>
                        <a:t>Infection Control Audits</a:t>
                      </a:r>
                    </a:p>
                  </a:txBody>
                  <a:tcPr marL="68580" marR="68580" marT="0" marB="0"/>
                </a:tc>
                <a:tc>
                  <a:txBody>
                    <a:bodyPr/>
                    <a:lstStyle/>
                    <a:p>
                      <a:pPr marL="0" marR="0">
                        <a:lnSpc>
                          <a:spcPct val="115000"/>
                        </a:lnSpc>
                        <a:spcBef>
                          <a:spcPts val="0"/>
                        </a:spcBef>
                        <a:spcAft>
                          <a:spcPts val="0"/>
                        </a:spcAft>
                        <a:tabLst>
                          <a:tab pos="5886450" algn="r"/>
                        </a:tabLst>
                      </a:pPr>
                      <a:r>
                        <a:rPr lang="en-US" sz="1000" dirty="0">
                          <a:effectLst/>
                          <a:latin typeface="Times New Roman"/>
                          <a:ea typeface="Times New Roman"/>
                        </a:rPr>
                        <a:t>All infection control trainings and inspections </a:t>
                      </a:r>
                    </a:p>
                  </a:txBody>
                  <a:tcPr marL="68580" marR="68580" marT="0" marB="0"/>
                </a:tc>
              </a:tr>
            </a:tbl>
          </a:graphicData>
        </a:graphic>
      </p:graphicFrame>
      <p:sp>
        <p:nvSpPr>
          <p:cNvPr id="4" name="Footer Placeholder 3"/>
          <p:cNvSpPr>
            <a:spLocks noGrp="1"/>
          </p:cNvSpPr>
          <p:nvPr>
            <p:ph type="ftr" sz="quarter" idx="11"/>
          </p:nvPr>
        </p:nvSpPr>
        <p:spPr/>
        <p:txBody>
          <a:bodyPr/>
          <a:lstStyle/>
          <a:p>
            <a:r>
              <a:rPr lang="en-US" smtClean="0"/>
              <a:t>NRL-TTC-PPT-008,ver:001</a:t>
            </a:r>
            <a:endParaRPr lang="en-US"/>
          </a:p>
        </p:txBody>
      </p:sp>
    </p:spTree>
    <p:extLst>
      <p:ext uri="{BB962C8B-B14F-4D97-AF65-F5344CB8AC3E}">
        <p14:creationId xmlns:p14="http://schemas.microsoft.com/office/powerpoint/2010/main" val="10166150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457200"/>
          </a:xfrm>
        </p:spPr>
        <p:txBody>
          <a:bodyPr/>
          <a:lstStyle/>
          <a:p>
            <a:r>
              <a:rPr lang="en-US" sz="2600" b="1" dirty="0" smtClean="0">
                <a:latin typeface="Times New Roman" panose="02020603050405020304" pitchFamily="18" charset="0"/>
                <a:cs typeface="Times New Roman" panose="02020603050405020304" pitchFamily="18" charset="0"/>
              </a:rPr>
              <a:t>Specific OHS responsibilities are as follows; </a:t>
            </a:r>
            <a:endParaRPr lang="en-US" sz="2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381000" y="1447800"/>
            <a:ext cx="8288547" cy="4724400"/>
          </a:xfrm>
        </p:spPr>
        <p:txBody>
          <a:bodyPr/>
          <a:lstStyle/>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553804695"/>
              </p:ext>
            </p:extLst>
          </p:nvPr>
        </p:nvGraphicFramePr>
        <p:xfrm>
          <a:off x="152400" y="1219201"/>
          <a:ext cx="8763000" cy="5051831"/>
        </p:xfrm>
        <a:graphic>
          <a:graphicData uri="http://schemas.openxmlformats.org/drawingml/2006/table">
            <a:tbl>
              <a:tblPr firstRow="1" bandRow="1">
                <a:tableStyleId>{5C22544A-7EE6-4342-B048-85BDC9FD1C3A}</a:tableStyleId>
              </a:tblPr>
              <a:tblGrid>
                <a:gridCol w="1672937"/>
                <a:gridCol w="6134100"/>
                <a:gridCol w="955963"/>
              </a:tblGrid>
              <a:tr h="172617">
                <a:tc>
                  <a:txBody>
                    <a:bodyPr/>
                    <a:lstStyle/>
                    <a:p>
                      <a:pPr marL="0" marR="0" algn="ctr">
                        <a:lnSpc>
                          <a:spcPct val="115000"/>
                        </a:lnSpc>
                        <a:spcBef>
                          <a:spcPts val="0"/>
                        </a:spcBef>
                        <a:spcAft>
                          <a:spcPts val="0"/>
                        </a:spcAft>
                        <a:tabLst>
                          <a:tab pos="5886450" algn="r"/>
                        </a:tabLst>
                      </a:pPr>
                      <a:r>
                        <a:rPr lang="en-US" sz="1000" dirty="0">
                          <a:effectLst/>
                          <a:latin typeface="Times New Roman" panose="02020603050405020304" pitchFamily="18" charset="0"/>
                          <a:cs typeface="Times New Roman" panose="02020603050405020304" pitchFamily="18" charset="0"/>
                        </a:rPr>
                        <a:t>Department / Role</a:t>
                      </a:r>
                      <a:endParaRPr lang="en-US" sz="1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tabLst>
                          <a:tab pos="5886450" algn="r"/>
                        </a:tabLst>
                      </a:pPr>
                      <a:r>
                        <a:rPr lang="en-US" sz="1000" dirty="0">
                          <a:effectLst/>
                          <a:latin typeface="Times New Roman" panose="02020603050405020304" pitchFamily="18" charset="0"/>
                          <a:cs typeface="Times New Roman" panose="02020603050405020304" pitchFamily="18" charset="0"/>
                        </a:rPr>
                        <a:t>Responsibilities</a:t>
                      </a:r>
                      <a:endParaRPr lang="en-US" sz="1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tabLst>
                          <a:tab pos="5886450" algn="r"/>
                        </a:tabLst>
                      </a:pPr>
                      <a:r>
                        <a:rPr lang="en-US" sz="1000" dirty="0">
                          <a:effectLst/>
                          <a:latin typeface="Times New Roman" panose="02020603050405020304" pitchFamily="18" charset="0"/>
                          <a:cs typeface="Times New Roman" panose="02020603050405020304" pitchFamily="18" charset="0"/>
                        </a:rPr>
                        <a:t>Accountability </a:t>
                      </a:r>
                      <a:endParaRPr lang="en-US" sz="1000" dirty="0">
                        <a:effectLst/>
                        <a:latin typeface="Times New Roman" panose="02020603050405020304" pitchFamily="18" charset="0"/>
                        <a:ea typeface="Times New Roman"/>
                        <a:cs typeface="Times New Roman" panose="02020603050405020304" pitchFamily="18" charset="0"/>
                      </a:endParaRPr>
                    </a:p>
                  </a:txBody>
                  <a:tcPr marL="68580" marR="68580" marT="0" marB="0"/>
                </a:tc>
              </a:tr>
              <a:tr h="2777186">
                <a:tc>
                  <a:txBody>
                    <a:bodyPr/>
                    <a:lstStyle/>
                    <a:p>
                      <a:pPr marL="0" marR="0">
                        <a:lnSpc>
                          <a:spcPct val="115000"/>
                        </a:lnSpc>
                        <a:spcBef>
                          <a:spcPts val="0"/>
                        </a:spcBef>
                        <a:spcAft>
                          <a:spcPts val="0"/>
                        </a:spcAft>
                        <a:tabLst>
                          <a:tab pos="5886450" algn="r"/>
                        </a:tabLst>
                      </a:pPr>
                      <a:r>
                        <a:rPr lang="en-US" sz="1000" dirty="0">
                          <a:effectLst/>
                          <a:latin typeface="Times New Roman"/>
                          <a:ea typeface="Times New Roman"/>
                        </a:rPr>
                        <a:t>Floor wardens &amp; Safety coordinators</a:t>
                      </a:r>
                    </a:p>
                    <a:p>
                      <a:pPr marL="0" marR="0">
                        <a:lnSpc>
                          <a:spcPct val="115000"/>
                        </a:lnSpc>
                        <a:spcBef>
                          <a:spcPts val="0"/>
                        </a:spcBef>
                        <a:spcAft>
                          <a:spcPts val="0"/>
                        </a:spcAft>
                        <a:tabLst>
                          <a:tab pos="5886450" algn="r"/>
                        </a:tabLst>
                      </a:pPr>
                      <a:r>
                        <a:rPr lang="en-US" sz="1000" dirty="0">
                          <a:effectLst/>
                          <a:latin typeface="Times New Roman"/>
                          <a:ea typeface="Times New Roman"/>
                        </a:rPr>
                        <a:t> </a:t>
                      </a:r>
                    </a:p>
                    <a:p>
                      <a:pPr marL="0" marR="0">
                        <a:lnSpc>
                          <a:spcPct val="115000"/>
                        </a:lnSpc>
                        <a:spcBef>
                          <a:spcPts val="0"/>
                        </a:spcBef>
                        <a:spcAft>
                          <a:spcPts val="0"/>
                        </a:spcAft>
                        <a:tabLst>
                          <a:tab pos="5886450" algn="r"/>
                        </a:tabLst>
                      </a:pPr>
                      <a:r>
                        <a:rPr lang="en-US" sz="1000" dirty="0">
                          <a:effectLst/>
                          <a:latin typeface="Times New Roman"/>
                          <a:ea typeface="Times New Roman"/>
                        </a:rPr>
                        <a:t>(To ensure proper functioning and communication of OHSMS, NRL QA department in alignment with NRL Operations , identified representatives in each NRL locations who is serving as safety coordinators who will coordinate the OHS activities with NRL Safety Officer)</a:t>
                      </a:r>
                    </a:p>
                  </a:txBody>
                  <a:tcPr marL="68580" marR="68580" marT="0" marB="0"/>
                </a:tc>
                <a:tc>
                  <a:txBody>
                    <a:bodyPr/>
                    <a:lstStyle/>
                    <a:p>
                      <a:pPr marL="342900" marR="0" lvl="0" indent="-342900" algn="just" rtl="0">
                        <a:lnSpc>
                          <a:spcPct val="115000"/>
                        </a:lnSpc>
                        <a:spcBef>
                          <a:spcPts val="0"/>
                        </a:spcBef>
                        <a:spcAft>
                          <a:spcPts val="0"/>
                        </a:spcAft>
                        <a:buFont typeface="Symbol"/>
                        <a:buChar char=""/>
                      </a:pPr>
                      <a:r>
                        <a:rPr lang="en-US" sz="1000" dirty="0">
                          <a:effectLst/>
                          <a:latin typeface="Times New Roman"/>
                          <a:ea typeface="Times New Roman"/>
                        </a:rPr>
                        <a:t>Act decisively during an emergency:</a:t>
                      </a:r>
                      <a:endParaRPr lang="en-US" sz="1200" dirty="0">
                        <a:effectLst/>
                        <a:latin typeface="Times New Roman"/>
                        <a:ea typeface="Times New Roman"/>
                      </a:endParaRPr>
                    </a:p>
                    <a:p>
                      <a:pPr marL="228600" marR="0" algn="just">
                        <a:lnSpc>
                          <a:spcPct val="115000"/>
                        </a:lnSpc>
                        <a:spcBef>
                          <a:spcPts val="0"/>
                        </a:spcBef>
                        <a:spcAft>
                          <a:spcPts val="0"/>
                        </a:spcAft>
                      </a:pPr>
                      <a:r>
                        <a:rPr lang="en-US" sz="1000" dirty="0" smtClean="0">
                          <a:effectLst/>
                          <a:latin typeface="Times New Roman"/>
                          <a:ea typeface="Times New Roman"/>
                        </a:rPr>
                        <a:t>a)Lead </a:t>
                      </a:r>
                      <a:r>
                        <a:rPr lang="en-US" sz="1000" dirty="0">
                          <a:effectLst/>
                          <a:latin typeface="Times New Roman"/>
                          <a:ea typeface="Times New Roman"/>
                        </a:rPr>
                        <a:t>floor occupants out of the building to assembly area.</a:t>
                      </a:r>
                    </a:p>
                    <a:p>
                      <a:pPr marL="228600" marR="0" algn="just">
                        <a:lnSpc>
                          <a:spcPct val="115000"/>
                        </a:lnSpc>
                        <a:spcBef>
                          <a:spcPts val="0"/>
                        </a:spcBef>
                        <a:spcAft>
                          <a:spcPts val="0"/>
                        </a:spcAft>
                      </a:pPr>
                      <a:r>
                        <a:rPr lang="en-US" sz="1000" dirty="0" smtClean="0">
                          <a:effectLst/>
                          <a:latin typeface="Times New Roman"/>
                          <a:ea typeface="Times New Roman"/>
                        </a:rPr>
                        <a:t>b)Knock </a:t>
                      </a:r>
                      <a:r>
                        <a:rPr lang="en-US" sz="1000" dirty="0">
                          <a:effectLst/>
                          <a:latin typeface="Times New Roman"/>
                          <a:ea typeface="Times New Roman"/>
                        </a:rPr>
                        <a:t>on bathrooms on the way out and announce the emergency.</a:t>
                      </a:r>
                    </a:p>
                    <a:p>
                      <a:pPr marL="228600" marR="0" algn="just">
                        <a:lnSpc>
                          <a:spcPct val="115000"/>
                        </a:lnSpc>
                        <a:spcBef>
                          <a:spcPts val="0"/>
                        </a:spcBef>
                        <a:spcAft>
                          <a:spcPts val="0"/>
                        </a:spcAft>
                      </a:pPr>
                      <a:r>
                        <a:rPr lang="en-US" sz="1000" dirty="0" smtClean="0">
                          <a:effectLst/>
                          <a:latin typeface="Times New Roman"/>
                          <a:ea typeface="Times New Roman"/>
                        </a:rPr>
                        <a:t>c)Close </a:t>
                      </a:r>
                      <a:r>
                        <a:rPr lang="en-US" sz="1000" dirty="0">
                          <a:effectLst/>
                          <a:latin typeface="Times New Roman"/>
                          <a:ea typeface="Times New Roman"/>
                        </a:rPr>
                        <a:t>doors on the way out.</a:t>
                      </a:r>
                    </a:p>
                    <a:p>
                      <a:pPr marL="228600" marR="0" algn="just">
                        <a:lnSpc>
                          <a:spcPct val="115000"/>
                        </a:lnSpc>
                        <a:spcBef>
                          <a:spcPts val="0"/>
                        </a:spcBef>
                        <a:spcAft>
                          <a:spcPts val="0"/>
                        </a:spcAft>
                      </a:pPr>
                      <a:r>
                        <a:rPr lang="en-US" sz="1000" dirty="0" smtClean="0">
                          <a:effectLst/>
                          <a:latin typeface="Times New Roman"/>
                          <a:ea typeface="Times New Roman"/>
                        </a:rPr>
                        <a:t>d)Note </a:t>
                      </a:r>
                      <a:r>
                        <a:rPr lang="en-US" sz="1000" dirty="0">
                          <a:effectLst/>
                          <a:latin typeface="Times New Roman"/>
                          <a:ea typeface="Times New Roman"/>
                        </a:rPr>
                        <a:t>any pertinent observations on the way out of the building (smoke, people not leaving, etc.)</a:t>
                      </a:r>
                    </a:p>
                    <a:p>
                      <a:pPr marL="228600" marR="0" algn="just">
                        <a:lnSpc>
                          <a:spcPct val="115000"/>
                        </a:lnSpc>
                        <a:spcBef>
                          <a:spcPts val="0"/>
                        </a:spcBef>
                        <a:spcAft>
                          <a:spcPts val="0"/>
                        </a:spcAft>
                      </a:pPr>
                      <a:r>
                        <a:rPr lang="en-US" sz="1000" dirty="0" smtClean="0">
                          <a:effectLst/>
                          <a:latin typeface="Times New Roman"/>
                          <a:ea typeface="Times New Roman"/>
                        </a:rPr>
                        <a:t>e)Report </a:t>
                      </a:r>
                      <a:r>
                        <a:rPr lang="en-US" sz="1000" dirty="0">
                          <a:effectLst/>
                          <a:latin typeface="Times New Roman"/>
                          <a:ea typeface="Times New Roman"/>
                        </a:rPr>
                        <a:t>any OHS issues to Safety officer</a:t>
                      </a:r>
                    </a:p>
                    <a:p>
                      <a:pPr marL="342900" marR="0" lvl="0" indent="-342900" algn="just">
                        <a:lnSpc>
                          <a:spcPct val="115000"/>
                        </a:lnSpc>
                        <a:spcBef>
                          <a:spcPts val="0"/>
                        </a:spcBef>
                        <a:spcAft>
                          <a:spcPts val="0"/>
                        </a:spcAft>
                        <a:buFont typeface="Symbol"/>
                        <a:buChar char=""/>
                      </a:pPr>
                      <a:r>
                        <a:rPr lang="en-US" sz="1000" dirty="0">
                          <a:effectLst/>
                          <a:latin typeface="Times New Roman"/>
                          <a:ea typeface="Times New Roman"/>
                        </a:rPr>
                        <a:t>Know the emergency evacuation routes and location of exits for the building.</a:t>
                      </a:r>
                      <a:endParaRPr lang="en-US" sz="1200" dirty="0">
                        <a:effectLst/>
                        <a:latin typeface="Times New Roman"/>
                        <a:ea typeface="Times New Roman"/>
                      </a:endParaRPr>
                    </a:p>
                    <a:p>
                      <a:pPr marL="342900" marR="0" lvl="0" indent="-342900" algn="just">
                        <a:lnSpc>
                          <a:spcPct val="115000"/>
                        </a:lnSpc>
                        <a:spcBef>
                          <a:spcPts val="0"/>
                        </a:spcBef>
                        <a:spcAft>
                          <a:spcPts val="0"/>
                        </a:spcAft>
                        <a:buFont typeface="Symbol"/>
                        <a:buChar char=""/>
                      </a:pPr>
                      <a:r>
                        <a:rPr lang="en-US" sz="1000" dirty="0">
                          <a:effectLst/>
                          <a:latin typeface="Times New Roman"/>
                          <a:ea typeface="Times New Roman"/>
                        </a:rPr>
                        <a:t>Identify any disabled personnel and work out a plan for their evacuation.</a:t>
                      </a:r>
                      <a:endParaRPr lang="en-US" sz="1200" dirty="0">
                        <a:effectLst/>
                        <a:latin typeface="Times New Roman"/>
                        <a:ea typeface="Times New Roman"/>
                      </a:endParaRPr>
                    </a:p>
                    <a:p>
                      <a:pPr marL="342900" marR="0" lvl="0" indent="-342900" algn="just">
                        <a:lnSpc>
                          <a:spcPct val="115000"/>
                        </a:lnSpc>
                        <a:spcBef>
                          <a:spcPts val="0"/>
                        </a:spcBef>
                        <a:spcAft>
                          <a:spcPts val="0"/>
                        </a:spcAft>
                        <a:buFont typeface="Symbol"/>
                        <a:buChar char=""/>
                      </a:pPr>
                      <a:r>
                        <a:rPr lang="en-US" sz="1000" dirty="0">
                          <a:effectLst/>
                          <a:latin typeface="Times New Roman"/>
                          <a:ea typeface="Times New Roman"/>
                        </a:rPr>
                        <a:t>Keep up-to-date list of staff (see attached list, please update)</a:t>
                      </a:r>
                      <a:endParaRPr lang="en-US" sz="1200" dirty="0">
                        <a:effectLst/>
                        <a:latin typeface="Times New Roman"/>
                        <a:ea typeface="Times New Roman"/>
                      </a:endParaRPr>
                    </a:p>
                    <a:p>
                      <a:pPr marL="342900" marR="0" lvl="0" indent="-342900" algn="just">
                        <a:lnSpc>
                          <a:spcPct val="115000"/>
                        </a:lnSpc>
                        <a:spcBef>
                          <a:spcPts val="0"/>
                        </a:spcBef>
                        <a:spcAft>
                          <a:spcPts val="0"/>
                        </a:spcAft>
                        <a:buFont typeface="Symbol"/>
                        <a:buChar char=""/>
                      </a:pPr>
                      <a:r>
                        <a:rPr lang="en-US" sz="1000" dirty="0">
                          <a:effectLst/>
                          <a:latin typeface="Times New Roman"/>
                          <a:ea typeface="Times New Roman"/>
                        </a:rPr>
                        <a:t>Know the location of fire extinguishers and how the alarm system works.</a:t>
                      </a:r>
                      <a:endParaRPr lang="en-US" sz="1200" dirty="0">
                        <a:effectLst/>
                        <a:latin typeface="Times New Roman"/>
                        <a:ea typeface="Times New Roman"/>
                      </a:endParaRPr>
                    </a:p>
                    <a:p>
                      <a:pPr marL="342900" marR="0" lvl="0" indent="-342900" algn="just">
                        <a:lnSpc>
                          <a:spcPct val="115000"/>
                        </a:lnSpc>
                        <a:spcBef>
                          <a:spcPts val="0"/>
                        </a:spcBef>
                        <a:spcAft>
                          <a:spcPts val="0"/>
                        </a:spcAft>
                        <a:buFont typeface="Symbol"/>
                        <a:buChar char=""/>
                      </a:pPr>
                      <a:r>
                        <a:rPr lang="en-US" sz="1000" dirty="0">
                          <a:effectLst/>
                          <a:latin typeface="Times New Roman"/>
                          <a:ea typeface="Times New Roman"/>
                        </a:rPr>
                        <a:t>Report problems to Safety Officer if exits or hallways are not clear of equipment, boxes or furniture, exit signs or emergency lights do not work.</a:t>
                      </a:r>
                      <a:endParaRPr lang="en-US" sz="1200" dirty="0">
                        <a:effectLst/>
                        <a:latin typeface="Times New Roman"/>
                        <a:ea typeface="Times New Roman"/>
                      </a:endParaRPr>
                    </a:p>
                    <a:p>
                      <a:pPr marL="342900" marR="0" lvl="0" indent="-342900" algn="just">
                        <a:lnSpc>
                          <a:spcPct val="115000"/>
                        </a:lnSpc>
                        <a:spcBef>
                          <a:spcPts val="0"/>
                        </a:spcBef>
                        <a:spcAft>
                          <a:spcPts val="0"/>
                        </a:spcAft>
                        <a:buFont typeface="Symbol"/>
                        <a:buChar char=""/>
                      </a:pPr>
                      <a:r>
                        <a:rPr lang="en-US" sz="1000" dirty="0">
                          <a:effectLst/>
                          <a:latin typeface="Times New Roman"/>
                          <a:ea typeface="Times New Roman"/>
                        </a:rPr>
                        <a:t>Be available to personnel on floor to explain evacuation plan and emergency procedures.</a:t>
                      </a:r>
                      <a:endParaRPr lang="en-US" sz="1200" dirty="0">
                        <a:effectLst/>
                        <a:latin typeface="Times New Roman"/>
                        <a:ea typeface="Times New Roman"/>
                      </a:endParaRPr>
                    </a:p>
                    <a:p>
                      <a:pPr marL="342900" marR="0" lvl="0" indent="-342900" algn="just">
                        <a:lnSpc>
                          <a:spcPct val="115000"/>
                        </a:lnSpc>
                        <a:spcBef>
                          <a:spcPts val="0"/>
                        </a:spcBef>
                        <a:spcAft>
                          <a:spcPts val="0"/>
                        </a:spcAft>
                        <a:buFont typeface="Symbol"/>
                        <a:buChar char=""/>
                      </a:pPr>
                      <a:r>
                        <a:rPr lang="en-US" sz="1000" dirty="0">
                          <a:effectLst/>
                          <a:latin typeface="Times New Roman"/>
                          <a:ea typeface="Times New Roman"/>
                        </a:rPr>
                        <a:t>Participate with other floor wardens and Safety officer in preparing, scheduling, and conducting evacuation exercises.</a:t>
                      </a:r>
                      <a:endParaRPr lang="en-US" sz="1200" dirty="0">
                        <a:effectLst/>
                        <a:latin typeface="Times New Roman"/>
                        <a:ea typeface="Times New Roman"/>
                      </a:endParaRPr>
                    </a:p>
                    <a:p>
                      <a:pPr marL="342900" marR="0" lvl="0" indent="-342900" algn="just">
                        <a:lnSpc>
                          <a:spcPct val="115000"/>
                        </a:lnSpc>
                        <a:spcBef>
                          <a:spcPts val="0"/>
                        </a:spcBef>
                        <a:spcAft>
                          <a:spcPts val="0"/>
                        </a:spcAft>
                        <a:buFont typeface="Symbol"/>
                        <a:buChar char=""/>
                      </a:pPr>
                      <a:r>
                        <a:rPr lang="en-US" sz="1000" dirty="0">
                          <a:effectLst/>
                          <a:latin typeface="Times New Roman"/>
                          <a:ea typeface="Times New Roman"/>
                        </a:rPr>
                        <a:t>Identify areas for OHS training; if </a:t>
                      </a:r>
                      <a:r>
                        <a:rPr lang="en-US" sz="1000" dirty="0" smtClean="0">
                          <a:effectLst/>
                          <a:latin typeface="Times New Roman"/>
                          <a:ea typeface="Times New Roman"/>
                        </a:rPr>
                        <a:t>required.</a:t>
                      </a:r>
                    </a:p>
                  </a:txBody>
                  <a:tcPr marL="68580" marR="68580" marT="0" marB="0"/>
                </a:tc>
                <a:tc>
                  <a:txBody>
                    <a:bodyPr/>
                    <a:lstStyle/>
                    <a:p>
                      <a:pPr marL="0" marR="0">
                        <a:lnSpc>
                          <a:spcPct val="115000"/>
                        </a:lnSpc>
                        <a:spcBef>
                          <a:spcPts val="0"/>
                        </a:spcBef>
                        <a:spcAft>
                          <a:spcPts val="0"/>
                        </a:spcAft>
                        <a:tabLst>
                          <a:tab pos="5886450" algn="r"/>
                        </a:tabLst>
                      </a:pPr>
                      <a:r>
                        <a:rPr lang="en-US" sz="1000" dirty="0">
                          <a:effectLst/>
                          <a:latin typeface="Times New Roman"/>
                          <a:ea typeface="Times New Roman"/>
                        </a:rPr>
                        <a:t>Coordinates with the staff during emergency situations </a:t>
                      </a:r>
                    </a:p>
                  </a:txBody>
                  <a:tcPr marL="68580" marR="68580" marT="0" marB="0"/>
                </a:tc>
              </a:tr>
              <a:tr h="2079397">
                <a:tc>
                  <a:txBody>
                    <a:bodyPr/>
                    <a:lstStyle/>
                    <a:p>
                      <a:pPr marL="0" marR="0">
                        <a:lnSpc>
                          <a:spcPct val="115000"/>
                        </a:lnSpc>
                        <a:spcBef>
                          <a:spcPts val="0"/>
                        </a:spcBef>
                        <a:spcAft>
                          <a:spcPts val="0"/>
                        </a:spcAft>
                        <a:tabLst>
                          <a:tab pos="5886450" algn="r"/>
                        </a:tabLst>
                      </a:pPr>
                      <a:r>
                        <a:rPr lang="en-US" sz="1000" dirty="0">
                          <a:effectLst/>
                          <a:latin typeface="Times New Roman"/>
                          <a:ea typeface="Times New Roman"/>
                        </a:rPr>
                        <a:t>Chemical Hygiene officer /designee </a:t>
                      </a:r>
                    </a:p>
                    <a:p>
                      <a:pPr marL="0" marR="0">
                        <a:lnSpc>
                          <a:spcPct val="115000"/>
                        </a:lnSpc>
                        <a:spcBef>
                          <a:spcPts val="0"/>
                        </a:spcBef>
                        <a:spcAft>
                          <a:spcPts val="0"/>
                        </a:spcAft>
                      </a:pPr>
                      <a:r>
                        <a:rPr lang="en-US" sz="900" i="1" spc="-10" dirty="0">
                          <a:effectLst/>
                          <a:latin typeface="Times New Roman"/>
                          <a:ea typeface="Times New Roman"/>
                        </a:rPr>
                        <a:t>(NRL Safety Officer is designated as the CHEMICAL HYGIENE OFFICER for NRL and each of the NRL locations and lab sessions identified CHP coordinator designees to ensure the CHP is maintained well there in the locations.) </a:t>
                      </a:r>
                      <a:endParaRPr lang="en-US" sz="1000" dirty="0">
                        <a:effectLst/>
                        <a:latin typeface="Times New Roman"/>
                        <a:ea typeface="Times New Roman"/>
                      </a:endParaRPr>
                    </a:p>
                    <a:p>
                      <a:pPr marL="0" marR="0">
                        <a:lnSpc>
                          <a:spcPct val="115000"/>
                        </a:lnSpc>
                        <a:spcBef>
                          <a:spcPts val="0"/>
                        </a:spcBef>
                        <a:spcAft>
                          <a:spcPts val="0"/>
                        </a:spcAft>
                        <a:tabLst>
                          <a:tab pos="5886450" algn="r"/>
                        </a:tabLst>
                      </a:pPr>
                      <a:r>
                        <a:rPr lang="en-US" sz="1000" dirty="0">
                          <a:effectLst/>
                          <a:latin typeface="Times New Roman"/>
                          <a:ea typeface="Times New Roman"/>
                        </a:rPr>
                        <a:t> </a:t>
                      </a:r>
                    </a:p>
                  </a:txBody>
                  <a:tcPr marL="68580" marR="68580" marT="0" marB="0"/>
                </a:tc>
                <a:tc>
                  <a:txBody>
                    <a:bodyPr/>
                    <a:lstStyle/>
                    <a:p>
                      <a:pPr marL="342900" marR="0" lvl="0" indent="-342900" rtl="0">
                        <a:lnSpc>
                          <a:spcPct val="115000"/>
                        </a:lnSpc>
                        <a:spcBef>
                          <a:spcPts val="0"/>
                        </a:spcBef>
                        <a:spcAft>
                          <a:spcPts val="0"/>
                        </a:spcAft>
                        <a:buFont typeface="Symbol"/>
                        <a:buChar char=""/>
                        <a:tabLst>
                          <a:tab pos="228600" algn="l"/>
                        </a:tabLst>
                      </a:pPr>
                      <a:r>
                        <a:rPr lang="en-US" sz="1000" spc="-10" dirty="0">
                          <a:effectLst/>
                          <a:latin typeface="Times New Roman"/>
                          <a:ea typeface="Times New Roman"/>
                        </a:rPr>
                        <a:t>The Chemical Hygiene Officer and CHP coordinator designees must;</a:t>
                      </a:r>
                      <a:endParaRPr lang="en-US" sz="1200" dirty="0">
                        <a:effectLst/>
                        <a:latin typeface="Times New Roman"/>
                        <a:ea typeface="Times New Roman"/>
                      </a:endParaRPr>
                    </a:p>
                    <a:p>
                      <a:pPr marL="342900" marR="0" lvl="0" indent="-342900">
                        <a:lnSpc>
                          <a:spcPct val="115000"/>
                        </a:lnSpc>
                        <a:spcBef>
                          <a:spcPts val="0"/>
                        </a:spcBef>
                        <a:spcAft>
                          <a:spcPts val="0"/>
                        </a:spcAft>
                        <a:buFont typeface="Symbol"/>
                        <a:buChar char=""/>
                        <a:tabLst>
                          <a:tab pos="228600" algn="l"/>
                        </a:tabLst>
                      </a:pPr>
                      <a:r>
                        <a:rPr lang="en-US" sz="1000" spc="-10" dirty="0">
                          <a:effectLst/>
                          <a:latin typeface="Times New Roman"/>
                          <a:ea typeface="Times New Roman"/>
                        </a:rPr>
                        <a:t>Know and understand the requirements of the OSHAD, CAP and ISO 15189 standards and the Chemical hygiene Plan.</a:t>
                      </a:r>
                      <a:endParaRPr lang="en-US" sz="1200" dirty="0">
                        <a:effectLst/>
                        <a:latin typeface="Times New Roman"/>
                        <a:ea typeface="Times New Roman"/>
                      </a:endParaRPr>
                    </a:p>
                    <a:p>
                      <a:pPr marL="342900" marR="0" lvl="0" indent="-342900">
                        <a:lnSpc>
                          <a:spcPct val="115000"/>
                        </a:lnSpc>
                        <a:spcBef>
                          <a:spcPts val="0"/>
                        </a:spcBef>
                        <a:spcAft>
                          <a:spcPts val="0"/>
                        </a:spcAft>
                        <a:buFont typeface="Symbol"/>
                        <a:buChar char=""/>
                        <a:tabLst>
                          <a:tab pos="228600" algn="l"/>
                        </a:tabLst>
                      </a:pPr>
                      <a:r>
                        <a:rPr lang="en-US" sz="1000" spc="-10" dirty="0">
                          <a:effectLst/>
                          <a:latin typeface="Times New Roman"/>
                          <a:ea typeface="Times New Roman"/>
                        </a:rPr>
                        <a:t>Oversee the implementation of the CHP in NRL</a:t>
                      </a:r>
                      <a:endParaRPr lang="en-US" sz="1200" dirty="0">
                        <a:effectLst/>
                        <a:latin typeface="Times New Roman"/>
                        <a:ea typeface="Times New Roman"/>
                      </a:endParaRPr>
                    </a:p>
                    <a:p>
                      <a:pPr marL="342900" marR="0" lvl="0" indent="-342900">
                        <a:lnSpc>
                          <a:spcPct val="115000"/>
                        </a:lnSpc>
                        <a:spcBef>
                          <a:spcPts val="0"/>
                        </a:spcBef>
                        <a:spcAft>
                          <a:spcPts val="0"/>
                        </a:spcAft>
                        <a:buFont typeface="Symbol"/>
                        <a:buChar char=""/>
                        <a:tabLst>
                          <a:tab pos="228600" algn="l"/>
                        </a:tabLst>
                      </a:pPr>
                      <a:r>
                        <a:rPr lang="en-US" sz="1000" spc="-10" dirty="0">
                          <a:effectLst/>
                          <a:latin typeface="Times New Roman"/>
                          <a:ea typeface="Times New Roman"/>
                        </a:rPr>
                        <a:t>Ensure the Plan is distributed or made available to all in NRL who are impacted by the Plan. </a:t>
                      </a:r>
                      <a:endParaRPr lang="en-US" sz="1200" dirty="0">
                        <a:effectLst/>
                        <a:latin typeface="Times New Roman"/>
                        <a:ea typeface="Times New Roman"/>
                      </a:endParaRPr>
                    </a:p>
                    <a:p>
                      <a:pPr marL="342900" marR="0" lvl="0" indent="-342900">
                        <a:lnSpc>
                          <a:spcPct val="115000"/>
                        </a:lnSpc>
                        <a:spcBef>
                          <a:spcPts val="0"/>
                        </a:spcBef>
                        <a:spcAft>
                          <a:spcPts val="0"/>
                        </a:spcAft>
                        <a:buFont typeface="Symbol"/>
                        <a:buChar char=""/>
                        <a:tabLst>
                          <a:tab pos="228600" algn="l"/>
                        </a:tabLst>
                      </a:pPr>
                      <a:r>
                        <a:rPr lang="en-US" sz="1000" spc="-10" dirty="0">
                          <a:effectLst/>
                          <a:latin typeface="Times New Roman"/>
                          <a:ea typeface="Times New Roman"/>
                        </a:rPr>
                        <a:t>Advise Supervisors concerning adequate facilities, controls, and procedures for work with unusually hazardous chemicals.</a:t>
                      </a:r>
                      <a:endParaRPr lang="en-US" sz="1200" dirty="0">
                        <a:effectLst/>
                        <a:latin typeface="Times New Roman"/>
                        <a:ea typeface="Times New Roman"/>
                      </a:endParaRPr>
                    </a:p>
                    <a:p>
                      <a:pPr marL="342900" marR="0" lvl="0" indent="-342900">
                        <a:lnSpc>
                          <a:spcPct val="115000"/>
                        </a:lnSpc>
                        <a:spcBef>
                          <a:spcPts val="0"/>
                        </a:spcBef>
                        <a:spcAft>
                          <a:spcPts val="0"/>
                        </a:spcAft>
                        <a:buFont typeface="Symbol"/>
                        <a:buChar char=""/>
                        <a:tabLst>
                          <a:tab pos="228600" algn="l"/>
                        </a:tabLst>
                      </a:pPr>
                      <a:r>
                        <a:rPr lang="en-US" sz="1000" spc="-10" dirty="0">
                          <a:effectLst/>
                          <a:latin typeface="Times New Roman"/>
                          <a:ea typeface="Times New Roman"/>
                        </a:rPr>
                        <a:t>Seek ways to improve the Chemical Hygiene Plan.</a:t>
                      </a:r>
                      <a:endParaRPr lang="en-US" sz="1200" dirty="0">
                        <a:effectLst/>
                        <a:latin typeface="Times New Roman"/>
                        <a:ea typeface="Times New Roman"/>
                      </a:endParaRPr>
                    </a:p>
                    <a:p>
                      <a:pPr marL="342900" marR="0" lvl="0" indent="-342900">
                        <a:lnSpc>
                          <a:spcPct val="115000"/>
                        </a:lnSpc>
                        <a:spcBef>
                          <a:spcPts val="0"/>
                        </a:spcBef>
                        <a:spcAft>
                          <a:spcPts val="0"/>
                        </a:spcAft>
                        <a:buFont typeface="Symbol"/>
                        <a:buChar char=""/>
                        <a:tabLst>
                          <a:tab pos="228600" algn="l"/>
                        </a:tabLst>
                      </a:pPr>
                      <a:r>
                        <a:rPr lang="en-US" sz="1000" spc="-10" dirty="0">
                          <a:effectLst/>
                          <a:latin typeface="Times New Roman"/>
                          <a:ea typeface="Times New Roman"/>
                        </a:rPr>
                        <a:t>Follow-up and coordinate with Department Head and/or Supervisors to review and update the Chemical Hygiene Plan annually. </a:t>
                      </a:r>
                      <a:endParaRPr lang="en-US" sz="1200" dirty="0">
                        <a:effectLst/>
                        <a:latin typeface="Times New Roman"/>
                        <a:ea typeface="Times New Roman"/>
                      </a:endParaRPr>
                    </a:p>
                    <a:p>
                      <a:pPr marL="342900" marR="0" lvl="0" indent="-342900">
                        <a:lnSpc>
                          <a:spcPct val="115000"/>
                        </a:lnSpc>
                        <a:spcBef>
                          <a:spcPts val="0"/>
                        </a:spcBef>
                        <a:spcAft>
                          <a:spcPts val="0"/>
                        </a:spcAft>
                        <a:buFont typeface="Symbol"/>
                        <a:buChar char=""/>
                        <a:tabLst>
                          <a:tab pos="228600" algn="l"/>
                        </a:tabLst>
                      </a:pPr>
                      <a:r>
                        <a:rPr lang="en-US" sz="1000" spc="-10" dirty="0">
                          <a:effectLst/>
                          <a:latin typeface="Times New Roman"/>
                          <a:ea typeface="Times New Roman"/>
                        </a:rPr>
                        <a:t>Initiate and participate in the investigation of serious accidents involving hazardous chemicals.</a:t>
                      </a:r>
                      <a:endParaRPr lang="en-US" sz="1200" dirty="0">
                        <a:effectLst/>
                        <a:latin typeface="Times New Roman"/>
                        <a:ea typeface="Times New Roman"/>
                      </a:endParaRPr>
                    </a:p>
                    <a:p>
                      <a:pPr marL="342900" marR="0" lvl="0" indent="-342900">
                        <a:lnSpc>
                          <a:spcPct val="115000"/>
                        </a:lnSpc>
                        <a:spcBef>
                          <a:spcPts val="0"/>
                        </a:spcBef>
                        <a:spcAft>
                          <a:spcPts val="0"/>
                        </a:spcAft>
                        <a:buFont typeface="Symbol"/>
                        <a:buChar char=""/>
                        <a:tabLst>
                          <a:tab pos="228600" algn="l"/>
                        </a:tabLst>
                      </a:pPr>
                      <a:r>
                        <a:rPr lang="en-US" sz="1000" spc="-10" dirty="0">
                          <a:effectLst/>
                          <a:latin typeface="Times New Roman"/>
                          <a:ea typeface="Times New Roman"/>
                        </a:rPr>
                        <a:t>Ensure periodic exposure monitoring requirements are met and maintain monitoring records. </a:t>
                      </a:r>
                      <a:endParaRPr lang="en-US" sz="1200" dirty="0">
                        <a:effectLst/>
                        <a:latin typeface="Times New Roman"/>
                        <a:ea typeface="Times New Roman"/>
                      </a:endParaRPr>
                    </a:p>
                  </a:txBody>
                  <a:tcPr marL="68580" marR="68580" marT="0" marB="0"/>
                </a:tc>
                <a:tc>
                  <a:txBody>
                    <a:bodyPr/>
                    <a:lstStyle/>
                    <a:p>
                      <a:pPr marL="0" marR="0">
                        <a:lnSpc>
                          <a:spcPct val="115000"/>
                        </a:lnSpc>
                        <a:spcBef>
                          <a:spcPts val="0"/>
                        </a:spcBef>
                        <a:spcAft>
                          <a:spcPts val="0"/>
                        </a:spcAft>
                        <a:tabLst>
                          <a:tab pos="5886450" algn="r"/>
                        </a:tabLst>
                      </a:pPr>
                      <a:r>
                        <a:rPr lang="en-US" sz="1000" dirty="0">
                          <a:effectLst/>
                          <a:latin typeface="Times New Roman"/>
                          <a:ea typeface="Times New Roman"/>
                        </a:rPr>
                        <a:t>Chemical inventory and CHP</a:t>
                      </a:r>
                    </a:p>
                  </a:txBody>
                  <a:tcPr marL="68580" marR="68580" marT="0" marB="0"/>
                </a:tc>
              </a:tr>
            </a:tbl>
          </a:graphicData>
        </a:graphic>
      </p:graphicFrame>
      <p:sp>
        <p:nvSpPr>
          <p:cNvPr id="4" name="Footer Placeholder 3"/>
          <p:cNvSpPr>
            <a:spLocks noGrp="1"/>
          </p:cNvSpPr>
          <p:nvPr>
            <p:ph type="ftr" sz="quarter" idx="11"/>
          </p:nvPr>
        </p:nvSpPr>
        <p:spPr/>
        <p:txBody>
          <a:bodyPr/>
          <a:lstStyle/>
          <a:p>
            <a:r>
              <a:rPr lang="en-US" smtClean="0"/>
              <a:t>NRL-TTC-PPT-008,ver:001</a:t>
            </a:r>
            <a:endParaRPr lang="en-US"/>
          </a:p>
        </p:txBody>
      </p:sp>
    </p:spTree>
    <p:extLst>
      <p:ext uri="{BB962C8B-B14F-4D97-AF65-F5344CB8AC3E}">
        <p14:creationId xmlns:p14="http://schemas.microsoft.com/office/powerpoint/2010/main" val="6219516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457200"/>
          </a:xfrm>
        </p:spPr>
        <p:txBody>
          <a:bodyPr/>
          <a:lstStyle/>
          <a:p>
            <a:r>
              <a:rPr lang="en-US" sz="2600" b="1" dirty="0" smtClean="0">
                <a:latin typeface="Times New Roman" panose="02020603050405020304" pitchFamily="18" charset="0"/>
                <a:cs typeface="Times New Roman" panose="02020603050405020304" pitchFamily="18" charset="0"/>
              </a:rPr>
              <a:t>Specific OHS responsibilities are as follows; </a:t>
            </a:r>
            <a:endParaRPr lang="en-US" sz="2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381000" y="1447800"/>
            <a:ext cx="8288547" cy="4724400"/>
          </a:xfrm>
        </p:spPr>
        <p:txBody>
          <a:bodyPr/>
          <a:lstStyle/>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468966508"/>
              </p:ext>
            </p:extLst>
          </p:nvPr>
        </p:nvGraphicFramePr>
        <p:xfrm>
          <a:off x="381000" y="1219200"/>
          <a:ext cx="8382000" cy="4206240"/>
        </p:xfrm>
        <a:graphic>
          <a:graphicData uri="http://schemas.openxmlformats.org/drawingml/2006/table">
            <a:tbl>
              <a:tblPr firstRow="1" bandRow="1">
                <a:tableStyleId>{5C22544A-7EE6-4342-B048-85BDC9FD1C3A}</a:tableStyleId>
              </a:tblPr>
              <a:tblGrid>
                <a:gridCol w="1600200"/>
                <a:gridCol w="5791200"/>
                <a:gridCol w="990600"/>
              </a:tblGrid>
              <a:tr h="0">
                <a:tc>
                  <a:txBody>
                    <a:bodyPr/>
                    <a:lstStyle/>
                    <a:p>
                      <a:pPr marL="0" marR="0" algn="ctr">
                        <a:lnSpc>
                          <a:spcPct val="115000"/>
                        </a:lnSpc>
                        <a:spcBef>
                          <a:spcPts val="0"/>
                        </a:spcBef>
                        <a:spcAft>
                          <a:spcPts val="0"/>
                        </a:spcAft>
                        <a:tabLst>
                          <a:tab pos="5886450" algn="r"/>
                        </a:tabLst>
                      </a:pPr>
                      <a:r>
                        <a:rPr lang="en-US" sz="1000" dirty="0">
                          <a:effectLst/>
                          <a:latin typeface="Times New Roman" panose="02020603050405020304" pitchFamily="18" charset="0"/>
                          <a:cs typeface="Times New Roman" panose="02020603050405020304" pitchFamily="18" charset="0"/>
                        </a:rPr>
                        <a:t>Department / Role</a:t>
                      </a:r>
                      <a:endParaRPr lang="en-US" sz="1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tabLst>
                          <a:tab pos="5886450" algn="r"/>
                        </a:tabLst>
                      </a:pPr>
                      <a:r>
                        <a:rPr lang="en-US" sz="1000" dirty="0">
                          <a:effectLst/>
                          <a:latin typeface="Times New Roman" panose="02020603050405020304" pitchFamily="18" charset="0"/>
                          <a:cs typeface="Times New Roman" panose="02020603050405020304" pitchFamily="18" charset="0"/>
                        </a:rPr>
                        <a:t>Responsibilities</a:t>
                      </a:r>
                      <a:endParaRPr lang="en-US" sz="1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tabLst>
                          <a:tab pos="5886450" algn="r"/>
                        </a:tabLst>
                      </a:pPr>
                      <a:r>
                        <a:rPr lang="en-US" sz="1000" dirty="0">
                          <a:effectLst/>
                          <a:latin typeface="Times New Roman" panose="02020603050405020304" pitchFamily="18" charset="0"/>
                          <a:cs typeface="Times New Roman" panose="02020603050405020304" pitchFamily="18" charset="0"/>
                        </a:rPr>
                        <a:t>Accountability </a:t>
                      </a:r>
                      <a:endParaRPr lang="en-US" sz="1000" dirty="0">
                        <a:effectLst/>
                        <a:latin typeface="Times New Roman" panose="02020603050405020304" pitchFamily="18" charset="0"/>
                        <a:ea typeface="Times New Roman"/>
                        <a:cs typeface="Times New Roman" panose="02020603050405020304" pitchFamily="18" charset="0"/>
                      </a:endParaRPr>
                    </a:p>
                  </a:txBody>
                  <a:tcPr marL="68580" marR="68580" marT="0" marB="0"/>
                </a:tc>
              </a:tr>
              <a:tr h="370840">
                <a:tc>
                  <a:txBody>
                    <a:bodyPr/>
                    <a:lstStyle/>
                    <a:p>
                      <a:pPr marL="0" marR="0">
                        <a:lnSpc>
                          <a:spcPct val="115000"/>
                        </a:lnSpc>
                        <a:spcBef>
                          <a:spcPts val="0"/>
                        </a:spcBef>
                        <a:spcAft>
                          <a:spcPts val="0"/>
                        </a:spcAft>
                        <a:tabLst>
                          <a:tab pos="5886450" algn="r"/>
                        </a:tabLst>
                      </a:pPr>
                      <a:r>
                        <a:rPr lang="en-US" sz="1000" dirty="0">
                          <a:effectLst/>
                          <a:latin typeface="Times New Roman"/>
                          <a:ea typeface="Times New Roman"/>
                        </a:rPr>
                        <a:t>QA Manager/Asst. Manager/Quality Analyst/Quality Coordinator and Quality Department team members except Safety officer designee and Chemical Hygiene officer designee </a:t>
                      </a:r>
                    </a:p>
                  </a:txBody>
                  <a:tcPr marL="68580" marR="68580" marT="0" marB="0"/>
                </a:tc>
                <a:tc>
                  <a:txBody>
                    <a:bodyPr/>
                    <a:lstStyle/>
                    <a:p>
                      <a:pPr marL="342900" marR="0" lvl="0" indent="-342900" rtl="0">
                        <a:lnSpc>
                          <a:spcPct val="115000"/>
                        </a:lnSpc>
                        <a:spcBef>
                          <a:spcPts val="0"/>
                        </a:spcBef>
                        <a:spcAft>
                          <a:spcPts val="0"/>
                        </a:spcAft>
                        <a:buFont typeface="Symbol"/>
                        <a:buChar char=""/>
                        <a:tabLst>
                          <a:tab pos="228600" algn="l"/>
                        </a:tabLst>
                      </a:pPr>
                      <a:r>
                        <a:rPr lang="en-US" sz="1000">
                          <a:effectLst/>
                          <a:latin typeface="Times New Roman"/>
                          <a:ea typeface="Times New Roman"/>
                        </a:rPr>
                        <a:t>Coordinates all Quality &amp; Safety related tasks</a:t>
                      </a:r>
                      <a:endParaRPr lang="en-US" sz="1200">
                        <a:effectLst/>
                        <a:latin typeface="Times New Roman"/>
                        <a:ea typeface="Times New Roman"/>
                      </a:endParaRPr>
                    </a:p>
                    <a:p>
                      <a:pPr marL="342900" marR="0" lvl="0" indent="-342900">
                        <a:lnSpc>
                          <a:spcPct val="115000"/>
                        </a:lnSpc>
                        <a:spcBef>
                          <a:spcPts val="0"/>
                        </a:spcBef>
                        <a:spcAft>
                          <a:spcPts val="0"/>
                        </a:spcAft>
                        <a:buFont typeface="Symbol"/>
                        <a:buChar char=""/>
                        <a:tabLst>
                          <a:tab pos="228600" algn="l"/>
                        </a:tabLst>
                      </a:pPr>
                      <a:r>
                        <a:rPr lang="en-US" sz="1000">
                          <a:effectLst/>
                          <a:latin typeface="Times New Roman"/>
                          <a:ea typeface="Times New Roman"/>
                        </a:rPr>
                        <a:t>Maintaining the Documentation &amp; Records related to safety</a:t>
                      </a:r>
                      <a:endParaRPr lang="en-US" sz="1200">
                        <a:effectLst/>
                        <a:latin typeface="Times New Roman"/>
                        <a:ea typeface="Times New Roman"/>
                      </a:endParaRPr>
                    </a:p>
                    <a:p>
                      <a:pPr marL="342900" marR="0" lvl="0" indent="-342900">
                        <a:lnSpc>
                          <a:spcPct val="115000"/>
                        </a:lnSpc>
                        <a:spcBef>
                          <a:spcPts val="0"/>
                        </a:spcBef>
                        <a:spcAft>
                          <a:spcPts val="0"/>
                        </a:spcAft>
                        <a:buFont typeface="Symbol"/>
                        <a:buChar char=""/>
                        <a:tabLst>
                          <a:tab pos="228600" algn="l"/>
                        </a:tabLst>
                      </a:pPr>
                      <a:r>
                        <a:rPr lang="en-US" sz="1000">
                          <a:effectLst/>
                          <a:latin typeface="Times New Roman"/>
                          <a:ea typeface="Times New Roman"/>
                        </a:rPr>
                        <a:t>Delegated to conduct internal OHS Audit/Inspections</a:t>
                      </a:r>
                      <a:endParaRPr lang="en-US" sz="1200">
                        <a:effectLst/>
                        <a:latin typeface="Times New Roman"/>
                        <a:ea typeface="Times New Roman"/>
                      </a:endParaRPr>
                    </a:p>
                    <a:p>
                      <a:pPr marL="342900" marR="0" lvl="0" indent="-342900">
                        <a:lnSpc>
                          <a:spcPct val="115000"/>
                        </a:lnSpc>
                        <a:spcBef>
                          <a:spcPts val="0"/>
                        </a:spcBef>
                        <a:spcAft>
                          <a:spcPts val="0"/>
                        </a:spcAft>
                        <a:buFont typeface="Symbol"/>
                        <a:buChar char=""/>
                        <a:tabLst>
                          <a:tab pos="228600" algn="l"/>
                        </a:tabLst>
                      </a:pPr>
                      <a:r>
                        <a:rPr lang="en-US" sz="1000">
                          <a:effectLst/>
                          <a:latin typeface="Times New Roman"/>
                          <a:ea typeface="Times New Roman"/>
                        </a:rPr>
                        <a:t>Part of incident investigation team ,if required  </a:t>
                      </a:r>
                      <a:endParaRPr lang="en-US" sz="1200">
                        <a:effectLst/>
                        <a:latin typeface="Times New Roman"/>
                        <a:ea typeface="Times New Roman"/>
                      </a:endParaRPr>
                    </a:p>
                  </a:txBody>
                  <a:tcPr marL="68580" marR="68580" marT="0" marB="0"/>
                </a:tc>
                <a:tc>
                  <a:txBody>
                    <a:bodyPr/>
                    <a:lstStyle/>
                    <a:p>
                      <a:pPr marL="0" marR="0">
                        <a:lnSpc>
                          <a:spcPct val="115000"/>
                        </a:lnSpc>
                        <a:spcBef>
                          <a:spcPts val="0"/>
                        </a:spcBef>
                        <a:spcAft>
                          <a:spcPts val="0"/>
                        </a:spcAft>
                        <a:tabLst>
                          <a:tab pos="5886450" algn="r"/>
                        </a:tabLst>
                      </a:pPr>
                      <a:r>
                        <a:rPr lang="en-US" sz="1000" dirty="0">
                          <a:effectLst/>
                          <a:latin typeface="Times New Roman"/>
                          <a:ea typeface="Times New Roman"/>
                        </a:rPr>
                        <a:t>Inspections, documentation, audits, safety trainings  </a:t>
                      </a:r>
                    </a:p>
                  </a:txBody>
                  <a:tcPr marL="68580" marR="68580" marT="0" marB="0"/>
                </a:tc>
              </a:tr>
              <a:tr h="370840">
                <a:tc>
                  <a:txBody>
                    <a:bodyPr/>
                    <a:lstStyle/>
                    <a:p>
                      <a:pPr marL="0" marR="0">
                        <a:lnSpc>
                          <a:spcPct val="115000"/>
                        </a:lnSpc>
                        <a:spcBef>
                          <a:spcPts val="0"/>
                        </a:spcBef>
                        <a:spcAft>
                          <a:spcPts val="0"/>
                        </a:spcAft>
                        <a:tabLst>
                          <a:tab pos="5886450" algn="r"/>
                        </a:tabLst>
                      </a:pPr>
                      <a:r>
                        <a:rPr lang="en-US" sz="1000" dirty="0">
                          <a:effectLst/>
                          <a:latin typeface="Times New Roman"/>
                          <a:ea typeface="Times New Roman"/>
                        </a:rPr>
                        <a:t>Facility Management</a:t>
                      </a:r>
                    </a:p>
                    <a:p>
                      <a:pPr marL="0" marR="0">
                        <a:lnSpc>
                          <a:spcPct val="115000"/>
                        </a:lnSpc>
                        <a:spcBef>
                          <a:spcPts val="0"/>
                        </a:spcBef>
                        <a:spcAft>
                          <a:spcPts val="0"/>
                        </a:spcAft>
                        <a:tabLst>
                          <a:tab pos="5886450" algn="r"/>
                        </a:tabLst>
                      </a:pPr>
                      <a:r>
                        <a:rPr lang="en-US" sz="1000" dirty="0">
                          <a:effectLst/>
                          <a:latin typeface="Times New Roman"/>
                          <a:ea typeface="Times New Roman"/>
                        </a:rPr>
                        <a:t>(Officer and facility team members) </a:t>
                      </a:r>
                    </a:p>
                  </a:txBody>
                  <a:tcPr marL="68580" marR="68580" marT="0" marB="0"/>
                </a:tc>
                <a:tc>
                  <a:txBody>
                    <a:bodyPr/>
                    <a:lstStyle/>
                    <a:p>
                      <a:pPr marL="342900" marR="0" lvl="0" indent="-342900" rtl="0">
                        <a:lnSpc>
                          <a:spcPct val="115000"/>
                        </a:lnSpc>
                        <a:spcBef>
                          <a:spcPts val="0"/>
                        </a:spcBef>
                        <a:spcAft>
                          <a:spcPts val="0"/>
                        </a:spcAft>
                        <a:buFont typeface="Symbol"/>
                        <a:buChar char=""/>
                        <a:tabLst>
                          <a:tab pos="228600" algn="l"/>
                        </a:tabLst>
                      </a:pPr>
                      <a:r>
                        <a:rPr lang="en-US" sz="1000">
                          <a:effectLst/>
                          <a:latin typeface="Times New Roman"/>
                          <a:ea typeface="Times New Roman"/>
                        </a:rPr>
                        <a:t>Ensure a safe and healthy work environment Address requests for necessary repairs in a timely manner </a:t>
                      </a:r>
                    </a:p>
                    <a:p>
                      <a:pPr marL="342900" marR="0" lvl="0" indent="-342900">
                        <a:lnSpc>
                          <a:spcPct val="115000"/>
                        </a:lnSpc>
                        <a:spcBef>
                          <a:spcPts val="0"/>
                        </a:spcBef>
                        <a:spcAft>
                          <a:spcPts val="0"/>
                        </a:spcAft>
                        <a:buFont typeface="Symbol"/>
                        <a:buChar char=""/>
                        <a:tabLst>
                          <a:tab pos="228600" algn="l"/>
                        </a:tabLst>
                      </a:pPr>
                      <a:r>
                        <a:rPr lang="en-US" sz="1000">
                          <a:effectLst/>
                          <a:latin typeface="Times New Roman"/>
                          <a:ea typeface="Times New Roman"/>
                        </a:rPr>
                        <a:t>Ensures the Fire and electrical safety </a:t>
                      </a:r>
                    </a:p>
                    <a:p>
                      <a:pPr marL="342900" marR="0" lvl="0" indent="-342900">
                        <a:lnSpc>
                          <a:spcPct val="115000"/>
                        </a:lnSpc>
                        <a:spcBef>
                          <a:spcPts val="0"/>
                        </a:spcBef>
                        <a:spcAft>
                          <a:spcPts val="0"/>
                        </a:spcAft>
                        <a:buFont typeface="Symbol"/>
                        <a:buChar char=""/>
                        <a:tabLst>
                          <a:tab pos="228600" algn="l"/>
                        </a:tabLst>
                      </a:pPr>
                      <a:r>
                        <a:rPr lang="en-US" sz="1000">
                          <a:effectLst/>
                          <a:latin typeface="Times New Roman"/>
                          <a:ea typeface="Times New Roman"/>
                        </a:rPr>
                        <a:t>Ensures the fire extinguishers are properly maintained  </a:t>
                      </a:r>
                    </a:p>
                    <a:p>
                      <a:pPr marL="342900" marR="0" lvl="0" indent="-342900">
                        <a:lnSpc>
                          <a:spcPct val="115000"/>
                        </a:lnSpc>
                        <a:spcBef>
                          <a:spcPts val="0"/>
                        </a:spcBef>
                        <a:spcAft>
                          <a:spcPts val="0"/>
                        </a:spcAft>
                        <a:buFont typeface="Symbol"/>
                        <a:buChar char=""/>
                        <a:tabLst>
                          <a:tab pos="228600" algn="l"/>
                        </a:tabLst>
                      </a:pPr>
                      <a:r>
                        <a:rPr lang="en-US" sz="1000">
                          <a:effectLst/>
                          <a:latin typeface="Times New Roman"/>
                          <a:ea typeface="Times New Roman"/>
                        </a:rPr>
                        <a:t>Ensure adequate operation of engineering controls to make sure there is a safe working environment </a:t>
                      </a:r>
                    </a:p>
                    <a:p>
                      <a:pPr marL="342900" marR="0" lvl="0" indent="-342900">
                        <a:lnSpc>
                          <a:spcPct val="115000"/>
                        </a:lnSpc>
                        <a:spcBef>
                          <a:spcPts val="0"/>
                        </a:spcBef>
                        <a:spcAft>
                          <a:spcPts val="0"/>
                        </a:spcAft>
                        <a:buFont typeface="Symbol"/>
                        <a:buChar char=""/>
                        <a:tabLst>
                          <a:tab pos="228600" algn="l"/>
                        </a:tabLst>
                      </a:pPr>
                      <a:r>
                        <a:rPr lang="en-US" sz="1000">
                          <a:effectLst/>
                          <a:latin typeface="Times New Roman"/>
                          <a:ea typeface="Times New Roman"/>
                        </a:rPr>
                        <a:t>Ensures PPM for all BMS systems</a:t>
                      </a:r>
                    </a:p>
                    <a:p>
                      <a:pPr marL="342900" marR="0" lvl="0" indent="-342900">
                        <a:lnSpc>
                          <a:spcPct val="115000"/>
                        </a:lnSpc>
                        <a:spcBef>
                          <a:spcPts val="0"/>
                        </a:spcBef>
                        <a:spcAft>
                          <a:spcPts val="0"/>
                        </a:spcAft>
                        <a:buFont typeface="Symbol"/>
                        <a:buChar char=""/>
                        <a:tabLst>
                          <a:tab pos="228600" algn="l"/>
                        </a:tabLst>
                      </a:pPr>
                      <a:r>
                        <a:rPr lang="en-US" sz="1000">
                          <a:effectLst/>
                          <a:latin typeface="Times New Roman"/>
                          <a:ea typeface="Times New Roman"/>
                        </a:rPr>
                        <a:t>Monthly performance reports – waste logs, incident reports etc.</a:t>
                      </a:r>
                    </a:p>
                    <a:p>
                      <a:pPr marL="342900" marR="0" lvl="0" indent="-342900">
                        <a:lnSpc>
                          <a:spcPct val="115000"/>
                        </a:lnSpc>
                        <a:spcBef>
                          <a:spcPts val="0"/>
                        </a:spcBef>
                        <a:spcAft>
                          <a:spcPts val="0"/>
                        </a:spcAft>
                        <a:buFont typeface="Symbol"/>
                        <a:buChar char=""/>
                        <a:tabLst>
                          <a:tab pos="228600" algn="l"/>
                        </a:tabLst>
                      </a:pPr>
                      <a:r>
                        <a:rPr lang="en-US" sz="1000">
                          <a:effectLst/>
                          <a:latin typeface="Times New Roman"/>
                          <a:ea typeface="Times New Roman"/>
                        </a:rPr>
                        <a:t>Periodic monitoring of facility based – air quality, water, electrical, mechanical, waste management etc.  </a:t>
                      </a:r>
                    </a:p>
                    <a:p>
                      <a:pPr marL="342900" marR="0" lvl="0" indent="-342900">
                        <a:lnSpc>
                          <a:spcPct val="115000"/>
                        </a:lnSpc>
                        <a:spcBef>
                          <a:spcPts val="0"/>
                        </a:spcBef>
                        <a:spcAft>
                          <a:spcPts val="0"/>
                        </a:spcAft>
                        <a:buFont typeface="Symbol"/>
                        <a:buChar char=""/>
                        <a:tabLst>
                          <a:tab pos="228600" algn="l"/>
                        </a:tabLst>
                      </a:pPr>
                      <a:r>
                        <a:rPr lang="en-US" sz="1000">
                          <a:effectLst/>
                          <a:latin typeface="Times New Roman"/>
                          <a:ea typeface="Times New Roman"/>
                        </a:rPr>
                        <a:t>Issuing work permits for contractors </a:t>
                      </a:r>
                    </a:p>
                  </a:txBody>
                  <a:tcPr marL="68580" marR="68580" marT="0" marB="0"/>
                </a:tc>
                <a:tc>
                  <a:txBody>
                    <a:bodyPr/>
                    <a:lstStyle/>
                    <a:p>
                      <a:pPr marL="0" marR="0">
                        <a:lnSpc>
                          <a:spcPct val="115000"/>
                        </a:lnSpc>
                        <a:spcBef>
                          <a:spcPts val="0"/>
                        </a:spcBef>
                        <a:spcAft>
                          <a:spcPts val="0"/>
                        </a:spcAft>
                        <a:tabLst>
                          <a:tab pos="5886450" algn="r"/>
                        </a:tabLst>
                      </a:pPr>
                      <a:r>
                        <a:rPr lang="en-US" sz="1000" dirty="0">
                          <a:effectLst/>
                          <a:latin typeface="Times New Roman"/>
                          <a:ea typeface="Times New Roman"/>
                        </a:rPr>
                        <a:t>Follow NRL safety policy and maintain the facility. </a:t>
                      </a:r>
                    </a:p>
                  </a:txBody>
                  <a:tcPr marL="68580" marR="68580" marT="0" marB="0"/>
                </a:tc>
              </a:tr>
              <a:tr h="370840">
                <a:tc>
                  <a:txBody>
                    <a:bodyPr/>
                    <a:lstStyle/>
                    <a:p>
                      <a:pPr marL="0" marR="0">
                        <a:lnSpc>
                          <a:spcPct val="115000"/>
                        </a:lnSpc>
                        <a:spcBef>
                          <a:spcPts val="0"/>
                        </a:spcBef>
                        <a:spcAft>
                          <a:spcPts val="0"/>
                        </a:spcAft>
                        <a:tabLst>
                          <a:tab pos="5886450" algn="r"/>
                        </a:tabLst>
                      </a:pPr>
                      <a:r>
                        <a:rPr lang="en-US" sz="1000" dirty="0">
                          <a:effectLst/>
                          <a:latin typeface="Times New Roman"/>
                          <a:ea typeface="Times New Roman"/>
                        </a:rPr>
                        <a:t>NRL employees other than above roles listed. </a:t>
                      </a:r>
                    </a:p>
                  </a:txBody>
                  <a:tcPr marL="68580" marR="68580" marT="0" marB="0"/>
                </a:tc>
                <a:tc>
                  <a:txBody>
                    <a:bodyPr/>
                    <a:lstStyle/>
                    <a:p>
                      <a:pPr marL="342900" marR="0" lvl="0" indent="-342900" rtl="0">
                        <a:lnSpc>
                          <a:spcPct val="115000"/>
                        </a:lnSpc>
                        <a:spcBef>
                          <a:spcPts val="0"/>
                        </a:spcBef>
                        <a:spcAft>
                          <a:spcPts val="0"/>
                        </a:spcAft>
                        <a:buFont typeface="Symbol"/>
                        <a:buChar char=""/>
                        <a:tabLst>
                          <a:tab pos="228600" algn="l"/>
                          <a:tab pos="5886450" algn="r"/>
                        </a:tabLst>
                      </a:pPr>
                      <a:r>
                        <a:rPr lang="en-US" sz="1000">
                          <a:effectLst/>
                          <a:latin typeface="Times New Roman"/>
                          <a:ea typeface="Times New Roman"/>
                        </a:rPr>
                        <a:t>Observe established NRL OHS policies and procedures</a:t>
                      </a:r>
                    </a:p>
                    <a:p>
                      <a:pPr marL="342900" marR="0" lvl="0" indent="-342900">
                        <a:lnSpc>
                          <a:spcPct val="115000"/>
                        </a:lnSpc>
                        <a:spcBef>
                          <a:spcPts val="0"/>
                        </a:spcBef>
                        <a:spcAft>
                          <a:spcPts val="0"/>
                        </a:spcAft>
                        <a:buFont typeface="Symbol"/>
                        <a:buChar char=""/>
                        <a:tabLst>
                          <a:tab pos="228600" algn="l"/>
                          <a:tab pos="5886450" algn="r"/>
                        </a:tabLst>
                      </a:pPr>
                      <a:r>
                        <a:rPr lang="en-US" sz="1000">
                          <a:effectLst/>
                          <a:latin typeface="Times New Roman"/>
                          <a:ea typeface="Times New Roman"/>
                        </a:rPr>
                        <a:t>Participate in safety training, including fire safety and other lab health-related guidelines </a:t>
                      </a:r>
                    </a:p>
                    <a:p>
                      <a:pPr marL="342900" marR="0" lvl="0" indent="-342900">
                        <a:lnSpc>
                          <a:spcPct val="115000"/>
                        </a:lnSpc>
                        <a:spcBef>
                          <a:spcPts val="0"/>
                        </a:spcBef>
                        <a:spcAft>
                          <a:spcPts val="0"/>
                        </a:spcAft>
                        <a:buFont typeface="Symbol"/>
                        <a:buChar char=""/>
                        <a:tabLst>
                          <a:tab pos="228600" algn="l"/>
                          <a:tab pos="5886450" algn="r"/>
                        </a:tabLst>
                      </a:pPr>
                      <a:r>
                        <a:rPr lang="en-US" sz="1000">
                          <a:effectLst/>
                          <a:latin typeface="Times New Roman"/>
                          <a:ea typeface="Times New Roman"/>
                        </a:rPr>
                        <a:t>Work in a safe and prudent manner</a:t>
                      </a:r>
                    </a:p>
                    <a:p>
                      <a:pPr marL="342900" marR="0" lvl="0" indent="-342900">
                        <a:lnSpc>
                          <a:spcPct val="115000"/>
                        </a:lnSpc>
                        <a:spcBef>
                          <a:spcPts val="0"/>
                        </a:spcBef>
                        <a:spcAft>
                          <a:spcPts val="0"/>
                        </a:spcAft>
                        <a:buFont typeface="Symbol"/>
                        <a:buChar char=""/>
                        <a:tabLst>
                          <a:tab pos="228600" algn="l"/>
                          <a:tab pos="5886450" algn="r"/>
                        </a:tabLst>
                      </a:pPr>
                      <a:r>
                        <a:rPr lang="en-US" sz="1000">
                          <a:effectLst/>
                          <a:latin typeface="Times New Roman"/>
                          <a:ea typeface="Times New Roman"/>
                        </a:rPr>
                        <a:t>Report any actual or potential safety hazards to his/her Section Senior Lab Tech/s and Lab Coordinator</a:t>
                      </a:r>
                    </a:p>
                    <a:p>
                      <a:pPr marL="342900" marR="0" lvl="0" indent="-342900">
                        <a:lnSpc>
                          <a:spcPct val="115000"/>
                        </a:lnSpc>
                        <a:spcBef>
                          <a:spcPts val="0"/>
                        </a:spcBef>
                        <a:spcAft>
                          <a:spcPts val="0"/>
                        </a:spcAft>
                        <a:buFont typeface="Symbol"/>
                        <a:buChar char=""/>
                        <a:tabLst>
                          <a:tab pos="228600" algn="l"/>
                          <a:tab pos="5886450" algn="r"/>
                        </a:tabLst>
                      </a:pPr>
                      <a:r>
                        <a:rPr lang="en-US" sz="1000">
                          <a:effectLst/>
                          <a:latin typeface="Times New Roman"/>
                          <a:ea typeface="Times New Roman"/>
                        </a:rPr>
                        <a:t>Prevent loss of, or damage to, lab property due to unsafe work practices</a:t>
                      </a:r>
                    </a:p>
                    <a:p>
                      <a:pPr marL="342900" marR="0" lvl="0" indent="-342900">
                        <a:lnSpc>
                          <a:spcPct val="115000"/>
                        </a:lnSpc>
                        <a:spcBef>
                          <a:spcPts val="0"/>
                        </a:spcBef>
                        <a:spcAft>
                          <a:spcPts val="0"/>
                        </a:spcAft>
                        <a:buFont typeface="Symbol"/>
                        <a:buChar char=""/>
                        <a:tabLst>
                          <a:tab pos="228600" algn="l"/>
                          <a:tab pos="5886450" algn="r"/>
                        </a:tabLst>
                      </a:pPr>
                      <a:r>
                        <a:rPr lang="en-US" sz="1000">
                          <a:effectLst/>
                          <a:latin typeface="Times New Roman"/>
                          <a:ea typeface="Times New Roman"/>
                        </a:rPr>
                        <a:t>Use personal protective equipment provided when required.</a:t>
                      </a:r>
                    </a:p>
                    <a:p>
                      <a:pPr marL="342900" marR="0" lvl="0" indent="-342900">
                        <a:lnSpc>
                          <a:spcPct val="115000"/>
                        </a:lnSpc>
                        <a:spcBef>
                          <a:spcPts val="0"/>
                        </a:spcBef>
                        <a:spcAft>
                          <a:spcPts val="0"/>
                        </a:spcAft>
                        <a:buFont typeface="Symbol"/>
                        <a:buChar char=""/>
                        <a:tabLst>
                          <a:tab pos="228600" algn="l"/>
                          <a:tab pos="5886450" algn="r"/>
                        </a:tabLst>
                      </a:pPr>
                      <a:r>
                        <a:rPr lang="en-US" sz="1000">
                          <a:effectLst/>
                          <a:latin typeface="Times New Roman"/>
                          <a:ea typeface="Times New Roman"/>
                        </a:rPr>
                        <a:t>Read and understand all relevant/distributed OHS policies, Procedure and Guidelines .</a:t>
                      </a:r>
                    </a:p>
                  </a:txBody>
                  <a:tcPr marL="68580" marR="68580" marT="0" marB="0"/>
                </a:tc>
                <a:tc>
                  <a:txBody>
                    <a:bodyPr/>
                    <a:lstStyle/>
                    <a:p>
                      <a:pPr marL="0" marR="0">
                        <a:lnSpc>
                          <a:spcPct val="115000"/>
                        </a:lnSpc>
                        <a:spcBef>
                          <a:spcPts val="0"/>
                        </a:spcBef>
                        <a:spcAft>
                          <a:spcPts val="0"/>
                        </a:spcAft>
                        <a:tabLst>
                          <a:tab pos="5886450" algn="r"/>
                        </a:tabLst>
                      </a:pPr>
                      <a:r>
                        <a:rPr lang="en-US" sz="1000" dirty="0">
                          <a:effectLst/>
                          <a:latin typeface="Times New Roman"/>
                          <a:ea typeface="Times New Roman"/>
                        </a:rPr>
                        <a:t>Follow the NRL safety policy </a:t>
                      </a:r>
                    </a:p>
                  </a:txBody>
                  <a:tcPr marL="68580" marR="68580" marT="0" marB="0"/>
                </a:tc>
              </a:tr>
            </a:tbl>
          </a:graphicData>
        </a:graphic>
      </p:graphicFrame>
      <p:sp>
        <p:nvSpPr>
          <p:cNvPr id="4" name="Footer Placeholder 3"/>
          <p:cNvSpPr>
            <a:spLocks noGrp="1"/>
          </p:cNvSpPr>
          <p:nvPr>
            <p:ph type="ftr" sz="quarter" idx="11"/>
          </p:nvPr>
        </p:nvSpPr>
        <p:spPr/>
        <p:txBody>
          <a:bodyPr/>
          <a:lstStyle/>
          <a:p>
            <a:r>
              <a:rPr lang="en-US" smtClean="0"/>
              <a:t>NRL-TTC-PPT-008,ver:001</a:t>
            </a:r>
            <a:endParaRPr lang="en-US"/>
          </a:p>
        </p:txBody>
      </p:sp>
    </p:spTree>
    <p:extLst>
      <p:ext uri="{BB962C8B-B14F-4D97-AF65-F5344CB8AC3E}">
        <p14:creationId xmlns:p14="http://schemas.microsoft.com/office/powerpoint/2010/main" val="32800453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229600" cy="609600"/>
          </a:xfrm>
        </p:spPr>
        <p:txBody>
          <a:bodyPr/>
          <a:lstStyle/>
          <a:p>
            <a:r>
              <a:rPr lang="en-US" sz="3200" b="1" dirty="0">
                <a:latin typeface="Times New Roman" panose="02020603050405020304" pitchFamily="18" charset="0"/>
                <a:cs typeface="Times New Roman" panose="02020603050405020304" pitchFamily="18" charset="0"/>
              </a:rPr>
              <a:t>CONTRACTORS </a:t>
            </a:r>
            <a:r>
              <a:rPr lang="en-US" sz="3200" b="1" dirty="0" smtClean="0">
                <a:latin typeface="Times New Roman" panose="02020603050405020304" pitchFamily="18" charset="0"/>
                <a:cs typeface="Times New Roman" panose="02020603050405020304" pitchFamily="18" charset="0"/>
              </a:rPr>
              <a:t>RESPONSIBILITY;</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381000" y="1447800"/>
            <a:ext cx="8288547" cy="4724400"/>
          </a:xfrm>
        </p:spPr>
        <p:txBody>
          <a:bodyPr/>
          <a:lstStyle/>
          <a:p>
            <a:pPr marL="0" marR="0">
              <a:spcBef>
                <a:spcPts val="0"/>
              </a:spcBef>
              <a:spcAft>
                <a:spcPts val="0"/>
              </a:spcAft>
            </a:pPr>
            <a:r>
              <a:rPr lang="en-US" sz="2000" dirty="0">
                <a:latin typeface="Times New Roman"/>
                <a:ea typeface="Times New Roman"/>
                <a:cs typeface="Times New Roman"/>
              </a:rPr>
              <a:t> </a:t>
            </a:r>
            <a:endParaRPr lang="en-US" sz="2000" dirty="0">
              <a:latin typeface="Courier New"/>
              <a:ea typeface="Times New Roman"/>
              <a:cs typeface="Times New Roman"/>
            </a:endParaRPr>
          </a:p>
          <a:p>
            <a:pPr lvl="0">
              <a:spcBef>
                <a:spcPts val="0"/>
              </a:spcBef>
              <a:buFont typeface="Symbol"/>
              <a:buChar char=""/>
            </a:pPr>
            <a:r>
              <a:rPr lang="en-US" sz="2000" dirty="0">
                <a:latin typeface="Times New Roman"/>
                <a:ea typeface="Times New Roman"/>
                <a:cs typeface="Times New Roman"/>
              </a:rPr>
              <a:t>All Contractors, Suppliers, Logistics have to comply with NRL OSH requirements commensurate with the risks of the supplied works, services or supplies. </a:t>
            </a:r>
            <a:endParaRPr lang="en-US" sz="2000" dirty="0">
              <a:latin typeface="Courier New"/>
              <a:ea typeface="Times New Roman"/>
              <a:cs typeface="Times New Roman"/>
            </a:endParaRPr>
          </a:p>
          <a:p>
            <a:pPr lvl="0">
              <a:spcBef>
                <a:spcPts val="0"/>
              </a:spcBef>
              <a:buFont typeface="Symbol"/>
              <a:buChar char=""/>
            </a:pPr>
            <a:r>
              <a:rPr lang="en-US" sz="2000" dirty="0">
                <a:latin typeface="Times New Roman"/>
                <a:ea typeface="Times New Roman"/>
                <a:cs typeface="Times New Roman"/>
              </a:rPr>
              <a:t>Contractors or suppliers who do not have an approved OSHMS are required to comply with OSH requirements appropriate to the risks of work or services.</a:t>
            </a:r>
            <a:endParaRPr lang="en-US" sz="2000" dirty="0">
              <a:latin typeface="Courier New"/>
              <a:ea typeface="Times New Roman"/>
              <a:cs typeface="Times New Roman"/>
            </a:endParaRPr>
          </a:p>
          <a:p>
            <a:pPr lvl="0">
              <a:spcBef>
                <a:spcPts val="0"/>
              </a:spcBef>
              <a:buFont typeface="Symbol"/>
              <a:buChar char=""/>
            </a:pPr>
            <a:r>
              <a:rPr lang="en-US" sz="2000" dirty="0">
                <a:latin typeface="Times New Roman"/>
                <a:ea typeface="Times New Roman"/>
                <a:cs typeface="Times New Roman"/>
              </a:rPr>
              <a:t>Review of the existing roles and responsibilities of contractors and external stakeholders will be reviewed during the annual OHSMS review and also during contractor evaluations. During this evaluation the conformance of the roles and responsibilities met will be checked.</a:t>
            </a:r>
            <a:endParaRPr lang="en-US" sz="2000" dirty="0">
              <a:latin typeface="Courier New"/>
              <a:ea typeface="Times New Roman"/>
              <a:cs typeface="Times New Roman"/>
            </a:endParaRPr>
          </a:p>
          <a:p>
            <a:endParaRPr lang="en-US" sz="2000" dirty="0"/>
          </a:p>
        </p:txBody>
      </p:sp>
      <p:sp>
        <p:nvSpPr>
          <p:cNvPr id="4" name="Footer Placeholder 3"/>
          <p:cNvSpPr>
            <a:spLocks noGrp="1"/>
          </p:cNvSpPr>
          <p:nvPr>
            <p:ph type="ftr" sz="quarter" idx="11"/>
          </p:nvPr>
        </p:nvSpPr>
        <p:spPr/>
        <p:txBody>
          <a:bodyPr/>
          <a:lstStyle/>
          <a:p>
            <a:r>
              <a:rPr lang="en-US" smtClean="0"/>
              <a:t>NRL-TTC-PPT-008,ver:001</a:t>
            </a:r>
            <a:endParaRPr lang="en-US"/>
          </a:p>
        </p:txBody>
      </p:sp>
    </p:spTree>
    <p:extLst>
      <p:ext uri="{BB962C8B-B14F-4D97-AF65-F5344CB8AC3E}">
        <p14:creationId xmlns:p14="http://schemas.microsoft.com/office/powerpoint/2010/main" val="18910587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For additional information</a:t>
            </a:r>
            <a:endParaRPr lang="en-US" dirty="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quarter" idx="13"/>
          </p:nvPr>
        </p:nvSpPr>
        <p:spPr/>
        <p:txBody>
          <a:bodyPr/>
          <a:lstStyle/>
          <a:p>
            <a:r>
              <a:rPr lang="en-US" dirty="0" smtClean="0"/>
              <a:t>OSHAD-SF Elements</a:t>
            </a:r>
          </a:p>
          <a:p>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708759651"/>
              </p:ext>
            </p:extLst>
          </p:nvPr>
        </p:nvGraphicFramePr>
        <p:xfrm>
          <a:off x="2514600" y="3429000"/>
          <a:ext cx="914400" cy="771525"/>
        </p:xfrm>
        <a:graphic>
          <a:graphicData uri="http://schemas.openxmlformats.org/presentationml/2006/ole">
            <mc:AlternateContent xmlns:mc="http://schemas.openxmlformats.org/markup-compatibility/2006">
              <mc:Choice xmlns:v="urn:schemas-microsoft-com:vml" Requires="v">
                <p:oleObj spid="_x0000_s2054" name="Acrobat Document" showAsIcon="1" r:id="rId3" imgW="914400" imgH="771480" progId="AcroExch.Document.DC">
                  <p:embed/>
                </p:oleObj>
              </mc:Choice>
              <mc:Fallback>
                <p:oleObj name="Acrobat Document" showAsIcon="1" r:id="rId3" imgW="914400" imgH="771480" progId="AcroExch.Document.DC">
                  <p:embed/>
                  <p:pic>
                    <p:nvPicPr>
                      <p:cNvPr id="0" name=""/>
                      <p:cNvPicPr/>
                      <p:nvPr/>
                    </p:nvPicPr>
                    <p:blipFill>
                      <a:blip r:embed="rId4"/>
                      <a:stretch>
                        <a:fillRect/>
                      </a:stretch>
                    </p:blipFill>
                    <p:spPr>
                      <a:xfrm>
                        <a:off x="2514600" y="3429000"/>
                        <a:ext cx="914400" cy="771525"/>
                      </a:xfrm>
                      <a:prstGeom prst="rect">
                        <a:avLst/>
                      </a:prstGeom>
                    </p:spPr>
                  </p:pic>
                </p:oleObj>
              </mc:Fallback>
            </mc:AlternateContent>
          </a:graphicData>
        </a:graphic>
      </p:graphicFrame>
      <p:sp>
        <p:nvSpPr>
          <p:cNvPr id="5" name="Footer Placeholder 4"/>
          <p:cNvSpPr>
            <a:spLocks noGrp="1"/>
          </p:cNvSpPr>
          <p:nvPr>
            <p:ph type="ftr" sz="quarter" idx="11"/>
          </p:nvPr>
        </p:nvSpPr>
        <p:spPr/>
        <p:txBody>
          <a:bodyPr/>
          <a:lstStyle/>
          <a:p>
            <a:r>
              <a:rPr lang="en-US" smtClean="0"/>
              <a:t>NRL-TTC-PPT-008,ver:001</a:t>
            </a:r>
            <a:endParaRPr lang="en-US"/>
          </a:p>
        </p:txBody>
      </p:sp>
    </p:spTree>
    <p:extLst>
      <p:ext uri="{BB962C8B-B14F-4D97-AF65-F5344CB8AC3E}">
        <p14:creationId xmlns:p14="http://schemas.microsoft.com/office/powerpoint/2010/main" val="4918049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4" name="Content Placeholder 3"/>
          <p:cNvSpPr>
            <a:spLocks noGrp="1"/>
          </p:cNvSpPr>
          <p:nvPr>
            <p:ph sz="quarter" idx="13"/>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NRL-TTC-PPT-008,ver:001</a:t>
            </a:r>
            <a:endParaRPr lang="en-US"/>
          </a:p>
        </p:txBody>
      </p:sp>
    </p:spTree>
    <p:extLst>
      <p:ext uri="{BB962C8B-B14F-4D97-AF65-F5344CB8AC3E}">
        <p14:creationId xmlns:p14="http://schemas.microsoft.com/office/powerpoint/2010/main" val="415093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352800"/>
            <a:ext cx="8229600" cy="609600"/>
          </a:xfrm>
        </p:spPr>
        <p:txBody>
          <a:bodyPr/>
          <a:lstStyle/>
          <a:p>
            <a:r>
              <a:rPr lang="en-US" sz="3200" b="1" dirty="0" smtClean="0">
                <a:latin typeface="Times New Roman" panose="02020603050405020304" pitchFamily="18" charset="0"/>
                <a:cs typeface="Times New Roman" panose="02020603050405020304" pitchFamily="18" charset="0"/>
              </a:rPr>
              <a:t>Scope</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381000" y="1447800"/>
            <a:ext cx="8288547" cy="1752600"/>
          </a:xfrm>
        </p:spPr>
        <p:txBody>
          <a:bodyPr/>
          <a:lstStyle/>
          <a:p>
            <a:r>
              <a:rPr lang="en-US" sz="2400" dirty="0">
                <a:latin typeface="Times New Roman" panose="02020603050405020304" pitchFamily="18" charset="0"/>
                <a:cs typeface="Times New Roman" panose="02020603050405020304" pitchFamily="18" charset="0"/>
              </a:rPr>
              <a:t>By the end of this session, you will know the</a:t>
            </a:r>
            <a:r>
              <a:rPr lang="en-US" sz="2400" dirty="0" smtClean="0">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Roles and responsibilities assigned to designations and/or job roles</a:t>
            </a:r>
            <a:endParaRPr lang="en-US" sz="2400" dirty="0">
              <a:latin typeface="Times New Roman" panose="02020603050405020304" pitchFamily="18" charset="0"/>
              <a:cs typeface="Times New Roman" panose="02020603050405020304" pitchFamily="18" charset="0"/>
            </a:endParaRPr>
          </a:p>
          <a:p>
            <a:endParaRPr lang="en-US" dirty="0"/>
          </a:p>
        </p:txBody>
      </p:sp>
      <p:sp>
        <p:nvSpPr>
          <p:cNvPr id="5" name="Title 1"/>
          <p:cNvSpPr txBox="1">
            <a:spLocks/>
          </p:cNvSpPr>
          <p:nvPr/>
        </p:nvSpPr>
        <p:spPr>
          <a:xfrm>
            <a:off x="609600" y="914400"/>
            <a:ext cx="8229600" cy="609600"/>
          </a:xfrm>
          <a:prstGeom prst="rect">
            <a:avLst/>
          </a:prstGeom>
        </p:spPr>
        <p:txBody>
          <a:bodyPr/>
          <a:lstStyle>
            <a:lvl1pPr algn="ctr" defTabSz="914400" rtl="0" eaLnBrk="1" latinLnBrk="0" hangingPunct="1">
              <a:spcBef>
                <a:spcPct val="0"/>
              </a:spcBef>
              <a:buNone/>
              <a:defRPr sz="4000" kern="1200">
                <a:solidFill>
                  <a:schemeClr val="bg1">
                    <a:lumMod val="50000"/>
                  </a:schemeClr>
                </a:solidFill>
                <a:latin typeface="Century Gothic" pitchFamily="34" charset="0"/>
                <a:ea typeface="+mj-ea"/>
                <a:cs typeface="+mj-cs"/>
              </a:defRPr>
            </a:lvl1pPr>
          </a:lstStyle>
          <a:p>
            <a:r>
              <a:rPr lang="en-US" sz="3200" b="1" dirty="0" smtClean="0">
                <a:latin typeface="Times New Roman" panose="02020603050405020304" pitchFamily="18" charset="0"/>
                <a:cs typeface="Times New Roman" panose="02020603050405020304" pitchFamily="18" charset="0"/>
              </a:rPr>
              <a:t>Objective</a:t>
            </a:r>
            <a:endParaRPr lang="en-US" sz="3200" b="1" dirty="0">
              <a:latin typeface="Times New Roman" panose="02020603050405020304" pitchFamily="18" charset="0"/>
              <a:cs typeface="Times New Roman" panose="02020603050405020304" pitchFamily="18" charset="0"/>
            </a:endParaRPr>
          </a:p>
        </p:txBody>
      </p:sp>
      <p:sp>
        <p:nvSpPr>
          <p:cNvPr id="7" name="Content Placeholder 2"/>
          <p:cNvSpPr txBox="1">
            <a:spLocks/>
          </p:cNvSpPr>
          <p:nvPr/>
        </p:nvSpPr>
        <p:spPr>
          <a:xfrm>
            <a:off x="533399" y="4114800"/>
            <a:ext cx="8288547" cy="990600"/>
          </a:xfrm>
          <a:prstGeom prst="rect">
            <a:avLst/>
          </a:prstGeom>
        </p:spPr>
        <p:txBody>
          <a:bodyPr/>
          <a:lstStyle>
            <a:lvl1pPr marL="342900" indent="-342900" algn="l" defTabSz="914400" rtl="0" eaLnBrk="1" latinLnBrk="0" hangingPunct="1">
              <a:spcBef>
                <a:spcPct val="20000"/>
              </a:spcBef>
              <a:buFont typeface="Arial" pitchFamily="34" charset="0"/>
              <a:buNone/>
              <a:defRPr sz="3200" kern="1200">
                <a:solidFill>
                  <a:schemeClr val="tx1"/>
                </a:solidFill>
                <a:latin typeface="Century Gothic"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Century Gothic"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Century Gothic"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Century Gothic"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Century Gothic"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All Employees, Contactors at NRL </a:t>
            </a:r>
          </a:p>
          <a:p>
            <a:endParaRPr lang="en-US" dirty="0"/>
          </a:p>
        </p:txBody>
      </p:sp>
      <p:sp>
        <p:nvSpPr>
          <p:cNvPr id="4" name="Footer Placeholder 3"/>
          <p:cNvSpPr>
            <a:spLocks noGrp="1"/>
          </p:cNvSpPr>
          <p:nvPr>
            <p:ph type="ftr" sz="quarter" idx="11"/>
          </p:nvPr>
        </p:nvSpPr>
        <p:spPr/>
        <p:txBody>
          <a:bodyPr/>
          <a:lstStyle/>
          <a:p>
            <a:r>
              <a:rPr lang="en-US" smtClean="0"/>
              <a:t>NRL-TTC-PPT-008,ver:001</a:t>
            </a:r>
            <a:endParaRPr lang="en-US"/>
          </a:p>
        </p:txBody>
      </p:sp>
    </p:spTree>
    <p:extLst>
      <p:ext uri="{BB962C8B-B14F-4D97-AF65-F5344CB8AC3E}">
        <p14:creationId xmlns:p14="http://schemas.microsoft.com/office/powerpoint/2010/main" val="35115730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lstStyle/>
          <a:p>
            <a:r>
              <a:rPr lang="en-US" sz="3200" b="1" dirty="0" smtClean="0">
                <a:latin typeface="Times New Roman" panose="02020603050405020304" pitchFamily="18" charset="0"/>
                <a:cs typeface="Times New Roman" panose="02020603050405020304" pitchFamily="18" charset="0"/>
              </a:rPr>
              <a:t>OSHAD-SF Elements Reference</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381000" y="1447800"/>
            <a:ext cx="8288547" cy="4495800"/>
          </a:xfrm>
        </p:spPr>
        <p:txBody>
          <a:bodyPr/>
          <a:lstStyle/>
          <a:p>
            <a:r>
              <a:rPr lang="en-US" sz="2000" dirty="0">
                <a:latin typeface="Times New Roman" panose="02020603050405020304" pitchFamily="18" charset="0"/>
                <a:cs typeface="Times New Roman" panose="02020603050405020304" pitchFamily="18" charset="0"/>
              </a:rPr>
              <a:t>Element 1 - Roles, </a:t>
            </a:r>
            <a:r>
              <a:rPr lang="en-US" sz="2000" dirty="0" smtClean="0">
                <a:latin typeface="Times New Roman" panose="02020603050405020304" pitchFamily="18" charset="0"/>
                <a:cs typeface="Times New Roman" panose="02020603050405020304" pitchFamily="18" charset="0"/>
              </a:rPr>
              <a:t>Responsibilities </a:t>
            </a:r>
            <a:r>
              <a:rPr lang="en-US" sz="2000" dirty="0">
                <a:latin typeface="Times New Roman" panose="02020603050405020304" pitchFamily="18" charset="0"/>
                <a:cs typeface="Times New Roman" panose="02020603050405020304" pitchFamily="18" charset="0"/>
              </a:rPr>
              <a:t>and </a:t>
            </a:r>
            <a:r>
              <a:rPr lang="en-US" sz="2000" dirty="0" smtClean="0">
                <a:latin typeface="Times New Roman" panose="02020603050405020304" pitchFamily="18" charset="0"/>
                <a:cs typeface="Times New Roman" panose="02020603050405020304" pitchFamily="18" charset="0"/>
              </a:rPr>
              <a:t>Self-Regulation</a:t>
            </a:r>
          </a:p>
          <a:p>
            <a:r>
              <a:rPr lang="en-US" sz="2000" b="1" u="sng" dirty="0">
                <a:latin typeface="Times New Roman" panose="02020603050405020304" pitchFamily="18" charset="0"/>
                <a:cs typeface="Times New Roman" panose="02020603050405020304" pitchFamily="18" charset="0"/>
              </a:rPr>
              <a:t>Aims and Intent</a:t>
            </a:r>
          </a:p>
          <a:p>
            <a:r>
              <a:rPr lang="en-US" sz="2000" dirty="0">
                <a:latin typeface="Times New Roman" panose="02020603050405020304" pitchFamily="18" charset="0"/>
                <a:cs typeface="Times New Roman" panose="02020603050405020304" pitchFamily="18" charset="0"/>
              </a:rPr>
              <a:t>(a) The aims and intent of this Management System Element are to:</a:t>
            </a:r>
          </a:p>
          <a:p>
            <a:r>
              <a:rPr lang="en-US" sz="2000" b="1" dirty="0">
                <a:latin typeface="Times New Roman" panose="02020603050405020304" pitchFamily="18" charset="0"/>
                <a:cs typeface="Times New Roman" panose="02020603050405020304" pitchFamily="18" charset="0"/>
              </a:rPr>
              <a:t>(</a:t>
            </a:r>
            <a:r>
              <a:rPr lang="en-US" sz="2000" b="1" dirty="0" err="1">
                <a:latin typeface="Times New Roman" panose="02020603050405020304" pitchFamily="18" charset="0"/>
                <a:cs typeface="Times New Roman" panose="02020603050405020304" pitchFamily="18" charset="0"/>
              </a:rPr>
              <a:t>i</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Ensure that the OSH roles and Responsibilities within an entity implementing an </a:t>
            </a:r>
            <a:r>
              <a:rPr lang="en-US" sz="2000" dirty="0" smtClean="0">
                <a:latin typeface="Times New Roman" panose="02020603050405020304" pitchFamily="18" charset="0"/>
                <a:cs typeface="Times New Roman" panose="02020603050405020304" pitchFamily="18" charset="0"/>
              </a:rPr>
              <a:t>OSHMS </a:t>
            </a:r>
            <a:r>
              <a:rPr lang="en-US" sz="2000" dirty="0">
                <a:latin typeface="Times New Roman" panose="02020603050405020304" pitchFamily="18" charset="0"/>
                <a:cs typeface="Times New Roman" panose="02020603050405020304" pitchFamily="18" charset="0"/>
              </a:rPr>
              <a:t>are clearly defined and a systematic process is in place for communication of</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these requirements; and</a:t>
            </a:r>
          </a:p>
          <a:p>
            <a:r>
              <a:rPr lang="en-US" sz="2000" b="1" dirty="0">
                <a:latin typeface="Times New Roman" panose="02020603050405020304" pitchFamily="18" charset="0"/>
                <a:cs typeface="Times New Roman" panose="02020603050405020304" pitchFamily="18" charset="0"/>
              </a:rPr>
              <a:t>(ii)	</a:t>
            </a:r>
            <a:r>
              <a:rPr lang="en-US" sz="2000" dirty="0">
                <a:latin typeface="Times New Roman" panose="02020603050405020304" pitchFamily="18" charset="0"/>
                <a:cs typeface="Times New Roman" panose="02020603050405020304" pitchFamily="18" charset="0"/>
              </a:rPr>
              <a:t>define the roles and responsibilities of stakeholders under the </a:t>
            </a:r>
            <a:r>
              <a:rPr lang="en-US" sz="2000" i="1" dirty="0">
                <a:latin typeface="Times New Roman" panose="02020603050405020304" pitchFamily="18" charset="0"/>
                <a:cs typeface="Times New Roman" panose="02020603050405020304" pitchFamily="18" charset="0"/>
              </a:rPr>
              <a:t>OSHAD-SF.</a:t>
            </a:r>
            <a:endParaRPr lang="en-US" sz="2000" dirty="0">
              <a:latin typeface="Times New Roman" panose="02020603050405020304" pitchFamily="18" charset="0"/>
              <a:cs typeface="Times New Roman" panose="02020603050405020304" pitchFamily="18" charset="0"/>
            </a:endParaRPr>
          </a:p>
          <a:p>
            <a:endParaRPr lang="en-US" sz="2000" dirty="0"/>
          </a:p>
        </p:txBody>
      </p:sp>
      <p:sp>
        <p:nvSpPr>
          <p:cNvPr id="4" name="Footer Placeholder 3"/>
          <p:cNvSpPr>
            <a:spLocks noGrp="1"/>
          </p:cNvSpPr>
          <p:nvPr>
            <p:ph type="ftr" sz="quarter" idx="11"/>
          </p:nvPr>
        </p:nvSpPr>
        <p:spPr/>
        <p:txBody>
          <a:bodyPr/>
          <a:lstStyle/>
          <a:p>
            <a:r>
              <a:rPr lang="en-US" smtClean="0"/>
              <a:t>NRL-TTC-PPT-008,ver:001</a:t>
            </a:r>
            <a:endParaRPr lang="en-US"/>
          </a:p>
        </p:txBody>
      </p:sp>
    </p:spTree>
    <p:extLst>
      <p:ext uri="{BB962C8B-B14F-4D97-AF65-F5344CB8AC3E}">
        <p14:creationId xmlns:p14="http://schemas.microsoft.com/office/powerpoint/2010/main" val="83096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lstStyle/>
          <a:p>
            <a:r>
              <a:rPr lang="en-US" sz="3200" b="1" dirty="0" smtClean="0">
                <a:latin typeface="Times New Roman" panose="02020603050405020304" pitchFamily="18" charset="0"/>
                <a:cs typeface="Times New Roman" panose="02020603050405020304" pitchFamily="18" charset="0"/>
              </a:rPr>
              <a:t>Who is responsible for safety ??</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381000" y="1447800"/>
            <a:ext cx="8288547" cy="4495800"/>
          </a:xfrm>
        </p:spPr>
        <p:txBody>
          <a:bodyPr/>
          <a:lstStyle/>
          <a:p>
            <a:endParaRPr lang="en-US" sz="2000" dirty="0"/>
          </a:p>
        </p:txBody>
      </p:sp>
      <p:sp>
        <p:nvSpPr>
          <p:cNvPr id="4" name="Footer Placeholder 3"/>
          <p:cNvSpPr>
            <a:spLocks noGrp="1"/>
          </p:cNvSpPr>
          <p:nvPr>
            <p:ph type="ftr" sz="quarter" idx="11"/>
          </p:nvPr>
        </p:nvSpPr>
        <p:spPr/>
        <p:txBody>
          <a:bodyPr/>
          <a:lstStyle/>
          <a:p>
            <a:r>
              <a:rPr lang="en-US" smtClean="0"/>
              <a:t>NRL-TTC-PPT-008,ver:001</a:t>
            </a:r>
            <a:endParaRPr lang="en-US"/>
          </a:p>
        </p:txBody>
      </p:sp>
    </p:spTree>
    <p:extLst>
      <p:ext uri="{BB962C8B-B14F-4D97-AF65-F5344CB8AC3E}">
        <p14:creationId xmlns:p14="http://schemas.microsoft.com/office/powerpoint/2010/main" val="5547134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lstStyle/>
          <a:p>
            <a:r>
              <a:rPr lang="en-US" sz="3200" b="1" dirty="0" smtClean="0">
                <a:latin typeface="Times New Roman" panose="02020603050405020304" pitchFamily="18" charset="0"/>
                <a:cs typeface="Times New Roman" panose="02020603050405020304" pitchFamily="18" charset="0"/>
              </a:rPr>
              <a:t>Who is responsible for safety ??</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381000" y="1447800"/>
            <a:ext cx="8288547" cy="4495800"/>
          </a:xfrm>
        </p:spPr>
        <p:txBody>
          <a:bodyPr/>
          <a:lstStyle/>
          <a:p>
            <a:r>
              <a:rPr lang="en-US" sz="2000" dirty="0" smtClean="0">
                <a:latin typeface="Times New Roman" panose="02020603050405020304" pitchFamily="18" charset="0"/>
                <a:cs typeface="Times New Roman" panose="02020603050405020304" pitchFamily="18" charset="0"/>
              </a:rPr>
              <a:t>Safety is everybody’s responsibility !</a:t>
            </a:r>
            <a:endParaRPr lang="en-US" sz="2000" dirty="0">
              <a:latin typeface="Times New Roman" panose="02020603050405020304" pitchFamily="18" charset="0"/>
              <a:cs typeface="Times New Roman" panose="02020603050405020304" pitchFamily="18" charset="0"/>
            </a:endParaRPr>
          </a:p>
          <a:p>
            <a:endParaRPr lang="en-US" sz="2000" dirty="0"/>
          </a:p>
        </p:txBody>
      </p:sp>
      <p:sp>
        <p:nvSpPr>
          <p:cNvPr id="4" name="Footer Placeholder 3"/>
          <p:cNvSpPr>
            <a:spLocks noGrp="1"/>
          </p:cNvSpPr>
          <p:nvPr>
            <p:ph type="ftr" sz="quarter" idx="11"/>
          </p:nvPr>
        </p:nvSpPr>
        <p:spPr/>
        <p:txBody>
          <a:bodyPr/>
          <a:lstStyle/>
          <a:p>
            <a:r>
              <a:rPr lang="en-US" smtClean="0"/>
              <a:t>NRL-TTC-PPT-008,ver:001</a:t>
            </a:r>
            <a:endParaRPr lang="en-US"/>
          </a:p>
        </p:txBody>
      </p:sp>
    </p:spTree>
    <p:extLst>
      <p:ext uri="{BB962C8B-B14F-4D97-AF65-F5344CB8AC3E}">
        <p14:creationId xmlns:p14="http://schemas.microsoft.com/office/powerpoint/2010/main" val="1857647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lstStyle/>
          <a:p>
            <a:r>
              <a:rPr lang="en-US" sz="3200" b="1" dirty="0" smtClean="0">
                <a:latin typeface="Times New Roman" panose="02020603050405020304" pitchFamily="18" charset="0"/>
                <a:cs typeface="Times New Roman" panose="02020603050405020304" pitchFamily="18" charset="0"/>
              </a:rPr>
              <a:t>NRL as an Employer is responsible for;</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381000" y="1447800"/>
            <a:ext cx="8288547" cy="4724400"/>
          </a:xfrm>
        </p:spPr>
        <p:txBody>
          <a:bodyPr/>
          <a:lstStyle/>
          <a:p>
            <a:pPr marL="457200" indent="-457200">
              <a:buFont typeface="+mj-lt"/>
              <a:buAutoNum type="arabicPeriod"/>
            </a:pPr>
            <a:r>
              <a:rPr lang="en-US" sz="2000" dirty="0">
                <a:latin typeface="Times New Roman" panose="02020603050405020304" pitchFamily="18" charset="0"/>
                <a:cs typeface="Times New Roman" panose="02020603050405020304" pitchFamily="18" charset="0"/>
              </a:rPr>
              <a:t>Must provide and maintain for </a:t>
            </a:r>
            <a:r>
              <a:rPr lang="en-US" sz="2000" dirty="0" smtClean="0">
                <a:latin typeface="Times New Roman" panose="02020603050405020304" pitchFamily="18" charset="0"/>
                <a:cs typeface="Times New Roman" panose="02020603050405020304" pitchFamily="18" charset="0"/>
              </a:rPr>
              <a:t>the employees</a:t>
            </a:r>
            <a:r>
              <a:rPr lang="en-US" sz="2000" dirty="0">
                <a:latin typeface="Times New Roman" panose="02020603050405020304" pitchFamily="18" charset="0"/>
                <a:cs typeface="Times New Roman" panose="02020603050405020304" pitchFamily="18" charset="0"/>
              </a:rPr>
              <a:t>, contractors, and relevant other persons a workplace that is, as far as reasonably practicable, safe and without risks to health.</a:t>
            </a:r>
          </a:p>
          <a:p>
            <a:pPr marL="457200" indent="-457200">
              <a:buFont typeface="+mj-lt"/>
              <a:buAutoNum type="arabicPeriod"/>
            </a:pPr>
            <a:r>
              <a:rPr lang="en-US" sz="2000" dirty="0" smtClean="0">
                <a:latin typeface="Times New Roman" panose="02020603050405020304" pitchFamily="18" charset="0"/>
                <a:cs typeface="Times New Roman" panose="02020603050405020304" pitchFamily="18" charset="0"/>
              </a:rPr>
              <a:t>Provide </a:t>
            </a:r>
            <a:r>
              <a:rPr lang="en-US" sz="2000" dirty="0">
                <a:latin typeface="Times New Roman" panose="02020603050405020304" pitchFamily="18" charset="0"/>
                <a:cs typeface="Times New Roman" panose="02020603050405020304" pitchFamily="18" charset="0"/>
              </a:rPr>
              <a:t>appropriate resources (e.g. budget, human, equipment, training) for </a:t>
            </a:r>
            <a:r>
              <a:rPr lang="en-US" sz="2000" dirty="0" smtClean="0">
                <a:latin typeface="Times New Roman" panose="02020603050405020304" pitchFamily="18" charset="0"/>
                <a:cs typeface="Times New Roman" panose="02020603050405020304" pitchFamily="18" charset="0"/>
              </a:rPr>
              <a:t>achieving OSH </a:t>
            </a:r>
            <a:r>
              <a:rPr lang="en-US" sz="2000" dirty="0">
                <a:latin typeface="Times New Roman" panose="02020603050405020304" pitchFamily="18" charset="0"/>
                <a:cs typeface="Times New Roman" panose="02020603050405020304" pitchFamily="18" charset="0"/>
              </a:rPr>
              <a:t>objectives</a:t>
            </a:r>
          </a:p>
          <a:p>
            <a:pPr marL="457200" indent="-457200">
              <a:buFont typeface="+mj-lt"/>
              <a:buAutoNum type="arabicPeriod"/>
            </a:pPr>
            <a:r>
              <a:rPr lang="en-US" sz="2000" dirty="0" smtClean="0">
                <a:latin typeface="Times New Roman" panose="02020603050405020304" pitchFamily="18" charset="0"/>
                <a:cs typeface="Times New Roman" panose="02020603050405020304" pitchFamily="18" charset="0"/>
              </a:rPr>
              <a:t>Employ </a:t>
            </a:r>
            <a:r>
              <a:rPr lang="en-US" sz="2000" dirty="0">
                <a:latin typeface="Times New Roman" panose="02020603050405020304" pitchFamily="18" charset="0"/>
                <a:cs typeface="Times New Roman" panose="02020603050405020304" pitchFamily="18" charset="0"/>
              </a:rPr>
              <a:t>or engage persons who are competent in relation to the management of </a:t>
            </a:r>
            <a:r>
              <a:rPr lang="en-US" sz="2000" dirty="0" smtClean="0">
                <a:latin typeface="Times New Roman" panose="02020603050405020304" pitchFamily="18" charset="0"/>
                <a:cs typeface="Times New Roman" panose="02020603050405020304" pitchFamily="18" charset="0"/>
              </a:rPr>
              <a:t>the OSH </a:t>
            </a:r>
            <a:r>
              <a:rPr lang="en-US" sz="2000" dirty="0">
                <a:latin typeface="Times New Roman" panose="02020603050405020304" pitchFamily="18" charset="0"/>
                <a:cs typeface="Times New Roman" panose="02020603050405020304" pitchFamily="18" charset="0"/>
              </a:rPr>
              <a:t>to provide advice about the management of such </a:t>
            </a:r>
            <a:r>
              <a:rPr lang="en-US" sz="2000" dirty="0" smtClean="0">
                <a:latin typeface="Times New Roman" panose="02020603050405020304" pitchFamily="18" charset="0"/>
                <a:cs typeface="Times New Roman" panose="02020603050405020304" pitchFamily="18" charset="0"/>
              </a:rPr>
              <a:t>issues</a:t>
            </a:r>
            <a:endParaRPr lang="en-US" sz="20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000" dirty="0" smtClean="0">
                <a:latin typeface="Times New Roman" panose="02020603050405020304" pitchFamily="18" charset="0"/>
                <a:cs typeface="Times New Roman" panose="02020603050405020304" pitchFamily="18" charset="0"/>
              </a:rPr>
              <a:t>Ensure </a:t>
            </a:r>
            <a:r>
              <a:rPr lang="en-US" sz="2000" dirty="0">
                <a:latin typeface="Times New Roman" panose="02020603050405020304" pitchFamily="18" charset="0"/>
                <a:cs typeface="Times New Roman" panose="02020603050405020304" pitchFamily="18" charset="0"/>
              </a:rPr>
              <a:t>appropriate control measures and other safe systems of work </a:t>
            </a:r>
            <a:r>
              <a:rPr lang="en-US" sz="2000" dirty="0" smtClean="0">
                <a:latin typeface="Times New Roman" panose="02020603050405020304" pitchFamily="18" charset="0"/>
                <a:cs typeface="Times New Roman" panose="02020603050405020304" pitchFamily="18" charset="0"/>
              </a:rPr>
              <a:t>are implemented</a:t>
            </a:r>
            <a:r>
              <a:rPr lang="en-US" sz="2000" dirty="0">
                <a:latin typeface="Times New Roman" panose="02020603050405020304" pitchFamily="18" charset="0"/>
                <a:cs typeface="Times New Roman" panose="02020603050405020304" pitchFamily="18" charset="0"/>
              </a:rPr>
              <a:t>, in line with </a:t>
            </a:r>
            <a:r>
              <a:rPr lang="en-US" sz="2000" dirty="0" smtClean="0">
                <a:latin typeface="Times New Roman" panose="02020603050405020304" pitchFamily="18" charset="0"/>
                <a:cs typeface="Times New Roman" panose="02020603050405020304" pitchFamily="18" charset="0"/>
              </a:rPr>
              <a:t>OSHAD-SF</a:t>
            </a:r>
            <a:endParaRPr lang="en-US" sz="20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000" dirty="0" smtClean="0">
                <a:latin typeface="Times New Roman" panose="02020603050405020304" pitchFamily="18" charset="0"/>
                <a:cs typeface="Times New Roman" panose="02020603050405020304" pitchFamily="18" charset="0"/>
              </a:rPr>
              <a:t>Ensure</a:t>
            </a:r>
            <a:r>
              <a:rPr lang="en-US" sz="2000" dirty="0">
                <a:latin typeface="Times New Roman" panose="02020603050405020304" pitchFamily="18" charset="0"/>
                <a:cs typeface="Times New Roman" panose="02020603050405020304" pitchFamily="18" charset="0"/>
              </a:rPr>
              <a:t>, so far as is reasonably practicable, the safe use, handling, </a:t>
            </a:r>
            <a:r>
              <a:rPr lang="en-US" sz="2000" dirty="0" smtClean="0">
                <a:latin typeface="Times New Roman" panose="02020603050405020304" pitchFamily="18" charset="0"/>
                <a:cs typeface="Times New Roman" panose="02020603050405020304" pitchFamily="18" charset="0"/>
              </a:rPr>
              <a:t>storage, transportation </a:t>
            </a:r>
            <a:r>
              <a:rPr lang="en-US" sz="2000" dirty="0">
                <a:latin typeface="Times New Roman" panose="02020603050405020304" pitchFamily="18" charset="0"/>
                <a:cs typeface="Times New Roman" panose="02020603050405020304" pitchFamily="18" charset="0"/>
              </a:rPr>
              <a:t>and disposal of materials, substances and </a:t>
            </a:r>
            <a:r>
              <a:rPr lang="en-US" sz="2000" dirty="0" smtClean="0">
                <a:latin typeface="Times New Roman" panose="02020603050405020304" pitchFamily="18" charset="0"/>
                <a:cs typeface="Times New Roman" panose="02020603050405020304" pitchFamily="18" charset="0"/>
              </a:rPr>
              <a:t>wastes;</a:t>
            </a:r>
          </a:p>
          <a:p>
            <a:pPr marL="457200" indent="-457200">
              <a:buFont typeface="+mj-lt"/>
              <a:buAutoNum type="arabicPeriod"/>
            </a:pPr>
            <a:r>
              <a:rPr lang="en-US" sz="2000" dirty="0" smtClean="0">
                <a:latin typeface="Times New Roman" panose="02020603050405020304" pitchFamily="18" charset="0"/>
                <a:cs typeface="Times New Roman" panose="02020603050405020304" pitchFamily="18" charset="0"/>
              </a:rPr>
              <a:t>provide </a:t>
            </a:r>
            <a:r>
              <a:rPr lang="en-US" sz="2000" dirty="0">
                <a:latin typeface="Times New Roman" panose="02020603050405020304" pitchFamily="18" charset="0"/>
                <a:cs typeface="Times New Roman" panose="02020603050405020304" pitchFamily="18" charset="0"/>
              </a:rPr>
              <a:t>and maintain plant, equipment and /or systems of work that are, so far as </a:t>
            </a:r>
            <a:r>
              <a:rPr lang="en-US" sz="2000" dirty="0" smtClean="0">
                <a:latin typeface="Times New Roman" panose="02020603050405020304" pitchFamily="18" charset="0"/>
                <a:cs typeface="Times New Roman" panose="02020603050405020304" pitchFamily="18" charset="0"/>
              </a:rPr>
              <a:t>is reasonably </a:t>
            </a:r>
            <a:r>
              <a:rPr lang="en-US" sz="2000" dirty="0">
                <a:latin typeface="Times New Roman" panose="02020603050405020304" pitchFamily="18" charset="0"/>
                <a:cs typeface="Times New Roman" panose="02020603050405020304" pitchFamily="18" charset="0"/>
              </a:rPr>
              <a:t>practicable, safe and without risks to health</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NRL-TTC-PPT-008,ver:001</a:t>
            </a:r>
            <a:endParaRPr lang="en-US"/>
          </a:p>
        </p:txBody>
      </p:sp>
    </p:spTree>
    <p:extLst>
      <p:ext uri="{BB962C8B-B14F-4D97-AF65-F5344CB8AC3E}">
        <p14:creationId xmlns:p14="http://schemas.microsoft.com/office/powerpoint/2010/main" val="23053041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lstStyle/>
          <a:p>
            <a:r>
              <a:rPr lang="en-US" sz="3200" b="1" dirty="0" smtClean="0">
                <a:latin typeface="Times New Roman" panose="02020603050405020304" pitchFamily="18" charset="0"/>
                <a:cs typeface="Times New Roman" panose="02020603050405020304" pitchFamily="18" charset="0"/>
              </a:rPr>
              <a:t>NRL as an Employer is responsible for;</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381000" y="1447800"/>
            <a:ext cx="8288547" cy="4724400"/>
          </a:xfrm>
        </p:spPr>
        <p:txBody>
          <a:bodyPr/>
          <a:lstStyle/>
          <a:p>
            <a:pPr marL="457200" indent="-457200">
              <a:buFont typeface="+mj-lt"/>
              <a:buAutoNum type="arabicPeriod" startAt="6"/>
            </a:pPr>
            <a:r>
              <a:rPr lang="en-US" sz="2000" dirty="0" smtClean="0">
                <a:latin typeface="Times New Roman" panose="02020603050405020304" pitchFamily="18" charset="0"/>
                <a:cs typeface="Times New Roman" panose="02020603050405020304" pitchFamily="18" charset="0"/>
              </a:rPr>
              <a:t>Provide </a:t>
            </a:r>
            <a:r>
              <a:rPr lang="en-US" sz="2000" dirty="0">
                <a:latin typeface="Times New Roman" panose="02020603050405020304" pitchFamily="18" charset="0"/>
                <a:cs typeface="Times New Roman" panose="02020603050405020304" pitchFamily="18" charset="0"/>
              </a:rPr>
              <a:t>appropriate facilities for the welfare of employees;</a:t>
            </a:r>
          </a:p>
          <a:p>
            <a:pPr marL="457200" indent="-457200">
              <a:buFont typeface="+mj-lt"/>
              <a:buAutoNum type="arabicPeriod" startAt="6"/>
            </a:pPr>
            <a:r>
              <a:rPr lang="en-US" sz="2000" dirty="0" smtClean="0">
                <a:latin typeface="Times New Roman" panose="02020603050405020304" pitchFamily="18" charset="0"/>
                <a:cs typeface="Times New Roman" panose="02020603050405020304" pitchFamily="18" charset="0"/>
              </a:rPr>
              <a:t>Provide </a:t>
            </a:r>
            <a:r>
              <a:rPr lang="en-US" sz="2000" dirty="0">
                <a:latin typeface="Times New Roman" panose="02020603050405020304" pitchFamily="18" charset="0"/>
                <a:cs typeface="Times New Roman" panose="02020603050405020304" pitchFamily="18" charset="0"/>
              </a:rPr>
              <a:t>such information, instruction, training and supervision to employees, as </a:t>
            </a:r>
            <a:r>
              <a:rPr lang="en-US" sz="2000" dirty="0" smtClean="0">
                <a:latin typeface="Times New Roman" panose="02020603050405020304" pitchFamily="18" charset="0"/>
                <a:cs typeface="Times New Roman" panose="02020603050405020304" pitchFamily="18" charset="0"/>
              </a:rPr>
              <a:t>is appropriate </a:t>
            </a:r>
            <a:r>
              <a:rPr lang="en-US" sz="2000" dirty="0">
                <a:latin typeface="Times New Roman" panose="02020603050405020304" pitchFamily="18" charset="0"/>
                <a:cs typeface="Times New Roman" panose="02020603050405020304" pitchFamily="18" charset="0"/>
              </a:rPr>
              <a:t>to enable those persons to perform their work in a way that is safe </a:t>
            </a:r>
            <a:r>
              <a:rPr lang="en-US" sz="2000" dirty="0" smtClean="0">
                <a:latin typeface="Times New Roman" panose="02020603050405020304" pitchFamily="18" charset="0"/>
                <a:cs typeface="Times New Roman" panose="02020603050405020304" pitchFamily="18" charset="0"/>
              </a:rPr>
              <a:t>and without </a:t>
            </a:r>
            <a:r>
              <a:rPr lang="en-US" sz="2000" dirty="0">
                <a:latin typeface="Times New Roman" panose="02020603050405020304" pitchFamily="18" charset="0"/>
                <a:cs typeface="Times New Roman" panose="02020603050405020304" pitchFamily="18" charset="0"/>
              </a:rPr>
              <a:t>risks to health</a:t>
            </a:r>
          </a:p>
          <a:p>
            <a:pPr marL="457200" indent="-457200">
              <a:buFont typeface="+mj-lt"/>
              <a:buAutoNum type="arabicPeriod" startAt="6"/>
            </a:pPr>
            <a:r>
              <a:rPr lang="en-US" sz="2000" dirty="0" smtClean="0">
                <a:latin typeface="Times New Roman" panose="02020603050405020304" pitchFamily="18" charset="0"/>
                <a:cs typeface="Times New Roman" panose="02020603050405020304" pitchFamily="18" charset="0"/>
              </a:rPr>
              <a:t>Empower </a:t>
            </a:r>
            <a:r>
              <a:rPr lang="en-US" sz="2000" dirty="0">
                <a:latin typeface="Times New Roman" panose="02020603050405020304" pitchFamily="18" charset="0"/>
                <a:cs typeface="Times New Roman" panose="02020603050405020304" pitchFamily="18" charset="0"/>
              </a:rPr>
              <a:t>employees to stop work or remove themselves from a work situation </a:t>
            </a:r>
            <a:r>
              <a:rPr lang="en-US" sz="2000" dirty="0" smtClean="0">
                <a:latin typeface="Times New Roman" panose="02020603050405020304" pitchFamily="18" charset="0"/>
                <a:cs typeface="Times New Roman" panose="02020603050405020304" pitchFamily="18" charset="0"/>
              </a:rPr>
              <a:t>of immediate </a:t>
            </a:r>
            <a:r>
              <a:rPr lang="en-US" sz="2000" dirty="0">
                <a:latin typeface="Times New Roman" panose="02020603050405020304" pitchFamily="18" charset="0"/>
                <a:cs typeface="Times New Roman" panose="02020603050405020304" pitchFamily="18" charset="0"/>
              </a:rPr>
              <a:t>or imminent exposure to a hazard if they consider it constitutes a reasonable risk to the safety and health of themselves, their colleagues and/or the public;</a:t>
            </a:r>
          </a:p>
          <a:p>
            <a:pPr marL="457200" indent="-457200">
              <a:buFont typeface="+mj-lt"/>
              <a:buAutoNum type="arabicPeriod" startAt="6"/>
            </a:pPr>
            <a:r>
              <a:rPr lang="en-US" sz="2000" dirty="0" smtClean="0">
                <a:latin typeface="Times New Roman" panose="02020603050405020304" pitchFamily="18" charset="0"/>
                <a:cs typeface="Times New Roman" panose="02020603050405020304" pitchFamily="18" charset="0"/>
              </a:rPr>
              <a:t>Provide</a:t>
            </a:r>
            <a:r>
              <a:rPr lang="en-US" sz="2000" dirty="0">
                <a:latin typeface="Times New Roman" panose="02020603050405020304" pitchFamily="18" charset="0"/>
                <a:cs typeface="Times New Roman" panose="02020603050405020304" pitchFamily="18" charset="0"/>
              </a:rPr>
              <a:t>, without any cost to the employee, appropriate personal protective clothing </a:t>
            </a:r>
            <a:r>
              <a:rPr lang="en-US" sz="2000" dirty="0" smtClean="0">
                <a:latin typeface="Times New Roman" panose="02020603050405020304" pitchFamily="18" charset="0"/>
                <a:cs typeface="Times New Roman" panose="02020603050405020304" pitchFamily="18" charset="0"/>
              </a:rPr>
              <a:t>and equipment </a:t>
            </a:r>
            <a:r>
              <a:rPr lang="en-US" sz="2000" dirty="0">
                <a:latin typeface="Times New Roman" panose="02020603050405020304" pitchFamily="18" charset="0"/>
                <a:cs typeface="Times New Roman" panose="02020603050405020304" pitchFamily="18" charset="0"/>
              </a:rPr>
              <a:t>which are reasonably necessary when hazards cannot be </a:t>
            </a:r>
            <a:r>
              <a:rPr lang="en-US" sz="2000" dirty="0" smtClean="0">
                <a:latin typeface="Times New Roman" panose="02020603050405020304" pitchFamily="18" charset="0"/>
                <a:cs typeface="Times New Roman" panose="02020603050405020304" pitchFamily="18" charset="0"/>
              </a:rPr>
              <a:t>otherwise prevented </a:t>
            </a:r>
            <a:r>
              <a:rPr lang="en-US" sz="2000" dirty="0">
                <a:latin typeface="Times New Roman" panose="02020603050405020304" pitchFamily="18" charset="0"/>
                <a:cs typeface="Times New Roman" panose="02020603050405020304" pitchFamily="18" charset="0"/>
              </a:rPr>
              <a:t>or controlled, as per </a:t>
            </a:r>
            <a:r>
              <a:rPr lang="en-US" sz="2000" dirty="0" smtClean="0">
                <a:latin typeface="Times New Roman" panose="02020603050405020304" pitchFamily="18" charset="0"/>
                <a:cs typeface="Times New Roman" panose="02020603050405020304" pitchFamily="18" charset="0"/>
              </a:rPr>
              <a:t>OSHAD-SF</a:t>
            </a:r>
            <a:endParaRPr lang="en-US" sz="2000" dirty="0">
              <a:latin typeface="Times New Roman" panose="02020603050405020304" pitchFamily="18" charset="0"/>
              <a:cs typeface="Times New Roman" panose="02020603050405020304" pitchFamily="18" charset="0"/>
            </a:endParaRPr>
          </a:p>
          <a:p>
            <a:pPr marL="457200" indent="-457200">
              <a:buFont typeface="+mj-lt"/>
              <a:buAutoNum type="arabicPeriod" startAt="6"/>
            </a:pPr>
            <a:r>
              <a:rPr lang="en-US" sz="2000" dirty="0" smtClean="0">
                <a:latin typeface="Times New Roman" panose="02020603050405020304" pitchFamily="18" charset="0"/>
                <a:cs typeface="Times New Roman" panose="02020603050405020304" pitchFamily="18" charset="0"/>
              </a:rPr>
              <a:t>Monitor </a:t>
            </a:r>
            <a:r>
              <a:rPr lang="en-US" sz="2000" dirty="0">
                <a:latin typeface="Times New Roman" panose="02020603050405020304" pitchFamily="18" charset="0"/>
                <a:cs typeface="Times New Roman" panose="02020603050405020304" pitchFamily="18" charset="0"/>
              </a:rPr>
              <a:t>the safety and health of </a:t>
            </a:r>
            <a:r>
              <a:rPr lang="en-US" sz="2000" dirty="0" smtClean="0">
                <a:latin typeface="Times New Roman" panose="02020603050405020304" pitchFamily="18" charset="0"/>
                <a:cs typeface="Times New Roman" panose="02020603050405020304" pitchFamily="18" charset="0"/>
              </a:rPr>
              <a:t>employees;</a:t>
            </a:r>
          </a:p>
          <a:p>
            <a:pPr marL="457200" indent="-457200">
              <a:buFont typeface="+mj-lt"/>
              <a:buAutoNum type="arabicPeriod" startAt="6"/>
            </a:pPr>
            <a:r>
              <a:rPr lang="en-US" sz="2000" dirty="0" smtClean="0">
                <a:latin typeface="Times New Roman" panose="02020603050405020304" pitchFamily="18" charset="0"/>
                <a:cs typeface="Times New Roman" panose="02020603050405020304" pitchFamily="18" charset="0"/>
              </a:rPr>
              <a:t>monitor </a:t>
            </a:r>
            <a:r>
              <a:rPr lang="en-US" sz="2000" dirty="0">
                <a:latin typeface="Times New Roman" panose="02020603050405020304" pitchFamily="18" charset="0"/>
                <a:cs typeface="Times New Roman" panose="02020603050405020304" pitchFamily="18" charset="0"/>
              </a:rPr>
              <a:t>conditions, discharges and emissions at any workplace under the </a:t>
            </a:r>
            <a:r>
              <a:rPr lang="en-US" sz="2000" dirty="0" smtClean="0">
                <a:latin typeface="Times New Roman" panose="02020603050405020304" pitchFamily="18" charset="0"/>
                <a:cs typeface="Times New Roman" panose="02020603050405020304" pitchFamily="18" charset="0"/>
              </a:rPr>
              <a:t>employer's management </a:t>
            </a:r>
            <a:r>
              <a:rPr lang="en-US" sz="2000" dirty="0">
                <a:latin typeface="Times New Roman" panose="02020603050405020304" pitchFamily="18" charset="0"/>
                <a:cs typeface="Times New Roman" panose="02020603050405020304" pitchFamily="18" charset="0"/>
              </a:rPr>
              <a:t>and control</a:t>
            </a:r>
            <a:r>
              <a:rPr lang="en-US" sz="2000" dirty="0" smtClean="0">
                <a:latin typeface="Times New Roman" panose="02020603050405020304" pitchFamily="18" charset="0"/>
                <a:cs typeface="Times New Roman" panose="02020603050405020304" pitchFamily="18" charset="0"/>
              </a:rPr>
              <a:t>;</a:t>
            </a:r>
            <a:endParaRPr lang="en-US" sz="2000" dirty="0"/>
          </a:p>
        </p:txBody>
      </p:sp>
      <p:sp>
        <p:nvSpPr>
          <p:cNvPr id="4" name="Footer Placeholder 3"/>
          <p:cNvSpPr>
            <a:spLocks noGrp="1"/>
          </p:cNvSpPr>
          <p:nvPr>
            <p:ph type="ftr" sz="quarter" idx="11"/>
          </p:nvPr>
        </p:nvSpPr>
        <p:spPr/>
        <p:txBody>
          <a:bodyPr/>
          <a:lstStyle/>
          <a:p>
            <a:r>
              <a:rPr lang="en-US" smtClean="0"/>
              <a:t>NRL-TTC-PPT-008,ver:001</a:t>
            </a:r>
            <a:endParaRPr lang="en-US"/>
          </a:p>
        </p:txBody>
      </p:sp>
    </p:spTree>
    <p:extLst>
      <p:ext uri="{BB962C8B-B14F-4D97-AF65-F5344CB8AC3E}">
        <p14:creationId xmlns:p14="http://schemas.microsoft.com/office/powerpoint/2010/main" val="1797982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lstStyle/>
          <a:p>
            <a:r>
              <a:rPr lang="en-US" sz="3200" b="1" dirty="0" smtClean="0">
                <a:latin typeface="Times New Roman" panose="02020603050405020304" pitchFamily="18" charset="0"/>
                <a:cs typeface="Times New Roman" panose="02020603050405020304" pitchFamily="18" charset="0"/>
              </a:rPr>
              <a:t>NRL as an Employer is responsible for;</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381000" y="1447800"/>
            <a:ext cx="8288547" cy="4495800"/>
          </a:xfrm>
        </p:spPr>
        <p:txBody>
          <a:bodyPr/>
          <a:lstStyle/>
          <a:p>
            <a:pPr marL="457200" indent="-457200">
              <a:buFont typeface="+mj-lt"/>
              <a:buAutoNum type="arabicPeriod" startAt="12"/>
            </a:pPr>
            <a:r>
              <a:rPr lang="en-US" sz="2000" dirty="0" smtClean="0">
                <a:latin typeface="Times New Roman" panose="02020603050405020304" pitchFamily="18" charset="0"/>
                <a:cs typeface="Times New Roman" panose="02020603050405020304" pitchFamily="18" charset="0"/>
              </a:rPr>
              <a:t>keep </a:t>
            </a:r>
            <a:r>
              <a:rPr lang="en-US" sz="2000" dirty="0">
                <a:latin typeface="Times New Roman" panose="02020603050405020304" pitchFamily="18" charset="0"/>
                <a:cs typeface="Times New Roman" panose="02020603050405020304" pitchFamily="18" charset="0"/>
              </a:rPr>
              <a:t>information and records relating to the management of safety and health </a:t>
            </a:r>
            <a:r>
              <a:rPr lang="en-US" sz="2000" dirty="0" smtClean="0">
                <a:latin typeface="Times New Roman" panose="02020603050405020304" pitchFamily="18" charset="0"/>
                <a:cs typeface="Times New Roman" panose="02020603050405020304" pitchFamily="18" charset="0"/>
              </a:rPr>
              <a:t>of employees</a:t>
            </a:r>
            <a:r>
              <a:rPr lang="en-US" sz="2000" dirty="0">
                <a:latin typeface="Times New Roman" panose="02020603050405020304" pitchFamily="18" charset="0"/>
                <a:cs typeface="Times New Roman" panose="02020603050405020304" pitchFamily="18" charset="0"/>
              </a:rPr>
              <a:t>, in compliance to OSHAD-SF - Element 9 - Compliance and Management</a:t>
            </a:r>
          </a:p>
          <a:p>
            <a:pPr marL="457200" indent="-457200">
              <a:buFont typeface="+mj-lt"/>
              <a:buAutoNum type="arabicPeriod" startAt="12"/>
            </a:pPr>
            <a:r>
              <a:rPr lang="en-US" sz="2000" dirty="0" smtClean="0">
                <a:latin typeface="Times New Roman" panose="02020603050405020304" pitchFamily="18" charset="0"/>
                <a:cs typeface="Times New Roman" panose="02020603050405020304" pitchFamily="18" charset="0"/>
              </a:rPr>
              <a:t>Review; ensure</a:t>
            </a:r>
            <a:r>
              <a:rPr lang="en-US" sz="2000" dirty="0">
                <a:latin typeface="Times New Roman" panose="02020603050405020304" pitchFamily="18" charset="0"/>
                <a:cs typeface="Times New Roman" panose="02020603050405020304" pitchFamily="18" charset="0"/>
              </a:rPr>
              <a:t>, so far as is reasonably practicable, the general public are not at risk by </a:t>
            </a:r>
            <a:r>
              <a:rPr lang="en-US" sz="2000" dirty="0" smtClean="0">
                <a:latin typeface="Times New Roman" panose="02020603050405020304" pitchFamily="18" charset="0"/>
                <a:cs typeface="Times New Roman" panose="02020603050405020304" pitchFamily="18" charset="0"/>
              </a:rPr>
              <a:t>the conduct </a:t>
            </a:r>
            <a:r>
              <a:rPr lang="en-US" sz="2000" dirty="0">
                <a:latin typeface="Times New Roman" panose="02020603050405020304" pitchFamily="18" charset="0"/>
                <a:cs typeface="Times New Roman" panose="02020603050405020304" pitchFamily="18" charset="0"/>
              </a:rPr>
              <a:t>of the entity; and</a:t>
            </a:r>
          </a:p>
          <a:p>
            <a:pPr marL="457200" indent="-457200">
              <a:buFont typeface="+mj-lt"/>
              <a:buAutoNum type="arabicPeriod" startAt="12"/>
            </a:pPr>
            <a:r>
              <a:rPr lang="en-US" sz="2000" dirty="0">
                <a:latin typeface="Times New Roman" panose="02020603050405020304" pitchFamily="18" charset="0"/>
                <a:cs typeface="Times New Roman" panose="02020603050405020304" pitchFamily="18" charset="0"/>
              </a:rPr>
              <a:t>consult with </a:t>
            </a:r>
            <a:r>
              <a:rPr lang="en-US" sz="2000" dirty="0" smtClean="0">
                <a:latin typeface="Times New Roman" panose="02020603050405020304" pitchFamily="18" charset="0"/>
                <a:cs typeface="Times New Roman" panose="02020603050405020304" pitchFamily="18" charset="0"/>
              </a:rPr>
              <a:t>NRL employees </a:t>
            </a:r>
            <a:r>
              <a:rPr lang="en-US" sz="2000" dirty="0">
                <a:latin typeface="Times New Roman" panose="02020603050405020304" pitchFamily="18" charset="0"/>
                <a:cs typeface="Times New Roman" panose="02020603050405020304" pitchFamily="18" charset="0"/>
              </a:rPr>
              <a:t>and relevant stakeholders on OSH matters, so far as </a:t>
            </a:r>
            <a:r>
              <a:rPr lang="en-US" sz="2000" dirty="0" smtClean="0">
                <a:latin typeface="Times New Roman" panose="02020603050405020304" pitchFamily="18" charset="0"/>
                <a:cs typeface="Times New Roman" panose="02020603050405020304" pitchFamily="18" charset="0"/>
              </a:rPr>
              <a:t>is reasonably </a:t>
            </a:r>
            <a:r>
              <a:rPr lang="en-US" sz="2000" dirty="0">
                <a:latin typeface="Times New Roman" panose="02020603050405020304" pitchFamily="18" charset="0"/>
                <a:cs typeface="Times New Roman" panose="02020603050405020304" pitchFamily="18" charset="0"/>
              </a:rPr>
              <a:t>practicable.</a:t>
            </a:r>
          </a:p>
          <a:p>
            <a:endParaRPr lang="en-US" sz="2000" dirty="0"/>
          </a:p>
        </p:txBody>
      </p:sp>
      <p:sp>
        <p:nvSpPr>
          <p:cNvPr id="4" name="Footer Placeholder 3"/>
          <p:cNvSpPr>
            <a:spLocks noGrp="1"/>
          </p:cNvSpPr>
          <p:nvPr>
            <p:ph type="ftr" sz="quarter" idx="11"/>
          </p:nvPr>
        </p:nvSpPr>
        <p:spPr/>
        <p:txBody>
          <a:bodyPr/>
          <a:lstStyle/>
          <a:p>
            <a:r>
              <a:rPr lang="en-US" smtClean="0"/>
              <a:t>NRL-TTC-PPT-008,ver:001</a:t>
            </a:r>
            <a:endParaRPr lang="en-US"/>
          </a:p>
        </p:txBody>
      </p:sp>
    </p:spTree>
    <p:extLst>
      <p:ext uri="{BB962C8B-B14F-4D97-AF65-F5344CB8AC3E}">
        <p14:creationId xmlns:p14="http://schemas.microsoft.com/office/powerpoint/2010/main" val="1797982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lstStyle/>
          <a:p>
            <a:r>
              <a:rPr lang="en-US" sz="3200" b="1" dirty="0" smtClean="0">
                <a:latin typeface="Times New Roman" panose="02020603050405020304" pitchFamily="18" charset="0"/>
                <a:cs typeface="Times New Roman" panose="02020603050405020304" pitchFamily="18" charset="0"/>
              </a:rPr>
              <a:t>NRL Employees are responsible for;</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381000" y="1447800"/>
            <a:ext cx="8288547" cy="4724400"/>
          </a:xfrm>
        </p:spPr>
        <p:txBody>
          <a:bodyPr/>
          <a:lstStyle/>
          <a:p>
            <a:r>
              <a:rPr lang="en-US" sz="2000" dirty="0" smtClean="0">
                <a:latin typeface="Times New Roman" panose="02020603050405020304" pitchFamily="18" charset="0"/>
                <a:cs typeface="Times New Roman" panose="02020603050405020304" pitchFamily="18" charset="0"/>
              </a:rPr>
              <a:t>While </a:t>
            </a:r>
            <a:r>
              <a:rPr lang="en-US" sz="2000" dirty="0">
                <a:latin typeface="Times New Roman" panose="02020603050405020304" pitchFamily="18" charset="0"/>
                <a:cs typeface="Times New Roman" panose="02020603050405020304" pitchFamily="18" charset="0"/>
              </a:rPr>
              <a:t>at </a:t>
            </a:r>
            <a:r>
              <a:rPr lang="en-US" sz="2000" dirty="0" smtClean="0">
                <a:latin typeface="Times New Roman" panose="02020603050405020304" pitchFamily="18" charset="0"/>
                <a:cs typeface="Times New Roman" panose="02020603050405020304" pitchFamily="18" charset="0"/>
              </a:rPr>
              <a:t>work and </a:t>
            </a:r>
            <a:r>
              <a:rPr lang="en-US" sz="2000" dirty="0">
                <a:latin typeface="Times New Roman" panose="02020603050405020304" pitchFamily="18" charset="0"/>
                <a:cs typeface="Times New Roman" panose="02020603050405020304" pitchFamily="18" charset="0"/>
              </a:rPr>
              <a:t>on work </a:t>
            </a:r>
            <a:r>
              <a:rPr lang="en-US" sz="2000" dirty="0" smtClean="0">
                <a:latin typeface="Times New Roman" panose="02020603050405020304" pitchFamily="18" charset="0"/>
                <a:cs typeface="Times New Roman" panose="02020603050405020304" pitchFamily="18" charset="0"/>
              </a:rPr>
              <a:t>premises </a:t>
            </a:r>
            <a:r>
              <a:rPr lang="en-US" sz="2000" dirty="0">
                <a:latin typeface="Times New Roman" panose="02020603050405020304" pitchFamily="18" charset="0"/>
                <a:cs typeface="Times New Roman" panose="02020603050405020304" pitchFamily="18" charset="0"/>
              </a:rPr>
              <a:t>an employee </a:t>
            </a:r>
            <a:r>
              <a:rPr lang="en-US" sz="2000" dirty="0" smtClean="0">
                <a:latin typeface="Times New Roman" panose="02020603050405020304" pitchFamily="18" charset="0"/>
                <a:cs typeface="Times New Roman" panose="02020603050405020304" pitchFamily="18" charset="0"/>
              </a:rPr>
              <a:t>must:</a:t>
            </a:r>
            <a:endParaRPr lang="en-US" sz="20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000" dirty="0" smtClean="0">
                <a:latin typeface="Times New Roman" panose="02020603050405020304" pitchFamily="18" charset="0"/>
                <a:cs typeface="Times New Roman" panose="02020603050405020304" pitchFamily="18" charset="0"/>
              </a:rPr>
              <a:t>take </a:t>
            </a:r>
            <a:r>
              <a:rPr lang="en-US" sz="2000" dirty="0">
                <a:latin typeface="Times New Roman" panose="02020603050405020304" pitchFamily="18" charset="0"/>
                <a:cs typeface="Times New Roman" panose="02020603050405020304" pitchFamily="18" charset="0"/>
              </a:rPr>
              <a:t>reasonable care of their own safety and health;</a:t>
            </a:r>
          </a:p>
          <a:p>
            <a:pPr marL="457200" indent="-457200">
              <a:buFont typeface="+mj-lt"/>
              <a:buAutoNum type="arabicPeriod"/>
            </a:pPr>
            <a:r>
              <a:rPr lang="en-US" sz="2000" dirty="0" smtClean="0">
                <a:latin typeface="Times New Roman" panose="02020603050405020304" pitchFamily="18" charset="0"/>
                <a:cs typeface="Times New Roman" panose="02020603050405020304" pitchFamily="18" charset="0"/>
              </a:rPr>
              <a:t>take </a:t>
            </a:r>
            <a:r>
              <a:rPr lang="en-US" sz="2000" dirty="0">
                <a:latin typeface="Times New Roman" panose="02020603050405020304" pitchFamily="18" charset="0"/>
                <a:cs typeface="Times New Roman" panose="02020603050405020304" pitchFamily="18" charset="0"/>
              </a:rPr>
              <a:t>reasonable care of the safety and health of persons </a:t>
            </a:r>
            <a:r>
              <a:rPr lang="en-US" sz="2000" dirty="0" smtClean="0">
                <a:latin typeface="Times New Roman" panose="02020603050405020304" pitchFamily="18" charset="0"/>
                <a:cs typeface="Times New Roman" panose="02020603050405020304" pitchFamily="18" charset="0"/>
              </a:rPr>
              <a:t>that may </a:t>
            </a:r>
            <a:r>
              <a:rPr lang="en-US" sz="2000" dirty="0">
                <a:latin typeface="Times New Roman" panose="02020603050405020304" pitchFamily="18" charset="0"/>
                <a:cs typeface="Times New Roman" panose="02020603050405020304" pitchFamily="18" charset="0"/>
              </a:rPr>
              <a:t>be affected by </a:t>
            </a:r>
            <a:r>
              <a:rPr lang="en-US" sz="2000" dirty="0" smtClean="0">
                <a:latin typeface="Times New Roman" panose="02020603050405020304" pitchFamily="18" charset="0"/>
                <a:cs typeface="Times New Roman" panose="02020603050405020304" pitchFamily="18" charset="0"/>
              </a:rPr>
              <a:t>their acts </a:t>
            </a:r>
            <a:r>
              <a:rPr lang="en-US" sz="2000" dirty="0">
                <a:latin typeface="Times New Roman" panose="02020603050405020304" pitchFamily="18" charset="0"/>
                <a:cs typeface="Times New Roman" panose="02020603050405020304" pitchFamily="18" charset="0"/>
              </a:rPr>
              <a:t>or omissions at work;</a:t>
            </a:r>
          </a:p>
          <a:p>
            <a:pPr marL="457200" indent="-457200">
              <a:buFont typeface="+mj-lt"/>
              <a:buAutoNum type="arabicPeriod"/>
            </a:pPr>
            <a:r>
              <a:rPr lang="en-US" sz="2000" dirty="0" smtClean="0">
                <a:latin typeface="Times New Roman" panose="02020603050405020304" pitchFamily="18" charset="0"/>
                <a:cs typeface="Times New Roman" panose="02020603050405020304" pitchFamily="18" charset="0"/>
              </a:rPr>
              <a:t>co-operate </a:t>
            </a:r>
            <a:r>
              <a:rPr lang="en-US" sz="2000" dirty="0">
                <a:latin typeface="Times New Roman" panose="02020603050405020304" pitchFamily="18" charset="0"/>
                <a:cs typeface="Times New Roman" panose="02020603050405020304" pitchFamily="18" charset="0"/>
              </a:rPr>
              <a:t>with their employer with respect to any instructions and/or actions taken </a:t>
            </a:r>
            <a:r>
              <a:rPr lang="en-US" sz="2000" dirty="0" smtClean="0">
                <a:latin typeface="Times New Roman" panose="02020603050405020304" pitchFamily="18" charset="0"/>
                <a:cs typeface="Times New Roman" panose="02020603050405020304" pitchFamily="18" charset="0"/>
              </a:rPr>
              <a:t>by the </a:t>
            </a:r>
            <a:r>
              <a:rPr lang="en-US" sz="2000" dirty="0">
                <a:latin typeface="Times New Roman" panose="02020603050405020304" pitchFamily="18" charset="0"/>
                <a:cs typeface="Times New Roman" panose="02020603050405020304" pitchFamily="18" charset="0"/>
              </a:rPr>
              <a:t>employer to protect </a:t>
            </a:r>
            <a:r>
              <a:rPr lang="en-US" sz="2000" dirty="0" smtClean="0">
                <a:latin typeface="Times New Roman" panose="02020603050405020304" pitchFamily="18" charset="0"/>
                <a:cs typeface="Times New Roman" panose="02020603050405020304" pitchFamily="18" charset="0"/>
              </a:rPr>
              <a:t>the employee </a:t>
            </a:r>
            <a:r>
              <a:rPr lang="en-US" sz="2000" dirty="0">
                <a:latin typeface="Times New Roman" panose="02020603050405020304" pitchFamily="18" charset="0"/>
                <a:cs typeface="Times New Roman" panose="02020603050405020304" pitchFamily="18" charset="0"/>
              </a:rPr>
              <a:t>and/or comply with OSH requirements;</a:t>
            </a:r>
          </a:p>
          <a:p>
            <a:pPr marL="457200" indent="-457200">
              <a:buFont typeface="+mj-lt"/>
              <a:buAutoNum type="arabicPeriod"/>
            </a:pPr>
            <a:r>
              <a:rPr lang="en-US" sz="2000" dirty="0" smtClean="0">
                <a:latin typeface="Times New Roman" panose="02020603050405020304" pitchFamily="18" charset="0"/>
                <a:cs typeface="Times New Roman" panose="02020603050405020304" pitchFamily="18" charset="0"/>
              </a:rPr>
              <a:t>report </a:t>
            </a:r>
            <a:r>
              <a:rPr lang="en-US" sz="2000" dirty="0">
                <a:latin typeface="Times New Roman" panose="02020603050405020304" pitchFamily="18" charset="0"/>
                <a:cs typeface="Times New Roman" panose="02020603050405020304" pitchFamily="18" charset="0"/>
              </a:rPr>
              <a:t>to their immediate supervisor any situation which they have reason to </a:t>
            </a:r>
            <a:r>
              <a:rPr lang="en-US" sz="2000" dirty="0" smtClean="0">
                <a:latin typeface="Times New Roman" panose="02020603050405020304" pitchFamily="18" charset="0"/>
                <a:cs typeface="Times New Roman" panose="02020603050405020304" pitchFamily="18" charset="0"/>
              </a:rPr>
              <a:t>believe could </a:t>
            </a:r>
            <a:r>
              <a:rPr lang="en-US" sz="2000" dirty="0">
                <a:latin typeface="Times New Roman" panose="02020603050405020304" pitchFamily="18" charset="0"/>
                <a:cs typeface="Times New Roman" panose="02020603050405020304" pitchFamily="18" charset="0"/>
              </a:rPr>
              <a:t>present a hazard and which they cannot themselves correct;</a:t>
            </a:r>
          </a:p>
          <a:p>
            <a:pPr marL="457200" indent="-457200">
              <a:buFont typeface="+mj-lt"/>
              <a:buAutoNum type="arabicPeriod"/>
            </a:pPr>
            <a:r>
              <a:rPr lang="en-US" sz="2000" dirty="0" smtClean="0">
                <a:latin typeface="Times New Roman" panose="02020603050405020304" pitchFamily="18" charset="0"/>
                <a:cs typeface="Times New Roman" panose="02020603050405020304" pitchFamily="18" charset="0"/>
              </a:rPr>
              <a:t>report </a:t>
            </a:r>
            <a:r>
              <a:rPr lang="en-US" sz="2000" dirty="0">
                <a:latin typeface="Times New Roman" panose="02020603050405020304" pitchFamily="18" charset="0"/>
                <a:cs typeface="Times New Roman" panose="02020603050405020304" pitchFamily="18" charset="0"/>
              </a:rPr>
              <a:t>all OSH incidents and work-related injuries; and</a:t>
            </a:r>
          </a:p>
          <a:p>
            <a:pPr marL="457200" indent="-457200">
              <a:buFont typeface="+mj-lt"/>
              <a:buAutoNum type="arabicPeriod"/>
            </a:pPr>
            <a:r>
              <a:rPr lang="en-US" sz="2000" dirty="0" smtClean="0">
                <a:latin typeface="Times New Roman" panose="02020603050405020304" pitchFamily="18" charset="0"/>
                <a:cs typeface="Times New Roman" panose="02020603050405020304" pitchFamily="18" charset="0"/>
              </a:rPr>
              <a:t>not </a:t>
            </a:r>
            <a:r>
              <a:rPr lang="en-US" sz="2000" dirty="0">
                <a:latin typeface="Times New Roman" panose="02020603050405020304" pitchFamily="18" charset="0"/>
                <a:cs typeface="Times New Roman" panose="02020603050405020304" pitchFamily="18" charset="0"/>
              </a:rPr>
              <a:t>intentionally or recklessly interfere with or misuse </a:t>
            </a:r>
            <a:r>
              <a:rPr lang="en-US" sz="2000" dirty="0" smtClean="0">
                <a:latin typeface="Times New Roman" panose="02020603050405020304" pitchFamily="18" charset="0"/>
                <a:cs typeface="Times New Roman" panose="02020603050405020304" pitchFamily="18" charset="0"/>
              </a:rPr>
              <a:t>anything provided </a:t>
            </a:r>
            <a:r>
              <a:rPr lang="en-US" sz="2000" dirty="0">
                <a:latin typeface="Times New Roman" panose="02020603050405020304" pitchFamily="18" charset="0"/>
                <a:cs typeface="Times New Roman" panose="02020603050405020304" pitchFamily="18" charset="0"/>
              </a:rPr>
              <a:t>at </a:t>
            </a:r>
            <a:r>
              <a:rPr lang="en-US" sz="2000" dirty="0" smtClean="0">
                <a:latin typeface="Times New Roman" panose="02020603050405020304" pitchFamily="18" charset="0"/>
                <a:cs typeface="Times New Roman" panose="02020603050405020304" pitchFamily="18" charset="0"/>
              </a:rPr>
              <a:t>the workplace </a:t>
            </a:r>
            <a:r>
              <a:rPr lang="en-US" sz="2000" dirty="0">
                <a:latin typeface="Times New Roman" panose="02020603050405020304" pitchFamily="18" charset="0"/>
                <a:cs typeface="Times New Roman" panose="02020603050405020304" pitchFamily="18" charset="0"/>
              </a:rPr>
              <a:t>in the interest of health, safety, or welfare.</a:t>
            </a:r>
          </a:p>
          <a:p>
            <a:endParaRPr lang="en-US" sz="2000" dirty="0"/>
          </a:p>
        </p:txBody>
      </p:sp>
      <p:sp>
        <p:nvSpPr>
          <p:cNvPr id="4" name="Footer Placeholder 3"/>
          <p:cNvSpPr>
            <a:spLocks noGrp="1"/>
          </p:cNvSpPr>
          <p:nvPr>
            <p:ph type="ftr" sz="quarter" idx="11"/>
          </p:nvPr>
        </p:nvSpPr>
        <p:spPr/>
        <p:txBody>
          <a:bodyPr/>
          <a:lstStyle/>
          <a:p>
            <a:r>
              <a:rPr lang="en-US" smtClean="0"/>
              <a:t>NRL-TTC-PPT-008,ver:001</a:t>
            </a:r>
            <a:endParaRPr lang="en-US"/>
          </a:p>
        </p:txBody>
      </p:sp>
    </p:spTree>
    <p:extLst>
      <p:ext uri="{BB962C8B-B14F-4D97-AF65-F5344CB8AC3E}">
        <p14:creationId xmlns:p14="http://schemas.microsoft.com/office/powerpoint/2010/main" val="1681002312"/>
      </p:ext>
    </p:extLst>
  </p:cSld>
  <p:clrMapOvr>
    <a:masterClrMapping/>
  </p:clrMapOvr>
  <p:timing>
    <p:tnLst>
      <p:par>
        <p:cTn id="1" dur="indefinite" restart="never" nodeType="tmRoot"/>
      </p:par>
    </p:tnLst>
  </p:timing>
</p:sld>
</file>

<file path=ppt/theme/theme1.xml><?xml version="1.0" encoding="utf-8"?>
<a:theme xmlns:a="http://schemas.openxmlformats.org/drawingml/2006/main" name="NRL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NRL PPt Template</Template>
  <TotalTime>94</TotalTime>
  <Words>1914</Words>
  <Application>Microsoft Office PowerPoint</Application>
  <PresentationFormat>On-screen Show (4:3)</PresentationFormat>
  <Paragraphs>275</Paragraphs>
  <Slides>17</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NRL PPt Template</vt:lpstr>
      <vt:lpstr>Acrobat Document</vt:lpstr>
      <vt:lpstr>NRL OSH ROLES AND RESPONSIBILITIES  </vt:lpstr>
      <vt:lpstr>Scope</vt:lpstr>
      <vt:lpstr>OSHAD-SF Elements Reference</vt:lpstr>
      <vt:lpstr>Who is responsible for safety ??</vt:lpstr>
      <vt:lpstr>Who is responsible for safety ??</vt:lpstr>
      <vt:lpstr>NRL as an Employer is responsible for;</vt:lpstr>
      <vt:lpstr>NRL as an Employer is responsible for;</vt:lpstr>
      <vt:lpstr>NRL as an Employer is responsible for;</vt:lpstr>
      <vt:lpstr>NRL Employees are responsible for;</vt:lpstr>
      <vt:lpstr>Specific OHS responsibilities are as follows; </vt:lpstr>
      <vt:lpstr>Specific OHS responsibilities are as follows; </vt:lpstr>
      <vt:lpstr>Specific OHS responsibilities are as follows; </vt:lpstr>
      <vt:lpstr>Specific OHS responsibilities are as follows; </vt:lpstr>
      <vt:lpstr>Specific OHS responsibilities are as follows; </vt:lpstr>
      <vt:lpstr>CONTRACTORS RESPONSIBILITY;</vt:lpstr>
      <vt:lpstr>For additional information</vt:lpstr>
      <vt:lpstr>Thank You</vt:lpstr>
    </vt:vector>
  </TitlesOfParts>
  <Company>National Reference Laboratory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Kannan Sivadasan Pillai Das (NRL)</dc:creator>
  <cp:lastModifiedBy>Kannan Sivadasan Pillai Das (NRL)</cp:lastModifiedBy>
  <cp:revision>27</cp:revision>
  <dcterms:created xsi:type="dcterms:W3CDTF">2018-02-15T10:47:24Z</dcterms:created>
  <dcterms:modified xsi:type="dcterms:W3CDTF">2018-04-29T07:20:45Z</dcterms:modified>
</cp:coreProperties>
</file>