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27"/>
  </p:notesMasterIdLst>
  <p:sldIdLst>
    <p:sldId id="305" r:id="rId2"/>
    <p:sldId id="310" r:id="rId3"/>
    <p:sldId id="323" r:id="rId4"/>
    <p:sldId id="322" r:id="rId5"/>
    <p:sldId id="311" r:id="rId6"/>
    <p:sldId id="314" r:id="rId7"/>
    <p:sldId id="315" r:id="rId8"/>
    <p:sldId id="324" r:id="rId9"/>
    <p:sldId id="325" r:id="rId10"/>
    <p:sldId id="308" r:id="rId11"/>
    <p:sldId id="313" r:id="rId12"/>
    <p:sldId id="326" r:id="rId13"/>
    <p:sldId id="327" r:id="rId14"/>
    <p:sldId id="320" r:id="rId15"/>
    <p:sldId id="321" r:id="rId16"/>
    <p:sldId id="318" r:id="rId17"/>
    <p:sldId id="319" r:id="rId18"/>
    <p:sldId id="328" r:id="rId19"/>
    <p:sldId id="329" r:id="rId20"/>
    <p:sldId id="316" r:id="rId21"/>
    <p:sldId id="317" r:id="rId22"/>
    <p:sldId id="330" r:id="rId23"/>
    <p:sldId id="331" r:id="rId24"/>
    <p:sldId id="334" r:id="rId25"/>
    <p:sldId id="33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79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D21"/>
    <a:srgbClr val="A0D9E4"/>
    <a:srgbClr val="00B0DA"/>
    <a:srgbClr val="476F2B"/>
    <a:srgbClr val="5484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1079" autoAdjust="0"/>
  </p:normalViewPr>
  <p:slideViewPr>
    <p:cSldViewPr>
      <p:cViewPr varScale="1">
        <p:scale>
          <a:sx n="105" d="100"/>
          <a:sy n="105" d="100"/>
        </p:scale>
        <p:origin x="1794" y="102"/>
      </p:cViewPr>
      <p:guideLst>
        <p:guide orient="horz" pos="2160"/>
        <p:guide pos="2880"/>
        <p:guide orient="horz" pos="799"/>
      </p:guideLst>
    </p:cSldViewPr>
  </p:slideViewPr>
  <p:outlineViewPr>
    <p:cViewPr>
      <p:scale>
        <a:sx n="33" d="100"/>
        <a:sy n="33" d="100"/>
      </p:scale>
      <p:origin x="0" y="12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185320-3E3F-41A2-812E-A07773674003}" type="datetimeFigureOut">
              <a:rPr lang="en-US" smtClean="0"/>
              <a:t>3/21/2019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D9C1B3-3805-472F-A35D-E680A2C71BF0}" type="slidenum">
              <a:rPr lang="en-US" smtClean="0"/>
              <a:t>‹#›</a:t>
            </a:fld>
            <a:endParaRPr lang="en-US"/>
          </a:p>
        </p:txBody>
      </p:sp>
    </p:spTree>
    <p:extLst>
      <p:ext uri="{BB962C8B-B14F-4D97-AF65-F5344CB8AC3E}">
        <p14:creationId xmlns:p14="http://schemas.microsoft.com/office/powerpoint/2010/main" val="3804774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11" name="Picture 10" descr="Mubadala_logo.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330" y="709553"/>
            <a:ext cx="2679700" cy="965200"/>
          </a:xfrm>
          <a:prstGeom prst="rect">
            <a:avLst/>
          </a:prstGeom>
        </p:spPr>
      </p:pic>
      <p:sp>
        <p:nvSpPr>
          <p:cNvPr id="13" name="Text Placeholder 12"/>
          <p:cNvSpPr>
            <a:spLocks noGrp="1"/>
          </p:cNvSpPr>
          <p:nvPr>
            <p:ph type="body" sz="quarter" idx="10"/>
          </p:nvPr>
        </p:nvSpPr>
        <p:spPr>
          <a:xfrm>
            <a:off x="685900" y="3469133"/>
            <a:ext cx="7036592" cy="1102866"/>
          </a:xfrm>
          <a:prstGeom prst="rect">
            <a:avLst/>
          </a:prstGeom>
        </p:spPr>
        <p:txBody>
          <a:bodyPr vert="horz" wrap="square" lIns="0" bIns="0">
            <a:spAutoFit/>
          </a:bodyPr>
          <a:lstStyle>
            <a:lvl1pPr>
              <a:spcAft>
                <a:spcPts val="800"/>
              </a:spcAft>
              <a:defRPr sz="4000" b="1" spc="0">
                <a:solidFill>
                  <a:srgbClr val="00B1B0"/>
                </a:solidFill>
              </a:defRPr>
            </a:lvl1pPr>
            <a:lvl2pPr marL="0" indent="0">
              <a:defRPr sz="2200">
                <a:solidFill>
                  <a:srgbClr val="2C3B46"/>
                </a:solidFill>
                <a:latin typeface="Interstate"/>
                <a:cs typeface="Interstate"/>
              </a:defRPr>
            </a:lvl2pPr>
          </a:lstStyle>
          <a:p>
            <a:pPr lvl="0"/>
            <a:r>
              <a:rPr lang="en-GB" dirty="0"/>
              <a:t>Click to edit Master text</a:t>
            </a:r>
          </a:p>
          <a:p>
            <a:pPr lvl="1"/>
            <a:r>
              <a:rPr lang="en-GB" dirty="0"/>
              <a:t>Second level</a:t>
            </a:r>
          </a:p>
        </p:txBody>
      </p:sp>
      <p:sp>
        <p:nvSpPr>
          <p:cNvPr id="4" name="Rectangle 3"/>
          <p:cNvSpPr/>
          <p:nvPr userDrawn="1"/>
        </p:nvSpPr>
        <p:spPr>
          <a:xfrm>
            <a:off x="715963" y="6572769"/>
            <a:ext cx="2039020" cy="123111"/>
          </a:xfrm>
          <a:prstGeom prst="rect">
            <a:avLst/>
          </a:prstGeom>
        </p:spPr>
        <p:txBody>
          <a:bodyPr wrap="none" lIns="0" tIns="0" rIns="0" bIns="0">
            <a:spAutoFit/>
          </a:bodyPr>
          <a:lstStyle/>
          <a:p>
            <a:pPr defTabSz="457200"/>
            <a:r>
              <a:rPr lang="en-US" sz="800" dirty="0">
                <a:solidFill>
                  <a:srgbClr val="2C3B46"/>
                </a:solidFill>
                <a:latin typeface="Interstate"/>
                <a:cs typeface="Interstate"/>
              </a:rPr>
              <a:t>Mubadala Investment Company PJSC </a:t>
            </a:r>
            <a:r>
              <a:rPr lang="en-US" sz="800" dirty="0" smtClean="0">
                <a:solidFill>
                  <a:srgbClr val="2C3B46"/>
                </a:solidFill>
                <a:latin typeface="Interstate"/>
                <a:cs typeface="Interstate"/>
              </a:rPr>
              <a:t>2018</a:t>
            </a:r>
            <a:endParaRPr lang="en-US" sz="800" dirty="0">
              <a:solidFill>
                <a:srgbClr val="2C3B46"/>
              </a:solidFill>
              <a:latin typeface="Interstate"/>
              <a:cs typeface="Interstate"/>
            </a:endParaRPr>
          </a:p>
        </p:txBody>
      </p:sp>
    </p:spTree>
    <p:extLst>
      <p:ext uri="{BB962C8B-B14F-4D97-AF65-F5344CB8AC3E}">
        <p14:creationId xmlns:p14="http://schemas.microsoft.com/office/powerpoint/2010/main" val="22233349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graphic rev">
    <p:bg>
      <p:bgPr>
        <a:solidFill>
          <a:srgbClr val="062B48"/>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696101" y="628282"/>
            <a:ext cx="7751823" cy="492443"/>
          </a:xfrm>
          <a:prstGeom prst="rect">
            <a:avLst/>
          </a:prstGeom>
        </p:spPr>
        <p:txBody>
          <a:bodyPr vert="horz" lIns="0" tIns="0" rIns="0" bIns="0"/>
          <a:lstStyle>
            <a:lvl1pPr>
              <a:defRPr sz="3200">
                <a:solidFill>
                  <a:srgbClr val="00B1B0"/>
                </a:solidFill>
                <a:latin typeface="Interstate"/>
                <a:cs typeface="Interstate"/>
              </a:defRPr>
            </a:lvl1pPr>
          </a:lstStyle>
          <a:p>
            <a:r>
              <a:rPr lang="en-GB" dirty="0"/>
              <a:t>Click to edit Master title style</a:t>
            </a:r>
            <a:endParaRPr lang="en-US" dirty="0"/>
          </a:p>
        </p:txBody>
      </p:sp>
      <p:sp>
        <p:nvSpPr>
          <p:cNvPr id="3" name="Text Placeholder 2"/>
          <p:cNvSpPr>
            <a:spLocks noGrp="1"/>
          </p:cNvSpPr>
          <p:nvPr>
            <p:ph type="body" sz="quarter" idx="10"/>
          </p:nvPr>
        </p:nvSpPr>
        <p:spPr>
          <a:xfrm>
            <a:off x="703111" y="2308097"/>
            <a:ext cx="4057344" cy="597280"/>
          </a:xfrm>
          <a:prstGeom prst="rect">
            <a:avLst/>
          </a:prstGeom>
        </p:spPr>
        <p:txBody>
          <a:bodyPr vert="horz" lIns="0" tIns="0" rIns="0" bIns="0"/>
          <a:lstStyle>
            <a:lvl1pPr marL="0" indent="0">
              <a:defRPr sz="1400">
                <a:solidFill>
                  <a:schemeClr val="bg1"/>
                </a:solidFill>
                <a:latin typeface="Interstate"/>
                <a:cs typeface="Interstate"/>
              </a:defRPr>
            </a:lvl1pPr>
            <a:lvl2pPr marL="0" indent="0">
              <a:defRPr sz="1200">
                <a:solidFill>
                  <a:schemeClr val="bg1"/>
                </a:solidFill>
                <a:latin typeface="Interstate"/>
                <a:cs typeface="Interstate"/>
              </a:defRPr>
            </a:lvl2pPr>
            <a:lvl3pPr marL="0" indent="0">
              <a:defRPr sz="1200">
                <a:solidFill>
                  <a:srgbClr val="2C3B46"/>
                </a:solidFill>
                <a:latin typeface="Interstate"/>
                <a:cs typeface="Interstate"/>
              </a:defRPr>
            </a:lvl3pPr>
            <a:lvl4pPr marL="0" indent="0">
              <a:defRPr sz="1200">
                <a:solidFill>
                  <a:srgbClr val="2C3B46"/>
                </a:solidFill>
                <a:latin typeface="Interstate"/>
                <a:cs typeface="Interstate"/>
              </a:defRPr>
            </a:lvl4pPr>
            <a:lvl5pPr marL="0" indent="0">
              <a:defRPr sz="1200">
                <a:solidFill>
                  <a:srgbClr val="2C3B46"/>
                </a:solidFill>
                <a:latin typeface="Interstate"/>
                <a:cs typeface="Interstate"/>
              </a:defRPr>
            </a:lvl5pPr>
          </a:lstStyle>
          <a:p>
            <a:pPr lvl="0"/>
            <a:r>
              <a:rPr lang="en-GB" dirty="0"/>
              <a:t>Click to edit Master text styles</a:t>
            </a:r>
          </a:p>
          <a:p>
            <a:pPr lvl="1"/>
            <a:r>
              <a:rPr lang="en-GB" dirty="0"/>
              <a:t>Second level</a:t>
            </a:r>
          </a:p>
        </p:txBody>
      </p:sp>
      <p:sp>
        <p:nvSpPr>
          <p:cNvPr id="36" name="Text Placeholder 2"/>
          <p:cNvSpPr>
            <a:spLocks noGrp="1"/>
          </p:cNvSpPr>
          <p:nvPr>
            <p:ph type="body" sz="quarter" idx="11"/>
          </p:nvPr>
        </p:nvSpPr>
        <p:spPr>
          <a:xfrm>
            <a:off x="703111" y="3084689"/>
            <a:ext cx="4057344" cy="597280"/>
          </a:xfrm>
          <a:prstGeom prst="rect">
            <a:avLst/>
          </a:prstGeom>
        </p:spPr>
        <p:txBody>
          <a:bodyPr vert="horz" lIns="0" tIns="0" rIns="0" bIns="0"/>
          <a:lstStyle>
            <a:lvl1pPr marL="0" indent="0">
              <a:defRPr sz="1400">
                <a:solidFill>
                  <a:schemeClr val="bg1"/>
                </a:solidFill>
                <a:latin typeface="Interstate"/>
                <a:cs typeface="Interstate"/>
              </a:defRPr>
            </a:lvl1pPr>
            <a:lvl2pPr marL="0" indent="0">
              <a:defRPr sz="1200">
                <a:solidFill>
                  <a:schemeClr val="bg1"/>
                </a:solidFill>
                <a:latin typeface="Interstate"/>
                <a:cs typeface="Interstate"/>
              </a:defRPr>
            </a:lvl2pPr>
            <a:lvl3pPr marL="0" indent="0">
              <a:defRPr sz="1200">
                <a:solidFill>
                  <a:srgbClr val="2C3B46"/>
                </a:solidFill>
                <a:latin typeface="Interstate"/>
                <a:cs typeface="Interstate"/>
              </a:defRPr>
            </a:lvl3pPr>
            <a:lvl4pPr marL="0" indent="0">
              <a:defRPr sz="1200">
                <a:solidFill>
                  <a:srgbClr val="2C3B46"/>
                </a:solidFill>
                <a:latin typeface="Interstate"/>
                <a:cs typeface="Interstate"/>
              </a:defRPr>
            </a:lvl4pPr>
            <a:lvl5pPr marL="0" indent="0">
              <a:defRPr sz="1200">
                <a:solidFill>
                  <a:srgbClr val="2C3B46"/>
                </a:solidFill>
                <a:latin typeface="Interstate"/>
                <a:cs typeface="Interstate"/>
              </a:defRPr>
            </a:lvl5pPr>
          </a:lstStyle>
          <a:p>
            <a:pPr lvl="0"/>
            <a:r>
              <a:rPr lang="en-GB" dirty="0"/>
              <a:t>Click to edit Master text styles</a:t>
            </a:r>
          </a:p>
          <a:p>
            <a:pPr lvl="1"/>
            <a:r>
              <a:rPr lang="en-GB" dirty="0"/>
              <a:t>Second level</a:t>
            </a:r>
          </a:p>
        </p:txBody>
      </p:sp>
      <p:sp>
        <p:nvSpPr>
          <p:cNvPr id="37" name="Text Placeholder 2"/>
          <p:cNvSpPr>
            <a:spLocks noGrp="1"/>
          </p:cNvSpPr>
          <p:nvPr>
            <p:ph type="body" sz="quarter" idx="12"/>
          </p:nvPr>
        </p:nvSpPr>
        <p:spPr>
          <a:xfrm>
            <a:off x="703111" y="3833873"/>
            <a:ext cx="4057344" cy="597280"/>
          </a:xfrm>
          <a:prstGeom prst="rect">
            <a:avLst/>
          </a:prstGeom>
        </p:spPr>
        <p:txBody>
          <a:bodyPr vert="horz" lIns="0" tIns="0" rIns="0" bIns="0"/>
          <a:lstStyle>
            <a:lvl1pPr marL="0" indent="0">
              <a:defRPr sz="1400">
                <a:solidFill>
                  <a:schemeClr val="bg1"/>
                </a:solidFill>
                <a:latin typeface="Interstate"/>
                <a:cs typeface="Interstate"/>
              </a:defRPr>
            </a:lvl1pPr>
            <a:lvl2pPr marL="0" indent="0">
              <a:defRPr sz="1200">
                <a:solidFill>
                  <a:schemeClr val="bg1"/>
                </a:solidFill>
                <a:latin typeface="Interstate"/>
                <a:cs typeface="Interstate"/>
              </a:defRPr>
            </a:lvl2pPr>
            <a:lvl3pPr marL="0" indent="0">
              <a:defRPr sz="1200">
                <a:solidFill>
                  <a:srgbClr val="2C3B46"/>
                </a:solidFill>
                <a:latin typeface="Interstate"/>
                <a:cs typeface="Interstate"/>
              </a:defRPr>
            </a:lvl3pPr>
            <a:lvl4pPr marL="0" indent="0">
              <a:defRPr sz="1200">
                <a:solidFill>
                  <a:srgbClr val="2C3B46"/>
                </a:solidFill>
                <a:latin typeface="Interstate"/>
                <a:cs typeface="Interstate"/>
              </a:defRPr>
            </a:lvl4pPr>
            <a:lvl5pPr marL="0" indent="0">
              <a:defRPr sz="1200">
                <a:solidFill>
                  <a:srgbClr val="2C3B46"/>
                </a:solidFill>
                <a:latin typeface="Interstate"/>
                <a:cs typeface="Interstate"/>
              </a:defRPr>
            </a:lvl5pPr>
          </a:lstStyle>
          <a:p>
            <a:pPr lvl="0"/>
            <a:r>
              <a:rPr lang="en-GB" dirty="0"/>
              <a:t>Click to edit Master text styles</a:t>
            </a:r>
          </a:p>
          <a:p>
            <a:pPr lvl="1"/>
            <a:r>
              <a:rPr lang="en-GB" dirty="0"/>
              <a:t>Second level</a:t>
            </a:r>
          </a:p>
        </p:txBody>
      </p:sp>
      <p:sp>
        <p:nvSpPr>
          <p:cNvPr id="5" name="Text Placeholder 4"/>
          <p:cNvSpPr>
            <a:spLocks noGrp="1"/>
          </p:cNvSpPr>
          <p:nvPr>
            <p:ph type="body" sz="quarter" idx="13"/>
          </p:nvPr>
        </p:nvSpPr>
        <p:spPr>
          <a:xfrm>
            <a:off x="702786" y="4523225"/>
            <a:ext cx="4066806" cy="1941076"/>
          </a:xfrm>
          <a:prstGeom prst="rect">
            <a:avLst/>
          </a:prstGeom>
        </p:spPr>
        <p:txBody>
          <a:bodyPr vert="horz" lIns="0" tIns="0" rIns="0" bIns="0"/>
          <a:lstStyle>
            <a:lvl1pPr>
              <a:spcAft>
                <a:spcPts val="1000"/>
              </a:spcAft>
              <a:defRPr sz="2200" b="1">
                <a:solidFill>
                  <a:srgbClr val="00B1B0"/>
                </a:solidFill>
                <a:latin typeface="Interstate"/>
                <a:cs typeface="Interstate"/>
              </a:defRPr>
            </a:lvl1pPr>
            <a:lvl2pPr marL="0" indent="0">
              <a:spcAft>
                <a:spcPts val="1000"/>
              </a:spcAft>
              <a:defRPr sz="1200">
                <a:solidFill>
                  <a:srgbClr val="FFFFFF"/>
                </a:solidFill>
                <a:latin typeface="Interstate"/>
                <a:cs typeface="Interstate"/>
              </a:defRPr>
            </a:lvl2pPr>
            <a:lvl3pPr marL="0" indent="0">
              <a:defRPr sz="1200">
                <a:latin typeface="Interstate"/>
                <a:cs typeface="Interstate"/>
              </a:defRPr>
            </a:lvl3pPr>
            <a:lvl4pPr marL="0" indent="0">
              <a:defRPr sz="1200">
                <a:latin typeface="Interstate"/>
                <a:cs typeface="Interstate"/>
              </a:defRPr>
            </a:lvl4pPr>
            <a:lvl5pPr marL="0" indent="0">
              <a:defRPr sz="1200">
                <a:latin typeface="Interstate"/>
                <a:cs typeface="Interstate"/>
              </a:defRPr>
            </a:lvl5pPr>
          </a:lstStyle>
          <a:p>
            <a:pPr lvl="0"/>
            <a:r>
              <a:rPr lang="en-GB" dirty="0"/>
              <a:t>Click to edit Master text styles</a:t>
            </a:r>
          </a:p>
          <a:p>
            <a:pPr lvl="1"/>
            <a:r>
              <a:rPr lang="en-GB" dirty="0"/>
              <a:t>Second level</a:t>
            </a:r>
          </a:p>
        </p:txBody>
      </p:sp>
      <p:sp>
        <p:nvSpPr>
          <p:cNvPr id="9" name="Rectangle 8"/>
          <p:cNvSpPr/>
          <p:nvPr userDrawn="1"/>
        </p:nvSpPr>
        <p:spPr>
          <a:xfrm>
            <a:off x="715963" y="6572769"/>
            <a:ext cx="2039020" cy="123111"/>
          </a:xfrm>
          <a:prstGeom prst="rect">
            <a:avLst/>
          </a:prstGeom>
        </p:spPr>
        <p:txBody>
          <a:bodyPr wrap="none" lIns="0" tIns="0" rIns="0" bIns="0">
            <a:spAutoFit/>
          </a:bodyPr>
          <a:lstStyle/>
          <a:p>
            <a:pPr defTabSz="457200"/>
            <a:r>
              <a:rPr lang="en-US" sz="800" dirty="0">
                <a:solidFill>
                  <a:srgbClr val="FFFFFF"/>
                </a:solidFill>
                <a:latin typeface="Interstate"/>
                <a:cs typeface="Interstate"/>
              </a:rPr>
              <a:t>Mubadala Investment Company PJSC </a:t>
            </a:r>
            <a:r>
              <a:rPr lang="en-US" sz="800" dirty="0" smtClean="0">
                <a:solidFill>
                  <a:srgbClr val="FFFFFF"/>
                </a:solidFill>
                <a:latin typeface="Interstate"/>
                <a:cs typeface="Interstate"/>
              </a:rPr>
              <a:t>2018</a:t>
            </a:r>
            <a:endParaRPr lang="en-US" sz="800" dirty="0">
              <a:solidFill>
                <a:srgbClr val="FFFFFF"/>
              </a:solidFill>
              <a:latin typeface="Interstate"/>
              <a:cs typeface="Interstate"/>
            </a:endParaRPr>
          </a:p>
        </p:txBody>
      </p:sp>
      <p:pic>
        <p:nvPicPr>
          <p:cNvPr id="11" name="Picture 10" descr="Mubadala_logo_rev.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2920" y="6072473"/>
            <a:ext cx="1087838" cy="391828"/>
          </a:xfrm>
          <a:prstGeom prst="rect">
            <a:avLst/>
          </a:prstGeom>
        </p:spPr>
      </p:pic>
    </p:spTree>
    <p:extLst>
      <p:ext uri="{BB962C8B-B14F-4D97-AF65-F5344CB8AC3E}">
        <p14:creationId xmlns:p14="http://schemas.microsoft.com/office/powerpoint/2010/main" val="15057701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_Chart &amp; Image">
    <p:spTree>
      <p:nvGrpSpPr>
        <p:cNvPr id="1" name=""/>
        <p:cNvGrpSpPr/>
        <p:nvPr/>
      </p:nvGrpSpPr>
      <p:grpSpPr>
        <a:xfrm>
          <a:off x="0" y="0"/>
          <a:ext cx="0" cy="0"/>
          <a:chOff x="0" y="0"/>
          <a:chExt cx="0" cy="0"/>
        </a:xfrm>
      </p:grpSpPr>
      <p:sp>
        <p:nvSpPr>
          <p:cNvPr id="41" name="Rectangle 40"/>
          <p:cNvSpPr/>
          <p:nvPr userDrawn="1"/>
        </p:nvSpPr>
        <p:spPr>
          <a:xfrm>
            <a:off x="715965" y="6572769"/>
            <a:ext cx="2031005" cy="123111"/>
          </a:xfrm>
          <a:prstGeom prst="rect">
            <a:avLst/>
          </a:prstGeom>
        </p:spPr>
        <p:txBody>
          <a:bodyPr wrap="none" lIns="0" tIns="0" rIns="0" bIns="0">
            <a:spAutoFit/>
          </a:bodyPr>
          <a:lstStyle/>
          <a:p>
            <a:pPr defTabSz="457200"/>
            <a:r>
              <a:rPr lang="en-US" sz="800" dirty="0" err="1">
                <a:solidFill>
                  <a:srgbClr val="2C3B46"/>
                </a:solidFill>
                <a:latin typeface="Interstate"/>
                <a:cs typeface="Interstate"/>
              </a:rPr>
              <a:t>Mubadala</a:t>
            </a:r>
            <a:r>
              <a:rPr lang="en-US" sz="800" dirty="0">
                <a:solidFill>
                  <a:srgbClr val="2C3B46"/>
                </a:solidFill>
                <a:latin typeface="Interstate"/>
                <a:cs typeface="Interstate"/>
              </a:rPr>
              <a:t> Investment Company PJSC 2017</a:t>
            </a:r>
          </a:p>
        </p:txBody>
      </p:sp>
      <p:sp>
        <p:nvSpPr>
          <p:cNvPr id="4" name="Picture Placeholder 3"/>
          <p:cNvSpPr>
            <a:spLocks noGrp="1"/>
          </p:cNvSpPr>
          <p:nvPr>
            <p:ph type="pic" sz="quarter" idx="10"/>
          </p:nvPr>
        </p:nvSpPr>
        <p:spPr>
          <a:xfrm>
            <a:off x="4572000" y="0"/>
            <a:ext cx="4572000" cy="6858000"/>
          </a:xfrm>
          <a:prstGeom prst="rect">
            <a:avLst/>
          </a:prstGeom>
          <a:solidFill>
            <a:schemeClr val="bg1">
              <a:lumMod val="85000"/>
            </a:schemeClr>
          </a:solidFill>
        </p:spPr>
        <p:txBody>
          <a:bodyPr vert="horz"/>
          <a:lstStyle/>
          <a:p>
            <a:endParaRPr lang="en-US"/>
          </a:p>
        </p:txBody>
      </p:sp>
      <p:sp>
        <p:nvSpPr>
          <p:cNvPr id="8" name="Text Placeholder 7"/>
          <p:cNvSpPr>
            <a:spLocks noGrp="1"/>
          </p:cNvSpPr>
          <p:nvPr>
            <p:ph type="body" sz="quarter" idx="11"/>
          </p:nvPr>
        </p:nvSpPr>
        <p:spPr>
          <a:xfrm>
            <a:off x="715974" y="588858"/>
            <a:ext cx="3587633" cy="1676966"/>
          </a:xfrm>
          <a:prstGeom prst="rect">
            <a:avLst/>
          </a:prstGeom>
        </p:spPr>
        <p:txBody>
          <a:bodyPr vert="horz" lIns="0" tIns="0" rIns="0" bIns="0"/>
          <a:lstStyle>
            <a:lvl1pPr>
              <a:spcAft>
                <a:spcPts val="1000"/>
              </a:spcAft>
              <a:defRPr sz="3200" b="1">
                <a:solidFill>
                  <a:srgbClr val="00B1B0"/>
                </a:solidFill>
                <a:latin typeface="Interstate"/>
                <a:cs typeface="Interstate"/>
              </a:defRPr>
            </a:lvl1pPr>
            <a:lvl2pPr marL="0" indent="0">
              <a:spcAft>
                <a:spcPts val="1000"/>
              </a:spcAft>
              <a:defRPr sz="2200" b="0">
                <a:solidFill>
                  <a:srgbClr val="2C3B46"/>
                </a:solidFill>
                <a:latin typeface="Interstate"/>
                <a:cs typeface="Interstate"/>
              </a:defRPr>
            </a:lvl2pPr>
            <a:lvl3pPr>
              <a:defRPr sz="2200" b="0">
                <a:latin typeface="Interstate"/>
                <a:cs typeface="Interstate"/>
              </a:defRPr>
            </a:lvl3pPr>
            <a:lvl4pPr>
              <a:defRPr sz="2200" b="0">
                <a:latin typeface="Interstate"/>
                <a:cs typeface="Interstate"/>
              </a:defRPr>
            </a:lvl4pPr>
            <a:lvl5pPr>
              <a:defRPr sz="2200" b="0">
                <a:latin typeface="Interstate"/>
                <a:cs typeface="Interstate"/>
              </a:defRPr>
            </a:lvl5pPr>
          </a:lstStyle>
          <a:p>
            <a:pPr lvl="0"/>
            <a:r>
              <a:rPr lang="en-GB" dirty="0"/>
              <a:t>Click to edit Master text styles</a:t>
            </a:r>
          </a:p>
          <a:p>
            <a:pPr lvl="1"/>
            <a:r>
              <a:rPr lang="en-GB" dirty="0"/>
              <a:t>Second level</a:t>
            </a:r>
          </a:p>
        </p:txBody>
      </p:sp>
      <p:sp>
        <p:nvSpPr>
          <p:cNvPr id="33" name="Chart Placeholder 32"/>
          <p:cNvSpPr>
            <a:spLocks noGrp="1"/>
          </p:cNvSpPr>
          <p:nvPr>
            <p:ph type="chart" sz="quarter" idx="12"/>
          </p:nvPr>
        </p:nvSpPr>
        <p:spPr>
          <a:xfrm>
            <a:off x="715963" y="2500316"/>
            <a:ext cx="3578496" cy="2999792"/>
          </a:xfrm>
          <a:prstGeom prst="rect">
            <a:avLst/>
          </a:prstGeom>
        </p:spPr>
        <p:txBody>
          <a:bodyPr vert="horz"/>
          <a:lstStyle/>
          <a:p>
            <a:endParaRPr lang="en-US"/>
          </a:p>
        </p:txBody>
      </p:sp>
      <p:sp>
        <p:nvSpPr>
          <p:cNvPr id="62" name="Text Placeholder 2"/>
          <p:cNvSpPr>
            <a:spLocks noGrp="1"/>
          </p:cNvSpPr>
          <p:nvPr>
            <p:ph type="body" sz="quarter" idx="13"/>
          </p:nvPr>
        </p:nvSpPr>
        <p:spPr>
          <a:xfrm>
            <a:off x="715963" y="5679420"/>
            <a:ext cx="3578496" cy="597280"/>
          </a:xfrm>
          <a:prstGeom prst="rect">
            <a:avLst/>
          </a:prstGeom>
        </p:spPr>
        <p:txBody>
          <a:bodyPr vert="horz" lIns="0" tIns="0" rIns="0" bIns="0"/>
          <a:lstStyle>
            <a:lvl1pPr marL="0" indent="0">
              <a:defRPr sz="1400">
                <a:solidFill>
                  <a:srgbClr val="2C3B46"/>
                </a:solidFill>
                <a:latin typeface="Interstate"/>
                <a:cs typeface="Interstate"/>
              </a:defRPr>
            </a:lvl1pPr>
            <a:lvl2pPr marL="0" indent="0">
              <a:defRPr sz="1200">
                <a:solidFill>
                  <a:srgbClr val="2C3B46"/>
                </a:solidFill>
                <a:latin typeface="Interstate"/>
                <a:cs typeface="Interstate"/>
              </a:defRPr>
            </a:lvl2pPr>
            <a:lvl3pPr marL="0" indent="0">
              <a:defRPr sz="1200">
                <a:solidFill>
                  <a:srgbClr val="2C3B46"/>
                </a:solidFill>
                <a:latin typeface="Interstate"/>
                <a:cs typeface="Interstate"/>
              </a:defRPr>
            </a:lvl3pPr>
            <a:lvl4pPr marL="0" indent="0">
              <a:defRPr sz="1200">
                <a:solidFill>
                  <a:srgbClr val="2C3B46"/>
                </a:solidFill>
                <a:latin typeface="Interstate"/>
                <a:cs typeface="Interstate"/>
              </a:defRPr>
            </a:lvl4pPr>
            <a:lvl5pPr marL="0" indent="0">
              <a:defRPr sz="1200">
                <a:solidFill>
                  <a:srgbClr val="2C3B46"/>
                </a:solidFill>
                <a:latin typeface="Interstate"/>
                <a:cs typeface="Interstate"/>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9587809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_Chart &amp; Image rev">
    <p:bg>
      <p:bgPr>
        <a:solidFill>
          <a:srgbClr val="A2AAAD"/>
        </a:solidFill>
        <a:effectLst/>
      </p:bgPr>
    </p:bg>
    <p:spTree>
      <p:nvGrpSpPr>
        <p:cNvPr id="1" name=""/>
        <p:cNvGrpSpPr/>
        <p:nvPr/>
      </p:nvGrpSpPr>
      <p:grpSpPr>
        <a:xfrm>
          <a:off x="0" y="0"/>
          <a:ext cx="0" cy="0"/>
          <a:chOff x="0" y="0"/>
          <a:chExt cx="0" cy="0"/>
        </a:xfrm>
      </p:grpSpPr>
      <p:sp>
        <p:nvSpPr>
          <p:cNvPr id="41" name="Rectangle 40"/>
          <p:cNvSpPr/>
          <p:nvPr userDrawn="1"/>
        </p:nvSpPr>
        <p:spPr>
          <a:xfrm>
            <a:off x="715965" y="6572769"/>
            <a:ext cx="2031005" cy="123111"/>
          </a:xfrm>
          <a:prstGeom prst="rect">
            <a:avLst/>
          </a:prstGeom>
        </p:spPr>
        <p:txBody>
          <a:bodyPr wrap="none" lIns="0" tIns="0" rIns="0" bIns="0">
            <a:spAutoFit/>
          </a:bodyPr>
          <a:lstStyle/>
          <a:p>
            <a:pPr defTabSz="457200"/>
            <a:r>
              <a:rPr lang="en-US" sz="800" dirty="0" err="1">
                <a:solidFill>
                  <a:srgbClr val="2C3B46"/>
                </a:solidFill>
                <a:latin typeface="Interstate"/>
                <a:cs typeface="Interstate"/>
              </a:rPr>
              <a:t>Mubadala</a:t>
            </a:r>
            <a:r>
              <a:rPr lang="en-US" sz="800" dirty="0">
                <a:solidFill>
                  <a:srgbClr val="2C3B46"/>
                </a:solidFill>
                <a:latin typeface="Interstate"/>
                <a:cs typeface="Interstate"/>
              </a:rPr>
              <a:t> Investment Company PJSC 2017</a:t>
            </a:r>
          </a:p>
        </p:txBody>
      </p:sp>
      <p:sp>
        <p:nvSpPr>
          <p:cNvPr id="4" name="Picture Placeholder 3"/>
          <p:cNvSpPr>
            <a:spLocks noGrp="1"/>
          </p:cNvSpPr>
          <p:nvPr>
            <p:ph type="pic" sz="quarter" idx="10"/>
          </p:nvPr>
        </p:nvSpPr>
        <p:spPr>
          <a:xfrm>
            <a:off x="4572000" y="0"/>
            <a:ext cx="4572000" cy="6858000"/>
          </a:xfrm>
          <a:prstGeom prst="rect">
            <a:avLst/>
          </a:prstGeom>
          <a:solidFill>
            <a:schemeClr val="bg1">
              <a:lumMod val="85000"/>
            </a:schemeClr>
          </a:solidFill>
        </p:spPr>
        <p:txBody>
          <a:bodyPr vert="horz"/>
          <a:lstStyle/>
          <a:p>
            <a:endParaRPr lang="en-US"/>
          </a:p>
        </p:txBody>
      </p:sp>
      <p:sp>
        <p:nvSpPr>
          <p:cNvPr id="8" name="Text Placeholder 7"/>
          <p:cNvSpPr>
            <a:spLocks noGrp="1"/>
          </p:cNvSpPr>
          <p:nvPr>
            <p:ph type="body" sz="quarter" idx="11"/>
          </p:nvPr>
        </p:nvSpPr>
        <p:spPr>
          <a:xfrm>
            <a:off x="715974" y="588858"/>
            <a:ext cx="3587633" cy="1676966"/>
          </a:xfrm>
          <a:prstGeom prst="rect">
            <a:avLst/>
          </a:prstGeom>
        </p:spPr>
        <p:txBody>
          <a:bodyPr vert="horz" lIns="0" tIns="0" rIns="0" bIns="0"/>
          <a:lstStyle>
            <a:lvl1pPr>
              <a:spcAft>
                <a:spcPts val="1000"/>
              </a:spcAft>
              <a:defRPr sz="3200" b="1">
                <a:solidFill>
                  <a:srgbClr val="2C3B46"/>
                </a:solidFill>
                <a:latin typeface="Interstate"/>
                <a:cs typeface="Interstate"/>
              </a:defRPr>
            </a:lvl1pPr>
            <a:lvl2pPr marL="0" indent="0">
              <a:spcAft>
                <a:spcPts val="1000"/>
              </a:spcAft>
              <a:defRPr sz="2200" b="0">
                <a:solidFill>
                  <a:srgbClr val="B1E3E3"/>
                </a:solidFill>
                <a:latin typeface="Interstate"/>
                <a:cs typeface="Interstate"/>
              </a:defRPr>
            </a:lvl2pPr>
            <a:lvl3pPr>
              <a:defRPr sz="2200" b="0">
                <a:latin typeface="Interstate"/>
                <a:cs typeface="Interstate"/>
              </a:defRPr>
            </a:lvl3pPr>
            <a:lvl4pPr>
              <a:defRPr sz="2200" b="0">
                <a:latin typeface="Interstate"/>
                <a:cs typeface="Interstate"/>
              </a:defRPr>
            </a:lvl4pPr>
            <a:lvl5pPr>
              <a:defRPr sz="2200" b="0">
                <a:latin typeface="Interstate"/>
                <a:cs typeface="Interstate"/>
              </a:defRPr>
            </a:lvl5pPr>
          </a:lstStyle>
          <a:p>
            <a:pPr lvl="0"/>
            <a:r>
              <a:rPr lang="en-GB" dirty="0"/>
              <a:t>Click to edit Master text styles</a:t>
            </a:r>
          </a:p>
          <a:p>
            <a:pPr lvl="1"/>
            <a:r>
              <a:rPr lang="en-GB" dirty="0"/>
              <a:t>Second level</a:t>
            </a:r>
          </a:p>
        </p:txBody>
      </p:sp>
      <p:sp>
        <p:nvSpPr>
          <p:cNvPr id="33" name="Chart Placeholder 32"/>
          <p:cNvSpPr>
            <a:spLocks noGrp="1"/>
          </p:cNvSpPr>
          <p:nvPr>
            <p:ph type="chart" sz="quarter" idx="12"/>
          </p:nvPr>
        </p:nvSpPr>
        <p:spPr>
          <a:xfrm>
            <a:off x="715963" y="2500316"/>
            <a:ext cx="3578496" cy="2999792"/>
          </a:xfrm>
          <a:prstGeom prst="rect">
            <a:avLst/>
          </a:prstGeom>
        </p:spPr>
        <p:txBody>
          <a:bodyPr vert="horz"/>
          <a:lstStyle/>
          <a:p>
            <a:endParaRPr lang="en-US"/>
          </a:p>
        </p:txBody>
      </p:sp>
      <p:sp>
        <p:nvSpPr>
          <p:cNvPr id="62" name="Text Placeholder 2"/>
          <p:cNvSpPr>
            <a:spLocks noGrp="1"/>
          </p:cNvSpPr>
          <p:nvPr>
            <p:ph type="body" sz="quarter" idx="13"/>
          </p:nvPr>
        </p:nvSpPr>
        <p:spPr>
          <a:xfrm>
            <a:off x="715963" y="5679420"/>
            <a:ext cx="3578496" cy="597280"/>
          </a:xfrm>
          <a:prstGeom prst="rect">
            <a:avLst/>
          </a:prstGeom>
        </p:spPr>
        <p:txBody>
          <a:bodyPr vert="horz" lIns="0" tIns="0" rIns="0" bIns="0"/>
          <a:lstStyle>
            <a:lvl1pPr marL="0" indent="0">
              <a:defRPr sz="1400">
                <a:solidFill>
                  <a:srgbClr val="2C3B46"/>
                </a:solidFill>
                <a:latin typeface="Interstate"/>
                <a:cs typeface="Interstate"/>
              </a:defRPr>
            </a:lvl1pPr>
            <a:lvl2pPr marL="0" indent="0">
              <a:defRPr sz="1200">
                <a:solidFill>
                  <a:srgbClr val="2C3B46"/>
                </a:solidFill>
                <a:latin typeface="Interstate"/>
                <a:cs typeface="Interstate"/>
              </a:defRPr>
            </a:lvl2pPr>
            <a:lvl3pPr marL="0" indent="0">
              <a:defRPr sz="1200">
                <a:solidFill>
                  <a:srgbClr val="2C3B46"/>
                </a:solidFill>
                <a:latin typeface="Interstate"/>
                <a:cs typeface="Interstate"/>
              </a:defRPr>
            </a:lvl3pPr>
            <a:lvl4pPr marL="0" indent="0">
              <a:defRPr sz="1200">
                <a:solidFill>
                  <a:srgbClr val="2C3B46"/>
                </a:solidFill>
                <a:latin typeface="Interstate"/>
                <a:cs typeface="Interstate"/>
              </a:defRPr>
            </a:lvl4pPr>
            <a:lvl5pPr marL="0" indent="0">
              <a:defRPr sz="1200">
                <a:solidFill>
                  <a:srgbClr val="2C3B46"/>
                </a:solidFill>
                <a:latin typeface="Interstate"/>
                <a:cs typeface="Interstate"/>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390598673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pPr defTabSz="457200"/>
            <a:fld id="{CFB2A14B-16E7-4185-958F-EF2CDAF5F4E5}" type="datetimeFigureOut">
              <a:rPr lang="en-US" smtClean="0">
                <a:solidFill>
                  <a:prstClr val="black">
                    <a:tint val="75000"/>
                  </a:prstClr>
                </a:solidFill>
              </a:rPr>
              <a:pPr defTabSz="457200"/>
              <a:t>3/21/2019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F16D4A7-B1D9-43DF-809E-EAB269D14FF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2403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p:bg>
      <p:bgPr>
        <a:solidFill>
          <a:srgbClr val="2C3B46"/>
        </a:solid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0"/>
          </p:nvPr>
        </p:nvSpPr>
        <p:spPr>
          <a:xfrm>
            <a:off x="685900" y="3469133"/>
            <a:ext cx="7036592" cy="1102866"/>
          </a:xfrm>
          <a:prstGeom prst="rect">
            <a:avLst/>
          </a:prstGeom>
        </p:spPr>
        <p:txBody>
          <a:bodyPr vert="horz" wrap="square" lIns="0" bIns="0">
            <a:spAutoFit/>
          </a:bodyPr>
          <a:lstStyle>
            <a:lvl1pPr>
              <a:spcAft>
                <a:spcPts val="800"/>
              </a:spcAft>
              <a:defRPr sz="4000" b="1" spc="0">
                <a:solidFill>
                  <a:srgbClr val="00B1B0"/>
                </a:solidFill>
              </a:defRPr>
            </a:lvl1pPr>
            <a:lvl2pPr marL="0" indent="0">
              <a:defRPr sz="2200">
                <a:solidFill>
                  <a:schemeClr val="bg1"/>
                </a:solidFill>
                <a:latin typeface="Interstate"/>
                <a:cs typeface="Interstate"/>
              </a:defRPr>
            </a:lvl2pPr>
          </a:lstStyle>
          <a:p>
            <a:pPr lvl="0"/>
            <a:r>
              <a:rPr lang="en-GB" dirty="0"/>
              <a:t>Click to edit Master text</a:t>
            </a:r>
          </a:p>
          <a:p>
            <a:pPr lvl="1"/>
            <a:r>
              <a:rPr lang="en-GB" dirty="0"/>
              <a:t>Second level</a:t>
            </a:r>
          </a:p>
        </p:txBody>
      </p:sp>
      <p:pic>
        <p:nvPicPr>
          <p:cNvPr id="4" name="Picture 3" descr="Mubadala_logo_rev.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524" y="709565"/>
            <a:ext cx="2679700" cy="965200"/>
          </a:xfrm>
          <a:prstGeom prst="rect">
            <a:avLst/>
          </a:prstGeom>
        </p:spPr>
      </p:pic>
      <p:sp>
        <p:nvSpPr>
          <p:cNvPr id="5" name="Rectangle 4"/>
          <p:cNvSpPr/>
          <p:nvPr userDrawn="1"/>
        </p:nvSpPr>
        <p:spPr>
          <a:xfrm>
            <a:off x="715963" y="6572769"/>
            <a:ext cx="2039020" cy="123111"/>
          </a:xfrm>
          <a:prstGeom prst="rect">
            <a:avLst/>
          </a:prstGeom>
        </p:spPr>
        <p:txBody>
          <a:bodyPr wrap="none" lIns="0" tIns="0" rIns="0" bIns="0">
            <a:spAutoFit/>
          </a:bodyPr>
          <a:lstStyle/>
          <a:p>
            <a:pPr defTabSz="457200"/>
            <a:r>
              <a:rPr lang="en-US" sz="800" dirty="0">
                <a:solidFill>
                  <a:srgbClr val="FFFFFF"/>
                </a:solidFill>
                <a:latin typeface="Interstate"/>
                <a:cs typeface="Interstate"/>
              </a:rPr>
              <a:t>Mubadala Investment Company PJSC </a:t>
            </a:r>
            <a:r>
              <a:rPr lang="en-US" sz="800" dirty="0" smtClean="0">
                <a:solidFill>
                  <a:srgbClr val="FFFFFF"/>
                </a:solidFill>
                <a:latin typeface="Interstate"/>
                <a:cs typeface="Interstate"/>
              </a:rPr>
              <a:t>2018</a:t>
            </a:r>
            <a:endParaRPr lang="en-US" sz="800" dirty="0">
              <a:solidFill>
                <a:srgbClr val="FFFFFF"/>
              </a:solidFill>
              <a:latin typeface="Interstate"/>
              <a:cs typeface="Interstate"/>
            </a:endParaRPr>
          </a:p>
        </p:txBody>
      </p:sp>
    </p:spTree>
    <p:extLst>
      <p:ext uri="{BB962C8B-B14F-4D97-AF65-F5344CB8AC3E}">
        <p14:creationId xmlns:p14="http://schemas.microsoft.com/office/powerpoint/2010/main" val="1135954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text">
    <p:spTree>
      <p:nvGrpSpPr>
        <p:cNvPr id="1" name=""/>
        <p:cNvGrpSpPr/>
        <p:nvPr/>
      </p:nvGrpSpPr>
      <p:grpSpPr>
        <a:xfrm>
          <a:off x="0" y="0"/>
          <a:ext cx="0" cy="0"/>
          <a:chOff x="0" y="0"/>
          <a:chExt cx="0" cy="0"/>
        </a:xfrm>
      </p:grpSpPr>
      <p:sp>
        <p:nvSpPr>
          <p:cNvPr id="7" name="Title 6"/>
          <p:cNvSpPr>
            <a:spLocks noGrp="1"/>
          </p:cNvSpPr>
          <p:nvPr>
            <p:ph type="title"/>
          </p:nvPr>
        </p:nvSpPr>
        <p:spPr>
          <a:xfrm>
            <a:off x="696101" y="628282"/>
            <a:ext cx="7751823" cy="492443"/>
          </a:xfrm>
          <a:prstGeom prst="rect">
            <a:avLst/>
          </a:prstGeom>
        </p:spPr>
        <p:txBody>
          <a:bodyPr vert="horz" lIns="0" tIns="0" rIns="0" bIns="0"/>
          <a:lstStyle>
            <a:lvl1pPr>
              <a:defRPr sz="3200">
                <a:solidFill>
                  <a:srgbClr val="00B1B0"/>
                </a:solidFill>
                <a:latin typeface="Interstate"/>
                <a:cs typeface="Interstate"/>
              </a:defRPr>
            </a:lvl1pPr>
          </a:lstStyle>
          <a:p>
            <a:r>
              <a:rPr lang="en-GB" dirty="0"/>
              <a:t>Click to edit Master title style</a:t>
            </a:r>
            <a:endParaRPr lang="en-US" dirty="0"/>
          </a:p>
        </p:txBody>
      </p:sp>
      <p:sp>
        <p:nvSpPr>
          <p:cNvPr id="12" name="Text Placeholder 11"/>
          <p:cNvSpPr>
            <a:spLocks noGrp="1"/>
          </p:cNvSpPr>
          <p:nvPr>
            <p:ph type="body" sz="quarter" idx="10"/>
          </p:nvPr>
        </p:nvSpPr>
        <p:spPr>
          <a:xfrm>
            <a:off x="715963" y="1914552"/>
            <a:ext cx="7759289" cy="4086779"/>
          </a:xfrm>
          <a:prstGeom prst="rect">
            <a:avLst/>
          </a:prstGeom>
        </p:spPr>
        <p:txBody>
          <a:bodyPr vert="horz" lIns="0" tIns="0" rIns="0" bIns="0"/>
          <a:lstStyle>
            <a:lvl1pPr>
              <a:defRPr sz="1600">
                <a:solidFill>
                  <a:srgbClr val="2C3B46"/>
                </a:solidFill>
                <a:latin typeface="Interstate"/>
                <a:cs typeface="Interstate"/>
              </a:defRPr>
            </a:lvl1pPr>
            <a:lvl2pPr>
              <a:defRPr sz="1600">
                <a:solidFill>
                  <a:srgbClr val="2C3B46"/>
                </a:solidFill>
                <a:latin typeface="Interstate"/>
                <a:cs typeface="Interstate"/>
              </a:defRPr>
            </a:lvl2pPr>
            <a:lvl3pPr>
              <a:defRPr sz="1600">
                <a:solidFill>
                  <a:srgbClr val="2C3B46"/>
                </a:solidFill>
                <a:latin typeface="Interstate"/>
                <a:cs typeface="Interstate"/>
              </a:defRPr>
            </a:lvl3pPr>
            <a:lvl4pPr>
              <a:defRPr sz="1600">
                <a:solidFill>
                  <a:srgbClr val="2C3B46"/>
                </a:solidFill>
                <a:latin typeface="Interstate"/>
                <a:cs typeface="Interstate"/>
              </a:defRPr>
            </a:lvl4pPr>
            <a:lvl5pPr>
              <a:defRPr sz="1600">
                <a:solidFill>
                  <a:srgbClr val="2C3B46"/>
                </a:solidFill>
                <a:latin typeface="Interstate"/>
                <a:cs typeface="Interstate"/>
              </a:defRPr>
            </a:lvl5pPr>
          </a:lstStyle>
          <a:p>
            <a:pPr lvl="0"/>
            <a:r>
              <a:rPr lang="en-GB" dirty="0"/>
              <a:t>Click to edit Master text styles</a:t>
            </a:r>
          </a:p>
        </p:txBody>
      </p:sp>
      <p:pic>
        <p:nvPicPr>
          <p:cNvPr id="13" name="Picture 12" descr="Mubadala_logo.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8962" y="6063860"/>
            <a:ext cx="1111748" cy="400440"/>
          </a:xfrm>
          <a:prstGeom prst="rect">
            <a:avLst/>
          </a:prstGeom>
        </p:spPr>
      </p:pic>
      <p:sp>
        <p:nvSpPr>
          <p:cNvPr id="15" name="Rectangle 14"/>
          <p:cNvSpPr/>
          <p:nvPr userDrawn="1"/>
        </p:nvSpPr>
        <p:spPr>
          <a:xfrm>
            <a:off x="715963" y="6572769"/>
            <a:ext cx="2039020" cy="123111"/>
          </a:xfrm>
          <a:prstGeom prst="rect">
            <a:avLst/>
          </a:prstGeom>
        </p:spPr>
        <p:txBody>
          <a:bodyPr wrap="none" lIns="0" tIns="0" rIns="0" bIns="0">
            <a:spAutoFit/>
          </a:bodyPr>
          <a:lstStyle/>
          <a:p>
            <a:pPr defTabSz="457200"/>
            <a:r>
              <a:rPr lang="en-US" sz="800" dirty="0">
                <a:solidFill>
                  <a:srgbClr val="2C3B46"/>
                </a:solidFill>
                <a:latin typeface="Interstate"/>
                <a:cs typeface="Interstate"/>
              </a:rPr>
              <a:t>Mubadala Investment Company PJSC </a:t>
            </a:r>
            <a:r>
              <a:rPr lang="en-US" sz="800" dirty="0" smtClean="0">
                <a:solidFill>
                  <a:srgbClr val="2C3B46"/>
                </a:solidFill>
                <a:latin typeface="Interstate"/>
                <a:cs typeface="Interstate"/>
              </a:rPr>
              <a:t>2018</a:t>
            </a:r>
            <a:endParaRPr lang="en-US" sz="800" dirty="0">
              <a:solidFill>
                <a:srgbClr val="2C3B46"/>
              </a:solidFill>
              <a:latin typeface="Interstate"/>
              <a:cs typeface="Interstate"/>
            </a:endParaRPr>
          </a:p>
        </p:txBody>
      </p:sp>
    </p:spTree>
    <p:extLst>
      <p:ext uri="{BB962C8B-B14F-4D97-AF65-F5344CB8AC3E}">
        <p14:creationId xmlns:p14="http://schemas.microsoft.com/office/powerpoint/2010/main" val="35607242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with text rev">
    <p:bg>
      <p:bgPr>
        <a:solidFill>
          <a:srgbClr val="2C3B46"/>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696101" y="628282"/>
            <a:ext cx="7751823" cy="492443"/>
          </a:xfrm>
          <a:prstGeom prst="rect">
            <a:avLst/>
          </a:prstGeom>
        </p:spPr>
        <p:txBody>
          <a:bodyPr vert="horz" lIns="0" tIns="0" rIns="0" bIns="0"/>
          <a:lstStyle>
            <a:lvl1pPr>
              <a:defRPr sz="3200">
                <a:solidFill>
                  <a:srgbClr val="00B1B0"/>
                </a:solidFill>
                <a:latin typeface="Interstate"/>
                <a:cs typeface="Interstate"/>
              </a:defRPr>
            </a:lvl1pPr>
          </a:lstStyle>
          <a:p>
            <a:r>
              <a:rPr lang="en-GB" dirty="0"/>
              <a:t>Click to edit Master title style</a:t>
            </a:r>
            <a:endParaRPr lang="en-US" dirty="0"/>
          </a:p>
        </p:txBody>
      </p:sp>
      <p:sp>
        <p:nvSpPr>
          <p:cNvPr id="8" name="Text Placeholder 11"/>
          <p:cNvSpPr>
            <a:spLocks noGrp="1"/>
          </p:cNvSpPr>
          <p:nvPr>
            <p:ph type="body" sz="quarter" idx="10"/>
          </p:nvPr>
        </p:nvSpPr>
        <p:spPr>
          <a:xfrm>
            <a:off x="722391" y="1914525"/>
            <a:ext cx="7759289" cy="4095658"/>
          </a:xfrm>
          <a:prstGeom prst="rect">
            <a:avLst/>
          </a:prstGeom>
        </p:spPr>
        <p:txBody>
          <a:bodyPr vert="horz" lIns="0" tIns="0" rIns="0" bIns="0"/>
          <a:lstStyle>
            <a:lvl1pPr>
              <a:defRPr sz="1600">
                <a:solidFill>
                  <a:schemeClr val="bg1"/>
                </a:solidFill>
                <a:latin typeface="Interstate"/>
                <a:cs typeface="Interstate"/>
              </a:defRPr>
            </a:lvl1pPr>
            <a:lvl2pPr>
              <a:defRPr sz="1600">
                <a:solidFill>
                  <a:srgbClr val="2C3B46"/>
                </a:solidFill>
                <a:latin typeface="Interstate"/>
                <a:cs typeface="Interstate"/>
              </a:defRPr>
            </a:lvl2pPr>
            <a:lvl3pPr>
              <a:defRPr sz="1600">
                <a:solidFill>
                  <a:srgbClr val="2C3B46"/>
                </a:solidFill>
                <a:latin typeface="Interstate"/>
                <a:cs typeface="Interstate"/>
              </a:defRPr>
            </a:lvl3pPr>
            <a:lvl4pPr>
              <a:defRPr sz="1600">
                <a:solidFill>
                  <a:srgbClr val="2C3B46"/>
                </a:solidFill>
                <a:latin typeface="Interstate"/>
                <a:cs typeface="Interstate"/>
              </a:defRPr>
            </a:lvl4pPr>
            <a:lvl5pPr>
              <a:defRPr sz="1600">
                <a:solidFill>
                  <a:srgbClr val="2C3B46"/>
                </a:solidFill>
                <a:latin typeface="Interstate"/>
                <a:cs typeface="Interstate"/>
              </a:defRPr>
            </a:lvl5pPr>
          </a:lstStyle>
          <a:p>
            <a:pPr lvl="0"/>
            <a:r>
              <a:rPr lang="en-GB" dirty="0"/>
              <a:t>Click to edit Master text styles</a:t>
            </a:r>
          </a:p>
        </p:txBody>
      </p:sp>
      <p:pic>
        <p:nvPicPr>
          <p:cNvPr id="12" name="Picture 11" descr="Mubadala_logo_rev.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2920" y="6072473"/>
            <a:ext cx="1087838" cy="391828"/>
          </a:xfrm>
          <a:prstGeom prst="rect">
            <a:avLst/>
          </a:prstGeom>
        </p:spPr>
      </p:pic>
      <p:sp>
        <p:nvSpPr>
          <p:cNvPr id="13" name="Rectangle 12"/>
          <p:cNvSpPr/>
          <p:nvPr userDrawn="1"/>
        </p:nvSpPr>
        <p:spPr>
          <a:xfrm>
            <a:off x="715963" y="6572769"/>
            <a:ext cx="2039020" cy="123111"/>
          </a:xfrm>
          <a:prstGeom prst="rect">
            <a:avLst/>
          </a:prstGeom>
        </p:spPr>
        <p:txBody>
          <a:bodyPr wrap="none" lIns="0" tIns="0" rIns="0" bIns="0">
            <a:spAutoFit/>
          </a:bodyPr>
          <a:lstStyle/>
          <a:p>
            <a:pPr defTabSz="457200"/>
            <a:r>
              <a:rPr lang="en-US" sz="800" dirty="0">
                <a:solidFill>
                  <a:srgbClr val="FFFFFF"/>
                </a:solidFill>
                <a:latin typeface="Interstate"/>
                <a:cs typeface="Interstate"/>
              </a:rPr>
              <a:t>Mubadala Investment Company PJSC </a:t>
            </a:r>
            <a:r>
              <a:rPr lang="en-US" sz="800" dirty="0" smtClean="0">
                <a:solidFill>
                  <a:srgbClr val="FFFFFF"/>
                </a:solidFill>
                <a:latin typeface="Interstate"/>
                <a:cs typeface="Interstate"/>
              </a:rPr>
              <a:t>2018</a:t>
            </a:r>
            <a:endParaRPr lang="en-US" sz="800" dirty="0">
              <a:solidFill>
                <a:srgbClr val="FFFFFF"/>
              </a:solidFill>
              <a:latin typeface="Interstate"/>
              <a:cs typeface="Interstate"/>
            </a:endParaRPr>
          </a:p>
        </p:txBody>
      </p:sp>
    </p:spTree>
    <p:extLst>
      <p:ext uri="{BB962C8B-B14F-4D97-AF65-F5344CB8AC3E}">
        <p14:creationId xmlns:p14="http://schemas.microsoft.com/office/powerpoint/2010/main" val="37298492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graphs">
    <p:spTree>
      <p:nvGrpSpPr>
        <p:cNvPr id="1" name=""/>
        <p:cNvGrpSpPr/>
        <p:nvPr/>
      </p:nvGrpSpPr>
      <p:grpSpPr>
        <a:xfrm>
          <a:off x="0" y="0"/>
          <a:ext cx="0" cy="0"/>
          <a:chOff x="0" y="0"/>
          <a:chExt cx="0" cy="0"/>
        </a:xfrm>
      </p:grpSpPr>
      <p:sp>
        <p:nvSpPr>
          <p:cNvPr id="7" name="Title 6"/>
          <p:cNvSpPr>
            <a:spLocks noGrp="1"/>
          </p:cNvSpPr>
          <p:nvPr>
            <p:ph type="title"/>
          </p:nvPr>
        </p:nvSpPr>
        <p:spPr>
          <a:xfrm>
            <a:off x="696101" y="628282"/>
            <a:ext cx="7751823" cy="492443"/>
          </a:xfrm>
          <a:prstGeom prst="rect">
            <a:avLst/>
          </a:prstGeom>
        </p:spPr>
        <p:txBody>
          <a:bodyPr vert="horz" lIns="0" tIns="0" rIns="0" bIns="0"/>
          <a:lstStyle>
            <a:lvl1pPr>
              <a:defRPr sz="3200">
                <a:solidFill>
                  <a:srgbClr val="00B1B0"/>
                </a:solidFill>
                <a:latin typeface="Interstate"/>
                <a:cs typeface="Interstate"/>
              </a:defRPr>
            </a:lvl1pPr>
          </a:lstStyle>
          <a:p>
            <a:r>
              <a:rPr lang="en-GB" dirty="0"/>
              <a:t>Click to edit Master title style</a:t>
            </a:r>
            <a:endParaRPr lang="en-US" dirty="0"/>
          </a:p>
        </p:txBody>
      </p:sp>
      <p:sp>
        <p:nvSpPr>
          <p:cNvPr id="12" name="Text Placeholder 11"/>
          <p:cNvSpPr>
            <a:spLocks noGrp="1"/>
          </p:cNvSpPr>
          <p:nvPr>
            <p:ph type="body" sz="quarter" idx="10"/>
          </p:nvPr>
        </p:nvSpPr>
        <p:spPr>
          <a:xfrm>
            <a:off x="713247" y="1914526"/>
            <a:ext cx="7759289" cy="479208"/>
          </a:xfrm>
          <a:prstGeom prst="rect">
            <a:avLst/>
          </a:prstGeom>
        </p:spPr>
        <p:txBody>
          <a:bodyPr vert="horz" lIns="0" tIns="0" rIns="0" bIns="0"/>
          <a:lstStyle>
            <a:lvl1pPr>
              <a:defRPr sz="1200">
                <a:solidFill>
                  <a:srgbClr val="2C3B46"/>
                </a:solidFill>
                <a:latin typeface="Interstate"/>
                <a:cs typeface="Interstate"/>
              </a:defRPr>
            </a:lvl1pPr>
            <a:lvl2pPr>
              <a:defRPr sz="1600">
                <a:solidFill>
                  <a:srgbClr val="2C3B46"/>
                </a:solidFill>
                <a:latin typeface="Interstate"/>
                <a:cs typeface="Interstate"/>
              </a:defRPr>
            </a:lvl2pPr>
            <a:lvl3pPr>
              <a:defRPr sz="1600">
                <a:solidFill>
                  <a:srgbClr val="2C3B46"/>
                </a:solidFill>
                <a:latin typeface="Interstate"/>
                <a:cs typeface="Interstate"/>
              </a:defRPr>
            </a:lvl3pPr>
            <a:lvl4pPr>
              <a:defRPr sz="1600">
                <a:solidFill>
                  <a:srgbClr val="2C3B46"/>
                </a:solidFill>
                <a:latin typeface="Interstate"/>
                <a:cs typeface="Interstate"/>
              </a:defRPr>
            </a:lvl4pPr>
            <a:lvl5pPr>
              <a:defRPr sz="1600">
                <a:solidFill>
                  <a:srgbClr val="2C3B46"/>
                </a:solidFill>
                <a:latin typeface="Interstate"/>
                <a:cs typeface="Interstate"/>
              </a:defRPr>
            </a:lvl5pPr>
          </a:lstStyle>
          <a:p>
            <a:pPr lvl="0"/>
            <a:r>
              <a:rPr lang="en-GB" dirty="0"/>
              <a:t>Click to edit Master text styles</a:t>
            </a:r>
          </a:p>
        </p:txBody>
      </p:sp>
      <p:sp>
        <p:nvSpPr>
          <p:cNvPr id="14" name="Text Placeholder 11"/>
          <p:cNvSpPr>
            <a:spLocks noGrp="1"/>
          </p:cNvSpPr>
          <p:nvPr>
            <p:ph type="body" sz="quarter" idx="11"/>
          </p:nvPr>
        </p:nvSpPr>
        <p:spPr>
          <a:xfrm>
            <a:off x="722389" y="5605625"/>
            <a:ext cx="6022957" cy="858676"/>
          </a:xfrm>
          <a:prstGeom prst="rect">
            <a:avLst/>
          </a:prstGeom>
        </p:spPr>
        <p:txBody>
          <a:bodyPr vert="horz" lIns="0" tIns="0" rIns="0" bIns="0"/>
          <a:lstStyle>
            <a:lvl1pPr>
              <a:defRPr sz="1200">
                <a:solidFill>
                  <a:srgbClr val="2C3B46"/>
                </a:solidFill>
                <a:latin typeface="Interstate"/>
                <a:cs typeface="Interstate"/>
              </a:defRPr>
            </a:lvl1pPr>
            <a:lvl2pPr>
              <a:defRPr sz="1600">
                <a:solidFill>
                  <a:srgbClr val="2C3B46"/>
                </a:solidFill>
                <a:latin typeface="Interstate"/>
                <a:cs typeface="Interstate"/>
              </a:defRPr>
            </a:lvl2pPr>
            <a:lvl3pPr>
              <a:defRPr sz="1600">
                <a:solidFill>
                  <a:srgbClr val="2C3B46"/>
                </a:solidFill>
                <a:latin typeface="Interstate"/>
                <a:cs typeface="Interstate"/>
              </a:defRPr>
            </a:lvl3pPr>
            <a:lvl4pPr>
              <a:defRPr sz="1600">
                <a:solidFill>
                  <a:srgbClr val="2C3B46"/>
                </a:solidFill>
                <a:latin typeface="Interstate"/>
                <a:cs typeface="Interstate"/>
              </a:defRPr>
            </a:lvl4pPr>
            <a:lvl5pPr>
              <a:defRPr sz="1600">
                <a:solidFill>
                  <a:srgbClr val="2C3B46"/>
                </a:solidFill>
                <a:latin typeface="Interstate"/>
                <a:cs typeface="Interstate"/>
              </a:defRPr>
            </a:lvl5pPr>
          </a:lstStyle>
          <a:p>
            <a:pPr lvl="0"/>
            <a:r>
              <a:rPr lang="en-GB" dirty="0"/>
              <a:t>Click to edit Master text styles</a:t>
            </a:r>
          </a:p>
        </p:txBody>
      </p:sp>
      <p:sp>
        <p:nvSpPr>
          <p:cNvPr id="17" name="Chart Placeholder 16"/>
          <p:cNvSpPr>
            <a:spLocks noGrp="1"/>
          </p:cNvSpPr>
          <p:nvPr>
            <p:ph type="chart" sz="quarter" idx="14"/>
          </p:nvPr>
        </p:nvSpPr>
        <p:spPr>
          <a:xfrm>
            <a:off x="721596" y="2530310"/>
            <a:ext cx="2887627" cy="2713978"/>
          </a:xfrm>
          <a:prstGeom prst="rect">
            <a:avLst/>
          </a:prstGeom>
        </p:spPr>
        <p:txBody>
          <a:bodyPr vert="horz"/>
          <a:lstStyle>
            <a:lvl1pPr>
              <a:defRPr sz="1200"/>
            </a:lvl1pPr>
          </a:lstStyle>
          <a:p>
            <a:endParaRPr lang="en-US" dirty="0"/>
          </a:p>
        </p:txBody>
      </p:sp>
      <p:sp>
        <p:nvSpPr>
          <p:cNvPr id="19" name="Chart Placeholder 16"/>
          <p:cNvSpPr>
            <a:spLocks noGrp="1"/>
          </p:cNvSpPr>
          <p:nvPr>
            <p:ph type="chart" sz="quarter" idx="15"/>
          </p:nvPr>
        </p:nvSpPr>
        <p:spPr>
          <a:xfrm>
            <a:off x="3857707" y="2530310"/>
            <a:ext cx="2887627" cy="2713978"/>
          </a:xfrm>
          <a:prstGeom prst="rect">
            <a:avLst/>
          </a:prstGeom>
        </p:spPr>
        <p:txBody>
          <a:bodyPr vert="horz"/>
          <a:lstStyle>
            <a:lvl1pPr>
              <a:defRPr sz="1200"/>
            </a:lvl1pPr>
          </a:lstStyle>
          <a:p>
            <a:endParaRPr lang="en-US" dirty="0"/>
          </a:p>
        </p:txBody>
      </p:sp>
      <p:sp>
        <p:nvSpPr>
          <p:cNvPr id="21" name="Rectangle 20"/>
          <p:cNvSpPr/>
          <p:nvPr userDrawn="1"/>
        </p:nvSpPr>
        <p:spPr>
          <a:xfrm>
            <a:off x="715963" y="6572769"/>
            <a:ext cx="2039020" cy="123111"/>
          </a:xfrm>
          <a:prstGeom prst="rect">
            <a:avLst/>
          </a:prstGeom>
        </p:spPr>
        <p:txBody>
          <a:bodyPr wrap="none" lIns="0" tIns="0" rIns="0" bIns="0">
            <a:spAutoFit/>
          </a:bodyPr>
          <a:lstStyle/>
          <a:p>
            <a:pPr defTabSz="457200"/>
            <a:r>
              <a:rPr lang="en-US" sz="800" dirty="0">
                <a:solidFill>
                  <a:srgbClr val="2C3B46"/>
                </a:solidFill>
                <a:latin typeface="Interstate"/>
                <a:cs typeface="Interstate"/>
              </a:rPr>
              <a:t>Mubadala Investment Company PJSC </a:t>
            </a:r>
            <a:r>
              <a:rPr lang="en-US" sz="800" dirty="0" smtClean="0">
                <a:solidFill>
                  <a:srgbClr val="2C3B46"/>
                </a:solidFill>
                <a:latin typeface="Interstate"/>
                <a:cs typeface="Interstate"/>
              </a:rPr>
              <a:t>2018</a:t>
            </a:r>
            <a:endParaRPr lang="en-US" sz="800" dirty="0">
              <a:solidFill>
                <a:srgbClr val="2C3B46"/>
              </a:solidFill>
              <a:latin typeface="Interstate"/>
              <a:cs typeface="Interstate"/>
            </a:endParaRPr>
          </a:p>
        </p:txBody>
      </p:sp>
      <p:pic>
        <p:nvPicPr>
          <p:cNvPr id="10" name="Picture 9" descr="Mubadala_logo.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8962" y="6063860"/>
            <a:ext cx="1111748" cy="400440"/>
          </a:xfrm>
          <a:prstGeom prst="rect">
            <a:avLst/>
          </a:prstGeom>
        </p:spPr>
      </p:pic>
    </p:spTree>
    <p:extLst>
      <p:ext uri="{BB962C8B-B14F-4D97-AF65-F5344CB8AC3E}">
        <p14:creationId xmlns:p14="http://schemas.microsoft.com/office/powerpoint/2010/main" val="7260206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nd graphs rev">
    <p:bg>
      <p:bgPr>
        <a:solidFill>
          <a:srgbClr val="2C3B46"/>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696101" y="628282"/>
            <a:ext cx="7751823" cy="492443"/>
          </a:xfrm>
          <a:prstGeom prst="rect">
            <a:avLst/>
          </a:prstGeom>
        </p:spPr>
        <p:txBody>
          <a:bodyPr vert="horz" lIns="0" tIns="0" rIns="0" bIns="0"/>
          <a:lstStyle>
            <a:lvl1pPr>
              <a:defRPr sz="3200">
                <a:solidFill>
                  <a:srgbClr val="00B1B0"/>
                </a:solidFill>
                <a:latin typeface="Interstate"/>
                <a:cs typeface="Interstate"/>
              </a:defRPr>
            </a:lvl1pPr>
          </a:lstStyle>
          <a:p>
            <a:r>
              <a:rPr lang="en-GB" dirty="0"/>
              <a:t>Click to edit Master title style</a:t>
            </a:r>
            <a:endParaRPr lang="en-US" dirty="0"/>
          </a:p>
        </p:txBody>
      </p:sp>
      <p:sp>
        <p:nvSpPr>
          <p:cNvPr id="5" name="Text Placeholder 11"/>
          <p:cNvSpPr>
            <a:spLocks noGrp="1"/>
          </p:cNvSpPr>
          <p:nvPr>
            <p:ph type="body" sz="quarter" idx="10"/>
          </p:nvPr>
        </p:nvSpPr>
        <p:spPr>
          <a:xfrm>
            <a:off x="715963" y="1914526"/>
            <a:ext cx="7759289" cy="479208"/>
          </a:xfrm>
          <a:prstGeom prst="rect">
            <a:avLst/>
          </a:prstGeom>
        </p:spPr>
        <p:txBody>
          <a:bodyPr vert="horz" lIns="0" tIns="0" rIns="0" bIns="0"/>
          <a:lstStyle>
            <a:lvl1pPr>
              <a:defRPr sz="1200">
                <a:solidFill>
                  <a:schemeClr val="bg1"/>
                </a:solidFill>
                <a:latin typeface="Interstate"/>
                <a:cs typeface="Interstate"/>
              </a:defRPr>
            </a:lvl1pPr>
            <a:lvl2pPr>
              <a:defRPr sz="1600">
                <a:solidFill>
                  <a:srgbClr val="2C3B46"/>
                </a:solidFill>
                <a:latin typeface="Interstate"/>
                <a:cs typeface="Interstate"/>
              </a:defRPr>
            </a:lvl2pPr>
            <a:lvl3pPr>
              <a:defRPr sz="1600">
                <a:solidFill>
                  <a:srgbClr val="2C3B46"/>
                </a:solidFill>
                <a:latin typeface="Interstate"/>
                <a:cs typeface="Interstate"/>
              </a:defRPr>
            </a:lvl3pPr>
            <a:lvl4pPr>
              <a:defRPr sz="1600">
                <a:solidFill>
                  <a:srgbClr val="2C3B46"/>
                </a:solidFill>
                <a:latin typeface="Interstate"/>
                <a:cs typeface="Interstate"/>
              </a:defRPr>
            </a:lvl4pPr>
            <a:lvl5pPr>
              <a:defRPr sz="1600">
                <a:solidFill>
                  <a:srgbClr val="2C3B46"/>
                </a:solidFill>
                <a:latin typeface="Interstate"/>
                <a:cs typeface="Interstate"/>
              </a:defRPr>
            </a:lvl5pPr>
          </a:lstStyle>
          <a:p>
            <a:pPr lvl="0"/>
            <a:r>
              <a:rPr lang="en-GB" dirty="0"/>
              <a:t>Click to edit Master text styles</a:t>
            </a:r>
          </a:p>
        </p:txBody>
      </p:sp>
      <p:sp>
        <p:nvSpPr>
          <p:cNvPr id="6" name="Text Placeholder 11"/>
          <p:cNvSpPr>
            <a:spLocks noGrp="1"/>
          </p:cNvSpPr>
          <p:nvPr>
            <p:ph type="body" sz="quarter" idx="11"/>
          </p:nvPr>
        </p:nvSpPr>
        <p:spPr>
          <a:xfrm>
            <a:off x="722389" y="5605625"/>
            <a:ext cx="6022957" cy="858676"/>
          </a:xfrm>
          <a:prstGeom prst="rect">
            <a:avLst/>
          </a:prstGeom>
        </p:spPr>
        <p:txBody>
          <a:bodyPr vert="horz" lIns="0" tIns="0" rIns="0" bIns="0"/>
          <a:lstStyle>
            <a:lvl1pPr>
              <a:defRPr sz="1200">
                <a:solidFill>
                  <a:schemeClr val="bg1"/>
                </a:solidFill>
                <a:latin typeface="Interstate"/>
                <a:cs typeface="Interstate"/>
              </a:defRPr>
            </a:lvl1pPr>
            <a:lvl2pPr>
              <a:defRPr sz="1600">
                <a:solidFill>
                  <a:srgbClr val="2C3B46"/>
                </a:solidFill>
                <a:latin typeface="Interstate"/>
                <a:cs typeface="Interstate"/>
              </a:defRPr>
            </a:lvl2pPr>
            <a:lvl3pPr>
              <a:defRPr sz="1600">
                <a:solidFill>
                  <a:srgbClr val="2C3B46"/>
                </a:solidFill>
                <a:latin typeface="Interstate"/>
                <a:cs typeface="Interstate"/>
              </a:defRPr>
            </a:lvl3pPr>
            <a:lvl4pPr>
              <a:defRPr sz="1600">
                <a:solidFill>
                  <a:srgbClr val="2C3B46"/>
                </a:solidFill>
                <a:latin typeface="Interstate"/>
                <a:cs typeface="Interstate"/>
              </a:defRPr>
            </a:lvl4pPr>
            <a:lvl5pPr>
              <a:defRPr sz="1600">
                <a:solidFill>
                  <a:srgbClr val="2C3B46"/>
                </a:solidFill>
                <a:latin typeface="Interstate"/>
                <a:cs typeface="Interstate"/>
              </a:defRPr>
            </a:lvl5pPr>
          </a:lstStyle>
          <a:p>
            <a:pPr lvl="0"/>
            <a:r>
              <a:rPr lang="en-GB" dirty="0"/>
              <a:t>Click to edit Master text styles</a:t>
            </a:r>
          </a:p>
        </p:txBody>
      </p:sp>
      <p:sp>
        <p:nvSpPr>
          <p:cNvPr id="9" name="Chart Placeholder 16"/>
          <p:cNvSpPr>
            <a:spLocks noGrp="1"/>
          </p:cNvSpPr>
          <p:nvPr>
            <p:ph type="chart" sz="quarter" idx="14"/>
          </p:nvPr>
        </p:nvSpPr>
        <p:spPr>
          <a:xfrm>
            <a:off x="721596" y="2530310"/>
            <a:ext cx="2887627" cy="2713978"/>
          </a:xfrm>
          <a:prstGeom prst="rect">
            <a:avLst/>
          </a:prstGeom>
        </p:spPr>
        <p:txBody>
          <a:bodyPr vert="horz"/>
          <a:lstStyle>
            <a:lvl1pPr>
              <a:defRPr sz="1200">
                <a:solidFill>
                  <a:srgbClr val="FFFFFF"/>
                </a:solidFill>
              </a:defRPr>
            </a:lvl1pPr>
          </a:lstStyle>
          <a:p>
            <a:endParaRPr lang="en-US" dirty="0"/>
          </a:p>
        </p:txBody>
      </p:sp>
      <p:sp>
        <p:nvSpPr>
          <p:cNvPr id="10" name="Chart Placeholder 16"/>
          <p:cNvSpPr>
            <a:spLocks noGrp="1"/>
          </p:cNvSpPr>
          <p:nvPr>
            <p:ph type="chart" sz="quarter" idx="15"/>
          </p:nvPr>
        </p:nvSpPr>
        <p:spPr>
          <a:xfrm>
            <a:off x="3839445" y="2530310"/>
            <a:ext cx="2887627" cy="2713978"/>
          </a:xfrm>
          <a:prstGeom prst="rect">
            <a:avLst/>
          </a:prstGeom>
        </p:spPr>
        <p:txBody>
          <a:bodyPr vert="horz"/>
          <a:lstStyle>
            <a:lvl1pPr>
              <a:defRPr sz="1200">
                <a:solidFill>
                  <a:srgbClr val="FFFFFF"/>
                </a:solidFill>
              </a:defRPr>
            </a:lvl1pPr>
          </a:lstStyle>
          <a:p>
            <a:endParaRPr lang="en-US" dirty="0"/>
          </a:p>
        </p:txBody>
      </p:sp>
      <p:sp>
        <p:nvSpPr>
          <p:cNvPr id="11" name="Rectangle 10"/>
          <p:cNvSpPr/>
          <p:nvPr userDrawn="1"/>
        </p:nvSpPr>
        <p:spPr>
          <a:xfrm>
            <a:off x="715963" y="6572769"/>
            <a:ext cx="2039020" cy="123111"/>
          </a:xfrm>
          <a:prstGeom prst="rect">
            <a:avLst/>
          </a:prstGeom>
        </p:spPr>
        <p:txBody>
          <a:bodyPr wrap="none" lIns="0" tIns="0" rIns="0" bIns="0">
            <a:spAutoFit/>
          </a:bodyPr>
          <a:lstStyle/>
          <a:p>
            <a:pPr defTabSz="457200"/>
            <a:r>
              <a:rPr lang="en-US" sz="800" dirty="0">
                <a:solidFill>
                  <a:srgbClr val="FFFFFF"/>
                </a:solidFill>
                <a:latin typeface="Interstate"/>
                <a:cs typeface="Interstate"/>
              </a:rPr>
              <a:t>Mubadala Investment Company PJSC </a:t>
            </a:r>
            <a:r>
              <a:rPr lang="en-US" sz="800" dirty="0" smtClean="0">
                <a:solidFill>
                  <a:srgbClr val="FFFFFF"/>
                </a:solidFill>
                <a:latin typeface="Interstate"/>
                <a:cs typeface="Interstate"/>
              </a:rPr>
              <a:t>2018</a:t>
            </a:r>
            <a:endParaRPr lang="en-US" sz="800" dirty="0">
              <a:solidFill>
                <a:srgbClr val="FFFFFF"/>
              </a:solidFill>
              <a:latin typeface="Interstate"/>
              <a:cs typeface="Interstate"/>
            </a:endParaRPr>
          </a:p>
        </p:txBody>
      </p:sp>
      <p:pic>
        <p:nvPicPr>
          <p:cNvPr id="14" name="Picture 13" descr="Mubadala_logo_rev.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2920" y="6072473"/>
            <a:ext cx="1087838" cy="391828"/>
          </a:xfrm>
          <a:prstGeom prst="rect">
            <a:avLst/>
          </a:prstGeom>
        </p:spPr>
      </p:pic>
    </p:spTree>
    <p:extLst>
      <p:ext uri="{BB962C8B-B14F-4D97-AF65-F5344CB8AC3E}">
        <p14:creationId xmlns:p14="http://schemas.microsoft.com/office/powerpoint/2010/main" val="27685368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Graphic &amp; Text">
    <p:spTree>
      <p:nvGrpSpPr>
        <p:cNvPr id="1" name=""/>
        <p:cNvGrpSpPr/>
        <p:nvPr/>
      </p:nvGrpSpPr>
      <p:grpSpPr>
        <a:xfrm>
          <a:off x="0" y="0"/>
          <a:ext cx="0" cy="0"/>
          <a:chOff x="0" y="0"/>
          <a:chExt cx="0" cy="0"/>
        </a:xfrm>
      </p:grpSpPr>
      <p:sp>
        <p:nvSpPr>
          <p:cNvPr id="3" name="object 2"/>
          <p:cNvSpPr/>
          <p:nvPr userDrawn="1"/>
        </p:nvSpPr>
        <p:spPr>
          <a:xfrm>
            <a:off x="3828827" y="4153734"/>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D8D2C4"/>
          </a:solidFill>
        </p:spPr>
        <p:txBody>
          <a:bodyPr wrap="square" lIns="0" tIns="0" rIns="0" bIns="0" rtlCol="0"/>
          <a:lstStyle/>
          <a:p>
            <a:pPr defTabSz="457200"/>
            <a:endParaRPr>
              <a:solidFill>
                <a:srgbClr val="2C3B46"/>
              </a:solidFill>
              <a:latin typeface="Interstate"/>
              <a:cs typeface="Interstate"/>
            </a:endParaRPr>
          </a:p>
        </p:txBody>
      </p:sp>
      <p:sp>
        <p:nvSpPr>
          <p:cNvPr id="4" name="object 3"/>
          <p:cNvSpPr/>
          <p:nvPr userDrawn="1"/>
        </p:nvSpPr>
        <p:spPr>
          <a:xfrm>
            <a:off x="2276163" y="4153734"/>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B1E3E3"/>
          </a:solidFill>
        </p:spPr>
        <p:txBody>
          <a:bodyPr wrap="square" lIns="0" tIns="0" rIns="0" bIns="0" rtlCol="0"/>
          <a:lstStyle/>
          <a:p>
            <a:pPr defTabSz="457200"/>
            <a:endParaRPr>
              <a:solidFill>
                <a:srgbClr val="2C3B46"/>
              </a:solidFill>
              <a:latin typeface="Interstate"/>
              <a:cs typeface="Interstate"/>
            </a:endParaRPr>
          </a:p>
        </p:txBody>
      </p:sp>
      <p:sp>
        <p:nvSpPr>
          <p:cNvPr id="5" name="object 4"/>
          <p:cNvSpPr/>
          <p:nvPr userDrawn="1"/>
        </p:nvSpPr>
        <p:spPr>
          <a:xfrm>
            <a:off x="723512" y="4153734"/>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062B48"/>
          </a:solidFill>
        </p:spPr>
        <p:txBody>
          <a:bodyPr wrap="square" lIns="0" tIns="0" rIns="0" bIns="0" rtlCol="0"/>
          <a:lstStyle/>
          <a:p>
            <a:pPr defTabSz="457200"/>
            <a:endParaRPr>
              <a:solidFill>
                <a:srgbClr val="2C3B46"/>
              </a:solidFill>
              <a:latin typeface="Interstate"/>
              <a:cs typeface="Interstate"/>
            </a:endParaRPr>
          </a:p>
        </p:txBody>
      </p:sp>
      <p:sp>
        <p:nvSpPr>
          <p:cNvPr id="7" name="object 28"/>
          <p:cNvSpPr/>
          <p:nvPr userDrawn="1"/>
        </p:nvSpPr>
        <p:spPr>
          <a:xfrm>
            <a:off x="3828827" y="2444202"/>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142146"/>
          </a:solidFill>
        </p:spPr>
        <p:txBody>
          <a:bodyPr wrap="square" lIns="0" tIns="0" rIns="0" bIns="0" rtlCol="0"/>
          <a:lstStyle/>
          <a:p>
            <a:pPr defTabSz="457200"/>
            <a:endParaRPr>
              <a:solidFill>
                <a:srgbClr val="2C3B46"/>
              </a:solidFill>
              <a:latin typeface="Interstate"/>
              <a:cs typeface="Interstate"/>
            </a:endParaRPr>
          </a:p>
        </p:txBody>
      </p:sp>
      <p:sp>
        <p:nvSpPr>
          <p:cNvPr id="8" name="object 29"/>
          <p:cNvSpPr/>
          <p:nvPr userDrawn="1"/>
        </p:nvSpPr>
        <p:spPr>
          <a:xfrm>
            <a:off x="4365345" y="3949517"/>
            <a:ext cx="480059" cy="408940"/>
          </a:xfrm>
          <a:custGeom>
            <a:avLst/>
            <a:gdLst/>
            <a:ahLst/>
            <a:cxnLst/>
            <a:rect l="l" t="t" r="r" b="b"/>
            <a:pathLst>
              <a:path w="480060" h="408939">
                <a:moveTo>
                  <a:pt x="239826" y="0"/>
                </a:moveTo>
                <a:lnTo>
                  <a:pt x="0" y="204215"/>
                </a:lnTo>
                <a:lnTo>
                  <a:pt x="239826" y="408431"/>
                </a:lnTo>
                <a:lnTo>
                  <a:pt x="479653" y="204215"/>
                </a:lnTo>
                <a:lnTo>
                  <a:pt x="239826" y="0"/>
                </a:lnTo>
                <a:close/>
              </a:path>
            </a:pathLst>
          </a:custGeom>
          <a:solidFill>
            <a:srgbClr val="142146"/>
          </a:solidFill>
        </p:spPr>
        <p:txBody>
          <a:bodyPr wrap="square" lIns="0" tIns="0" rIns="0" bIns="0" rtlCol="0"/>
          <a:lstStyle/>
          <a:p>
            <a:pPr defTabSz="457200"/>
            <a:endParaRPr>
              <a:solidFill>
                <a:srgbClr val="2C3B46"/>
              </a:solidFill>
              <a:latin typeface="Interstate"/>
              <a:cs typeface="Interstate"/>
            </a:endParaRPr>
          </a:p>
        </p:txBody>
      </p:sp>
      <p:sp>
        <p:nvSpPr>
          <p:cNvPr id="9" name="object 30"/>
          <p:cNvSpPr/>
          <p:nvPr userDrawn="1"/>
        </p:nvSpPr>
        <p:spPr>
          <a:xfrm>
            <a:off x="2276163" y="2444202"/>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003947"/>
          </a:solidFill>
        </p:spPr>
        <p:txBody>
          <a:bodyPr wrap="square" lIns="0" tIns="0" rIns="0" bIns="0" rtlCol="0"/>
          <a:lstStyle/>
          <a:p>
            <a:pPr defTabSz="457200"/>
            <a:endParaRPr>
              <a:solidFill>
                <a:srgbClr val="2C3B46"/>
              </a:solidFill>
              <a:latin typeface="Interstate"/>
              <a:cs typeface="Interstate"/>
            </a:endParaRPr>
          </a:p>
        </p:txBody>
      </p:sp>
      <p:sp>
        <p:nvSpPr>
          <p:cNvPr id="10" name="object 31"/>
          <p:cNvSpPr/>
          <p:nvPr userDrawn="1"/>
        </p:nvSpPr>
        <p:spPr>
          <a:xfrm>
            <a:off x="3624611" y="2719831"/>
            <a:ext cx="408940" cy="480059"/>
          </a:xfrm>
          <a:custGeom>
            <a:avLst/>
            <a:gdLst/>
            <a:ahLst/>
            <a:cxnLst/>
            <a:rect l="l" t="t" r="r" b="b"/>
            <a:pathLst>
              <a:path w="408939" h="480060">
                <a:moveTo>
                  <a:pt x="204215" y="0"/>
                </a:moveTo>
                <a:lnTo>
                  <a:pt x="0" y="239826"/>
                </a:lnTo>
                <a:lnTo>
                  <a:pt x="204215" y="479653"/>
                </a:lnTo>
                <a:lnTo>
                  <a:pt x="408431" y="239826"/>
                </a:lnTo>
                <a:lnTo>
                  <a:pt x="204215" y="0"/>
                </a:lnTo>
                <a:close/>
              </a:path>
            </a:pathLst>
          </a:custGeom>
          <a:solidFill>
            <a:srgbClr val="003947"/>
          </a:solidFill>
        </p:spPr>
        <p:txBody>
          <a:bodyPr wrap="square" lIns="0" tIns="0" rIns="0" bIns="0" rtlCol="0"/>
          <a:lstStyle/>
          <a:p>
            <a:pPr defTabSz="457200"/>
            <a:endParaRPr>
              <a:solidFill>
                <a:srgbClr val="2C3B46"/>
              </a:solidFill>
              <a:latin typeface="Interstate"/>
              <a:cs typeface="Interstate"/>
            </a:endParaRPr>
          </a:p>
        </p:txBody>
      </p:sp>
      <p:sp>
        <p:nvSpPr>
          <p:cNvPr id="11" name="object 32"/>
          <p:cNvSpPr/>
          <p:nvPr userDrawn="1"/>
        </p:nvSpPr>
        <p:spPr>
          <a:xfrm>
            <a:off x="3624611" y="4571591"/>
            <a:ext cx="408940" cy="480059"/>
          </a:xfrm>
          <a:custGeom>
            <a:avLst/>
            <a:gdLst/>
            <a:ahLst/>
            <a:cxnLst/>
            <a:rect l="l" t="t" r="r" b="b"/>
            <a:pathLst>
              <a:path w="408939" h="480060">
                <a:moveTo>
                  <a:pt x="204215" y="0"/>
                </a:moveTo>
                <a:lnTo>
                  <a:pt x="0" y="239826"/>
                </a:lnTo>
                <a:lnTo>
                  <a:pt x="204215" y="479653"/>
                </a:lnTo>
                <a:lnTo>
                  <a:pt x="408431" y="239826"/>
                </a:lnTo>
                <a:lnTo>
                  <a:pt x="204215" y="0"/>
                </a:lnTo>
                <a:close/>
              </a:path>
            </a:pathLst>
          </a:custGeom>
          <a:solidFill>
            <a:srgbClr val="D8D2C4"/>
          </a:solidFill>
        </p:spPr>
        <p:txBody>
          <a:bodyPr wrap="square" lIns="0" tIns="0" rIns="0" bIns="0" rtlCol="0"/>
          <a:lstStyle/>
          <a:p>
            <a:pPr defTabSz="457200"/>
            <a:endParaRPr>
              <a:solidFill>
                <a:srgbClr val="2C3B46"/>
              </a:solidFill>
              <a:latin typeface="Interstate"/>
              <a:cs typeface="Interstate"/>
            </a:endParaRPr>
          </a:p>
        </p:txBody>
      </p:sp>
      <p:sp>
        <p:nvSpPr>
          <p:cNvPr id="12" name="object 33"/>
          <p:cNvSpPr/>
          <p:nvPr userDrawn="1"/>
        </p:nvSpPr>
        <p:spPr>
          <a:xfrm>
            <a:off x="723512" y="2444202"/>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0A778C"/>
          </a:solidFill>
        </p:spPr>
        <p:txBody>
          <a:bodyPr wrap="square" lIns="0" tIns="0" rIns="0" bIns="0" rtlCol="0"/>
          <a:lstStyle/>
          <a:p>
            <a:pPr defTabSz="457200"/>
            <a:endParaRPr>
              <a:solidFill>
                <a:srgbClr val="2C3B46"/>
              </a:solidFill>
              <a:latin typeface="Interstate"/>
              <a:cs typeface="Interstate"/>
            </a:endParaRPr>
          </a:p>
        </p:txBody>
      </p:sp>
      <p:sp>
        <p:nvSpPr>
          <p:cNvPr id="13" name="object 34"/>
          <p:cNvSpPr/>
          <p:nvPr userDrawn="1"/>
        </p:nvSpPr>
        <p:spPr>
          <a:xfrm>
            <a:off x="2071959" y="2719831"/>
            <a:ext cx="408940" cy="480059"/>
          </a:xfrm>
          <a:custGeom>
            <a:avLst/>
            <a:gdLst/>
            <a:ahLst/>
            <a:cxnLst/>
            <a:rect l="l" t="t" r="r" b="b"/>
            <a:pathLst>
              <a:path w="408939" h="480060">
                <a:moveTo>
                  <a:pt x="204215" y="0"/>
                </a:moveTo>
                <a:lnTo>
                  <a:pt x="0" y="239826"/>
                </a:lnTo>
                <a:lnTo>
                  <a:pt x="204215" y="479653"/>
                </a:lnTo>
                <a:lnTo>
                  <a:pt x="408431" y="239826"/>
                </a:lnTo>
                <a:lnTo>
                  <a:pt x="204215" y="0"/>
                </a:lnTo>
                <a:close/>
              </a:path>
            </a:pathLst>
          </a:custGeom>
          <a:solidFill>
            <a:srgbClr val="0A778C"/>
          </a:solidFill>
        </p:spPr>
        <p:txBody>
          <a:bodyPr wrap="square" lIns="0" tIns="0" rIns="0" bIns="0" rtlCol="0"/>
          <a:lstStyle/>
          <a:p>
            <a:pPr defTabSz="457200"/>
            <a:endParaRPr>
              <a:solidFill>
                <a:srgbClr val="2C3B46"/>
              </a:solidFill>
              <a:latin typeface="Interstate"/>
              <a:cs typeface="Interstate"/>
            </a:endParaRPr>
          </a:p>
        </p:txBody>
      </p:sp>
      <p:sp>
        <p:nvSpPr>
          <p:cNvPr id="14" name="object 35"/>
          <p:cNvSpPr/>
          <p:nvPr userDrawn="1"/>
        </p:nvSpPr>
        <p:spPr>
          <a:xfrm>
            <a:off x="2071959" y="4571591"/>
            <a:ext cx="408940" cy="480059"/>
          </a:xfrm>
          <a:custGeom>
            <a:avLst/>
            <a:gdLst/>
            <a:ahLst/>
            <a:cxnLst/>
            <a:rect l="l" t="t" r="r" b="b"/>
            <a:pathLst>
              <a:path w="408939" h="480060">
                <a:moveTo>
                  <a:pt x="204215" y="0"/>
                </a:moveTo>
                <a:lnTo>
                  <a:pt x="0" y="239826"/>
                </a:lnTo>
                <a:lnTo>
                  <a:pt x="204215" y="479653"/>
                </a:lnTo>
                <a:lnTo>
                  <a:pt x="408431" y="239826"/>
                </a:lnTo>
                <a:lnTo>
                  <a:pt x="204215" y="0"/>
                </a:lnTo>
                <a:close/>
              </a:path>
            </a:pathLst>
          </a:custGeom>
          <a:solidFill>
            <a:srgbClr val="B1E3E3"/>
          </a:solidFill>
        </p:spPr>
        <p:txBody>
          <a:bodyPr wrap="square" lIns="0" tIns="0" rIns="0" bIns="0" rtlCol="0"/>
          <a:lstStyle/>
          <a:p>
            <a:pPr defTabSz="457200"/>
            <a:endParaRPr>
              <a:solidFill>
                <a:srgbClr val="2C3B46"/>
              </a:solidFill>
              <a:latin typeface="Interstate"/>
              <a:cs typeface="Interstate"/>
            </a:endParaRPr>
          </a:p>
        </p:txBody>
      </p:sp>
      <p:sp>
        <p:nvSpPr>
          <p:cNvPr id="23" name="object 44"/>
          <p:cNvSpPr/>
          <p:nvPr userDrawn="1"/>
        </p:nvSpPr>
        <p:spPr>
          <a:xfrm>
            <a:off x="1260018" y="3949517"/>
            <a:ext cx="480059" cy="408940"/>
          </a:xfrm>
          <a:custGeom>
            <a:avLst/>
            <a:gdLst/>
            <a:ahLst/>
            <a:cxnLst/>
            <a:rect l="l" t="t" r="r" b="b"/>
            <a:pathLst>
              <a:path w="480060" h="408939">
                <a:moveTo>
                  <a:pt x="239826" y="0"/>
                </a:moveTo>
                <a:lnTo>
                  <a:pt x="0" y="204215"/>
                </a:lnTo>
                <a:lnTo>
                  <a:pt x="239826" y="408431"/>
                </a:lnTo>
                <a:lnTo>
                  <a:pt x="479653" y="204215"/>
                </a:lnTo>
                <a:lnTo>
                  <a:pt x="239826" y="0"/>
                </a:lnTo>
                <a:close/>
              </a:path>
            </a:pathLst>
          </a:custGeom>
          <a:solidFill>
            <a:srgbClr val="062B48"/>
          </a:solidFill>
        </p:spPr>
        <p:txBody>
          <a:bodyPr wrap="square" lIns="0" tIns="0" rIns="0" bIns="0" rtlCol="0"/>
          <a:lstStyle/>
          <a:p>
            <a:pPr defTabSz="457200"/>
            <a:endParaRPr>
              <a:solidFill>
                <a:srgbClr val="2C3B46"/>
              </a:solidFill>
              <a:latin typeface="Interstate"/>
              <a:cs typeface="Interstate"/>
            </a:endParaRPr>
          </a:p>
        </p:txBody>
      </p:sp>
      <p:sp>
        <p:nvSpPr>
          <p:cNvPr id="24" name="Title 6"/>
          <p:cNvSpPr>
            <a:spLocks noGrp="1"/>
          </p:cNvSpPr>
          <p:nvPr>
            <p:ph type="title"/>
          </p:nvPr>
        </p:nvSpPr>
        <p:spPr>
          <a:xfrm>
            <a:off x="696101" y="628282"/>
            <a:ext cx="7751823" cy="492443"/>
          </a:xfrm>
          <a:prstGeom prst="rect">
            <a:avLst/>
          </a:prstGeom>
        </p:spPr>
        <p:txBody>
          <a:bodyPr vert="horz" lIns="0" tIns="0" rIns="0" bIns="0"/>
          <a:lstStyle>
            <a:lvl1pPr>
              <a:defRPr sz="3200">
                <a:solidFill>
                  <a:srgbClr val="00B1B0"/>
                </a:solidFill>
                <a:latin typeface="Interstate"/>
                <a:cs typeface="Interstate"/>
              </a:defRPr>
            </a:lvl1pPr>
          </a:lstStyle>
          <a:p>
            <a:r>
              <a:rPr lang="en-GB" dirty="0"/>
              <a:t>Click to edit Master title style</a:t>
            </a:r>
            <a:endParaRPr lang="en-US" dirty="0"/>
          </a:p>
        </p:txBody>
      </p:sp>
      <p:sp>
        <p:nvSpPr>
          <p:cNvPr id="27" name="Text Placeholder 26"/>
          <p:cNvSpPr>
            <a:spLocks noGrp="1"/>
          </p:cNvSpPr>
          <p:nvPr>
            <p:ph type="body" sz="quarter" idx="10"/>
          </p:nvPr>
        </p:nvSpPr>
        <p:spPr>
          <a:xfrm>
            <a:off x="721960" y="1503365"/>
            <a:ext cx="7775586" cy="822325"/>
          </a:xfrm>
          <a:prstGeom prst="rect">
            <a:avLst/>
          </a:prstGeom>
        </p:spPr>
        <p:txBody>
          <a:bodyPr vert="horz" lIns="0" tIns="0" rIns="0" bIns="0"/>
          <a:lstStyle>
            <a:lvl1pPr>
              <a:spcAft>
                <a:spcPts val="600"/>
              </a:spcAft>
              <a:defRPr sz="1600">
                <a:solidFill>
                  <a:srgbClr val="2C3B46"/>
                </a:solidFill>
                <a:latin typeface="Interstate"/>
                <a:cs typeface="Interstate"/>
              </a:defRPr>
            </a:lvl1pPr>
            <a:lvl2pPr marL="0" indent="0">
              <a:spcAft>
                <a:spcPts val="600"/>
              </a:spcAft>
              <a:defRPr sz="1200">
                <a:solidFill>
                  <a:srgbClr val="2C3B46"/>
                </a:solidFill>
                <a:latin typeface="Interstate"/>
                <a:cs typeface="Interstate"/>
              </a:defRPr>
            </a:lvl2pPr>
            <a:lvl3pPr>
              <a:defRPr sz="1600">
                <a:solidFill>
                  <a:srgbClr val="2C3B46"/>
                </a:solidFill>
                <a:latin typeface="Interstate"/>
                <a:cs typeface="Interstate"/>
              </a:defRPr>
            </a:lvl3pPr>
            <a:lvl4pPr>
              <a:defRPr sz="1600">
                <a:solidFill>
                  <a:srgbClr val="2C3B46"/>
                </a:solidFill>
                <a:latin typeface="Interstate"/>
                <a:cs typeface="Interstate"/>
              </a:defRPr>
            </a:lvl4pPr>
            <a:lvl5pPr>
              <a:defRPr sz="1600">
                <a:solidFill>
                  <a:srgbClr val="2C3B46"/>
                </a:solidFill>
                <a:latin typeface="Interstate"/>
                <a:cs typeface="Interstate"/>
              </a:defRPr>
            </a:lvl5pPr>
          </a:lstStyle>
          <a:p>
            <a:pPr lvl="0"/>
            <a:r>
              <a:rPr lang="en-GB" dirty="0"/>
              <a:t>Click to edit Master text styles</a:t>
            </a:r>
          </a:p>
          <a:p>
            <a:pPr lvl="1"/>
            <a:r>
              <a:rPr lang="en-GB" dirty="0"/>
              <a:t>Second level</a:t>
            </a:r>
          </a:p>
        </p:txBody>
      </p:sp>
      <p:sp>
        <p:nvSpPr>
          <p:cNvPr id="29" name="Text Placeholder 28"/>
          <p:cNvSpPr>
            <a:spLocks noGrp="1"/>
          </p:cNvSpPr>
          <p:nvPr>
            <p:ph type="body" sz="quarter" idx="11" hasCustomPrompt="1"/>
          </p:nvPr>
        </p:nvSpPr>
        <p:spPr>
          <a:xfrm>
            <a:off x="721581" y="270410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1</a:t>
            </a:r>
          </a:p>
          <a:p>
            <a:pPr lvl="1"/>
            <a:r>
              <a:rPr lang="en-GB" dirty="0"/>
              <a:t>Second level</a:t>
            </a:r>
          </a:p>
        </p:txBody>
      </p:sp>
      <p:sp>
        <p:nvSpPr>
          <p:cNvPr id="31" name="Text Placeholder 28"/>
          <p:cNvSpPr>
            <a:spLocks noGrp="1"/>
          </p:cNvSpPr>
          <p:nvPr>
            <p:ph type="body" sz="quarter" idx="12" hasCustomPrompt="1"/>
          </p:nvPr>
        </p:nvSpPr>
        <p:spPr>
          <a:xfrm>
            <a:off x="2284033" y="270410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2</a:t>
            </a:r>
          </a:p>
          <a:p>
            <a:pPr lvl="1"/>
            <a:r>
              <a:rPr lang="en-GB" dirty="0"/>
              <a:t>Second level</a:t>
            </a:r>
          </a:p>
        </p:txBody>
      </p:sp>
      <p:sp>
        <p:nvSpPr>
          <p:cNvPr id="33" name="Text Placeholder 28"/>
          <p:cNvSpPr>
            <a:spLocks noGrp="1"/>
          </p:cNvSpPr>
          <p:nvPr>
            <p:ph type="body" sz="quarter" idx="13" hasCustomPrompt="1"/>
          </p:nvPr>
        </p:nvSpPr>
        <p:spPr>
          <a:xfrm>
            <a:off x="3828211" y="270410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3</a:t>
            </a:r>
          </a:p>
          <a:p>
            <a:pPr lvl="1"/>
            <a:r>
              <a:rPr lang="en-GB" dirty="0"/>
              <a:t>Second level</a:t>
            </a:r>
          </a:p>
        </p:txBody>
      </p:sp>
      <p:sp>
        <p:nvSpPr>
          <p:cNvPr id="34" name="Text Placeholder 28"/>
          <p:cNvSpPr>
            <a:spLocks noGrp="1"/>
          </p:cNvSpPr>
          <p:nvPr>
            <p:ph type="body" sz="quarter" idx="14" hasCustomPrompt="1"/>
          </p:nvPr>
        </p:nvSpPr>
        <p:spPr>
          <a:xfrm>
            <a:off x="3828211" y="444915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4</a:t>
            </a:r>
          </a:p>
          <a:p>
            <a:pPr lvl="1"/>
            <a:r>
              <a:rPr lang="en-GB" dirty="0"/>
              <a:t>Second level</a:t>
            </a:r>
          </a:p>
        </p:txBody>
      </p:sp>
      <p:sp>
        <p:nvSpPr>
          <p:cNvPr id="35" name="Text Placeholder 28"/>
          <p:cNvSpPr>
            <a:spLocks noGrp="1"/>
          </p:cNvSpPr>
          <p:nvPr>
            <p:ph type="body" sz="quarter" idx="15" hasCustomPrompt="1"/>
          </p:nvPr>
        </p:nvSpPr>
        <p:spPr>
          <a:xfrm>
            <a:off x="2274896" y="444915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5</a:t>
            </a:r>
          </a:p>
          <a:p>
            <a:pPr lvl="1"/>
            <a:r>
              <a:rPr lang="en-GB" dirty="0"/>
              <a:t>Second level</a:t>
            </a:r>
          </a:p>
        </p:txBody>
      </p:sp>
      <p:sp>
        <p:nvSpPr>
          <p:cNvPr id="36" name="Text Placeholder 28"/>
          <p:cNvSpPr>
            <a:spLocks noGrp="1"/>
          </p:cNvSpPr>
          <p:nvPr>
            <p:ph type="body" sz="quarter" idx="16" hasCustomPrompt="1"/>
          </p:nvPr>
        </p:nvSpPr>
        <p:spPr>
          <a:xfrm>
            <a:off x="721581" y="444915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6</a:t>
            </a:r>
          </a:p>
          <a:p>
            <a:pPr lvl="1"/>
            <a:r>
              <a:rPr lang="en-GB" dirty="0"/>
              <a:t>Second level</a:t>
            </a:r>
          </a:p>
        </p:txBody>
      </p:sp>
      <p:sp>
        <p:nvSpPr>
          <p:cNvPr id="38" name="Text Placeholder 37"/>
          <p:cNvSpPr>
            <a:spLocks noGrp="1"/>
          </p:cNvSpPr>
          <p:nvPr>
            <p:ph type="body" sz="quarter" idx="17"/>
          </p:nvPr>
        </p:nvSpPr>
        <p:spPr>
          <a:xfrm>
            <a:off x="5508934" y="2439483"/>
            <a:ext cx="3134817" cy="3424306"/>
          </a:xfrm>
          <a:prstGeom prst="rect">
            <a:avLst/>
          </a:prstGeom>
        </p:spPr>
        <p:txBody>
          <a:bodyPr vert="horz" lIns="0" tIns="0" rIns="0" bIns="0"/>
          <a:lstStyle>
            <a:lvl1pPr marL="0" indent="0">
              <a:defRPr sz="1200">
                <a:solidFill>
                  <a:srgbClr val="2C3B46"/>
                </a:solidFill>
                <a:latin typeface="Interstate"/>
                <a:cs typeface="Interstate"/>
              </a:defRPr>
            </a:lvl1pPr>
            <a:lvl2pPr marL="0" indent="0">
              <a:defRPr sz="1200">
                <a:solidFill>
                  <a:schemeClr val="tx1"/>
                </a:solidFill>
                <a:latin typeface="Interstate"/>
                <a:cs typeface="Interstate"/>
              </a:defRPr>
            </a:lvl2pPr>
            <a:lvl3pPr marL="0" indent="0">
              <a:defRPr sz="1200">
                <a:solidFill>
                  <a:schemeClr val="tx1"/>
                </a:solidFill>
                <a:latin typeface="Interstate"/>
                <a:cs typeface="Interstate"/>
              </a:defRPr>
            </a:lvl3pPr>
            <a:lvl4pPr marL="0" indent="0">
              <a:defRPr sz="1200">
                <a:solidFill>
                  <a:schemeClr val="tx1"/>
                </a:solidFill>
                <a:latin typeface="Interstate"/>
                <a:cs typeface="Interstate"/>
              </a:defRPr>
            </a:lvl4pPr>
            <a:lvl5pPr marL="0" indent="0">
              <a:defRPr sz="1200">
                <a:solidFill>
                  <a:schemeClr val="tx1"/>
                </a:solidFill>
                <a:latin typeface="Interstate"/>
                <a:cs typeface="Interstate"/>
              </a:defRPr>
            </a:lvl5pPr>
          </a:lstStyle>
          <a:p>
            <a:pPr lvl="0"/>
            <a:r>
              <a:rPr lang="en-GB" dirty="0"/>
              <a:t>Click to edit Master text styles</a:t>
            </a:r>
          </a:p>
        </p:txBody>
      </p:sp>
      <p:sp>
        <p:nvSpPr>
          <p:cNvPr id="42" name="Rectangle 41"/>
          <p:cNvSpPr/>
          <p:nvPr userDrawn="1"/>
        </p:nvSpPr>
        <p:spPr>
          <a:xfrm>
            <a:off x="706826" y="6572769"/>
            <a:ext cx="2039020" cy="123111"/>
          </a:xfrm>
          <a:prstGeom prst="rect">
            <a:avLst/>
          </a:prstGeom>
        </p:spPr>
        <p:txBody>
          <a:bodyPr wrap="none" lIns="0" tIns="0" rIns="0" bIns="0">
            <a:spAutoFit/>
          </a:bodyPr>
          <a:lstStyle/>
          <a:p>
            <a:pPr defTabSz="457200"/>
            <a:r>
              <a:rPr lang="en-US" sz="800" dirty="0">
                <a:solidFill>
                  <a:srgbClr val="2C3B46"/>
                </a:solidFill>
                <a:latin typeface="Interstate"/>
                <a:cs typeface="Interstate"/>
              </a:rPr>
              <a:t>Mubadala Investment Company PJSC </a:t>
            </a:r>
            <a:r>
              <a:rPr lang="en-US" sz="800" dirty="0" smtClean="0">
                <a:solidFill>
                  <a:srgbClr val="2C3B46"/>
                </a:solidFill>
                <a:latin typeface="Interstate"/>
                <a:cs typeface="Interstate"/>
              </a:rPr>
              <a:t>2018</a:t>
            </a:r>
            <a:endParaRPr lang="en-US" sz="800" dirty="0">
              <a:solidFill>
                <a:srgbClr val="2C3B46"/>
              </a:solidFill>
              <a:latin typeface="Interstate"/>
              <a:cs typeface="Interstate"/>
            </a:endParaRPr>
          </a:p>
        </p:txBody>
      </p:sp>
      <p:pic>
        <p:nvPicPr>
          <p:cNvPr id="26" name="Picture 25" descr="Mubadala_logo.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8962" y="6063860"/>
            <a:ext cx="1111748" cy="400440"/>
          </a:xfrm>
          <a:prstGeom prst="rect">
            <a:avLst/>
          </a:prstGeom>
        </p:spPr>
      </p:pic>
    </p:spTree>
    <p:extLst>
      <p:ext uri="{BB962C8B-B14F-4D97-AF65-F5344CB8AC3E}">
        <p14:creationId xmlns:p14="http://schemas.microsoft.com/office/powerpoint/2010/main" val="12884060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_Graphic &amp; Text rev">
    <p:bg>
      <p:bgPr>
        <a:solidFill>
          <a:srgbClr val="003947"/>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696101" y="628282"/>
            <a:ext cx="7751823" cy="492443"/>
          </a:xfrm>
          <a:prstGeom prst="rect">
            <a:avLst/>
          </a:prstGeom>
        </p:spPr>
        <p:txBody>
          <a:bodyPr vert="horz" lIns="0" tIns="0" rIns="0" bIns="0"/>
          <a:lstStyle>
            <a:lvl1pPr>
              <a:defRPr sz="3200">
                <a:solidFill>
                  <a:srgbClr val="00B1B0"/>
                </a:solidFill>
                <a:latin typeface="Interstate"/>
                <a:cs typeface="Interstate"/>
              </a:defRPr>
            </a:lvl1pPr>
          </a:lstStyle>
          <a:p>
            <a:r>
              <a:rPr lang="en-GB" dirty="0"/>
              <a:t>Click to edit Master title style</a:t>
            </a:r>
            <a:endParaRPr lang="en-US" dirty="0"/>
          </a:p>
        </p:txBody>
      </p:sp>
      <p:sp>
        <p:nvSpPr>
          <p:cNvPr id="8" name="object 2"/>
          <p:cNvSpPr/>
          <p:nvPr userDrawn="1"/>
        </p:nvSpPr>
        <p:spPr>
          <a:xfrm>
            <a:off x="3828827" y="4153734"/>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D8D2C4"/>
          </a:solidFill>
        </p:spPr>
        <p:txBody>
          <a:bodyPr wrap="square" lIns="0" tIns="0" rIns="0" bIns="0" rtlCol="0"/>
          <a:lstStyle/>
          <a:p>
            <a:pPr defTabSz="457200"/>
            <a:endParaRPr>
              <a:solidFill>
                <a:srgbClr val="2C3B46"/>
              </a:solidFill>
              <a:latin typeface="Interstate"/>
              <a:cs typeface="Interstate"/>
            </a:endParaRPr>
          </a:p>
        </p:txBody>
      </p:sp>
      <p:sp>
        <p:nvSpPr>
          <p:cNvPr id="11" name="object 3"/>
          <p:cNvSpPr/>
          <p:nvPr userDrawn="1"/>
        </p:nvSpPr>
        <p:spPr>
          <a:xfrm>
            <a:off x="2276163" y="4153734"/>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B1E3E3"/>
          </a:solidFill>
        </p:spPr>
        <p:txBody>
          <a:bodyPr wrap="square" lIns="0" tIns="0" rIns="0" bIns="0" rtlCol="0"/>
          <a:lstStyle/>
          <a:p>
            <a:pPr defTabSz="457200"/>
            <a:endParaRPr>
              <a:solidFill>
                <a:srgbClr val="2C3B46"/>
              </a:solidFill>
              <a:latin typeface="Interstate"/>
              <a:cs typeface="Interstate"/>
            </a:endParaRPr>
          </a:p>
        </p:txBody>
      </p:sp>
      <p:sp>
        <p:nvSpPr>
          <p:cNvPr id="13" name="object 4"/>
          <p:cNvSpPr/>
          <p:nvPr userDrawn="1"/>
        </p:nvSpPr>
        <p:spPr>
          <a:xfrm>
            <a:off x="723512" y="4153734"/>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062B48"/>
          </a:solidFill>
        </p:spPr>
        <p:txBody>
          <a:bodyPr wrap="square" lIns="0" tIns="0" rIns="0" bIns="0" rtlCol="0"/>
          <a:lstStyle/>
          <a:p>
            <a:pPr defTabSz="457200"/>
            <a:endParaRPr>
              <a:solidFill>
                <a:srgbClr val="2C3B46"/>
              </a:solidFill>
              <a:latin typeface="Interstate"/>
              <a:cs typeface="Interstate"/>
            </a:endParaRPr>
          </a:p>
        </p:txBody>
      </p:sp>
      <p:sp>
        <p:nvSpPr>
          <p:cNvPr id="14" name="object 28"/>
          <p:cNvSpPr/>
          <p:nvPr userDrawn="1"/>
        </p:nvSpPr>
        <p:spPr>
          <a:xfrm>
            <a:off x="3828827" y="2444202"/>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142146"/>
          </a:solidFill>
        </p:spPr>
        <p:txBody>
          <a:bodyPr wrap="square" lIns="0" tIns="0" rIns="0" bIns="0" rtlCol="0"/>
          <a:lstStyle/>
          <a:p>
            <a:pPr defTabSz="457200"/>
            <a:endParaRPr>
              <a:solidFill>
                <a:srgbClr val="2C3B46"/>
              </a:solidFill>
              <a:latin typeface="Interstate"/>
              <a:cs typeface="Interstate"/>
            </a:endParaRPr>
          </a:p>
        </p:txBody>
      </p:sp>
      <p:sp>
        <p:nvSpPr>
          <p:cNvPr id="15" name="object 29"/>
          <p:cNvSpPr/>
          <p:nvPr userDrawn="1"/>
        </p:nvSpPr>
        <p:spPr>
          <a:xfrm>
            <a:off x="4365345" y="3949517"/>
            <a:ext cx="480059" cy="408940"/>
          </a:xfrm>
          <a:custGeom>
            <a:avLst/>
            <a:gdLst/>
            <a:ahLst/>
            <a:cxnLst/>
            <a:rect l="l" t="t" r="r" b="b"/>
            <a:pathLst>
              <a:path w="480060" h="408939">
                <a:moveTo>
                  <a:pt x="239826" y="0"/>
                </a:moveTo>
                <a:lnTo>
                  <a:pt x="0" y="204215"/>
                </a:lnTo>
                <a:lnTo>
                  <a:pt x="239826" y="408431"/>
                </a:lnTo>
                <a:lnTo>
                  <a:pt x="479653" y="204215"/>
                </a:lnTo>
                <a:lnTo>
                  <a:pt x="239826" y="0"/>
                </a:lnTo>
                <a:close/>
              </a:path>
            </a:pathLst>
          </a:custGeom>
          <a:solidFill>
            <a:srgbClr val="142146"/>
          </a:solidFill>
        </p:spPr>
        <p:txBody>
          <a:bodyPr wrap="square" lIns="0" tIns="0" rIns="0" bIns="0" rtlCol="0"/>
          <a:lstStyle/>
          <a:p>
            <a:pPr defTabSz="457200"/>
            <a:endParaRPr>
              <a:solidFill>
                <a:srgbClr val="2C3B46"/>
              </a:solidFill>
              <a:latin typeface="Interstate"/>
              <a:cs typeface="Interstate"/>
            </a:endParaRPr>
          </a:p>
        </p:txBody>
      </p:sp>
      <p:sp>
        <p:nvSpPr>
          <p:cNvPr id="16" name="object 30"/>
          <p:cNvSpPr/>
          <p:nvPr userDrawn="1"/>
        </p:nvSpPr>
        <p:spPr>
          <a:xfrm>
            <a:off x="2276163" y="2444202"/>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2C3B46"/>
          </a:solidFill>
        </p:spPr>
        <p:txBody>
          <a:bodyPr wrap="square" lIns="0" tIns="0" rIns="0" bIns="0" rtlCol="0"/>
          <a:lstStyle/>
          <a:p>
            <a:pPr defTabSz="457200"/>
            <a:endParaRPr>
              <a:solidFill>
                <a:srgbClr val="2C3B46"/>
              </a:solidFill>
              <a:latin typeface="Interstate"/>
              <a:cs typeface="Interstate"/>
            </a:endParaRPr>
          </a:p>
        </p:txBody>
      </p:sp>
      <p:sp>
        <p:nvSpPr>
          <p:cNvPr id="17" name="object 31"/>
          <p:cNvSpPr/>
          <p:nvPr userDrawn="1"/>
        </p:nvSpPr>
        <p:spPr>
          <a:xfrm>
            <a:off x="3624611" y="2719831"/>
            <a:ext cx="408940" cy="480059"/>
          </a:xfrm>
          <a:custGeom>
            <a:avLst/>
            <a:gdLst/>
            <a:ahLst/>
            <a:cxnLst/>
            <a:rect l="l" t="t" r="r" b="b"/>
            <a:pathLst>
              <a:path w="408939" h="480060">
                <a:moveTo>
                  <a:pt x="204215" y="0"/>
                </a:moveTo>
                <a:lnTo>
                  <a:pt x="0" y="239826"/>
                </a:lnTo>
                <a:lnTo>
                  <a:pt x="204215" y="479653"/>
                </a:lnTo>
                <a:lnTo>
                  <a:pt x="408431" y="239826"/>
                </a:lnTo>
                <a:lnTo>
                  <a:pt x="204215" y="0"/>
                </a:lnTo>
                <a:close/>
              </a:path>
            </a:pathLst>
          </a:custGeom>
          <a:solidFill>
            <a:srgbClr val="2C3B46"/>
          </a:solidFill>
        </p:spPr>
        <p:txBody>
          <a:bodyPr wrap="square" lIns="0" tIns="0" rIns="0" bIns="0" rtlCol="0"/>
          <a:lstStyle/>
          <a:p>
            <a:pPr defTabSz="457200"/>
            <a:endParaRPr>
              <a:solidFill>
                <a:srgbClr val="2C3B46"/>
              </a:solidFill>
              <a:latin typeface="Interstate"/>
              <a:cs typeface="Interstate"/>
            </a:endParaRPr>
          </a:p>
        </p:txBody>
      </p:sp>
      <p:sp>
        <p:nvSpPr>
          <p:cNvPr id="18" name="object 32"/>
          <p:cNvSpPr/>
          <p:nvPr userDrawn="1"/>
        </p:nvSpPr>
        <p:spPr>
          <a:xfrm>
            <a:off x="3624611" y="4571591"/>
            <a:ext cx="408940" cy="480059"/>
          </a:xfrm>
          <a:custGeom>
            <a:avLst/>
            <a:gdLst/>
            <a:ahLst/>
            <a:cxnLst/>
            <a:rect l="l" t="t" r="r" b="b"/>
            <a:pathLst>
              <a:path w="408939" h="480060">
                <a:moveTo>
                  <a:pt x="204215" y="0"/>
                </a:moveTo>
                <a:lnTo>
                  <a:pt x="0" y="239826"/>
                </a:lnTo>
                <a:lnTo>
                  <a:pt x="204215" y="479653"/>
                </a:lnTo>
                <a:lnTo>
                  <a:pt x="408431" y="239826"/>
                </a:lnTo>
                <a:lnTo>
                  <a:pt x="204215" y="0"/>
                </a:lnTo>
                <a:close/>
              </a:path>
            </a:pathLst>
          </a:custGeom>
          <a:solidFill>
            <a:srgbClr val="D8D2C4"/>
          </a:solidFill>
        </p:spPr>
        <p:txBody>
          <a:bodyPr wrap="square" lIns="0" tIns="0" rIns="0" bIns="0" rtlCol="0"/>
          <a:lstStyle/>
          <a:p>
            <a:pPr defTabSz="457200"/>
            <a:endParaRPr>
              <a:solidFill>
                <a:srgbClr val="2C3B46"/>
              </a:solidFill>
              <a:latin typeface="Interstate"/>
              <a:cs typeface="Interstate"/>
            </a:endParaRPr>
          </a:p>
        </p:txBody>
      </p:sp>
      <p:sp>
        <p:nvSpPr>
          <p:cNvPr id="19" name="object 33"/>
          <p:cNvSpPr/>
          <p:nvPr userDrawn="1"/>
        </p:nvSpPr>
        <p:spPr>
          <a:xfrm>
            <a:off x="723512" y="2444202"/>
            <a:ext cx="1553210" cy="1710055"/>
          </a:xfrm>
          <a:custGeom>
            <a:avLst/>
            <a:gdLst/>
            <a:ahLst/>
            <a:cxnLst/>
            <a:rect l="l" t="t" r="r" b="b"/>
            <a:pathLst>
              <a:path w="1553210" h="1710054">
                <a:moveTo>
                  <a:pt x="1552663" y="1709534"/>
                </a:moveTo>
                <a:lnTo>
                  <a:pt x="0" y="1709534"/>
                </a:lnTo>
                <a:lnTo>
                  <a:pt x="0" y="0"/>
                </a:lnTo>
                <a:lnTo>
                  <a:pt x="1552663" y="0"/>
                </a:lnTo>
                <a:lnTo>
                  <a:pt x="1552663" y="1709534"/>
                </a:lnTo>
                <a:close/>
              </a:path>
            </a:pathLst>
          </a:custGeom>
          <a:solidFill>
            <a:srgbClr val="0A778C"/>
          </a:solidFill>
        </p:spPr>
        <p:txBody>
          <a:bodyPr wrap="square" lIns="0" tIns="0" rIns="0" bIns="0" rtlCol="0"/>
          <a:lstStyle/>
          <a:p>
            <a:pPr defTabSz="457200"/>
            <a:endParaRPr>
              <a:solidFill>
                <a:srgbClr val="2C3B46"/>
              </a:solidFill>
              <a:latin typeface="Interstate"/>
              <a:cs typeface="Interstate"/>
            </a:endParaRPr>
          </a:p>
        </p:txBody>
      </p:sp>
      <p:sp>
        <p:nvSpPr>
          <p:cNvPr id="20" name="object 34"/>
          <p:cNvSpPr/>
          <p:nvPr userDrawn="1"/>
        </p:nvSpPr>
        <p:spPr>
          <a:xfrm>
            <a:off x="2071959" y="2719831"/>
            <a:ext cx="408940" cy="480059"/>
          </a:xfrm>
          <a:custGeom>
            <a:avLst/>
            <a:gdLst/>
            <a:ahLst/>
            <a:cxnLst/>
            <a:rect l="l" t="t" r="r" b="b"/>
            <a:pathLst>
              <a:path w="408939" h="480060">
                <a:moveTo>
                  <a:pt x="204215" y="0"/>
                </a:moveTo>
                <a:lnTo>
                  <a:pt x="0" y="239826"/>
                </a:lnTo>
                <a:lnTo>
                  <a:pt x="204215" y="479653"/>
                </a:lnTo>
                <a:lnTo>
                  <a:pt x="408431" y="239826"/>
                </a:lnTo>
                <a:lnTo>
                  <a:pt x="204215" y="0"/>
                </a:lnTo>
                <a:close/>
              </a:path>
            </a:pathLst>
          </a:custGeom>
          <a:solidFill>
            <a:srgbClr val="0A778C"/>
          </a:solidFill>
        </p:spPr>
        <p:txBody>
          <a:bodyPr wrap="square" lIns="0" tIns="0" rIns="0" bIns="0" rtlCol="0"/>
          <a:lstStyle/>
          <a:p>
            <a:pPr defTabSz="457200"/>
            <a:endParaRPr>
              <a:solidFill>
                <a:srgbClr val="2C3B46"/>
              </a:solidFill>
              <a:latin typeface="Interstate"/>
              <a:cs typeface="Interstate"/>
            </a:endParaRPr>
          </a:p>
        </p:txBody>
      </p:sp>
      <p:sp>
        <p:nvSpPr>
          <p:cNvPr id="21" name="object 35"/>
          <p:cNvSpPr/>
          <p:nvPr userDrawn="1"/>
        </p:nvSpPr>
        <p:spPr>
          <a:xfrm>
            <a:off x="2071959" y="4571591"/>
            <a:ext cx="408940" cy="480059"/>
          </a:xfrm>
          <a:custGeom>
            <a:avLst/>
            <a:gdLst/>
            <a:ahLst/>
            <a:cxnLst/>
            <a:rect l="l" t="t" r="r" b="b"/>
            <a:pathLst>
              <a:path w="408939" h="480060">
                <a:moveTo>
                  <a:pt x="204215" y="0"/>
                </a:moveTo>
                <a:lnTo>
                  <a:pt x="0" y="239826"/>
                </a:lnTo>
                <a:lnTo>
                  <a:pt x="204215" y="479653"/>
                </a:lnTo>
                <a:lnTo>
                  <a:pt x="408431" y="239826"/>
                </a:lnTo>
                <a:lnTo>
                  <a:pt x="204215" y="0"/>
                </a:lnTo>
                <a:close/>
              </a:path>
            </a:pathLst>
          </a:custGeom>
          <a:solidFill>
            <a:srgbClr val="B1E3E3"/>
          </a:solidFill>
        </p:spPr>
        <p:txBody>
          <a:bodyPr wrap="square" lIns="0" tIns="0" rIns="0" bIns="0" rtlCol="0"/>
          <a:lstStyle/>
          <a:p>
            <a:pPr defTabSz="457200"/>
            <a:endParaRPr>
              <a:solidFill>
                <a:srgbClr val="2C3B46"/>
              </a:solidFill>
              <a:latin typeface="Interstate"/>
              <a:cs typeface="Interstate"/>
            </a:endParaRPr>
          </a:p>
        </p:txBody>
      </p:sp>
      <p:sp>
        <p:nvSpPr>
          <p:cNvPr id="22" name="object 44"/>
          <p:cNvSpPr/>
          <p:nvPr userDrawn="1"/>
        </p:nvSpPr>
        <p:spPr>
          <a:xfrm>
            <a:off x="1260018" y="3949517"/>
            <a:ext cx="480059" cy="408940"/>
          </a:xfrm>
          <a:custGeom>
            <a:avLst/>
            <a:gdLst/>
            <a:ahLst/>
            <a:cxnLst/>
            <a:rect l="l" t="t" r="r" b="b"/>
            <a:pathLst>
              <a:path w="480060" h="408939">
                <a:moveTo>
                  <a:pt x="239826" y="0"/>
                </a:moveTo>
                <a:lnTo>
                  <a:pt x="0" y="204215"/>
                </a:lnTo>
                <a:lnTo>
                  <a:pt x="239826" y="408431"/>
                </a:lnTo>
                <a:lnTo>
                  <a:pt x="479653" y="204215"/>
                </a:lnTo>
                <a:lnTo>
                  <a:pt x="239826" y="0"/>
                </a:lnTo>
                <a:close/>
              </a:path>
            </a:pathLst>
          </a:custGeom>
          <a:solidFill>
            <a:srgbClr val="062B48"/>
          </a:solidFill>
        </p:spPr>
        <p:txBody>
          <a:bodyPr wrap="square" lIns="0" tIns="0" rIns="0" bIns="0" rtlCol="0"/>
          <a:lstStyle/>
          <a:p>
            <a:pPr defTabSz="457200"/>
            <a:endParaRPr>
              <a:solidFill>
                <a:srgbClr val="2C3B46"/>
              </a:solidFill>
              <a:latin typeface="Interstate"/>
              <a:cs typeface="Interstate"/>
            </a:endParaRPr>
          </a:p>
        </p:txBody>
      </p:sp>
      <p:sp>
        <p:nvSpPr>
          <p:cNvPr id="23" name="Text Placeholder 26"/>
          <p:cNvSpPr>
            <a:spLocks noGrp="1"/>
          </p:cNvSpPr>
          <p:nvPr>
            <p:ph type="body" sz="quarter" idx="10"/>
          </p:nvPr>
        </p:nvSpPr>
        <p:spPr>
          <a:xfrm>
            <a:off x="721960" y="1503365"/>
            <a:ext cx="7775586" cy="822325"/>
          </a:xfrm>
          <a:prstGeom prst="rect">
            <a:avLst/>
          </a:prstGeom>
        </p:spPr>
        <p:txBody>
          <a:bodyPr vert="horz" lIns="0" tIns="0" rIns="0" bIns="0"/>
          <a:lstStyle>
            <a:lvl1pPr>
              <a:spcAft>
                <a:spcPts val="600"/>
              </a:spcAft>
              <a:defRPr sz="1600">
                <a:solidFill>
                  <a:schemeClr val="bg1"/>
                </a:solidFill>
                <a:latin typeface="Interstate"/>
                <a:cs typeface="Interstate"/>
              </a:defRPr>
            </a:lvl1pPr>
            <a:lvl2pPr marL="0" indent="0">
              <a:spcAft>
                <a:spcPts val="600"/>
              </a:spcAft>
              <a:defRPr sz="1200">
                <a:solidFill>
                  <a:schemeClr val="bg1"/>
                </a:solidFill>
                <a:latin typeface="Interstate"/>
                <a:cs typeface="Interstate"/>
              </a:defRPr>
            </a:lvl2pPr>
            <a:lvl3pPr>
              <a:defRPr sz="1600">
                <a:solidFill>
                  <a:srgbClr val="2C3B46"/>
                </a:solidFill>
                <a:latin typeface="Interstate"/>
                <a:cs typeface="Interstate"/>
              </a:defRPr>
            </a:lvl3pPr>
            <a:lvl4pPr>
              <a:defRPr sz="1600">
                <a:solidFill>
                  <a:srgbClr val="2C3B46"/>
                </a:solidFill>
                <a:latin typeface="Interstate"/>
                <a:cs typeface="Interstate"/>
              </a:defRPr>
            </a:lvl4pPr>
            <a:lvl5pPr>
              <a:defRPr sz="1600">
                <a:solidFill>
                  <a:srgbClr val="2C3B46"/>
                </a:solidFill>
                <a:latin typeface="Interstate"/>
                <a:cs typeface="Interstate"/>
              </a:defRPr>
            </a:lvl5pPr>
          </a:lstStyle>
          <a:p>
            <a:pPr lvl="0"/>
            <a:r>
              <a:rPr lang="en-GB" dirty="0"/>
              <a:t>Click to edit Master text styles</a:t>
            </a:r>
          </a:p>
          <a:p>
            <a:pPr lvl="1"/>
            <a:r>
              <a:rPr lang="en-GB" dirty="0"/>
              <a:t>Second level</a:t>
            </a:r>
          </a:p>
        </p:txBody>
      </p:sp>
      <p:sp>
        <p:nvSpPr>
          <p:cNvPr id="24" name="Text Placeholder 28"/>
          <p:cNvSpPr>
            <a:spLocks noGrp="1"/>
          </p:cNvSpPr>
          <p:nvPr>
            <p:ph type="body" sz="quarter" idx="11" hasCustomPrompt="1"/>
          </p:nvPr>
        </p:nvSpPr>
        <p:spPr>
          <a:xfrm>
            <a:off x="721581" y="270410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1</a:t>
            </a:r>
          </a:p>
          <a:p>
            <a:pPr lvl="1"/>
            <a:r>
              <a:rPr lang="en-GB" dirty="0"/>
              <a:t>Second level</a:t>
            </a:r>
          </a:p>
        </p:txBody>
      </p:sp>
      <p:sp>
        <p:nvSpPr>
          <p:cNvPr id="25" name="Text Placeholder 28"/>
          <p:cNvSpPr>
            <a:spLocks noGrp="1"/>
          </p:cNvSpPr>
          <p:nvPr>
            <p:ph type="body" sz="quarter" idx="12" hasCustomPrompt="1"/>
          </p:nvPr>
        </p:nvSpPr>
        <p:spPr>
          <a:xfrm>
            <a:off x="2284033" y="270410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2</a:t>
            </a:r>
          </a:p>
          <a:p>
            <a:pPr lvl="1"/>
            <a:r>
              <a:rPr lang="en-GB" dirty="0"/>
              <a:t>Second level</a:t>
            </a:r>
          </a:p>
        </p:txBody>
      </p:sp>
      <p:sp>
        <p:nvSpPr>
          <p:cNvPr id="26" name="Text Placeholder 28"/>
          <p:cNvSpPr>
            <a:spLocks noGrp="1"/>
          </p:cNvSpPr>
          <p:nvPr>
            <p:ph type="body" sz="quarter" idx="13" hasCustomPrompt="1"/>
          </p:nvPr>
        </p:nvSpPr>
        <p:spPr>
          <a:xfrm>
            <a:off x="3828211" y="270410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3</a:t>
            </a:r>
          </a:p>
          <a:p>
            <a:pPr lvl="1"/>
            <a:r>
              <a:rPr lang="en-GB" dirty="0"/>
              <a:t>Second level</a:t>
            </a:r>
          </a:p>
        </p:txBody>
      </p:sp>
      <p:sp>
        <p:nvSpPr>
          <p:cNvPr id="27" name="Text Placeholder 28"/>
          <p:cNvSpPr>
            <a:spLocks noGrp="1"/>
          </p:cNvSpPr>
          <p:nvPr>
            <p:ph type="body" sz="quarter" idx="14" hasCustomPrompt="1"/>
          </p:nvPr>
        </p:nvSpPr>
        <p:spPr>
          <a:xfrm>
            <a:off x="3828211" y="444915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4</a:t>
            </a:r>
          </a:p>
          <a:p>
            <a:pPr lvl="1"/>
            <a:r>
              <a:rPr lang="en-GB" dirty="0"/>
              <a:t>Second level</a:t>
            </a:r>
          </a:p>
        </p:txBody>
      </p:sp>
      <p:sp>
        <p:nvSpPr>
          <p:cNvPr id="28" name="Text Placeholder 28"/>
          <p:cNvSpPr>
            <a:spLocks noGrp="1"/>
          </p:cNvSpPr>
          <p:nvPr>
            <p:ph type="body" sz="quarter" idx="15" hasCustomPrompt="1"/>
          </p:nvPr>
        </p:nvSpPr>
        <p:spPr>
          <a:xfrm>
            <a:off x="2274896" y="444915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5</a:t>
            </a:r>
          </a:p>
          <a:p>
            <a:pPr lvl="1"/>
            <a:r>
              <a:rPr lang="en-GB" dirty="0"/>
              <a:t>Second level</a:t>
            </a:r>
          </a:p>
        </p:txBody>
      </p:sp>
      <p:sp>
        <p:nvSpPr>
          <p:cNvPr id="29" name="Text Placeholder 28"/>
          <p:cNvSpPr>
            <a:spLocks noGrp="1"/>
          </p:cNvSpPr>
          <p:nvPr>
            <p:ph type="body" sz="quarter" idx="16" hasCustomPrompt="1"/>
          </p:nvPr>
        </p:nvSpPr>
        <p:spPr>
          <a:xfrm>
            <a:off x="721581" y="4449157"/>
            <a:ext cx="1562706" cy="1279391"/>
          </a:xfrm>
          <a:prstGeom prst="rect">
            <a:avLst/>
          </a:prstGeom>
        </p:spPr>
        <p:txBody>
          <a:bodyPr vert="horz" lIns="0" tIns="0" rIns="0" bIns="0"/>
          <a:lstStyle>
            <a:lvl1pPr algn="ctr">
              <a:spcAft>
                <a:spcPts val="1000"/>
              </a:spcAft>
              <a:defRPr sz="3200" b="1">
                <a:solidFill>
                  <a:srgbClr val="00B1B0"/>
                </a:solidFill>
                <a:latin typeface="Interstate"/>
                <a:cs typeface="Interstate"/>
              </a:defRPr>
            </a:lvl1pPr>
            <a:lvl2pPr marL="0" indent="0" algn="ctr">
              <a:spcAft>
                <a:spcPts val="1000"/>
              </a:spcAft>
              <a:defRPr sz="1100">
                <a:solidFill>
                  <a:schemeClr val="bg1"/>
                </a:solidFill>
                <a:latin typeface="Interstate"/>
                <a:cs typeface="Interstate"/>
              </a:defRPr>
            </a:lvl2pPr>
            <a:lvl3pPr algn="ctr">
              <a:defRPr/>
            </a:lvl3pPr>
            <a:lvl4pPr algn="ctr">
              <a:defRPr/>
            </a:lvl4pPr>
            <a:lvl5pPr algn="ctr">
              <a:defRPr/>
            </a:lvl5pPr>
          </a:lstStyle>
          <a:p>
            <a:pPr lvl="0"/>
            <a:r>
              <a:rPr lang="en-GB" dirty="0"/>
              <a:t>6</a:t>
            </a:r>
          </a:p>
          <a:p>
            <a:pPr lvl="1"/>
            <a:r>
              <a:rPr lang="en-GB" dirty="0"/>
              <a:t>Second level</a:t>
            </a:r>
          </a:p>
        </p:txBody>
      </p:sp>
      <p:sp>
        <p:nvSpPr>
          <p:cNvPr id="30" name="Text Placeholder 37"/>
          <p:cNvSpPr>
            <a:spLocks noGrp="1"/>
          </p:cNvSpPr>
          <p:nvPr>
            <p:ph type="body" sz="quarter" idx="17"/>
          </p:nvPr>
        </p:nvSpPr>
        <p:spPr>
          <a:xfrm>
            <a:off x="5545495" y="2444198"/>
            <a:ext cx="3025171" cy="3419590"/>
          </a:xfrm>
          <a:prstGeom prst="rect">
            <a:avLst/>
          </a:prstGeom>
        </p:spPr>
        <p:txBody>
          <a:bodyPr vert="horz" lIns="0" tIns="0" rIns="0" bIns="0"/>
          <a:lstStyle>
            <a:lvl1pPr marL="0" indent="0">
              <a:defRPr sz="1200">
                <a:solidFill>
                  <a:srgbClr val="FFFFFF"/>
                </a:solidFill>
                <a:latin typeface="Interstate"/>
                <a:cs typeface="Interstate"/>
              </a:defRPr>
            </a:lvl1pPr>
            <a:lvl2pPr marL="0" indent="0">
              <a:defRPr sz="1200">
                <a:solidFill>
                  <a:schemeClr val="tx1"/>
                </a:solidFill>
                <a:latin typeface="Interstate"/>
                <a:cs typeface="Interstate"/>
              </a:defRPr>
            </a:lvl2pPr>
            <a:lvl3pPr marL="0" indent="0">
              <a:defRPr sz="1200">
                <a:solidFill>
                  <a:schemeClr val="tx1"/>
                </a:solidFill>
                <a:latin typeface="Interstate"/>
                <a:cs typeface="Interstate"/>
              </a:defRPr>
            </a:lvl3pPr>
            <a:lvl4pPr marL="0" indent="0">
              <a:defRPr sz="1200">
                <a:solidFill>
                  <a:schemeClr val="tx1"/>
                </a:solidFill>
                <a:latin typeface="Interstate"/>
                <a:cs typeface="Interstate"/>
              </a:defRPr>
            </a:lvl4pPr>
            <a:lvl5pPr marL="0" indent="0">
              <a:defRPr sz="1200">
                <a:solidFill>
                  <a:schemeClr val="tx1"/>
                </a:solidFill>
                <a:latin typeface="Interstate"/>
                <a:cs typeface="Interstate"/>
              </a:defRPr>
            </a:lvl5pPr>
          </a:lstStyle>
          <a:p>
            <a:pPr lvl="0"/>
            <a:r>
              <a:rPr lang="en-GB" dirty="0"/>
              <a:t>Click to edit Master text styles</a:t>
            </a:r>
          </a:p>
        </p:txBody>
      </p:sp>
      <p:sp>
        <p:nvSpPr>
          <p:cNvPr id="32" name="Rectangle 31"/>
          <p:cNvSpPr/>
          <p:nvPr userDrawn="1"/>
        </p:nvSpPr>
        <p:spPr>
          <a:xfrm>
            <a:off x="715963" y="6572769"/>
            <a:ext cx="2039020" cy="123111"/>
          </a:xfrm>
          <a:prstGeom prst="rect">
            <a:avLst/>
          </a:prstGeom>
        </p:spPr>
        <p:txBody>
          <a:bodyPr wrap="none" lIns="0" tIns="0" rIns="0" bIns="0">
            <a:spAutoFit/>
          </a:bodyPr>
          <a:lstStyle/>
          <a:p>
            <a:pPr defTabSz="457200"/>
            <a:r>
              <a:rPr lang="en-US" sz="800" dirty="0">
                <a:solidFill>
                  <a:srgbClr val="FFFFFF"/>
                </a:solidFill>
                <a:latin typeface="Interstate"/>
                <a:cs typeface="Interstate"/>
              </a:rPr>
              <a:t>Mubadala Investment Company PJSC </a:t>
            </a:r>
            <a:r>
              <a:rPr lang="en-US" sz="800" dirty="0" smtClean="0">
                <a:solidFill>
                  <a:srgbClr val="FFFFFF"/>
                </a:solidFill>
                <a:latin typeface="Interstate"/>
                <a:cs typeface="Interstate"/>
              </a:rPr>
              <a:t>2018</a:t>
            </a:r>
            <a:endParaRPr lang="en-US" sz="800" dirty="0">
              <a:solidFill>
                <a:srgbClr val="FFFFFF"/>
              </a:solidFill>
              <a:latin typeface="Interstate"/>
              <a:cs typeface="Interstate"/>
            </a:endParaRPr>
          </a:p>
        </p:txBody>
      </p:sp>
      <p:pic>
        <p:nvPicPr>
          <p:cNvPr id="31" name="Picture 30" descr="Mubadala_logo_rev.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2920" y="6072473"/>
            <a:ext cx="1087838" cy="391828"/>
          </a:xfrm>
          <a:prstGeom prst="rect">
            <a:avLst/>
          </a:prstGeom>
        </p:spPr>
      </p:pic>
    </p:spTree>
    <p:extLst>
      <p:ext uri="{BB962C8B-B14F-4D97-AF65-F5344CB8AC3E}">
        <p14:creationId xmlns:p14="http://schemas.microsoft.com/office/powerpoint/2010/main" val="38970550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graphic ">
    <p:spTree>
      <p:nvGrpSpPr>
        <p:cNvPr id="1" name=""/>
        <p:cNvGrpSpPr/>
        <p:nvPr/>
      </p:nvGrpSpPr>
      <p:grpSpPr>
        <a:xfrm>
          <a:off x="0" y="0"/>
          <a:ext cx="0" cy="0"/>
          <a:chOff x="0" y="0"/>
          <a:chExt cx="0" cy="0"/>
        </a:xfrm>
      </p:grpSpPr>
      <p:sp>
        <p:nvSpPr>
          <p:cNvPr id="7" name="Title 6"/>
          <p:cNvSpPr>
            <a:spLocks noGrp="1"/>
          </p:cNvSpPr>
          <p:nvPr>
            <p:ph type="title"/>
          </p:nvPr>
        </p:nvSpPr>
        <p:spPr>
          <a:xfrm>
            <a:off x="696101" y="628282"/>
            <a:ext cx="7751823" cy="492443"/>
          </a:xfrm>
          <a:prstGeom prst="rect">
            <a:avLst/>
          </a:prstGeom>
        </p:spPr>
        <p:txBody>
          <a:bodyPr vert="horz" lIns="0" tIns="0" rIns="0" bIns="0"/>
          <a:lstStyle>
            <a:lvl1pPr>
              <a:defRPr sz="3200">
                <a:solidFill>
                  <a:srgbClr val="00B1B0"/>
                </a:solidFill>
                <a:latin typeface="Interstate"/>
                <a:cs typeface="Interstate"/>
              </a:defRPr>
            </a:lvl1pPr>
          </a:lstStyle>
          <a:p>
            <a:r>
              <a:rPr lang="en-GB" dirty="0"/>
              <a:t>Click to edit Master title style</a:t>
            </a:r>
            <a:endParaRPr lang="en-US" dirty="0"/>
          </a:p>
        </p:txBody>
      </p:sp>
      <p:sp>
        <p:nvSpPr>
          <p:cNvPr id="3" name="Text Placeholder 2"/>
          <p:cNvSpPr>
            <a:spLocks noGrp="1"/>
          </p:cNvSpPr>
          <p:nvPr>
            <p:ph type="body" sz="quarter" idx="10"/>
          </p:nvPr>
        </p:nvSpPr>
        <p:spPr>
          <a:xfrm>
            <a:off x="703111" y="2308097"/>
            <a:ext cx="4057344" cy="597280"/>
          </a:xfrm>
          <a:prstGeom prst="rect">
            <a:avLst/>
          </a:prstGeom>
        </p:spPr>
        <p:txBody>
          <a:bodyPr vert="horz" lIns="0" tIns="0" rIns="0" bIns="0"/>
          <a:lstStyle>
            <a:lvl1pPr marL="0" indent="0">
              <a:defRPr sz="1400">
                <a:solidFill>
                  <a:srgbClr val="2C3B46"/>
                </a:solidFill>
                <a:latin typeface="Interstate"/>
                <a:cs typeface="Interstate"/>
              </a:defRPr>
            </a:lvl1pPr>
            <a:lvl2pPr marL="0" indent="0">
              <a:defRPr sz="1200">
                <a:solidFill>
                  <a:srgbClr val="2C3B46"/>
                </a:solidFill>
                <a:latin typeface="Interstate"/>
                <a:cs typeface="Interstate"/>
              </a:defRPr>
            </a:lvl2pPr>
            <a:lvl3pPr marL="0" indent="0">
              <a:defRPr sz="1200">
                <a:solidFill>
                  <a:srgbClr val="2C3B46"/>
                </a:solidFill>
                <a:latin typeface="Interstate"/>
                <a:cs typeface="Interstate"/>
              </a:defRPr>
            </a:lvl3pPr>
            <a:lvl4pPr marL="0" indent="0">
              <a:defRPr sz="1200">
                <a:solidFill>
                  <a:srgbClr val="2C3B46"/>
                </a:solidFill>
                <a:latin typeface="Interstate"/>
                <a:cs typeface="Interstate"/>
              </a:defRPr>
            </a:lvl4pPr>
            <a:lvl5pPr marL="0" indent="0">
              <a:defRPr sz="1200">
                <a:solidFill>
                  <a:srgbClr val="2C3B46"/>
                </a:solidFill>
                <a:latin typeface="Interstate"/>
                <a:cs typeface="Interstate"/>
              </a:defRPr>
            </a:lvl5pPr>
          </a:lstStyle>
          <a:p>
            <a:pPr lvl="0"/>
            <a:r>
              <a:rPr lang="en-GB" dirty="0"/>
              <a:t>Click to edit Master text styles</a:t>
            </a:r>
          </a:p>
          <a:p>
            <a:pPr lvl="1"/>
            <a:r>
              <a:rPr lang="en-GB" dirty="0"/>
              <a:t>Second level</a:t>
            </a:r>
          </a:p>
        </p:txBody>
      </p:sp>
      <p:sp>
        <p:nvSpPr>
          <p:cNvPr id="36" name="Text Placeholder 2"/>
          <p:cNvSpPr>
            <a:spLocks noGrp="1"/>
          </p:cNvSpPr>
          <p:nvPr>
            <p:ph type="body" sz="quarter" idx="11"/>
          </p:nvPr>
        </p:nvSpPr>
        <p:spPr>
          <a:xfrm>
            <a:off x="703111" y="3084689"/>
            <a:ext cx="4057344" cy="597280"/>
          </a:xfrm>
          <a:prstGeom prst="rect">
            <a:avLst/>
          </a:prstGeom>
        </p:spPr>
        <p:txBody>
          <a:bodyPr vert="horz" lIns="0" tIns="0" rIns="0" bIns="0"/>
          <a:lstStyle>
            <a:lvl1pPr marL="0" indent="0">
              <a:defRPr sz="1400">
                <a:solidFill>
                  <a:srgbClr val="2C3B46"/>
                </a:solidFill>
                <a:latin typeface="Interstate"/>
                <a:cs typeface="Interstate"/>
              </a:defRPr>
            </a:lvl1pPr>
            <a:lvl2pPr marL="0" indent="0">
              <a:defRPr sz="1200">
                <a:solidFill>
                  <a:srgbClr val="2C3B46"/>
                </a:solidFill>
                <a:latin typeface="Interstate"/>
                <a:cs typeface="Interstate"/>
              </a:defRPr>
            </a:lvl2pPr>
            <a:lvl3pPr marL="0" indent="0">
              <a:defRPr sz="1200">
                <a:solidFill>
                  <a:srgbClr val="2C3B46"/>
                </a:solidFill>
                <a:latin typeface="Interstate"/>
                <a:cs typeface="Interstate"/>
              </a:defRPr>
            </a:lvl3pPr>
            <a:lvl4pPr marL="0" indent="0">
              <a:defRPr sz="1200">
                <a:solidFill>
                  <a:srgbClr val="2C3B46"/>
                </a:solidFill>
                <a:latin typeface="Interstate"/>
                <a:cs typeface="Interstate"/>
              </a:defRPr>
            </a:lvl4pPr>
            <a:lvl5pPr marL="0" indent="0">
              <a:defRPr sz="1200">
                <a:solidFill>
                  <a:srgbClr val="2C3B46"/>
                </a:solidFill>
                <a:latin typeface="Interstate"/>
                <a:cs typeface="Interstate"/>
              </a:defRPr>
            </a:lvl5pPr>
          </a:lstStyle>
          <a:p>
            <a:pPr lvl="0"/>
            <a:r>
              <a:rPr lang="en-GB" dirty="0"/>
              <a:t>Click to edit Master text styles</a:t>
            </a:r>
          </a:p>
          <a:p>
            <a:pPr lvl="1"/>
            <a:r>
              <a:rPr lang="en-GB" dirty="0"/>
              <a:t>Second level</a:t>
            </a:r>
          </a:p>
        </p:txBody>
      </p:sp>
      <p:sp>
        <p:nvSpPr>
          <p:cNvPr id="37" name="Text Placeholder 2"/>
          <p:cNvSpPr>
            <a:spLocks noGrp="1"/>
          </p:cNvSpPr>
          <p:nvPr>
            <p:ph type="body" sz="quarter" idx="12"/>
          </p:nvPr>
        </p:nvSpPr>
        <p:spPr>
          <a:xfrm>
            <a:off x="703111" y="3833873"/>
            <a:ext cx="4057344" cy="597280"/>
          </a:xfrm>
          <a:prstGeom prst="rect">
            <a:avLst/>
          </a:prstGeom>
        </p:spPr>
        <p:txBody>
          <a:bodyPr vert="horz" lIns="0" tIns="0" rIns="0" bIns="0"/>
          <a:lstStyle>
            <a:lvl1pPr marL="0" indent="0">
              <a:defRPr sz="1400">
                <a:solidFill>
                  <a:srgbClr val="2C3B46"/>
                </a:solidFill>
                <a:latin typeface="Interstate"/>
                <a:cs typeface="Interstate"/>
              </a:defRPr>
            </a:lvl1pPr>
            <a:lvl2pPr marL="0" indent="0">
              <a:defRPr sz="1200">
                <a:solidFill>
                  <a:srgbClr val="2C3B46"/>
                </a:solidFill>
                <a:latin typeface="Interstate"/>
                <a:cs typeface="Interstate"/>
              </a:defRPr>
            </a:lvl2pPr>
            <a:lvl3pPr marL="0" indent="0">
              <a:defRPr sz="1200">
                <a:solidFill>
                  <a:srgbClr val="2C3B46"/>
                </a:solidFill>
                <a:latin typeface="Interstate"/>
                <a:cs typeface="Interstate"/>
              </a:defRPr>
            </a:lvl3pPr>
            <a:lvl4pPr marL="0" indent="0">
              <a:defRPr sz="1200">
                <a:solidFill>
                  <a:srgbClr val="2C3B46"/>
                </a:solidFill>
                <a:latin typeface="Interstate"/>
                <a:cs typeface="Interstate"/>
              </a:defRPr>
            </a:lvl4pPr>
            <a:lvl5pPr marL="0" indent="0">
              <a:defRPr sz="1200">
                <a:solidFill>
                  <a:srgbClr val="2C3B46"/>
                </a:solidFill>
                <a:latin typeface="Interstate"/>
                <a:cs typeface="Interstate"/>
              </a:defRPr>
            </a:lvl5pPr>
          </a:lstStyle>
          <a:p>
            <a:pPr lvl="0"/>
            <a:r>
              <a:rPr lang="en-GB" dirty="0"/>
              <a:t>Click to edit Master text styles</a:t>
            </a:r>
          </a:p>
          <a:p>
            <a:pPr lvl="1"/>
            <a:r>
              <a:rPr lang="en-GB" dirty="0"/>
              <a:t>Second level</a:t>
            </a:r>
          </a:p>
        </p:txBody>
      </p:sp>
      <p:sp>
        <p:nvSpPr>
          <p:cNvPr id="5" name="Text Placeholder 4"/>
          <p:cNvSpPr>
            <a:spLocks noGrp="1"/>
          </p:cNvSpPr>
          <p:nvPr>
            <p:ph type="body" sz="quarter" idx="13"/>
          </p:nvPr>
        </p:nvSpPr>
        <p:spPr>
          <a:xfrm>
            <a:off x="702786" y="4523225"/>
            <a:ext cx="4066806" cy="1941076"/>
          </a:xfrm>
          <a:prstGeom prst="rect">
            <a:avLst/>
          </a:prstGeom>
        </p:spPr>
        <p:txBody>
          <a:bodyPr vert="horz" lIns="0" tIns="0" rIns="0" bIns="0"/>
          <a:lstStyle>
            <a:lvl1pPr>
              <a:spcAft>
                <a:spcPts val="1000"/>
              </a:spcAft>
              <a:defRPr sz="2200" b="1">
                <a:solidFill>
                  <a:srgbClr val="00B1B0"/>
                </a:solidFill>
                <a:latin typeface="Interstate"/>
                <a:cs typeface="Interstate"/>
              </a:defRPr>
            </a:lvl1pPr>
            <a:lvl2pPr marL="0" indent="0">
              <a:spcAft>
                <a:spcPts val="1000"/>
              </a:spcAft>
              <a:defRPr sz="1200">
                <a:solidFill>
                  <a:srgbClr val="2C3B46"/>
                </a:solidFill>
                <a:latin typeface="Interstate"/>
                <a:cs typeface="Interstate"/>
              </a:defRPr>
            </a:lvl2pPr>
            <a:lvl3pPr marL="0" indent="0">
              <a:defRPr sz="1200">
                <a:latin typeface="Interstate"/>
                <a:cs typeface="Interstate"/>
              </a:defRPr>
            </a:lvl3pPr>
            <a:lvl4pPr marL="0" indent="0">
              <a:defRPr sz="1200">
                <a:latin typeface="Interstate"/>
                <a:cs typeface="Interstate"/>
              </a:defRPr>
            </a:lvl4pPr>
            <a:lvl5pPr marL="0" indent="0">
              <a:defRPr sz="1200">
                <a:latin typeface="Interstate"/>
                <a:cs typeface="Interstate"/>
              </a:defRPr>
            </a:lvl5pPr>
          </a:lstStyle>
          <a:p>
            <a:pPr lvl="0"/>
            <a:r>
              <a:rPr lang="en-GB" dirty="0"/>
              <a:t>Click to edit Master text styles</a:t>
            </a:r>
          </a:p>
          <a:p>
            <a:pPr lvl="1"/>
            <a:r>
              <a:rPr lang="en-GB" dirty="0"/>
              <a:t>Second level</a:t>
            </a:r>
          </a:p>
        </p:txBody>
      </p:sp>
      <p:sp>
        <p:nvSpPr>
          <p:cNvPr id="41" name="Rectangle 40"/>
          <p:cNvSpPr/>
          <p:nvPr userDrawn="1"/>
        </p:nvSpPr>
        <p:spPr>
          <a:xfrm>
            <a:off x="715963" y="6572769"/>
            <a:ext cx="2039020" cy="123111"/>
          </a:xfrm>
          <a:prstGeom prst="rect">
            <a:avLst/>
          </a:prstGeom>
        </p:spPr>
        <p:txBody>
          <a:bodyPr wrap="none" lIns="0" tIns="0" rIns="0" bIns="0">
            <a:spAutoFit/>
          </a:bodyPr>
          <a:lstStyle/>
          <a:p>
            <a:pPr defTabSz="457200"/>
            <a:r>
              <a:rPr lang="en-US" sz="800" dirty="0">
                <a:solidFill>
                  <a:srgbClr val="2C3B46"/>
                </a:solidFill>
                <a:latin typeface="Interstate"/>
                <a:cs typeface="Interstate"/>
              </a:rPr>
              <a:t>Mubadala Investment Company PJSC </a:t>
            </a:r>
            <a:r>
              <a:rPr lang="en-US" sz="800" dirty="0" smtClean="0">
                <a:solidFill>
                  <a:srgbClr val="2C3B46"/>
                </a:solidFill>
                <a:latin typeface="Interstate"/>
                <a:cs typeface="Interstate"/>
              </a:rPr>
              <a:t>2018</a:t>
            </a:r>
            <a:endParaRPr lang="en-US" sz="800" dirty="0">
              <a:solidFill>
                <a:srgbClr val="2C3B46"/>
              </a:solidFill>
              <a:latin typeface="Interstate"/>
              <a:cs typeface="Interstate"/>
            </a:endParaRPr>
          </a:p>
        </p:txBody>
      </p:sp>
      <p:pic>
        <p:nvPicPr>
          <p:cNvPr id="10" name="Picture 9" descr="Mubadala_logo.pd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38962" y="6063860"/>
            <a:ext cx="1111748" cy="400440"/>
          </a:xfrm>
          <a:prstGeom prst="rect">
            <a:avLst/>
          </a:prstGeom>
        </p:spPr>
      </p:pic>
    </p:spTree>
    <p:extLst>
      <p:ext uri="{BB962C8B-B14F-4D97-AF65-F5344CB8AC3E}">
        <p14:creationId xmlns:p14="http://schemas.microsoft.com/office/powerpoint/2010/main" val="41516031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Slide Number Placeholder 7"/>
          <p:cNvSpPr>
            <a:spLocks noGrp="1"/>
          </p:cNvSpPr>
          <p:nvPr>
            <p:ph type="sldNum" sz="quarter" idx="4"/>
          </p:nvPr>
        </p:nvSpPr>
        <p:spPr>
          <a:xfrm>
            <a:off x="6553200" y="6464330"/>
            <a:ext cx="2133600" cy="365125"/>
          </a:xfrm>
          <a:prstGeom prst="rect">
            <a:avLst/>
          </a:prstGeom>
        </p:spPr>
        <p:txBody>
          <a:bodyPr vert="horz" lIns="0" tIns="0" rIns="0" bIns="0" rtlCol="0" anchor="ctr"/>
          <a:lstStyle>
            <a:lvl1pPr algn="r">
              <a:defRPr sz="800">
                <a:solidFill>
                  <a:srgbClr val="2C3B46"/>
                </a:solidFill>
                <a:latin typeface="Interstate"/>
                <a:cs typeface="Interstate"/>
              </a:defRPr>
            </a:lvl1pPr>
          </a:lstStyle>
          <a:p>
            <a:pPr defTabSz="457200"/>
            <a:fld id="{4890F3FC-3495-E54D-A8CF-005E7ABC19CC}" type="slidenum">
              <a:rPr lang="en-US" smtClean="0"/>
              <a:pPr defTabSz="457200"/>
              <a:t>‹#›</a:t>
            </a:fld>
            <a:endParaRPr lang="en-US" dirty="0"/>
          </a:p>
        </p:txBody>
      </p:sp>
    </p:spTree>
    <p:extLst>
      <p:ext uri="{BB962C8B-B14F-4D97-AF65-F5344CB8AC3E}">
        <p14:creationId xmlns:p14="http://schemas.microsoft.com/office/powerpoint/2010/main" val="140507492"/>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Lst>
  <p:timing>
    <p:tnLst>
      <p:par>
        <p:cTn id="1" dur="indefinite" restart="never" nodeType="tmRoot"/>
      </p:par>
    </p:tnLst>
  </p:timing>
  <p:hf hdr="0" dt="0"/>
  <p:txStyles>
    <p:titleStyle>
      <a:lvl1pPr>
        <a:defRPr sz="3200">
          <a:latin typeface="Interstate"/>
          <a:ea typeface="+mj-ea"/>
          <a:cs typeface="Interstate"/>
        </a:defRPr>
      </a:lvl1pPr>
    </p:titleStyle>
    <p:bodyStyle>
      <a:lvl1pPr marL="0">
        <a:defRPr>
          <a:latin typeface="Interstate"/>
          <a:ea typeface="+mn-ea"/>
          <a:cs typeface="Interstate"/>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slide" Target="slide3.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3.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5.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 Target="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7.xml"/><Relationship Id="rId1" Type="http://schemas.openxmlformats.org/officeDocument/2006/relationships/slideLayout" Target="../slideLayouts/slideLayout3.xml"/><Relationship Id="rId5" Type="http://schemas.openxmlformats.org/officeDocument/2006/relationships/slide" Target="slide16.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 Target="slide3.xml"/><Relationship Id="rId1" Type="http://schemas.openxmlformats.org/officeDocument/2006/relationships/slideLayout" Target="../slideLayouts/slideLayout3.xml"/><Relationship Id="rId4" Type="http://schemas.openxmlformats.org/officeDocument/2006/relationships/slide" Target="slide16.xml"/></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9.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3.xml"/><Relationship Id="rId4" Type="http://schemas.openxmlformats.org/officeDocument/2006/relationships/slide" Target="slide2.xml"/></Relationships>
</file>

<file path=ppt/slides/_rels/slide2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1.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 Target="slide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3.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 Target="slide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5.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 Target="slide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3.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5.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 Target="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7.xml"/><Relationship Id="rId1" Type="http://schemas.openxmlformats.org/officeDocument/2006/relationships/slideLayout" Target="../slideLayouts/slideLayout3.xml"/><Relationship Id="rId5" Type="http://schemas.openxmlformats.org/officeDocument/2006/relationships/slide" Target="slide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3.xml"/><Relationship Id="rId1" Type="http://schemas.openxmlformats.org/officeDocument/2006/relationships/slideLayout" Target="../slideLayouts/slideLayout3.xml"/><Relationship Id="rId4" Type="http://schemas.openxmlformats.org/officeDocument/2006/relationships/slide" Target="slide6.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9.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241" y="1700808"/>
            <a:ext cx="7751823" cy="492443"/>
          </a:xfrm>
        </p:spPr>
        <p:txBody>
          <a:bodyPr/>
          <a:lstStyle/>
          <a:p>
            <a:pPr algn="ctr"/>
            <a:r>
              <a:rPr lang="en-US" dirty="0" smtClean="0">
                <a:latin typeface="+mn-lt"/>
              </a:rPr>
              <a:t>2019 Healthcare Ethics &amp; Compliance Champions Toolkit</a:t>
            </a:r>
            <a:endParaRPr lang="en-US" dirty="0">
              <a:latin typeface="+mn-lt"/>
            </a:endParaRPr>
          </a:p>
        </p:txBody>
      </p:sp>
      <p:sp>
        <p:nvSpPr>
          <p:cNvPr id="4" name="Slide Number Placeholder 3"/>
          <p:cNvSpPr txBox="1">
            <a:spLocks/>
          </p:cNvSpPr>
          <p:nvPr/>
        </p:nvSpPr>
        <p:spPr>
          <a:xfrm>
            <a:off x="8241127" y="6565108"/>
            <a:ext cx="56387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890F3FC-3495-E54D-A8CF-005E7ABC19CC}" type="slidenum">
              <a:rPr lang="en-US" sz="600" smtClean="0">
                <a:solidFill>
                  <a:srgbClr val="2C3B46"/>
                </a:solidFill>
                <a:latin typeface="Interstate" pitchFamily="50" charset="0"/>
              </a:rPr>
              <a:pPr/>
              <a:t>1</a:t>
            </a:fld>
            <a:endParaRPr lang="en-US" sz="600" dirty="0">
              <a:solidFill>
                <a:srgbClr val="2C3B46"/>
              </a:solidFill>
              <a:latin typeface="Interstate" pitchFamily="50"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2996952"/>
            <a:ext cx="5904656" cy="3065020"/>
          </a:xfrm>
          <a:prstGeom prst="rect">
            <a:avLst/>
          </a:prstGeom>
        </p:spPr>
      </p:pic>
    </p:spTree>
    <p:extLst>
      <p:ext uri="{BB962C8B-B14F-4D97-AF65-F5344CB8AC3E}">
        <p14:creationId xmlns:p14="http://schemas.microsoft.com/office/powerpoint/2010/main" val="1533811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3139321"/>
          </a:xfrm>
          <a:prstGeom prst="rect">
            <a:avLst/>
          </a:prstGeom>
        </p:spPr>
        <p:txBody>
          <a:bodyPr wrap="square">
            <a:spAutoFit/>
          </a:bodyPr>
          <a:lstStyle/>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risks could rise from this scenario?</a:t>
            </a:r>
          </a:p>
          <a:p>
            <a:endParaRPr lang="en-US" dirty="0" smtClean="0">
              <a:solidFill>
                <a:schemeClr val="tx1">
                  <a:lumMod val="50000"/>
                </a:schemeClr>
              </a:solidFill>
            </a:endParaRPr>
          </a:p>
          <a:p>
            <a:pPr marL="285750" indent="-285750">
              <a:buFont typeface="Wingdings" panose="05000000000000000000" pitchFamily="2" charset="2"/>
              <a:buChar char="v"/>
            </a:pPr>
            <a:r>
              <a:rPr lang="en-US" dirty="0">
                <a:solidFill>
                  <a:schemeClr val="tx1">
                    <a:lumMod val="50000"/>
                  </a:schemeClr>
                </a:solidFill>
              </a:rPr>
              <a:t>Who should be involved in this conversation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Does it matter to whom we give the donation? Do we need to check on the organization?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Given that the donated items are expired – would this change your answer?</a:t>
            </a:r>
          </a:p>
          <a:p>
            <a:pPr marL="285750" indent="-285750">
              <a:buFont typeface="Wingdings" panose="05000000000000000000" pitchFamily="2" charset="2"/>
              <a:buChar char="v"/>
            </a:pPr>
            <a:endParaRPr lang="en-US" dirty="0" smtClean="0"/>
          </a:p>
        </p:txBody>
      </p:sp>
      <p:sp>
        <p:nvSpPr>
          <p:cNvPr id="13" name="Rectangle 12"/>
          <p:cNvSpPr/>
          <p:nvPr/>
        </p:nvSpPr>
        <p:spPr>
          <a:xfrm>
            <a:off x="2951862" y="332656"/>
            <a:ext cx="6012626" cy="2031325"/>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dirty="0">
                <a:solidFill>
                  <a:schemeClr val="tx1">
                    <a:lumMod val="50000"/>
                  </a:schemeClr>
                </a:solidFill>
              </a:rPr>
              <a:t>You are the Supply Chain Manager at your business. One of your colleagues approached you with an idea to help you with the expired items in your inventory. He suggested to donate them to one of the local charity </a:t>
            </a:r>
            <a:r>
              <a:rPr lang="en-US" dirty="0" smtClean="0">
                <a:solidFill>
                  <a:schemeClr val="tx1">
                    <a:lumMod val="50000"/>
                  </a:schemeClr>
                </a:solidFill>
              </a:rPr>
              <a:t>organizations </a:t>
            </a:r>
            <a:r>
              <a:rPr lang="en-US" dirty="0">
                <a:solidFill>
                  <a:schemeClr val="tx1">
                    <a:lumMod val="50000"/>
                  </a:schemeClr>
                </a:solidFill>
              </a:rPr>
              <a:t>in his home country. This organization supports the </a:t>
            </a:r>
            <a:r>
              <a:rPr lang="en-US" dirty="0" smtClean="0">
                <a:solidFill>
                  <a:schemeClr val="tx1">
                    <a:lumMod val="50000"/>
                  </a:schemeClr>
                </a:solidFill>
              </a:rPr>
              <a:t>natural </a:t>
            </a:r>
            <a:r>
              <a:rPr lang="en-US" dirty="0">
                <a:solidFill>
                  <a:schemeClr val="tx1">
                    <a:lumMod val="50000"/>
                  </a:schemeClr>
                </a:solidFill>
              </a:rPr>
              <a:t>disaster </a:t>
            </a:r>
            <a:r>
              <a:rPr lang="en-US" dirty="0" smtClean="0">
                <a:solidFill>
                  <a:schemeClr val="tx1">
                    <a:lumMod val="50000"/>
                  </a:schemeClr>
                </a:solidFill>
              </a:rPr>
              <a:t>relief efforts </a:t>
            </a:r>
            <a:r>
              <a:rPr lang="en-US" dirty="0">
                <a:solidFill>
                  <a:schemeClr val="tx1">
                    <a:lumMod val="50000"/>
                  </a:schemeClr>
                </a:solidFill>
              </a:rPr>
              <a:t>in his home country. </a:t>
            </a:r>
          </a:p>
        </p:txBody>
      </p:sp>
      <p:pic>
        <p:nvPicPr>
          <p:cNvPr id="14" name="Picture 13"/>
          <p:cNvPicPr>
            <a:picLocks noChangeAspect="1"/>
          </p:cNvPicPr>
          <p:nvPr/>
        </p:nvPicPr>
        <p:blipFill>
          <a:blip r:embed="rId2"/>
          <a:stretch>
            <a:fillRect/>
          </a:stretch>
        </p:blipFill>
        <p:spPr>
          <a:xfrm>
            <a:off x="-3570" y="0"/>
            <a:ext cx="2749534" cy="2292295"/>
          </a:xfrm>
          <a:prstGeom prst="rect">
            <a:avLst/>
          </a:prstGeom>
        </p:spPr>
      </p:pic>
      <p:sp>
        <p:nvSpPr>
          <p:cNvPr id="5" name="Rectangle 4">
            <a:hlinkClick r:id="rId3"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4"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513192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4124206"/>
          </a:xfrm>
          <a:prstGeom prst="rect">
            <a:avLst/>
          </a:prstGeom>
        </p:spPr>
        <p:txBody>
          <a:bodyPr wrap="square">
            <a:spAutoFit/>
          </a:bodyPr>
          <a:lstStyle/>
          <a:p>
            <a:r>
              <a:rPr lang="en-US" b="1" dirty="0"/>
              <a:t>The Right Approach </a:t>
            </a:r>
            <a:endParaRPr lang="en-US" b="1" dirty="0" smtClean="0"/>
          </a:p>
          <a:p>
            <a:endParaRPr lang="en-US" b="1" dirty="0">
              <a:solidFill>
                <a:schemeClr val="tx1">
                  <a:lumMod val="50000"/>
                </a:schemeClr>
              </a:solidFill>
            </a:endParaRPr>
          </a:p>
          <a:p>
            <a:pPr marL="285750" indent="-285750">
              <a:buFont typeface="Wingdings" panose="05000000000000000000" pitchFamily="2" charset="2"/>
              <a:buChar char="v"/>
            </a:pPr>
            <a:r>
              <a:rPr lang="en-US" sz="1600" dirty="0" smtClean="0">
                <a:solidFill>
                  <a:schemeClr val="tx1">
                    <a:lumMod val="50000"/>
                  </a:schemeClr>
                </a:solidFill>
              </a:rPr>
              <a:t>They should perform the Due Diligence check on this chartable organization. This is to check </a:t>
            </a:r>
            <a:r>
              <a:rPr lang="en-US" sz="1600" dirty="0">
                <a:solidFill>
                  <a:schemeClr val="tx1">
                    <a:lumMod val="50000"/>
                  </a:schemeClr>
                </a:solidFill>
              </a:rPr>
              <a:t>the legitimacy and </a:t>
            </a:r>
            <a:r>
              <a:rPr lang="en-US" sz="1600" dirty="0" smtClean="0">
                <a:solidFill>
                  <a:schemeClr val="tx1">
                    <a:lumMod val="50000"/>
                  </a:schemeClr>
                </a:solidFill>
              </a:rPr>
              <a:t>background of this organization.</a:t>
            </a:r>
          </a:p>
          <a:p>
            <a:pPr marL="285750" indent="-285750">
              <a:buFont typeface="Wingdings" panose="05000000000000000000" pitchFamily="2" charset="2"/>
              <a:buChar char="v"/>
            </a:pPr>
            <a:endParaRPr lang="en-US" sz="1600" dirty="0" smtClean="0">
              <a:solidFill>
                <a:schemeClr val="tx1">
                  <a:lumMod val="50000"/>
                </a:schemeClr>
              </a:solidFill>
            </a:endParaRPr>
          </a:p>
          <a:p>
            <a:pPr marL="285750" indent="-285750">
              <a:buFont typeface="Wingdings" panose="05000000000000000000" pitchFamily="2" charset="2"/>
              <a:buChar char="v"/>
            </a:pPr>
            <a:r>
              <a:rPr lang="en-US" sz="1600" dirty="0" smtClean="0">
                <a:solidFill>
                  <a:schemeClr val="tx1">
                    <a:lumMod val="50000"/>
                  </a:schemeClr>
                </a:solidFill>
              </a:rPr>
              <a:t>Mubadala Group will </a:t>
            </a:r>
            <a:r>
              <a:rPr lang="en-US" sz="1600" dirty="0">
                <a:solidFill>
                  <a:schemeClr val="tx1">
                    <a:lumMod val="50000"/>
                  </a:schemeClr>
                </a:solidFill>
              </a:rPr>
              <a:t>only make donations to </a:t>
            </a:r>
            <a:r>
              <a:rPr lang="en-US" sz="1600" dirty="0" smtClean="0">
                <a:solidFill>
                  <a:schemeClr val="tx1">
                    <a:lumMod val="50000"/>
                  </a:schemeClr>
                </a:solidFill>
              </a:rPr>
              <a:t>legally‐recognized Charities</a:t>
            </a:r>
            <a:r>
              <a:rPr lang="en-US" sz="1600" dirty="0">
                <a:solidFill>
                  <a:schemeClr val="tx1">
                    <a:lumMod val="50000"/>
                  </a:schemeClr>
                </a:solidFill>
              </a:rPr>
              <a:t>.</a:t>
            </a:r>
            <a:endParaRPr lang="en-US" sz="1600" dirty="0" smtClean="0">
              <a:solidFill>
                <a:schemeClr val="tx1">
                  <a:lumMod val="50000"/>
                </a:schemeClr>
              </a:solidFill>
            </a:endParaRPr>
          </a:p>
          <a:p>
            <a:pPr marL="285750" indent="-285750">
              <a:buFont typeface="Wingdings" panose="05000000000000000000" pitchFamily="2" charset="2"/>
              <a:buChar char="v"/>
            </a:pPr>
            <a:endParaRPr lang="en-US" sz="1600" dirty="0" smtClean="0">
              <a:solidFill>
                <a:schemeClr val="tx1">
                  <a:lumMod val="50000"/>
                </a:schemeClr>
              </a:solidFill>
            </a:endParaRPr>
          </a:p>
          <a:p>
            <a:pPr marL="285750" indent="-285750">
              <a:buFont typeface="Wingdings" panose="05000000000000000000" pitchFamily="2" charset="2"/>
              <a:buChar char="v"/>
            </a:pPr>
            <a:r>
              <a:rPr lang="en-US" sz="1600" dirty="0" smtClean="0">
                <a:solidFill>
                  <a:schemeClr val="tx1">
                    <a:lumMod val="50000"/>
                  </a:schemeClr>
                </a:solidFill>
              </a:rPr>
              <a:t>Understand the other countries legal requirements/process for sending donations –involve the Legal team and Government Affairs team at the early stages</a:t>
            </a:r>
          </a:p>
          <a:p>
            <a:pPr marL="285750" indent="-285750">
              <a:buFont typeface="Wingdings" panose="05000000000000000000" pitchFamily="2" charset="2"/>
              <a:buChar char="v"/>
            </a:pPr>
            <a:endParaRPr lang="en-US" sz="1600" dirty="0" smtClean="0">
              <a:solidFill>
                <a:schemeClr val="tx1">
                  <a:lumMod val="50000"/>
                </a:schemeClr>
              </a:solidFill>
            </a:endParaRPr>
          </a:p>
          <a:p>
            <a:pPr marL="285750" indent="-285750">
              <a:buFont typeface="Wingdings" panose="05000000000000000000" pitchFamily="2" charset="2"/>
              <a:buChar char="v"/>
            </a:pPr>
            <a:r>
              <a:rPr lang="en-US" sz="1600" dirty="0" smtClean="0">
                <a:solidFill>
                  <a:schemeClr val="tx1">
                    <a:lumMod val="50000"/>
                  </a:schemeClr>
                </a:solidFill>
              </a:rPr>
              <a:t>Obtain the right approval as per their Delegation of Authority (DOA) policy, e.g. Board approval might be needed  </a:t>
            </a:r>
          </a:p>
          <a:p>
            <a:pPr marL="285750" indent="-285750">
              <a:buFont typeface="Wingdings" panose="05000000000000000000" pitchFamily="2" charset="2"/>
              <a:buChar char="v"/>
            </a:pPr>
            <a:endParaRPr lang="en-US" sz="1600" dirty="0" smtClean="0">
              <a:solidFill>
                <a:schemeClr val="tx1">
                  <a:lumMod val="50000"/>
                </a:schemeClr>
              </a:solidFill>
            </a:endParaRPr>
          </a:p>
          <a:p>
            <a:pPr marL="285750" indent="-285750">
              <a:buFont typeface="Wingdings" panose="05000000000000000000" pitchFamily="2" charset="2"/>
              <a:buChar char="v"/>
            </a:pPr>
            <a:r>
              <a:rPr lang="en-US" sz="1600" dirty="0" smtClean="0">
                <a:solidFill>
                  <a:schemeClr val="tx1">
                    <a:lumMod val="50000"/>
                  </a:schemeClr>
                </a:solidFill>
              </a:rPr>
              <a:t>Involve the right team/people to check if the expired items can still be used</a:t>
            </a:r>
          </a:p>
          <a:p>
            <a:endParaRPr lang="en-US" sz="1600" dirty="0" smtClean="0"/>
          </a:p>
          <a:p>
            <a:pPr marL="285750" indent="-285750">
              <a:buFont typeface="Wingdings" panose="05000000000000000000" pitchFamily="2" charset="2"/>
              <a:buChar char="v"/>
            </a:pPr>
            <a:endParaRPr lang="en-US" dirty="0" smtClean="0"/>
          </a:p>
        </p:txBody>
      </p:sp>
      <p:sp>
        <p:nvSpPr>
          <p:cNvPr id="13" name="Rectangle 12"/>
          <p:cNvSpPr/>
          <p:nvPr/>
        </p:nvSpPr>
        <p:spPr>
          <a:xfrm>
            <a:off x="2951862" y="332656"/>
            <a:ext cx="6012626" cy="2031325"/>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dirty="0">
                <a:solidFill>
                  <a:schemeClr val="tx1">
                    <a:lumMod val="50000"/>
                  </a:schemeClr>
                </a:solidFill>
              </a:rPr>
              <a:t>You are the Supply Chain Manager at your business. One of your colleagues approached you with an idea to help you with the expired items in your inventory. He suggested to donate them to one of the local charity organizations in his home country. This organization supports the natural disaster relief efforts in his home country. </a:t>
            </a:r>
          </a:p>
        </p:txBody>
      </p:sp>
      <p:pic>
        <p:nvPicPr>
          <p:cNvPr id="14" name="Picture 13"/>
          <p:cNvPicPr>
            <a:picLocks noChangeAspect="1"/>
          </p:cNvPicPr>
          <p:nvPr/>
        </p:nvPicPr>
        <p:blipFill>
          <a:blip r:embed="rId2"/>
          <a:stretch>
            <a:fillRect/>
          </a:stretch>
        </p:blipFill>
        <p:spPr>
          <a:xfrm>
            <a:off x="-3570" y="0"/>
            <a:ext cx="2749534" cy="2292295"/>
          </a:xfrm>
          <a:prstGeom prst="rect">
            <a:avLst/>
          </a:prstGeom>
        </p:spPr>
      </p:pic>
      <p:sp>
        <p:nvSpPr>
          <p:cNvPr id="5" name="Rectangle 4">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spTree>
    <p:extLst>
      <p:ext uri="{BB962C8B-B14F-4D97-AF65-F5344CB8AC3E}">
        <p14:creationId xmlns:p14="http://schemas.microsoft.com/office/powerpoint/2010/main" val="1754201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4524315"/>
          </a:xfrm>
          <a:prstGeom prst="rect">
            <a:avLst/>
          </a:prstGeom>
        </p:spPr>
        <p:txBody>
          <a:bodyPr wrap="square">
            <a:spAutoFit/>
          </a:bodyPr>
          <a:lstStyle/>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Any issues raised from this scenario?</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Is this a breach of Information Security policy? </a:t>
            </a:r>
          </a:p>
          <a:p>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kind of security issues might arise after providing your password to another employee?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If you were Sara (the assistant) how would you react to this request? </a:t>
            </a:r>
          </a:p>
          <a:p>
            <a:endParaRPr lang="en-US" dirty="0">
              <a:solidFill>
                <a:srgbClr val="FF0000"/>
              </a:solidFill>
            </a:endParaRP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p:txBody>
      </p:sp>
      <p:sp>
        <p:nvSpPr>
          <p:cNvPr id="13" name="Rectangle 12"/>
          <p:cNvSpPr/>
          <p:nvPr/>
        </p:nvSpPr>
        <p:spPr>
          <a:xfrm>
            <a:off x="3095878" y="332656"/>
            <a:ext cx="6012626" cy="1754326"/>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dirty="0">
                <a:solidFill>
                  <a:schemeClr val="tx1">
                    <a:lumMod val="50000"/>
                  </a:schemeClr>
                </a:solidFill>
              </a:rPr>
              <a:t>Ahmed received a call from his manager, he asked him to send him an urgent e-mail. Ahmed was not in the office and it might take him </a:t>
            </a:r>
            <a:r>
              <a:rPr lang="en-US" dirty="0" smtClean="0">
                <a:solidFill>
                  <a:schemeClr val="tx1">
                    <a:lumMod val="50000"/>
                  </a:schemeClr>
                </a:solidFill>
              </a:rPr>
              <a:t>a couple </a:t>
            </a:r>
            <a:r>
              <a:rPr lang="en-US" dirty="0">
                <a:solidFill>
                  <a:schemeClr val="tx1">
                    <a:lumMod val="50000"/>
                  </a:schemeClr>
                </a:solidFill>
              </a:rPr>
              <a:t>of hours until he reaches work. He called Sara, his assistant, and asked her to log into his account and send the e-mail on his behalf. </a:t>
            </a:r>
          </a:p>
        </p:txBody>
      </p:sp>
      <p:sp>
        <p:nvSpPr>
          <p:cNvPr id="5" name="Rectangle 4">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7" name="Group 6"/>
          <p:cNvGrpSpPr/>
          <p:nvPr/>
        </p:nvGrpSpPr>
        <p:grpSpPr>
          <a:xfrm>
            <a:off x="78796" y="131629"/>
            <a:ext cx="2867605" cy="2002492"/>
            <a:chOff x="5724128" y="3263732"/>
            <a:chExt cx="2867605" cy="2002492"/>
          </a:xfrm>
        </p:grpSpPr>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34233" y="3263732"/>
              <a:ext cx="2857500" cy="1600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Rectangle 9"/>
            <p:cNvSpPr/>
            <p:nvPr/>
          </p:nvSpPr>
          <p:spPr>
            <a:xfrm>
              <a:off x="5724128" y="4941168"/>
              <a:ext cx="2857500" cy="325056"/>
            </a:xfrm>
            <a:prstGeom prst="rect">
              <a:avLst/>
            </a:prstGeom>
            <a:ln/>
          </p:spPr>
          <p:style>
            <a:lnRef idx="3">
              <a:schemeClr val="lt1"/>
            </a:lnRef>
            <a:fillRef idx="1">
              <a:schemeClr val="accent4"/>
            </a:fillRef>
            <a:effectRef idx="1">
              <a:schemeClr val="accent4"/>
            </a:effectRef>
            <a:fontRef idx="minor">
              <a:schemeClr val="lt1"/>
            </a:fontRef>
          </p:style>
          <p:txBody>
            <a:bodyPr rtlCol="0" anchor="ctr"/>
            <a:lstStyle/>
            <a:p>
              <a:r>
                <a:rPr lang="en-US" sz="1200" b="1" dirty="0" smtClean="0">
                  <a:latin typeface="Interstate" pitchFamily="50" charset="0"/>
                </a:rPr>
                <a:t>Breach </a:t>
              </a:r>
              <a:r>
                <a:rPr lang="en-US" sz="1200" b="1" dirty="0">
                  <a:latin typeface="Interstate" pitchFamily="50" charset="0"/>
                </a:rPr>
                <a:t>of </a:t>
              </a:r>
              <a:r>
                <a:rPr lang="en-US" sz="1200" b="1" dirty="0" smtClean="0">
                  <a:latin typeface="Interstate" pitchFamily="50" charset="0"/>
                </a:rPr>
                <a:t>confidentiality</a:t>
              </a:r>
              <a:endParaRPr lang="en-US" sz="1200" b="1" dirty="0">
                <a:latin typeface="Interstate" pitchFamily="50" charset="0"/>
              </a:endParaRPr>
            </a:p>
          </p:txBody>
        </p:sp>
      </p:grpSp>
    </p:spTree>
    <p:extLst>
      <p:ext uri="{BB962C8B-B14F-4D97-AF65-F5344CB8AC3E}">
        <p14:creationId xmlns:p14="http://schemas.microsoft.com/office/powerpoint/2010/main" val="127141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3970318"/>
          </a:xfrm>
          <a:prstGeom prst="rect">
            <a:avLst/>
          </a:prstGeom>
        </p:spPr>
        <p:txBody>
          <a:bodyPr wrap="square">
            <a:spAutoFit/>
          </a:bodyPr>
          <a:lstStyle/>
          <a:p>
            <a:r>
              <a:rPr lang="en-US" b="1" dirty="0"/>
              <a:t>The Right Approach </a:t>
            </a:r>
            <a:endParaRPr lang="en-US" b="1" dirty="0" smtClean="0"/>
          </a:p>
          <a:p>
            <a:endParaRPr lang="en-US" b="1" dirty="0"/>
          </a:p>
          <a:p>
            <a:pPr marL="285750" indent="-285750">
              <a:buFont typeface="Wingdings" panose="05000000000000000000" pitchFamily="2" charset="2"/>
              <a:buChar char="v"/>
            </a:pPr>
            <a:r>
              <a:rPr lang="en-US" dirty="0" smtClean="0">
                <a:solidFill>
                  <a:schemeClr val="tx1">
                    <a:lumMod val="50000"/>
                  </a:schemeClr>
                </a:solidFill>
              </a:rPr>
              <a:t>Sharing our access/passwords with others is not permitted as per MIC IT and Security polices </a:t>
            </a:r>
            <a:endParaRPr lang="en-US" dirty="0">
              <a:solidFill>
                <a:schemeClr val="tx1">
                  <a:lumMod val="50000"/>
                </a:schemeClr>
              </a:solidFill>
            </a:endParaRP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Ahmed will be accountable if Sara (his assistant) used any confidential information the wrong way  </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Sara should remind Ahmed that it’s not allowed as per the polices to share passwords and he will be held accountable </a:t>
            </a:r>
          </a:p>
          <a:p>
            <a:pPr marL="285750" indent="-285750">
              <a:buFont typeface="Wingdings" panose="05000000000000000000" pitchFamily="2" charset="2"/>
              <a:buChar char="v"/>
            </a:pPr>
            <a:endParaRPr lang="en-US" dirty="0"/>
          </a:p>
          <a:p>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p:txBody>
      </p:sp>
      <p:sp>
        <p:nvSpPr>
          <p:cNvPr id="13" name="Rectangle 12"/>
          <p:cNvSpPr/>
          <p:nvPr/>
        </p:nvSpPr>
        <p:spPr>
          <a:xfrm>
            <a:off x="3095878" y="332656"/>
            <a:ext cx="6012626" cy="2000548"/>
          </a:xfrm>
          <a:prstGeom prst="rect">
            <a:avLst/>
          </a:prstGeom>
        </p:spPr>
        <p:txBody>
          <a:bodyPr wrap="square">
            <a:spAutoFit/>
          </a:bodyPr>
          <a:lstStyle/>
          <a:p>
            <a:r>
              <a:rPr lang="en-US" b="1" dirty="0" smtClean="0">
                <a:solidFill>
                  <a:srgbClr val="000000"/>
                </a:solidFill>
              </a:rPr>
              <a:t>Scenario</a:t>
            </a:r>
          </a:p>
          <a:p>
            <a:pPr algn="just"/>
            <a:r>
              <a:rPr lang="en-US" dirty="0">
                <a:solidFill>
                  <a:schemeClr val="tx1">
                    <a:lumMod val="50000"/>
                  </a:schemeClr>
                </a:solidFill>
              </a:rPr>
              <a:t>Ahmed received a call from his manager, he asked him to send him an urgent e-mail. Ahmed was not in the office and it might take him a couple of hours until he reaches work. He called Sara, his assistant, and asked her to log into his account and send the e-mail on his behalf. </a:t>
            </a:r>
            <a:r>
              <a:rPr lang="en-US" sz="1400" b="1" dirty="0" smtClean="0">
                <a:solidFill>
                  <a:srgbClr val="000000"/>
                </a:solidFill>
              </a:rPr>
              <a:t> </a:t>
            </a:r>
            <a:endParaRPr lang="en-US" sz="1400" dirty="0">
              <a:solidFill>
                <a:srgbClr val="000000"/>
              </a:solidFill>
            </a:endParaRPr>
          </a:p>
          <a:p>
            <a:endParaRPr lang="en-US" sz="1600" dirty="0"/>
          </a:p>
        </p:txBody>
      </p:sp>
      <p:sp>
        <p:nvSpPr>
          <p:cNvPr id="5" name="Rectangle 4">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0" name="Group 9"/>
          <p:cNvGrpSpPr/>
          <p:nvPr/>
        </p:nvGrpSpPr>
        <p:grpSpPr>
          <a:xfrm>
            <a:off x="64868" y="131629"/>
            <a:ext cx="2867605" cy="2002492"/>
            <a:chOff x="5724128" y="3263732"/>
            <a:chExt cx="2867605" cy="2002492"/>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4233" y="3263732"/>
              <a:ext cx="2857500" cy="1600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 name="Rectangle 11"/>
            <p:cNvSpPr/>
            <p:nvPr/>
          </p:nvSpPr>
          <p:spPr>
            <a:xfrm>
              <a:off x="5724128" y="4941168"/>
              <a:ext cx="2857500" cy="325056"/>
            </a:xfrm>
            <a:prstGeom prst="rect">
              <a:avLst/>
            </a:prstGeom>
            <a:ln/>
          </p:spPr>
          <p:style>
            <a:lnRef idx="3">
              <a:schemeClr val="lt1"/>
            </a:lnRef>
            <a:fillRef idx="1">
              <a:schemeClr val="accent4"/>
            </a:fillRef>
            <a:effectRef idx="1">
              <a:schemeClr val="accent4"/>
            </a:effectRef>
            <a:fontRef idx="minor">
              <a:schemeClr val="lt1"/>
            </a:fontRef>
          </p:style>
          <p:txBody>
            <a:bodyPr rtlCol="0" anchor="ctr"/>
            <a:lstStyle/>
            <a:p>
              <a:r>
                <a:rPr lang="en-US" sz="1200" b="1" dirty="0" smtClean="0">
                  <a:latin typeface="Interstate" pitchFamily="50" charset="0"/>
                </a:rPr>
                <a:t>Breach </a:t>
              </a:r>
              <a:r>
                <a:rPr lang="en-US" sz="1200" b="1" dirty="0">
                  <a:latin typeface="Interstate" pitchFamily="50" charset="0"/>
                </a:rPr>
                <a:t>of </a:t>
              </a:r>
              <a:r>
                <a:rPr lang="en-US" sz="1200" b="1" dirty="0" smtClean="0">
                  <a:latin typeface="Interstate" pitchFamily="50" charset="0"/>
                </a:rPr>
                <a:t>confidentiality</a:t>
              </a:r>
              <a:endParaRPr lang="en-US" sz="1200" b="1" dirty="0">
                <a:latin typeface="Interstate" pitchFamily="50" charset="0"/>
              </a:endParaRPr>
            </a:p>
          </p:txBody>
        </p:sp>
      </p:grpSp>
    </p:spTree>
    <p:extLst>
      <p:ext uri="{BB962C8B-B14F-4D97-AF65-F5344CB8AC3E}">
        <p14:creationId xmlns:p14="http://schemas.microsoft.com/office/powerpoint/2010/main" val="3490044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2" y="2661012"/>
            <a:ext cx="8706535" cy="3416320"/>
          </a:xfrm>
          <a:prstGeom prst="rect">
            <a:avLst/>
          </a:prstGeom>
        </p:spPr>
        <p:txBody>
          <a:bodyPr wrap="square">
            <a:spAutoFit/>
          </a:bodyPr>
          <a:lstStyle/>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Is it fine to send this document to your personal email?</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Would this make it less serious given that it’s a draft policy?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could happen to the document?</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should you do to be able to review it from home?</a:t>
            </a:r>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p:txBody>
      </p:sp>
      <p:sp>
        <p:nvSpPr>
          <p:cNvPr id="13" name="Rectangle 12"/>
          <p:cNvSpPr/>
          <p:nvPr/>
        </p:nvSpPr>
        <p:spPr>
          <a:xfrm>
            <a:off x="2951862" y="332656"/>
            <a:ext cx="6012626" cy="2092881"/>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sz="1600" dirty="0">
                <a:solidFill>
                  <a:schemeClr val="tx1">
                    <a:lumMod val="50000"/>
                  </a:schemeClr>
                </a:solidFill>
              </a:rPr>
              <a:t>You have been assigned to write a new policy for your function. You have reached the final stage of finalizing the policy. You are planning to submit it this coming Sunday for the approval, but you want to make a final review </a:t>
            </a:r>
            <a:r>
              <a:rPr lang="en-US" sz="1600" dirty="0" smtClean="0">
                <a:solidFill>
                  <a:schemeClr val="tx1">
                    <a:lumMod val="50000"/>
                  </a:schemeClr>
                </a:solidFill>
              </a:rPr>
              <a:t>before </a:t>
            </a:r>
            <a:r>
              <a:rPr lang="en-US" sz="1600" dirty="0">
                <a:solidFill>
                  <a:schemeClr val="tx1">
                    <a:lumMod val="50000"/>
                  </a:schemeClr>
                </a:solidFill>
              </a:rPr>
              <a:t>that. Due to your busy schedule you have decided to </a:t>
            </a:r>
            <a:r>
              <a:rPr lang="en-US" sz="1600" dirty="0" smtClean="0">
                <a:solidFill>
                  <a:schemeClr val="tx1">
                    <a:lumMod val="50000"/>
                  </a:schemeClr>
                </a:solidFill>
              </a:rPr>
              <a:t>make </a:t>
            </a:r>
            <a:r>
              <a:rPr lang="en-US" sz="1600" dirty="0">
                <a:solidFill>
                  <a:schemeClr val="tx1">
                    <a:lumMod val="50000"/>
                  </a:schemeClr>
                </a:solidFill>
              </a:rPr>
              <a:t>time on Saturday to review it. So you sent the document to your personal email account to enable you to </a:t>
            </a:r>
            <a:r>
              <a:rPr lang="en-US" sz="1600" dirty="0" smtClean="0">
                <a:solidFill>
                  <a:schemeClr val="tx1">
                    <a:lumMod val="50000"/>
                  </a:schemeClr>
                </a:solidFill>
              </a:rPr>
              <a:t>open the document </a:t>
            </a:r>
            <a:r>
              <a:rPr lang="en-US" sz="1600" dirty="0">
                <a:solidFill>
                  <a:schemeClr val="tx1">
                    <a:lumMod val="50000"/>
                  </a:schemeClr>
                </a:solidFill>
              </a:rPr>
              <a:t>from your home PC. This is because you don’t have </a:t>
            </a:r>
            <a:r>
              <a:rPr lang="en-US" sz="1600" dirty="0" smtClean="0">
                <a:solidFill>
                  <a:schemeClr val="tx1">
                    <a:lumMod val="50000"/>
                  </a:schemeClr>
                </a:solidFill>
              </a:rPr>
              <a:t>a work </a:t>
            </a:r>
            <a:r>
              <a:rPr lang="en-US" sz="1600" dirty="0">
                <a:solidFill>
                  <a:schemeClr val="tx1">
                    <a:lumMod val="50000"/>
                  </a:schemeClr>
                </a:solidFill>
              </a:rPr>
              <a:t>laptop. </a:t>
            </a:r>
          </a:p>
        </p:txBody>
      </p:sp>
      <p:sp>
        <p:nvSpPr>
          <p:cNvPr id="5" name="Rectangle 4">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1" name="Group 10"/>
          <p:cNvGrpSpPr/>
          <p:nvPr/>
        </p:nvGrpSpPr>
        <p:grpSpPr>
          <a:xfrm>
            <a:off x="323528" y="502370"/>
            <a:ext cx="2503784" cy="1656184"/>
            <a:chOff x="123406" y="1196752"/>
            <a:chExt cx="2503784" cy="1656184"/>
          </a:xfrm>
        </p:grpSpPr>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1196752"/>
              <a:ext cx="2431776" cy="127875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Rectangle 13"/>
            <p:cNvSpPr/>
            <p:nvPr/>
          </p:nvSpPr>
          <p:spPr>
            <a:xfrm>
              <a:off x="123406" y="2475511"/>
              <a:ext cx="2503784" cy="3774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r>
                <a:rPr lang="en-US" sz="1200" dirty="0" smtClean="0">
                  <a:latin typeface="Interstate" pitchFamily="50" charset="0"/>
                </a:rPr>
                <a:t>Use of work email</a:t>
              </a:r>
              <a:endParaRPr lang="en-US" sz="1200" dirty="0">
                <a:latin typeface="Interstate" pitchFamily="50" charset="0"/>
              </a:endParaRPr>
            </a:p>
          </p:txBody>
        </p:sp>
      </p:grpSp>
    </p:spTree>
    <p:extLst>
      <p:ext uri="{BB962C8B-B14F-4D97-AF65-F5344CB8AC3E}">
        <p14:creationId xmlns:p14="http://schemas.microsoft.com/office/powerpoint/2010/main" val="808177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2" y="2590783"/>
            <a:ext cx="8706535" cy="2862322"/>
          </a:xfrm>
          <a:prstGeom prst="rect">
            <a:avLst/>
          </a:prstGeom>
        </p:spPr>
        <p:txBody>
          <a:bodyPr wrap="square">
            <a:spAutoFit/>
          </a:bodyPr>
          <a:lstStyle/>
          <a:p>
            <a:r>
              <a:rPr lang="en-US" b="1" dirty="0"/>
              <a:t>The Right Approach </a:t>
            </a:r>
            <a:endParaRPr lang="en-US" b="1" dirty="0" smtClean="0"/>
          </a:p>
          <a:p>
            <a:endParaRPr lang="en-US" b="1" dirty="0"/>
          </a:p>
          <a:p>
            <a:pPr marL="285750" indent="-285750">
              <a:buFont typeface="Wingdings" panose="05000000000000000000" pitchFamily="2" charset="2"/>
              <a:buChar char="v"/>
            </a:pPr>
            <a:r>
              <a:rPr lang="en-US" dirty="0" smtClean="0">
                <a:solidFill>
                  <a:schemeClr val="tx1">
                    <a:lumMod val="50000"/>
                  </a:schemeClr>
                </a:solidFill>
              </a:rPr>
              <a:t>Always use business email for sharing business documents or any communication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Given that it’s a work related document, it’s classified as confidential information which should not be shared with any external party.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There is a risk that your personal email might get hacked and you lose this document</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If </a:t>
            </a:r>
            <a:r>
              <a:rPr lang="en-US" dirty="0">
                <a:solidFill>
                  <a:schemeClr val="tx1">
                    <a:lumMod val="50000"/>
                  </a:schemeClr>
                </a:solidFill>
              </a:rPr>
              <a:t>you are required to work from home, ask your line manger and IT </a:t>
            </a:r>
            <a:r>
              <a:rPr lang="en-US" dirty="0" smtClean="0">
                <a:solidFill>
                  <a:schemeClr val="tx1">
                    <a:lumMod val="50000"/>
                  </a:schemeClr>
                </a:solidFill>
              </a:rPr>
              <a:t>Dept. for IT advice </a:t>
            </a:r>
            <a:endParaRPr lang="en-US" dirty="0" smtClean="0"/>
          </a:p>
        </p:txBody>
      </p:sp>
      <p:sp>
        <p:nvSpPr>
          <p:cNvPr id="6" name="Rectangle 5">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1" name="Group 10"/>
          <p:cNvGrpSpPr/>
          <p:nvPr/>
        </p:nvGrpSpPr>
        <p:grpSpPr>
          <a:xfrm>
            <a:off x="323528" y="502370"/>
            <a:ext cx="2503784" cy="1656184"/>
            <a:chOff x="123406" y="1196752"/>
            <a:chExt cx="2503784" cy="165618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196752"/>
              <a:ext cx="2431776" cy="127875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3" name="Rectangle 12"/>
            <p:cNvSpPr/>
            <p:nvPr/>
          </p:nvSpPr>
          <p:spPr>
            <a:xfrm>
              <a:off x="123406" y="2475511"/>
              <a:ext cx="2503784" cy="3774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r>
                <a:rPr lang="en-US" sz="1200" dirty="0" smtClean="0">
                  <a:latin typeface="Interstate" pitchFamily="50" charset="0"/>
                </a:rPr>
                <a:t>Use of work email</a:t>
              </a:r>
              <a:endParaRPr lang="en-US" sz="1200" dirty="0">
                <a:latin typeface="Interstate" pitchFamily="50" charset="0"/>
              </a:endParaRPr>
            </a:p>
          </p:txBody>
        </p:sp>
      </p:grpSp>
      <p:sp>
        <p:nvSpPr>
          <p:cNvPr id="14" name="Rectangle 13"/>
          <p:cNvSpPr/>
          <p:nvPr/>
        </p:nvSpPr>
        <p:spPr>
          <a:xfrm>
            <a:off x="2951862" y="116632"/>
            <a:ext cx="6012626" cy="2092881"/>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sz="1600" dirty="0">
                <a:solidFill>
                  <a:schemeClr val="tx1">
                    <a:lumMod val="50000"/>
                  </a:schemeClr>
                </a:solidFill>
              </a:rPr>
              <a:t>You have been assigned to write a new policy for your function. You have reached the final stage of finalizing the policy. You are planning to submit it this coming Sunday for the approval, but you want to make a final review before that. Due to your busy schedule you have decided to make time on Saturday to review it. So you sent the document to your personal email account to enable you to open the document from your home PC. This is because you don’t have </a:t>
            </a:r>
            <a:r>
              <a:rPr lang="en-US" sz="1600" dirty="0" smtClean="0">
                <a:solidFill>
                  <a:schemeClr val="tx1">
                    <a:lumMod val="50000"/>
                  </a:schemeClr>
                </a:solidFill>
              </a:rPr>
              <a:t>a work </a:t>
            </a:r>
            <a:r>
              <a:rPr lang="en-US" sz="1600" dirty="0">
                <a:solidFill>
                  <a:schemeClr val="tx1">
                    <a:lumMod val="50000"/>
                  </a:schemeClr>
                </a:solidFill>
              </a:rPr>
              <a:t>laptop. </a:t>
            </a:r>
          </a:p>
        </p:txBody>
      </p:sp>
    </p:spTree>
    <p:extLst>
      <p:ext uri="{BB962C8B-B14F-4D97-AF65-F5344CB8AC3E}">
        <p14:creationId xmlns:p14="http://schemas.microsoft.com/office/powerpoint/2010/main" val="3083269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3416320"/>
          </a:xfrm>
          <a:prstGeom prst="rect">
            <a:avLst/>
          </a:prstGeom>
        </p:spPr>
        <p:txBody>
          <a:bodyPr wrap="square">
            <a:spAutoFit/>
          </a:bodyPr>
          <a:lstStyle/>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Do you think it’s right what your team members are doing?</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Given that the new employee is fine with the jokes, is it ok to continue and not to address it?</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a:t>
            </a:r>
            <a:r>
              <a:rPr lang="en-US" dirty="0">
                <a:solidFill>
                  <a:schemeClr val="tx1">
                    <a:lumMod val="50000"/>
                  </a:schemeClr>
                </a:solidFill>
              </a:rPr>
              <a:t>are the possible consequences of taking no </a:t>
            </a:r>
            <a:r>
              <a:rPr lang="en-US" dirty="0" smtClean="0">
                <a:solidFill>
                  <a:schemeClr val="tx1">
                    <a:lumMod val="50000"/>
                  </a:schemeClr>
                </a:solidFill>
              </a:rPr>
              <a:t>action?</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Who </a:t>
            </a:r>
            <a:r>
              <a:rPr lang="en-US" dirty="0">
                <a:solidFill>
                  <a:schemeClr val="tx1">
                    <a:lumMod val="50000"/>
                  </a:schemeClr>
                </a:solidFill>
              </a:rPr>
              <a:t>is responsible for creating the right working environment?</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p:txBody>
      </p:sp>
      <p:sp>
        <p:nvSpPr>
          <p:cNvPr id="13" name="Rectangle 12"/>
          <p:cNvSpPr/>
          <p:nvPr/>
        </p:nvSpPr>
        <p:spPr>
          <a:xfrm>
            <a:off x="3168000" y="332656"/>
            <a:ext cx="5796488" cy="1754326"/>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dirty="0">
                <a:solidFill>
                  <a:schemeClr val="tx1">
                    <a:lumMod val="50000"/>
                  </a:schemeClr>
                </a:solidFill>
              </a:rPr>
              <a:t>A new colleague from overseas joins your team; it is his first job ever. Some of your team members have played some light-hearted jokes on him and have teased him about his age and “funny” accent. He seems to have taken all the teasing well so far and appears to be enjoying his work</a:t>
            </a:r>
            <a:r>
              <a:rPr lang="en-US" dirty="0" smtClean="0">
                <a:solidFill>
                  <a:schemeClr val="tx1">
                    <a:lumMod val="50000"/>
                  </a:schemeClr>
                </a:solidFill>
              </a:rPr>
              <a:t>.</a:t>
            </a:r>
            <a:endParaRPr lang="en-US" dirty="0">
              <a:solidFill>
                <a:schemeClr val="tx1">
                  <a:lumMod val="50000"/>
                </a:schemeClr>
              </a:solidFill>
            </a:endParaRPr>
          </a:p>
        </p:txBody>
      </p:sp>
      <p:sp>
        <p:nvSpPr>
          <p:cNvPr id="5" name="Rectangle 4">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pic>
        <p:nvPicPr>
          <p:cNvPr id="1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68000" cy="1754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a:hlinkClick r:id="rId5" action="ppaction://hlinksldjump"/>
          </p:cNvPr>
          <p:cNvSpPr/>
          <p:nvPr/>
        </p:nvSpPr>
        <p:spPr>
          <a:xfrm>
            <a:off x="74873" y="1800200"/>
            <a:ext cx="3021119" cy="377425"/>
          </a:xfrm>
          <a:prstGeom prst="rect">
            <a:avLst/>
          </a:prstGeom>
          <a:solidFill>
            <a:schemeClr val="accent1">
              <a:lumMod val="75000"/>
              <a:lumOff val="25000"/>
            </a:schemeClr>
          </a:solidFill>
          <a:ln/>
        </p:spPr>
        <p:style>
          <a:lnRef idx="0">
            <a:schemeClr val="accent4"/>
          </a:lnRef>
          <a:fillRef idx="3">
            <a:schemeClr val="accent4"/>
          </a:fillRef>
          <a:effectRef idx="3">
            <a:schemeClr val="accent4"/>
          </a:effectRef>
          <a:fontRef idx="minor">
            <a:schemeClr val="lt1"/>
          </a:fontRef>
        </p:style>
        <p:txBody>
          <a:bodyPr rtlCol="0" anchor="ctr"/>
          <a:lstStyle/>
          <a:p>
            <a:r>
              <a:rPr lang="en-US" sz="1200" dirty="0" smtClean="0">
                <a:latin typeface="Interstate" pitchFamily="50" charset="0"/>
              </a:rPr>
              <a:t>Teasing a co-worker </a:t>
            </a:r>
            <a:endParaRPr lang="en-US" sz="1200" dirty="0">
              <a:latin typeface="Interstate" pitchFamily="50" charset="0"/>
            </a:endParaRPr>
          </a:p>
        </p:txBody>
      </p:sp>
    </p:spTree>
    <p:extLst>
      <p:ext uri="{BB962C8B-B14F-4D97-AF65-F5344CB8AC3E}">
        <p14:creationId xmlns:p14="http://schemas.microsoft.com/office/powerpoint/2010/main" val="2676626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3693319"/>
          </a:xfrm>
          <a:prstGeom prst="rect">
            <a:avLst/>
          </a:prstGeom>
        </p:spPr>
        <p:txBody>
          <a:bodyPr wrap="square">
            <a:spAutoFit/>
          </a:bodyPr>
          <a:lstStyle/>
          <a:p>
            <a:r>
              <a:rPr lang="en-US" b="1" dirty="0"/>
              <a:t>The Right Approach </a:t>
            </a:r>
            <a:endParaRPr lang="en-US" b="1" dirty="0" smtClean="0"/>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It’s not right to make fun and jokes on people, even if they are fine with it. The Mubadala Code </a:t>
            </a:r>
            <a:r>
              <a:rPr lang="en-US" dirty="0">
                <a:solidFill>
                  <a:schemeClr val="tx1">
                    <a:lumMod val="50000"/>
                  </a:schemeClr>
                </a:solidFill>
              </a:rPr>
              <a:t>of Conduct </a:t>
            </a:r>
            <a:r>
              <a:rPr lang="en-US" dirty="0" smtClean="0">
                <a:solidFill>
                  <a:schemeClr val="tx1">
                    <a:lumMod val="50000"/>
                  </a:schemeClr>
                </a:solidFill>
              </a:rPr>
              <a:t>mandates that we must </a:t>
            </a:r>
            <a:r>
              <a:rPr lang="en-US" dirty="0">
                <a:solidFill>
                  <a:schemeClr val="tx1">
                    <a:lumMod val="50000"/>
                  </a:schemeClr>
                </a:solidFill>
              </a:rPr>
              <a:t>treat each other respectfully and fairly and not </a:t>
            </a:r>
            <a:r>
              <a:rPr lang="en-US" dirty="0" smtClean="0">
                <a:solidFill>
                  <a:schemeClr val="tx1">
                    <a:lumMod val="50000"/>
                  </a:schemeClr>
                </a:solidFill>
              </a:rPr>
              <a:t>tolerate harassment</a:t>
            </a:r>
            <a:r>
              <a:rPr lang="en-US" dirty="0">
                <a:solidFill>
                  <a:schemeClr val="tx1">
                    <a:lumMod val="50000"/>
                  </a:schemeClr>
                </a:solidFill>
              </a:rPr>
              <a:t>, abusive, or offensive </a:t>
            </a:r>
            <a:r>
              <a:rPr lang="en-US" dirty="0" smtClean="0">
                <a:solidFill>
                  <a:schemeClr val="tx1">
                    <a:lumMod val="50000"/>
                  </a:schemeClr>
                </a:solidFill>
              </a:rPr>
              <a:t>behavior</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It’s everyone responsibility to ensure we have the right culture within our team, department, functions and organization.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a:solidFill>
                  <a:schemeClr val="tx1">
                    <a:lumMod val="50000"/>
                  </a:schemeClr>
                </a:solidFill>
              </a:rPr>
              <a:t>The team lead should address this behavior with the employees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If no action is taken, the team members might continue with the jokes and it gets worse.</a:t>
            </a:r>
          </a:p>
          <a:p>
            <a:pPr marL="285750" indent="-285750">
              <a:buFont typeface="Wingdings" panose="05000000000000000000" pitchFamily="2" charset="2"/>
              <a:buChar char="v"/>
            </a:pPr>
            <a:endParaRPr lang="en-US" dirty="0" smtClean="0"/>
          </a:p>
        </p:txBody>
      </p:sp>
      <p:sp>
        <p:nvSpPr>
          <p:cNvPr id="6" name="Rectangle 5">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sp>
        <p:nvSpPr>
          <p:cNvPr id="17" name="Rectangle 16"/>
          <p:cNvSpPr/>
          <p:nvPr/>
        </p:nvSpPr>
        <p:spPr>
          <a:xfrm>
            <a:off x="3168000" y="332656"/>
            <a:ext cx="5796488" cy="1754326"/>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dirty="0">
                <a:solidFill>
                  <a:schemeClr val="tx1">
                    <a:lumMod val="50000"/>
                  </a:schemeClr>
                </a:solidFill>
              </a:rPr>
              <a:t>A new colleague from overseas joins your team; it is his first job ever. Some of your team members have played some light-hearted jokes on him and have teased him about his age and “funny” accent. He seems to have taken all the teasing well so far and appears to be enjoying his work</a:t>
            </a:r>
            <a:r>
              <a:rPr lang="en-US" dirty="0" smtClean="0">
                <a:solidFill>
                  <a:schemeClr val="tx1">
                    <a:lumMod val="50000"/>
                  </a:schemeClr>
                </a:solidFill>
              </a:rPr>
              <a:t>.</a:t>
            </a:r>
            <a:endParaRPr lang="en-US" dirty="0">
              <a:solidFill>
                <a:schemeClr val="tx1">
                  <a:lumMod val="50000"/>
                </a:schemeClr>
              </a:solidFill>
            </a:endParaRPr>
          </a:p>
        </p:txBody>
      </p:sp>
      <p:pic>
        <p:nvPicPr>
          <p:cNvPr id="1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48" y="44624"/>
            <a:ext cx="3168000" cy="1754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a:hlinkClick r:id="rId4" action="ppaction://hlinksldjump"/>
          </p:cNvPr>
          <p:cNvSpPr/>
          <p:nvPr/>
        </p:nvSpPr>
        <p:spPr>
          <a:xfrm>
            <a:off x="110721" y="1844824"/>
            <a:ext cx="3021119" cy="377425"/>
          </a:xfrm>
          <a:prstGeom prst="rect">
            <a:avLst/>
          </a:prstGeom>
          <a:solidFill>
            <a:schemeClr val="accent1">
              <a:lumMod val="75000"/>
              <a:lumOff val="25000"/>
            </a:schemeClr>
          </a:solidFill>
          <a:ln/>
        </p:spPr>
        <p:style>
          <a:lnRef idx="0">
            <a:schemeClr val="accent4"/>
          </a:lnRef>
          <a:fillRef idx="3">
            <a:schemeClr val="accent4"/>
          </a:fillRef>
          <a:effectRef idx="3">
            <a:schemeClr val="accent4"/>
          </a:effectRef>
          <a:fontRef idx="minor">
            <a:schemeClr val="lt1"/>
          </a:fontRef>
        </p:style>
        <p:txBody>
          <a:bodyPr rtlCol="0" anchor="ctr"/>
          <a:lstStyle/>
          <a:p>
            <a:r>
              <a:rPr lang="en-US" sz="1200" dirty="0" smtClean="0">
                <a:latin typeface="Interstate" pitchFamily="50" charset="0"/>
              </a:rPr>
              <a:t>Teasing a co-worker </a:t>
            </a:r>
            <a:endParaRPr lang="en-US" sz="1200" dirty="0">
              <a:latin typeface="Interstate" pitchFamily="50" charset="0"/>
            </a:endParaRPr>
          </a:p>
        </p:txBody>
      </p:sp>
    </p:spTree>
    <p:extLst>
      <p:ext uri="{BB962C8B-B14F-4D97-AF65-F5344CB8AC3E}">
        <p14:creationId xmlns:p14="http://schemas.microsoft.com/office/powerpoint/2010/main" val="3723778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638067"/>
            <a:ext cx="8706535" cy="4801314"/>
          </a:xfrm>
          <a:prstGeom prst="rect">
            <a:avLst/>
          </a:prstGeom>
        </p:spPr>
        <p:txBody>
          <a:bodyPr wrap="square">
            <a:spAutoFit/>
          </a:bodyPr>
          <a:lstStyle/>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Any red flags? If yes highlight them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Can you accept this invitation? </a:t>
            </a:r>
            <a:endParaRPr lang="en-US" dirty="0">
              <a:solidFill>
                <a:schemeClr val="tx1">
                  <a:lumMod val="50000"/>
                </a:schemeClr>
              </a:solidFill>
            </a:endParaRP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Is it ok that your spouse is also sponsored for this trip?</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Who should be informed about this invitation? </a:t>
            </a:r>
            <a:endParaRPr lang="en-US" dirty="0">
              <a:solidFill>
                <a:schemeClr val="tx1">
                  <a:lumMod val="50000"/>
                </a:schemeClr>
              </a:solidFill>
            </a:endParaRP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p:txBody>
      </p:sp>
      <p:sp>
        <p:nvSpPr>
          <p:cNvPr id="13" name="Rectangle 12"/>
          <p:cNvSpPr/>
          <p:nvPr/>
        </p:nvSpPr>
        <p:spPr>
          <a:xfrm>
            <a:off x="2951862" y="44624"/>
            <a:ext cx="6012626" cy="2585323"/>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sz="1600" dirty="0"/>
              <a:t>You are a physician and </a:t>
            </a:r>
            <a:r>
              <a:rPr lang="en-US" sz="1600" dirty="0" smtClean="0"/>
              <a:t>a representative from a pharmaceutical </a:t>
            </a:r>
            <a:r>
              <a:rPr lang="en-US" sz="1600" dirty="0"/>
              <a:t>company has invited </a:t>
            </a:r>
            <a:r>
              <a:rPr lang="en-US" sz="1600" dirty="0" smtClean="0"/>
              <a:t>you to speak </a:t>
            </a:r>
            <a:r>
              <a:rPr lang="en-US" sz="1600" dirty="0"/>
              <a:t>at a conference </a:t>
            </a:r>
            <a:r>
              <a:rPr lang="en-US" sz="1600" dirty="0" smtClean="0"/>
              <a:t>about </a:t>
            </a:r>
            <a:r>
              <a:rPr lang="en-US" sz="1600" dirty="0"/>
              <a:t>your recent research </a:t>
            </a:r>
            <a:r>
              <a:rPr lang="en-US" sz="1600" dirty="0" smtClean="0"/>
              <a:t>developments. </a:t>
            </a:r>
            <a:r>
              <a:rPr lang="en-US" sz="1600" dirty="0"/>
              <a:t>This will provide you with the opportunity to </a:t>
            </a:r>
            <a:r>
              <a:rPr lang="en-US" sz="1600" dirty="0" smtClean="0"/>
              <a:t>meet your peers in the industry and get feedback on your research.  The pharmaceutical </a:t>
            </a:r>
            <a:r>
              <a:rPr lang="en-US" sz="1600" dirty="0"/>
              <a:t>r</a:t>
            </a:r>
            <a:r>
              <a:rPr lang="en-US" sz="1600" dirty="0" smtClean="0"/>
              <a:t>epresentative, informed you that they will cover all your trip expenses and they would like to invite your spouse to the trip. Also he informed you that his company arranged a 3 day tour package for your wife, so she won’t get bored while you are in the conference. </a:t>
            </a:r>
            <a:endParaRPr lang="en-US" sz="1600" dirty="0"/>
          </a:p>
        </p:txBody>
      </p:sp>
      <p:sp>
        <p:nvSpPr>
          <p:cNvPr id="5" name="Rectangle 4">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0" name="Group 9"/>
          <p:cNvGrpSpPr/>
          <p:nvPr/>
        </p:nvGrpSpPr>
        <p:grpSpPr>
          <a:xfrm>
            <a:off x="539552" y="125388"/>
            <a:ext cx="1941066" cy="2223492"/>
            <a:chOff x="5799286" y="1133500"/>
            <a:chExt cx="1941066" cy="2223492"/>
          </a:xfrm>
        </p:grpSpPr>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8143" y="1133500"/>
              <a:ext cx="1789043" cy="179703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6" name="Rectangle 15"/>
            <p:cNvSpPr/>
            <p:nvPr/>
          </p:nvSpPr>
          <p:spPr>
            <a:xfrm>
              <a:off x="5799286" y="2977732"/>
              <a:ext cx="1941066" cy="379260"/>
            </a:xfrm>
            <a:prstGeom prst="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n-US" sz="1400" dirty="0" smtClean="0">
                  <a:latin typeface="Interstate" pitchFamily="50" charset="0"/>
                </a:rPr>
                <a:t>Sponsorship</a:t>
              </a:r>
              <a:endParaRPr lang="en-US" sz="1400" dirty="0">
                <a:latin typeface="Interstate" pitchFamily="50" charset="0"/>
              </a:endParaRPr>
            </a:p>
          </p:txBody>
        </p:sp>
      </p:grpSp>
    </p:spTree>
    <p:extLst>
      <p:ext uri="{BB962C8B-B14F-4D97-AF65-F5344CB8AC3E}">
        <p14:creationId xmlns:p14="http://schemas.microsoft.com/office/powerpoint/2010/main" val="2703833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564904"/>
            <a:ext cx="8706535" cy="3416320"/>
          </a:xfrm>
          <a:prstGeom prst="rect">
            <a:avLst/>
          </a:prstGeom>
        </p:spPr>
        <p:txBody>
          <a:bodyPr wrap="square">
            <a:spAutoFit/>
          </a:bodyPr>
          <a:lstStyle/>
          <a:p>
            <a:r>
              <a:rPr lang="en-US" b="1" dirty="0"/>
              <a:t>The Right Approach </a:t>
            </a:r>
            <a:endParaRPr lang="en-US" b="1" dirty="0" smtClean="0"/>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Given the nature of this sponsorship, this requires a disclosure to the Ethics &amp; Compliance Office by completing the approval form and submitting all the supporting documents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It’s indeed a red flag to sponsor your spouse to this trip and offer an entertainment plan</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Always check the legitimacy of these events, who will be attending, why they are inviting “me” to this event, what benefit I will get from this event, and what’s the added value for my employer/hospital? </a:t>
            </a:r>
          </a:p>
          <a:p>
            <a:pPr marL="285750" indent="-285750">
              <a:buFont typeface="Wingdings" panose="05000000000000000000" pitchFamily="2" charset="2"/>
              <a:buChar char="v"/>
            </a:pPr>
            <a:endParaRPr lang="en-US" dirty="0">
              <a:solidFill>
                <a:schemeClr val="tx1">
                  <a:lumMod val="50000"/>
                </a:schemeClr>
              </a:solidFill>
            </a:endParaRPr>
          </a:p>
        </p:txBody>
      </p:sp>
      <p:sp>
        <p:nvSpPr>
          <p:cNvPr id="6" name="Rectangle 5">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sp>
        <p:nvSpPr>
          <p:cNvPr id="17" name="Rectangle 16"/>
          <p:cNvSpPr/>
          <p:nvPr/>
        </p:nvSpPr>
        <p:spPr>
          <a:xfrm>
            <a:off x="2951862" y="44624"/>
            <a:ext cx="6012626" cy="2585323"/>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sz="1600" dirty="0"/>
              <a:t>You are a physician and a representative from a pharmaceutical company has invited you to speak at a conference about your recent research developments. This will provide you with the opportunity to meet your peers in the industry and get feedback on your research.  The pharmaceutical representative, informed you that they will cover all your trip expenses and they would like to invite your spouse to the trip. Also he informed you that his company arranged a 3 day tour package for your wife, so she won’t get bored while you are in the conference. </a:t>
            </a:r>
          </a:p>
        </p:txBody>
      </p:sp>
      <p:grpSp>
        <p:nvGrpSpPr>
          <p:cNvPr id="11" name="Group 10"/>
          <p:cNvGrpSpPr/>
          <p:nvPr/>
        </p:nvGrpSpPr>
        <p:grpSpPr>
          <a:xfrm>
            <a:off x="539552" y="125388"/>
            <a:ext cx="1941066" cy="2223492"/>
            <a:chOff x="5799286" y="1133500"/>
            <a:chExt cx="1941066" cy="2223492"/>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143" y="1133500"/>
              <a:ext cx="1789043" cy="179703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3" name="Rectangle 12"/>
            <p:cNvSpPr/>
            <p:nvPr/>
          </p:nvSpPr>
          <p:spPr>
            <a:xfrm>
              <a:off x="5799286" y="2977732"/>
              <a:ext cx="1941066" cy="379260"/>
            </a:xfrm>
            <a:prstGeom prst="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en-US" sz="1400" dirty="0" smtClean="0">
                  <a:latin typeface="Interstate" pitchFamily="50" charset="0"/>
                </a:rPr>
                <a:t>Sponsorship</a:t>
              </a:r>
              <a:endParaRPr lang="en-US" sz="1400" dirty="0">
                <a:latin typeface="Interstate" pitchFamily="50" charset="0"/>
              </a:endParaRPr>
            </a:p>
          </p:txBody>
        </p:sp>
      </p:grpSp>
    </p:spTree>
    <p:extLst>
      <p:ext uri="{BB962C8B-B14F-4D97-AF65-F5344CB8AC3E}">
        <p14:creationId xmlns:p14="http://schemas.microsoft.com/office/powerpoint/2010/main" val="3417270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131840" y="260648"/>
            <a:ext cx="5754207" cy="2031325"/>
          </a:xfrm>
          <a:prstGeom prst="rect">
            <a:avLst/>
          </a:prstGeom>
        </p:spPr>
        <p:txBody>
          <a:bodyPr wrap="square">
            <a:spAutoFit/>
          </a:bodyPr>
          <a:lstStyle/>
          <a:p>
            <a:pPr algn="just"/>
            <a:r>
              <a:rPr lang="en-US" b="1" dirty="0"/>
              <a:t>Scenario</a:t>
            </a:r>
          </a:p>
          <a:p>
            <a:pPr algn="just"/>
            <a:r>
              <a:rPr lang="en-US" dirty="0">
                <a:solidFill>
                  <a:schemeClr val="tx1">
                    <a:lumMod val="50000"/>
                  </a:schemeClr>
                </a:solidFill>
              </a:rPr>
              <a:t>You are a Procurement Business Partner involved in a tender for a new service that your business requires. A sales person for one of the bidding companies offers you a gift of an Apple iPod (valued at AED 500) in return for a “heads up” about the prices bid by other companies who are competing for the business.</a:t>
            </a:r>
          </a:p>
        </p:txBody>
      </p:sp>
      <p:sp>
        <p:nvSpPr>
          <p:cNvPr id="9" name="Rectangle 8"/>
          <p:cNvSpPr/>
          <p:nvPr/>
        </p:nvSpPr>
        <p:spPr>
          <a:xfrm>
            <a:off x="179511" y="2276872"/>
            <a:ext cx="8706535" cy="3970318"/>
          </a:xfrm>
          <a:prstGeom prst="rect">
            <a:avLst/>
          </a:prstGeom>
        </p:spPr>
        <p:txBody>
          <a:bodyPr wrap="square">
            <a:spAutoFit/>
          </a:bodyPr>
          <a:lstStyle/>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Would </a:t>
            </a:r>
            <a:r>
              <a:rPr lang="en-US" dirty="0">
                <a:solidFill>
                  <a:schemeClr val="tx1">
                    <a:lumMod val="50000"/>
                  </a:schemeClr>
                </a:solidFill>
              </a:rPr>
              <a:t>there be any </a:t>
            </a:r>
            <a:r>
              <a:rPr lang="en-US" dirty="0" smtClean="0">
                <a:solidFill>
                  <a:schemeClr val="tx1">
                    <a:lumMod val="50000"/>
                  </a:schemeClr>
                </a:solidFill>
              </a:rPr>
              <a:t>difference if the value of the gift was below AED 500?</a:t>
            </a:r>
          </a:p>
          <a:p>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Would it be fine to accept the gift, even if you obtained your leader’s approval?</a:t>
            </a:r>
          </a:p>
          <a:p>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Would your answer change if there wasn’t  a bidding exercise?</a:t>
            </a:r>
          </a:p>
          <a:p>
            <a:endParaRPr lang="en-US" dirty="0" smtClean="0">
              <a:solidFill>
                <a:schemeClr val="tx1">
                  <a:lumMod val="50000"/>
                </a:schemeClr>
              </a:solidFill>
            </a:endParaRPr>
          </a:p>
          <a:p>
            <a:pPr marL="285750" indent="-285750">
              <a:buFont typeface="Wingdings" panose="05000000000000000000" pitchFamily="2" charset="2"/>
              <a:buChar char="v"/>
            </a:pPr>
            <a:r>
              <a:rPr lang="en-US" dirty="0">
                <a:solidFill>
                  <a:schemeClr val="tx1">
                    <a:lumMod val="50000"/>
                  </a:schemeClr>
                </a:solidFill>
              </a:rPr>
              <a:t>What would be </a:t>
            </a:r>
            <a:r>
              <a:rPr lang="en-US" dirty="0" smtClean="0">
                <a:solidFill>
                  <a:schemeClr val="tx1">
                    <a:lumMod val="50000"/>
                  </a:schemeClr>
                </a:solidFill>
              </a:rPr>
              <a:t>the risk </a:t>
            </a:r>
            <a:r>
              <a:rPr lang="en-US" dirty="0">
                <a:solidFill>
                  <a:schemeClr val="tx1">
                    <a:lumMod val="50000"/>
                  </a:schemeClr>
                </a:solidFill>
              </a:rPr>
              <a:t>for you and what would be the risk for </a:t>
            </a:r>
            <a:r>
              <a:rPr lang="en-US" dirty="0" smtClean="0">
                <a:solidFill>
                  <a:schemeClr val="tx1">
                    <a:lumMod val="50000"/>
                  </a:schemeClr>
                </a:solidFill>
              </a:rPr>
              <a:t>your business </a:t>
            </a:r>
            <a:r>
              <a:rPr lang="en-US" dirty="0">
                <a:solidFill>
                  <a:schemeClr val="tx1">
                    <a:lumMod val="50000"/>
                  </a:schemeClr>
                </a:solidFill>
              </a:rPr>
              <a:t>if you accept the gift</a:t>
            </a:r>
            <a:r>
              <a:rPr lang="en-US" dirty="0" smtClean="0">
                <a:solidFill>
                  <a:schemeClr val="tx1">
                    <a:lumMod val="50000"/>
                  </a:schemeClr>
                </a:solidFill>
              </a:rPr>
              <a:t>?</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Mubadala Code of Conduct </a:t>
            </a:r>
            <a:r>
              <a:rPr lang="en-US" dirty="0">
                <a:solidFill>
                  <a:schemeClr val="tx1">
                    <a:lumMod val="50000"/>
                  </a:schemeClr>
                </a:solidFill>
              </a:rPr>
              <a:t>Policies </a:t>
            </a:r>
            <a:r>
              <a:rPr lang="en-US" dirty="0" smtClean="0">
                <a:solidFill>
                  <a:schemeClr val="tx1">
                    <a:lumMod val="50000"/>
                  </a:schemeClr>
                </a:solidFill>
              </a:rPr>
              <a:t>would apply </a:t>
            </a:r>
            <a:r>
              <a:rPr lang="en-US" dirty="0">
                <a:solidFill>
                  <a:schemeClr val="tx1">
                    <a:lumMod val="50000"/>
                  </a:schemeClr>
                </a:solidFill>
              </a:rPr>
              <a:t>in this particular scenario</a:t>
            </a:r>
            <a:r>
              <a:rPr lang="en-US" dirty="0" smtClean="0">
                <a:solidFill>
                  <a:schemeClr val="tx1">
                    <a:lumMod val="50000"/>
                  </a:schemeClr>
                </a:solidFill>
              </a:rPr>
              <a:t>? E.g. [</a:t>
            </a:r>
            <a:r>
              <a:rPr lang="en-US" dirty="0">
                <a:solidFill>
                  <a:schemeClr val="tx1">
                    <a:lumMod val="50000"/>
                  </a:schemeClr>
                </a:solidFill>
              </a:rPr>
              <a:t>Code of Conduct; </a:t>
            </a:r>
            <a:r>
              <a:rPr lang="en-US" dirty="0" smtClean="0">
                <a:solidFill>
                  <a:schemeClr val="tx1">
                    <a:lumMod val="50000"/>
                  </a:schemeClr>
                </a:solidFill>
              </a:rPr>
              <a:t>Anti-bribery &amp; Corruption </a:t>
            </a:r>
            <a:r>
              <a:rPr lang="en-US" dirty="0">
                <a:solidFill>
                  <a:schemeClr val="tx1">
                    <a:lumMod val="50000"/>
                  </a:schemeClr>
                </a:solidFill>
              </a:rPr>
              <a:t>Policy; Competition Law </a:t>
            </a:r>
            <a:r>
              <a:rPr lang="en-US" dirty="0" smtClean="0">
                <a:solidFill>
                  <a:schemeClr val="tx1">
                    <a:lumMod val="50000"/>
                  </a:schemeClr>
                </a:solidFill>
              </a:rPr>
              <a:t>Policy, Conflict </a:t>
            </a:r>
            <a:r>
              <a:rPr lang="en-US" dirty="0">
                <a:solidFill>
                  <a:schemeClr val="tx1">
                    <a:lumMod val="50000"/>
                  </a:schemeClr>
                </a:solidFill>
              </a:rPr>
              <a:t>of </a:t>
            </a:r>
            <a:r>
              <a:rPr lang="en-US" dirty="0" smtClean="0">
                <a:solidFill>
                  <a:schemeClr val="tx1">
                    <a:lumMod val="50000"/>
                  </a:schemeClr>
                </a:solidFill>
              </a:rPr>
              <a:t>Interest Policy]</a:t>
            </a:r>
            <a:endParaRPr lang="en-US" dirty="0">
              <a:solidFill>
                <a:schemeClr val="tx1">
                  <a:lumMod val="50000"/>
                </a:schemeClr>
              </a:solidFill>
            </a:endParaRPr>
          </a:p>
        </p:txBody>
      </p:sp>
      <p:sp>
        <p:nvSpPr>
          <p:cNvPr id="2" name="Rectangle 1">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8" name="Rectangle 7">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36996"/>
            <a:ext cx="2576467" cy="15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a:hlinkClick r:id="rId4" action="ppaction://hlinksldjump"/>
          </p:cNvPr>
          <p:cNvSpPr/>
          <p:nvPr/>
        </p:nvSpPr>
        <p:spPr>
          <a:xfrm>
            <a:off x="340262" y="1805133"/>
            <a:ext cx="2474195" cy="360040"/>
          </a:xfrm>
          <a:prstGeom prst="rect">
            <a:avLst/>
          </a:prstGeom>
          <a:solidFill>
            <a:srgbClr val="B4CD2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latin typeface="Interstate" pitchFamily="50" charset="0"/>
              </a:rPr>
              <a:t>The Gift </a:t>
            </a:r>
            <a:endParaRPr lang="en-US" dirty="0">
              <a:latin typeface="Interstate" pitchFamily="50" charset="0"/>
            </a:endParaRPr>
          </a:p>
        </p:txBody>
      </p:sp>
    </p:spTree>
    <p:extLst>
      <p:ext uri="{BB962C8B-B14F-4D97-AF65-F5344CB8AC3E}">
        <p14:creationId xmlns:p14="http://schemas.microsoft.com/office/powerpoint/2010/main" val="11584752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549803"/>
            <a:ext cx="8706535" cy="2308324"/>
          </a:xfrm>
          <a:prstGeom prst="rect">
            <a:avLst/>
          </a:prstGeom>
        </p:spPr>
        <p:txBody>
          <a:bodyPr wrap="square">
            <a:spAutoFit/>
          </a:bodyPr>
          <a:lstStyle/>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a:solidFill>
                  <a:schemeClr val="tx1">
                    <a:lumMod val="50000"/>
                  </a:schemeClr>
                </a:solidFill>
              </a:rPr>
              <a:t>Is this kind of entertainment </a:t>
            </a:r>
            <a:r>
              <a:rPr lang="en-US" dirty="0" smtClean="0">
                <a:solidFill>
                  <a:schemeClr val="tx1">
                    <a:lumMod val="50000"/>
                  </a:schemeClr>
                </a:solidFill>
              </a:rPr>
              <a:t>acceptable?</a:t>
            </a:r>
          </a:p>
          <a:p>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if your manager approved it?</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should you do? </a:t>
            </a:r>
            <a:endParaRPr lang="en-US" dirty="0">
              <a:solidFill>
                <a:schemeClr val="tx1">
                  <a:lumMod val="50000"/>
                </a:schemeClr>
              </a:solidFill>
            </a:endParaRPr>
          </a:p>
          <a:p>
            <a:pPr marL="285750" indent="-285750">
              <a:buFont typeface="Wingdings" panose="05000000000000000000" pitchFamily="2" charset="2"/>
              <a:buChar char="v"/>
            </a:pPr>
            <a:endParaRPr lang="en-US" dirty="0" smtClean="0"/>
          </a:p>
        </p:txBody>
      </p:sp>
      <p:sp>
        <p:nvSpPr>
          <p:cNvPr id="13" name="Rectangle 12"/>
          <p:cNvSpPr/>
          <p:nvPr/>
        </p:nvSpPr>
        <p:spPr>
          <a:xfrm>
            <a:off x="2951862" y="188640"/>
            <a:ext cx="6012626" cy="2308324"/>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dirty="0">
                <a:solidFill>
                  <a:schemeClr val="tx1">
                    <a:lumMod val="50000"/>
                  </a:schemeClr>
                </a:solidFill>
              </a:rPr>
              <a:t>You are discussing a recent Healthcare technology with one of your suppliers. After the meeting, the supplier suggested that </a:t>
            </a:r>
            <a:r>
              <a:rPr lang="en-US" dirty="0" smtClean="0">
                <a:solidFill>
                  <a:schemeClr val="tx1">
                    <a:lumMod val="50000"/>
                  </a:schemeClr>
                </a:solidFill>
              </a:rPr>
              <a:t>you </a:t>
            </a:r>
            <a:r>
              <a:rPr lang="en-US" dirty="0">
                <a:solidFill>
                  <a:schemeClr val="tx1">
                    <a:lumMod val="50000"/>
                  </a:schemeClr>
                </a:solidFill>
              </a:rPr>
              <a:t>arrange a meeting with the technology developers to address all of your questions. The supplier added that the meeting will be in Cannes and there will be </a:t>
            </a:r>
            <a:r>
              <a:rPr lang="en-US" dirty="0" smtClean="0">
                <a:solidFill>
                  <a:schemeClr val="tx1">
                    <a:lumMod val="50000"/>
                  </a:schemeClr>
                </a:solidFill>
              </a:rPr>
              <a:t>a stop </a:t>
            </a:r>
            <a:r>
              <a:rPr lang="en-US" dirty="0">
                <a:solidFill>
                  <a:schemeClr val="tx1">
                    <a:lumMod val="50000"/>
                  </a:schemeClr>
                </a:solidFill>
              </a:rPr>
              <a:t>in Paris for quick shopping. The supplier asked you to bring your spouse with you and they will cover all the costs.</a:t>
            </a:r>
          </a:p>
        </p:txBody>
      </p:sp>
      <p:sp>
        <p:nvSpPr>
          <p:cNvPr id="5" name="Rectangle 4">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1" name="Group 10"/>
          <p:cNvGrpSpPr/>
          <p:nvPr/>
        </p:nvGrpSpPr>
        <p:grpSpPr>
          <a:xfrm>
            <a:off x="142294" y="188640"/>
            <a:ext cx="2790825" cy="2066925"/>
            <a:chOff x="33337" y="3199299"/>
            <a:chExt cx="2790825" cy="2066925"/>
          </a:xfrm>
        </p:grpSpPr>
        <p:pic>
          <p:nvPicPr>
            <p:cNvPr id="12" name="Picture 11"/>
            <p:cNvPicPr>
              <a:picLocks noChangeAspect="1"/>
            </p:cNvPicPr>
            <p:nvPr/>
          </p:nvPicPr>
          <p:blipFill>
            <a:blip r:embed="rId4"/>
            <a:stretch>
              <a:fillRect/>
            </a:stretch>
          </p:blipFill>
          <p:spPr>
            <a:xfrm>
              <a:off x="33337" y="3199299"/>
              <a:ext cx="2790825" cy="2066925"/>
            </a:xfrm>
            <a:prstGeom prst="rect">
              <a:avLst/>
            </a:prstGeom>
          </p:spPr>
        </p:pic>
        <p:sp>
          <p:nvSpPr>
            <p:cNvPr id="14" name="Rectangle 13"/>
            <p:cNvSpPr/>
            <p:nvPr/>
          </p:nvSpPr>
          <p:spPr>
            <a:xfrm>
              <a:off x="2323256" y="4921719"/>
              <a:ext cx="288032" cy="144016"/>
            </a:xfrm>
            <a:prstGeom prst="rect">
              <a:avLst/>
            </a:prstGeom>
            <a:solidFill>
              <a:srgbClr val="B4CD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41660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798926"/>
            <a:ext cx="8706535" cy="2862322"/>
          </a:xfrm>
          <a:prstGeom prst="rect">
            <a:avLst/>
          </a:prstGeom>
        </p:spPr>
        <p:txBody>
          <a:bodyPr wrap="square">
            <a:spAutoFit/>
          </a:bodyPr>
          <a:lstStyle/>
          <a:p>
            <a:r>
              <a:rPr lang="en-US" b="1" dirty="0"/>
              <a:t>The Right </a:t>
            </a:r>
            <a:r>
              <a:rPr lang="en-US" b="1" dirty="0" smtClean="0"/>
              <a:t>Approach</a:t>
            </a:r>
          </a:p>
          <a:p>
            <a:r>
              <a:rPr lang="en-US" b="1" dirty="0" smtClean="0">
                <a:solidFill>
                  <a:schemeClr val="tx1">
                    <a:lumMod val="50000"/>
                  </a:schemeClr>
                </a:solidFill>
              </a:rPr>
              <a:t> </a:t>
            </a:r>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These kind of offering could be viewed </a:t>
            </a:r>
            <a:r>
              <a:rPr lang="en-US" dirty="0">
                <a:solidFill>
                  <a:schemeClr val="tx1">
                    <a:lumMod val="50000"/>
                  </a:schemeClr>
                </a:solidFill>
              </a:rPr>
              <a:t>as a </a:t>
            </a:r>
            <a:r>
              <a:rPr lang="en-US" dirty="0" smtClean="0">
                <a:solidFill>
                  <a:schemeClr val="tx1">
                    <a:lumMod val="50000"/>
                  </a:schemeClr>
                </a:solidFill>
              </a:rPr>
              <a:t>Bribe and the Mubadala </a:t>
            </a:r>
            <a:r>
              <a:rPr lang="en-US" dirty="0">
                <a:solidFill>
                  <a:schemeClr val="tx1">
                    <a:lumMod val="50000"/>
                  </a:schemeClr>
                </a:solidFill>
              </a:rPr>
              <a:t>Group Anti-Bribery &amp; Corruption Policy prohibits </a:t>
            </a:r>
            <a:r>
              <a:rPr lang="en-US" dirty="0" smtClean="0">
                <a:solidFill>
                  <a:schemeClr val="tx1">
                    <a:lumMod val="50000"/>
                  </a:schemeClr>
                </a:solidFill>
              </a:rPr>
              <a:t>offering and receiving bribes</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a:solidFill>
                  <a:schemeClr val="tx1">
                    <a:lumMod val="50000"/>
                  </a:schemeClr>
                </a:solidFill>
              </a:rPr>
              <a:t>When you are on business trips you are representing </a:t>
            </a:r>
            <a:r>
              <a:rPr lang="en-US" dirty="0" smtClean="0">
                <a:solidFill>
                  <a:schemeClr val="tx1">
                    <a:lumMod val="50000"/>
                  </a:schemeClr>
                </a:solidFill>
              </a:rPr>
              <a:t>the Mubadala Group and </a:t>
            </a:r>
            <a:r>
              <a:rPr lang="en-US" dirty="0">
                <a:solidFill>
                  <a:schemeClr val="tx1">
                    <a:lumMod val="50000"/>
                  </a:schemeClr>
                </a:solidFill>
              </a:rPr>
              <a:t>need to be seen to uphold </a:t>
            </a:r>
            <a:r>
              <a:rPr lang="en-US" dirty="0" smtClean="0">
                <a:solidFill>
                  <a:schemeClr val="tx1">
                    <a:lumMod val="50000"/>
                  </a:schemeClr>
                </a:solidFill>
              </a:rPr>
              <a:t>our standards </a:t>
            </a:r>
            <a:r>
              <a:rPr lang="en-US" dirty="0">
                <a:solidFill>
                  <a:schemeClr val="tx1">
                    <a:lumMod val="50000"/>
                  </a:schemeClr>
                </a:solidFill>
              </a:rPr>
              <a:t>of ethics and integrity</a:t>
            </a:r>
            <a:r>
              <a:rPr lang="en-US" dirty="0" smtClean="0">
                <a:solidFill>
                  <a:schemeClr val="tx1">
                    <a:lumMod val="50000"/>
                  </a:schemeClr>
                </a:solidFill>
              </a:rPr>
              <a:t>.</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Report this supplier to your manager and the Ethics &amp; Compliance office</a:t>
            </a:r>
            <a:endParaRPr lang="en-US" dirty="0">
              <a:solidFill>
                <a:schemeClr val="tx1">
                  <a:lumMod val="50000"/>
                </a:schemeClr>
              </a:solidFill>
            </a:endParaRPr>
          </a:p>
          <a:p>
            <a:pPr marL="285750" indent="-285750">
              <a:buFont typeface="Wingdings" panose="05000000000000000000" pitchFamily="2" charset="2"/>
              <a:buChar char="v"/>
            </a:pPr>
            <a:endParaRPr lang="en-US" dirty="0" smtClean="0"/>
          </a:p>
        </p:txBody>
      </p:sp>
      <p:sp>
        <p:nvSpPr>
          <p:cNvPr id="13" name="Rectangle 12"/>
          <p:cNvSpPr/>
          <p:nvPr/>
        </p:nvSpPr>
        <p:spPr>
          <a:xfrm>
            <a:off x="2951862" y="188640"/>
            <a:ext cx="6012626" cy="2308324"/>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dirty="0">
                <a:solidFill>
                  <a:schemeClr val="tx1">
                    <a:lumMod val="50000"/>
                  </a:schemeClr>
                </a:solidFill>
              </a:rPr>
              <a:t>You are discussing a recent Healthcare technology with one of your suppliers. After the meeting, the supplier suggested that you arrange a meeting with the technology developers to address all of your questions. The supplier added that the meeting will be in Cannes and there will be a stop in Paris for quick shopping. The supplier asked you to bring your spouse with you and they will cover all the costs.</a:t>
            </a:r>
          </a:p>
        </p:txBody>
      </p:sp>
      <p:sp>
        <p:nvSpPr>
          <p:cNvPr id="6" name="Rectangle 5">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1" name="Group 10"/>
          <p:cNvGrpSpPr/>
          <p:nvPr/>
        </p:nvGrpSpPr>
        <p:grpSpPr>
          <a:xfrm>
            <a:off x="142294" y="188640"/>
            <a:ext cx="2790825" cy="2066925"/>
            <a:chOff x="33337" y="3199299"/>
            <a:chExt cx="2790825" cy="2066925"/>
          </a:xfrm>
        </p:grpSpPr>
        <p:pic>
          <p:nvPicPr>
            <p:cNvPr id="12" name="Picture 11"/>
            <p:cNvPicPr>
              <a:picLocks noChangeAspect="1"/>
            </p:cNvPicPr>
            <p:nvPr/>
          </p:nvPicPr>
          <p:blipFill>
            <a:blip r:embed="rId3"/>
            <a:stretch>
              <a:fillRect/>
            </a:stretch>
          </p:blipFill>
          <p:spPr>
            <a:xfrm>
              <a:off x="33337" y="3199299"/>
              <a:ext cx="2790825" cy="2066925"/>
            </a:xfrm>
            <a:prstGeom prst="rect">
              <a:avLst/>
            </a:prstGeom>
          </p:spPr>
        </p:pic>
        <p:sp>
          <p:nvSpPr>
            <p:cNvPr id="14" name="Rectangle 13"/>
            <p:cNvSpPr/>
            <p:nvPr/>
          </p:nvSpPr>
          <p:spPr>
            <a:xfrm>
              <a:off x="2323256" y="4921719"/>
              <a:ext cx="288032" cy="144016"/>
            </a:xfrm>
            <a:prstGeom prst="rect">
              <a:avLst/>
            </a:prstGeom>
            <a:solidFill>
              <a:srgbClr val="B4CD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05988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876743"/>
            <a:ext cx="8706535" cy="5355312"/>
          </a:xfrm>
          <a:prstGeom prst="rect">
            <a:avLst/>
          </a:prstGeom>
        </p:spPr>
        <p:txBody>
          <a:bodyPr wrap="square">
            <a:spAutoFit/>
          </a:bodyPr>
          <a:lstStyle/>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How should Amal handle this situation? </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Is it ok to accept such offers? </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Could this be perceived as a bribe to </a:t>
            </a:r>
            <a:r>
              <a:rPr lang="en-US" dirty="0">
                <a:solidFill>
                  <a:schemeClr val="tx1">
                    <a:lumMod val="50000"/>
                  </a:schemeClr>
                </a:solidFill>
              </a:rPr>
              <a:t>directly or indirectly influence </a:t>
            </a:r>
            <a:r>
              <a:rPr lang="en-US" dirty="0" smtClean="0">
                <a:solidFill>
                  <a:schemeClr val="tx1">
                    <a:lumMod val="50000"/>
                  </a:schemeClr>
                </a:solidFill>
              </a:rPr>
              <a:t>your decision obtaining </a:t>
            </a:r>
            <a:r>
              <a:rPr lang="en-US" dirty="0">
                <a:solidFill>
                  <a:schemeClr val="tx1">
                    <a:lumMod val="50000"/>
                  </a:schemeClr>
                </a:solidFill>
              </a:rPr>
              <a:t>or retaining </a:t>
            </a:r>
            <a:r>
              <a:rPr lang="en-US" dirty="0" smtClean="0">
                <a:solidFill>
                  <a:schemeClr val="tx1">
                    <a:lumMod val="50000"/>
                  </a:schemeClr>
                </a:solidFill>
              </a:rPr>
              <a:t>business? </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Could Amal still do business with them? </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p:txBody>
      </p:sp>
      <p:sp>
        <p:nvSpPr>
          <p:cNvPr id="13" name="Rectangle 12"/>
          <p:cNvSpPr/>
          <p:nvPr/>
        </p:nvSpPr>
        <p:spPr>
          <a:xfrm>
            <a:off x="2951862" y="332656"/>
            <a:ext cx="6012626" cy="2031325"/>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dirty="0">
                <a:solidFill>
                  <a:schemeClr val="tx1">
                    <a:lumMod val="50000"/>
                  </a:schemeClr>
                </a:solidFill>
              </a:rPr>
              <a:t>Amal recently joined the Events Management Department and has been receiving a lot of e-mails and calls from vendors who offer free tickets, vouchers and discounts in return to facilitate </a:t>
            </a:r>
            <a:r>
              <a:rPr lang="en-US" dirty="0"/>
              <a:t>business with her company. Amal is overwhelmed with all these generous offers and </a:t>
            </a:r>
            <a:r>
              <a:rPr lang="en-US" dirty="0" smtClean="0"/>
              <a:t>she is not sure how to deal with these offers. </a:t>
            </a:r>
            <a:endParaRPr lang="en-US" dirty="0"/>
          </a:p>
        </p:txBody>
      </p:sp>
      <p:sp>
        <p:nvSpPr>
          <p:cNvPr id="5" name="Rectangle 4">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7384"/>
            <a:ext cx="2095500" cy="240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Rectangle 14"/>
          <p:cNvSpPr/>
          <p:nvPr/>
        </p:nvSpPr>
        <p:spPr>
          <a:xfrm>
            <a:off x="467544" y="2300908"/>
            <a:ext cx="2095500" cy="377425"/>
          </a:xfrm>
          <a:prstGeom prst="rect">
            <a:avLst/>
          </a:prstGeom>
          <a:solidFill>
            <a:srgbClr val="92D050"/>
          </a:solidFill>
          <a:ln/>
        </p:spPr>
        <p:style>
          <a:lnRef idx="0">
            <a:schemeClr val="accent4"/>
          </a:lnRef>
          <a:fillRef idx="3">
            <a:schemeClr val="accent4"/>
          </a:fillRef>
          <a:effectRef idx="3">
            <a:schemeClr val="accent4"/>
          </a:effectRef>
          <a:fontRef idx="minor">
            <a:schemeClr val="lt1"/>
          </a:fontRef>
        </p:style>
        <p:txBody>
          <a:bodyPr rtlCol="0" anchor="ctr"/>
          <a:lstStyle/>
          <a:p>
            <a:r>
              <a:rPr lang="en-US" sz="1200" dirty="0" smtClean="0">
                <a:latin typeface="Interstate" pitchFamily="50" charset="0"/>
              </a:rPr>
              <a:t>Discounts for Business </a:t>
            </a:r>
            <a:endParaRPr lang="en-US" sz="1200" dirty="0">
              <a:latin typeface="Interstate" pitchFamily="50" charset="0"/>
            </a:endParaRPr>
          </a:p>
        </p:txBody>
      </p:sp>
    </p:spTree>
    <p:extLst>
      <p:ext uri="{BB962C8B-B14F-4D97-AF65-F5344CB8AC3E}">
        <p14:creationId xmlns:p14="http://schemas.microsoft.com/office/powerpoint/2010/main" val="22380511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852936"/>
            <a:ext cx="8706535" cy="3416320"/>
          </a:xfrm>
          <a:prstGeom prst="rect">
            <a:avLst/>
          </a:prstGeom>
        </p:spPr>
        <p:txBody>
          <a:bodyPr wrap="square">
            <a:spAutoFit/>
          </a:bodyPr>
          <a:lstStyle/>
          <a:p>
            <a:r>
              <a:rPr lang="en-US" b="1" dirty="0"/>
              <a:t>The Right Approach </a:t>
            </a:r>
            <a:endParaRPr lang="en-US" b="1" dirty="0" smtClean="0"/>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Amal should ask her manager how such situations are dealt with. Also she is required to disclose these gifts to the Ethics &amp; Compliance office by completing the gift form. </a:t>
            </a:r>
          </a:p>
          <a:p>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Accepting these offers/gifts, may lead the vendor to expect something in return. It is not permissible to accept any offers/gifts </a:t>
            </a:r>
            <a:r>
              <a:rPr lang="en-US" dirty="0">
                <a:solidFill>
                  <a:schemeClr val="tx1">
                    <a:lumMod val="50000"/>
                  </a:schemeClr>
                </a:solidFill>
              </a:rPr>
              <a:t>that improperly influence or appear to influence you or anyone </a:t>
            </a:r>
            <a:r>
              <a:rPr lang="en-US" dirty="0" smtClean="0">
                <a:solidFill>
                  <a:schemeClr val="tx1">
                    <a:lumMod val="50000"/>
                  </a:schemeClr>
                </a:solidFill>
              </a:rPr>
              <a:t>else or </a:t>
            </a:r>
            <a:r>
              <a:rPr lang="en-US" dirty="0">
                <a:solidFill>
                  <a:schemeClr val="tx1">
                    <a:lumMod val="50000"/>
                  </a:schemeClr>
                </a:solidFill>
              </a:rPr>
              <a:t>have the intention of improperly obtaining or retaining business or any </a:t>
            </a:r>
            <a:r>
              <a:rPr lang="en-US" dirty="0" smtClean="0">
                <a:solidFill>
                  <a:schemeClr val="tx1">
                    <a:lumMod val="50000"/>
                  </a:schemeClr>
                </a:solidFill>
              </a:rPr>
              <a:t>business advantage. </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p:txBody>
      </p:sp>
      <p:sp>
        <p:nvSpPr>
          <p:cNvPr id="6" name="Rectangle 5">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7384"/>
            <a:ext cx="2095500" cy="240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Rectangle 14"/>
          <p:cNvSpPr/>
          <p:nvPr/>
        </p:nvSpPr>
        <p:spPr>
          <a:xfrm>
            <a:off x="467544" y="2300908"/>
            <a:ext cx="2095500" cy="377425"/>
          </a:xfrm>
          <a:prstGeom prst="rect">
            <a:avLst/>
          </a:prstGeom>
          <a:solidFill>
            <a:srgbClr val="92D050"/>
          </a:solidFill>
          <a:ln/>
        </p:spPr>
        <p:style>
          <a:lnRef idx="0">
            <a:schemeClr val="accent4"/>
          </a:lnRef>
          <a:fillRef idx="3">
            <a:schemeClr val="accent4"/>
          </a:fillRef>
          <a:effectRef idx="3">
            <a:schemeClr val="accent4"/>
          </a:effectRef>
          <a:fontRef idx="minor">
            <a:schemeClr val="lt1"/>
          </a:fontRef>
        </p:style>
        <p:txBody>
          <a:bodyPr rtlCol="0" anchor="ctr"/>
          <a:lstStyle/>
          <a:p>
            <a:r>
              <a:rPr lang="en-US" sz="1200" dirty="0" smtClean="0">
                <a:latin typeface="Interstate" pitchFamily="50" charset="0"/>
              </a:rPr>
              <a:t>Discounts for Business </a:t>
            </a:r>
            <a:endParaRPr lang="en-US" sz="1200" dirty="0">
              <a:latin typeface="Interstate" pitchFamily="50" charset="0"/>
            </a:endParaRPr>
          </a:p>
        </p:txBody>
      </p:sp>
      <p:sp>
        <p:nvSpPr>
          <p:cNvPr id="8" name="Rectangle 7"/>
          <p:cNvSpPr/>
          <p:nvPr/>
        </p:nvSpPr>
        <p:spPr>
          <a:xfrm>
            <a:off x="2951862" y="332656"/>
            <a:ext cx="6012626" cy="2031325"/>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dirty="0">
                <a:solidFill>
                  <a:schemeClr val="tx1">
                    <a:lumMod val="50000"/>
                  </a:schemeClr>
                </a:solidFill>
              </a:rPr>
              <a:t>Amal recently joined the Events Management Department and has been receiving a lot of e-mails and calls from vendors who </a:t>
            </a:r>
            <a:r>
              <a:rPr lang="en-US" dirty="0"/>
              <a:t>offer free tickets, vouchers and discounts in return to facilitate business with her company. Amal is overwhelmed with all these generous offers and </a:t>
            </a:r>
            <a:r>
              <a:rPr lang="en-US" dirty="0" smtClean="0"/>
              <a:t>she is not sure how to deal with these offers. </a:t>
            </a:r>
            <a:endParaRPr lang="en-US" dirty="0"/>
          </a:p>
        </p:txBody>
      </p:sp>
    </p:spTree>
    <p:extLst>
      <p:ext uri="{BB962C8B-B14F-4D97-AF65-F5344CB8AC3E}">
        <p14:creationId xmlns:p14="http://schemas.microsoft.com/office/powerpoint/2010/main" val="3705309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3416320"/>
          </a:xfrm>
          <a:prstGeom prst="rect">
            <a:avLst/>
          </a:prstGeom>
        </p:spPr>
        <p:txBody>
          <a:bodyPr wrap="square">
            <a:spAutoFit/>
          </a:bodyPr>
          <a:lstStyle/>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Given that the total value is AED 500, does this require a disclosure?</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Is DOH a Government entity?</a:t>
            </a:r>
          </a:p>
          <a:p>
            <a:pPr marL="285750" indent="-285750">
              <a:buFont typeface="Wingdings" panose="05000000000000000000" pitchFamily="2" charset="2"/>
              <a:buChar char="v"/>
            </a:pPr>
            <a:endParaRPr lang="en-US" dirty="0">
              <a:solidFill>
                <a:schemeClr val="tx1">
                  <a:lumMod val="50000"/>
                </a:schemeClr>
              </a:solidFill>
            </a:endParaRPr>
          </a:p>
          <a:p>
            <a:pPr marL="742950" lvl="1" indent="-285750">
              <a:buFont typeface="Wingdings" panose="05000000000000000000" pitchFamily="2" charset="2"/>
              <a:buChar char="§"/>
            </a:pPr>
            <a:r>
              <a:rPr lang="en-US" dirty="0" smtClean="0">
                <a:solidFill>
                  <a:schemeClr val="tx1">
                    <a:lumMod val="50000"/>
                  </a:schemeClr>
                </a:solidFill>
              </a:rPr>
              <a:t>If answer is yes -  will this make any difference? </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Will this require a Leader/Manager’s approval prior to submitting the declaration form? </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Policy does this scenario refer to? </a:t>
            </a:r>
            <a:endParaRPr lang="en-US" dirty="0">
              <a:solidFill>
                <a:schemeClr val="tx1">
                  <a:lumMod val="50000"/>
                </a:schemeClr>
              </a:solidFill>
            </a:endParaRPr>
          </a:p>
          <a:p>
            <a:pPr marL="285750" indent="-285750">
              <a:buFont typeface="Wingdings" panose="05000000000000000000" pitchFamily="2" charset="2"/>
              <a:buChar char="v"/>
            </a:pPr>
            <a:endParaRPr lang="en-US" dirty="0" smtClean="0"/>
          </a:p>
        </p:txBody>
      </p:sp>
      <p:sp>
        <p:nvSpPr>
          <p:cNvPr id="13" name="Rectangle 12"/>
          <p:cNvSpPr/>
          <p:nvPr/>
        </p:nvSpPr>
        <p:spPr>
          <a:xfrm>
            <a:off x="2951862" y="332656"/>
            <a:ext cx="6012626" cy="1477328"/>
          </a:xfrm>
          <a:prstGeom prst="rect">
            <a:avLst/>
          </a:prstGeom>
        </p:spPr>
        <p:txBody>
          <a:bodyPr wrap="square">
            <a:spAutoFit/>
          </a:bodyPr>
          <a:lstStyle/>
          <a:p>
            <a:r>
              <a:rPr lang="en-US" b="1" dirty="0"/>
              <a:t>Scenario</a:t>
            </a:r>
            <a:r>
              <a:rPr lang="en-US" sz="1600" b="1" dirty="0"/>
              <a:t> </a:t>
            </a:r>
            <a:endParaRPr lang="en-US" sz="1600" dirty="0"/>
          </a:p>
          <a:p>
            <a:pPr algn="just"/>
            <a:r>
              <a:rPr lang="en-US" dirty="0"/>
              <a:t>Sara is working in the Quality Department at her hospital and DOH is planning an audit. Sara is arranging to provide beverages during their meeting. The value is </a:t>
            </a:r>
            <a:r>
              <a:rPr lang="en-US" dirty="0" smtClean="0"/>
              <a:t>500 </a:t>
            </a:r>
            <a:r>
              <a:rPr lang="en-US" dirty="0"/>
              <a:t>AED for </a:t>
            </a:r>
            <a:r>
              <a:rPr lang="en-US" dirty="0" smtClean="0"/>
              <a:t>10 </a:t>
            </a:r>
            <a:r>
              <a:rPr lang="en-US" dirty="0"/>
              <a:t>attendees</a:t>
            </a:r>
            <a:r>
              <a:rPr lang="en-US" dirty="0" smtClean="0"/>
              <a:t>. </a:t>
            </a:r>
            <a:endParaRPr lang="en-US" dirty="0"/>
          </a:p>
        </p:txBody>
      </p:sp>
      <p:sp>
        <p:nvSpPr>
          <p:cNvPr id="5" name="Rectangle 4">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pic>
        <p:nvPicPr>
          <p:cNvPr id="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1" y="118264"/>
            <a:ext cx="2726740" cy="158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329864" y="1739816"/>
            <a:ext cx="2432371" cy="377425"/>
          </a:xfrm>
          <a:prstGeom prst="rect">
            <a:avLst/>
          </a:prstGeom>
          <a:solidFill>
            <a:schemeClr val="accent1">
              <a:lumMod val="75000"/>
              <a:lumOff val="25000"/>
            </a:schemeClr>
          </a:solidFill>
          <a:ln/>
        </p:spPr>
        <p:style>
          <a:lnRef idx="0">
            <a:schemeClr val="accent4"/>
          </a:lnRef>
          <a:fillRef idx="3">
            <a:schemeClr val="accent4"/>
          </a:fillRef>
          <a:effectRef idx="3">
            <a:schemeClr val="accent4"/>
          </a:effectRef>
          <a:fontRef idx="minor">
            <a:schemeClr val="lt1"/>
          </a:fontRef>
        </p:style>
        <p:txBody>
          <a:bodyPr rtlCol="0" anchor="ctr"/>
          <a:lstStyle/>
          <a:p>
            <a:r>
              <a:rPr lang="en-US" sz="1200" dirty="0" smtClean="0">
                <a:latin typeface="Interstate" pitchFamily="50" charset="0"/>
              </a:rPr>
              <a:t>Who Should Approve?  </a:t>
            </a:r>
            <a:endParaRPr lang="en-US" sz="1200" dirty="0">
              <a:latin typeface="Interstate" pitchFamily="50" charset="0"/>
            </a:endParaRPr>
          </a:p>
        </p:txBody>
      </p:sp>
    </p:spTree>
    <p:extLst>
      <p:ext uri="{BB962C8B-B14F-4D97-AF65-F5344CB8AC3E}">
        <p14:creationId xmlns:p14="http://schemas.microsoft.com/office/powerpoint/2010/main" val="1425767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3970318"/>
          </a:xfrm>
          <a:prstGeom prst="rect">
            <a:avLst/>
          </a:prstGeom>
        </p:spPr>
        <p:txBody>
          <a:bodyPr wrap="square">
            <a:spAutoFit/>
          </a:bodyPr>
          <a:lstStyle/>
          <a:p>
            <a:r>
              <a:rPr lang="en-US" b="1" dirty="0"/>
              <a:t>The Right Approach </a:t>
            </a:r>
            <a:endParaRPr lang="en-US" b="1" dirty="0" smtClean="0"/>
          </a:p>
          <a:p>
            <a:endParaRPr lang="en-US" b="1" dirty="0">
              <a:solidFill>
                <a:schemeClr val="tx1">
                  <a:lumMod val="50000"/>
                </a:schemeClr>
              </a:solidFill>
            </a:endParaRPr>
          </a:p>
          <a:p>
            <a:pPr marL="285750" indent="-285750">
              <a:buFont typeface="Wingdings" panose="05000000000000000000" pitchFamily="2" charset="2"/>
              <a:buChar char="v"/>
            </a:pPr>
            <a:r>
              <a:rPr lang="en-US" dirty="0">
                <a:solidFill>
                  <a:schemeClr val="tx1">
                    <a:lumMod val="50000"/>
                  </a:schemeClr>
                </a:solidFill>
              </a:rPr>
              <a:t>As per the Mubadala Group Anti-Bribery &amp; Corruption Policy, any thing with value offered or received from </a:t>
            </a:r>
            <a:r>
              <a:rPr lang="en-US" dirty="0" smtClean="0">
                <a:solidFill>
                  <a:schemeClr val="tx1">
                    <a:lumMod val="50000"/>
                  </a:schemeClr>
                </a:solidFill>
              </a:rPr>
              <a:t>a Government </a:t>
            </a:r>
            <a:r>
              <a:rPr lang="en-US" dirty="0">
                <a:solidFill>
                  <a:schemeClr val="tx1">
                    <a:lumMod val="50000"/>
                  </a:schemeClr>
                </a:solidFill>
              </a:rPr>
              <a:t>entity requires a disclosure to </a:t>
            </a:r>
            <a:r>
              <a:rPr lang="en-US" dirty="0" smtClean="0">
                <a:solidFill>
                  <a:schemeClr val="tx1">
                    <a:lumMod val="50000"/>
                  </a:schemeClr>
                </a:solidFill>
              </a:rPr>
              <a:t>the Ethics </a:t>
            </a:r>
            <a:r>
              <a:rPr lang="en-US" dirty="0">
                <a:solidFill>
                  <a:schemeClr val="tx1">
                    <a:lumMod val="50000"/>
                  </a:schemeClr>
                </a:solidFill>
              </a:rPr>
              <a:t>&amp; Compliance Office. </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DOH is a Government entity and Sara will be required to complete the form and send it to the Ethics &amp; Compliance Office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Business Lead/Manager approval is required</a:t>
            </a:r>
            <a:endParaRPr lang="en-US" dirty="0">
              <a:solidFill>
                <a:schemeClr val="tx1">
                  <a:lumMod val="50000"/>
                </a:schemeClr>
              </a:solidFill>
            </a:endParaRP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p:txBody>
      </p:sp>
      <p:sp>
        <p:nvSpPr>
          <p:cNvPr id="6" name="Rectangle 5">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pic>
        <p:nvPicPr>
          <p:cNvPr id="1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603" y="155816"/>
            <a:ext cx="2726740" cy="158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p:nvSpPr>
        <p:spPr>
          <a:xfrm>
            <a:off x="304956" y="1777368"/>
            <a:ext cx="2432371" cy="377425"/>
          </a:xfrm>
          <a:prstGeom prst="rect">
            <a:avLst/>
          </a:prstGeom>
          <a:solidFill>
            <a:schemeClr val="accent1">
              <a:lumMod val="75000"/>
              <a:lumOff val="25000"/>
            </a:schemeClr>
          </a:solidFill>
          <a:ln/>
        </p:spPr>
        <p:style>
          <a:lnRef idx="0">
            <a:schemeClr val="accent4"/>
          </a:lnRef>
          <a:fillRef idx="3">
            <a:schemeClr val="accent4"/>
          </a:fillRef>
          <a:effectRef idx="3">
            <a:schemeClr val="accent4"/>
          </a:effectRef>
          <a:fontRef idx="minor">
            <a:schemeClr val="lt1"/>
          </a:fontRef>
        </p:style>
        <p:txBody>
          <a:bodyPr rtlCol="0" anchor="ctr"/>
          <a:lstStyle/>
          <a:p>
            <a:r>
              <a:rPr lang="en-US" sz="1200" dirty="0" smtClean="0">
                <a:latin typeface="Interstate" pitchFamily="50" charset="0"/>
              </a:rPr>
              <a:t>Who Should Approve?  </a:t>
            </a:r>
            <a:endParaRPr lang="en-US" sz="1200" dirty="0">
              <a:latin typeface="Interstate" pitchFamily="50" charset="0"/>
            </a:endParaRPr>
          </a:p>
        </p:txBody>
      </p:sp>
      <p:sp>
        <p:nvSpPr>
          <p:cNvPr id="8" name="Rectangle 7"/>
          <p:cNvSpPr/>
          <p:nvPr/>
        </p:nvSpPr>
        <p:spPr>
          <a:xfrm>
            <a:off x="2951862" y="332656"/>
            <a:ext cx="6012626" cy="1477328"/>
          </a:xfrm>
          <a:prstGeom prst="rect">
            <a:avLst/>
          </a:prstGeom>
        </p:spPr>
        <p:txBody>
          <a:bodyPr wrap="square">
            <a:spAutoFit/>
          </a:bodyPr>
          <a:lstStyle/>
          <a:p>
            <a:r>
              <a:rPr lang="en-US" b="1" dirty="0">
                <a:solidFill>
                  <a:srgbClr val="000000"/>
                </a:solidFill>
              </a:rPr>
              <a:t>Scenario</a:t>
            </a:r>
            <a:r>
              <a:rPr lang="en-US" sz="1600" b="1" dirty="0">
                <a:solidFill>
                  <a:srgbClr val="000000"/>
                </a:solidFill>
              </a:rPr>
              <a:t> </a:t>
            </a:r>
            <a:endParaRPr lang="en-US" sz="1600" dirty="0">
              <a:solidFill>
                <a:srgbClr val="000000"/>
              </a:solidFill>
            </a:endParaRPr>
          </a:p>
          <a:p>
            <a:pPr algn="just"/>
            <a:r>
              <a:rPr lang="en-US" dirty="0"/>
              <a:t>Sara is working in the Quality Department at her hospital and DOH is planning an audit. Sara is arranging to provide beverages during their meeting. The value is </a:t>
            </a:r>
            <a:r>
              <a:rPr lang="en-US" dirty="0" smtClean="0"/>
              <a:t>500 </a:t>
            </a:r>
            <a:r>
              <a:rPr lang="en-US" dirty="0"/>
              <a:t>AED for </a:t>
            </a:r>
            <a:r>
              <a:rPr lang="en-US" dirty="0" smtClean="0"/>
              <a:t>10 </a:t>
            </a:r>
            <a:r>
              <a:rPr lang="en-US" dirty="0"/>
              <a:t>attendees</a:t>
            </a:r>
            <a:r>
              <a:rPr lang="en-US" dirty="0" smtClean="0"/>
              <a:t>. </a:t>
            </a:r>
            <a:endParaRPr lang="en-US" dirty="0"/>
          </a:p>
        </p:txBody>
      </p:sp>
    </p:spTree>
    <p:extLst>
      <p:ext uri="{BB962C8B-B14F-4D97-AF65-F5344CB8AC3E}">
        <p14:creationId xmlns:p14="http://schemas.microsoft.com/office/powerpoint/2010/main" val="754001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131840" y="260648"/>
            <a:ext cx="5754207" cy="2031325"/>
          </a:xfrm>
          <a:prstGeom prst="rect">
            <a:avLst/>
          </a:prstGeom>
        </p:spPr>
        <p:txBody>
          <a:bodyPr wrap="square">
            <a:spAutoFit/>
          </a:bodyPr>
          <a:lstStyle/>
          <a:p>
            <a:pPr algn="just"/>
            <a:r>
              <a:rPr lang="en-US" b="1" dirty="0"/>
              <a:t>Scenario</a:t>
            </a:r>
          </a:p>
          <a:p>
            <a:pPr algn="just"/>
            <a:r>
              <a:rPr lang="en-US" dirty="0">
                <a:solidFill>
                  <a:schemeClr val="tx1">
                    <a:lumMod val="50000"/>
                  </a:schemeClr>
                </a:solidFill>
              </a:rPr>
              <a:t>You are a Procurement Business Partner involved in a tender for a new service that your business requires. A sales person for one of the bidding companies offers you a gift of an Apple iPod (valued at AED 500) in return for a “heads up” about the prices bid by other companies who are competing for the business.</a:t>
            </a:r>
          </a:p>
        </p:txBody>
      </p:sp>
      <p:sp>
        <p:nvSpPr>
          <p:cNvPr id="9" name="Rectangle 8"/>
          <p:cNvSpPr/>
          <p:nvPr/>
        </p:nvSpPr>
        <p:spPr>
          <a:xfrm>
            <a:off x="179511" y="2384013"/>
            <a:ext cx="8706535" cy="3970318"/>
          </a:xfrm>
          <a:prstGeom prst="rect">
            <a:avLst/>
          </a:prstGeom>
        </p:spPr>
        <p:txBody>
          <a:bodyPr wrap="square">
            <a:spAutoFit/>
          </a:bodyPr>
          <a:lstStyle/>
          <a:p>
            <a:r>
              <a:rPr lang="en-US" b="1" dirty="0" smtClean="0"/>
              <a:t>The Right </a:t>
            </a:r>
            <a:r>
              <a:rPr lang="en-US" b="1" dirty="0"/>
              <a:t>A</a:t>
            </a:r>
            <a:r>
              <a:rPr lang="en-US" b="1" dirty="0" smtClean="0"/>
              <a:t>pproach </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Reject the gift if possible and report it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Report </a:t>
            </a:r>
            <a:r>
              <a:rPr lang="en-US" dirty="0">
                <a:solidFill>
                  <a:schemeClr val="tx1">
                    <a:lumMod val="50000"/>
                  </a:schemeClr>
                </a:solidFill>
              </a:rPr>
              <a:t>the gift and the sales person to your line manager and Ethics &amp; Compliance helpline </a:t>
            </a:r>
          </a:p>
          <a:p>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It’s not acceptable to accept this gift even with a gift at a value below the Anti-Bribery &amp; Corruption policy threshold (AED 550</a:t>
            </a:r>
            <a:r>
              <a:rPr lang="en-US" dirty="0">
                <a:solidFill>
                  <a:schemeClr val="tx1">
                    <a:lumMod val="50000"/>
                  </a:schemeClr>
                </a:solidFill>
              </a:rPr>
              <a:t>), because </a:t>
            </a:r>
            <a:r>
              <a:rPr lang="en-US" dirty="0" smtClean="0">
                <a:solidFill>
                  <a:schemeClr val="tx1">
                    <a:lumMod val="50000"/>
                  </a:schemeClr>
                </a:solidFill>
              </a:rPr>
              <a:t>it has a </a:t>
            </a:r>
            <a:r>
              <a:rPr lang="en-US" dirty="0">
                <a:solidFill>
                  <a:schemeClr val="tx1">
                    <a:lumMod val="50000"/>
                  </a:schemeClr>
                </a:solidFill>
              </a:rPr>
              <a:t>corrupt </a:t>
            </a:r>
            <a:r>
              <a:rPr lang="en-US" dirty="0" smtClean="0">
                <a:solidFill>
                  <a:schemeClr val="tx1">
                    <a:lumMod val="50000"/>
                  </a:schemeClr>
                </a:solidFill>
              </a:rPr>
              <a:t>intent and tries to influence your decision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By accepting this gift , you will be jeopardizing your company integrity and this bidding process. Also it is not fair for the rest of bidders </a:t>
            </a:r>
            <a:endParaRPr lang="en-US" dirty="0">
              <a:solidFill>
                <a:schemeClr val="tx1">
                  <a:lumMod val="50000"/>
                </a:schemeClr>
              </a:solidFill>
            </a:endParaRPr>
          </a:p>
          <a:p>
            <a:pPr marL="285750" indent="-285750">
              <a:buFont typeface="Wingdings" panose="05000000000000000000" pitchFamily="2" charset="2"/>
              <a:buChar char="v"/>
            </a:pPr>
            <a:endParaRPr lang="en-US" dirty="0"/>
          </a:p>
        </p:txBody>
      </p:sp>
      <p:sp>
        <p:nvSpPr>
          <p:cNvPr id="8" name="Rectangle 7">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60648"/>
            <a:ext cx="2576467" cy="15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a:hlinkClick r:id="rId4" action="ppaction://hlinksldjump"/>
          </p:cNvPr>
          <p:cNvSpPr/>
          <p:nvPr/>
        </p:nvSpPr>
        <p:spPr>
          <a:xfrm>
            <a:off x="340262" y="1828785"/>
            <a:ext cx="2474195" cy="360040"/>
          </a:xfrm>
          <a:prstGeom prst="rect">
            <a:avLst/>
          </a:prstGeom>
          <a:solidFill>
            <a:srgbClr val="B4CD2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latin typeface="Interstate" pitchFamily="50" charset="0"/>
              </a:rPr>
              <a:t>The Gift </a:t>
            </a:r>
            <a:endParaRPr lang="en-US" dirty="0">
              <a:latin typeface="Interstate" pitchFamily="50" charset="0"/>
            </a:endParaRPr>
          </a:p>
        </p:txBody>
      </p:sp>
    </p:spTree>
    <p:extLst>
      <p:ext uri="{BB962C8B-B14F-4D97-AF65-F5344CB8AC3E}">
        <p14:creationId xmlns:p14="http://schemas.microsoft.com/office/powerpoint/2010/main" val="52382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131840" y="260648"/>
            <a:ext cx="5754207" cy="2308324"/>
          </a:xfrm>
          <a:prstGeom prst="rect">
            <a:avLst/>
          </a:prstGeom>
        </p:spPr>
        <p:txBody>
          <a:bodyPr wrap="square">
            <a:spAutoFit/>
          </a:bodyPr>
          <a:lstStyle/>
          <a:p>
            <a:pPr algn="just"/>
            <a:r>
              <a:rPr lang="en-US" b="1" dirty="0" smtClean="0"/>
              <a:t>Scenario</a:t>
            </a:r>
          </a:p>
          <a:p>
            <a:pPr algn="just"/>
            <a:r>
              <a:rPr lang="en-US" dirty="0">
                <a:solidFill>
                  <a:schemeClr val="tx1">
                    <a:lumMod val="50000"/>
                  </a:schemeClr>
                </a:solidFill>
              </a:rPr>
              <a:t>You are a </a:t>
            </a:r>
            <a:r>
              <a:rPr lang="en-US" dirty="0"/>
              <a:t>UAE National, working as a Physician in </a:t>
            </a:r>
            <a:r>
              <a:rPr lang="en-US" dirty="0" smtClean="0"/>
              <a:t>your hospital </a:t>
            </a:r>
            <a:r>
              <a:rPr lang="en-US" dirty="0"/>
              <a:t>and w</a:t>
            </a:r>
            <a:r>
              <a:rPr lang="en-US" dirty="0">
                <a:solidFill>
                  <a:schemeClr val="tx1">
                    <a:lumMod val="50000"/>
                  </a:schemeClr>
                </a:solidFill>
              </a:rPr>
              <a:t>ould like to sponsor a foreign company startup specialized in medical devices. The company is looking to open branches in Abu Dhabi and this is something that you find interest in, especially with your background knowledge and experience in the country. </a:t>
            </a:r>
          </a:p>
          <a:p>
            <a:pPr algn="just"/>
            <a:endParaRPr lang="en-US" b="1" dirty="0"/>
          </a:p>
        </p:txBody>
      </p:sp>
      <p:sp>
        <p:nvSpPr>
          <p:cNvPr id="9" name="Rectangle 8"/>
          <p:cNvSpPr/>
          <p:nvPr/>
        </p:nvSpPr>
        <p:spPr>
          <a:xfrm>
            <a:off x="179511" y="2477209"/>
            <a:ext cx="8706535" cy="6463308"/>
          </a:xfrm>
          <a:prstGeom prst="rect">
            <a:avLst/>
          </a:prstGeom>
        </p:spPr>
        <p:txBody>
          <a:bodyPr wrap="square">
            <a:spAutoFit/>
          </a:bodyPr>
          <a:lstStyle/>
          <a:p>
            <a:r>
              <a:rPr lang="en-US" b="1" dirty="0" smtClean="0"/>
              <a:t>Discussion/Facilitation Points</a:t>
            </a:r>
          </a:p>
          <a:p>
            <a:endParaRPr lang="en-US" b="1" dirty="0" smtClean="0">
              <a:solidFill>
                <a:schemeClr val="tx1">
                  <a:lumMod val="50000"/>
                </a:schemeClr>
              </a:solidFill>
            </a:endParaRPr>
          </a:p>
          <a:p>
            <a:pPr marL="285750" indent="-285750">
              <a:buFont typeface="Wingdings" panose="05000000000000000000" pitchFamily="2" charset="2"/>
              <a:buChar char="v"/>
            </a:pPr>
            <a:r>
              <a:rPr lang="en-US" dirty="0" smtClean="0"/>
              <a:t>Do you see any conflict in this scenario? If yes explain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type of conflict will this be?</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a:t>W</a:t>
            </a:r>
            <a:r>
              <a:rPr lang="en-US" dirty="0" smtClean="0"/>
              <a:t>ho will you address this conflict with?</a:t>
            </a:r>
          </a:p>
          <a:p>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Should you wait until your sponsorship kicks off and your first branch is open to disclose?</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endParaRPr lang="en-US" dirty="0" smtClean="0">
              <a:solidFill>
                <a:schemeClr val="tx1">
                  <a:lumMod val="50000"/>
                </a:schemeClr>
              </a:solidFill>
            </a:endParaRPr>
          </a:p>
          <a:p>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p:txBody>
      </p:sp>
      <p:sp>
        <p:nvSpPr>
          <p:cNvPr id="2" name="Rectangle 1">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8" name="Rectangle 7">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0" name="Group 9"/>
          <p:cNvGrpSpPr/>
          <p:nvPr/>
        </p:nvGrpSpPr>
        <p:grpSpPr>
          <a:xfrm>
            <a:off x="251520" y="139022"/>
            <a:ext cx="2448272" cy="2015287"/>
            <a:chOff x="2959790" y="3284984"/>
            <a:chExt cx="2448272" cy="2015287"/>
          </a:xfrm>
        </p:grpSpPr>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7824" y="3284984"/>
              <a:ext cx="2420238" cy="15026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 name="Rectangle 11"/>
            <p:cNvSpPr/>
            <p:nvPr/>
          </p:nvSpPr>
          <p:spPr>
            <a:xfrm>
              <a:off x="2959790" y="4831199"/>
              <a:ext cx="2448272" cy="469072"/>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r>
                <a:rPr lang="en-US" sz="1400" dirty="0" smtClean="0">
                  <a:latin typeface="Interstate" pitchFamily="50" charset="0"/>
                </a:rPr>
                <a:t>Conflicts of Interest</a:t>
              </a:r>
              <a:endParaRPr lang="en-US" sz="1400" dirty="0">
                <a:latin typeface="Interstate" pitchFamily="50" charset="0"/>
              </a:endParaRPr>
            </a:p>
          </p:txBody>
        </p:sp>
      </p:grpSp>
    </p:spTree>
    <p:extLst>
      <p:ext uri="{BB962C8B-B14F-4D97-AF65-F5344CB8AC3E}">
        <p14:creationId xmlns:p14="http://schemas.microsoft.com/office/powerpoint/2010/main" val="4028660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131840" y="260648"/>
            <a:ext cx="5754207" cy="2031325"/>
          </a:xfrm>
          <a:prstGeom prst="rect">
            <a:avLst/>
          </a:prstGeom>
        </p:spPr>
        <p:txBody>
          <a:bodyPr wrap="square">
            <a:spAutoFit/>
          </a:bodyPr>
          <a:lstStyle/>
          <a:p>
            <a:pPr algn="just"/>
            <a:r>
              <a:rPr lang="en-US" b="1" dirty="0" smtClean="0"/>
              <a:t>Scenario</a:t>
            </a:r>
          </a:p>
          <a:p>
            <a:pPr algn="just"/>
            <a:r>
              <a:rPr lang="en-US" dirty="0">
                <a:solidFill>
                  <a:schemeClr val="tx1">
                    <a:lumMod val="50000"/>
                  </a:schemeClr>
                </a:solidFill>
              </a:rPr>
              <a:t>You are a UAE National, working as a Physician in your hospital and would like to sponsor a foreign company startup specialized in medical devices. The company is looking to open branches in Abu Dhabi and this is something that you find interest in, especially with your background knowledge and experience in the country. </a:t>
            </a:r>
          </a:p>
        </p:txBody>
      </p:sp>
      <p:sp>
        <p:nvSpPr>
          <p:cNvPr id="9" name="Rectangle 8"/>
          <p:cNvSpPr/>
          <p:nvPr/>
        </p:nvSpPr>
        <p:spPr>
          <a:xfrm>
            <a:off x="179511" y="2384013"/>
            <a:ext cx="8964489" cy="4247317"/>
          </a:xfrm>
          <a:prstGeom prst="rect">
            <a:avLst/>
          </a:prstGeom>
        </p:spPr>
        <p:txBody>
          <a:bodyPr wrap="square">
            <a:spAutoFit/>
          </a:bodyPr>
          <a:lstStyle/>
          <a:p>
            <a:r>
              <a:rPr lang="en-US" b="1" dirty="0" smtClean="0"/>
              <a:t>The Right Approach</a:t>
            </a:r>
          </a:p>
          <a:p>
            <a:endParaRPr lang="en-US" b="1" dirty="0" smtClean="0"/>
          </a:p>
          <a:p>
            <a:pPr marL="285750" indent="-285750">
              <a:buFont typeface="Wingdings" panose="05000000000000000000" pitchFamily="2" charset="2"/>
              <a:buChar char="v"/>
            </a:pPr>
            <a:r>
              <a:rPr lang="en-US" dirty="0" smtClean="0"/>
              <a:t>This </a:t>
            </a:r>
            <a:r>
              <a:rPr lang="en-US" dirty="0"/>
              <a:t>scenario flags Financial Interests in Outside Concerns Category under the Mubadala Group Conflict of Interest Policy</a:t>
            </a:r>
          </a:p>
          <a:p>
            <a:r>
              <a:rPr lang="en-US" dirty="0" smtClean="0">
                <a:solidFill>
                  <a:srgbClr val="FF0000"/>
                </a:solidFill>
              </a:rPr>
              <a:t> </a:t>
            </a:r>
          </a:p>
          <a:p>
            <a:pPr marL="285750" indent="-285750">
              <a:buFont typeface="Wingdings" panose="05000000000000000000" pitchFamily="2" charset="2"/>
              <a:buChar char="v"/>
            </a:pPr>
            <a:r>
              <a:rPr lang="en-US" dirty="0" smtClean="0"/>
              <a:t>The employee should disclose to his/her line manager and the Ethics &amp; Compliance Office by completing the Conflict of Interest disclosure form and wait for the guidance </a:t>
            </a:r>
          </a:p>
          <a:p>
            <a:pPr marL="285750" indent="-285750">
              <a:buFont typeface="Wingdings" panose="05000000000000000000" pitchFamily="2" charset="2"/>
              <a:buChar char="v"/>
            </a:pPr>
            <a:endParaRPr lang="en-US" b="1" dirty="0"/>
          </a:p>
          <a:p>
            <a:pPr marL="285750" indent="-285750">
              <a:buFont typeface="Wingdings" panose="05000000000000000000" pitchFamily="2" charset="2"/>
              <a:buChar char="v"/>
            </a:pPr>
            <a:r>
              <a:rPr lang="en-US" dirty="0"/>
              <a:t>As per the MIC Conflict of Interest Policy the employee will be required to make a </a:t>
            </a:r>
            <a:r>
              <a:rPr lang="en-US" dirty="0" smtClean="0"/>
              <a:t>the </a:t>
            </a:r>
            <a:r>
              <a:rPr lang="en-US" dirty="0"/>
              <a:t>disclosure before proceeding with this engagement </a:t>
            </a:r>
          </a:p>
          <a:p>
            <a:pPr marL="285750" indent="-285750">
              <a:buFont typeface="Wingdings" panose="05000000000000000000" pitchFamily="2" charset="2"/>
              <a:buChar char="v"/>
            </a:pPr>
            <a:endParaRPr lang="en-US" dirty="0" smtClean="0">
              <a:solidFill>
                <a:srgbClr val="FF0000"/>
              </a:solidFill>
            </a:endParaRPr>
          </a:p>
          <a:p>
            <a:endParaRPr lang="en-US" dirty="0">
              <a:solidFill>
                <a:schemeClr val="tx1">
                  <a:lumMod val="50000"/>
                </a:schemeClr>
              </a:solidFill>
            </a:endParaRPr>
          </a:p>
          <a:p>
            <a:endParaRPr lang="en-US" dirty="0"/>
          </a:p>
          <a:p>
            <a:endParaRPr lang="en-US" dirty="0"/>
          </a:p>
          <a:p>
            <a:pPr marL="285750" indent="-285750">
              <a:buFont typeface="Wingdings" panose="05000000000000000000" pitchFamily="2" charset="2"/>
              <a:buChar char="v"/>
            </a:pPr>
            <a:endParaRPr lang="en-US" dirty="0"/>
          </a:p>
        </p:txBody>
      </p:sp>
      <p:sp>
        <p:nvSpPr>
          <p:cNvPr id="8" name="Rectangle 7">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0" name="Group 9"/>
          <p:cNvGrpSpPr/>
          <p:nvPr/>
        </p:nvGrpSpPr>
        <p:grpSpPr>
          <a:xfrm>
            <a:off x="251520" y="139022"/>
            <a:ext cx="2448272" cy="2015287"/>
            <a:chOff x="2959790" y="3284984"/>
            <a:chExt cx="2448272" cy="2015287"/>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7824" y="3284984"/>
              <a:ext cx="2420238" cy="15026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2" name="Rectangle 11"/>
            <p:cNvSpPr/>
            <p:nvPr/>
          </p:nvSpPr>
          <p:spPr>
            <a:xfrm>
              <a:off x="2959790" y="4831199"/>
              <a:ext cx="2448272" cy="469072"/>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r>
                <a:rPr lang="en-US" sz="1400" dirty="0" smtClean="0">
                  <a:latin typeface="Interstate" pitchFamily="50" charset="0"/>
                </a:rPr>
                <a:t>Conflicts of Interest</a:t>
              </a:r>
              <a:endParaRPr lang="en-US" sz="1400" dirty="0">
                <a:latin typeface="Interstate" pitchFamily="50" charset="0"/>
              </a:endParaRPr>
            </a:p>
          </p:txBody>
        </p:sp>
      </p:grpSp>
    </p:spTree>
    <p:extLst>
      <p:ext uri="{BB962C8B-B14F-4D97-AF65-F5344CB8AC3E}">
        <p14:creationId xmlns:p14="http://schemas.microsoft.com/office/powerpoint/2010/main" val="4254712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549803"/>
            <a:ext cx="8706535" cy="2862322"/>
          </a:xfrm>
          <a:prstGeom prst="rect">
            <a:avLst/>
          </a:prstGeom>
        </p:spPr>
        <p:txBody>
          <a:bodyPr wrap="square">
            <a:spAutoFit/>
          </a:bodyPr>
          <a:lstStyle/>
          <a:p>
            <a:r>
              <a:rPr lang="en-US" b="1" dirty="0" smtClean="0"/>
              <a:t>Discussion/Facilitation Points</a:t>
            </a:r>
          </a:p>
          <a:p>
            <a:endParaRPr lang="en-US" b="1" dirty="0"/>
          </a:p>
          <a:p>
            <a:pPr marL="285750" indent="-285750">
              <a:buFont typeface="Wingdings" panose="05000000000000000000" pitchFamily="2" charset="2"/>
              <a:buChar char="v"/>
            </a:pPr>
            <a:r>
              <a:rPr lang="en-US" dirty="0" smtClean="0">
                <a:solidFill>
                  <a:schemeClr val="tx1">
                    <a:lumMod val="50000"/>
                  </a:schemeClr>
                </a:solidFill>
              </a:rPr>
              <a:t>Do you see any issue in the consultant’s request?</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Would </a:t>
            </a:r>
            <a:r>
              <a:rPr lang="en-US" dirty="0">
                <a:solidFill>
                  <a:schemeClr val="tx1">
                    <a:lumMod val="50000"/>
                  </a:schemeClr>
                </a:solidFill>
              </a:rPr>
              <a:t>the situation be different if the consultant’s son was already working in </a:t>
            </a:r>
            <a:r>
              <a:rPr lang="en-US" dirty="0" smtClean="0">
                <a:solidFill>
                  <a:schemeClr val="tx1">
                    <a:lumMod val="50000"/>
                  </a:schemeClr>
                </a:solidFill>
              </a:rPr>
              <a:t>a different </a:t>
            </a:r>
            <a:r>
              <a:rPr lang="en-US" dirty="0">
                <a:solidFill>
                  <a:schemeClr val="tx1">
                    <a:lumMod val="50000"/>
                  </a:schemeClr>
                </a:solidFill>
              </a:rPr>
              <a:t>hospital?</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do you think went wrong in this scenario?</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Does the consultant’s action violate any of our policies? </a:t>
            </a:r>
          </a:p>
        </p:txBody>
      </p:sp>
      <p:sp>
        <p:nvSpPr>
          <p:cNvPr id="13" name="Rectangle 12"/>
          <p:cNvSpPr/>
          <p:nvPr/>
        </p:nvSpPr>
        <p:spPr>
          <a:xfrm>
            <a:off x="2951862" y="116632"/>
            <a:ext cx="6012626" cy="2092881"/>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sz="1600" dirty="0">
                <a:solidFill>
                  <a:schemeClr val="tx1">
                    <a:lumMod val="50000"/>
                  </a:schemeClr>
                </a:solidFill>
              </a:rPr>
              <a:t>One of </a:t>
            </a:r>
            <a:r>
              <a:rPr lang="en-US" sz="1600" dirty="0" smtClean="0">
                <a:solidFill>
                  <a:schemeClr val="tx1">
                    <a:lumMod val="50000"/>
                  </a:schemeClr>
                </a:solidFill>
              </a:rPr>
              <a:t>your </a:t>
            </a:r>
            <a:r>
              <a:rPr lang="en-US" sz="1600" dirty="0">
                <a:solidFill>
                  <a:schemeClr val="tx1">
                    <a:lumMod val="50000"/>
                  </a:schemeClr>
                </a:solidFill>
              </a:rPr>
              <a:t>big project for the year is </a:t>
            </a:r>
            <a:r>
              <a:rPr lang="en-US" sz="1600" dirty="0" smtClean="0">
                <a:solidFill>
                  <a:schemeClr val="tx1">
                    <a:lumMod val="50000"/>
                  </a:schemeClr>
                </a:solidFill>
              </a:rPr>
              <a:t>setting up a new branch for your </a:t>
            </a:r>
            <a:r>
              <a:rPr lang="en-US" sz="1600" dirty="0">
                <a:solidFill>
                  <a:schemeClr val="tx1">
                    <a:lumMod val="50000"/>
                  </a:schemeClr>
                </a:solidFill>
              </a:rPr>
              <a:t>hospital in a new country where your hospital has not done business before. You have </a:t>
            </a:r>
            <a:r>
              <a:rPr lang="en-US" sz="1600" dirty="0" smtClean="0">
                <a:solidFill>
                  <a:schemeClr val="tx1">
                    <a:lumMod val="50000"/>
                  </a:schemeClr>
                </a:solidFill>
              </a:rPr>
              <a:t>involved a </a:t>
            </a:r>
            <a:r>
              <a:rPr lang="en-US" sz="1600" dirty="0">
                <a:solidFill>
                  <a:schemeClr val="tx1">
                    <a:lumMod val="50000"/>
                  </a:schemeClr>
                </a:solidFill>
              </a:rPr>
              <a:t>local consultant </a:t>
            </a:r>
            <a:r>
              <a:rPr lang="en-US" sz="1600" dirty="0" smtClean="0">
                <a:solidFill>
                  <a:schemeClr val="tx1">
                    <a:lumMod val="50000"/>
                  </a:schemeClr>
                </a:solidFill>
              </a:rPr>
              <a:t>to help you with this expansion and you are happy with the consultant services.</a:t>
            </a:r>
            <a:endParaRPr lang="en-US" sz="1600" dirty="0">
              <a:solidFill>
                <a:schemeClr val="tx1">
                  <a:lumMod val="50000"/>
                </a:schemeClr>
              </a:solidFill>
            </a:endParaRPr>
          </a:p>
          <a:p>
            <a:pPr algn="just"/>
            <a:r>
              <a:rPr lang="en-US" sz="1600" dirty="0">
                <a:solidFill>
                  <a:schemeClr val="tx1">
                    <a:lumMod val="50000"/>
                  </a:schemeClr>
                </a:solidFill>
              </a:rPr>
              <a:t>At </a:t>
            </a:r>
            <a:r>
              <a:rPr lang="en-US" sz="1600" dirty="0" smtClean="0">
                <a:solidFill>
                  <a:schemeClr val="tx1">
                    <a:lumMod val="50000"/>
                  </a:schemeClr>
                </a:solidFill>
              </a:rPr>
              <a:t>one of the meetings with </a:t>
            </a:r>
            <a:r>
              <a:rPr lang="en-US" sz="1600" dirty="0">
                <a:solidFill>
                  <a:schemeClr val="tx1">
                    <a:lumMod val="50000"/>
                  </a:schemeClr>
                </a:solidFill>
              </a:rPr>
              <a:t>the </a:t>
            </a:r>
            <a:r>
              <a:rPr lang="en-US" sz="1600" dirty="0" smtClean="0">
                <a:solidFill>
                  <a:schemeClr val="tx1">
                    <a:lumMod val="50000"/>
                  </a:schemeClr>
                </a:solidFill>
              </a:rPr>
              <a:t>consultant, he asked </a:t>
            </a:r>
            <a:r>
              <a:rPr lang="en-US" sz="1600" dirty="0">
                <a:solidFill>
                  <a:schemeClr val="tx1">
                    <a:lumMod val="50000"/>
                  </a:schemeClr>
                </a:solidFill>
              </a:rPr>
              <a:t>you to ensure that when the new </a:t>
            </a:r>
            <a:r>
              <a:rPr lang="en-US" sz="1600" dirty="0" smtClean="0">
                <a:solidFill>
                  <a:schemeClr val="tx1">
                    <a:lumMod val="50000"/>
                  </a:schemeClr>
                </a:solidFill>
              </a:rPr>
              <a:t>hospital is completed, there </a:t>
            </a:r>
            <a:r>
              <a:rPr lang="en-US" sz="1600" dirty="0">
                <a:solidFill>
                  <a:schemeClr val="tx1">
                    <a:lumMod val="50000"/>
                  </a:schemeClr>
                </a:solidFill>
              </a:rPr>
              <a:t>is a permanent job for his son </a:t>
            </a:r>
            <a:r>
              <a:rPr lang="en-US" sz="1600" dirty="0" smtClean="0">
                <a:solidFill>
                  <a:schemeClr val="tx1">
                    <a:lumMod val="50000"/>
                  </a:schemeClr>
                </a:solidFill>
              </a:rPr>
              <a:t>who will be graduating from university soon.</a:t>
            </a:r>
            <a:endParaRPr lang="en-US" sz="1600" dirty="0">
              <a:solidFill>
                <a:schemeClr val="tx1">
                  <a:lumMod val="50000"/>
                </a:schemeClr>
              </a:solidFill>
            </a:endParaRPr>
          </a:p>
        </p:txBody>
      </p:sp>
      <p:sp>
        <p:nvSpPr>
          <p:cNvPr id="5" name="Rectangle 4">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531" y="108028"/>
            <a:ext cx="2856488" cy="172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a:hlinkClick r:id="rId5" action="ppaction://hlinksldjump"/>
          </p:cNvPr>
          <p:cNvSpPr/>
          <p:nvPr/>
        </p:nvSpPr>
        <p:spPr>
          <a:xfrm>
            <a:off x="332647" y="1852067"/>
            <a:ext cx="2555543" cy="360040"/>
          </a:xfrm>
          <a:prstGeom prst="rect">
            <a:avLst/>
          </a:prstGeom>
          <a:solidFill>
            <a:srgbClr val="B4CD2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latin typeface="Interstate" pitchFamily="50" charset="0"/>
              </a:rPr>
              <a:t>Jobs for the boys </a:t>
            </a:r>
            <a:endParaRPr lang="en-US" dirty="0">
              <a:latin typeface="Interstate" pitchFamily="50" charset="0"/>
            </a:endParaRPr>
          </a:p>
        </p:txBody>
      </p:sp>
    </p:spTree>
    <p:extLst>
      <p:ext uri="{BB962C8B-B14F-4D97-AF65-F5344CB8AC3E}">
        <p14:creationId xmlns:p14="http://schemas.microsoft.com/office/powerpoint/2010/main" val="514956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3354765"/>
          </a:xfrm>
          <a:prstGeom prst="rect">
            <a:avLst/>
          </a:prstGeom>
        </p:spPr>
        <p:txBody>
          <a:bodyPr wrap="square">
            <a:spAutoFit/>
          </a:bodyPr>
          <a:lstStyle/>
          <a:p>
            <a:r>
              <a:rPr lang="en-US" b="1" dirty="0"/>
              <a:t>The Right Approach </a:t>
            </a:r>
            <a:endParaRPr lang="en-US" b="1" dirty="0" smtClean="0"/>
          </a:p>
          <a:p>
            <a:endParaRPr lang="en-US" b="1" dirty="0"/>
          </a:p>
          <a:p>
            <a:pPr marL="285750" indent="-285750">
              <a:buFont typeface="Wingdings" panose="05000000000000000000" pitchFamily="2" charset="2"/>
              <a:buChar char="v"/>
            </a:pPr>
            <a:r>
              <a:rPr lang="en-US" sz="1600" dirty="0" smtClean="0">
                <a:solidFill>
                  <a:schemeClr val="tx1">
                    <a:lumMod val="50000"/>
                  </a:schemeClr>
                </a:solidFill>
              </a:rPr>
              <a:t>Mubadala Group seeks </a:t>
            </a:r>
            <a:r>
              <a:rPr lang="en-US" sz="1600" dirty="0">
                <a:solidFill>
                  <a:schemeClr val="tx1">
                    <a:lumMod val="50000"/>
                  </a:schemeClr>
                </a:solidFill>
              </a:rPr>
              <a:t>to employ the </a:t>
            </a:r>
            <a:r>
              <a:rPr lang="en-US" sz="1600" dirty="0" smtClean="0">
                <a:solidFill>
                  <a:schemeClr val="tx1">
                    <a:lumMod val="50000"/>
                  </a:schemeClr>
                </a:solidFill>
              </a:rPr>
              <a:t>best people </a:t>
            </a:r>
            <a:r>
              <a:rPr lang="en-US" sz="1600" dirty="0">
                <a:solidFill>
                  <a:schemeClr val="tx1">
                    <a:lumMod val="50000"/>
                  </a:schemeClr>
                </a:solidFill>
              </a:rPr>
              <a:t>for any jobs published </a:t>
            </a:r>
            <a:r>
              <a:rPr lang="en-US" sz="1600" dirty="0" smtClean="0">
                <a:solidFill>
                  <a:schemeClr val="tx1">
                    <a:lumMod val="50000"/>
                  </a:schemeClr>
                </a:solidFill>
              </a:rPr>
              <a:t>and prohibits </a:t>
            </a:r>
            <a:r>
              <a:rPr lang="en-US" sz="1600" dirty="0">
                <a:solidFill>
                  <a:schemeClr val="tx1">
                    <a:lumMod val="50000"/>
                  </a:schemeClr>
                </a:solidFill>
              </a:rPr>
              <a:t>anything that could </a:t>
            </a:r>
            <a:r>
              <a:rPr lang="en-US" sz="1600" dirty="0" smtClean="0">
                <a:solidFill>
                  <a:schemeClr val="tx1">
                    <a:lumMod val="50000"/>
                  </a:schemeClr>
                </a:solidFill>
              </a:rPr>
              <a:t>be construed </a:t>
            </a:r>
            <a:r>
              <a:rPr lang="en-US" sz="1600" dirty="0">
                <a:solidFill>
                  <a:schemeClr val="tx1">
                    <a:lumMod val="50000"/>
                  </a:schemeClr>
                </a:solidFill>
              </a:rPr>
              <a:t>as favoring an </a:t>
            </a:r>
            <a:r>
              <a:rPr lang="en-US" sz="1600" dirty="0" smtClean="0">
                <a:solidFill>
                  <a:schemeClr val="tx1">
                    <a:lumMod val="50000"/>
                  </a:schemeClr>
                </a:solidFill>
              </a:rPr>
              <a:t>applicant on </a:t>
            </a:r>
            <a:r>
              <a:rPr lang="en-US" sz="1600" dirty="0">
                <a:solidFill>
                  <a:schemeClr val="tx1">
                    <a:lumMod val="50000"/>
                  </a:schemeClr>
                </a:solidFill>
              </a:rPr>
              <a:t>the basis of </a:t>
            </a:r>
            <a:r>
              <a:rPr lang="en-US" sz="1600" dirty="0" smtClean="0">
                <a:solidFill>
                  <a:schemeClr val="tx1">
                    <a:lumMod val="50000"/>
                  </a:schemeClr>
                </a:solidFill>
              </a:rPr>
              <a:t>personal relationships rather </a:t>
            </a:r>
            <a:r>
              <a:rPr lang="en-US" sz="1600" dirty="0">
                <a:solidFill>
                  <a:schemeClr val="tx1">
                    <a:lumMod val="50000"/>
                  </a:schemeClr>
                </a:solidFill>
              </a:rPr>
              <a:t>than professional merit </a:t>
            </a:r>
            <a:r>
              <a:rPr lang="en-US" sz="1600" dirty="0" smtClean="0">
                <a:solidFill>
                  <a:schemeClr val="tx1">
                    <a:lumMod val="50000"/>
                  </a:schemeClr>
                </a:solidFill>
              </a:rPr>
              <a:t>and skill</a:t>
            </a:r>
            <a:r>
              <a:rPr lang="en-US" sz="1600" dirty="0">
                <a:solidFill>
                  <a:schemeClr val="tx1">
                    <a:lumMod val="50000"/>
                  </a:schemeClr>
                </a:solidFill>
              </a:rPr>
              <a:t>.</a:t>
            </a:r>
          </a:p>
          <a:p>
            <a:pPr marL="285750" indent="-285750">
              <a:buFont typeface="Wingdings" panose="05000000000000000000" pitchFamily="2" charset="2"/>
              <a:buChar char="v"/>
            </a:pPr>
            <a:endParaRPr lang="en-US" sz="1600" dirty="0" smtClean="0">
              <a:solidFill>
                <a:schemeClr val="tx1">
                  <a:lumMod val="50000"/>
                </a:schemeClr>
              </a:solidFill>
            </a:endParaRPr>
          </a:p>
          <a:p>
            <a:pPr marL="285750" indent="-285750">
              <a:buFont typeface="Wingdings" panose="05000000000000000000" pitchFamily="2" charset="2"/>
              <a:buChar char="v"/>
            </a:pPr>
            <a:r>
              <a:rPr lang="en-US" sz="1600" dirty="0" smtClean="0">
                <a:solidFill>
                  <a:schemeClr val="tx1">
                    <a:lumMod val="50000"/>
                  </a:schemeClr>
                </a:solidFill>
              </a:rPr>
              <a:t>The </a:t>
            </a:r>
            <a:r>
              <a:rPr lang="en-US" sz="1600" dirty="0">
                <a:solidFill>
                  <a:schemeClr val="tx1">
                    <a:lumMod val="50000"/>
                  </a:schemeClr>
                </a:solidFill>
              </a:rPr>
              <a:t>fact that the son of </a:t>
            </a:r>
            <a:r>
              <a:rPr lang="en-US" sz="1600" dirty="0" smtClean="0">
                <a:solidFill>
                  <a:schemeClr val="tx1">
                    <a:lumMod val="50000"/>
                  </a:schemeClr>
                </a:solidFill>
              </a:rPr>
              <a:t>the consultant </a:t>
            </a:r>
            <a:r>
              <a:rPr lang="en-US" sz="1600" dirty="0">
                <a:solidFill>
                  <a:schemeClr val="tx1">
                    <a:lumMod val="50000"/>
                  </a:schemeClr>
                </a:solidFill>
              </a:rPr>
              <a:t>may have </a:t>
            </a:r>
            <a:r>
              <a:rPr lang="en-US" sz="1600" dirty="0" smtClean="0">
                <a:solidFill>
                  <a:schemeClr val="tx1">
                    <a:lumMod val="50000"/>
                  </a:schemeClr>
                </a:solidFill>
              </a:rPr>
              <a:t>previous experience </a:t>
            </a:r>
            <a:r>
              <a:rPr lang="en-US" sz="1600" dirty="0">
                <a:solidFill>
                  <a:schemeClr val="tx1">
                    <a:lumMod val="50000"/>
                  </a:schemeClr>
                </a:solidFill>
              </a:rPr>
              <a:t>working </a:t>
            </a:r>
            <a:r>
              <a:rPr lang="en-US" sz="1600" dirty="0" smtClean="0">
                <a:solidFill>
                  <a:schemeClr val="tx1">
                    <a:lumMod val="50000"/>
                  </a:schemeClr>
                </a:solidFill>
              </a:rPr>
              <a:t>in a hospital </a:t>
            </a:r>
            <a:r>
              <a:rPr lang="en-US" sz="1600" dirty="0">
                <a:solidFill>
                  <a:schemeClr val="tx1">
                    <a:lumMod val="50000"/>
                  </a:schemeClr>
                </a:solidFill>
              </a:rPr>
              <a:t>does not </a:t>
            </a:r>
            <a:r>
              <a:rPr lang="en-US" sz="1600" dirty="0" smtClean="0">
                <a:solidFill>
                  <a:schemeClr val="tx1">
                    <a:lumMod val="50000"/>
                  </a:schemeClr>
                </a:solidFill>
              </a:rPr>
              <a:t>justify bypassing </a:t>
            </a:r>
            <a:r>
              <a:rPr lang="en-US" sz="1600" dirty="0">
                <a:solidFill>
                  <a:schemeClr val="tx1">
                    <a:lumMod val="50000"/>
                  </a:schemeClr>
                </a:solidFill>
              </a:rPr>
              <a:t>the appropriate </a:t>
            </a:r>
            <a:r>
              <a:rPr lang="en-US" sz="1600" dirty="0" smtClean="0">
                <a:solidFill>
                  <a:schemeClr val="tx1">
                    <a:lumMod val="50000"/>
                  </a:schemeClr>
                </a:solidFill>
              </a:rPr>
              <a:t>channels for </a:t>
            </a:r>
            <a:r>
              <a:rPr lang="en-US" sz="1600" dirty="0">
                <a:solidFill>
                  <a:schemeClr val="tx1">
                    <a:lumMod val="50000"/>
                  </a:schemeClr>
                </a:solidFill>
              </a:rPr>
              <a:t>appointing a new </a:t>
            </a:r>
            <a:r>
              <a:rPr lang="en-US" sz="1600" dirty="0" smtClean="0">
                <a:solidFill>
                  <a:schemeClr val="tx1">
                    <a:lumMod val="50000"/>
                  </a:schemeClr>
                </a:solidFill>
              </a:rPr>
              <a:t>employee</a:t>
            </a:r>
          </a:p>
          <a:p>
            <a:pPr marL="285750" indent="-285750">
              <a:buFont typeface="Wingdings" panose="05000000000000000000" pitchFamily="2" charset="2"/>
              <a:buChar char="v"/>
            </a:pPr>
            <a:endParaRPr lang="en-US" sz="1600" dirty="0" smtClean="0">
              <a:solidFill>
                <a:schemeClr val="tx1">
                  <a:lumMod val="50000"/>
                </a:schemeClr>
              </a:solidFill>
            </a:endParaRPr>
          </a:p>
          <a:p>
            <a:pPr marL="285750" indent="-285750">
              <a:buFont typeface="Wingdings" panose="05000000000000000000" pitchFamily="2" charset="2"/>
              <a:buChar char="v"/>
            </a:pPr>
            <a:r>
              <a:rPr lang="en-US" sz="1600" dirty="0" smtClean="0">
                <a:solidFill>
                  <a:schemeClr val="tx1">
                    <a:lumMod val="50000"/>
                  </a:schemeClr>
                </a:solidFill>
              </a:rPr>
              <a:t>Explain </a:t>
            </a:r>
            <a:r>
              <a:rPr lang="en-US" sz="1600" dirty="0">
                <a:solidFill>
                  <a:schemeClr val="tx1">
                    <a:lumMod val="50000"/>
                  </a:schemeClr>
                </a:solidFill>
              </a:rPr>
              <a:t>to the consultant that </a:t>
            </a:r>
            <a:r>
              <a:rPr lang="en-US" sz="1600" dirty="0" smtClean="0">
                <a:solidFill>
                  <a:schemeClr val="tx1">
                    <a:lumMod val="50000"/>
                  </a:schemeClr>
                </a:solidFill>
              </a:rPr>
              <a:t>an appointment </a:t>
            </a:r>
            <a:r>
              <a:rPr lang="en-US" sz="1600" dirty="0">
                <a:solidFill>
                  <a:schemeClr val="tx1">
                    <a:lumMod val="50000"/>
                  </a:schemeClr>
                </a:solidFill>
              </a:rPr>
              <a:t>that bypasses </a:t>
            </a:r>
            <a:r>
              <a:rPr lang="en-US" sz="1600" dirty="0" smtClean="0">
                <a:solidFill>
                  <a:schemeClr val="tx1">
                    <a:lumMod val="50000"/>
                  </a:schemeClr>
                </a:solidFill>
              </a:rPr>
              <a:t>correct Mubadala Group </a:t>
            </a:r>
            <a:r>
              <a:rPr lang="en-US" sz="1600" dirty="0">
                <a:solidFill>
                  <a:schemeClr val="tx1">
                    <a:lumMod val="50000"/>
                  </a:schemeClr>
                </a:solidFill>
              </a:rPr>
              <a:t>channels would </a:t>
            </a:r>
            <a:r>
              <a:rPr lang="en-US" sz="1600" dirty="0" smtClean="0">
                <a:solidFill>
                  <a:schemeClr val="tx1">
                    <a:lumMod val="50000"/>
                  </a:schemeClr>
                </a:solidFill>
              </a:rPr>
              <a:t>violate our </a:t>
            </a:r>
            <a:r>
              <a:rPr lang="en-US" sz="1600" dirty="0">
                <a:solidFill>
                  <a:schemeClr val="tx1">
                    <a:lumMod val="50000"/>
                  </a:schemeClr>
                </a:solidFill>
              </a:rPr>
              <a:t>Code of Conduct and Conflict </a:t>
            </a:r>
            <a:r>
              <a:rPr lang="en-US" sz="1600" dirty="0" smtClean="0">
                <a:solidFill>
                  <a:schemeClr val="tx1">
                    <a:lumMod val="50000"/>
                  </a:schemeClr>
                </a:solidFill>
              </a:rPr>
              <a:t>of Interest </a:t>
            </a:r>
            <a:r>
              <a:rPr lang="en-US" sz="1600" dirty="0">
                <a:solidFill>
                  <a:schemeClr val="tx1">
                    <a:lumMod val="50000"/>
                  </a:schemeClr>
                </a:solidFill>
              </a:rPr>
              <a:t>guidelines and would not </a:t>
            </a:r>
            <a:r>
              <a:rPr lang="en-US" sz="1600" dirty="0" smtClean="0">
                <a:solidFill>
                  <a:schemeClr val="tx1">
                    <a:lumMod val="50000"/>
                  </a:schemeClr>
                </a:solidFill>
              </a:rPr>
              <a:t>be permitted</a:t>
            </a:r>
          </a:p>
          <a:p>
            <a:pPr marL="285750" indent="-285750">
              <a:buFont typeface="Wingdings" panose="05000000000000000000" pitchFamily="2" charset="2"/>
              <a:buChar char="v"/>
            </a:pPr>
            <a:endParaRPr lang="en-US" sz="1600" dirty="0" smtClean="0">
              <a:solidFill>
                <a:schemeClr val="tx1">
                  <a:lumMod val="50000"/>
                </a:schemeClr>
              </a:solidFill>
            </a:endParaRPr>
          </a:p>
          <a:p>
            <a:pPr marL="285750" indent="-285750">
              <a:buFont typeface="Wingdings" panose="05000000000000000000" pitchFamily="2" charset="2"/>
              <a:buChar char="v"/>
            </a:pPr>
            <a:r>
              <a:rPr lang="en-US" sz="1600" dirty="0" smtClean="0">
                <a:solidFill>
                  <a:schemeClr val="tx1">
                    <a:lumMod val="50000"/>
                  </a:schemeClr>
                </a:solidFill>
              </a:rPr>
              <a:t>Share with the consultant the Mubadala Code of Conduct and Supplier Code </a:t>
            </a:r>
            <a:r>
              <a:rPr lang="en-US" sz="1600" dirty="0">
                <a:solidFill>
                  <a:schemeClr val="tx1">
                    <a:lumMod val="50000"/>
                  </a:schemeClr>
                </a:solidFill>
              </a:rPr>
              <a:t>of Conduct </a:t>
            </a:r>
            <a:endParaRPr lang="en-US" sz="1600" dirty="0" smtClean="0">
              <a:solidFill>
                <a:schemeClr val="tx1">
                  <a:lumMod val="50000"/>
                </a:schemeClr>
              </a:solidFill>
            </a:endParaRPr>
          </a:p>
        </p:txBody>
      </p:sp>
      <p:sp>
        <p:nvSpPr>
          <p:cNvPr id="13" name="Rectangle 12"/>
          <p:cNvSpPr/>
          <p:nvPr/>
        </p:nvSpPr>
        <p:spPr>
          <a:xfrm>
            <a:off x="2951862" y="44624"/>
            <a:ext cx="6012626" cy="2092881"/>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a:p>
            <a:pPr algn="just"/>
            <a:r>
              <a:rPr lang="en-US" sz="1600" dirty="0">
                <a:solidFill>
                  <a:schemeClr val="tx1">
                    <a:lumMod val="50000"/>
                  </a:schemeClr>
                </a:solidFill>
              </a:rPr>
              <a:t>One of your big project for the year is setting up a new branch for your hospital in a new country where your hospital has not done business before. You have involved a local consultant to help you with this expansion and you are happy with the consultant services.</a:t>
            </a:r>
          </a:p>
          <a:p>
            <a:pPr algn="just"/>
            <a:r>
              <a:rPr lang="en-US" sz="1600" dirty="0">
                <a:solidFill>
                  <a:schemeClr val="tx1">
                    <a:lumMod val="50000"/>
                  </a:schemeClr>
                </a:solidFill>
              </a:rPr>
              <a:t>At one of the meetings with the consultant, he asked you to ensure that when the new hospital is completed, there is a permanent job for his son who will be graduating from </a:t>
            </a:r>
            <a:r>
              <a:rPr lang="en-US" sz="1600" dirty="0" smtClean="0">
                <a:solidFill>
                  <a:schemeClr val="tx1">
                    <a:lumMod val="50000"/>
                  </a:schemeClr>
                </a:solidFill>
              </a:rPr>
              <a:t>university </a:t>
            </a:r>
            <a:r>
              <a:rPr lang="en-US" sz="1600" dirty="0">
                <a:solidFill>
                  <a:schemeClr val="tx1">
                    <a:lumMod val="50000"/>
                  </a:schemeClr>
                </a:solidFill>
              </a:rPr>
              <a:t>soon.</a:t>
            </a:r>
          </a:p>
        </p:txBody>
      </p:sp>
      <p:sp>
        <p:nvSpPr>
          <p:cNvPr id="6" name="Rectangle 5">
            <a:hlinkClick r:id="rId2" action="ppaction://hlinksldjump"/>
          </p:cNvPr>
          <p:cNvSpPr/>
          <p:nvPr/>
        </p:nvSpPr>
        <p:spPr>
          <a:xfrm>
            <a:off x="6156176" y="6221348"/>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88640"/>
            <a:ext cx="2856488" cy="172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a:hlinkClick r:id="rId4" action="ppaction://hlinksldjump"/>
          </p:cNvPr>
          <p:cNvSpPr/>
          <p:nvPr/>
        </p:nvSpPr>
        <p:spPr>
          <a:xfrm>
            <a:off x="274620" y="1932679"/>
            <a:ext cx="2555543" cy="360040"/>
          </a:xfrm>
          <a:prstGeom prst="rect">
            <a:avLst/>
          </a:prstGeom>
          <a:solidFill>
            <a:srgbClr val="B4CD2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latin typeface="Interstate" pitchFamily="50" charset="0"/>
              </a:rPr>
              <a:t>Jobs for the boys </a:t>
            </a:r>
            <a:endParaRPr lang="en-US" dirty="0">
              <a:latin typeface="Interstate" pitchFamily="50" charset="0"/>
            </a:endParaRPr>
          </a:p>
        </p:txBody>
      </p:sp>
    </p:spTree>
    <p:extLst>
      <p:ext uri="{BB962C8B-B14F-4D97-AF65-F5344CB8AC3E}">
        <p14:creationId xmlns:p14="http://schemas.microsoft.com/office/powerpoint/2010/main" val="1992842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2308324"/>
          </a:xfrm>
          <a:prstGeom prst="rect">
            <a:avLst/>
          </a:prstGeom>
        </p:spPr>
        <p:txBody>
          <a:bodyPr wrap="square">
            <a:spAutoFit/>
          </a:bodyPr>
          <a:lstStyle/>
          <a:p>
            <a:endParaRPr lang="en-US" b="1" dirty="0" smtClean="0"/>
          </a:p>
          <a:p>
            <a:r>
              <a:rPr lang="en-US" b="1" dirty="0" smtClean="0"/>
              <a:t>Discussion/Facilitation Points</a:t>
            </a:r>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t>Does this raise a Red Flag? If yes why?</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What should you do? </a:t>
            </a:r>
          </a:p>
          <a:p>
            <a:pPr marL="285750" indent="-285750">
              <a:buFont typeface="Wingdings" panose="05000000000000000000" pitchFamily="2" charset="2"/>
              <a:buChar char="v"/>
            </a:pPr>
            <a:endParaRPr lang="en-US" dirty="0">
              <a:solidFill>
                <a:schemeClr val="tx1">
                  <a:lumMod val="50000"/>
                </a:schemeClr>
              </a:solidFill>
            </a:endParaRPr>
          </a:p>
          <a:p>
            <a:pPr marL="285750" indent="-285750">
              <a:buFont typeface="Wingdings" panose="05000000000000000000" pitchFamily="2" charset="2"/>
              <a:buChar char="v"/>
            </a:pPr>
            <a:r>
              <a:rPr lang="en-US" dirty="0" smtClean="0"/>
              <a:t>Who should be involved ? </a:t>
            </a:r>
          </a:p>
        </p:txBody>
      </p:sp>
      <p:sp>
        <p:nvSpPr>
          <p:cNvPr id="13" name="Rectangle 12"/>
          <p:cNvSpPr/>
          <p:nvPr/>
        </p:nvSpPr>
        <p:spPr>
          <a:xfrm>
            <a:off x="2951862" y="332656"/>
            <a:ext cx="6012626" cy="369332"/>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dirty="0">
              <a:solidFill>
                <a:srgbClr val="000000"/>
              </a:solidFill>
            </a:endParaRPr>
          </a:p>
        </p:txBody>
      </p:sp>
      <p:sp>
        <p:nvSpPr>
          <p:cNvPr id="5" name="Rectangle 4">
            <a:hlinkClick r:id="rId2" action="ppaction://hlinksldjump"/>
          </p:cNvPr>
          <p:cNvSpPr/>
          <p:nvPr/>
        </p:nvSpPr>
        <p:spPr>
          <a:xfrm>
            <a:off x="4860032"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Next</a:t>
            </a:r>
            <a:endParaRPr lang="en-US" dirty="0"/>
          </a:p>
        </p:txBody>
      </p:sp>
      <p:sp>
        <p:nvSpPr>
          <p:cNvPr id="6" name="Rectangle 5">
            <a:hlinkClick r:id="rId3"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1" name="Group 10"/>
          <p:cNvGrpSpPr/>
          <p:nvPr/>
        </p:nvGrpSpPr>
        <p:grpSpPr>
          <a:xfrm>
            <a:off x="264073" y="270685"/>
            <a:ext cx="2506204" cy="1970599"/>
            <a:chOff x="180242" y="3295625"/>
            <a:chExt cx="2506204" cy="1970599"/>
          </a:xfrm>
        </p:grpSpPr>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4073" y="3295625"/>
              <a:ext cx="2412268" cy="156830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Rectangle 13"/>
            <p:cNvSpPr/>
            <p:nvPr/>
          </p:nvSpPr>
          <p:spPr>
            <a:xfrm>
              <a:off x="180242" y="4941168"/>
              <a:ext cx="2506204" cy="325056"/>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rtlCol="0" anchor="ctr"/>
            <a:lstStyle/>
            <a:p>
              <a:r>
                <a:rPr lang="en-US" sz="1200" dirty="0" smtClean="0">
                  <a:solidFill>
                    <a:schemeClr val="bg2">
                      <a:lumMod val="50000"/>
                    </a:schemeClr>
                  </a:solidFill>
                  <a:latin typeface="Interstate" pitchFamily="50" charset="0"/>
                </a:rPr>
                <a:t>Third party</a:t>
              </a:r>
              <a:endParaRPr lang="en-US" sz="1200" dirty="0">
                <a:solidFill>
                  <a:schemeClr val="bg2">
                    <a:lumMod val="50000"/>
                  </a:schemeClr>
                </a:solidFill>
                <a:latin typeface="Interstate" pitchFamily="50" charset="0"/>
              </a:endParaRPr>
            </a:p>
          </p:txBody>
        </p:sp>
      </p:grpSp>
      <p:sp>
        <p:nvSpPr>
          <p:cNvPr id="15" name="Rectangle 14"/>
          <p:cNvSpPr/>
          <p:nvPr/>
        </p:nvSpPr>
        <p:spPr>
          <a:xfrm>
            <a:off x="2951862" y="332656"/>
            <a:ext cx="6012626" cy="1754326"/>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b="1" dirty="0" smtClean="0">
              <a:solidFill>
                <a:srgbClr val="000000"/>
              </a:solidFill>
            </a:endParaRPr>
          </a:p>
          <a:p>
            <a:pPr algn="just"/>
            <a:r>
              <a:rPr lang="en-US" dirty="0"/>
              <a:t>You are looking into finding a supplier that provides services for your new project. Upon following the RFP you notice that the service provider chosen is </a:t>
            </a:r>
            <a:r>
              <a:rPr lang="en-US" dirty="0" smtClean="0"/>
              <a:t>new </a:t>
            </a:r>
            <a:r>
              <a:rPr lang="en-US" dirty="0"/>
              <a:t>in the </a:t>
            </a:r>
            <a:r>
              <a:rPr lang="en-US" dirty="0" smtClean="0"/>
              <a:t>market and no one has heard of them. </a:t>
            </a:r>
            <a:r>
              <a:rPr lang="en-US" dirty="0"/>
              <a:t>This raises suspicion to you but </a:t>
            </a:r>
            <a:r>
              <a:rPr lang="en-US" dirty="0" smtClean="0"/>
              <a:t>you need to get this project moving to meet your deadline. </a:t>
            </a:r>
            <a:endParaRPr lang="en-US" dirty="0"/>
          </a:p>
        </p:txBody>
      </p:sp>
    </p:spTree>
    <p:extLst>
      <p:ext uri="{BB962C8B-B14F-4D97-AF65-F5344CB8AC3E}">
        <p14:creationId xmlns:p14="http://schemas.microsoft.com/office/powerpoint/2010/main" val="2048271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79511" y="2384013"/>
            <a:ext cx="8706535" cy="3416320"/>
          </a:xfrm>
          <a:prstGeom prst="rect">
            <a:avLst/>
          </a:prstGeom>
        </p:spPr>
        <p:txBody>
          <a:bodyPr wrap="square">
            <a:spAutoFit/>
          </a:bodyPr>
          <a:lstStyle/>
          <a:p>
            <a:endParaRPr lang="en-US" b="1" dirty="0" smtClean="0"/>
          </a:p>
          <a:p>
            <a:r>
              <a:rPr lang="en-US" b="1" dirty="0" smtClean="0"/>
              <a:t>The </a:t>
            </a:r>
            <a:r>
              <a:rPr lang="en-US" b="1" dirty="0"/>
              <a:t>Right Approach </a:t>
            </a:r>
            <a:endParaRPr lang="en-US" b="1" dirty="0" smtClean="0"/>
          </a:p>
          <a:p>
            <a:endParaRPr lang="en-US" b="1" dirty="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Before undertaking any business relationship with </a:t>
            </a:r>
            <a:r>
              <a:rPr lang="en-US" dirty="0">
                <a:solidFill>
                  <a:schemeClr val="tx1">
                    <a:lumMod val="50000"/>
                  </a:schemeClr>
                </a:solidFill>
              </a:rPr>
              <a:t>any Business </a:t>
            </a:r>
            <a:r>
              <a:rPr lang="en-US" dirty="0" smtClean="0">
                <a:solidFill>
                  <a:schemeClr val="tx1">
                    <a:lumMod val="50000"/>
                  </a:schemeClr>
                </a:solidFill>
              </a:rPr>
              <a:t>Partner, we should know who we are dealing with. </a:t>
            </a:r>
          </a:p>
          <a:p>
            <a:pPr marL="285750" indent="-285750">
              <a:buFont typeface="Wingdings" panose="05000000000000000000" pitchFamily="2" charset="2"/>
              <a:buChar char="v"/>
            </a:pPr>
            <a:endParaRPr lang="en-US" dirty="0" smtClean="0">
              <a:solidFill>
                <a:schemeClr val="tx1">
                  <a:lumMod val="50000"/>
                </a:schemeClr>
              </a:solidFill>
            </a:endParaRPr>
          </a:p>
          <a:p>
            <a:pPr marL="285750" indent="-285750">
              <a:buFont typeface="Wingdings" panose="05000000000000000000" pitchFamily="2" charset="2"/>
              <a:buChar char="v"/>
            </a:pPr>
            <a:r>
              <a:rPr lang="en-US" dirty="0" smtClean="0">
                <a:solidFill>
                  <a:schemeClr val="tx1">
                    <a:lumMod val="50000"/>
                  </a:schemeClr>
                </a:solidFill>
              </a:rPr>
              <a:t>Conduct Due Diligence by </a:t>
            </a:r>
            <a:r>
              <a:rPr lang="en-US" dirty="0">
                <a:solidFill>
                  <a:schemeClr val="tx1">
                    <a:lumMod val="50000"/>
                  </a:schemeClr>
                </a:solidFill>
              </a:rPr>
              <a:t>checking the legitimacy and backgrounds of Business </a:t>
            </a:r>
            <a:r>
              <a:rPr lang="en-US" dirty="0" smtClean="0">
                <a:solidFill>
                  <a:schemeClr val="tx1">
                    <a:lumMod val="50000"/>
                  </a:schemeClr>
                </a:solidFill>
              </a:rPr>
              <a:t>Partners. The </a:t>
            </a:r>
            <a:r>
              <a:rPr lang="en-US" dirty="0">
                <a:solidFill>
                  <a:schemeClr val="tx1">
                    <a:lumMod val="50000"/>
                  </a:schemeClr>
                </a:solidFill>
              </a:rPr>
              <a:t>Procurement </a:t>
            </a:r>
            <a:r>
              <a:rPr lang="en-US" dirty="0" smtClean="0">
                <a:solidFill>
                  <a:schemeClr val="tx1">
                    <a:lumMod val="50000"/>
                  </a:schemeClr>
                </a:solidFill>
              </a:rPr>
              <a:t>Team and Legal &amp; Compliance can help with this </a:t>
            </a:r>
            <a:endParaRPr lang="en-US" dirty="0">
              <a:solidFill>
                <a:schemeClr val="tx1">
                  <a:lumMod val="50000"/>
                </a:schemeClr>
              </a:solidFill>
            </a:endParaRPr>
          </a:p>
          <a:p>
            <a:endParaRPr lang="en-US" dirty="0">
              <a:solidFill>
                <a:schemeClr val="tx1">
                  <a:lumMod val="50000"/>
                </a:schemeClr>
              </a:solidFill>
            </a:endParaRPr>
          </a:p>
          <a:p>
            <a:pPr marL="285750" indent="-285750">
              <a:buFont typeface="Wingdings" panose="05000000000000000000" pitchFamily="2" charset="2"/>
              <a:buChar char="v"/>
            </a:pPr>
            <a:r>
              <a:rPr lang="en-US" dirty="0">
                <a:solidFill>
                  <a:schemeClr val="tx1">
                    <a:lumMod val="50000"/>
                  </a:schemeClr>
                </a:solidFill>
              </a:rPr>
              <a:t> </a:t>
            </a:r>
            <a:r>
              <a:rPr lang="en-US" dirty="0" smtClean="0">
                <a:solidFill>
                  <a:schemeClr val="tx1">
                    <a:lumMod val="50000"/>
                  </a:schemeClr>
                </a:solidFill>
              </a:rPr>
              <a:t>Ensure compliance with the Mubadala Group </a:t>
            </a:r>
            <a:r>
              <a:rPr lang="en-US" dirty="0" smtClean="0"/>
              <a:t>Business </a:t>
            </a:r>
            <a:r>
              <a:rPr lang="en-US" dirty="0"/>
              <a:t>Partner Due Diligence Policy</a:t>
            </a: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p:txBody>
      </p:sp>
      <p:sp>
        <p:nvSpPr>
          <p:cNvPr id="13" name="Rectangle 12"/>
          <p:cNvSpPr/>
          <p:nvPr/>
        </p:nvSpPr>
        <p:spPr>
          <a:xfrm>
            <a:off x="2951862" y="332656"/>
            <a:ext cx="6012626" cy="1754326"/>
          </a:xfrm>
          <a:prstGeom prst="rect">
            <a:avLst/>
          </a:prstGeom>
        </p:spPr>
        <p:txBody>
          <a:bodyPr wrap="square">
            <a:spAutoFit/>
          </a:bodyPr>
          <a:lstStyle/>
          <a:p>
            <a:r>
              <a:rPr lang="en-US" b="1" dirty="0">
                <a:solidFill>
                  <a:srgbClr val="000000"/>
                </a:solidFill>
              </a:rPr>
              <a:t>Scenario</a:t>
            </a:r>
            <a:r>
              <a:rPr lang="en-US" sz="1400" b="1" dirty="0">
                <a:solidFill>
                  <a:srgbClr val="000000"/>
                </a:solidFill>
              </a:rPr>
              <a:t> </a:t>
            </a:r>
            <a:endParaRPr lang="en-US" sz="1400" b="1" dirty="0" smtClean="0">
              <a:solidFill>
                <a:srgbClr val="000000"/>
              </a:solidFill>
            </a:endParaRPr>
          </a:p>
          <a:p>
            <a:pPr algn="just"/>
            <a:r>
              <a:rPr lang="en-US" dirty="0"/>
              <a:t>You are looking into finding a supplier that provides services for your new project. Upon following the RFP you notice that the service provider chosen is new in the market and no one has heard of them. This raises suspicion to you but you need to get this project moving to meet your deadline. </a:t>
            </a:r>
          </a:p>
        </p:txBody>
      </p:sp>
      <p:sp>
        <p:nvSpPr>
          <p:cNvPr id="6" name="Rectangle 5">
            <a:hlinkClick r:id="rId2" action="ppaction://hlinksldjump"/>
          </p:cNvPr>
          <p:cNvSpPr/>
          <p:nvPr/>
        </p:nvSpPr>
        <p:spPr>
          <a:xfrm>
            <a:off x="6008943" y="6077332"/>
            <a:ext cx="1008112" cy="30399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Home</a:t>
            </a:r>
            <a:endParaRPr lang="en-US" dirty="0"/>
          </a:p>
        </p:txBody>
      </p:sp>
      <p:grpSp>
        <p:nvGrpSpPr>
          <p:cNvPr id="11" name="Group 10"/>
          <p:cNvGrpSpPr/>
          <p:nvPr/>
        </p:nvGrpSpPr>
        <p:grpSpPr>
          <a:xfrm>
            <a:off x="264073" y="270685"/>
            <a:ext cx="2506204" cy="1970599"/>
            <a:chOff x="180242" y="3295625"/>
            <a:chExt cx="2506204" cy="1970599"/>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073" y="3295625"/>
              <a:ext cx="2412268" cy="156830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Rectangle 13"/>
            <p:cNvSpPr/>
            <p:nvPr/>
          </p:nvSpPr>
          <p:spPr>
            <a:xfrm>
              <a:off x="180242" y="4941168"/>
              <a:ext cx="2506204" cy="325056"/>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dk1"/>
            </a:lnRef>
            <a:fillRef idx="2">
              <a:schemeClr val="dk1"/>
            </a:fillRef>
            <a:effectRef idx="1">
              <a:schemeClr val="dk1"/>
            </a:effectRef>
            <a:fontRef idx="minor">
              <a:schemeClr val="dk1"/>
            </a:fontRef>
          </p:style>
          <p:txBody>
            <a:bodyPr rtlCol="0" anchor="ctr"/>
            <a:lstStyle/>
            <a:p>
              <a:r>
                <a:rPr lang="en-US" sz="1200" dirty="0" smtClean="0">
                  <a:solidFill>
                    <a:schemeClr val="bg2">
                      <a:lumMod val="50000"/>
                    </a:schemeClr>
                  </a:solidFill>
                  <a:latin typeface="Interstate" pitchFamily="50" charset="0"/>
                </a:rPr>
                <a:t>Third party</a:t>
              </a:r>
              <a:endParaRPr lang="en-US" sz="1200" dirty="0">
                <a:solidFill>
                  <a:schemeClr val="bg2">
                    <a:lumMod val="50000"/>
                  </a:schemeClr>
                </a:solidFill>
                <a:latin typeface="Interstate" pitchFamily="50" charset="0"/>
              </a:endParaRPr>
            </a:p>
          </p:txBody>
        </p:sp>
      </p:grpSp>
    </p:spTree>
    <p:extLst>
      <p:ext uri="{BB962C8B-B14F-4D97-AF65-F5344CB8AC3E}">
        <p14:creationId xmlns:p14="http://schemas.microsoft.com/office/powerpoint/2010/main" val="2870674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ubadala colours">
      <a:dk1>
        <a:srgbClr val="2C3B46"/>
      </a:dk1>
      <a:lt1>
        <a:sysClr val="window" lastClr="FFFFFF"/>
      </a:lt1>
      <a:dk2>
        <a:srgbClr val="00B1B0"/>
      </a:dk2>
      <a:lt2>
        <a:srgbClr val="FFFFFF"/>
      </a:lt2>
      <a:accent1>
        <a:srgbClr val="003947"/>
      </a:accent1>
      <a:accent2>
        <a:srgbClr val="142146"/>
      </a:accent2>
      <a:accent3>
        <a:srgbClr val="062B48"/>
      </a:accent3>
      <a:accent4>
        <a:srgbClr val="B1E3E3"/>
      </a:accent4>
      <a:accent5>
        <a:srgbClr val="D8D2C4"/>
      </a:accent5>
      <a:accent6>
        <a:srgbClr val="FFC43B"/>
      </a:accent6>
      <a:hlink>
        <a:srgbClr val="2C3B46"/>
      </a:hlink>
      <a:folHlink>
        <a:srgbClr val="00B1B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3381</TotalTime>
  <Words>3288</Words>
  <Application>Microsoft Office PowerPoint</Application>
  <PresentationFormat>On-screen Show (4:3)</PresentationFormat>
  <Paragraphs>350</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Calibri</vt:lpstr>
      <vt:lpstr>Interstate</vt:lpstr>
      <vt:lpstr>Wingdings</vt:lpstr>
      <vt:lpstr>Office Theme</vt:lpstr>
      <vt:lpstr>2019 Healthcare Ethics &amp; Compliance Champions Toolkit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Mubadala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Hind</dc:creator>
  <cp:lastModifiedBy>Kannan Sivadasan Pillai Das (NRL)</cp:lastModifiedBy>
  <cp:revision>191</cp:revision>
  <dcterms:created xsi:type="dcterms:W3CDTF">2018-08-27T09:34:02Z</dcterms:created>
  <dcterms:modified xsi:type="dcterms:W3CDTF">2019-03-21T11:23:57Z</dcterms:modified>
</cp:coreProperties>
</file>