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361" r:id="rId2"/>
    <p:sldId id="416" r:id="rId3"/>
    <p:sldId id="426" r:id="rId4"/>
    <p:sldId id="428" r:id="rId5"/>
    <p:sldId id="429" r:id="rId6"/>
    <p:sldId id="430" r:id="rId7"/>
    <p:sldId id="431" r:id="rId8"/>
    <p:sldId id="443" r:id="rId9"/>
    <p:sldId id="444" r:id="rId10"/>
    <p:sldId id="434" r:id="rId11"/>
    <p:sldId id="432" r:id="rId12"/>
    <p:sldId id="433" r:id="rId13"/>
    <p:sldId id="435" r:id="rId14"/>
    <p:sldId id="436" r:id="rId15"/>
    <p:sldId id="437" r:id="rId16"/>
    <p:sldId id="438" r:id="rId17"/>
    <p:sldId id="439" r:id="rId18"/>
    <p:sldId id="440" r:id="rId19"/>
    <p:sldId id="441" r:id="rId20"/>
    <p:sldId id="442" r:id="rId21"/>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89" autoAdjust="0"/>
    <p:restoredTop sz="94675" autoAdjust="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2814"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DDC0A3C-4929-4CF2-9C31-C2BA915D2F79}" type="datetimeFigureOut">
              <a:rPr lang="en-US"/>
              <a:pPr>
                <a:defRPr/>
              </a:pPr>
              <a:t>4/4/2019</a:t>
            </a:fld>
            <a:endParaRPr lang="en-US" dirty="0"/>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9CD4EDD-A7D7-4390-8424-EC4479250670}" type="slidenum">
              <a:rPr lang="en-US"/>
              <a:pPr>
                <a:defRPr/>
              </a:pPr>
              <a:t>‹#›</a:t>
            </a:fld>
            <a:endParaRPr lang="en-US" dirty="0"/>
          </a:p>
        </p:txBody>
      </p:sp>
    </p:spTree>
    <p:extLst>
      <p:ext uri="{BB962C8B-B14F-4D97-AF65-F5344CB8AC3E}">
        <p14:creationId xmlns:p14="http://schemas.microsoft.com/office/powerpoint/2010/main" val="13914003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atin typeface="Arial" charset="0"/>
                <a:cs typeface="Arial" charset="0"/>
              </a:defRPr>
            </a:lvl1pPr>
          </a:lstStyle>
          <a:p>
            <a:pPr>
              <a:defRPr/>
            </a:pPr>
            <a:fld id="{EE07B748-57FC-45B4-9F04-C1E3B3040860}" type="datetimeFigureOut">
              <a:rPr lang="en-US"/>
              <a:pPr>
                <a:defRPr/>
              </a:pPr>
              <a:t>4/4/2019</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7205057F-9601-46A3-95D6-6441253C5F7E}" type="slidenum">
              <a:rPr lang="en-US"/>
              <a:pPr>
                <a:defRPr/>
              </a:pPr>
              <a:t>‹#›</a:t>
            </a:fld>
            <a:endParaRPr lang="en-US" dirty="0"/>
          </a:p>
        </p:txBody>
      </p:sp>
    </p:spTree>
    <p:extLst>
      <p:ext uri="{BB962C8B-B14F-4D97-AF65-F5344CB8AC3E}">
        <p14:creationId xmlns:p14="http://schemas.microsoft.com/office/powerpoint/2010/main" val="34325189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0D927A5-9013-432D-AAF2-56BF435A2102}" type="datetime1">
              <a:rPr lang="en-US" smtClean="0"/>
              <a:t>4/4/2019</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NRL-TTC-PPT-009,Ver:001</a:t>
            </a:r>
            <a:endParaRPr lang="en-US"/>
          </a:p>
        </p:txBody>
      </p:sp>
      <p:sp>
        <p:nvSpPr>
          <p:cNvPr id="6" name="Slide Number Placeholder 5"/>
          <p:cNvSpPr>
            <a:spLocks noGrp="1"/>
          </p:cNvSpPr>
          <p:nvPr>
            <p:ph type="sldNum" sz="quarter" idx="12"/>
          </p:nvPr>
        </p:nvSpPr>
        <p:spPr/>
        <p:txBody>
          <a:bodyPr/>
          <a:lstStyle>
            <a:lvl1pPr>
              <a:defRPr/>
            </a:lvl1pPr>
          </a:lstStyle>
          <a:p>
            <a:pPr>
              <a:defRPr/>
            </a:pPr>
            <a:fld id="{FA0FC279-EF22-4F7B-9D10-9C61B01CD7F2}" type="slidenum">
              <a:rPr lang="en-US"/>
              <a:pPr>
                <a:defRPr/>
              </a:pPr>
              <a:t>‹#›</a:t>
            </a:fld>
            <a:endParaRPr lang="en-US" dirty="0"/>
          </a:p>
        </p:txBody>
      </p:sp>
    </p:spTree>
    <p:extLst>
      <p:ext uri="{BB962C8B-B14F-4D97-AF65-F5344CB8AC3E}">
        <p14:creationId xmlns:p14="http://schemas.microsoft.com/office/powerpoint/2010/main" val="3438147376"/>
      </p:ext>
    </p:extLst>
  </p:cSld>
  <p:clrMapOvr>
    <a:masterClrMapping/>
  </p:clrMapOvr>
  <p:transition spd="slow">
    <p:strips dir="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691567B-B0C4-489D-865C-1E73BC6C0B68}" type="datetime1">
              <a:rPr lang="en-US" smtClean="0"/>
              <a:t>4/4/2019</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NRL-TTC-PPT-009,Ver:001</a:t>
            </a:r>
            <a:endParaRPr lang="en-US"/>
          </a:p>
        </p:txBody>
      </p:sp>
      <p:sp>
        <p:nvSpPr>
          <p:cNvPr id="6" name="Slide Number Placeholder 5"/>
          <p:cNvSpPr>
            <a:spLocks noGrp="1"/>
          </p:cNvSpPr>
          <p:nvPr>
            <p:ph type="sldNum" sz="quarter" idx="12"/>
          </p:nvPr>
        </p:nvSpPr>
        <p:spPr/>
        <p:txBody>
          <a:bodyPr/>
          <a:lstStyle>
            <a:lvl1pPr>
              <a:defRPr/>
            </a:lvl1pPr>
          </a:lstStyle>
          <a:p>
            <a:pPr>
              <a:defRPr/>
            </a:pPr>
            <a:fld id="{63D0874D-0189-40A5-A129-A7221DDD780B}" type="slidenum">
              <a:rPr lang="en-US"/>
              <a:pPr>
                <a:defRPr/>
              </a:pPr>
              <a:t>‹#›</a:t>
            </a:fld>
            <a:endParaRPr lang="en-US" dirty="0"/>
          </a:p>
        </p:txBody>
      </p:sp>
    </p:spTree>
    <p:extLst>
      <p:ext uri="{BB962C8B-B14F-4D97-AF65-F5344CB8AC3E}">
        <p14:creationId xmlns:p14="http://schemas.microsoft.com/office/powerpoint/2010/main" val="1047878543"/>
      </p:ext>
    </p:extLst>
  </p:cSld>
  <p:clrMapOvr>
    <a:masterClrMapping/>
  </p:clrMapOvr>
  <p:transition spd="slow">
    <p:strips dir="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8837865-8EAF-4E55-89C1-ED4F75A4D980}" type="datetime1">
              <a:rPr lang="en-US" smtClean="0"/>
              <a:t>4/4/2019</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NRL-TTC-PPT-009,Ver:001</a:t>
            </a:r>
            <a:endParaRPr lang="en-US"/>
          </a:p>
        </p:txBody>
      </p:sp>
      <p:sp>
        <p:nvSpPr>
          <p:cNvPr id="6" name="Slide Number Placeholder 5"/>
          <p:cNvSpPr>
            <a:spLocks noGrp="1"/>
          </p:cNvSpPr>
          <p:nvPr>
            <p:ph type="sldNum" sz="quarter" idx="12"/>
          </p:nvPr>
        </p:nvSpPr>
        <p:spPr/>
        <p:txBody>
          <a:bodyPr/>
          <a:lstStyle>
            <a:lvl1pPr>
              <a:defRPr/>
            </a:lvl1pPr>
          </a:lstStyle>
          <a:p>
            <a:pPr>
              <a:defRPr/>
            </a:pPr>
            <a:fld id="{77DEB0D0-3E15-43FE-8C1A-1BAC185ECAAC}" type="slidenum">
              <a:rPr lang="en-US"/>
              <a:pPr>
                <a:defRPr/>
              </a:pPr>
              <a:t>‹#›</a:t>
            </a:fld>
            <a:endParaRPr lang="en-US" dirty="0"/>
          </a:p>
        </p:txBody>
      </p:sp>
    </p:spTree>
    <p:extLst>
      <p:ext uri="{BB962C8B-B14F-4D97-AF65-F5344CB8AC3E}">
        <p14:creationId xmlns:p14="http://schemas.microsoft.com/office/powerpoint/2010/main" val="3405275294"/>
      </p:ext>
    </p:extLst>
  </p:cSld>
  <p:clrMapOvr>
    <a:masterClrMapping/>
  </p:clrMapOvr>
  <p:transition spd="slow">
    <p:strips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04CDEC1-4B99-45CE-A5B3-2E7E7F868165}" type="datetime1">
              <a:rPr lang="en-US" smtClean="0"/>
              <a:t>4/4/2019</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NRL-TTC-PPT-009,Ver:001</a:t>
            </a:r>
            <a:endParaRPr lang="en-US"/>
          </a:p>
        </p:txBody>
      </p:sp>
      <p:sp>
        <p:nvSpPr>
          <p:cNvPr id="6" name="Slide Number Placeholder 5"/>
          <p:cNvSpPr>
            <a:spLocks noGrp="1"/>
          </p:cNvSpPr>
          <p:nvPr>
            <p:ph type="sldNum" sz="quarter" idx="12"/>
          </p:nvPr>
        </p:nvSpPr>
        <p:spPr/>
        <p:txBody>
          <a:bodyPr/>
          <a:lstStyle>
            <a:lvl1pPr>
              <a:defRPr/>
            </a:lvl1pPr>
          </a:lstStyle>
          <a:p>
            <a:pPr>
              <a:defRPr/>
            </a:pPr>
            <a:fld id="{205F3C0C-D124-4DB9-A8FA-40E5F5AB1526}" type="slidenum">
              <a:rPr lang="en-US"/>
              <a:pPr>
                <a:defRPr/>
              </a:pPr>
              <a:t>‹#›</a:t>
            </a:fld>
            <a:endParaRPr lang="en-US" dirty="0"/>
          </a:p>
        </p:txBody>
      </p:sp>
    </p:spTree>
    <p:extLst>
      <p:ext uri="{BB962C8B-B14F-4D97-AF65-F5344CB8AC3E}">
        <p14:creationId xmlns:p14="http://schemas.microsoft.com/office/powerpoint/2010/main" val="3051521146"/>
      </p:ext>
    </p:extLst>
  </p:cSld>
  <p:clrMapOvr>
    <a:masterClrMapping/>
  </p:clrMapOvr>
  <p:transition spd="slow">
    <p:strips dir="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4B0CEB8-D617-45F3-AE35-9066F3BCB071}" type="datetime1">
              <a:rPr lang="en-US" smtClean="0"/>
              <a:t>4/4/2019</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NRL-TTC-PPT-009,Ver:001</a:t>
            </a:r>
            <a:endParaRPr lang="en-US"/>
          </a:p>
        </p:txBody>
      </p:sp>
      <p:sp>
        <p:nvSpPr>
          <p:cNvPr id="6" name="Slide Number Placeholder 5"/>
          <p:cNvSpPr>
            <a:spLocks noGrp="1"/>
          </p:cNvSpPr>
          <p:nvPr>
            <p:ph type="sldNum" sz="quarter" idx="12"/>
          </p:nvPr>
        </p:nvSpPr>
        <p:spPr/>
        <p:txBody>
          <a:bodyPr/>
          <a:lstStyle>
            <a:lvl1pPr>
              <a:defRPr/>
            </a:lvl1pPr>
          </a:lstStyle>
          <a:p>
            <a:pPr>
              <a:defRPr/>
            </a:pPr>
            <a:fld id="{BB7E97BC-262D-41CF-A489-5CBDA302CD8D}" type="slidenum">
              <a:rPr lang="en-US"/>
              <a:pPr>
                <a:defRPr/>
              </a:pPr>
              <a:t>‹#›</a:t>
            </a:fld>
            <a:endParaRPr lang="en-US" dirty="0"/>
          </a:p>
        </p:txBody>
      </p:sp>
    </p:spTree>
    <p:extLst>
      <p:ext uri="{BB962C8B-B14F-4D97-AF65-F5344CB8AC3E}">
        <p14:creationId xmlns:p14="http://schemas.microsoft.com/office/powerpoint/2010/main" val="3981160305"/>
      </p:ext>
    </p:extLst>
  </p:cSld>
  <p:clrMapOvr>
    <a:masterClrMapping/>
  </p:clrMapOvr>
  <p:transition spd="slow">
    <p:strips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E1DC68B-362C-4E41-8963-60B1EE31FE40}" type="datetime1">
              <a:rPr lang="en-US" smtClean="0"/>
              <a:t>4/4/2019</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NRL-TTC-PPT-009,Ver:001</a:t>
            </a:r>
            <a:endParaRPr lang="en-US"/>
          </a:p>
        </p:txBody>
      </p:sp>
      <p:sp>
        <p:nvSpPr>
          <p:cNvPr id="7" name="Slide Number Placeholder 5"/>
          <p:cNvSpPr>
            <a:spLocks noGrp="1"/>
          </p:cNvSpPr>
          <p:nvPr>
            <p:ph type="sldNum" sz="quarter" idx="12"/>
          </p:nvPr>
        </p:nvSpPr>
        <p:spPr/>
        <p:txBody>
          <a:bodyPr/>
          <a:lstStyle>
            <a:lvl1pPr>
              <a:defRPr/>
            </a:lvl1pPr>
          </a:lstStyle>
          <a:p>
            <a:pPr>
              <a:defRPr/>
            </a:pPr>
            <a:fld id="{722108D6-2C2F-48B6-BB2F-BE78D4C02BA7}" type="slidenum">
              <a:rPr lang="en-US"/>
              <a:pPr>
                <a:defRPr/>
              </a:pPr>
              <a:t>‹#›</a:t>
            </a:fld>
            <a:endParaRPr lang="en-US" dirty="0"/>
          </a:p>
        </p:txBody>
      </p:sp>
    </p:spTree>
    <p:extLst>
      <p:ext uri="{BB962C8B-B14F-4D97-AF65-F5344CB8AC3E}">
        <p14:creationId xmlns:p14="http://schemas.microsoft.com/office/powerpoint/2010/main" val="126491818"/>
      </p:ext>
    </p:extLst>
  </p:cSld>
  <p:clrMapOvr>
    <a:masterClrMapping/>
  </p:clrMapOvr>
  <p:transition spd="slow">
    <p:strips dir="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E68B7BD-E438-4D66-B6FB-DBCF57380108}" type="datetime1">
              <a:rPr lang="en-US" smtClean="0"/>
              <a:t>4/4/2019</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NRL-TTC-PPT-009,Ver:001</a:t>
            </a:r>
            <a:endParaRPr lang="en-US"/>
          </a:p>
        </p:txBody>
      </p:sp>
      <p:sp>
        <p:nvSpPr>
          <p:cNvPr id="9" name="Slide Number Placeholder 5"/>
          <p:cNvSpPr>
            <a:spLocks noGrp="1"/>
          </p:cNvSpPr>
          <p:nvPr>
            <p:ph type="sldNum" sz="quarter" idx="12"/>
          </p:nvPr>
        </p:nvSpPr>
        <p:spPr/>
        <p:txBody>
          <a:bodyPr/>
          <a:lstStyle>
            <a:lvl1pPr>
              <a:defRPr/>
            </a:lvl1pPr>
          </a:lstStyle>
          <a:p>
            <a:pPr>
              <a:defRPr/>
            </a:pPr>
            <a:fld id="{CE3E7771-0571-4CFA-824F-9AC842FBD624}" type="slidenum">
              <a:rPr lang="en-US"/>
              <a:pPr>
                <a:defRPr/>
              </a:pPr>
              <a:t>‹#›</a:t>
            </a:fld>
            <a:endParaRPr lang="en-US" dirty="0"/>
          </a:p>
        </p:txBody>
      </p:sp>
    </p:spTree>
    <p:extLst>
      <p:ext uri="{BB962C8B-B14F-4D97-AF65-F5344CB8AC3E}">
        <p14:creationId xmlns:p14="http://schemas.microsoft.com/office/powerpoint/2010/main" val="836164984"/>
      </p:ext>
    </p:extLst>
  </p:cSld>
  <p:clrMapOvr>
    <a:masterClrMapping/>
  </p:clrMapOvr>
  <p:transition spd="slow">
    <p:strips dir="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3E1BA3B-C6AA-4F77-988B-130120DE89D8}" type="datetime1">
              <a:rPr lang="en-US" smtClean="0"/>
              <a:t>4/4/2019</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NRL-TTC-PPT-009,Ver:001</a:t>
            </a:r>
            <a:endParaRPr lang="en-US"/>
          </a:p>
        </p:txBody>
      </p:sp>
      <p:sp>
        <p:nvSpPr>
          <p:cNvPr id="5" name="Slide Number Placeholder 5"/>
          <p:cNvSpPr>
            <a:spLocks noGrp="1"/>
          </p:cNvSpPr>
          <p:nvPr>
            <p:ph type="sldNum" sz="quarter" idx="12"/>
          </p:nvPr>
        </p:nvSpPr>
        <p:spPr/>
        <p:txBody>
          <a:bodyPr/>
          <a:lstStyle>
            <a:lvl1pPr>
              <a:defRPr/>
            </a:lvl1pPr>
          </a:lstStyle>
          <a:p>
            <a:pPr>
              <a:defRPr/>
            </a:pPr>
            <a:fld id="{8C1D4479-C604-40B6-A228-D653DF2D70C7}" type="slidenum">
              <a:rPr lang="en-US"/>
              <a:pPr>
                <a:defRPr/>
              </a:pPr>
              <a:t>‹#›</a:t>
            </a:fld>
            <a:endParaRPr lang="en-US" dirty="0"/>
          </a:p>
        </p:txBody>
      </p:sp>
    </p:spTree>
    <p:extLst>
      <p:ext uri="{BB962C8B-B14F-4D97-AF65-F5344CB8AC3E}">
        <p14:creationId xmlns:p14="http://schemas.microsoft.com/office/powerpoint/2010/main" val="1348076991"/>
      </p:ext>
    </p:extLst>
  </p:cSld>
  <p:clrMapOvr>
    <a:masterClrMapping/>
  </p:clrMapOvr>
  <p:transition spd="slow">
    <p:strips dir="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6EA33EF-10CA-4726-B86B-384FA5254689}" type="datetime1">
              <a:rPr lang="en-US" smtClean="0"/>
              <a:t>4/4/2019</a:t>
            </a:fld>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NRL-TTC-PPT-009,Ver:001</a:t>
            </a:r>
            <a:endParaRPr lang="en-US"/>
          </a:p>
        </p:txBody>
      </p:sp>
      <p:sp>
        <p:nvSpPr>
          <p:cNvPr id="4" name="Slide Number Placeholder 5"/>
          <p:cNvSpPr>
            <a:spLocks noGrp="1"/>
          </p:cNvSpPr>
          <p:nvPr>
            <p:ph type="sldNum" sz="quarter" idx="12"/>
          </p:nvPr>
        </p:nvSpPr>
        <p:spPr/>
        <p:txBody>
          <a:bodyPr/>
          <a:lstStyle>
            <a:lvl1pPr>
              <a:defRPr/>
            </a:lvl1pPr>
          </a:lstStyle>
          <a:p>
            <a:pPr>
              <a:defRPr/>
            </a:pPr>
            <a:fld id="{191E8666-634C-4653-B74C-7D8C5F32E9E4}" type="slidenum">
              <a:rPr lang="en-US"/>
              <a:pPr>
                <a:defRPr/>
              </a:pPr>
              <a:t>‹#›</a:t>
            </a:fld>
            <a:endParaRPr lang="en-US" dirty="0"/>
          </a:p>
        </p:txBody>
      </p:sp>
    </p:spTree>
    <p:extLst>
      <p:ext uri="{BB962C8B-B14F-4D97-AF65-F5344CB8AC3E}">
        <p14:creationId xmlns:p14="http://schemas.microsoft.com/office/powerpoint/2010/main" val="2921528581"/>
      </p:ext>
    </p:extLst>
  </p:cSld>
  <p:clrMapOvr>
    <a:masterClrMapping/>
  </p:clrMapOvr>
  <p:transition spd="slow">
    <p:strips dir="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6A2721C-8D23-4A55-A804-A228F259E6E0}" type="datetime1">
              <a:rPr lang="en-US" smtClean="0"/>
              <a:t>4/4/2019</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NRL-TTC-PPT-009,Ver:001</a:t>
            </a:r>
            <a:endParaRPr lang="en-US"/>
          </a:p>
        </p:txBody>
      </p:sp>
      <p:sp>
        <p:nvSpPr>
          <p:cNvPr id="7" name="Slide Number Placeholder 5"/>
          <p:cNvSpPr>
            <a:spLocks noGrp="1"/>
          </p:cNvSpPr>
          <p:nvPr>
            <p:ph type="sldNum" sz="quarter" idx="12"/>
          </p:nvPr>
        </p:nvSpPr>
        <p:spPr/>
        <p:txBody>
          <a:bodyPr/>
          <a:lstStyle>
            <a:lvl1pPr>
              <a:defRPr/>
            </a:lvl1pPr>
          </a:lstStyle>
          <a:p>
            <a:pPr>
              <a:defRPr/>
            </a:pPr>
            <a:fld id="{F80C6E1F-99CB-48A7-B5DC-8904E7F7E077}" type="slidenum">
              <a:rPr lang="en-US"/>
              <a:pPr>
                <a:defRPr/>
              </a:pPr>
              <a:t>‹#›</a:t>
            </a:fld>
            <a:endParaRPr lang="en-US" dirty="0"/>
          </a:p>
        </p:txBody>
      </p:sp>
    </p:spTree>
    <p:extLst>
      <p:ext uri="{BB962C8B-B14F-4D97-AF65-F5344CB8AC3E}">
        <p14:creationId xmlns:p14="http://schemas.microsoft.com/office/powerpoint/2010/main" val="3809696904"/>
      </p:ext>
    </p:extLst>
  </p:cSld>
  <p:clrMapOvr>
    <a:masterClrMapping/>
  </p:clrMapOvr>
  <p:transition spd="slow">
    <p:strips dir="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F492CC8-44E6-45FA-A419-B67F63A458D5}" type="datetime1">
              <a:rPr lang="en-US" smtClean="0"/>
              <a:t>4/4/2019</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NRL-TTC-PPT-009,Ver:001</a:t>
            </a:r>
            <a:endParaRPr lang="en-US"/>
          </a:p>
        </p:txBody>
      </p:sp>
      <p:sp>
        <p:nvSpPr>
          <p:cNvPr id="7" name="Slide Number Placeholder 5"/>
          <p:cNvSpPr>
            <a:spLocks noGrp="1"/>
          </p:cNvSpPr>
          <p:nvPr>
            <p:ph type="sldNum" sz="quarter" idx="12"/>
          </p:nvPr>
        </p:nvSpPr>
        <p:spPr/>
        <p:txBody>
          <a:bodyPr/>
          <a:lstStyle>
            <a:lvl1pPr>
              <a:defRPr/>
            </a:lvl1pPr>
          </a:lstStyle>
          <a:p>
            <a:pPr>
              <a:defRPr/>
            </a:pPr>
            <a:fld id="{B3B947D5-4B19-4693-AA93-8F818FDA4C77}" type="slidenum">
              <a:rPr lang="en-US"/>
              <a:pPr>
                <a:defRPr/>
              </a:pPr>
              <a:t>‹#›</a:t>
            </a:fld>
            <a:endParaRPr lang="en-US" dirty="0"/>
          </a:p>
        </p:txBody>
      </p:sp>
    </p:spTree>
    <p:extLst>
      <p:ext uri="{BB962C8B-B14F-4D97-AF65-F5344CB8AC3E}">
        <p14:creationId xmlns:p14="http://schemas.microsoft.com/office/powerpoint/2010/main" val="272746036"/>
      </p:ext>
    </p:extLst>
  </p:cSld>
  <p:clrMapOvr>
    <a:masterClrMapping/>
  </p:clrMapOvr>
  <p:transition spd="slow">
    <p:strips dir="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03E08665-AC41-4FB5-BA01-402391B82FAB}" type="datetime1">
              <a:rPr lang="en-US" smtClean="0"/>
              <a:t>4/4/2019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r>
              <a:rPr lang="en-US" smtClean="0"/>
              <a:t>NRL-TTC-PPT-009,Ver:001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F44DC78-284C-4421-BFC6-87DAFAD6DCA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strips dir="ru"/>
  </p:transition>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2052"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Title 3"/>
          <p:cNvSpPr>
            <a:spLocks noGrp="1"/>
          </p:cNvSpPr>
          <p:nvPr>
            <p:ph type="ctrTitle"/>
          </p:nvPr>
        </p:nvSpPr>
        <p:spPr>
          <a:xfrm>
            <a:off x="685800" y="1816100"/>
            <a:ext cx="7772400" cy="1470025"/>
          </a:xfrm>
        </p:spPr>
        <p:txBody>
          <a:bodyPr/>
          <a:lstStyle/>
          <a:p>
            <a:r>
              <a:rPr lang="en-US" altLang="en-US" b="1" u="sng" dirty="0" smtClean="0">
                <a:solidFill>
                  <a:schemeClr val="tx2"/>
                </a:solidFill>
                <a:latin typeface="Times New Roman" pitchFamily="18" charset="0"/>
                <a:cs typeface="Times New Roman" pitchFamily="18" charset="0"/>
              </a:rPr>
              <a:t>NRL OSH NONCOMPLIANCE'S AND ITS CONSEQUENCES </a:t>
            </a:r>
          </a:p>
        </p:txBody>
      </p:sp>
      <p:sp>
        <p:nvSpPr>
          <p:cNvPr id="5" name="Subtitle 4"/>
          <p:cNvSpPr>
            <a:spLocks noGrp="1"/>
          </p:cNvSpPr>
          <p:nvPr>
            <p:ph type="subTitle" idx="1"/>
          </p:nvPr>
        </p:nvSpPr>
        <p:spPr/>
        <p:txBody>
          <a:bodyPr/>
          <a:lstStyle/>
          <a:p>
            <a:pPr>
              <a:buFont typeface="Arial" charset="0"/>
              <a:buNone/>
              <a:defRPr/>
            </a:pPr>
            <a:endParaRPr lang="en-US" dirty="0"/>
          </a:p>
        </p:txBody>
      </p:sp>
      <p:sp>
        <p:nvSpPr>
          <p:cNvPr id="3" name="Slide Number Placeholder 2"/>
          <p:cNvSpPr>
            <a:spLocks noGrp="1"/>
          </p:cNvSpPr>
          <p:nvPr>
            <p:ph type="sldNum" sz="quarter" idx="12"/>
          </p:nvPr>
        </p:nvSpPr>
        <p:spPr/>
        <p:txBody>
          <a:bodyPr/>
          <a:lstStyle/>
          <a:p>
            <a:pPr>
              <a:defRPr/>
            </a:pPr>
            <a:fld id="{D4E5510F-9C70-40E6-AD26-CE0105EF98A1}" type="slidenum">
              <a:rPr lang="en-US" smtClean="0"/>
              <a:pPr>
                <a:defRPr/>
              </a:pPr>
              <a:t>1</a:t>
            </a:fld>
            <a:endParaRPr lang="en-US" dirty="0"/>
          </a:p>
        </p:txBody>
      </p:sp>
      <p:sp>
        <p:nvSpPr>
          <p:cNvPr id="2" name="Footer Placeholder 1"/>
          <p:cNvSpPr>
            <a:spLocks noGrp="1"/>
          </p:cNvSpPr>
          <p:nvPr>
            <p:ph type="ftr" sz="quarter" idx="11"/>
          </p:nvPr>
        </p:nvSpPr>
        <p:spPr>
          <a:xfrm>
            <a:off x="3124200" y="6492875"/>
            <a:ext cx="2895600" cy="365125"/>
          </a:xfrm>
        </p:spPr>
        <p:txBody>
          <a:bodyPr/>
          <a:lstStyle/>
          <a:p>
            <a:pPr>
              <a:defRPr/>
            </a:pPr>
            <a:r>
              <a:rPr lang="en-US" smtClean="0"/>
              <a:t>NRL-TTC-PPT-009,Ver:001</a:t>
            </a:r>
            <a:endParaRPr lang="en-US"/>
          </a:p>
        </p:txBody>
      </p:sp>
    </p:spTree>
  </p:cSld>
  <p:clrMapOvr>
    <a:masterClrMapping/>
  </p:clrMapOvr>
  <p:transition spd="slow">
    <p:strips dir="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LIST OSH CONSEQUENCES OF NON-CONFORMANCE TO OHS PROCEDURES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461590045"/>
              </p:ext>
            </p:extLst>
          </p:nvPr>
        </p:nvGraphicFramePr>
        <p:xfrm>
          <a:off x="457200" y="1600200"/>
          <a:ext cx="8229600" cy="4572000"/>
        </p:xfrm>
        <a:graphic>
          <a:graphicData uri="http://schemas.openxmlformats.org/drawingml/2006/table">
            <a:tbl>
              <a:tblPr firstRow="1" bandRow="1">
                <a:tableStyleId>{5C22544A-7EE6-4342-B048-85BDC9FD1C3A}</a:tableStyleId>
              </a:tblPr>
              <a:tblGrid>
                <a:gridCol w="1306488">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5338936">
                  <a:extLst>
                    <a:ext uri="{9D8B030D-6E8A-4147-A177-3AD203B41FA5}">
                      <a16:colId xmlns:a16="http://schemas.microsoft.com/office/drawing/2014/main" val="20002"/>
                    </a:ext>
                  </a:extLst>
                </a:gridCol>
              </a:tblGrid>
              <a:tr h="370840">
                <a:tc>
                  <a:txBody>
                    <a:bodyPr/>
                    <a:lstStyle/>
                    <a:p>
                      <a:pPr algn="ctr"/>
                      <a:r>
                        <a:rPr lang="en-US" dirty="0" smtClean="0">
                          <a:latin typeface="Times New Roman" panose="02020603050405020304" pitchFamily="18" charset="0"/>
                          <a:cs typeface="Times New Roman" panose="02020603050405020304" pitchFamily="18" charset="0"/>
                        </a:rPr>
                        <a:t>Procedure/Activity</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Action</a:t>
                      </a:r>
                      <a:r>
                        <a:rPr lang="en-US" baseline="0" dirty="0" smtClean="0">
                          <a:latin typeface="Times New Roman" panose="02020603050405020304" pitchFamily="18" charset="0"/>
                          <a:cs typeface="Times New Roman" panose="02020603050405020304" pitchFamily="18" charset="0"/>
                        </a:rPr>
                        <a:t> expectation </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Consequences of Non-conformance  </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370840">
                <a:tc>
                  <a:txBody>
                    <a:bodyPr/>
                    <a:lstStyle/>
                    <a:p>
                      <a:pPr algn="ctr"/>
                      <a:r>
                        <a:rPr lang="en-US" dirty="0" smtClean="0">
                          <a:solidFill>
                            <a:schemeClr val="tx2"/>
                          </a:solidFill>
                          <a:latin typeface="Times New Roman" panose="02020603050405020304" pitchFamily="18" charset="0"/>
                          <a:cs typeface="Times New Roman" panose="02020603050405020304" pitchFamily="18" charset="0"/>
                        </a:rPr>
                        <a:t>Fire safety procedure</a:t>
                      </a:r>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Follow NRL fire and safety procedure </a:t>
                      </a:r>
                    </a:p>
                    <a:p>
                      <a:pPr algn="l"/>
                      <a:r>
                        <a:rPr lang="en-US" dirty="0" smtClean="0">
                          <a:solidFill>
                            <a:schemeClr val="tx2"/>
                          </a:solidFill>
                          <a:latin typeface="Times New Roman" panose="02020603050405020304" pitchFamily="18" charset="0"/>
                          <a:cs typeface="Times New Roman" panose="02020603050405020304" pitchFamily="18" charset="0"/>
                        </a:rPr>
                        <a:t>Follow UAE fire code</a:t>
                      </a:r>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Protecting Life: </a:t>
                      </a:r>
                      <a:r>
                        <a:rPr lang="en-US" dirty="0" smtClean="0">
                          <a:solidFill>
                            <a:schemeClr val="tx2"/>
                          </a:solidFill>
                          <a:latin typeface="Times New Roman" panose="02020603050405020304" pitchFamily="18" charset="0"/>
                          <a:cs typeface="Times New Roman" panose="02020603050405020304" pitchFamily="18" charset="0"/>
                        </a:rPr>
                        <a:t>The most fundamental and important reason why fire safety legislation is in place, is that of protecting life. This should be reason enough for a fire safety risk assessment to be carried out and remedial works undertaken to protect people within the property. The loss of life in a situation where fire safety has not been effectively considered and implemented can result in charges of manslaughter being brought.</a:t>
                      </a:r>
                    </a:p>
                    <a:p>
                      <a:pPr algn="l"/>
                      <a:r>
                        <a:rPr lang="en-US" b="1" u="sng" dirty="0" smtClean="0">
                          <a:solidFill>
                            <a:schemeClr val="tx2"/>
                          </a:solidFill>
                          <a:latin typeface="Times New Roman" panose="02020603050405020304" pitchFamily="18" charset="0"/>
                          <a:cs typeface="Times New Roman" panose="02020603050405020304" pitchFamily="18" charset="0"/>
                        </a:rPr>
                        <a:t>Legality : </a:t>
                      </a:r>
                      <a:r>
                        <a:rPr lang="en-US" dirty="0" smtClean="0">
                          <a:solidFill>
                            <a:schemeClr val="tx2"/>
                          </a:solidFill>
                          <a:latin typeface="Times New Roman" panose="02020603050405020304" pitchFamily="18" charset="0"/>
                          <a:cs typeface="Times New Roman" panose="02020603050405020304" pitchFamily="18" charset="0"/>
                        </a:rPr>
                        <a:t>Failure to comply is simply illegal and punishable through the normal regulatory &amp; judicial channels. This could be a substantial fine and a requirement to carry out the correct works, or, if the negligence has resulted in a fire which put people at risk, it could even result in a prison sentence.</a:t>
                      </a:r>
                    </a:p>
                  </a:txBody>
                  <a:tcPr/>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10</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3237124030"/>
      </p:ext>
    </p:extLst>
  </p:cSld>
  <p:clrMapOvr>
    <a:masterClrMapping/>
  </p:clrMapOvr>
  <p:transition spd="slow">
    <p:strips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LIST OSH CONSEQUENCES OF NON-CONFORMANCE TO OHS PROCEDURES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605944498"/>
              </p:ext>
            </p:extLst>
          </p:nvPr>
        </p:nvGraphicFramePr>
        <p:xfrm>
          <a:off x="457200" y="1600200"/>
          <a:ext cx="8229600" cy="3749040"/>
        </p:xfrm>
        <a:graphic>
          <a:graphicData uri="http://schemas.openxmlformats.org/drawingml/2006/table">
            <a:tbl>
              <a:tblPr firstRow="1" bandRow="1">
                <a:tableStyleId>{5C22544A-7EE6-4342-B048-85BDC9FD1C3A}</a:tableStyleId>
              </a:tblPr>
              <a:tblGrid>
                <a:gridCol w="1306488">
                  <a:extLst>
                    <a:ext uri="{9D8B030D-6E8A-4147-A177-3AD203B41FA5}">
                      <a16:colId xmlns:a16="http://schemas.microsoft.com/office/drawing/2014/main" val="20000"/>
                    </a:ext>
                  </a:extLst>
                </a:gridCol>
                <a:gridCol w="2448272">
                  <a:extLst>
                    <a:ext uri="{9D8B030D-6E8A-4147-A177-3AD203B41FA5}">
                      <a16:colId xmlns:a16="http://schemas.microsoft.com/office/drawing/2014/main" val="20001"/>
                    </a:ext>
                  </a:extLst>
                </a:gridCol>
                <a:gridCol w="4474840">
                  <a:extLst>
                    <a:ext uri="{9D8B030D-6E8A-4147-A177-3AD203B41FA5}">
                      <a16:colId xmlns:a16="http://schemas.microsoft.com/office/drawing/2014/main" val="20002"/>
                    </a:ext>
                  </a:extLst>
                </a:gridCol>
              </a:tblGrid>
              <a:tr h="370840">
                <a:tc>
                  <a:txBody>
                    <a:bodyPr/>
                    <a:lstStyle/>
                    <a:p>
                      <a:pPr algn="ctr"/>
                      <a:r>
                        <a:rPr lang="en-US" dirty="0" smtClean="0">
                          <a:latin typeface="Times New Roman" panose="02020603050405020304" pitchFamily="18" charset="0"/>
                          <a:cs typeface="Times New Roman" panose="02020603050405020304" pitchFamily="18" charset="0"/>
                        </a:rPr>
                        <a:t>Procedure/Activity</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Action</a:t>
                      </a:r>
                      <a:r>
                        <a:rPr lang="en-US" baseline="0" dirty="0" smtClean="0">
                          <a:latin typeface="Times New Roman" panose="02020603050405020304" pitchFamily="18" charset="0"/>
                          <a:cs typeface="Times New Roman" panose="02020603050405020304" pitchFamily="18" charset="0"/>
                        </a:rPr>
                        <a:t> expectation </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Consequences of Non-conformance  </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370840">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Ambient Air</a:t>
                      </a:r>
                    </a:p>
                    <a:p>
                      <a:pPr algn="l"/>
                      <a:r>
                        <a:rPr lang="en-US" dirty="0" smtClean="0">
                          <a:solidFill>
                            <a:schemeClr val="tx2"/>
                          </a:solidFill>
                          <a:latin typeface="Times New Roman" panose="02020603050405020304" pitchFamily="18" charset="0"/>
                          <a:cs typeface="Times New Roman" panose="02020603050405020304" pitchFamily="18" charset="0"/>
                        </a:rPr>
                        <a:t>Emissions, Indoor Air and Occupational Air Quality Management</a:t>
                      </a:r>
                    </a:p>
                    <a:p>
                      <a:pPr algn="l"/>
                      <a:endParaRPr lang="en-US" dirty="0" smtClean="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To manage and control emissions to ambient air, and indoor and occupational air quality</a:t>
                      </a:r>
                      <a:r>
                        <a:rPr lang="en-US" baseline="0" dirty="0" smtClean="0">
                          <a:solidFill>
                            <a:schemeClr val="tx2"/>
                          </a:solidFill>
                          <a:latin typeface="Times New Roman" panose="02020603050405020304" pitchFamily="18" charset="0"/>
                          <a:cs typeface="Times New Roman" panose="02020603050405020304" pitchFamily="18" charset="0"/>
                        </a:rPr>
                        <a:t> at NRL</a:t>
                      </a:r>
                      <a:r>
                        <a:rPr lang="en-US" dirty="0" smtClean="0">
                          <a:solidFill>
                            <a:schemeClr val="tx2"/>
                          </a:solidFill>
                          <a:latin typeface="Times New Roman" panose="02020603050405020304" pitchFamily="18" charset="0"/>
                          <a:cs typeface="Times New Roman" panose="02020603050405020304" pitchFamily="18" charset="0"/>
                        </a:rPr>
                        <a:t>.</a:t>
                      </a:r>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Protecting Life</a:t>
                      </a:r>
                      <a:r>
                        <a:rPr lang="en-US" b="1" u="none" dirty="0" smtClean="0">
                          <a:solidFill>
                            <a:schemeClr val="tx2"/>
                          </a:solidFill>
                          <a:latin typeface="Times New Roman" panose="02020603050405020304" pitchFamily="18" charset="0"/>
                          <a:cs typeface="Times New Roman" panose="02020603050405020304" pitchFamily="18" charset="0"/>
                        </a:rPr>
                        <a:t>: </a:t>
                      </a:r>
                      <a:r>
                        <a:rPr lang="en-US" b="0" u="none" baseline="0" dirty="0" smtClean="0">
                          <a:solidFill>
                            <a:schemeClr val="tx2"/>
                          </a:solidFill>
                          <a:latin typeface="Times New Roman" panose="02020603050405020304" pitchFamily="18" charset="0"/>
                          <a:cs typeface="Times New Roman" panose="02020603050405020304" pitchFamily="18" charset="0"/>
                        </a:rPr>
                        <a:t> Failure in maintaining the quality air supply will lead to Occupational hazard which may leads to health issues .</a:t>
                      </a:r>
                    </a:p>
                    <a:p>
                      <a:pPr algn="l"/>
                      <a:r>
                        <a:rPr lang="en-US" b="1" u="sng" dirty="0" smtClean="0">
                          <a:solidFill>
                            <a:schemeClr val="tx2"/>
                          </a:solidFill>
                          <a:latin typeface="Times New Roman" panose="02020603050405020304" pitchFamily="18" charset="0"/>
                          <a:cs typeface="Times New Roman" panose="02020603050405020304" pitchFamily="18" charset="0"/>
                        </a:rPr>
                        <a:t>Legality </a:t>
                      </a:r>
                      <a:r>
                        <a:rPr lang="en-US" b="1" u="none" dirty="0" smtClean="0">
                          <a:solidFill>
                            <a:schemeClr val="tx2"/>
                          </a:solidFill>
                          <a:latin typeface="Times New Roman" panose="02020603050405020304" pitchFamily="18" charset="0"/>
                          <a:cs typeface="Times New Roman" panose="02020603050405020304" pitchFamily="18" charset="0"/>
                        </a:rPr>
                        <a:t>: </a:t>
                      </a:r>
                      <a:r>
                        <a:rPr lang="en-US" dirty="0" smtClean="0">
                          <a:solidFill>
                            <a:schemeClr val="tx2"/>
                          </a:solidFill>
                          <a:latin typeface="Times New Roman" panose="02020603050405020304" pitchFamily="18" charset="0"/>
                          <a:cs typeface="Times New Roman" panose="02020603050405020304" pitchFamily="18" charset="0"/>
                        </a:rPr>
                        <a:t>Failure to comply this</a:t>
                      </a:r>
                      <a:r>
                        <a:rPr lang="en-US" baseline="0" dirty="0" smtClean="0">
                          <a:solidFill>
                            <a:schemeClr val="tx2"/>
                          </a:solidFill>
                          <a:latin typeface="Times New Roman" panose="02020603050405020304" pitchFamily="18" charset="0"/>
                          <a:cs typeface="Times New Roman" panose="02020603050405020304" pitchFamily="18" charset="0"/>
                        </a:rPr>
                        <a:t> result in non-compliance notice, fines etc. from the regulatory bodies. </a:t>
                      </a:r>
                      <a:endParaRPr lang="en-US" dirty="0" smtClean="0">
                        <a:solidFill>
                          <a:schemeClr val="tx2"/>
                        </a:solidFill>
                        <a:latin typeface="Times New Roman" panose="02020603050405020304" pitchFamily="18" charset="0"/>
                        <a:cs typeface="Times New Roman" panose="02020603050405020304" pitchFamily="18" charset="0"/>
                      </a:endParaRPr>
                    </a:p>
                    <a:p>
                      <a:pPr algn="l"/>
                      <a:endParaRPr lang="en-US" dirty="0" smtClean="0">
                        <a:solidFill>
                          <a:schemeClr val="tx2"/>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11</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59385104"/>
      </p:ext>
    </p:extLst>
  </p:cSld>
  <p:clrMapOvr>
    <a:masterClrMapping/>
  </p:clrMapOvr>
  <p:transition spd="slow">
    <p:strips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LIST OSH CONSEQUENCES OF NON-CONFORMANCE TO OHS PROCEDURES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777800776"/>
              </p:ext>
            </p:extLst>
          </p:nvPr>
        </p:nvGraphicFramePr>
        <p:xfrm>
          <a:off x="457200" y="1600200"/>
          <a:ext cx="8229600" cy="3474720"/>
        </p:xfrm>
        <a:graphic>
          <a:graphicData uri="http://schemas.openxmlformats.org/drawingml/2006/table">
            <a:tbl>
              <a:tblPr firstRow="1" bandRow="1">
                <a:tableStyleId>{5C22544A-7EE6-4342-B048-85BDC9FD1C3A}</a:tableStyleId>
              </a:tblPr>
              <a:tblGrid>
                <a:gridCol w="1306488">
                  <a:extLst>
                    <a:ext uri="{9D8B030D-6E8A-4147-A177-3AD203B41FA5}">
                      <a16:colId xmlns:a16="http://schemas.microsoft.com/office/drawing/2014/main" val="20000"/>
                    </a:ext>
                  </a:extLst>
                </a:gridCol>
                <a:gridCol w="2448272">
                  <a:extLst>
                    <a:ext uri="{9D8B030D-6E8A-4147-A177-3AD203B41FA5}">
                      <a16:colId xmlns:a16="http://schemas.microsoft.com/office/drawing/2014/main" val="20001"/>
                    </a:ext>
                  </a:extLst>
                </a:gridCol>
                <a:gridCol w="4474840">
                  <a:extLst>
                    <a:ext uri="{9D8B030D-6E8A-4147-A177-3AD203B41FA5}">
                      <a16:colId xmlns:a16="http://schemas.microsoft.com/office/drawing/2014/main" val="20002"/>
                    </a:ext>
                  </a:extLst>
                </a:gridCol>
              </a:tblGrid>
              <a:tr h="370840">
                <a:tc>
                  <a:txBody>
                    <a:bodyPr/>
                    <a:lstStyle/>
                    <a:p>
                      <a:pPr algn="ctr"/>
                      <a:r>
                        <a:rPr lang="en-US" dirty="0" smtClean="0">
                          <a:latin typeface="Times New Roman" panose="02020603050405020304" pitchFamily="18" charset="0"/>
                          <a:cs typeface="Times New Roman" panose="02020603050405020304" pitchFamily="18" charset="0"/>
                        </a:rPr>
                        <a:t>Procedure/Activity</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Action</a:t>
                      </a:r>
                      <a:r>
                        <a:rPr lang="en-US" baseline="0" dirty="0" smtClean="0">
                          <a:latin typeface="Times New Roman" panose="02020603050405020304" pitchFamily="18" charset="0"/>
                          <a:cs typeface="Times New Roman" panose="02020603050405020304" pitchFamily="18" charset="0"/>
                        </a:rPr>
                        <a:t> expectation </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Consequences of Non-conformance  </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370840">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Water Quality</a:t>
                      </a: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The development, implementation and maintenance of a water quality management system compliant with related HAAD Healthcare Provider OHSMS standards including monitoring and reporting.</a:t>
                      </a:r>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Protecting Life</a:t>
                      </a:r>
                      <a:r>
                        <a:rPr lang="en-US" b="1" u="none" dirty="0" smtClean="0">
                          <a:solidFill>
                            <a:schemeClr val="tx2"/>
                          </a:solidFill>
                          <a:latin typeface="Times New Roman" panose="02020603050405020304" pitchFamily="18" charset="0"/>
                          <a:cs typeface="Times New Roman" panose="02020603050405020304" pitchFamily="18" charset="0"/>
                        </a:rPr>
                        <a:t>: </a:t>
                      </a:r>
                      <a:r>
                        <a:rPr lang="en-US" b="0" u="none" baseline="0" dirty="0" smtClean="0">
                          <a:solidFill>
                            <a:schemeClr val="tx2"/>
                          </a:solidFill>
                          <a:latin typeface="Times New Roman" panose="02020603050405020304" pitchFamily="18" charset="0"/>
                          <a:cs typeface="Times New Roman" panose="02020603050405020304" pitchFamily="18" charset="0"/>
                        </a:rPr>
                        <a:t> Failure in maintaining the quality water supply will lead to Occupational hazard which may leads to health issues .</a:t>
                      </a:r>
                    </a:p>
                    <a:p>
                      <a:pPr algn="l"/>
                      <a:r>
                        <a:rPr lang="en-US" b="1" u="sng" baseline="0" dirty="0" smtClean="0">
                          <a:solidFill>
                            <a:schemeClr val="tx2"/>
                          </a:solidFill>
                          <a:latin typeface="Times New Roman" panose="02020603050405020304" pitchFamily="18" charset="0"/>
                          <a:cs typeface="Times New Roman" panose="02020603050405020304" pitchFamily="18" charset="0"/>
                        </a:rPr>
                        <a:t>Patient Results : </a:t>
                      </a:r>
                      <a:r>
                        <a:rPr lang="en-US" b="0" u="none" baseline="0" dirty="0" smtClean="0">
                          <a:solidFill>
                            <a:schemeClr val="tx2"/>
                          </a:solidFill>
                          <a:latin typeface="Times New Roman" panose="02020603050405020304" pitchFamily="18" charset="0"/>
                          <a:cs typeface="Times New Roman" panose="02020603050405020304" pitchFamily="18" charset="0"/>
                        </a:rPr>
                        <a:t>May leads in wrong patient results reported</a:t>
                      </a:r>
                    </a:p>
                    <a:p>
                      <a:pPr algn="l"/>
                      <a:r>
                        <a:rPr lang="en-US" b="1" u="sng" dirty="0" smtClean="0">
                          <a:solidFill>
                            <a:schemeClr val="tx2"/>
                          </a:solidFill>
                          <a:latin typeface="Times New Roman" panose="02020603050405020304" pitchFamily="18" charset="0"/>
                          <a:cs typeface="Times New Roman" panose="02020603050405020304" pitchFamily="18" charset="0"/>
                        </a:rPr>
                        <a:t>Legality </a:t>
                      </a:r>
                      <a:r>
                        <a:rPr lang="en-US" b="1" u="none" dirty="0" smtClean="0">
                          <a:solidFill>
                            <a:schemeClr val="tx2"/>
                          </a:solidFill>
                          <a:latin typeface="Times New Roman" panose="02020603050405020304" pitchFamily="18" charset="0"/>
                          <a:cs typeface="Times New Roman" panose="02020603050405020304" pitchFamily="18" charset="0"/>
                        </a:rPr>
                        <a:t>: </a:t>
                      </a:r>
                      <a:r>
                        <a:rPr lang="en-US" dirty="0" smtClean="0">
                          <a:solidFill>
                            <a:schemeClr val="tx2"/>
                          </a:solidFill>
                          <a:latin typeface="Times New Roman" panose="02020603050405020304" pitchFamily="18" charset="0"/>
                          <a:cs typeface="Times New Roman" panose="02020603050405020304" pitchFamily="18" charset="0"/>
                        </a:rPr>
                        <a:t>Failure to comply this</a:t>
                      </a:r>
                      <a:r>
                        <a:rPr lang="en-US" baseline="0" dirty="0" smtClean="0">
                          <a:solidFill>
                            <a:schemeClr val="tx2"/>
                          </a:solidFill>
                          <a:latin typeface="Times New Roman" panose="02020603050405020304" pitchFamily="18" charset="0"/>
                          <a:cs typeface="Times New Roman" panose="02020603050405020304" pitchFamily="18" charset="0"/>
                        </a:rPr>
                        <a:t> result in non-compliance notice, fines etc. from the regulatory bodies. </a:t>
                      </a:r>
                      <a:endParaRPr lang="en-US" dirty="0" smtClean="0">
                        <a:solidFill>
                          <a:schemeClr val="tx2"/>
                        </a:solidFill>
                        <a:latin typeface="Times New Roman" panose="02020603050405020304" pitchFamily="18" charset="0"/>
                        <a:cs typeface="Times New Roman" panose="02020603050405020304" pitchFamily="18" charset="0"/>
                      </a:endParaRPr>
                    </a:p>
                    <a:p>
                      <a:pPr algn="l"/>
                      <a:endParaRPr lang="en-US" dirty="0" smtClean="0">
                        <a:solidFill>
                          <a:schemeClr val="tx2"/>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12</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2574991544"/>
      </p:ext>
    </p:extLst>
  </p:cSld>
  <p:clrMapOvr>
    <a:masterClrMapping/>
  </p:clrMapOvr>
  <p:transition spd="slow">
    <p:strips dir="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LIST OSH CONSEQUENCES OF NON-CONFORMANCE TO OHS PROCEDURES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22669597"/>
              </p:ext>
            </p:extLst>
          </p:nvPr>
        </p:nvGraphicFramePr>
        <p:xfrm>
          <a:off x="457200" y="1600200"/>
          <a:ext cx="8229600" cy="2926080"/>
        </p:xfrm>
        <a:graphic>
          <a:graphicData uri="http://schemas.openxmlformats.org/drawingml/2006/table">
            <a:tbl>
              <a:tblPr firstRow="1" bandRow="1">
                <a:tableStyleId>{5C22544A-7EE6-4342-B048-85BDC9FD1C3A}</a:tableStyleId>
              </a:tblPr>
              <a:tblGrid>
                <a:gridCol w="1306488">
                  <a:extLst>
                    <a:ext uri="{9D8B030D-6E8A-4147-A177-3AD203B41FA5}">
                      <a16:colId xmlns:a16="http://schemas.microsoft.com/office/drawing/2014/main" val="20000"/>
                    </a:ext>
                  </a:extLst>
                </a:gridCol>
                <a:gridCol w="2448272">
                  <a:extLst>
                    <a:ext uri="{9D8B030D-6E8A-4147-A177-3AD203B41FA5}">
                      <a16:colId xmlns:a16="http://schemas.microsoft.com/office/drawing/2014/main" val="20001"/>
                    </a:ext>
                  </a:extLst>
                </a:gridCol>
                <a:gridCol w="4474840">
                  <a:extLst>
                    <a:ext uri="{9D8B030D-6E8A-4147-A177-3AD203B41FA5}">
                      <a16:colId xmlns:a16="http://schemas.microsoft.com/office/drawing/2014/main" val="20002"/>
                    </a:ext>
                  </a:extLst>
                </a:gridCol>
              </a:tblGrid>
              <a:tr h="370840">
                <a:tc>
                  <a:txBody>
                    <a:bodyPr/>
                    <a:lstStyle/>
                    <a:p>
                      <a:pPr algn="ctr"/>
                      <a:r>
                        <a:rPr lang="en-US" dirty="0" smtClean="0">
                          <a:latin typeface="Times New Roman" panose="02020603050405020304" pitchFamily="18" charset="0"/>
                          <a:cs typeface="Times New Roman" panose="02020603050405020304" pitchFamily="18" charset="0"/>
                        </a:rPr>
                        <a:t>Procedure/Activity</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Action</a:t>
                      </a:r>
                      <a:r>
                        <a:rPr lang="en-US" baseline="0" dirty="0" smtClean="0">
                          <a:latin typeface="Times New Roman" panose="02020603050405020304" pitchFamily="18" charset="0"/>
                          <a:cs typeface="Times New Roman" panose="02020603050405020304" pitchFamily="18" charset="0"/>
                        </a:rPr>
                        <a:t> expectation </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Consequences of Non-conformance  </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370840">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Noise Management</a:t>
                      </a: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Managing ambient and occupational noise resulting from the Healthcare Provider’s Facility activities in accordance with this Standard.</a:t>
                      </a:r>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Protecting Life</a:t>
                      </a:r>
                      <a:r>
                        <a:rPr lang="en-US" b="1" u="none" dirty="0" smtClean="0">
                          <a:solidFill>
                            <a:schemeClr val="tx2"/>
                          </a:solidFill>
                          <a:latin typeface="Times New Roman" panose="02020603050405020304" pitchFamily="18" charset="0"/>
                          <a:cs typeface="Times New Roman" panose="02020603050405020304" pitchFamily="18" charset="0"/>
                        </a:rPr>
                        <a:t>: </a:t>
                      </a:r>
                      <a:r>
                        <a:rPr lang="en-US" b="0" u="none" baseline="0" dirty="0" smtClean="0">
                          <a:solidFill>
                            <a:schemeClr val="tx2"/>
                          </a:solidFill>
                          <a:latin typeface="Times New Roman" panose="02020603050405020304" pitchFamily="18" charset="0"/>
                          <a:cs typeface="Times New Roman" panose="02020603050405020304" pitchFamily="18" charset="0"/>
                        </a:rPr>
                        <a:t> Failure in  checking the noise levels and maintaining the acceptable noise levels will lead to Occupational hazard which may leads to health issues .</a:t>
                      </a:r>
                    </a:p>
                    <a:p>
                      <a:pPr algn="l"/>
                      <a:r>
                        <a:rPr lang="en-US" b="1" u="sng" dirty="0" smtClean="0">
                          <a:solidFill>
                            <a:schemeClr val="tx2"/>
                          </a:solidFill>
                          <a:latin typeface="Times New Roman" panose="02020603050405020304" pitchFamily="18" charset="0"/>
                          <a:cs typeface="Times New Roman" panose="02020603050405020304" pitchFamily="18" charset="0"/>
                        </a:rPr>
                        <a:t>Legality </a:t>
                      </a:r>
                      <a:r>
                        <a:rPr lang="en-US" b="1" u="none" dirty="0" smtClean="0">
                          <a:solidFill>
                            <a:schemeClr val="tx2"/>
                          </a:solidFill>
                          <a:latin typeface="Times New Roman" panose="02020603050405020304" pitchFamily="18" charset="0"/>
                          <a:cs typeface="Times New Roman" panose="02020603050405020304" pitchFamily="18" charset="0"/>
                        </a:rPr>
                        <a:t>: </a:t>
                      </a:r>
                      <a:r>
                        <a:rPr lang="en-US" dirty="0" smtClean="0">
                          <a:solidFill>
                            <a:schemeClr val="tx2"/>
                          </a:solidFill>
                          <a:latin typeface="Times New Roman" panose="02020603050405020304" pitchFamily="18" charset="0"/>
                          <a:cs typeface="Times New Roman" panose="02020603050405020304" pitchFamily="18" charset="0"/>
                        </a:rPr>
                        <a:t>Failure to comply this</a:t>
                      </a:r>
                      <a:r>
                        <a:rPr lang="en-US" baseline="0" dirty="0" smtClean="0">
                          <a:solidFill>
                            <a:schemeClr val="tx2"/>
                          </a:solidFill>
                          <a:latin typeface="Times New Roman" panose="02020603050405020304" pitchFamily="18" charset="0"/>
                          <a:cs typeface="Times New Roman" panose="02020603050405020304" pitchFamily="18" charset="0"/>
                        </a:rPr>
                        <a:t> result in non-compliance notice, fines etc. from the regulatory bodies. </a:t>
                      </a:r>
                      <a:endParaRPr lang="en-US" dirty="0" smtClean="0">
                        <a:solidFill>
                          <a:schemeClr val="tx2"/>
                        </a:solidFill>
                        <a:latin typeface="Times New Roman" panose="02020603050405020304" pitchFamily="18" charset="0"/>
                        <a:cs typeface="Times New Roman" panose="02020603050405020304" pitchFamily="18" charset="0"/>
                      </a:endParaRPr>
                    </a:p>
                    <a:p>
                      <a:pPr algn="l"/>
                      <a:endParaRPr lang="en-US" dirty="0" smtClean="0">
                        <a:solidFill>
                          <a:schemeClr val="tx2"/>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13</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1215897153"/>
      </p:ext>
    </p:extLst>
  </p:cSld>
  <p:clrMapOvr>
    <a:masterClrMapping/>
  </p:clrMapOvr>
  <p:transition spd="slow">
    <p:strips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LIST OSH CONSEQUENCES OF NON-CONFORMANCE TO OHS PROCEDURES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323542924"/>
              </p:ext>
            </p:extLst>
          </p:nvPr>
        </p:nvGraphicFramePr>
        <p:xfrm>
          <a:off x="457200" y="1600200"/>
          <a:ext cx="8229600" cy="3749040"/>
        </p:xfrm>
        <a:graphic>
          <a:graphicData uri="http://schemas.openxmlformats.org/drawingml/2006/table">
            <a:tbl>
              <a:tblPr firstRow="1" bandRow="1">
                <a:tableStyleId>{5C22544A-7EE6-4342-B048-85BDC9FD1C3A}</a:tableStyleId>
              </a:tblPr>
              <a:tblGrid>
                <a:gridCol w="1306488">
                  <a:extLst>
                    <a:ext uri="{9D8B030D-6E8A-4147-A177-3AD203B41FA5}">
                      <a16:colId xmlns:a16="http://schemas.microsoft.com/office/drawing/2014/main" val="20000"/>
                    </a:ext>
                  </a:extLst>
                </a:gridCol>
                <a:gridCol w="2448272">
                  <a:extLst>
                    <a:ext uri="{9D8B030D-6E8A-4147-A177-3AD203B41FA5}">
                      <a16:colId xmlns:a16="http://schemas.microsoft.com/office/drawing/2014/main" val="20001"/>
                    </a:ext>
                  </a:extLst>
                </a:gridCol>
                <a:gridCol w="4474840">
                  <a:extLst>
                    <a:ext uri="{9D8B030D-6E8A-4147-A177-3AD203B41FA5}">
                      <a16:colId xmlns:a16="http://schemas.microsoft.com/office/drawing/2014/main" val="20002"/>
                    </a:ext>
                  </a:extLst>
                </a:gridCol>
              </a:tblGrid>
              <a:tr h="370840">
                <a:tc>
                  <a:txBody>
                    <a:bodyPr/>
                    <a:lstStyle/>
                    <a:p>
                      <a:pPr algn="ctr"/>
                      <a:r>
                        <a:rPr lang="en-US" dirty="0" smtClean="0">
                          <a:latin typeface="Times New Roman" panose="02020603050405020304" pitchFamily="18" charset="0"/>
                          <a:cs typeface="Times New Roman" panose="02020603050405020304" pitchFamily="18" charset="0"/>
                        </a:rPr>
                        <a:t>Procedure/Activity</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Action</a:t>
                      </a:r>
                      <a:r>
                        <a:rPr lang="en-US" baseline="0" dirty="0" smtClean="0">
                          <a:latin typeface="Times New Roman" panose="02020603050405020304" pitchFamily="18" charset="0"/>
                          <a:cs typeface="Times New Roman" panose="02020603050405020304" pitchFamily="18" charset="0"/>
                        </a:rPr>
                        <a:t> expectation </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Consequences of Non-conformance  </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370840">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Hazardous</a:t>
                      </a:r>
                    </a:p>
                    <a:p>
                      <a:pPr algn="l"/>
                      <a:r>
                        <a:rPr lang="en-US" dirty="0" smtClean="0">
                          <a:solidFill>
                            <a:schemeClr val="tx2"/>
                          </a:solidFill>
                          <a:latin typeface="Times New Roman" panose="02020603050405020304" pitchFamily="18" charset="0"/>
                          <a:cs typeface="Times New Roman" panose="02020603050405020304" pitchFamily="18" charset="0"/>
                        </a:rPr>
                        <a:t>Materials</a:t>
                      </a:r>
                    </a:p>
                    <a:p>
                      <a:pPr algn="l"/>
                      <a:r>
                        <a:rPr lang="en-US" dirty="0" smtClean="0">
                          <a:solidFill>
                            <a:schemeClr val="tx2"/>
                          </a:solidFill>
                          <a:latin typeface="Times New Roman" panose="02020603050405020304" pitchFamily="18" charset="0"/>
                          <a:cs typeface="Times New Roman" panose="02020603050405020304" pitchFamily="18" charset="0"/>
                        </a:rPr>
                        <a:t>Management</a:t>
                      </a: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The development, implement and maintenance of a Hazardous Materials Management Program.</a:t>
                      </a:r>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Protecting Life</a:t>
                      </a:r>
                      <a:r>
                        <a:rPr lang="en-US" b="1" u="none" dirty="0" smtClean="0">
                          <a:solidFill>
                            <a:schemeClr val="tx2"/>
                          </a:solidFill>
                          <a:latin typeface="Times New Roman" panose="02020603050405020304" pitchFamily="18" charset="0"/>
                          <a:cs typeface="Times New Roman" panose="02020603050405020304" pitchFamily="18" charset="0"/>
                        </a:rPr>
                        <a:t>: </a:t>
                      </a:r>
                      <a:r>
                        <a:rPr lang="en-US" b="0" u="none" baseline="0" dirty="0" smtClean="0">
                          <a:solidFill>
                            <a:schemeClr val="tx2"/>
                          </a:solidFill>
                          <a:latin typeface="Times New Roman" panose="02020603050405020304" pitchFamily="18" charset="0"/>
                          <a:cs typeface="Times New Roman" panose="02020603050405020304" pitchFamily="18" charset="0"/>
                        </a:rPr>
                        <a:t> Failure in  maintaining proper hazard material management will lead to Occupational hazard which may leads to health issues .</a:t>
                      </a:r>
                    </a:p>
                    <a:p>
                      <a:pPr algn="l"/>
                      <a:r>
                        <a:rPr lang="en-US" b="1" u="sng" dirty="0" smtClean="0">
                          <a:solidFill>
                            <a:schemeClr val="tx2"/>
                          </a:solidFill>
                          <a:latin typeface="Times New Roman" panose="02020603050405020304" pitchFamily="18" charset="0"/>
                          <a:cs typeface="Times New Roman" panose="02020603050405020304" pitchFamily="18" charset="0"/>
                        </a:rPr>
                        <a:t>Legality </a:t>
                      </a:r>
                      <a:r>
                        <a:rPr lang="en-US" b="1" u="none" dirty="0" smtClean="0">
                          <a:solidFill>
                            <a:schemeClr val="tx2"/>
                          </a:solidFill>
                          <a:latin typeface="Times New Roman" panose="02020603050405020304" pitchFamily="18" charset="0"/>
                          <a:cs typeface="Times New Roman" panose="02020603050405020304" pitchFamily="18" charset="0"/>
                        </a:rPr>
                        <a:t>: </a:t>
                      </a:r>
                      <a:r>
                        <a:rPr lang="en-US" dirty="0" smtClean="0">
                          <a:solidFill>
                            <a:schemeClr val="tx2"/>
                          </a:solidFill>
                          <a:latin typeface="Times New Roman" panose="02020603050405020304" pitchFamily="18" charset="0"/>
                          <a:cs typeface="Times New Roman" panose="02020603050405020304" pitchFamily="18" charset="0"/>
                        </a:rPr>
                        <a:t>Failure to comply this</a:t>
                      </a:r>
                      <a:r>
                        <a:rPr lang="en-US" baseline="0" dirty="0" smtClean="0">
                          <a:solidFill>
                            <a:schemeClr val="tx2"/>
                          </a:solidFill>
                          <a:latin typeface="Times New Roman" panose="02020603050405020304" pitchFamily="18" charset="0"/>
                          <a:cs typeface="Times New Roman" panose="02020603050405020304" pitchFamily="18" charset="0"/>
                        </a:rPr>
                        <a:t> result in non-compliance notice, fines etc. from the regulatory bodies. Any exposure to hazard materials may leads to insurance and court proceedings. And a treatment cost liability involved  </a:t>
                      </a:r>
                      <a:endParaRPr lang="en-US" dirty="0" smtClean="0">
                        <a:solidFill>
                          <a:schemeClr val="tx2"/>
                        </a:solidFill>
                        <a:latin typeface="Times New Roman" panose="02020603050405020304" pitchFamily="18" charset="0"/>
                        <a:cs typeface="Times New Roman" panose="02020603050405020304" pitchFamily="18" charset="0"/>
                      </a:endParaRPr>
                    </a:p>
                    <a:p>
                      <a:pPr algn="l"/>
                      <a:endParaRPr lang="en-US" dirty="0" smtClean="0">
                        <a:solidFill>
                          <a:schemeClr val="tx2"/>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14</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3082571062"/>
      </p:ext>
    </p:extLst>
  </p:cSld>
  <p:clrMapOvr>
    <a:masterClrMapping/>
  </p:clrMapOvr>
  <p:transition spd="slow">
    <p:strips dir="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LIST OSH CONSEQUENCES OF NON-CONFORMANCE TO OHS PROCEDURES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503024387"/>
              </p:ext>
            </p:extLst>
          </p:nvPr>
        </p:nvGraphicFramePr>
        <p:xfrm>
          <a:off x="457200" y="1600200"/>
          <a:ext cx="8229600" cy="3749040"/>
        </p:xfrm>
        <a:graphic>
          <a:graphicData uri="http://schemas.openxmlformats.org/drawingml/2006/table">
            <a:tbl>
              <a:tblPr firstRow="1" bandRow="1">
                <a:tableStyleId>{5C22544A-7EE6-4342-B048-85BDC9FD1C3A}</a:tableStyleId>
              </a:tblPr>
              <a:tblGrid>
                <a:gridCol w="1306488">
                  <a:extLst>
                    <a:ext uri="{9D8B030D-6E8A-4147-A177-3AD203B41FA5}">
                      <a16:colId xmlns:a16="http://schemas.microsoft.com/office/drawing/2014/main" val="20000"/>
                    </a:ext>
                  </a:extLst>
                </a:gridCol>
                <a:gridCol w="2448272">
                  <a:extLst>
                    <a:ext uri="{9D8B030D-6E8A-4147-A177-3AD203B41FA5}">
                      <a16:colId xmlns:a16="http://schemas.microsoft.com/office/drawing/2014/main" val="20001"/>
                    </a:ext>
                  </a:extLst>
                </a:gridCol>
                <a:gridCol w="4474840">
                  <a:extLst>
                    <a:ext uri="{9D8B030D-6E8A-4147-A177-3AD203B41FA5}">
                      <a16:colId xmlns:a16="http://schemas.microsoft.com/office/drawing/2014/main" val="20002"/>
                    </a:ext>
                  </a:extLst>
                </a:gridCol>
              </a:tblGrid>
              <a:tr h="370840">
                <a:tc>
                  <a:txBody>
                    <a:bodyPr/>
                    <a:lstStyle/>
                    <a:p>
                      <a:pPr algn="ctr"/>
                      <a:r>
                        <a:rPr lang="en-US" dirty="0" smtClean="0">
                          <a:latin typeface="Times New Roman" panose="02020603050405020304" pitchFamily="18" charset="0"/>
                          <a:cs typeface="Times New Roman" panose="02020603050405020304" pitchFamily="18" charset="0"/>
                        </a:rPr>
                        <a:t>Procedure/Activity</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Action</a:t>
                      </a:r>
                      <a:r>
                        <a:rPr lang="en-US" baseline="0" dirty="0" smtClean="0">
                          <a:latin typeface="Times New Roman" panose="02020603050405020304" pitchFamily="18" charset="0"/>
                          <a:cs typeface="Times New Roman" panose="02020603050405020304" pitchFamily="18" charset="0"/>
                        </a:rPr>
                        <a:t> expectation </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Consequences of Non-conformance  </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370840">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Waste</a:t>
                      </a:r>
                    </a:p>
                    <a:p>
                      <a:pPr algn="l"/>
                      <a:r>
                        <a:rPr lang="en-US" dirty="0" smtClean="0">
                          <a:solidFill>
                            <a:schemeClr val="tx2"/>
                          </a:solidFill>
                          <a:latin typeface="Times New Roman" panose="02020603050405020304" pitchFamily="18" charset="0"/>
                          <a:cs typeface="Times New Roman" panose="02020603050405020304" pitchFamily="18" charset="0"/>
                        </a:rPr>
                        <a:t>Management- hazard and Domestic waste </a:t>
                      </a: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The development, implementation and monitoring of the Waste Management Program..</a:t>
                      </a:r>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Protecting Life</a:t>
                      </a:r>
                      <a:r>
                        <a:rPr lang="en-US" b="1" u="none" dirty="0" smtClean="0">
                          <a:solidFill>
                            <a:schemeClr val="tx2"/>
                          </a:solidFill>
                          <a:latin typeface="Times New Roman" panose="02020603050405020304" pitchFamily="18" charset="0"/>
                          <a:cs typeface="Times New Roman" panose="02020603050405020304" pitchFamily="18" charset="0"/>
                        </a:rPr>
                        <a:t>: </a:t>
                      </a:r>
                      <a:r>
                        <a:rPr lang="en-US" b="0" u="none" baseline="0" dirty="0" smtClean="0">
                          <a:solidFill>
                            <a:schemeClr val="tx2"/>
                          </a:solidFill>
                          <a:latin typeface="Times New Roman" panose="02020603050405020304" pitchFamily="18" charset="0"/>
                          <a:cs typeface="Times New Roman" panose="02020603050405020304" pitchFamily="18" charset="0"/>
                        </a:rPr>
                        <a:t> Failure in  maintaining proper waste management will lead to Occupational hazard which may leads to health issues .</a:t>
                      </a:r>
                    </a:p>
                    <a:p>
                      <a:pPr algn="l"/>
                      <a:r>
                        <a:rPr lang="en-US" b="1" u="sng" dirty="0" smtClean="0">
                          <a:solidFill>
                            <a:schemeClr val="tx2"/>
                          </a:solidFill>
                          <a:latin typeface="Times New Roman" panose="02020603050405020304" pitchFamily="18" charset="0"/>
                          <a:cs typeface="Times New Roman" panose="02020603050405020304" pitchFamily="18" charset="0"/>
                        </a:rPr>
                        <a:t>Legality </a:t>
                      </a:r>
                      <a:r>
                        <a:rPr lang="en-US" b="1" u="none" dirty="0" smtClean="0">
                          <a:solidFill>
                            <a:schemeClr val="tx2"/>
                          </a:solidFill>
                          <a:latin typeface="Times New Roman" panose="02020603050405020304" pitchFamily="18" charset="0"/>
                          <a:cs typeface="Times New Roman" panose="02020603050405020304" pitchFamily="18" charset="0"/>
                        </a:rPr>
                        <a:t>: </a:t>
                      </a:r>
                      <a:r>
                        <a:rPr lang="en-US" dirty="0" smtClean="0">
                          <a:solidFill>
                            <a:schemeClr val="tx2"/>
                          </a:solidFill>
                          <a:latin typeface="Times New Roman" panose="02020603050405020304" pitchFamily="18" charset="0"/>
                          <a:cs typeface="Times New Roman" panose="02020603050405020304" pitchFamily="18" charset="0"/>
                        </a:rPr>
                        <a:t>Failure to comply this</a:t>
                      </a:r>
                      <a:r>
                        <a:rPr lang="en-US" baseline="0" dirty="0" smtClean="0">
                          <a:solidFill>
                            <a:schemeClr val="tx2"/>
                          </a:solidFill>
                          <a:latin typeface="Times New Roman" panose="02020603050405020304" pitchFamily="18" charset="0"/>
                          <a:cs typeface="Times New Roman" panose="02020603050405020304" pitchFamily="18" charset="0"/>
                        </a:rPr>
                        <a:t> result in non-compliance notice, fines etc. from the regulatory bodies. Any exposure to hazardous waste may leads to insurance and court proceedings. And a treatment cost liability involved  </a:t>
                      </a:r>
                      <a:endParaRPr lang="en-US" dirty="0" smtClean="0">
                        <a:solidFill>
                          <a:schemeClr val="tx2"/>
                        </a:solidFill>
                        <a:latin typeface="Times New Roman" panose="02020603050405020304" pitchFamily="18" charset="0"/>
                        <a:cs typeface="Times New Roman" panose="02020603050405020304" pitchFamily="18" charset="0"/>
                      </a:endParaRPr>
                    </a:p>
                    <a:p>
                      <a:pPr algn="l"/>
                      <a:endParaRPr lang="en-US" dirty="0" smtClean="0">
                        <a:solidFill>
                          <a:schemeClr val="tx2"/>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15</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3009437918"/>
      </p:ext>
    </p:extLst>
  </p:cSld>
  <p:clrMapOvr>
    <a:masterClrMapping/>
  </p:clrMapOvr>
  <p:transition spd="slow">
    <p:strips dir="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LIST OSH CONSEQUENCES OF NON-CONFORMANCE TO OHS PROCEDURES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071681564"/>
              </p:ext>
            </p:extLst>
          </p:nvPr>
        </p:nvGraphicFramePr>
        <p:xfrm>
          <a:off x="457200" y="1600200"/>
          <a:ext cx="8229600" cy="3749040"/>
        </p:xfrm>
        <a:graphic>
          <a:graphicData uri="http://schemas.openxmlformats.org/drawingml/2006/table">
            <a:tbl>
              <a:tblPr firstRow="1" bandRow="1">
                <a:tableStyleId>{5C22544A-7EE6-4342-B048-85BDC9FD1C3A}</a:tableStyleId>
              </a:tblPr>
              <a:tblGrid>
                <a:gridCol w="1306488">
                  <a:extLst>
                    <a:ext uri="{9D8B030D-6E8A-4147-A177-3AD203B41FA5}">
                      <a16:colId xmlns:a16="http://schemas.microsoft.com/office/drawing/2014/main" val="20000"/>
                    </a:ext>
                  </a:extLst>
                </a:gridCol>
                <a:gridCol w="2448272">
                  <a:extLst>
                    <a:ext uri="{9D8B030D-6E8A-4147-A177-3AD203B41FA5}">
                      <a16:colId xmlns:a16="http://schemas.microsoft.com/office/drawing/2014/main" val="20001"/>
                    </a:ext>
                  </a:extLst>
                </a:gridCol>
                <a:gridCol w="4474840">
                  <a:extLst>
                    <a:ext uri="{9D8B030D-6E8A-4147-A177-3AD203B41FA5}">
                      <a16:colId xmlns:a16="http://schemas.microsoft.com/office/drawing/2014/main" val="20002"/>
                    </a:ext>
                  </a:extLst>
                </a:gridCol>
              </a:tblGrid>
              <a:tr h="370840">
                <a:tc>
                  <a:txBody>
                    <a:bodyPr/>
                    <a:lstStyle/>
                    <a:p>
                      <a:pPr algn="ctr"/>
                      <a:r>
                        <a:rPr lang="en-US" dirty="0" smtClean="0">
                          <a:latin typeface="Times New Roman" panose="02020603050405020304" pitchFamily="18" charset="0"/>
                          <a:cs typeface="Times New Roman" panose="02020603050405020304" pitchFamily="18" charset="0"/>
                        </a:rPr>
                        <a:t>Procedure/Activity</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Action</a:t>
                      </a:r>
                      <a:r>
                        <a:rPr lang="en-US" baseline="0" dirty="0" smtClean="0">
                          <a:latin typeface="Times New Roman" panose="02020603050405020304" pitchFamily="18" charset="0"/>
                          <a:cs typeface="Times New Roman" panose="02020603050405020304" pitchFamily="18" charset="0"/>
                        </a:rPr>
                        <a:t> expectation </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Consequences of Non-conformance  </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370840">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Infection</a:t>
                      </a:r>
                    </a:p>
                    <a:p>
                      <a:pPr algn="l"/>
                      <a:r>
                        <a:rPr lang="en-US" dirty="0" smtClean="0">
                          <a:solidFill>
                            <a:schemeClr val="tx2"/>
                          </a:solidFill>
                          <a:latin typeface="Times New Roman" panose="02020603050405020304" pitchFamily="18" charset="0"/>
                          <a:cs typeface="Times New Roman" panose="02020603050405020304" pitchFamily="18" charset="0"/>
                        </a:rPr>
                        <a:t>Prevention and Control Management</a:t>
                      </a: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Manage, prevent and control any identified infectious diseases and organisms.</a:t>
                      </a:r>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Protecting Life</a:t>
                      </a:r>
                      <a:r>
                        <a:rPr lang="en-US" b="1" u="none" dirty="0" smtClean="0">
                          <a:solidFill>
                            <a:schemeClr val="tx2"/>
                          </a:solidFill>
                          <a:latin typeface="Times New Roman" panose="02020603050405020304" pitchFamily="18" charset="0"/>
                          <a:cs typeface="Times New Roman" panose="02020603050405020304" pitchFamily="18" charset="0"/>
                        </a:rPr>
                        <a:t>: </a:t>
                      </a:r>
                      <a:r>
                        <a:rPr lang="en-US" b="0" u="none" baseline="0" dirty="0" smtClean="0">
                          <a:solidFill>
                            <a:schemeClr val="tx2"/>
                          </a:solidFill>
                          <a:latin typeface="Times New Roman" panose="02020603050405020304" pitchFamily="18" charset="0"/>
                          <a:cs typeface="Times New Roman" panose="02020603050405020304" pitchFamily="18" charset="0"/>
                        </a:rPr>
                        <a:t> Failure in  maintaining proper infection control program management will lead to Occupational hazard which may leads to health issues .</a:t>
                      </a:r>
                    </a:p>
                    <a:p>
                      <a:pPr algn="l"/>
                      <a:r>
                        <a:rPr lang="en-US" b="1" u="sng" dirty="0" smtClean="0">
                          <a:solidFill>
                            <a:schemeClr val="tx2"/>
                          </a:solidFill>
                          <a:latin typeface="Times New Roman" panose="02020603050405020304" pitchFamily="18" charset="0"/>
                          <a:cs typeface="Times New Roman" panose="02020603050405020304" pitchFamily="18" charset="0"/>
                        </a:rPr>
                        <a:t>Legality </a:t>
                      </a:r>
                      <a:r>
                        <a:rPr lang="en-US" b="1" u="none" dirty="0" smtClean="0">
                          <a:solidFill>
                            <a:schemeClr val="tx2"/>
                          </a:solidFill>
                          <a:latin typeface="Times New Roman" panose="02020603050405020304" pitchFamily="18" charset="0"/>
                          <a:cs typeface="Times New Roman" panose="02020603050405020304" pitchFamily="18" charset="0"/>
                        </a:rPr>
                        <a:t>: </a:t>
                      </a:r>
                      <a:r>
                        <a:rPr lang="en-US" dirty="0" smtClean="0">
                          <a:solidFill>
                            <a:schemeClr val="tx2"/>
                          </a:solidFill>
                          <a:latin typeface="Times New Roman" panose="02020603050405020304" pitchFamily="18" charset="0"/>
                          <a:cs typeface="Times New Roman" panose="02020603050405020304" pitchFamily="18" charset="0"/>
                        </a:rPr>
                        <a:t>Failure to comply this</a:t>
                      </a:r>
                      <a:r>
                        <a:rPr lang="en-US" baseline="0" dirty="0" smtClean="0">
                          <a:solidFill>
                            <a:schemeClr val="tx2"/>
                          </a:solidFill>
                          <a:latin typeface="Times New Roman" panose="02020603050405020304" pitchFamily="18" charset="0"/>
                          <a:cs typeface="Times New Roman" panose="02020603050405020304" pitchFamily="18" charset="0"/>
                        </a:rPr>
                        <a:t> result in non-compliance notice, fines etc. from the regulatory bodies. Any exposure to occupational infectious agents may leads to insurance and court proceedings. And a treatment cost liability involved  </a:t>
                      </a:r>
                      <a:endParaRPr lang="en-US" dirty="0" smtClean="0">
                        <a:solidFill>
                          <a:schemeClr val="tx2"/>
                        </a:solidFill>
                        <a:latin typeface="Times New Roman" panose="02020603050405020304" pitchFamily="18" charset="0"/>
                        <a:cs typeface="Times New Roman" panose="02020603050405020304" pitchFamily="18" charset="0"/>
                      </a:endParaRPr>
                    </a:p>
                    <a:p>
                      <a:pPr algn="l"/>
                      <a:endParaRPr lang="en-US" dirty="0" smtClean="0">
                        <a:solidFill>
                          <a:schemeClr val="tx2"/>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16</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845510171"/>
      </p:ext>
    </p:extLst>
  </p:cSld>
  <p:clrMapOvr>
    <a:masterClrMapping/>
  </p:clrMapOvr>
  <p:transition spd="slow">
    <p:strips dir="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LIST OSH CONSEQUENCES OF NON-CONFORMANCE TO OHS PROCEDURES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604166581"/>
              </p:ext>
            </p:extLst>
          </p:nvPr>
        </p:nvGraphicFramePr>
        <p:xfrm>
          <a:off x="457200" y="1600200"/>
          <a:ext cx="8229600" cy="3749040"/>
        </p:xfrm>
        <a:graphic>
          <a:graphicData uri="http://schemas.openxmlformats.org/drawingml/2006/table">
            <a:tbl>
              <a:tblPr firstRow="1" bandRow="1">
                <a:tableStyleId>{5C22544A-7EE6-4342-B048-85BDC9FD1C3A}</a:tableStyleId>
              </a:tblPr>
              <a:tblGrid>
                <a:gridCol w="1306488">
                  <a:extLst>
                    <a:ext uri="{9D8B030D-6E8A-4147-A177-3AD203B41FA5}">
                      <a16:colId xmlns:a16="http://schemas.microsoft.com/office/drawing/2014/main" val="20000"/>
                    </a:ext>
                  </a:extLst>
                </a:gridCol>
                <a:gridCol w="2448272">
                  <a:extLst>
                    <a:ext uri="{9D8B030D-6E8A-4147-A177-3AD203B41FA5}">
                      <a16:colId xmlns:a16="http://schemas.microsoft.com/office/drawing/2014/main" val="20001"/>
                    </a:ext>
                  </a:extLst>
                </a:gridCol>
                <a:gridCol w="4474840">
                  <a:extLst>
                    <a:ext uri="{9D8B030D-6E8A-4147-A177-3AD203B41FA5}">
                      <a16:colId xmlns:a16="http://schemas.microsoft.com/office/drawing/2014/main" val="20002"/>
                    </a:ext>
                  </a:extLst>
                </a:gridCol>
              </a:tblGrid>
              <a:tr h="370840">
                <a:tc>
                  <a:txBody>
                    <a:bodyPr/>
                    <a:lstStyle/>
                    <a:p>
                      <a:pPr algn="ctr"/>
                      <a:r>
                        <a:rPr lang="en-US" dirty="0" smtClean="0">
                          <a:latin typeface="Times New Roman" panose="02020603050405020304" pitchFamily="18" charset="0"/>
                          <a:cs typeface="Times New Roman" panose="02020603050405020304" pitchFamily="18" charset="0"/>
                        </a:rPr>
                        <a:t>Procedure/Activity</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Action</a:t>
                      </a:r>
                      <a:r>
                        <a:rPr lang="en-US" baseline="0" dirty="0" smtClean="0">
                          <a:latin typeface="Times New Roman" panose="02020603050405020304" pitchFamily="18" charset="0"/>
                          <a:cs typeface="Times New Roman" panose="02020603050405020304" pitchFamily="18" charset="0"/>
                        </a:rPr>
                        <a:t> expectation </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Consequences of Non-conformance  </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370840">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Chemical Management </a:t>
                      </a: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To manage the Chemical use and its waste management</a:t>
                      </a:r>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Protecting Life</a:t>
                      </a:r>
                      <a:r>
                        <a:rPr lang="en-US" b="1" u="none" dirty="0" smtClean="0">
                          <a:solidFill>
                            <a:schemeClr val="tx2"/>
                          </a:solidFill>
                          <a:latin typeface="Times New Roman" panose="02020603050405020304" pitchFamily="18" charset="0"/>
                          <a:cs typeface="Times New Roman" panose="02020603050405020304" pitchFamily="18" charset="0"/>
                        </a:rPr>
                        <a:t>: </a:t>
                      </a:r>
                      <a:r>
                        <a:rPr lang="en-US" b="0" u="none" baseline="0" dirty="0" smtClean="0">
                          <a:solidFill>
                            <a:schemeClr val="tx2"/>
                          </a:solidFill>
                          <a:latin typeface="Times New Roman" panose="02020603050405020304" pitchFamily="18" charset="0"/>
                          <a:cs typeface="Times New Roman" panose="02020603050405020304" pitchFamily="18" charset="0"/>
                        </a:rPr>
                        <a:t> Failure in  maintaining proper Chemical management will lead to chemical exposure hazards and which will leads to health issues .</a:t>
                      </a:r>
                    </a:p>
                    <a:p>
                      <a:pPr algn="l"/>
                      <a:r>
                        <a:rPr lang="en-US" b="1" u="sng" dirty="0" smtClean="0">
                          <a:solidFill>
                            <a:schemeClr val="tx2"/>
                          </a:solidFill>
                          <a:latin typeface="Times New Roman" panose="02020603050405020304" pitchFamily="18" charset="0"/>
                          <a:cs typeface="Times New Roman" panose="02020603050405020304" pitchFamily="18" charset="0"/>
                        </a:rPr>
                        <a:t>Legality </a:t>
                      </a:r>
                      <a:r>
                        <a:rPr lang="en-US" b="1" u="none" dirty="0" smtClean="0">
                          <a:solidFill>
                            <a:schemeClr val="tx2"/>
                          </a:solidFill>
                          <a:latin typeface="Times New Roman" panose="02020603050405020304" pitchFamily="18" charset="0"/>
                          <a:cs typeface="Times New Roman" panose="02020603050405020304" pitchFamily="18" charset="0"/>
                        </a:rPr>
                        <a:t>: </a:t>
                      </a:r>
                      <a:r>
                        <a:rPr lang="en-US" dirty="0" smtClean="0">
                          <a:solidFill>
                            <a:schemeClr val="tx2"/>
                          </a:solidFill>
                          <a:latin typeface="Times New Roman" panose="02020603050405020304" pitchFamily="18" charset="0"/>
                          <a:cs typeface="Times New Roman" panose="02020603050405020304" pitchFamily="18" charset="0"/>
                        </a:rPr>
                        <a:t>Failure to comply this</a:t>
                      </a:r>
                      <a:r>
                        <a:rPr lang="en-US" baseline="0" dirty="0" smtClean="0">
                          <a:solidFill>
                            <a:schemeClr val="tx2"/>
                          </a:solidFill>
                          <a:latin typeface="Times New Roman" panose="02020603050405020304" pitchFamily="18" charset="0"/>
                          <a:cs typeface="Times New Roman" panose="02020603050405020304" pitchFamily="18" charset="0"/>
                        </a:rPr>
                        <a:t> result in non-compliance notice, fines etc. from the regulatory bodies. Any occupational exposure to chemicals may leads to insurance and court proceedings. And a treatment cost liability involved  </a:t>
                      </a:r>
                      <a:endParaRPr lang="en-US" dirty="0" smtClean="0">
                        <a:solidFill>
                          <a:schemeClr val="tx2"/>
                        </a:solidFill>
                        <a:latin typeface="Times New Roman" panose="02020603050405020304" pitchFamily="18" charset="0"/>
                        <a:cs typeface="Times New Roman" panose="02020603050405020304" pitchFamily="18" charset="0"/>
                      </a:endParaRPr>
                    </a:p>
                    <a:p>
                      <a:pPr algn="l"/>
                      <a:endParaRPr lang="en-US" dirty="0" smtClean="0">
                        <a:solidFill>
                          <a:schemeClr val="tx2"/>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17</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374479601"/>
      </p:ext>
    </p:extLst>
  </p:cSld>
  <p:clrMapOvr>
    <a:masterClrMapping/>
  </p:clrMapOvr>
  <p:transition spd="slow">
    <p:strips dir="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LIST OSH CONSEQUENCES OF NON-CONFORMANCE TO OHS PROCEDURES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197715033"/>
              </p:ext>
            </p:extLst>
          </p:nvPr>
        </p:nvGraphicFramePr>
        <p:xfrm>
          <a:off x="457200" y="1600200"/>
          <a:ext cx="8229600" cy="4663440"/>
        </p:xfrm>
        <a:graphic>
          <a:graphicData uri="http://schemas.openxmlformats.org/drawingml/2006/table">
            <a:tbl>
              <a:tblPr firstRow="1" bandRow="1">
                <a:tableStyleId>{5C22544A-7EE6-4342-B048-85BDC9FD1C3A}</a:tableStyleId>
              </a:tblPr>
              <a:tblGrid>
                <a:gridCol w="1306488">
                  <a:extLst>
                    <a:ext uri="{9D8B030D-6E8A-4147-A177-3AD203B41FA5}">
                      <a16:colId xmlns:a16="http://schemas.microsoft.com/office/drawing/2014/main" val="20000"/>
                    </a:ext>
                  </a:extLst>
                </a:gridCol>
                <a:gridCol w="2016224">
                  <a:extLst>
                    <a:ext uri="{9D8B030D-6E8A-4147-A177-3AD203B41FA5}">
                      <a16:colId xmlns:a16="http://schemas.microsoft.com/office/drawing/2014/main" val="20001"/>
                    </a:ext>
                  </a:extLst>
                </a:gridCol>
                <a:gridCol w="4906888">
                  <a:extLst>
                    <a:ext uri="{9D8B030D-6E8A-4147-A177-3AD203B41FA5}">
                      <a16:colId xmlns:a16="http://schemas.microsoft.com/office/drawing/2014/main" val="20002"/>
                    </a:ext>
                  </a:extLst>
                </a:gridCol>
              </a:tblGrid>
              <a:tr h="370840">
                <a:tc>
                  <a:txBody>
                    <a:bodyPr/>
                    <a:lstStyle/>
                    <a:p>
                      <a:pPr algn="ctr"/>
                      <a:r>
                        <a:rPr lang="en-US" dirty="0" smtClean="0">
                          <a:latin typeface="Times New Roman" panose="02020603050405020304" pitchFamily="18" charset="0"/>
                          <a:cs typeface="Times New Roman" panose="02020603050405020304" pitchFamily="18" charset="0"/>
                        </a:rPr>
                        <a:t>Procedure/Activity</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Action</a:t>
                      </a:r>
                      <a:r>
                        <a:rPr lang="en-US" baseline="0" dirty="0" smtClean="0">
                          <a:latin typeface="Times New Roman" panose="02020603050405020304" pitchFamily="18" charset="0"/>
                          <a:cs typeface="Times New Roman" panose="02020603050405020304" pitchFamily="18" charset="0"/>
                        </a:rPr>
                        <a:t> expectation </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Consequences of Non-conformance  </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370840">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Electrical safety </a:t>
                      </a: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Management of Electrical safety at NRL facility</a:t>
                      </a:r>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Protecting Life</a:t>
                      </a:r>
                      <a:r>
                        <a:rPr lang="en-US" b="1" u="none" dirty="0" smtClean="0">
                          <a:solidFill>
                            <a:schemeClr val="tx2"/>
                          </a:solidFill>
                          <a:latin typeface="Times New Roman" panose="02020603050405020304" pitchFamily="18" charset="0"/>
                          <a:cs typeface="Times New Roman" panose="02020603050405020304" pitchFamily="18" charset="0"/>
                        </a:rPr>
                        <a:t>: </a:t>
                      </a:r>
                      <a:r>
                        <a:rPr lang="en-US" b="0" u="none" baseline="0" dirty="0" smtClean="0">
                          <a:solidFill>
                            <a:schemeClr val="tx2"/>
                          </a:solidFill>
                          <a:latin typeface="Times New Roman" panose="02020603050405020304" pitchFamily="18" charset="0"/>
                          <a:cs typeface="Times New Roman" panose="02020603050405020304" pitchFamily="18" charset="0"/>
                        </a:rPr>
                        <a:t> Failure in  maintaining proper electrical safety checks will lead to electrical hazards and which may result in fire hazard , equipment damage and electric shocks </a:t>
                      </a:r>
                    </a:p>
                    <a:p>
                      <a:pPr algn="l"/>
                      <a:r>
                        <a:rPr lang="en-US" b="1" u="sng" dirty="0" smtClean="0">
                          <a:solidFill>
                            <a:schemeClr val="tx2"/>
                          </a:solidFill>
                          <a:latin typeface="Times New Roman" panose="02020603050405020304" pitchFamily="18" charset="0"/>
                          <a:cs typeface="Times New Roman" panose="02020603050405020304" pitchFamily="18" charset="0"/>
                        </a:rPr>
                        <a:t>Legality </a:t>
                      </a:r>
                      <a:r>
                        <a:rPr lang="en-US" b="1" u="none" dirty="0" smtClean="0">
                          <a:solidFill>
                            <a:schemeClr val="tx2"/>
                          </a:solidFill>
                          <a:latin typeface="Times New Roman" panose="02020603050405020304" pitchFamily="18" charset="0"/>
                          <a:cs typeface="Times New Roman" panose="02020603050405020304" pitchFamily="18" charset="0"/>
                        </a:rPr>
                        <a:t>: </a:t>
                      </a:r>
                      <a:r>
                        <a:rPr lang="en-US" dirty="0" smtClean="0">
                          <a:solidFill>
                            <a:schemeClr val="tx2"/>
                          </a:solidFill>
                          <a:latin typeface="Times New Roman" panose="02020603050405020304" pitchFamily="18" charset="0"/>
                          <a:cs typeface="Times New Roman" panose="02020603050405020304" pitchFamily="18" charset="0"/>
                        </a:rPr>
                        <a:t>Failure to comply this</a:t>
                      </a:r>
                      <a:r>
                        <a:rPr lang="en-US" baseline="0" dirty="0" smtClean="0">
                          <a:solidFill>
                            <a:schemeClr val="tx2"/>
                          </a:solidFill>
                          <a:latin typeface="Times New Roman" panose="02020603050405020304" pitchFamily="18" charset="0"/>
                          <a:cs typeface="Times New Roman" panose="02020603050405020304" pitchFamily="18" charset="0"/>
                        </a:rPr>
                        <a:t> result in non-compliance notice, fines etc. from the regulatory bodies. </a:t>
                      </a:r>
                      <a:endParaRPr lang="en-US" dirty="0" smtClean="0">
                        <a:solidFill>
                          <a:schemeClr val="tx2"/>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r h="370840">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Ergonomics Safety </a:t>
                      </a: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Management of Ergonomic safety at NRL facility</a:t>
                      </a:r>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Protecting Life</a:t>
                      </a:r>
                      <a:r>
                        <a:rPr lang="en-US" b="1" u="none" dirty="0" smtClean="0">
                          <a:solidFill>
                            <a:schemeClr val="tx2"/>
                          </a:solidFill>
                          <a:latin typeface="Times New Roman" panose="02020603050405020304" pitchFamily="18" charset="0"/>
                          <a:cs typeface="Times New Roman" panose="02020603050405020304" pitchFamily="18" charset="0"/>
                        </a:rPr>
                        <a:t>: </a:t>
                      </a:r>
                      <a:r>
                        <a:rPr lang="en-US" b="0" u="none" baseline="0" dirty="0" smtClean="0">
                          <a:solidFill>
                            <a:schemeClr val="tx2"/>
                          </a:solidFill>
                          <a:latin typeface="Times New Roman" panose="02020603050405020304" pitchFamily="18" charset="0"/>
                          <a:cs typeface="Times New Roman" panose="02020603050405020304" pitchFamily="18" charset="0"/>
                        </a:rPr>
                        <a:t> Failure in  maintaining proper ergonomic assessment and checks will lead to occupational ergonomic related health issues to staff.</a:t>
                      </a:r>
                    </a:p>
                    <a:p>
                      <a:pPr algn="l"/>
                      <a:r>
                        <a:rPr lang="en-US" b="1" u="sng" dirty="0" smtClean="0">
                          <a:solidFill>
                            <a:schemeClr val="tx2"/>
                          </a:solidFill>
                          <a:latin typeface="Times New Roman" panose="02020603050405020304" pitchFamily="18" charset="0"/>
                          <a:cs typeface="Times New Roman" panose="02020603050405020304" pitchFamily="18" charset="0"/>
                        </a:rPr>
                        <a:t>Legality </a:t>
                      </a:r>
                      <a:r>
                        <a:rPr lang="en-US" b="1" u="none" dirty="0" smtClean="0">
                          <a:solidFill>
                            <a:schemeClr val="tx2"/>
                          </a:solidFill>
                          <a:latin typeface="Times New Roman" panose="02020603050405020304" pitchFamily="18" charset="0"/>
                          <a:cs typeface="Times New Roman" panose="02020603050405020304" pitchFamily="18" charset="0"/>
                        </a:rPr>
                        <a:t>: </a:t>
                      </a:r>
                      <a:r>
                        <a:rPr lang="en-US" dirty="0" smtClean="0">
                          <a:solidFill>
                            <a:schemeClr val="tx2"/>
                          </a:solidFill>
                          <a:latin typeface="Times New Roman" panose="02020603050405020304" pitchFamily="18" charset="0"/>
                          <a:cs typeface="Times New Roman" panose="02020603050405020304" pitchFamily="18" charset="0"/>
                        </a:rPr>
                        <a:t>Failure to comply this</a:t>
                      </a:r>
                      <a:r>
                        <a:rPr lang="en-US" baseline="0" dirty="0" smtClean="0">
                          <a:solidFill>
                            <a:schemeClr val="tx2"/>
                          </a:solidFill>
                          <a:latin typeface="Times New Roman" panose="02020603050405020304" pitchFamily="18" charset="0"/>
                          <a:cs typeface="Times New Roman" panose="02020603050405020304" pitchFamily="18" charset="0"/>
                        </a:rPr>
                        <a:t> result in non-compliance notice, fines etc. from the regulatory bodies. </a:t>
                      </a:r>
                      <a:endParaRPr lang="en-US" dirty="0" smtClean="0">
                        <a:solidFill>
                          <a:schemeClr val="tx2"/>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18</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3615748913"/>
      </p:ext>
    </p:extLst>
  </p:cSld>
  <p:clrMapOvr>
    <a:masterClrMapping/>
  </p:clrMapOvr>
  <p:transition spd="slow">
    <p:strips dir="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LIST OSH CONSEQUENCES OF NON-CONFORMANCE TO OHS PROCEDURES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281977261"/>
              </p:ext>
            </p:extLst>
          </p:nvPr>
        </p:nvGraphicFramePr>
        <p:xfrm>
          <a:off x="457200" y="1600200"/>
          <a:ext cx="8229600" cy="2926080"/>
        </p:xfrm>
        <a:graphic>
          <a:graphicData uri="http://schemas.openxmlformats.org/drawingml/2006/table">
            <a:tbl>
              <a:tblPr firstRow="1" bandRow="1">
                <a:tableStyleId>{5C22544A-7EE6-4342-B048-85BDC9FD1C3A}</a:tableStyleId>
              </a:tblPr>
              <a:tblGrid>
                <a:gridCol w="1306488">
                  <a:extLst>
                    <a:ext uri="{9D8B030D-6E8A-4147-A177-3AD203B41FA5}">
                      <a16:colId xmlns:a16="http://schemas.microsoft.com/office/drawing/2014/main" val="20000"/>
                    </a:ext>
                  </a:extLst>
                </a:gridCol>
                <a:gridCol w="2448272">
                  <a:extLst>
                    <a:ext uri="{9D8B030D-6E8A-4147-A177-3AD203B41FA5}">
                      <a16:colId xmlns:a16="http://schemas.microsoft.com/office/drawing/2014/main" val="20001"/>
                    </a:ext>
                  </a:extLst>
                </a:gridCol>
                <a:gridCol w="4474840">
                  <a:extLst>
                    <a:ext uri="{9D8B030D-6E8A-4147-A177-3AD203B41FA5}">
                      <a16:colId xmlns:a16="http://schemas.microsoft.com/office/drawing/2014/main" val="20002"/>
                    </a:ext>
                  </a:extLst>
                </a:gridCol>
              </a:tblGrid>
              <a:tr h="370840">
                <a:tc>
                  <a:txBody>
                    <a:bodyPr/>
                    <a:lstStyle/>
                    <a:p>
                      <a:pPr algn="ctr"/>
                      <a:r>
                        <a:rPr lang="en-US" dirty="0" smtClean="0">
                          <a:latin typeface="Times New Roman" panose="02020603050405020304" pitchFamily="18" charset="0"/>
                          <a:cs typeface="Times New Roman" panose="02020603050405020304" pitchFamily="18" charset="0"/>
                        </a:rPr>
                        <a:t>Procedure/Activity</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Action</a:t>
                      </a:r>
                      <a:r>
                        <a:rPr lang="en-US" baseline="0" dirty="0" smtClean="0">
                          <a:latin typeface="Times New Roman" panose="02020603050405020304" pitchFamily="18" charset="0"/>
                          <a:cs typeface="Times New Roman" panose="02020603050405020304" pitchFamily="18" charset="0"/>
                        </a:rPr>
                        <a:t> expectation </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Consequences of Non-conformance  </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370840">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First Aid</a:t>
                      </a: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For provisions of first aid and medical emergency treatment to employees/workers/other persons</a:t>
                      </a:r>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Protecting Life</a:t>
                      </a:r>
                      <a:r>
                        <a:rPr lang="en-US" b="1" u="none" dirty="0" smtClean="0">
                          <a:solidFill>
                            <a:schemeClr val="tx2"/>
                          </a:solidFill>
                          <a:latin typeface="Times New Roman" panose="02020603050405020304" pitchFamily="18" charset="0"/>
                          <a:cs typeface="Times New Roman" panose="02020603050405020304" pitchFamily="18" charset="0"/>
                        </a:rPr>
                        <a:t>: </a:t>
                      </a:r>
                      <a:r>
                        <a:rPr lang="en-US" b="0" u="none" baseline="0" dirty="0" smtClean="0">
                          <a:solidFill>
                            <a:schemeClr val="tx2"/>
                          </a:solidFill>
                          <a:latin typeface="Times New Roman" panose="02020603050405020304" pitchFamily="18" charset="0"/>
                          <a:cs typeface="Times New Roman" panose="02020603050405020304" pitchFamily="18" charset="0"/>
                        </a:rPr>
                        <a:t> Failure in  maintaining trained First aiders and first aid devices will lead to delay in providing emergency response to those who need it  and this delay may cause serious issues like fatalities .</a:t>
                      </a:r>
                    </a:p>
                    <a:p>
                      <a:pPr algn="l"/>
                      <a:r>
                        <a:rPr lang="en-US" b="1" u="sng" dirty="0" smtClean="0">
                          <a:solidFill>
                            <a:schemeClr val="tx2"/>
                          </a:solidFill>
                          <a:latin typeface="Times New Roman" panose="02020603050405020304" pitchFamily="18" charset="0"/>
                          <a:cs typeface="Times New Roman" panose="02020603050405020304" pitchFamily="18" charset="0"/>
                        </a:rPr>
                        <a:t>Legality </a:t>
                      </a:r>
                      <a:r>
                        <a:rPr lang="en-US" b="1" u="none" dirty="0" smtClean="0">
                          <a:solidFill>
                            <a:schemeClr val="tx2"/>
                          </a:solidFill>
                          <a:latin typeface="Times New Roman" panose="02020603050405020304" pitchFamily="18" charset="0"/>
                          <a:cs typeface="Times New Roman" panose="02020603050405020304" pitchFamily="18" charset="0"/>
                        </a:rPr>
                        <a:t>: </a:t>
                      </a:r>
                      <a:r>
                        <a:rPr lang="en-US" dirty="0" smtClean="0">
                          <a:solidFill>
                            <a:schemeClr val="tx2"/>
                          </a:solidFill>
                          <a:latin typeface="Times New Roman" panose="02020603050405020304" pitchFamily="18" charset="0"/>
                          <a:cs typeface="Times New Roman" panose="02020603050405020304" pitchFamily="18" charset="0"/>
                        </a:rPr>
                        <a:t>Failure to comply this</a:t>
                      </a:r>
                      <a:r>
                        <a:rPr lang="en-US" baseline="0" dirty="0" smtClean="0">
                          <a:solidFill>
                            <a:schemeClr val="tx2"/>
                          </a:solidFill>
                          <a:latin typeface="Times New Roman" panose="02020603050405020304" pitchFamily="18" charset="0"/>
                          <a:cs typeface="Times New Roman" panose="02020603050405020304" pitchFamily="18" charset="0"/>
                        </a:rPr>
                        <a:t> result in non-compliance notice, fines etc. from the regulatory bodies. </a:t>
                      </a:r>
                      <a:endParaRPr lang="en-US" dirty="0" smtClean="0">
                        <a:solidFill>
                          <a:schemeClr val="tx2"/>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19</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1751280393"/>
      </p:ext>
    </p:extLst>
  </p:cSld>
  <p:clrMapOvr>
    <a:masterClrMapping/>
  </p:clrMapOvr>
  <p:transition spd="slow">
    <p:strips dir="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sz="3200" b="1" u="sng" dirty="0" smtClean="0">
                <a:solidFill>
                  <a:schemeClr val="tx2"/>
                </a:solidFill>
                <a:latin typeface="Times New Roman" pitchFamily="18" charset="0"/>
                <a:cs typeface="Times New Roman" pitchFamily="18" charset="0"/>
              </a:rPr>
              <a:t>OBJECTIVES OF THIS TRAINING</a:t>
            </a:r>
          </a:p>
        </p:txBody>
      </p:sp>
      <p:sp>
        <p:nvSpPr>
          <p:cNvPr id="3075" name="Content Placeholder 2"/>
          <p:cNvSpPr>
            <a:spLocks noGrp="1"/>
          </p:cNvSpPr>
          <p:nvPr>
            <p:ph idx="1"/>
          </p:nvPr>
        </p:nvSpPr>
        <p:spPr/>
        <p:txBody>
          <a:bodyPr/>
          <a:lstStyle/>
          <a:p>
            <a:r>
              <a:rPr lang="en-US" altLang="en-US" dirty="0" smtClean="0">
                <a:solidFill>
                  <a:schemeClr val="tx2"/>
                </a:solidFill>
                <a:latin typeface="Times New Roman" pitchFamily="18" charset="0"/>
                <a:cs typeface="Times New Roman" pitchFamily="18" charset="0"/>
              </a:rPr>
              <a:t> To provide guidance on the effect of non-conformities and its consequences when OHSMS fails to comply  </a:t>
            </a:r>
          </a:p>
        </p:txBody>
      </p:sp>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2</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cSld>
  <p:clrMapOvr>
    <a:masterClrMapping/>
  </p:clrMapOvr>
  <p:transition spd="slow">
    <p:strips dir="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778098"/>
          </a:xfrm>
        </p:spPr>
        <p:txBody>
          <a:bodyPr/>
          <a:lstStyle/>
          <a:p>
            <a:r>
              <a:rPr lang="en-US" altLang="en-US" sz="3200" b="1" u="sng" dirty="0" smtClean="0">
                <a:solidFill>
                  <a:schemeClr val="tx2"/>
                </a:solidFill>
                <a:latin typeface="Times New Roman" pitchFamily="18" charset="0"/>
                <a:cs typeface="Times New Roman" pitchFamily="18" charset="0"/>
              </a:rPr>
              <a:t>FOR MORE READING</a:t>
            </a:r>
          </a:p>
        </p:txBody>
      </p:sp>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20</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
        <p:nvSpPr>
          <p:cNvPr id="5" name="Content Placeholder 4"/>
          <p:cNvSpPr>
            <a:spLocks noGrp="1"/>
          </p:cNvSpPr>
          <p:nvPr>
            <p:ph idx="1"/>
          </p:nvPr>
        </p:nvSpPr>
        <p:spPr/>
        <p:txBody>
          <a:bodyPr/>
          <a:lstStyle/>
          <a:p>
            <a:r>
              <a:rPr lang="en-US" sz="2800" dirty="0" smtClean="0">
                <a:solidFill>
                  <a:schemeClr val="tx2"/>
                </a:solidFill>
                <a:latin typeface="Times New Roman" panose="02020603050405020304" pitchFamily="18" charset="0"/>
                <a:cs typeface="Times New Roman" panose="02020603050405020304" pitchFamily="18" charset="0"/>
              </a:rPr>
              <a:t>NRL Legal register , for the legal requirements: NRL-OHS-SOP-004</a:t>
            </a:r>
          </a:p>
          <a:p>
            <a:r>
              <a:rPr lang="en-US" sz="2800" dirty="0" smtClean="0">
                <a:solidFill>
                  <a:schemeClr val="tx2"/>
                </a:solidFill>
                <a:latin typeface="Times New Roman" panose="02020603050405020304" pitchFamily="18" charset="0"/>
                <a:cs typeface="Times New Roman" panose="02020603050405020304" pitchFamily="18" charset="0"/>
              </a:rPr>
              <a:t>OSHAD Elements SF</a:t>
            </a:r>
            <a:endParaRPr lang="en-US" sz="28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9845939"/>
      </p:ext>
    </p:extLst>
  </p:cSld>
  <p:clrMapOvr>
    <a:masterClrMapping/>
  </p:clrMapOvr>
  <p:transition spd="slow">
    <p:strips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OSH CONSEQUENCES OF NON-CONFORMANCE TO OHS PROCEDURES</a:t>
            </a:r>
          </a:p>
        </p:txBody>
      </p:sp>
      <p:sp>
        <p:nvSpPr>
          <p:cNvPr id="3075" name="Content Placeholder 2"/>
          <p:cNvSpPr>
            <a:spLocks noGrp="1"/>
          </p:cNvSpPr>
          <p:nvPr>
            <p:ph idx="1"/>
          </p:nvPr>
        </p:nvSpPr>
        <p:spPr/>
        <p:txBody>
          <a:bodyPr/>
          <a:lstStyle/>
          <a:p>
            <a:r>
              <a:rPr lang="en-US" altLang="en-US" sz="3000" dirty="0" smtClean="0">
                <a:solidFill>
                  <a:schemeClr val="tx2"/>
                </a:solidFill>
                <a:latin typeface="Times New Roman" pitchFamily="18" charset="0"/>
                <a:cs typeface="Times New Roman" pitchFamily="18" charset="0"/>
              </a:rPr>
              <a:t>Consequences can be raised from </a:t>
            </a:r>
          </a:p>
          <a:p>
            <a:r>
              <a:rPr lang="en-US" altLang="en-US" sz="3000" dirty="0" smtClean="0">
                <a:solidFill>
                  <a:schemeClr val="tx2"/>
                </a:solidFill>
                <a:latin typeface="Times New Roman" pitchFamily="18" charset="0"/>
                <a:cs typeface="Times New Roman" pitchFamily="18" charset="0"/>
              </a:rPr>
              <a:t>Health and Safety prospective –</a:t>
            </a:r>
            <a:r>
              <a:rPr lang="en-US" altLang="en-US" sz="3000" dirty="0" err="1" smtClean="0">
                <a:solidFill>
                  <a:schemeClr val="tx2"/>
                </a:solidFill>
                <a:latin typeface="Times New Roman" pitchFamily="18" charset="0"/>
                <a:cs typeface="Times New Roman" pitchFamily="18" charset="0"/>
              </a:rPr>
              <a:t>eg</a:t>
            </a:r>
            <a:r>
              <a:rPr lang="en-US" altLang="en-US" sz="3000" dirty="0" smtClean="0">
                <a:solidFill>
                  <a:schemeClr val="tx2"/>
                </a:solidFill>
                <a:latin typeface="Times New Roman" pitchFamily="18" charset="0"/>
                <a:cs typeface="Times New Roman" pitchFamily="18" charset="0"/>
              </a:rPr>
              <a:t>: fatalities </a:t>
            </a:r>
          </a:p>
          <a:p>
            <a:r>
              <a:rPr lang="en-US" altLang="en-US" sz="3000" dirty="0" smtClean="0">
                <a:solidFill>
                  <a:schemeClr val="tx2"/>
                </a:solidFill>
                <a:latin typeface="Times New Roman" pitchFamily="18" charset="0"/>
                <a:cs typeface="Times New Roman" pitchFamily="18" charset="0"/>
              </a:rPr>
              <a:t>Equipment damage </a:t>
            </a:r>
          </a:p>
          <a:p>
            <a:r>
              <a:rPr lang="en-US" altLang="en-US" sz="3000" dirty="0" smtClean="0">
                <a:solidFill>
                  <a:schemeClr val="tx2"/>
                </a:solidFill>
                <a:latin typeface="Times New Roman" pitchFamily="18" charset="0"/>
                <a:cs typeface="Times New Roman" pitchFamily="18" charset="0"/>
              </a:rPr>
              <a:t>Lost time Injuries </a:t>
            </a:r>
          </a:p>
          <a:p>
            <a:r>
              <a:rPr lang="en-US" altLang="en-US" sz="3000" dirty="0" smtClean="0">
                <a:solidFill>
                  <a:schemeClr val="tx2"/>
                </a:solidFill>
                <a:latin typeface="Times New Roman" pitchFamily="18" charset="0"/>
                <a:cs typeface="Times New Roman" pitchFamily="18" charset="0"/>
              </a:rPr>
              <a:t>Property damage </a:t>
            </a:r>
          </a:p>
          <a:p>
            <a:r>
              <a:rPr lang="en-US" altLang="en-US" sz="3000" dirty="0" smtClean="0">
                <a:solidFill>
                  <a:schemeClr val="tx2"/>
                </a:solidFill>
                <a:latin typeface="Times New Roman" pitchFamily="18" charset="0"/>
                <a:cs typeface="Times New Roman" pitchFamily="18" charset="0"/>
              </a:rPr>
              <a:t>Environment damage/pollution </a:t>
            </a:r>
          </a:p>
          <a:p>
            <a:r>
              <a:rPr lang="en-US" altLang="en-US" sz="3000" dirty="0" smtClean="0">
                <a:solidFill>
                  <a:schemeClr val="tx2"/>
                </a:solidFill>
                <a:latin typeface="Times New Roman" pitchFamily="18" charset="0"/>
                <a:cs typeface="Times New Roman" pitchFamily="18" charset="0"/>
              </a:rPr>
              <a:t>Legal prospective –</a:t>
            </a:r>
            <a:r>
              <a:rPr lang="en-US" altLang="en-US" sz="3000" dirty="0" err="1" smtClean="0">
                <a:solidFill>
                  <a:schemeClr val="tx2"/>
                </a:solidFill>
                <a:latin typeface="Times New Roman" pitchFamily="18" charset="0"/>
                <a:cs typeface="Times New Roman" pitchFamily="18" charset="0"/>
              </a:rPr>
              <a:t>eg</a:t>
            </a:r>
            <a:r>
              <a:rPr lang="en-US" altLang="en-US" sz="3000" dirty="0" smtClean="0">
                <a:solidFill>
                  <a:schemeClr val="tx2"/>
                </a:solidFill>
                <a:latin typeface="Times New Roman" pitchFamily="18" charset="0"/>
                <a:cs typeface="Times New Roman" pitchFamily="18" charset="0"/>
              </a:rPr>
              <a:t>: fines imposed by the regulatory bodies </a:t>
            </a:r>
          </a:p>
        </p:txBody>
      </p:sp>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3</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3495289663"/>
      </p:ext>
    </p:extLst>
  </p:cSld>
  <p:clrMapOvr>
    <a:masterClrMapping/>
  </p:clrMapOvr>
  <p:transition spd="slow">
    <p:strips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LIST OSH CONSEQUENCES OF NON-CONFORMANCE TO OHS PROCEDURES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279017491"/>
              </p:ext>
            </p:extLst>
          </p:nvPr>
        </p:nvGraphicFramePr>
        <p:xfrm>
          <a:off x="457200" y="1600200"/>
          <a:ext cx="8229600" cy="2926080"/>
        </p:xfrm>
        <a:graphic>
          <a:graphicData uri="http://schemas.openxmlformats.org/drawingml/2006/table">
            <a:tbl>
              <a:tblPr firstRow="1" bandRow="1">
                <a:tableStyleId>{5C22544A-7EE6-4342-B048-85BDC9FD1C3A}</a:tableStyleId>
              </a:tblPr>
              <a:tblGrid>
                <a:gridCol w="1306488">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5338936">
                  <a:extLst>
                    <a:ext uri="{9D8B030D-6E8A-4147-A177-3AD203B41FA5}">
                      <a16:colId xmlns:a16="http://schemas.microsoft.com/office/drawing/2014/main" val="20002"/>
                    </a:ext>
                  </a:extLst>
                </a:gridCol>
              </a:tblGrid>
              <a:tr h="370840">
                <a:tc>
                  <a:txBody>
                    <a:bodyPr/>
                    <a:lstStyle/>
                    <a:p>
                      <a:pPr algn="ctr"/>
                      <a:r>
                        <a:rPr lang="en-US" dirty="0" smtClean="0">
                          <a:latin typeface="Times New Roman" panose="02020603050405020304" pitchFamily="18" charset="0"/>
                          <a:cs typeface="Times New Roman" panose="02020603050405020304" pitchFamily="18" charset="0"/>
                        </a:rPr>
                        <a:t>Procedure/Activity</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Action</a:t>
                      </a:r>
                      <a:r>
                        <a:rPr lang="en-US" baseline="0" dirty="0" smtClean="0">
                          <a:latin typeface="Times New Roman" panose="02020603050405020304" pitchFamily="18" charset="0"/>
                          <a:cs typeface="Times New Roman" panose="02020603050405020304" pitchFamily="18" charset="0"/>
                        </a:rPr>
                        <a:t> expectation </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Consequences of Non-conformance  </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370840">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OHSMS Roles and</a:t>
                      </a:r>
                    </a:p>
                    <a:p>
                      <a:pPr algn="l"/>
                      <a:r>
                        <a:rPr lang="en-US" dirty="0" smtClean="0">
                          <a:solidFill>
                            <a:schemeClr val="tx2"/>
                          </a:solidFill>
                          <a:latin typeface="Times New Roman" panose="02020603050405020304" pitchFamily="18" charset="0"/>
                          <a:cs typeface="Times New Roman" panose="02020603050405020304" pitchFamily="18" charset="0"/>
                        </a:rPr>
                        <a:t>Responsibilities</a:t>
                      </a:r>
                    </a:p>
                    <a:p>
                      <a:pPr algn="l"/>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Follow NRL</a:t>
                      </a:r>
                      <a:r>
                        <a:rPr lang="en-US" baseline="0" dirty="0" smtClean="0">
                          <a:solidFill>
                            <a:schemeClr val="tx2"/>
                          </a:solidFill>
                          <a:latin typeface="Times New Roman" panose="02020603050405020304" pitchFamily="18" charset="0"/>
                          <a:cs typeface="Times New Roman" panose="02020603050405020304" pitchFamily="18" charset="0"/>
                        </a:rPr>
                        <a:t> </a:t>
                      </a:r>
                      <a:r>
                        <a:rPr lang="en-US" dirty="0" smtClean="0">
                          <a:solidFill>
                            <a:schemeClr val="tx2"/>
                          </a:solidFill>
                          <a:latin typeface="Times New Roman" panose="02020603050405020304" pitchFamily="18" charset="0"/>
                          <a:cs typeface="Times New Roman" panose="02020603050405020304" pitchFamily="18" charset="0"/>
                        </a:rPr>
                        <a:t>OHS Roles and</a:t>
                      </a:r>
                    </a:p>
                    <a:p>
                      <a:pPr algn="l"/>
                      <a:r>
                        <a:rPr lang="en-US" dirty="0" smtClean="0">
                          <a:solidFill>
                            <a:schemeClr val="tx2"/>
                          </a:solidFill>
                          <a:latin typeface="Times New Roman" panose="02020603050405020304" pitchFamily="18" charset="0"/>
                          <a:cs typeface="Times New Roman" panose="02020603050405020304" pitchFamily="18" charset="0"/>
                        </a:rPr>
                        <a:t>Responsibilities</a:t>
                      </a:r>
                    </a:p>
                    <a:p>
                      <a:pPr algn="l"/>
                      <a:r>
                        <a:rPr lang="en-US" dirty="0" smtClean="0">
                          <a:solidFill>
                            <a:schemeClr val="tx2"/>
                          </a:solidFill>
                          <a:latin typeface="Times New Roman" panose="02020603050405020304" pitchFamily="18" charset="0"/>
                          <a:cs typeface="Times New Roman" panose="02020603050405020304" pitchFamily="18" charset="0"/>
                        </a:rPr>
                        <a:t>NRL Job descriptions </a:t>
                      </a:r>
                    </a:p>
                    <a:p>
                      <a:pPr algn="l"/>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Protecting Life: </a:t>
                      </a:r>
                      <a:r>
                        <a:rPr lang="en-US" b="0" u="none" baseline="0" dirty="0" smtClean="0">
                          <a:solidFill>
                            <a:schemeClr val="tx2"/>
                          </a:solidFill>
                          <a:latin typeface="Times New Roman" panose="02020603050405020304" pitchFamily="18" charset="0"/>
                          <a:cs typeface="Times New Roman" panose="02020603050405020304" pitchFamily="18" charset="0"/>
                        </a:rPr>
                        <a:t> failure in fulfilling the assigned job responsibilities will result in failure of OHS system breakdown and eventually it may potentially cause risk to the life of the individual and or for others. </a:t>
                      </a:r>
                      <a:endParaRPr lang="en-US" dirty="0" smtClean="0">
                        <a:solidFill>
                          <a:schemeClr val="tx2"/>
                        </a:solidFill>
                        <a:latin typeface="Times New Roman" panose="02020603050405020304" pitchFamily="18" charset="0"/>
                        <a:cs typeface="Times New Roman" panose="02020603050405020304" pitchFamily="18" charset="0"/>
                      </a:endParaRPr>
                    </a:p>
                    <a:p>
                      <a:pPr algn="l"/>
                      <a:r>
                        <a:rPr lang="en-US" b="1" u="sng" dirty="0" smtClean="0">
                          <a:solidFill>
                            <a:schemeClr val="tx2"/>
                          </a:solidFill>
                          <a:latin typeface="Times New Roman" panose="02020603050405020304" pitchFamily="18" charset="0"/>
                          <a:cs typeface="Times New Roman" panose="02020603050405020304" pitchFamily="18" charset="0"/>
                        </a:rPr>
                        <a:t>Legality : </a:t>
                      </a:r>
                      <a:r>
                        <a:rPr lang="en-US" dirty="0" smtClean="0">
                          <a:solidFill>
                            <a:schemeClr val="tx2"/>
                          </a:solidFill>
                          <a:latin typeface="Times New Roman" panose="02020603050405020304" pitchFamily="18" charset="0"/>
                          <a:cs typeface="Times New Roman" panose="02020603050405020304" pitchFamily="18" charset="0"/>
                        </a:rPr>
                        <a:t>Failure to comply result</a:t>
                      </a:r>
                      <a:r>
                        <a:rPr lang="en-US" baseline="0" dirty="0" smtClean="0">
                          <a:solidFill>
                            <a:schemeClr val="tx2"/>
                          </a:solidFill>
                          <a:latin typeface="Times New Roman" panose="02020603050405020304" pitchFamily="18" charset="0"/>
                          <a:cs typeface="Times New Roman" panose="02020603050405020304" pitchFamily="18" charset="0"/>
                        </a:rPr>
                        <a:t> disciplinary actions. Anything which is connected to regulatory standards which may result in regulatory non-compliance notice, fines etc.</a:t>
                      </a:r>
                      <a:endParaRPr lang="en-US" dirty="0" smtClean="0">
                        <a:solidFill>
                          <a:schemeClr val="tx2"/>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4</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4069399080"/>
      </p:ext>
    </p:extLst>
  </p:cSld>
  <p:clrMapOvr>
    <a:masterClrMapping/>
  </p:clrMapOvr>
  <p:transition spd="slow">
    <p:strips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LIST OSH CONSEQUENCES OF NON-CONFORMANCE TO OHS PROCEDURES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792105237"/>
              </p:ext>
            </p:extLst>
          </p:nvPr>
        </p:nvGraphicFramePr>
        <p:xfrm>
          <a:off x="457200" y="1600200"/>
          <a:ext cx="8229600" cy="4572000"/>
        </p:xfrm>
        <a:graphic>
          <a:graphicData uri="http://schemas.openxmlformats.org/drawingml/2006/table">
            <a:tbl>
              <a:tblPr firstRow="1" bandRow="1">
                <a:tableStyleId>{5C22544A-7EE6-4342-B048-85BDC9FD1C3A}</a:tableStyleId>
              </a:tblPr>
              <a:tblGrid>
                <a:gridCol w="1306488">
                  <a:extLst>
                    <a:ext uri="{9D8B030D-6E8A-4147-A177-3AD203B41FA5}">
                      <a16:colId xmlns:a16="http://schemas.microsoft.com/office/drawing/2014/main" val="20000"/>
                    </a:ext>
                  </a:extLst>
                </a:gridCol>
                <a:gridCol w="2448272">
                  <a:extLst>
                    <a:ext uri="{9D8B030D-6E8A-4147-A177-3AD203B41FA5}">
                      <a16:colId xmlns:a16="http://schemas.microsoft.com/office/drawing/2014/main" val="20001"/>
                    </a:ext>
                  </a:extLst>
                </a:gridCol>
                <a:gridCol w="4474840">
                  <a:extLst>
                    <a:ext uri="{9D8B030D-6E8A-4147-A177-3AD203B41FA5}">
                      <a16:colId xmlns:a16="http://schemas.microsoft.com/office/drawing/2014/main" val="20002"/>
                    </a:ext>
                  </a:extLst>
                </a:gridCol>
              </a:tblGrid>
              <a:tr h="370840">
                <a:tc>
                  <a:txBody>
                    <a:bodyPr/>
                    <a:lstStyle/>
                    <a:p>
                      <a:pPr algn="ctr"/>
                      <a:r>
                        <a:rPr lang="en-US" dirty="0" smtClean="0">
                          <a:latin typeface="Times New Roman" panose="02020603050405020304" pitchFamily="18" charset="0"/>
                          <a:cs typeface="Times New Roman" panose="02020603050405020304" pitchFamily="18" charset="0"/>
                        </a:rPr>
                        <a:t>Procedure/Activity</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Action</a:t>
                      </a:r>
                      <a:r>
                        <a:rPr lang="en-US" baseline="0" dirty="0" smtClean="0">
                          <a:latin typeface="Times New Roman" panose="02020603050405020304" pitchFamily="18" charset="0"/>
                          <a:cs typeface="Times New Roman" panose="02020603050405020304" pitchFamily="18" charset="0"/>
                        </a:rPr>
                        <a:t> expectation </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Consequences of Non-conformance  </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370840">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Management of</a:t>
                      </a:r>
                    </a:p>
                    <a:p>
                      <a:pPr algn="l"/>
                      <a:r>
                        <a:rPr lang="en-US" dirty="0" smtClean="0">
                          <a:solidFill>
                            <a:schemeClr val="tx2"/>
                          </a:solidFill>
                          <a:latin typeface="Times New Roman" panose="02020603050405020304" pitchFamily="18" charset="0"/>
                          <a:cs typeface="Times New Roman" panose="02020603050405020304" pitchFamily="18" charset="0"/>
                        </a:rPr>
                        <a:t>Contractors</a:t>
                      </a:r>
                    </a:p>
                    <a:p>
                      <a:pPr algn="l"/>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Developing OHSMS guidelines, incorporating it into tender documents and evaluating and monitoring OHSMS of the contractors rendering services to the Healthcare Provider including accompanying letters of appointment.</a:t>
                      </a:r>
                    </a:p>
                    <a:p>
                      <a:pPr algn="l"/>
                      <a:r>
                        <a:rPr lang="en-US" dirty="0" smtClean="0">
                          <a:solidFill>
                            <a:schemeClr val="tx2"/>
                          </a:solidFill>
                          <a:latin typeface="Times New Roman" panose="02020603050405020304" pitchFamily="18" charset="0"/>
                          <a:cs typeface="Times New Roman" panose="02020603050405020304" pitchFamily="18" charset="0"/>
                        </a:rPr>
                        <a:t>Activities of contractors in compliance with</a:t>
                      </a:r>
                      <a:r>
                        <a:rPr lang="en-US" baseline="0" dirty="0" smtClean="0">
                          <a:solidFill>
                            <a:schemeClr val="tx2"/>
                          </a:solidFill>
                          <a:latin typeface="Times New Roman" panose="02020603050405020304" pitchFamily="18" charset="0"/>
                          <a:cs typeface="Times New Roman" panose="02020603050405020304" pitchFamily="18" charset="0"/>
                        </a:rPr>
                        <a:t> OSHAD</a:t>
                      </a:r>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Protecting Life: </a:t>
                      </a:r>
                      <a:r>
                        <a:rPr lang="en-US" b="0" u="none" baseline="0" dirty="0" smtClean="0">
                          <a:solidFill>
                            <a:schemeClr val="tx2"/>
                          </a:solidFill>
                          <a:latin typeface="Times New Roman" panose="02020603050405020304" pitchFamily="18" charset="0"/>
                          <a:cs typeface="Times New Roman" panose="02020603050405020304" pitchFamily="18" charset="0"/>
                        </a:rPr>
                        <a:t> failure in fulfilling the proper management of contractors will result in failure of OHS Contactor management process breakdown and eventually it may potentially cause risk to the life of people who are working/visiting NRL and also property and or environment damage </a:t>
                      </a:r>
                    </a:p>
                    <a:p>
                      <a:pPr algn="l"/>
                      <a:r>
                        <a:rPr lang="en-US" b="1" u="sng" dirty="0" smtClean="0">
                          <a:solidFill>
                            <a:schemeClr val="tx2"/>
                          </a:solidFill>
                          <a:latin typeface="Times New Roman" panose="02020603050405020304" pitchFamily="18" charset="0"/>
                          <a:cs typeface="Times New Roman" panose="02020603050405020304" pitchFamily="18" charset="0"/>
                        </a:rPr>
                        <a:t>Legality : </a:t>
                      </a:r>
                      <a:r>
                        <a:rPr lang="en-US" dirty="0" smtClean="0">
                          <a:solidFill>
                            <a:schemeClr val="tx2"/>
                          </a:solidFill>
                          <a:latin typeface="Times New Roman" panose="02020603050405020304" pitchFamily="18" charset="0"/>
                          <a:cs typeface="Times New Roman" panose="02020603050405020304" pitchFamily="18" charset="0"/>
                        </a:rPr>
                        <a:t>Failure to comply result</a:t>
                      </a:r>
                      <a:r>
                        <a:rPr lang="en-US" baseline="0" dirty="0" smtClean="0">
                          <a:solidFill>
                            <a:schemeClr val="tx2"/>
                          </a:solidFill>
                          <a:latin typeface="Times New Roman" panose="02020603050405020304" pitchFamily="18" charset="0"/>
                          <a:cs typeface="Times New Roman" panose="02020603050405020304" pitchFamily="18" charset="0"/>
                        </a:rPr>
                        <a:t> disciplinary actions. Anything which is connected to regulatory standards which may result in regulatory non-compliance notice, fines etc.</a:t>
                      </a:r>
                      <a:endParaRPr lang="en-US" dirty="0" smtClean="0">
                        <a:solidFill>
                          <a:schemeClr val="tx2"/>
                        </a:solidFill>
                        <a:latin typeface="Times New Roman" panose="02020603050405020304" pitchFamily="18" charset="0"/>
                        <a:cs typeface="Times New Roman" panose="02020603050405020304" pitchFamily="18" charset="0"/>
                      </a:endParaRPr>
                    </a:p>
                    <a:p>
                      <a:pPr algn="l"/>
                      <a:endParaRPr lang="en-US" dirty="0" smtClean="0">
                        <a:solidFill>
                          <a:schemeClr val="tx2"/>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5</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867182138"/>
      </p:ext>
    </p:extLst>
  </p:cSld>
  <p:clrMapOvr>
    <a:masterClrMapping/>
  </p:clrMapOvr>
  <p:transition spd="slow">
    <p:strips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LIST OSH CONSEQUENCES OF NON-CONFORMANCE TO OHS PROCEDURES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433377659"/>
              </p:ext>
            </p:extLst>
          </p:nvPr>
        </p:nvGraphicFramePr>
        <p:xfrm>
          <a:off x="457200" y="1600200"/>
          <a:ext cx="8229600" cy="3749040"/>
        </p:xfrm>
        <a:graphic>
          <a:graphicData uri="http://schemas.openxmlformats.org/drawingml/2006/table">
            <a:tbl>
              <a:tblPr firstRow="1" bandRow="1">
                <a:tableStyleId>{5C22544A-7EE6-4342-B048-85BDC9FD1C3A}</a:tableStyleId>
              </a:tblPr>
              <a:tblGrid>
                <a:gridCol w="1306488">
                  <a:extLst>
                    <a:ext uri="{9D8B030D-6E8A-4147-A177-3AD203B41FA5}">
                      <a16:colId xmlns:a16="http://schemas.microsoft.com/office/drawing/2014/main" val="20000"/>
                    </a:ext>
                  </a:extLst>
                </a:gridCol>
                <a:gridCol w="2448272">
                  <a:extLst>
                    <a:ext uri="{9D8B030D-6E8A-4147-A177-3AD203B41FA5}">
                      <a16:colId xmlns:a16="http://schemas.microsoft.com/office/drawing/2014/main" val="20001"/>
                    </a:ext>
                  </a:extLst>
                </a:gridCol>
                <a:gridCol w="4474840">
                  <a:extLst>
                    <a:ext uri="{9D8B030D-6E8A-4147-A177-3AD203B41FA5}">
                      <a16:colId xmlns:a16="http://schemas.microsoft.com/office/drawing/2014/main" val="20002"/>
                    </a:ext>
                  </a:extLst>
                </a:gridCol>
              </a:tblGrid>
              <a:tr h="370840">
                <a:tc>
                  <a:txBody>
                    <a:bodyPr/>
                    <a:lstStyle/>
                    <a:p>
                      <a:pPr algn="ctr"/>
                      <a:r>
                        <a:rPr lang="en-US" dirty="0" smtClean="0">
                          <a:latin typeface="Times New Roman" panose="02020603050405020304" pitchFamily="18" charset="0"/>
                          <a:cs typeface="Times New Roman" panose="02020603050405020304" pitchFamily="18" charset="0"/>
                        </a:rPr>
                        <a:t>Procedure/Activity</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Action</a:t>
                      </a:r>
                      <a:r>
                        <a:rPr lang="en-US" baseline="0" dirty="0" smtClean="0">
                          <a:latin typeface="Times New Roman" panose="02020603050405020304" pitchFamily="18" charset="0"/>
                          <a:cs typeface="Times New Roman" panose="02020603050405020304" pitchFamily="18" charset="0"/>
                        </a:rPr>
                        <a:t> expectation </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Consequences of Non-conformance  </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370840">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OHSMS Hazard</a:t>
                      </a:r>
                    </a:p>
                    <a:p>
                      <a:pPr algn="l"/>
                      <a:r>
                        <a:rPr lang="en-US" dirty="0" smtClean="0">
                          <a:solidFill>
                            <a:schemeClr val="tx2"/>
                          </a:solidFill>
                          <a:latin typeface="Times New Roman" panose="02020603050405020304" pitchFamily="18" charset="0"/>
                          <a:cs typeface="Times New Roman" panose="02020603050405020304" pitchFamily="18" charset="0"/>
                        </a:rPr>
                        <a:t>Identification and</a:t>
                      </a:r>
                    </a:p>
                    <a:p>
                      <a:pPr algn="l"/>
                      <a:r>
                        <a:rPr lang="en-US" dirty="0" smtClean="0">
                          <a:solidFill>
                            <a:schemeClr val="tx2"/>
                          </a:solidFill>
                          <a:latin typeface="Times New Roman" panose="02020603050405020304" pitchFamily="18" charset="0"/>
                          <a:cs typeface="Times New Roman" panose="02020603050405020304" pitchFamily="18" charset="0"/>
                        </a:rPr>
                        <a:t>Risk Assessment</a:t>
                      </a:r>
                    </a:p>
                    <a:p>
                      <a:pPr algn="l"/>
                      <a:endParaRPr lang="en-US" dirty="0" smtClean="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Analyzing and developing the risk Matrix </a:t>
                      </a:r>
                    </a:p>
                    <a:p>
                      <a:pPr algn="l"/>
                      <a:r>
                        <a:rPr lang="en-US" dirty="0" smtClean="0">
                          <a:solidFill>
                            <a:schemeClr val="tx2"/>
                          </a:solidFill>
                          <a:latin typeface="Times New Roman" panose="02020603050405020304" pitchFamily="18" charset="0"/>
                          <a:cs typeface="Times New Roman" panose="02020603050405020304" pitchFamily="18" charset="0"/>
                        </a:rPr>
                        <a:t>Identifying mitigating factors to risk areas.</a:t>
                      </a:r>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Protecting Life: </a:t>
                      </a:r>
                      <a:r>
                        <a:rPr lang="en-US" b="0" u="none" baseline="0" dirty="0" smtClean="0">
                          <a:solidFill>
                            <a:schemeClr val="tx2"/>
                          </a:solidFill>
                          <a:latin typeface="Times New Roman" panose="02020603050405020304" pitchFamily="18" charset="0"/>
                          <a:cs typeface="Times New Roman" panose="02020603050405020304" pitchFamily="18" charset="0"/>
                        </a:rPr>
                        <a:t> failure in fulfilling proper assessment and maintaining the Risk assessment will result in failure of OHS management process and eventually it may potentially cause risk to the life of people who are working/visiting NRL and also property and or environment damage.</a:t>
                      </a:r>
                    </a:p>
                    <a:p>
                      <a:pPr algn="l"/>
                      <a:r>
                        <a:rPr lang="en-US" b="1" u="sng" dirty="0" smtClean="0">
                          <a:solidFill>
                            <a:schemeClr val="tx2"/>
                          </a:solidFill>
                          <a:latin typeface="Times New Roman" panose="02020603050405020304" pitchFamily="18" charset="0"/>
                          <a:cs typeface="Times New Roman" panose="02020603050405020304" pitchFamily="18" charset="0"/>
                        </a:rPr>
                        <a:t>Legality :</a:t>
                      </a:r>
                      <a:r>
                        <a:rPr lang="en-US" baseline="0" dirty="0" smtClean="0">
                          <a:solidFill>
                            <a:schemeClr val="tx2"/>
                          </a:solidFill>
                          <a:latin typeface="Times New Roman" panose="02020603050405020304" pitchFamily="18" charset="0"/>
                          <a:cs typeface="Times New Roman" panose="02020603050405020304" pitchFamily="18" charset="0"/>
                        </a:rPr>
                        <a:t> Noncompliance to this activity may lead in regulatory non-compliance notice, fines etc.</a:t>
                      </a:r>
                      <a:endParaRPr lang="en-US" dirty="0" smtClean="0">
                        <a:solidFill>
                          <a:schemeClr val="tx2"/>
                        </a:solidFill>
                        <a:latin typeface="Times New Roman" panose="02020603050405020304" pitchFamily="18" charset="0"/>
                        <a:cs typeface="Times New Roman" panose="02020603050405020304" pitchFamily="18" charset="0"/>
                      </a:endParaRPr>
                    </a:p>
                    <a:p>
                      <a:pPr algn="l"/>
                      <a:endParaRPr lang="en-US" dirty="0" smtClean="0">
                        <a:solidFill>
                          <a:schemeClr val="tx2"/>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6</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1202578498"/>
      </p:ext>
    </p:extLst>
  </p:cSld>
  <p:clrMapOvr>
    <a:masterClrMapping/>
  </p:clrMapOvr>
  <p:transition spd="slow">
    <p:strips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LIST OSH CONSEQUENCES OF NON-CONFORMANCE TO OHS PROCEDURES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363104765"/>
              </p:ext>
            </p:extLst>
          </p:nvPr>
        </p:nvGraphicFramePr>
        <p:xfrm>
          <a:off x="457200" y="1600200"/>
          <a:ext cx="8229600" cy="4023360"/>
        </p:xfrm>
        <a:graphic>
          <a:graphicData uri="http://schemas.openxmlformats.org/drawingml/2006/table">
            <a:tbl>
              <a:tblPr firstRow="1" bandRow="1">
                <a:tableStyleId>{5C22544A-7EE6-4342-B048-85BDC9FD1C3A}</a:tableStyleId>
              </a:tblPr>
              <a:tblGrid>
                <a:gridCol w="1306488">
                  <a:extLst>
                    <a:ext uri="{9D8B030D-6E8A-4147-A177-3AD203B41FA5}">
                      <a16:colId xmlns:a16="http://schemas.microsoft.com/office/drawing/2014/main" val="20000"/>
                    </a:ext>
                  </a:extLst>
                </a:gridCol>
                <a:gridCol w="2448272">
                  <a:extLst>
                    <a:ext uri="{9D8B030D-6E8A-4147-A177-3AD203B41FA5}">
                      <a16:colId xmlns:a16="http://schemas.microsoft.com/office/drawing/2014/main" val="20001"/>
                    </a:ext>
                  </a:extLst>
                </a:gridCol>
                <a:gridCol w="4474840">
                  <a:extLst>
                    <a:ext uri="{9D8B030D-6E8A-4147-A177-3AD203B41FA5}">
                      <a16:colId xmlns:a16="http://schemas.microsoft.com/office/drawing/2014/main" val="20002"/>
                    </a:ext>
                  </a:extLst>
                </a:gridCol>
              </a:tblGrid>
              <a:tr h="370840">
                <a:tc>
                  <a:txBody>
                    <a:bodyPr/>
                    <a:lstStyle/>
                    <a:p>
                      <a:pPr algn="ctr"/>
                      <a:r>
                        <a:rPr lang="en-US" dirty="0" smtClean="0">
                          <a:latin typeface="Times New Roman" panose="02020603050405020304" pitchFamily="18" charset="0"/>
                          <a:cs typeface="Times New Roman" panose="02020603050405020304" pitchFamily="18" charset="0"/>
                        </a:rPr>
                        <a:t>Procedure/Activity</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Action</a:t>
                      </a:r>
                      <a:r>
                        <a:rPr lang="en-US" baseline="0" dirty="0" smtClean="0">
                          <a:latin typeface="Times New Roman" panose="02020603050405020304" pitchFamily="18" charset="0"/>
                          <a:cs typeface="Times New Roman" panose="02020603050405020304" pitchFamily="18" charset="0"/>
                        </a:rPr>
                        <a:t> expectation </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Consequences of Non-conformance  </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370840">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Audit and</a:t>
                      </a:r>
                    </a:p>
                    <a:p>
                      <a:pPr algn="l"/>
                      <a:r>
                        <a:rPr lang="en-US" dirty="0" smtClean="0">
                          <a:solidFill>
                            <a:schemeClr val="tx2"/>
                          </a:solidFill>
                          <a:latin typeface="Times New Roman" panose="02020603050405020304" pitchFamily="18" charset="0"/>
                          <a:cs typeface="Times New Roman" panose="02020603050405020304" pitchFamily="18" charset="0"/>
                        </a:rPr>
                        <a:t>Inspection</a:t>
                      </a: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Develop appropriate</a:t>
                      </a:r>
                    </a:p>
                    <a:p>
                      <a:pPr algn="l"/>
                      <a:r>
                        <a:rPr lang="en-US" dirty="0" smtClean="0">
                          <a:solidFill>
                            <a:schemeClr val="tx2"/>
                          </a:solidFill>
                          <a:latin typeface="Times New Roman" panose="02020603050405020304" pitchFamily="18" charset="0"/>
                          <a:cs typeface="Times New Roman" panose="02020603050405020304" pitchFamily="18" charset="0"/>
                        </a:rPr>
                        <a:t>OHS audit and inspection procedures, covering the full scope of the Healthcare Provider’s</a:t>
                      </a:r>
                    </a:p>
                    <a:p>
                      <a:pPr algn="l"/>
                      <a:r>
                        <a:rPr lang="en-US" dirty="0" smtClean="0">
                          <a:solidFill>
                            <a:schemeClr val="tx2"/>
                          </a:solidFill>
                          <a:latin typeface="Times New Roman" panose="02020603050405020304" pitchFamily="18" charset="0"/>
                          <a:cs typeface="Times New Roman" panose="02020603050405020304" pitchFamily="18" charset="0"/>
                        </a:rPr>
                        <a:t>OHSMS. </a:t>
                      </a:r>
                    </a:p>
                    <a:p>
                      <a:pPr algn="l"/>
                      <a:r>
                        <a:rPr lang="en-US" dirty="0" smtClean="0">
                          <a:solidFill>
                            <a:schemeClr val="tx2"/>
                          </a:solidFill>
                          <a:latin typeface="Times New Roman" panose="02020603050405020304" pitchFamily="18" charset="0"/>
                          <a:cs typeface="Times New Roman" panose="02020603050405020304" pitchFamily="18" charset="0"/>
                        </a:rPr>
                        <a:t>Completing the internal and external audits of the OHSMS implementation.</a:t>
                      </a:r>
                    </a:p>
                    <a:p>
                      <a:pPr algn="l"/>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Protecting Life</a:t>
                      </a:r>
                      <a:r>
                        <a:rPr lang="en-US" b="1" u="none" dirty="0" smtClean="0">
                          <a:solidFill>
                            <a:schemeClr val="tx2"/>
                          </a:solidFill>
                          <a:latin typeface="Times New Roman" panose="02020603050405020304" pitchFamily="18" charset="0"/>
                          <a:cs typeface="Times New Roman" panose="02020603050405020304" pitchFamily="18" charset="0"/>
                        </a:rPr>
                        <a:t>: </a:t>
                      </a:r>
                      <a:r>
                        <a:rPr lang="en-US" b="0" u="none" baseline="0" dirty="0" smtClean="0">
                          <a:solidFill>
                            <a:schemeClr val="tx2"/>
                          </a:solidFill>
                          <a:latin typeface="Times New Roman" panose="02020603050405020304" pitchFamily="18" charset="0"/>
                          <a:cs typeface="Times New Roman" panose="02020603050405020304" pitchFamily="18" charset="0"/>
                        </a:rPr>
                        <a:t> Failure in  conducting the OHSMS audit and inspections may result in missing to identify the gaps in the system  and this may leads to OHSMS non-compliances to the requirements.</a:t>
                      </a:r>
                    </a:p>
                    <a:p>
                      <a:pPr algn="l"/>
                      <a:r>
                        <a:rPr lang="en-US" b="1" u="sng" dirty="0" smtClean="0">
                          <a:solidFill>
                            <a:schemeClr val="tx2"/>
                          </a:solidFill>
                          <a:latin typeface="Times New Roman" panose="02020603050405020304" pitchFamily="18" charset="0"/>
                          <a:cs typeface="Times New Roman" panose="02020603050405020304" pitchFamily="18" charset="0"/>
                        </a:rPr>
                        <a:t>Legality </a:t>
                      </a:r>
                      <a:r>
                        <a:rPr lang="en-US" b="1" u="none" dirty="0" smtClean="0">
                          <a:solidFill>
                            <a:schemeClr val="tx2"/>
                          </a:solidFill>
                          <a:latin typeface="Times New Roman" panose="02020603050405020304" pitchFamily="18" charset="0"/>
                          <a:cs typeface="Times New Roman" panose="02020603050405020304" pitchFamily="18" charset="0"/>
                        </a:rPr>
                        <a:t>: </a:t>
                      </a:r>
                      <a:r>
                        <a:rPr lang="en-US" dirty="0" smtClean="0">
                          <a:solidFill>
                            <a:schemeClr val="tx2"/>
                          </a:solidFill>
                          <a:latin typeface="Times New Roman" panose="02020603050405020304" pitchFamily="18" charset="0"/>
                          <a:cs typeface="Times New Roman" panose="02020603050405020304" pitchFamily="18" charset="0"/>
                        </a:rPr>
                        <a:t>Failure to comply this</a:t>
                      </a:r>
                      <a:r>
                        <a:rPr lang="en-US" baseline="0" dirty="0" smtClean="0">
                          <a:solidFill>
                            <a:schemeClr val="tx2"/>
                          </a:solidFill>
                          <a:latin typeface="Times New Roman" panose="02020603050405020304" pitchFamily="18" charset="0"/>
                          <a:cs typeface="Times New Roman" panose="02020603050405020304" pitchFamily="18" charset="0"/>
                        </a:rPr>
                        <a:t> result in non-compliance notice, fines etc. from the regulatory bodies. </a:t>
                      </a:r>
                      <a:endParaRPr lang="en-US" dirty="0" smtClean="0">
                        <a:solidFill>
                          <a:schemeClr val="tx2"/>
                        </a:solidFill>
                        <a:latin typeface="Times New Roman" panose="02020603050405020304" pitchFamily="18" charset="0"/>
                        <a:cs typeface="Times New Roman" panose="02020603050405020304" pitchFamily="18" charset="0"/>
                      </a:endParaRPr>
                    </a:p>
                    <a:p>
                      <a:pPr algn="l"/>
                      <a:endParaRPr lang="en-US" dirty="0" smtClean="0">
                        <a:solidFill>
                          <a:schemeClr val="tx2"/>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7</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1731640872"/>
      </p:ext>
    </p:extLst>
  </p:cSld>
  <p:clrMapOvr>
    <a:masterClrMapping/>
  </p:clrMapOvr>
  <p:transition spd="slow">
    <p:strips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LIST OSH CONSEQUENCES OF NON-CONFORMANCE TO OHS PROCEDURES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735568913"/>
              </p:ext>
            </p:extLst>
          </p:nvPr>
        </p:nvGraphicFramePr>
        <p:xfrm>
          <a:off x="457200" y="1600200"/>
          <a:ext cx="8229600" cy="2926080"/>
        </p:xfrm>
        <a:graphic>
          <a:graphicData uri="http://schemas.openxmlformats.org/drawingml/2006/table">
            <a:tbl>
              <a:tblPr firstRow="1" bandRow="1">
                <a:tableStyleId>{5C22544A-7EE6-4342-B048-85BDC9FD1C3A}</a:tableStyleId>
              </a:tblPr>
              <a:tblGrid>
                <a:gridCol w="1306488">
                  <a:extLst>
                    <a:ext uri="{9D8B030D-6E8A-4147-A177-3AD203B41FA5}">
                      <a16:colId xmlns:a16="http://schemas.microsoft.com/office/drawing/2014/main" val="20000"/>
                    </a:ext>
                  </a:extLst>
                </a:gridCol>
                <a:gridCol w="2448272">
                  <a:extLst>
                    <a:ext uri="{9D8B030D-6E8A-4147-A177-3AD203B41FA5}">
                      <a16:colId xmlns:a16="http://schemas.microsoft.com/office/drawing/2014/main" val="20001"/>
                    </a:ext>
                  </a:extLst>
                </a:gridCol>
                <a:gridCol w="4474840">
                  <a:extLst>
                    <a:ext uri="{9D8B030D-6E8A-4147-A177-3AD203B41FA5}">
                      <a16:colId xmlns:a16="http://schemas.microsoft.com/office/drawing/2014/main" val="20002"/>
                    </a:ext>
                  </a:extLst>
                </a:gridCol>
              </a:tblGrid>
              <a:tr h="370840">
                <a:tc>
                  <a:txBody>
                    <a:bodyPr/>
                    <a:lstStyle/>
                    <a:p>
                      <a:pPr algn="ctr"/>
                      <a:r>
                        <a:rPr lang="en-US" dirty="0" smtClean="0">
                          <a:latin typeface="Times New Roman" panose="02020603050405020304" pitchFamily="18" charset="0"/>
                          <a:cs typeface="Times New Roman" panose="02020603050405020304" pitchFamily="18" charset="0"/>
                        </a:rPr>
                        <a:t>Procedure/Activity</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Action</a:t>
                      </a:r>
                      <a:r>
                        <a:rPr lang="en-US" baseline="0" dirty="0" smtClean="0">
                          <a:latin typeface="Times New Roman" panose="02020603050405020304" pitchFamily="18" charset="0"/>
                          <a:cs typeface="Times New Roman" panose="02020603050405020304" pitchFamily="18" charset="0"/>
                        </a:rPr>
                        <a:t> expectation </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Consequences of Non-conformance  </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370840">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Monitoring, Investigation and Reporting</a:t>
                      </a: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Monitoring the OHS Performances </a:t>
                      </a:r>
                    </a:p>
                    <a:p>
                      <a:pPr algn="l"/>
                      <a:r>
                        <a:rPr lang="en-US" dirty="0" smtClean="0">
                          <a:solidFill>
                            <a:schemeClr val="tx2"/>
                          </a:solidFill>
                          <a:latin typeface="Times New Roman" panose="02020603050405020304" pitchFamily="18" charset="0"/>
                          <a:cs typeface="Times New Roman" panose="02020603050405020304" pitchFamily="18" charset="0"/>
                        </a:rPr>
                        <a:t>Investigating the incidents</a:t>
                      </a:r>
                      <a:r>
                        <a:rPr lang="en-US" baseline="0" dirty="0" smtClean="0">
                          <a:solidFill>
                            <a:schemeClr val="tx2"/>
                          </a:solidFill>
                          <a:latin typeface="Times New Roman" panose="02020603050405020304" pitchFamily="18" charset="0"/>
                          <a:cs typeface="Times New Roman" panose="02020603050405020304" pitchFamily="18" charset="0"/>
                        </a:rPr>
                        <a:t> reported </a:t>
                      </a:r>
                    </a:p>
                    <a:p>
                      <a:pPr algn="l"/>
                      <a:r>
                        <a:rPr lang="en-US" baseline="0" dirty="0" smtClean="0">
                          <a:solidFill>
                            <a:schemeClr val="tx2"/>
                          </a:solidFill>
                          <a:latin typeface="Times New Roman" panose="02020603050405020304" pitchFamily="18" charset="0"/>
                          <a:cs typeface="Times New Roman" panose="02020603050405020304" pitchFamily="18" charset="0"/>
                        </a:rPr>
                        <a:t>Reporting incidents and performance reports to HAAD and OSHAD</a:t>
                      </a:r>
                      <a:endParaRPr lang="en-US" dirty="0" smtClean="0">
                        <a:solidFill>
                          <a:schemeClr val="tx2"/>
                        </a:solidFill>
                        <a:latin typeface="Times New Roman" panose="02020603050405020304" pitchFamily="18" charset="0"/>
                        <a:cs typeface="Times New Roman" panose="02020603050405020304" pitchFamily="18" charset="0"/>
                      </a:endParaRPr>
                    </a:p>
                    <a:p>
                      <a:pPr algn="l"/>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Legality </a:t>
                      </a:r>
                      <a:r>
                        <a:rPr lang="en-US" b="1" u="none" dirty="0" smtClean="0">
                          <a:solidFill>
                            <a:schemeClr val="tx2"/>
                          </a:solidFill>
                          <a:latin typeface="Times New Roman" panose="02020603050405020304" pitchFamily="18" charset="0"/>
                          <a:cs typeface="Times New Roman" panose="02020603050405020304" pitchFamily="18" charset="0"/>
                        </a:rPr>
                        <a:t>: </a:t>
                      </a:r>
                      <a:r>
                        <a:rPr lang="en-US" dirty="0" smtClean="0">
                          <a:solidFill>
                            <a:schemeClr val="tx2"/>
                          </a:solidFill>
                          <a:latin typeface="Times New Roman" panose="02020603050405020304" pitchFamily="18" charset="0"/>
                          <a:cs typeface="Times New Roman" panose="02020603050405020304" pitchFamily="18" charset="0"/>
                        </a:rPr>
                        <a:t>Failure to comply this</a:t>
                      </a:r>
                      <a:r>
                        <a:rPr lang="en-US" baseline="0" dirty="0" smtClean="0">
                          <a:solidFill>
                            <a:schemeClr val="tx2"/>
                          </a:solidFill>
                          <a:latin typeface="Times New Roman" panose="02020603050405020304" pitchFamily="18" charset="0"/>
                          <a:cs typeface="Times New Roman" panose="02020603050405020304" pitchFamily="18" charset="0"/>
                        </a:rPr>
                        <a:t> result in non-compliance notice, fines etc. from the regulatory bodies. </a:t>
                      </a:r>
                      <a:endParaRPr lang="en-US" dirty="0" smtClean="0">
                        <a:solidFill>
                          <a:schemeClr val="tx2"/>
                        </a:solidFill>
                        <a:latin typeface="Times New Roman" panose="02020603050405020304" pitchFamily="18" charset="0"/>
                        <a:cs typeface="Times New Roman" panose="02020603050405020304" pitchFamily="18" charset="0"/>
                      </a:endParaRPr>
                    </a:p>
                    <a:p>
                      <a:pPr algn="l"/>
                      <a:endParaRPr lang="en-US" dirty="0" smtClean="0">
                        <a:solidFill>
                          <a:schemeClr val="tx2"/>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8</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1907255884"/>
      </p:ext>
    </p:extLst>
  </p:cSld>
  <p:clrMapOvr>
    <a:masterClrMapping/>
  </p:clrMapOvr>
  <p:transition spd="slow">
    <p:strips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LIST OSH CONSEQUENCES OF NON-CONFORMANCE TO OHS PROCEDURES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424139150"/>
              </p:ext>
            </p:extLst>
          </p:nvPr>
        </p:nvGraphicFramePr>
        <p:xfrm>
          <a:off x="457200" y="1600200"/>
          <a:ext cx="8229600" cy="2926080"/>
        </p:xfrm>
        <a:graphic>
          <a:graphicData uri="http://schemas.openxmlformats.org/drawingml/2006/table">
            <a:tbl>
              <a:tblPr firstRow="1" bandRow="1">
                <a:tableStyleId>{5C22544A-7EE6-4342-B048-85BDC9FD1C3A}</a:tableStyleId>
              </a:tblPr>
              <a:tblGrid>
                <a:gridCol w="1306488">
                  <a:extLst>
                    <a:ext uri="{9D8B030D-6E8A-4147-A177-3AD203B41FA5}">
                      <a16:colId xmlns:a16="http://schemas.microsoft.com/office/drawing/2014/main" val="20000"/>
                    </a:ext>
                  </a:extLst>
                </a:gridCol>
                <a:gridCol w="2448272">
                  <a:extLst>
                    <a:ext uri="{9D8B030D-6E8A-4147-A177-3AD203B41FA5}">
                      <a16:colId xmlns:a16="http://schemas.microsoft.com/office/drawing/2014/main" val="20001"/>
                    </a:ext>
                  </a:extLst>
                </a:gridCol>
                <a:gridCol w="4474840">
                  <a:extLst>
                    <a:ext uri="{9D8B030D-6E8A-4147-A177-3AD203B41FA5}">
                      <a16:colId xmlns:a16="http://schemas.microsoft.com/office/drawing/2014/main" val="20002"/>
                    </a:ext>
                  </a:extLst>
                </a:gridCol>
              </a:tblGrid>
              <a:tr h="370840">
                <a:tc>
                  <a:txBody>
                    <a:bodyPr/>
                    <a:lstStyle/>
                    <a:p>
                      <a:pPr algn="ctr"/>
                      <a:r>
                        <a:rPr lang="en-US" dirty="0" smtClean="0">
                          <a:latin typeface="Times New Roman" panose="02020603050405020304" pitchFamily="18" charset="0"/>
                          <a:cs typeface="Times New Roman" panose="02020603050405020304" pitchFamily="18" charset="0"/>
                        </a:rPr>
                        <a:t>Procedure/Activity</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Action</a:t>
                      </a:r>
                      <a:r>
                        <a:rPr lang="en-US" baseline="0" dirty="0" smtClean="0">
                          <a:latin typeface="Times New Roman" panose="02020603050405020304" pitchFamily="18" charset="0"/>
                          <a:cs typeface="Times New Roman" panose="02020603050405020304" pitchFamily="18" charset="0"/>
                        </a:rPr>
                        <a:t> expectation </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Consequences of Non-conformance  </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370840">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Compliance and Management Review</a:t>
                      </a: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Management reviews</a:t>
                      </a:r>
                      <a:r>
                        <a:rPr lang="en-US" baseline="0" dirty="0" smtClean="0">
                          <a:solidFill>
                            <a:schemeClr val="tx2"/>
                          </a:solidFill>
                          <a:latin typeface="Times New Roman" panose="02020603050405020304" pitchFamily="18" charset="0"/>
                          <a:cs typeface="Times New Roman" panose="02020603050405020304" pitchFamily="18" charset="0"/>
                        </a:rPr>
                        <a:t> are done to review (at </a:t>
                      </a:r>
                      <a:r>
                        <a:rPr lang="en-US" baseline="0" smtClean="0">
                          <a:solidFill>
                            <a:schemeClr val="tx2"/>
                          </a:solidFill>
                          <a:latin typeface="Times New Roman" panose="02020603050405020304" pitchFamily="18" charset="0"/>
                          <a:cs typeface="Times New Roman" panose="02020603050405020304" pitchFamily="18" charset="0"/>
                        </a:rPr>
                        <a:t>minimum Annually) </a:t>
                      </a:r>
                      <a:r>
                        <a:rPr lang="en-US" baseline="0" dirty="0" smtClean="0">
                          <a:solidFill>
                            <a:schemeClr val="tx2"/>
                          </a:solidFill>
                          <a:latin typeface="Times New Roman" panose="02020603050405020304" pitchFamily="18" charset="0"/>
                          <a:cs typeface="Times New Roman" panose="02020603050405020304" pitchFamily="18" charset="0"/>
                        </a:rPr>
                        <a:t>the overall activities of OHSMS to ensure full compliance to OSHAD requirements.</a:t>
                      </a:r>
                      <a:endParaRPr lang="en-US" dirty="0" smtClean="0">
                        <a:solidFill>
                          <a:schemeClr val="tx2"/>
                        </a:solidFill>
                        <a:latin typeface="Times New Roman" panose="02020603050405020304" pitchFamily="18" charset="0"/>
                        <a:cs typeface="Times New Roman" panose="02020603050405020304" pitchFamily="18" charset="0"/>
                      </a:endParaRPr>
                    </a:p>
                    <a:p>
                      <a:pPr algn="l"/>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Legality </a:t>
                      </a:r>
                      <a:r>
                        <a:rPr lang="en-US" b="1" u="none" dirty="0" smtClean="0">
                          <a:solidFill>
                            <a:schemeClr val="tx2"/>
                          </a:solidFill>
                          <a:latin typeface="Times New Roman" panose="02020603050405020304" pitchFamily="18" charset="0"/>
                          <a:cs typeface="Times New Roman" panose="02020603050405020304" pitchFamily="18" charset="0"/>
                        </a:rPr>
                        <a:t>: </a:t>
                      </a:r>
                      <a:r>
                        <a:rPr lang="en-US" dirty="0" smtClean="0">
                          <a:solidFill>
                            <a:schemeClr val="tx2"/>
                          </a:solidFill>
                          <a:latin typeface="Times New Roman" panose="02020603050405020304" pitchFamily="18" charset="0"/>
                          <a:cs typeface="Times New Roman" panose="02020603050405020304" pitchFamily="18" charset="0"/>
                        </a:rPr>
                        <a:t>Failure to comply this</a:t>
                      </a:r>
                      <a:r>
                        <a:rPr lang="en-US" baseline="0" dirty="0" smtClean="0">
                          <a:solidFill>
                            <a:schemeClr val="tx2"/>
                          </a:solidFill>
                          <a:latin typeface="Times New Roman" panose="02020603050405020304" pitchFamily="18" charset="0"/>
                          <a:cs typeface="Times New Roman" panose="02020603050405020304" pitchFamily="18" charset="0"/>
                        </a:rPr>
                        <a:t> result in non-compliance notice, fines etc. from the regulatory bodies. </a:t>
                      </a:r>
                    </a:p>
                    <a:p>
                      <a:pPr algn="l"/>
                      <a:r>
                        <a:rPr lang="en-US" b="1" u="sng" baseline="0" dirty="0" smtClean="0">
                          <a:solidFill>
                            <a:schemeClr val="tx2"/>
                          </a:solidFill>
                          <a:latin typeface="Times New Roman" panose="02020603050405020304" pitchFamily="18" charset="0"/>
                          <a:cs typeface="Times New Roman" panose="02020603050405020304" pitchFamily="18" charset="0"/>
                        </a:rPr>
                        <a:t>Safety : </a:t>
                      </a:r>
                      <a:r>
                        <a:rPr lang="en-US" b="0" u="none" baseline="0" dirty="0" smtClean="0">
                          <a:solidFill>
                            <a:schemeClr val="tx2"/>
                          </a:solidFill>
                          <a:latin typeface="Times New Roman" panose="02020603050405020304" pitchFamily="18" charset="0"/>
                          <a:cs typeface="Times New Roman" panose="02020603050405020304" pitchFamily="18" charset="0"/>
                        </a:rPr>
                        <a:t>failure to address any issues in a timely manner will lead to Health and safety issues which may lead to loss of life, equipment </a:t>
                      </a:r>
                      <a:r>
                        <a:rPr lang="en-US" b="0" u="none" baseline="0" smtClean="0">
                          <a:solidFill>
                            <a:schemeClr val="tx2"/>
                          </a:solidFill>
                          <a:latin typeface="Times New Roman" panose="02020603050405020304" pitchFamily="18" charset="0"/>
                          <a:cs typeface="Times New Roman" panose="02020603050405020304" pitchFamily="18" charset="0"/>
                        </a:rPr>
                        <a:t>damage etc. </a:t>
                      </a:r>
                      <a:endParaRPr lang="en-US" b="1" u="sng" dirty="0" smtClean="0">
                        <a:solidFill>
                          <a:schemeClr val="tx2"/>
                        </a:solidFill>
                        <a:latin typeface="Times New Roman" panose="02020603050405020304" pitchFamily="18" charset="0"/>
                        <a:cs typeface="Times New Roman" panose="02020603050405020304" pitchFamily="18" charset="0"/>
                      </a:endParaRPr>
                    </a:p>
                    <a:p>
                      <a:pPr algn="l"/>
                      <a:endParaRPr lang="en-US" dirty="0" smtClean="0">
                        <a:solidFill>
                          <a:schemeClr val="tx2"/>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9</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3913481513"/>
      </p:ext>
    </p:extLst>
  </p:cSld>
  <p:clrMapOvr>
    <a:masterClrMapping/>
  </p:clrMapOvr>
  <p:transition spd="slow">
    <p:strips dir="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5973</TotalTime>
  <Words>1656</Words>
  <Application>Microsoft Office PowerPoint</Application>
  <PresentationFormat>On-screen Show (4:3)</PresentationFormat>
  <Paragraphs>207</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Times New Roman</vt:lpstr>
      <vt:lpstr>Office Theme</vt:lpstr>
      <vt:lpstr>NRL OSH NONCOMPLIANCE'S AND ITS CONSEQUENCES </vt:lpstr>
      <vt:lpstr>OBJECTIVES OF THIS TRAINING</vt:lpstr>
      <vt:lpstr>OSH CONSEQUENCES OF NON-CONFORMANCE TO OHS PROCEDURES</vt:lpstr>
      <vt:lpstr>LIST OSH CONSEQUENCES OF NON-CONFORMANCE TO OHS PROCEDURES</vt:lpstr>
      <vt:lpstr>LIST OSH CONSEQUENCES OF NON-CONFORMANCE TO OHS PROCEDURES</vt:lpstr>
      <vt:lpstr>LIST OSH CONSEQUENCES OF NON-CONFORMANCE TO OHS PROCEDURES</vt:lpstr>
      <vt:lpstr>LIST OSH CONSEQUENCES OF NON-CONFORMANCE TO OHS PROCEDURES</vt:lpstr>
      <vt:lpstr>LIST OSH CONSEQUENCES OF NON-CONFORMANCE TO OHS PROCEDURES</vt:lpstr>
      <vt:lpstr>LIST OSH CONSEQUENCES OF NON-CONFORMANCE TO OHS PROCEDURES</vt:lpstr>
      <vt:lpstr>LIST OSH CONSEQUENCES OF NON-CONFORMANCE TO OHS PROCEDURES</vt:lpstr>
      <vt:lpstr>LIST OSH CONSEQUENCES OF NON-CONFORMANCE TO OHS PROCEDURES</vt:lpstr>
      <vt:lpstr>LIST OSH CONSEQUENCES OF NON-CONFORMANCE TO OHS PROCEDURES</vt:lpstr>
      <vt:lpstr>LIST OSH CONSEQUENCES OF NON-CONFORMANCE TO OHS PROCEDURES</vt:lpstr>
      <vt:lpstr>LIST OSH CONSEQUENCES OF NON-CONFORMANCE TO OHS PROCEDURES</vt:lpstr>
      <vt:lpstr>LIST OSH CONSEQUENCES OF NON-CONFORMANCE TO OHS PROCEDURES</vt:lpstr>
      <vt:lpstr>LIST OSH CONSEQUENCES OF NON-CONFORMANCE TO OHS PROCEDURES</vt:lpstr>
      <vt:lpstr>LIST OSH CONSEQUENCES OF NON-CONFORMANCE TO OHS PROCEDURES</vt:lpstr>
      <vt:lpstr>LIST OSH CONSEQUENCES OF NON-CONFORMANCE TO OHS PROCEDURES</vt:lpstr>
      <vt:lpstr>LIST OSH CONSEQUENCES OF NON-CONFORMANCE TO OHS PROCEDURES</vt:lpstr>
      <vt:lpstr>FOR MORE READING</vt:lpstr>
    </vt:vector>
  </TitlesOfParts>
  <Company>Mubadala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NRL Story</dc:title>
  <dc:creator>NRL</dc:creator>
  <cp:lastModifiedBy>Kannan Sivadasan Pillai Das (NRL)</cp:lastModifiedBy>
  <cp:revision>351</cp:revision>
  <cp:lastPrinted>2013-08-15T12:17:43Z</cp:lastPrinted>
  <dcterms:created xsi:type="dcterms:W3CDTF">2011-03-03T09:46:51Z</dcterms:created>
  <dcterms:modified xsi:type="dcterms:W3CDTF">2019-04-04T08:37:33Z</dcterms:modified>
</cp:coreProperties>
</file>