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0" r:id="rId2"/>
    <p:sldId id="452" r:id="rId3"/>
    <p:sldId id="722" r:id="rId4"/>
    <p:sldId id="500" r:id="rId5"/>
    <p:sldId id="738" r:id="rId6"/>
    <p:sldId id="503" r:id="rId7"/>
    <p:sldId id="739" r:id="rId8"/>
    <p:sldId id="746" r:id="rId9"/>
    <p:sldId id="742" r:id="rId10"/>
    <p:sldId id="743" r:id="rId11"/>
    <p:sldId id="744" r:id="rId12"/>
    <p:sldId id="740" r:id="rId13"/>
    <p:sldId id="507" r:id="rId14"/>
    <p:sldId id="741" r:id="rId15"/>
    <p:sldId id="72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C85"/>
    <a:srgbClr val="000000"/>
    <a:srgbClr val="0D2746"/>
    <a:srgbClr val="FF9900"/>
    <a:srgbClr val="0070C0"/>
    <a:srgbClr val="404040"/>
    <a:srgbClr val="4E72D6"/>
    <a:srgbClr val="425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200" autoAdjust="0"/>
  </p:normalViewPr>
  <p:slideViewPr>
    <p:cSldViewPr>
      <p:cViewPr varScale="1">
        <p:scale>
          <a:sx n="106" d="100"/>
          <a:sy n="106" d="100"/>
        </p:scale>
        <p:origin x="1800" y="108"/>
      </p:cViewPr>
      <p:guideLst>
        <p:guide orient="horz" pos="2160"/>
        <p:guide pos="2880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7758"/>
    </p:cViewPr>
  </p:sorterViewPr>
  <p:notesViewPr>
    <p:cSldViewPr>
      <p:cViewPr varScale="1">
        <p:scale>
          <a:sx n="84" d="100"/>
          <a:sy n="84" d="100"/>
        </p:scale>
        <p:origin x="-3756" y="-84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C4D7A1-8D3B-4416-A030-81F1408CC29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228C91-DB53-4587-8FD0-D67474F7D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4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6232A1-24D9-40D6-8611-EAB15803313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1D99AF-9BA1-4963-A96C-D57993FA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99AF-9BA1-4963-A96C-D57993FA7A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616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1" y="3429000"/>
            <a:ext cx="3733800" cy="1447800"/>
          </a:xfrm>
          <a:prstGeom prst="rect">
            <a:avLst/>
          </a:prstGeom>
        </p:spPr>
        <p:txBody>
          <a:bodyPr/>
          <a:lstStyle>
            <a:lvl1pPr marL="0" indent="0" algn="l">
              <a:defRPr sz="2800">
                <a:solidFill>
                  <a:srgbClr val="0D2746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07" y="2054013"/>
            <a:ext cx="4900299" cy="290962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0" y="6096000"/>
            <a:ext cx="3733800" cy="533400"/>
          </a:xfrm>
          <a:prstGeom prst="rect">
            <a:avLst/>
          </a:prstGeom>
        </p:spPr>
        <p:txBody>
          <a:bodyPr/>
          <a:lstStyle>
            <a:lvl1pPr marL="0" indent="0">
              <a:defRPr sz="1600">
                <a:solidFill>
                  <a:srgbClr val="0D274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Date: </a:t>
            </a:r>
          </a:p>
          <a:p>
            <a:pPr lvl="0"/>
            <a:r>
              <a:rPr lang="en-US" dirty="0"/>
              <a:t>Presenter: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953000" y="2209800"/>
            <a:ext cx="3733800" cy="1220788"/>
          </a:xfrm>
          <a:prstGeom prst="rect">
            <a:avLst/>
          </a:prstGeom>
        </p:spPr>
        <p:txBody>
          <a:bodyPr/>
          <a:lstStyle>
            <a:lvl1pPr marL="0" indent="0" algn="l">
              <a:defRPr sz="3600" b="1" cap="all" baseline="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23683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 marL="287338" indent="-287338">
              <a:spcBef>
                <a:spcPts val="0"/>
              </a:spcBef>
              <a:buClr>
                <a:srgbClr val="0070C0"/>
              </a:buCl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 marL="574675" indent="-287338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 marL="862013" indent="-28733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9525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419100"/>
            <a:ext cx="8229600" cy="419100"/>
          </a:xfrm>
          <a:prstGeom prst="rect">
            <a:avLst/>
          </a:prstGeom>
        </p:spPr>
        <p:txBody>
          <a:bodyPr/>
          <a:lstStyle>
            <a:lvl1pPr>
              <a:defRPr sz="2400" b="1" cap="all" baseline="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93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 Sli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19200"/>
            <a:ext cx="8229600" cy="464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228600"/>
            <a:ext cx="82296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 b="1" cap="all" baseline="0">
                <a:solidFill>
                  <a:srgbClr val="0D2746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baseline="0">
                <a:solidFill>
                  <a:srgbClr val="0D274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0960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20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786423" y="1219200"/>
            <a:ext cx="3886200" cy="464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228600"/>
            <a:ext cx="82296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 b="1" cap="all" baseline="0">
                <a:solidFill>
                  <a:srgbClr val="0D2746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baseline="0">
                <a:solidFill>
                  <a:srgbClr val="0D274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0960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219200"/>
            <a:ext cx="3886200" cy="4648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0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228600"/>
            <a:ext cx="82296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 b="1" cap="all" baseline="0">
                <a:solidFill>
                  <a:srgbClr val="0D2746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baseline="0">
                <a:solidFill>
                  <a:srgbClr val="0D274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0960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4"/>
          </p:nvPr>
        </p:nvSpPr>
        <p:spPr>
          <a:xfrm>
            <a:off x="457200" y="1447800"/>
            <a:ext cx="8229600" cy="4343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35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002060"/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002060"/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538288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8288"/>
            <a:ext cx="5111751" cy="44942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>
              <a:defRPr sz="2800">
                <a:solidFill>
                  <a:srgbClr val="002060"/>
                </a:solidFill>
                <a:latin typeface="Century Gothic" pitchFamily="34" charset="0"/>
              </a:defRPr>
            </a:lvl2pPr>
            <a:lvl3pPr>
              <a:defRPr sz="2400">
                <a:solidFill>
                  <a:srgbClr val="002060"/>
                </a:solidFill>
                <a:latin typeface="Century Gothic" pitchFamily="34" charset="0"/>
              </a:defRPr>
            </a:lvl3pPr>
            <a:lvl4pPr>
              <a:defRPr sz="2000">
                <a:solidFill>
                  <a:srgbClr val="002060"/>
                </a:solidFill>
                <a:latin typeface="Century Gothic" pitchFamily="34" charset="0"/>
              </a:defRPr>
            </a:lvl4pPr>
            <a:lvl5pPr>
              <a:defRPr sz="2000">
                <a:solidFill>
                  <a:srgbClr val="002060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2700339"/>
            <a:ext cx="3008313" cy="334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46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802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8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4820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2060"/>
                </a:solidFill>
                <a:latin typeface="Century Gothic" pitchFamily="34" charset="0"/>
              </a:defRPr>
            </a:lvl1pPr>
            <a:lvl2pPr>
              <a:defRPr>
                <a:solidFill>
                  <a:srgbClr val="002060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002060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002060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002060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715962"/>
          </a:xfrm>
          <a:prstGeom prst="rect">
            <a:avLst/>
          </a:prstGeom>
        </p:spPr>
        <p:txBody>
          <a:bodyPr/>
          <a:lstStyle>
            <a:lvl1pPr algn="l">
              <a:defRPr sz="3200" b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28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39877"/>
            <a:ext cx="2057400" cy="46323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39877"/>
            <a:ext cx="6019800" cy="46323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2060"/>
                </a:solidFill>
                <a:latin typeface="Century Gothic" pitchFamily="34" charset="0"/>
              </a:defRPr>
            </a:lvl1pPr>
            <a:lvl2pPr>
              <a:defRPr>
                <a:solidFill>
                  <a:srgbClr val="002060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002060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002060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002060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6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2">
            <a:lum/>
          </a:blip>
          <a:srcRect/>
          <a:stretch>
            <a:fillRect l="3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616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810000"/>
            <a:ext cx="3789729" cy="1065112"/>
          </a:xfrm>
          <a:prstGeom prst="rect">
            <a:avLst/>
          </a:prstGeom>
        </p:spPr>
        <p:txBody>
          <a:bodyPr/>
          <a:lstStyle>
            <a:lvl1pPr marL="0" indent="0" algn="l"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t="30264" b="30635"/>
          <a:stretch/>
        </p:blipFill>
        <p:spPr>
          <a:xfrm>
            <a:off x="457200" y="269358"/>
            <a:ext cx="4082902" cy="113768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96000"/>
            <a:ext cx="3810000" cy="533400"/>
          </a:xfrm>
          <a:prstGeom prst="rect">
            <a:avLst/>
          </a:prstGeom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Date: </a:t>
            </a:r>
          </a:p>
          <a:p>
            <a:pPr lvl="0"/>
            <a:r>
              <a:rPr lang="en-US" dirty="0"/>
              <a:t>Presenter: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362200"/>
            <a:ext cx="3810000" cy="1447800"/>
          </a:xfrm>
          <a:prstGeom prst="rect">
            <a:avLst/>
          </a:prstGeom>
        </p:spPr>
        <p:txBody>
          <a:bodyPr/>
          <a:lstStyle>
            <a:lvl1pPr marL="0" indent="0">
              <a:defRPr sz="3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6213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5638800" cy="136207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cap="all" baseline="0" dirty="0">
                <a:solidFill>
                  <a:srgbClr val="0D274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C:\Documents and Settings\NRL\Desktop\NRL Secondary Brand Device\NRL blu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48" y="-11114"/>
            <a:ext cx="2603352" cy="686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6083595"/>
            <a:ext cx="5638800" cy="381000"/>
          </a:xfrm>
          <a:prstGeom prst="rect">
            <a:avLst/>
          </a:prstGeom>
        </p:spPr>
        <p:txBody>
          <a:bodyPr/>
          <a:lstStyle>
            <a:lvl1pPr marL="0" indent="0">
              <a:defRPr sz="16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4" b="37520"/>
          <a:stretch/>
        </p:blipFill>
        <p:spPr>
          <a:xfrm>
            <a:off x="152400" y="162441"/>
            <a:ext cx="4953000" cy="135151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57200" y="3962400"/>
            <a:ext cx="5638800" cy="990600"/>
          </a:xfrm>
          <a:prstGeom prst="rect">
            <a:avLst/>
          </a:prstGeom>
        </p:spPr>
        <p:txBody>
          <a:bodyPr/>
          <a:lstStyle>
            <a:lvl1pPr marL="0" indent="0">
              <a:defRPr sz="28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986432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16" y="2432843"/>
            <a:ext cx="5638800" cy="9906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cap="all" baseline="0" dirty="0">
                <a:solidFill>
                  <a:srgbClr val="0D274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 descr="C:\Documents and Settings\NRL\Desktop\NRL Secondary Brand Device\NRL blu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48" y="-11114"/>
            <a:ext cx="2603352" cy="686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4" b="37520"/>
          <a:stretch/>
        </p:blipFill>
        <p:spPr>
          <a:xfrm>
            <a:off x="163033" y="160669"/>
            <a:ext cx="4191000" cy="114359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2516" y="3423442"/>
            <a:ext cx="5638800" cy="12954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rgbClr val="0B67B2"/>
              </a:buClr>
              <a:buFont typeface="Wingdings" pitchFamily="2" charset="2"/>
              <a:buChar char="§"/>
              <a:defRPr sz="24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</a:t>
            </a:r>
          </a:p>
        </p:txBody>
      </p:sp>
    </p:spTree>
    <p:extLst>
      <p:ext uri="{BB962C8B-B14F-4D97-AF65-F5344CB8AC3E}">
        <p14:creationId xmlns:p14="http://schemas.microsoft.com/office/powerpoint/2010/main" val="10698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438399"/>
            <a:ext cx="7162800" cy="9906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cap="all" baseline="0" dirty="0">
                <a:solidFill>
                  <a:srgbClr val="0D274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524000" y="3428999"/>
            <a:ext cx="7162800" cy="1295400"/>
          </a:xfrm>
          <a:prstGeom prst="rect">
            <a:avLst/>
          </a:prstGeom>
        </p:spPr>
        <p:txBody>
          <a:bodyPr/>
          <a:lstStyle>
            <a:lvl1pPr>
              <a:buClr>
                <a:srgbClr val="0B67B2"/>
              </a:buClr>
              <a:buFont typeface="Wingdings" pitchFamily="2" charset="2"/>
              <a:buChar char="§"/>
              <a:defRPr sz="24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46139" r="6968"/>
          <a:stretch/>
        </p:blipFill>
        <p:spPr>
          <a:xfrm rot="16200000">
            <a:off x="-2895600" y="2895600"/>
            <a:ext cx="6858000" cy="10668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>
                <a:solidFill>
                  <a:srgbClr val="0D2746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37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57200"/>
            <a:ext cx="7391400" cy="9906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cap="all" baseline="0" dirty="0">
                <a:solidFill>
                  <a:srgbClr val="0D274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1143000"/>
            <a:ext cx="7391400" cy="12954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spcBef>
                <a:spcPts val="0"/>
              </a:spcBef>
              <a:buClr>
                <a:srgbClr val="0B67B2"/>
              </a:buClr>
              <a:buFont typeface="+mj-lt"/>
              <a:buAutoNum type="arabicPeriod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r>
              <a:rPr lang="en-US" dirty="0"/>
              <a:t>Content</a:t>
            </a:r>
          </a:p>
          <a:p>
            <a:pPr lvl="0"/>
            <a:r>
              <a:rPr lang="en-US" dirty="0"/>
              <a:t>Content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46139" r="6968"/>
          <a:stretch/>
        </p:blipFill>
        <p:spPr>
          <a:xfrm rot="16200000">
            <a:off x="-2895600" y="2895600"/>
            <a:ext cx="6858000" cy="1066800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2" idx="1"/>
          </p:cNvCxnSpPr>
          <p:nvPr userDrawn="1"/>
        </p:nvCxnSpPr>
        <p:spPr>
          <a:xfrm flipV="1">
            <a:off x="1295400" y="914400"/>
            <a:ext cx="7391400" cy="381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>
                <a:solidFill>
                  <a:srgbClr val="0D2746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70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449033"/>
            <a:ext cx="7391400" cy="9906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cap="all" baseline="0" dirty="0">
                <a:solidFill>
                  <a:srgbClr val="0D274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23753" y="3421911"/>
            <a:ext cx="7391400" cy="12954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spcBef>
                <a:spcPts val="0"/>
              </a:spcBef>
              <a:buClr>
                <a:srgbClr val="0B67B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r>
              <a:rPr lang="en-US" dirty="0"/>
              <a:t>Content</a:t>
            </a:r>
          </a:p>
          <a:p>
            <a:pPr lvl="0"/>
            <a:r>
              <a:rPr lang="en-US" dirty="0"/>
              <a:t>Content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46139" r="6968"/>
          <a:stretch/>
        </p:blipFill>
        <p:spPr>
          <a:xfrm rot="16200000">
            <a:off x="-2895600" y="2895600"/>
            <a:ext cx="6858000" cy="10668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>
                <a:solidFill>
                  <a:srgbClr val="0D2746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08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without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cap="all" baseline="0" dirty="0">
                <a:solidFill>
                  <a:srgbClr val="0D274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 userDrawn="1"/>
        </p:nvCxnSpPr>
        <p:spPr>
          <a:xfrm>
            <a:off x="457200" y="9525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19200"/>
            <a:ext cx="8229600" cy="464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4726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 Slide without subheading, extra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19200"/>
            <a:ext cx="8229600" cy="464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 b="1" cap="all" baseline="0">
                <a:solidFill>
                  <a:srgbClr val="0D2746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baseline="0">
                <a:solidFill>
                  <a:srgbClr val="0D274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52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8CBA-FB58-480C-BB6A-C2F0202F702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5" descr="third brand device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325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76237" y="6393791"/>
            <a:ext cx="80819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National Reference Laboratory  |</a:t>
            </a:r>
            <a:r>
              <a:rPr lang="en-US" sz="1100" baseline="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Providing</a:t>
            </a:r>
            <a:r>
              <a:rPr lang="en-US" sz="1100" baseline="0" dirty="0">
                <a:solidFill>
                  <a:schemeClr val="bg1"/>
                </a:solidFill>
                <a:latin typeface="Century Gothic" pitchFamily="34" charset="0"/>
              </a:rPr>
              <a:t> q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uality medical laboratory results</a:t>
            </a:r>
            <a:r>
              <a:rPr lang="en-US" sz="1100" baseline="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faster</a:t>
            </a:r>
          </a:p>
        </p:txBody>
      </p:sp>
    </p:spTree>
    <p:extLst>
      <p:ext uri="{BB962C8B-B14F-4D97-AF65-F5344CB8AC3E}">
        <p14:creationId xmlns:p14="http://schemas.microsoft.com/office/powerpoint/2010/main" val="258997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1" r:id="rId3"/>
    <p:sldLayoutId id="2147483664" r:id="rId4"/>
    <p:sldLayoutId id="2147483665" r:id="rId5"/>
    <p:sldLayoutId id="2147483666" r:id="rId6"/>
    <p:sldLayoutId id="2147483669" r:id="rId7"/>
    <p:sldLayoutId id="2147483662" r:id="rId8"/>
    <p:sldLayoutId id="2147483667" r:id="rId9"/>
    <p:sldLayoutId id="2147483652" r:id="rId10"/>
    <p:sldLayoutId id="2147483668" r:id="rId11"/>
    <p:sldLayoutId id="2147483670" r:id="rId12"/>
    <p:sldLayoutId id="2147483671" r:id="rId13"/>
    <p:sldLayoutId id="2147483653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q.org/quality-resources/root-cause-analysis" TargetMode="External"/><Relationship Id="rId2" Type="http://schemas.openxmlformats.org/officeDocument/2006/relationships/hyperlink" Target="https://www.beaconquality.com/blog/5-root-cause-analysis-tools-for-more-effective-problem-solving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56544" y="3505200"/>
            <a:ext cx="3733800" cy="1447800"/>
          </a:xfrm>
        </p:spPr>
        <p:txBody>
          <a:bodyPr/>
          <a:lstStyle/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Kannan S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Date: February </a:t>
            </a:r>
            <a:r>
              <a:rPr lang="en-US" dirty="0" smtClean="0"/>
              <a:t>18, </a:t>
            </a:r>
            <a:r>
              <a:rPr lang="en-US" dirty="0"/>
              <a:t>2020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953000" y="990600"/>
            <a:ext cx="3352800" cy="3352800"/>
          </a:xfrm>
        </p:spPr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Analysis: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Whys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Contributory factors for error occurrence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437747" cy="484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9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– ‘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swiss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cheese model’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576" y="3048000"/>
            <a:ext cx="822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Swiss Cheese model of accident causation is a model used in risk analysis and risk management, including aviation safety, engineering, healthcare, emergency service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likens human systems to multiple slices of swiss cheese, stacked side by side, in which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risk of a threat becoming a reality is mitigated by the differing layers and types of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defences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"layered" behind each other.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holes to be opportunities for a process to fail.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error may allow a problem to pass through a hole in one layer but in the next layer, the holes are in different places so the error should be caught.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3699"/>
            <a:ext cx="2737624" cy="181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40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Why is critical report not resulted to client?</a:t>
            </a:r>
          </a:p>
          <a:p>
            <a:pPr lvl="3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Tech missed to report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Why the Tech missed to report?</a:t>
            </a:r>
          </a:p>
          <a:p>
            <a:pPr lvl="3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critical result is not flagged as critical result in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Why the result is not flagged as critical result in LIS</a:t>
            </a:r>
          </a:p>
          <a:p>
            <a:pPr lvl="3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Patient age was missing so the result is not relating to the reference range set.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Why the patient age missing?</a:t>
            </a:r>
          </a:p>
          <a:p>
            <a:pPr lvl="3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Data entry error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Why the data entry error is not identified at the time of data entry?</a:t>
            </a:r>
          </a:p>
          <a:p>
            <a:pPr lvl="3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DOB is not a mandatory field in LIS, hence not flagged by the system.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Problem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Critical Report not received to Client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40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419100"/>
            <a:ext cx="8458200" cy="419100"/>
          </a:xfrm>
        </p:spPr>
        <p:txBody>
          <a:bodyPr/>
          <a:lstStyle/>
          <a:p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 to remember</a:t>
            </a: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001040"/>
            <a:ext cx="8763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identify the problem 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jumping 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jump to what we 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and develop a “quick fix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fail to identify the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CAUSE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problem will continue or 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 may help you identify a change in practice that lead to the 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happened will help you identify a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an 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the problem with a 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BANDAID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a change leads you to begin the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–Do –Study –Act (PDSA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www.beaconquality.com/blog/5-root-cause-analysis-tools-for-more-effective-problem-solving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asq.org/quality-resources/root-cause-analysis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Cause Analysis: 5 Whys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Heartland Kidney Network Quality Improvement Team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3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663A7E-727B-4B1D-8BC2-C7C4D323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84E7DE-4E3A-4B86-BCB6-E5FD30BEE8B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2400" y="838200"/>
            <a:ext cx="8229600" cy="4572000"/>
          </a:xfrm>
          <a:prstGeom prst="rect">
            <a:avLst/>
          </a:prstGeom>
        </p:spPr>
        <p:txBody>
          <a:bodyPr/>
          <a:lstStyle/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sz="4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449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990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295400" y="1143000"/>
            <a:ext cx="7543800" cy="4724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What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Root Cause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5 Whys system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in your efforts to identify the root cause of a problem in order to improve the patient care provided and the customer satisfaction.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a stable Preventive action.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en-US" sz="1800" dirty="0"/>
          </a:p>
          <a:p>
            <a:pPr>
              <a:lnSpc>
                <a:spcPct val="100000"/>
              </a:lnSpc>
              <a:buFontTx/>
              <a:buChar char="-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33055" y="98372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cy-GB" sz="2800" b="1" cap="all" dirty="0">
              <a:solidFill>
                <a:srgbClr val="0D2746"/>
              </a:solidFill>
              <a:latin typeface="Century Gothic" pitchFamily="34" charset="0"/>
              <a:ea typeface="+mj-ea"/>
              <a:cs typeface="+mj-cs"/>
            </a:endParaRPr>
          </a:p>
          <a:p>
            <a:pPr>
              <a:defRPr/>
            </a:pPr>
            <a:endParaRPr lang="cy-GB" sz="2800" b="1" cap="all" dirty="0">
              <a:solidFill>
                <a:srgbClr val="0D2746"/>
              </a:solidFill>
              <a:latin typeface="Century Gothic" pitchFamily="34" charset="0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cy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y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y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Root Cause Analysis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2954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A5A12E5-0D5C-4333-A4F4-FF085C97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4495800"/>
          </a:xfrm>
        </p:spPr>
        <p:txBody>
          <a:bodyPr/>
          <a:lstStyle/>
          <a:p>
            <a:pPr marL="0" indent="0"/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root cause is defined as </a:t>
            </a:r>
            <a:endParaRPr lang="en-GB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GB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that caused a </a:t>
            </a:r>
            <a:r>
              <a:rPr lang="en-GB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non-conformance  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should be permanently eliminated through process improvement. </a:t>
            </a:r>
            <a:endParaRPr lang="en-GB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term that describes a wide range of approaches, tools, and techniques used to uncover causes of problems</a:t>
            </a:r>
            <a:r>
              <a:rPr lang="en-GB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/>
            <a:endParaRPr lang="en-GB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cause analysis is part of a more general problem-solving process and an integral part of continuous improvement. Because of this, root cause analysis is one of the core building blocks in an organization’s continuous improvement efforts. </a:t>
            </a:r>
            <a:endParaRPr lang="en-GB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GB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GB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It's 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to note that root cause analysis in itself will not produce any results. It must be made part of a larger problem-solving effort for quality improvement.</a:t>
            </a:r>
          </a:p>
        </p:txBody>
      </p:sp>
    </p:spTree>
    <p:extLst>
      <p:ext uri="{BB962C8B-B14F-4D97-AF65-F5344CB8AC3E}">
        <p14:creationId xmlns:p14="http://schemas.microsoft.com/office/powerpoint/2010/main" val="18812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5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Fishbone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Mode and Effects Analysis (FMEA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4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focusing on the “5-WHYS” here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Analysis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2296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series of questions to drill down into successive layers of a problem.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idea is that each time you ask why, the answer becomes the basis of the next why.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simple tool useful for problems where you don’t need advanced statistics, so you don’t necessarily want to use it for complex problems.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application of this technique is to more deeply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results of a Pareto analysis.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course, it may take asking why more than five times to solve the problem—the point is to peel away surface-level issues to get to the root cause.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Whys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72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419100"/>
            <a:ext cx="8458200" cy="419100"/>
          </a:xfrm>
        </p:spPr>
        <p:txBody>
          <a:bodyPr/>
          <a:lstStyle/>
          <a:p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to consider when applying for EXTERNAL ASSESSMENT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26462"/>
            <a:ext cx="8229600" cy="41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32303" y="1143000"/>
            <a:ext cx="82296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Asking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you to the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reason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dive deeper to identify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identify multiple reasons,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change on only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reason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fail to find a resolution, move on to the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reason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identified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 of asking ‘why’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3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 cause analysis using ‘5 whys’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2393"/>
            <a:ext cx="8229600" cy="489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24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32303" y="1143000"/>
            <a:ext cx="8229600" cy="4572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human error a root cause?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know why the error occurred, and why the systems in place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allowed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error to occur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Dangers of stopping the investigation at the human error cause: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underlying systemic problem(s) will go unaddressed, leaving the same non-transitory environment in place that will allow a repeat of this same event 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flaws in the systems and processes contribute to most mistakes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leads to punitive solutions.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INVESTIGATIONS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79542"/>
      </p:ext>
    </p:extLst>
  </p:cSld>
  <p:clrMapOvr>
    <a:masterClrMapping/>
  </p:clrMapOvr>
</p:sld>
</file>

<file path=ppt/theme/theme1.xml><?xml version="1.0" encoding="utf-8"?>
<a:theme xmlns:a="http://schemas.openxmlformats.org/drawingml/2006/main" name="NRL Presentation Template 2018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NRL Presentation Template 2018</Template>
  <TotalTime>9252</TotalTime>
  <Words>899</Words>
  <Application>Microsoft Office PowerPoint</Application>
  <PresentationFormat>On-screen Show (4:3)</PresentationFormat>
  <Paragraphs>130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NRL Presentation Template 2018</vt:lpstr>
      <vt:lpstr>PowerPoint Presentation</vt:lpstr>
      <vt:lpstr>OBJECTIVES: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Reference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Kannan S Das</dc:creator>
  <cp:lastModifiedBy>Kannan Sivadasan Pillai Das (NRL)</cp:lastModifiedBy>
  <cp:revision>578</cp:revision>
  <cp:lastPrinted>2017-05-16T10:32:10Z</cp:lastPrinted>
  <dcterms:created xsi:type="dcterms:W3CDTF">2018-04-18T07:18:58Z</dcterms:created>
  <dcterms:modified xsi:type="dcterms:W3CDTF">2020-03-04T07:51:30Z</dcterms:modified>
</cp:coreProperties>
</file>