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64" r:id="rId11"/>
    <p:sldId id="271" r:id="rId12"/>
    <p:sldId id="272" r:id="rId13"/>
    <p:sldId id="274" r:id="rId14"/>
    <p:sldId id="265" r:id="rId15"/>
    <p:sldId id="266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60F-B870-479C-9340-DE7CC1260774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9F495-A9E6-4D5B-9E44-5502178C2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Bar - displays the instrument name and the screen name.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F495-A9E6-4D5B-9E44-5502178C27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F495-A9E6-4D5B-9E44-5502178C27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D19A6-6ABC-4A9C-8262-98D5B886F4D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EC3DBD-99B7-4549-AD77-6261EF96F3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105400" y="1219200"/>
            <a:ext cx="38100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Software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Overview: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105400" y="3124200"/>
            <a:ext cx="38862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To provide a synopsis of frequently used software tasks in order to utilize and navigate the ACL TOP Family analyzer for routine operation.</a:t>
            </a:r>
            <a:endParaRPr lang="en-US" dirty="0"/>
          </a:p>
        </p:txBody>
      </p:sp>
      <p:sp>
        <p:nvSpPr>
          <p:cNvPr id="23554" name="AutoShape 2" descr="mk:@MSITStore:D:\ACL-TOP_MINI_EN.chm::/Images/SPLASH_TOP.jpg"/>
          <p:cNvSpPr>
            <a:spLocks noChangeAspect="1" noChangeArrowheads="1"/>
          </p:cNvSpPr>
          <p:nvPr/>
        </p:nvSpPr>
        <p:spPr bwMode="auto">
          <a:xfrm>
            <a:off x="155575" y="-2239963"/>
            <a:ext cx="4286250" cy="466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mk:@MSITStore:F:\ACL%20TOP%20manual\ACL-TOP_MINI_EN.chm::/Images/SPLASH_TOP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466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89857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Status Color Code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817" y="1920875"/>
            <a:ext cx="279136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243" y="1920875"/>
            <a:ext cx="232251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44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status of a sample is indicated by color: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Sample List Area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The Sample List contains sample and test information.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675280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Reagent and </a:t>
            </a:r>
            <a:r>
              <a:rPr lang="en-US" dirty="0" err="1" smtClean="0"/>
              <a:t>diluent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en-US" dirty="0" smtClean="0"/>
              <a:t>The reagent and </a:t>
            </a:r>
            <a:r>
              <a:rPr lang="en-US" dirty="0" err="1" smtClean="0"/>
              <a:t>diluent</a:t>
            </a:r>
            <a:r>
              <a:rPr lang="en-US" dirty="0" smtClean="0"/>
              <a:t> area shows the placement and status of reagents on the analyzer.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69707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Reagent area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Reagent Status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Remaining Stability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2158" y="2514600"/>
            <a:ext cx="317027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33650"/>
            <a:ext cx="4524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8956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first button is the General Log of the analyzer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next section is the Analyzer general status.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This section allows the user to determine what function is being performed by the analyzer. </a:t>
            </a:r>
          </a:p>
          <a:p>
            <a:pPr lvl="1"/>
            <a:r>
              <a:rPr lang="en-US" dirty="0" smtClean="0"/>
              <a:t>The common indicators are listed to the right-&gt;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Status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70866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Located Below the working area and contains several buttons pertaining to the analyzer.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6934200" cy="59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b="28364"/>
          <a:stretch>
            <a:fillRect/>
          </a:stretch>
        </p:blipFill>
        <p:spPr bwMode="auto">
          <a:xfrm>
            <a:off x="1143000" y="35814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3352800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 b="61124"/>
          <a:stretch>
            <a:fillRect/>
          </a:stretch>
        </p:blipFill>
        <p:spPr bwMode="auto">
          <a:xfrm>
            <a:off x="5562600" y="4572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/>
          <a:srcRect t="-36867" r="2223" b="26266"/>
          <a:stretch>
            <a:fillRect/>
          </a:stretch>
        </p:blipFill>
        <p:spPr bwMode="auto">
          <a:xfrm>
            <a:off x="5562600" y="5638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t="44429"/>
          <a:stretch>
            <a:fillRect/>
          </a:stretch>
        </p:blipFill>
        <p:spPr bwMode="auto">
          <a:xfrm>
            <a:off x="5562600" y="5029200"/>
            <a:ext cx="3352800" cy="7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Status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91000" cy="4434840"/>
          </a:xfrm>
        </p:spPr>
        <p:txBody>
          <a:bodyPr/>
          <a:lstStyle/>
          <a:p>
            <a:r>
              <a:rPr lang="en-US" dirty="0" smtClean="0"/>
              <a:t>The Material Status button alerts the operator with the status of materials on board or required by the analyzer.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920085"/>
            <a:ext cx="4495800" cy="4434840"/>
          </a:xfrm>
        </p:spPr>
        <p:txBody>
          <a:bodyPr/>
          <a:lstStyle/>
          <a:p>
            <a:r>
              <a:rPr lang="en-US" dirty="0" smtClean="0"/>
              <a:t>The Job Frequency button indicates that certain functions are coming close to expiration  or have expired.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51470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4199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5285602"/>
            <a:ext cx="27432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 smtClean="0"/>
              <a:t>Reagent Level Low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876800"/>
            <a:ext cx="27432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 smtClean="0"/>
              <a:t>Incorrect position or out of reagent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1222" y="1905000"/>
            <a:ext cx="4857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62399"/>
            <a:ext cx="4114800" cy="161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172200" y="4904601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Expired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5334000"/>
            <a:ext cx="1223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Near expiration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Status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085"/>
            <a:ext cx="4343400" cy="4434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Quality Control Button alerts the operator of QC warnings or alarms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The Maintenance Button indicates when a maintenance procedure is due or overdue.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Analyzer Button alerts the operator of analyzer warnings or alarms.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LIS Button allows access to host communication log.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705225" cy="10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616106"/>
            <a:ext cx="3657600" cy="108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379324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81200"/>
            <a:ext cx="3095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971800"/>
            <a:ext cx="403629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334000"/>
            <a:ext cx="4262438" cy="11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4267200"/>
            <a:ext cx="441936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981200"/>
            <a:ext cx="352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Informational Panel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information panel located on the bottom of the screen always displays:</a:t>
            </a:r>
          </a:p>
          <a:p>
            <a:endParaRPr lang="en-US" dirty="0" smtClean="0"/>
          </a:p>
          <a:p>
            <a:r>
              <a:rPr lang="en-US" dirty="0" smtClean="0"/>
              <a:t>Time until completion</a:t>
            </a:r>
          </a:p>
          <a:p>
            <a:r>
              <a:rPr lang="en-US" dirty="0" smtClean="0"/>
              <a:t>Numbers of entries in the Sample List</a:t>
            </a:r>
          </a:p>
          <a:p>
            <a:r>
              <a:rPr lang="en-US" dirty="0" smtClean="0"/>
              <a:t>User currently logged in</a:t>
            </a:r>
          </a:p>
          <a:p>
            <a:r>
              <a:rPr lang="en-US" dirty="0" smtClean="0"/>
              <a:t>Security level logged in user</a:t>
            </a:r>
          </a:p>
          <a:p>
            <a:r>
              <a:rPr lang="en-US" dirty="0" smtClean="0"/>
              <a:t>Current date and time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8820644" cy="2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objective of this power point is to use the software effectively. </a:t>
            </a:r>
          </a:p>
          <a:p>
            <a:r>
              <a:rPr lang="en-US" dirty="0" smtClean="0"/>
              <a:t>The following will be covered in this PowerPoint</a:t>
            </a:r>
          </a:p>
          <a:p>
            <a:pPr lvl="1"/>
            <a:r>
              <a:rPr lang="en-US" dirty="0" smtClean="0"/>
              <a:t>Layout of software</a:t>
            </a:r>
          </a:p>
          <a:p>
            <a:pPr lvl="1"/>
            <a:r>
              <a:rPr lang="en-US" dirty="0" smtClean="0"/>
              <a:t>Define key icons</a:t>
            </a:r>
          </a:p>
          <a:p>
            <a:pPr lvl="1"/>
            <a:r>
              <a:rPr lang="en-US" dirty="0" smtClean="0"/>
              <a:t>Determine function of icon bars</a:t>
            </a:r>
            <a:endParaRPr lang="en-US" dirty="0"/>
          </a:p>
        </p:txBody>
      </p:sp>
      <p:sp>
        <p:nvSpPr>
          <p:cNvPr id="26626" name="AutoShape 2" descr="mk:@MSITStore:D:\ACL-TOP_MINI_EN.chm::/Images/SPLASH_TOP.jpg"/>
          <p:cNvSpPr>
            <a:spLocks noChangeAspect="1" noChangeArrowheads="1"/>
          </p:cNvSpPr>
          <p:nvPr/>
        </p:nvSpPr>
        <p:spPr bwMode="auto">
          <a:xfrm>
            <a:off x="155575" y="-2239963"/>
            <a:ext cx="4286250" cy="466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r>
              <a:rPr lang="en-US" dirty="0" smtClean="0"/>
              <a:t>Each screen contains the following areas:</a:t>
            </a:r>
          </a:p>
          <a:p>
            <a:pPr lvl="1"/>
            <a:r>
              <a:rPr lang="en-US" dirty="0" smtClean="0"/>
              <a:t>Title Bar </a:t>
            </a:r>
          </a:p>
          <a:p>
            <a:pPr lvl="2"/>
            <a:r>
              <a:rPr lang="en-US" sz="1800" dirty="0" smtClean="0"/>
              <a:t>Shows screen name</a:t>
            </a:r>
            <a:endParaRPr lang="en-US" dirty="0" smtClean="0"/>
          </a:p>
          <a:p>
            <a:pPr lvl="1"/>
            <a:r>
              <a:rPr lang="en-US" dirty="0" smtClean="0"/>
              <a:t>Menu Bar </a:t>
            </a:r>
          </a:p>
          <a:p>
            <a:pPr lvl="1"/>
            <a:r>
              <a:rPr lang="en-US" dirty="0" smtClean="0"/>
              <a:t>Toolbar </a:t>
            </a:r>
          </a:p>
          <a:p>
            <a:pPr lvl="1"/>
            <a:r>
              <a:rPr lang="en-US" dirty="0" smtClean="0"/>
              <a:t>Working Area </a:t>
            </a:r>
          </a:p>
          <a:p>
            <a:pPr lvl="1"/>
            <a:r>
              <a:rPr lang="en-US" dirty="0" smtClean="0"/>
              <a:t>Status Bar </a:t>
            </a:r>
          </a:p>
          <a:p>
            <a:pPr lvl="1"/>
            <a:r>
              <a:rPr lang="en-US" dirty="0" smtClean="0"/>
              <a:t>Information Panel 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834" y="2667000"/>
            <a:ext cx="553016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0600"/>
            <a:ext cx="7075548" cy="54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t"/>
          <a:lstStyle/>
          <a:p>
            <a:r>
              <a:rPr lang="en-US" dirty="0" smtClean="0"/>
              <a:t>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ACL TOP 500 CTS main menu bar contains the following menu options: </a:t>
            </a:r>
          </a:p>
          <a:p>
            <a:endParaRPr lang="en-US" dirty="0" smtClean="0"/>
          </a:p>
          <a:p>
            <a:r>
              <a:rPr lang="en-US" dirty="0" smtClean="0"/>
              <a:t>Instrument: General instrument functions</a:t>
            </a:r>
          </a:p>
          <a:p>
            <a:r>
              <a:rPr lang="en-US" dirty="0" smtClean="0"/>
              <a:t>Actions: Specific actions appropriate to screen displayed</a:t>
            </a:r>
          </a:p>
          <a:p>
            <a:r>
              <a:rPr lang="en-US" dirty="0" smtClean="0"/>
              <a:t>QC: Options to review QC results and status</a:t>
            </a:r>
          </a:p>
          <a:p>
            <a:r>
              <a:rPr lang="en-US" dirty="0" smtClean="0"/>
              <a:t>Calibration: Review or perform calibration</a:t>
            </a:r>
          </a:p>
          <a:p>
            <a:r>
              <a:rPr lang="en-US" dirty="0" smtClean="0"/>
              <a:t>NPP: Review Normal Pooled Plasma results</a:t>
            </a:r>
          </a:p>
          <a:p>
            <a:r>
              <a:rPr lang="en-US" dirty="0" smtClean="0"/>
              <a:t>Setup: Access areas of software to setup all functions</a:t>
            </a:r>
          </a:p>
          <a:p>
            <a:r>
              <a:rPr lang="en-US" dirty="0" smtClean="0"/>
              <a:t>Help: Access online help (Operator’s Manual)</a:t>
            </a:r>
          </a:p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71627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 descr="mk:@MSITStore:D:\ACL-TOP_MINI_EN.chm::/Images/note.jpg"/>
          <p:cNvSpPr>
            <a:spLocks noChangeAspect="1" noChangeArrowheads="1"/>
          </p:cNvSpPr>
          <p:nvPr/>
        </p:nvSpPr>
        <p:spPr bwMode="auto">
          <a:xfrm>
            <a:off x="155575" y="847725"/>
            <a:ext cx="495300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Tool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579120"/>
          </a:xfrm>
        </p:spPr>
        <p:txBody>
          <a:bodyPr>
            <a:normAutofit/>
          </a:bodyPr>
          <a:lstStyle/>
          <a:p>
            <a:r>
              <a:rPr lang="en-US" dirty="0" smtClean="0"/>
              <a:t>The tool bar contains the main functional icons.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67611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8800" y="2438400"/>
            <a:ext cx="4114800" cy="990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Operational Icons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3048000"/>
            <a:ext cx="2133600" cy="1219200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 Icons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6019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on-line help</a:t>
            </a:r>
            <a:endParaRPr lang="en-US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24000" y="5410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List Display- Customize the sample list screen</a:t>
            </a:r>
            <a:endParaRPr lang="en-US" dirty="0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943600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9600" y="419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Operational Icons are used to perform an action on a sample or group of samples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Navigational Icons are quick ways to go from one screen to another. Menu bar accomplishes this also.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5"/>
          <p:cNvSpPr txBox="1">
            <a:spLocks/>
          </p:cNvSpPr>
          <p:nvPr/>
        </p:nvSpPr>
        <p:spPr>
          <a:xfrm>
            <a:off x="4343400" y="4495800"/>
            <a:ext cx="3581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Sample Area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noProof="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Reagent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200" y="4495800"/>
            <a:ext cx="3581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 Screen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Sample List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QC Result List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 List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Operational Icons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505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Validate Results</a:t>
            </a:r>
          </a:p>
          <a:p>
            <a:r>
              <a:rPr lang="en-US" dirty="0" smtClean="0"/>
              <a:t>Upload Results</a:t>
            </a:r>
          </a:p>
          <a:p>
            <a:pPr lvl="1"/>
            <a:r>
              <a:rPr lang="en-US" dirty="0" smtClean="0"/>
              <a:t>Transmit to LIS</a:t>
            </a:r>
          </a:p>
          <a:p>
            <a:r>
              <a:rPr lang="en-US" dirty="0" smtClean="0"/>
              <a:t>Filter Sample List</a:t>
            </a:r>
          </a:p>
          <a:p>
            <a:r>
              <a:rPr lang="en-US" dirty="0" smtClean="0"/>
              <a:t>Search Sample 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581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Sample Details</a:t>
            </a:r>
          </a:p>
          <a:p>
            <a:r>
              <a:rPr lang="en-US" dirty="0" smtClean="0"/>
              <a:t>Test Details</a:t>
            </a:r>
          </a:p>
          <a:p>
            <a:r>
              <a:rPr lang="en-US" dirty="0" smtClean="0"/>
              <a:t>Save</a:t>
            </a:r>
          </a:p>
          <a:p>
            <a:r>
              <a:rPr lang="en-US" dirty="0" smtClean="0"/>
              <a:t>Add or Remove Tests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3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55179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76400"/>
            <a:ext cx="6356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0"/>
            <a:ext cx="5252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895600"/>
            <a:ext cx="64383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609600" y="3581400"/>
            <a:ext cx="8229600" cy="1143000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Navigational Icons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95800"/>
            <a:ext cx="533400" cy="4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029200"/>
            <a:ext cx="571500" cy="50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56260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6019800"/>
            <a:ext cx="573206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4495800"/>
            <a:ext cx="4786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5486400"/>
            <a:ext cx="533400" cy="50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Working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working area is below the toolbar and contains a data table or a form.  There are a number of different data tables and forms that can be displayed in the working area. Some examples are:</a:t>
            </a:r>
          </a:p>
          <a:p>
            <a:pPr lvl="1"/>
            <a:r>
              <a:rPr lang="en-US" dirty="0" smtClean="0"/>
              <a:t>Sample Area </a:t>
            </a:r>
          </a:p>
          <a:p>
            <a:pPr lvl="1"/>
            <a:r>
              <a:rPr lang="en-US" dirty="0" smtClean="0"/>
              <a:t>Reagent/</a:t>
            </a:r>
            <a:r>
              <a:rPr lang="en-US" dirty="0" err="1" smtClean="0"/>
              <a:t>Diluent</a:t>
            </a:r>
            <a:r>
              <a:rPr lang="en-US" dirty="0" smtClean="0"/>
              <a:t> Area </a:t>
            </a:r>
          </a:p>
          <a:p>
            <a:pPr lvl="1"/>
            <a:r>
              <a:rPr lang="en-US" dirty="0" smtClean="0"/>
              <a:t>Sample List Area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Sample Area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Sample Area shows placement of samples in the racks on the analyzer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r="7795"/>
          <a:stretch>
            <a:fillRect/>
          </a:stretch>
        </p:blipFill>
        <p:spPr bwMode="auto">
          <a:xfrm>
            <a:off x="1524000" y="2362200"/>
            <a:ext cx="6019800" cy="41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491</Words>
  <Application>Microsoft Office PowerPoint</Application>
  <PresentationFormat>On-screen Show (4:3)</PresentationFormat>
  <Paragraphs>107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Software Overview:</vt:lpstr>
      <vt:lpstr>Software overview</vt:lpstr>
      <vt:lpstr>Layout</vt:lpstr>
      <vt:lpstr>Layout</vt:lpstr>
      <vt:lpstr>Menu bar</vt:lpstr>
      <vt:lpstr> Tool Bar</vt:lpstr>
      <vt:lpstr>Operational Icons</vt:lpstr>
      <vt:lpstr>Working Area</vt:lpstr>
      <vt:lpstr>Sample Area </vt:lpstr>
      <vt:lpstr>Status Color Code</vt:lpstr>
      <vt:lpstr>Sample List Area</vt:lpstr>
      <vt:lpstr>Reagent and diluent area</vt:lpstr>
      <vt:lpstr>Reagent area</vt:lpstr>
      <vt:lpstr>Status Bar</vt:lpstr>
      <vt:lpstr>Status Bar</vt:lpstr>
      <vt:lpstr>Status Bar</vt:lpstr>
      <vt:lpstr>Informational Panel</vt:lpstr>
      <vt:lpstr>Slide 18</vt:lpstr>
    </vt:vector>
  </TitlesOfParts>
  <Company>CHI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Overview:</dc:title>
  <dc:creator>CHI</dc:creator>
  <cp:lastModifiedBy>CHI</cp:lastModifiedBy>
  <cp:revision>19</cp:revision>
  <dcterms:created xsi:type="dcterms:W3CDTF">2013-03-07T18:00:17Z</dcterms:created>
  <dcterms:modified xsi:type="dcterms:W3CDTF">2013-04-03T17:04:04Z</dcterms:modified>
</cp:coreProperties>
</file>