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73" r:id="rId10"/>
    <p:sldId id="266" r:id="rId11"/>
    <p:sldId id="267" r:id="rId12"/>
    <p:sldId id="268" r:id="rId13"/>
    <p:sldId id="269" r:id="rId14"/>
    <p:sldId id="272" r:id="rId15"/>
    <p:sldId id="270" r:id="rId16"/>
    <p:sldId id="271" r:id="rId17"/>
    <p:sldId id="264" r:id="rId18"/>
    <p:sldId id="265"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1746C8A-887B-48B1-B767-A3550A63A84C}" type="datetimeFigureOut">
              <a:rPr lang="en-US" smtClean="0"/>
              <a:pPr/>
              <a:t>3/14/2013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2184105-3D2A-46A5-A241-67B6064F4B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746C8A-887B-48B1-B767-A3550A63A84C}"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84105-3D2A-46A5-A241-67B6064F4B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746C8A-887B-48B1-B767-A3550A63A84C}"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84105-3D2A-46A5-A241-67B6064F4B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746C8A-887B-48B1-B767-A3550A63A84C}"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84105-3D2A-46A5-A241-67B6064F4B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746C8A-887B-48B1-B767-A3550A63A84C}"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84105-3D2A-46A5-A241-67B6064F4B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746C8A-887B-48B1-B767-A3550A63A84C}"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84105-3D2A-46A5-A241-67B6064F4B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746C8A-887B-48B1-B767-A3550A63A84C}" type="datetimeFigureOut">
              <a:rPr lang="en-US" smtClean="0"/>
              <a:pPr/>
              <a:t>3/14/2013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84105-3D2A-46A5-A241-67B6064F4B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746C8A-887B-48B1-B767-A3550A63A84C}" type="datetimeFigureOut">
              <a:rPr lang="en-US" smtClean="0"/>
              <a:pPr/>
              <a:t>3/14/2013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84105-3D2A-46A5-A241-67B6064F4B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46C8A-887B-48B1-B767-A3550A63A84C}" type="datetimeFigureOut">
              <a:rPr lang="en-US" smtClean="0"/>
              <a:pPr/>
              <a:t>3/14/2013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84105-3D2A-46A5-A241-67B6064F4B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746C8A-887B-48B1-B767-A3550A63A84C}"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84105-3D2A-46A5-A241-67B6064F4B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746C8A-887B-48B1-B767-A3550A63A84C}"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2184105-3D2A-46A5-A241-67B6064F4B4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746C8A-887B-48B1-B767-A3550A63A84C}" type="datetimeFigureOut">
              <a:rPr lang="en-US" smtClean="0"/>
              <a:pPr/>
              <a:t>3/14/2013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184105-3D2A-46A5-A241-67B6064F4B4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609600"/>
            <a:ext cx="3733800" cy="3276599"/>
          </a:xfrm>
        </p:spPr>
        <p:txBody>
          <a:bodyPr/>
          <a:lstStyle/>
          <a:p>
            <a:r>
              <a:rPr lang="en-US" dirty="0" smtClean="0"/>
              <a:t>Analyzer Overview</a:t>
            </a:r>
            <a:endParaRPr lang="en-US" dirty="0"/>
          </a:p>
        </p:txBody>
      </p:sp>
      <p:sp>
        <p:nvSpPr>
          <p:cNvPr id="3" name="Subtitle 2"/>
          <p:cNvSpPr>
            <a:spLocks noGrp="1"/>
          </p:cNvSpPr>
          <p:nvPr>
            <p:ph type="subTitle" idx="1"/>
          </p:nvPr>
        </p:nvSpPr>
        <p:spPr>
          <a:xfrm>
            <a:off x="5257800" y="3886200"/>
            <a:ext cx="3657600" cy="1752600"/>
          </a:xfrm>
        </p:spPr>
        <p:txBody>
          <a:bodyPr/>
          <a:lstStyle/>
          <a:p>
            <a:r>
              <a:rPr lang="en-US" dirty="0" smtClean="0"/>
              <a:t>To provide a synopsis of the ACL TOP Family analyzer </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304800" y="838200"/>
            <a:ext cx="4898571" cy="5334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Bar Code Reader</a:t>
            </a:r>
            <a:endParaRPr lang="en-US" dirty="0"/>
          </a:p>
        </p:txBody>
      </p:sp>
      <p:sp>
        <p:nvSpPr>
          <p:cNvPr id="4" name="Content Placeholder 3"/>
          <p:cNvSpPr>
            <a:spLocks noGrp="1"/>
          </p:cNvSpPr>
          <p:nvPr>
            <p:ph sz="half" idx="2"/>
          </p:nvPr>
        </p:nvSpPr>
        <p:spPr>
          <a:xfrm>
            <a:off x="0" y="1447800"/>
            <a:ext cx="8686800" cy="1143000"/>
          </a:xfrm>
        </p:spPr>
        <p:txBody>
          <a:bodyPr>
            <a:normAutofit fontScale="77500" lnSpcReduction="20000"/>
          </a:bodyPr>
          <a:lstStyle/>
          <a:p>
            <a:r>
              <a:rPr lang="en-US" dirty="0" smtClean="0"/>
              <a:t>The bar code reader (BCR) moves to each track position to allow for insertion of the sample, </a:t>
            </a:r>
            <a:r>
              <a:rPr lang="en-US" dirty="0" err="1" smtClean="0"/>
              <a:t>diluent</a:t>
            </a:r>
            <a:r>
              <a:rPr lang="en-US" dirty="0" smtClean="0"/>
              <a:t> or reagent racks.  Bar coded information on sample tubes or </a:t>
            </a:r>
            <a:r>
              <a:rPr lang="en-US" dirty="0" err="1" smtClean="0"/>
              <a:t>diluent</a:t>
            </a:r>
            <a:r>
              <a:rPr lang="en-US" dirty="0" smtClean="0"/>
              <a:t> or reagent bottles is scanned into the instrument as the racks are inserted.</a:t>
            </a:r>
          </a:p>
          <a:p>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457200" y="2590800"/>
            <a:ext cx="4038600" cy="3052430"/>
          </a:xfrm>
          <a:prstGeom prst="rect">
            <a:avLst/>
          </a:prstGeom>
          <a:noFill/>
          <a:ln w="9525">
            <a:noFill/>
            <a:miter lim="800000"/>
            <a:headEnd/>
            <a:tailEnd/>
          </a:ln>
        </p:spPr>
      </p:pic>
      <p:sp>
        <p:nvSpPr>
          <p:cNvPr id="6" name="Content Placeholder 3"/>
          <p:cNvSpPr txBox="1">
            <a:spLocks/>
          </p:cNvSpPr>
          <p:nvPr/>
        </p:nvSpPr>
        <p:spPr>
          <a:xfrm>
            <a:off x="4572000" y="2286000"/>
            <a:ext cx="4038600" cy="443484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Move the bar code reader to the desired track using the track buttons on the front of the AM or by clicking the virtual track buttons displayed on the reagent area screen on the CM.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With the bar code reader positioned in front of the track position, insert the rack.  A track guides the insertion of the rack into its correct position.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Up Arrow Callout 6"/>
          <p:cNvSpPr/>
          <p:nvPr/>
        </p:nvSpPr>
        <p:spPr>
          <a:xfrm>
            <a:off x="1981200" y="4114800"/>
            <a:ext cx="1219200" cy="2133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Barcode Reader </a:t>
            </a:r>
          </a:p>
          <a:p>
            <a:pPr algn="ctr"/>
            <a:r>
              <a:rPr lang="en-US" dirty="0" smtClean="0"/>
              <a:t>(in home position)</a:t>
            </a:r>
            <a:endParaRPr lang="en-US" dirty="0"/>
          </a:p>
        </p:txBody>
      </p:sp>
      <p:sp>
        <p:nvSpPr>
          <p:cNvPr id="8" name="Oval 7"/>
          <p:cNvSpPr/>
          <p:nvPr/>
        </p:nvSpPr>
        <p:spPr>
          <a:xfrm>
            <a:off x="685800" y="4953000"/>
            <a:ext cx="381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Callout 8"/>
          <p:cNvSpPr/>
          <p:nvPr/>
        </p:nvSpPr>
        <p:spPr>
          <a:xfrm>
            <a:off x="304800" y="5715000"/>
            <a:ext cx="1143000" cy="762000"/>
          </a:xfrm>
          <a:prstGeom prst="upArrowCallout">
            <a:avLst>
              <a:gd name="adj1" fmla="val 4808"/>
              <a:gd name="adj2" fmla="val 12019"/>
              <a:gd name="adj3" fmla="val 14904"/>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Track Button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Code Reader</a:t>
            </a:r>
            <a:endParaRPr lang="en-US" dirty="0"/>
          </a:p>
        </p:txBody>
      </p:sp>
      <p:sp>
        <p:nvSpPr>
          <p:cNvPr id="3" name="Content Placeholder 2"/>
          <p:cNvSpPr>
            <a:spLocks noGrp="1"/>
          </p:cNvSpPr>
          <p:nvPr>
            <p:ph sz="half" idx="1"/>
          </p:nvPr>
        </p:nvSpPr>
        <p:spPr>
          <a:xfrm>
            <a:off x="457200" y="1920084"/>
            <a:ext cx="4038600" cy="4633115"/>
          </a:xfrm>
        </p:spPr>
        <p:txBody>
          <a:bodyPr>
            <a:normAutofit lnSpcReduction="10000"/>
          </a:bodyPr>
          <a:lstStyle/>
          <a:p>
            <a:r>
              <a:rPr lang="en-US" dirty="0" smtClean="0"/>
              <a:t>You can use the home button to move the bar code reader to its home position without having to wait for the BCR timeout.  </a:t>
            </a:r>
          </a:p>
          <a:p>
            <a:r>
              <a:rPr lang="en-US" dirty="0" smtClean="0"/>
              <a:t>You can also use the virtual home button displayed on the touch screen when the sample or reagent screen is displayed.  </a:t>
            </a:r>
            <a:endParaRPr lang="en-US" dirty="0"/>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648200" y="2611604"/>
            <a:ext cx="4038600" cy="3052430"/>
          </a:xfrm>
          <a:prstGeom prst="rect">
            <a:avLst/>
          </a:prstGeom>
          <a:noFill/>
          <a:ln w="9525">
            <a:noFill/>
            <a:miter lim="800000"/>
            <a:headEnd/>
            <a:tailEnd/>
          </a:ln>
        </p:spPr>
      </p:pic>
      <p:sp>
        <p:nvSpPr>
          <p:cNvPr id="7" name="Oval 6"/>
          <p:cNvSpPr/>
          <p:nvPr/>
        </p:nvSpPr>
        <p:spPr>
          <a:xfrm>
            <a:off x="5486400" y="4876800"/>
            <a:ext cx="381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Callout 7"/>
          <p:cNvSpPr/>
          <p:nvPr/>
        </p:nvSpPr>
        <p:spPr>
          <a:xfrm>
            <a:off x="5105400" y="5715000"/>
            <a:ext cx="1143000" cy="762000"/>
          </a:xfrm>
          <a:prstGeom prst="upArrowCallout">
            <a:avLst>
              <a:gd name="adj1" fmla="val 4808"/>
              <a:gd name="adj2" fmla="val 12019"/>
              <a:gd name="adj3" fmla="val 14904"/>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Button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19912"/>
          </a:xfrm>
        </p:spPr>
        <p:txBody>
          <a:bodyPr anchor="t"/>
          <a:lstStyle/>
          <a:p>
            <a:r>
              <a:rPr lang="en-US" dirty="0" smtClean="0"/>
              <a:t>Sample Area</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On the left side of the AM is the sample area where patient samples are placed on the AM.  The sample materials are placed on racks that are inserted through the bar code reader.  </a:t>
            </a:r>
          </a:p>
          <a:p>
            <a:r>
              <a:rPr lang="en-US" dirty="0" smtClean="0"/>
              <a:t>The sample area is at ambient temperature and can hold 8 racks, each capable of holding 10 samples for a total of 80 samples. </a:t>
            </a:r>
          </a:p>
          <a:p>
            <a:r>
              <a:rPr lang="en-US" dirty="0" smtClean="0"/>
              <a:t>When the rack is in use (during aspiration of sample material) it is locked and an amber light emitting diode (LED) is displayed for the track position.  When the rack is no longer in use the LED changes to green and the rack is released.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Sample Area</a:t>
            </a:r>
            <a:endParaRPr lang="en-US" dirty="0"/>
          </a:p>
        </p:txBody>
      </p:sp>
      <p:sp>
        <p:nvSpPr>
          <p:cNvPr id="3" name="Content Placeholder 2"/>
          <p:cNvSpPr>
            <a:spLocks noGrp="1"/>
          </p:cNvSpPr>
          <p:nvPr>
            <p:ph idx="1"/>
          </p:nvPr>
        </p:nvSpPr>
        <p:spPr>
          <a:xfrm>
            <a:off x="457200" y="1295400"/>
            <a:ext cx="8229600" cy="2179320"/>
          </a:xfrm>
        </p:spPr>
        <p:txBody>
          <a:bodyPr/>
          <a:lstStyle/>
          <a:p>
            <a:r>
              <a:rPr lang="en-US" dirty="0" smtClean="0"/>
              <a:t>The sample rack holds both open sample tubes and sample cups for use with the non-CTS mode; you must use only closed tubes on CTS sample racks (racks identified with CTS on the front) with the CTS piercing mode enabled</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3400" y="3352800"/>
            <a:ext cx="3936345" cy="2590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29200" y="3124200"/>
            <a:ext cx="3657600" cy="3101546"/>
          </a:xfrm>
          <a:prstGeom prst="rect">
            <a:avLst/>
          </a:prstGeom>
          <a:noFill/>
          <a:ln w="9525">
            <a:noFill/>
            <a:miter lim="800000"/>
            <a:headEnd/>
            <a:tailEnd/>
          </a:ln>
        </p:spPr>
      </p:pic>
      <p:sp>
        <p:nvSpPr>
          <p:cNvPr id="6" name="Oval 5"/>
          <p:cNvSpPr/>
          <p:nvPr/>
        </p:nvSpPr>
        <p:spPr>
          <a:xfrm>
            <a:off x="5105400" y="5029200"/>
            <a:ext cx="1143000" cy="914400"/>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3429000"/>
            <a:ext cx="3810000" cy="369332"/>
          </a:xfrm>
          <a:prstGeom prst="rect">
            <a:avLst/>
          </a:prstGeom>
          <a:noFill/>
        </p:spPr>
        <p:txBody>
          <a:bodyPr wrap="square" rtlCol="0">
            <a:spAutoFit/>
          </a:bodyPr>
          <a:lstStyle/>
          <a:p>
            <a:r>
              <a:rPr lang="en-US" dirty="0" smtClean="0"/>
              <a:t>non-CTS sample rack</a:t>
            </a:r>
          </a:p>
        </p:txBody>
      </p:sp>
      <p:sp>
        <p:nvSpPr>
          <p:cNvPr id="8" name="TextBox 7"/>
          <p:cNvSpPr txBox="1"/>
          <p:nvPr/>
        </p:nvSpPr>
        <p:spPr>
          <a:xfrm>
            <a:off x="4953000" y="3124200"/>
            <a:ext cx="3810000" cy="369332"/>
          </a:xfrm>
          <a:prstGeom prst="rect">
            <a:avLst/>
          </a:prstGeom>
          <a:noFill/>
        </p:spPr>
        <p:txBody>
          <a:bodyPr wrap="square" rtlCol="0">
            <a:spAutoFit/>
          </a:bodyPr>
          <a:lstStyle/>
          <a:p>
            <a:r>
              <a:rPr lang="en-US" dirty="0" smtClean="0"/>
              <a:t>CTS sample rack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 Area</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The probes are the vertical part of the sample and reagent arms that are in contact with the liquid.</a:t>
            </a:r>
          </a:p>
          <a:p>
            <a:r>
              <a:rPr lang="en-US" dirty="0" smtClean="0"/>
              <a:t>Behind the rack areas are two incubators that are used for the sample and/or reagent incubation phase(s) of the test.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648200" y="1295400"/>
            <a:ext cx="3867402" cy="4416550"/>
          </a:xfrm>
          <a:prstGeom prst="rect">
            <a:avLst/>
          </a:prstGeom>
          <a:noFill/>
          <a:ln w="9525">
            <a:noFill/>
            <a:miter lim="800000"/>
            <a:headEnd/>
            <a:tailEnd/>
          </a:ln>
        </p:spPr>
      </p:pic>
      <p:sp>
        <p:nvSpPr>
          <p:cNvPr id="8" name="Rectangle 7"/>
          <p:cNvSpPr/>
          <p:nvPr/>
        </p:nvSpPr>
        <p:spPr>
          <a:xfrm>
            <a:off x="4800600" y="5791200"/>
            <a:ext cx="3598229" cy="369332"/>
          </a:xfrm>
          <a:prstGeom prst="rect">
            <a:avLst/>
          </a:prstGeom>
        </p:spPr>
        <p:txBody>
          <a:bodyPr wrap="none">
            <a:spAutoFit/>
          </a:bodyPr>
          <a:lstStyle/>
          <a:p>
            <a:r>
              <a:rPr lang="en-US" dirty="0" smtClean="0"/>
              <a:t>Sample Probe and Incubator Slots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Reagent Area</a:t>
            </a:r>
            <a:endParaRPr lang="en-US" dirty="0"/>
          </a:p>
        </p:txBody>
      </p:sp>
      <p:sp>
        <p:nvSpPr>
          <p:cNvPr id="3" name="Content Placeholder 2"/>
          <p:cNvSpPr>
            <a:spLocks noGrp="1"/>
          </p:cNvSpPr>
          <p:nvPr>
            <p:ph idx="1"/>
          </p:nvPr>
        </p:nvSpPr>
        <p:spPr/>
        <p:txBody>
          <a:bodyPr/>
          <a:lstStyle/>
          <a:p>
            <a:r>
              <a:rPr lang="en-US" dirty="0" smtClean="0"/>
              <a:t>The reagent area is on the right side of the AM.  There are 4 tracks, each with six reagent positions, that hold up to 24 reagents.  As with samples, reagent racks are inserted into reagent tracks by means of the bar code reader.</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362201" y="3571876"/>
            <a:ext cx="4114800" cy="3092824"/>
          </a:xfrm>
          <a:prstGeom prst="rect">
            <a:avLst/>
          </a:prstGeom>
          <a:noFill/>
          <a:ln w="9525">
            <a:noFill/>
            <a:miter lim="800000"/>
            <a:headEnd/>
            <a:tailEnd/>
          </a:ln>
        </p:spPr>
      </p:pic>
      <p:sp>
        <p:nvSpPr>
          <p:cNvPr id="5" name="Rectangle 4"/>
          <p:cNvSpPr/>
          <p:nvPr/>
        </p:nvSpPr>
        <p:spPr>
          <a:xfrm>
            <a:off x="381000" y="4572000"/>
            <a:ext cx="2057400" cy="923330"/>
          </a:xfrm>
          <a:prstGeom prst="rect">
            <a:avLst/>
          </a:prstGeom>
        </p:spPr>
        <p:txBody>
          <a:bodyPr wrap="square">
            <a:spAutoFit/>
          </a:bodyPr>
          <a:lstStyle/>
          <a:p>
            <a:r>
              <a:rPr lang="en-US" dirty="0" smtClean="0"/>
              <a:t>Reagent Area Showing the Reagent Probe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Reagent Area</a:t>
            </a:r>
            <a:endParaRPr lang="en-US" dirty="0"/>
          </a:p>
        </p:txBody>
      </p:sp>
      <p:sp>
        <p:nvSpPr>
          <p:cNvPr id="3" name="Content Placeholder 2"/>
          <p:cNvSpPr>
            <a:spLocks noGrp="1"/>
          </p:cNvSpPr>
          <p:nvPr>
            <p:ph idx="1"/>
          </p:nvPr>
        </p:nvSpPr>
        <p:spPr/>
        <p:txBody>
          <a:bodyPr/>
          <a:lstStyle/>
          <a:p>
            <a:r>
              <a:rPr lang="en-US" dirty="0" smtClean="0"/>
              <a:t>As with samples, reagent racks are inserted into reagent tracks by means of the bar code reader.</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81200" y="2971800"/>
            <a:ext cx="4248150" cy="28479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err="1" smtClean="0"/>
              <a:t>Cuvette</a:t>
            </a:r>
            <a:r>
              <a:rPr lang="en-US" dirty="0" smtClean="0"/>
              <a:t> Loading Area</a:t>
            </a:r>
            <a:endParaRPr lang="en-US" dirty="0"/>
          </a:p>
        </p:txBody>
      </p:sp>
      <p:sp>
        <p:nvSpPr>
          <p:cNvPr id="3" name="Content Placeholder 2"/>
          <p:cNvSpPr>
            <a:spLocks noGrp="1"/>
          </p:cNvSpPr>
          <p:nvPr>
            <p:ph sz="half" idx="1"/>
          </p:nvPr>
        </p:nvSpPr>
        <p:spPr>
          <a:xfrm>
            <a:off x="0" y="1447800"/>
            <a:ext cx="4953000" cy="4800600"/>
          </a:xfrm>
        </p:spPr>
        <p:txBody>
          <a:bodyPr>
            <a:noAutofit/>
          </a:bodyPr>
          <a:lstStyle/>
          <a:p>
            <a:r>
              <a:rPr lang="en-US" sz="1900" dirty="0" smtClean="0"/>
              <a:t>The </a:t>
            </a:r>
            <a:r>
              <a:rPr lang="en-US" sz="1900" dirty="0" err="1" smtClean="0"/>
              <a:t>cuvette</a:t>
            </a:r>
            <a:r>
              <a:rPr lang="en-US" sz="1900" dirty="0" smtClean="0"/>
              <a:t> loader can be filled with up to 20 clips of 10 </a:t>
            </a:r>
            <a:r>
              <a:rPr lang="en-US" sz="1900" dirty="0" err="1" smtClean="0"/>
              <a:t>cuvette</a:t>
            </a:r>
            <a:r>
              <a:rPr lang="en-US" sz="1900" dirty="0" smtClean="0"/>
              <a:t> strips each, for a maximum of 200 </a:t>
            </a:r>
            <a:r>
              <a:rPr lang="en-US" sz="1900" dirty="0" err="1" smtClean="0"/>
              <a:t>cuvette</a:t>
            </a:r>
            <a:r>
              <a:rPr lang="en-US" sz="1900" dirty="0" smtClean="0"/>
              <a:t> strips (800 </a:t>
            </a:r>
            <a:r>
              <a:rPr lang="en-US" sz="1900" dirty="0" err="1" smtClean="0"/>
              <a:t>cuvette</a:t>
            </a:r>
            <a:r>
              <a:rPr lang="en-US" sz="1900" dirty="0" smtClean="0"/>
              <a:t> cells). </a:t>
            </a:r>
          </a:p>
          <a:p>
            <a:r>
              <a:rPr lang="en-US" sz="1900" dirty="0" smtClean="0"/>
              <a:t>A conveyor belt transports the </a:t>
            </a:r>
            <a:r>
              <a:rPr lang="en-US" sz="1900" dirty="0" err="1" smtClean="0"/>
              <a:t>cuvette</a:t>
            </a:r>
            <a:r>
              <a:rPr lang="en-US" sz="1900" dirty="0" smtClean="0"/>
              <a:t> clips to the front of the loading area. </a:t>
            </a:r>
          </a:p>
          <a:p>
            <a:r>
              <a:rPr lang="en-US" sz="1900" dirty="0" smtClean="0"/>
              <a:t>The indexer pushes the </a:t>
            </a:r>
            <a:r>
              <a:rPr lang="en-US" sz="1900" dirty="0" err="1" smtClean="0"/>
              <a:t>cuvette</a:t>
            </a:r>
            <a:r>
              <a:rPr lang="en-US" sz="1900" dirty="0" smtClean="0"/>
              <a:t> clip to the right to position it so one strip can be picked up by the </a:t>
            </a:r>
            <a:r>
              <a:rPr lang="en-US" sz="1900" dirty="0" err="1" smtClean="0"/>
              <a:t>cuvette</a:t>
            </a:r>
            <a:r>
              <a:rPr lang="en-US" sz="1900" dirty="0" smtClean="0"/>
              <a:t> shuttle. </a:t>
            </a:r>
          </a:p>
          <a:p>
            <a:r>
              <a:rPr lang="en-US" sz="1900" dirty="0" smtClean="0"/>
              <a:t>As the </a:t>
            </a:r>
            <a:r>
              <a:rPr lang="en-US" sz="1900" dirty="0" err="1" smtClean="0"/>
              <a:t>cuvette</a:t>
            </a:r>
            <a:r>
              <a:rPr lang="en-US" sz="1900" dirty="0" smtClean="0"/>
              <a:t> strips are used, new </a:t>
            </a:r>
            <a:r>
              <a:rPr lang="en-US" sz="1900" dirty="0" err="1" smtClean="0"/>
              <a:t>cuvette</a:t>
            </a:r>
            <a:r>
              <a:rPr lang="en-US" sz="1900" dirty="0" smtClean="0"/>
              <a:t> clips are brought forward and positioned for pickup.  You can add more to the loading area while the analyzer is running. </a:t>
            </a:r>
          </a:p>
          <a:p>
            <a:r>
              <a:rPr lang="en-US" sz="1900" dirty="0" smtClean="0"/>
              <a:t>The </a:t>
            </a:r>
            <a:r>
              <a:rPr lang="en-US" sz="1900" dirty="0" err="1" smtClean="0"/>
              <a:t>cuvette</a:t>
            </a:r>
            <a:r>
              <a:rPr lang="en-US" sz="1900" dirty="0" smtClean="0"/>
              <a:t> shuttle picks up a single </a:t>
            </a:r>
            <a:r>
              <a:rPr lang="en-US" sz="1900" dirty="0" err="1" smtClean="0"/>
              <a:t>cuvette</a:t>
            </a:r>
            <a:r>
              <a:rPr lang="en-US" sz="1900" dirty="0" smtClean="0"/>
              <a:t> strip from the </a:t>
            </a:r>
            <a:r>
              <a:rPr lang="en-US" sz="1900" dirty="0" err="1" smtClean="0"/>
              <a:t>cuvette</a:t>
            </a:r>
            <a:r>
              <a:rPr lang="en-US" sz="1900" dirty="0" smtClean="0"/>
              <a:t> clip and transports it from one position or slot to another.</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876800" y="1905000"/>
            <a:ext cx="3371662" cy="45026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Cuvette</a:t>
            </a:r>
            <a:r>
              <a:rPr lang="en-US" dirty="0" smtClean="0"/>
              <a:t> Indicator</a:t>
            </a:r>
            <a:endParaRPr lang="en-US" dirty="0"/>
          </a:p>
        </p:txBody>
      </p:sp>
      <p:sp>
        <p:nvSpPr>
          <p:cNvPr id="3" name="Content Placeholder 2"/>
          <p:cNvSpPr>
            <a:spLocks noGrp="1"/>
          </p:cNvSpPr>
          <p:nvPr>
            <p:ph sz="half" idx="1"/>
          </p:nvPr>
        </p:nvSpPr>
        <p:spPr>
          <a:xfrm>
            <a:off x="152400" y="1920084"/>
            <a:ext cx="4343400" cy="4709315"/>
          </a:xfrm>
        </p:spPr>
        <p:txBody>
          <a:bodyPr>
            <a:normAutofit fontScale="92500"/>
          </a:bodyPr>
          <a:lstStyle/>
          <a:p>
            <a:r>
              <a:rPr lang="en-US" dirty="0" smtClean="0"/>
              <a:t>Electrical sensors detect when additional </a:t>
            </a:r>
            <a:r>
              <a:rPr lang="en-US" dirty="0" err="1" smtClean="0"/>
              <a:t>cuvette</a:t>
            </a:r>
            <a:r>
              <a:rPr lang="en-US" dirty="0" smtClean="0"/>
              <a:t> clips need to be loaded onto the system, and inform the operator by means of an indicator on the front right of the instrument.  </a:t>
            </a:r>
          </a:p>
          <a:p>
            <a:pPr lvl="1"/>
            <a:r>
              <a:rPr lang="en-US" dirty="0" smtClean="0"/>
              <a:t>An amber LED for </a:t>
            </a:r>
            <a:r>
              <a:rPr lang="en-US" dirty="0" err="1" smtClean="0"/>
              <a:t>Cuvette</a:t>
            </a:r>
            <a:r>
              <a:rPr lang="en-US" dirty="0" smtClean="0"/>
              <a:t> Loader indicates the loader contains 3 or fewer clips.  </a:t>
            </a:r>
          </a:p>
          <a:p>
            <a:pPr lvl="1"/>
            <a:r>
              <a:rPr lang="en-US" dirty="0" smtClean="0"/>
              <a:t>A red LED indicates the loader is empty. </a:t>
            </a:r>
          </a:p>
          <a:p>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724400" y="2133600"/>
            <a:ext cx="3843004" cy="3142286"/>
          </a:xfrm>
          <a:prstGeom prst="rect">
            <a:avLst/>
          </a:prstGeom>
          <a:noFill/>
          <a:ln w="9525">
            <a:noFill/>
            <a:miter lim="800000"/>
            <a:headEnd/>
            <a:tailEnd/>
          </a:ln>
        </p:spPr>
      </p:pic>
      <p:sp>
        <p:nvSpPr>
          <p:cNvPr id="6" name="Rounded Rectangle 5"/>
          <p:cNvSpPr/>
          <p:nvPr/>
        </p:nvSpPr>
        <p:spPr>
          <a:xfrm>
            <a:off x="5867400" y="3733800"/>
            <a:ext cx="1524000" cy="5334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Cuvette</a:t>
            </a:r>
            <a:r>
              <a:rPr lang="en-US" dirty="0" smtClean="0"/>
              <a:t> Waste Drawer</a:t>
            </a:r>
            <a:endParaRPr lang="en-US" dirty="0"/>
          </a:p>
        </p:txBody>
      </p:sp>
      <p:sp>
        <p:nvSpPr>
          <p:cNvPr id="3" name="Content Placeholder 2"/>
          <p:cNvSpPr>
            <a:spLocks noGrp="1"/>
          </p:cNvSpPr>
          <p:nvPr>
            <p:ph sz="half" idx="1"/>
          </p:nvPr>
        </p:nvSpPr>
        <p:spPr>
          <a:xfrm>
            <a:off x="228600" y="1920084"/>
            <a:ext cx="4267200" cy="4937915"/>
          </a:xfrm>
        </p:spPr>
        <p:txBody>
          <a:bodyPr>
            <a:normAutofit/>
          </a:bodyPr>
          <a:lstStyle/>
          <a:p>
            <a:r>
              <a:rPr lang="en-US" dirty="0" smtClean="0"/>
              <a:t>The </a:t>
            </a:r>
            <a:r>
              <a:rPr lang="en-US" dirty="0" err="1" smtClean="0"/>
              <a:t>cuvette</a:t>
            </a:r>
            <a:r>
              <a:rPr lang="en-US" dirty="0" smtClean="0"/>
              <a:t> waste container is located on the lower right side of the instrument behind the </a:t>
            </a:r>
            <a:r>
              <a:rPr lang="en-US" dirty="0" err="1" smtClean="0"/>
              <a:t>cuvette</a:t>
            </a:r>
            <a:r>
              <a:rPr lang="en-US" dirty="0" smtClean="0"/>
              <a:t> waste door. </a:t>
            </a:r>
          </a:p>
          <a:p>
            <a:r>
              <a:rPr lang="en-US" dirty="0" smtClean="0"/>
              <a:t> The </a:t>
            </a:r>
            <a:r>
              <a:rPr lang="en-US" dirty="0" err="1" smtClean="0"/>
              <a:t>cuvette</a:t>
            </a:r>
            <a:r>
              <a:rPr lang="en-US" dirty="0" smtClean="0"/>
              <a:t> waste module includes an accumulator that allows the </a:t>
            </a:r>
            <a:r>
              <a:rPr lang="en-US" dirty="0" err="1" smtClean="0"/>
              <a:t>cuvette</a:t>
            </a:r>
            <a:r>
              <a:rPr lang="en-US" dirty="0" smtClean="0"/>
              <a:t> waste drawer to be emptied without shutting down the instrument</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419600" y="2362200"/>
            <a:ext cx="4494293" cy="308594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 ACL TOP 500 CTS is a mid- to large volume (80 sample capacity) bench-top, fully automatic, random-access analyzer that is intended for analysis using both open and closed (capped) sample tubes and having cap piercing capability.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905000" y="4038600"/>
            <a:ext cx="4762612" cy="26574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Measured Parameters</a:t>
            </a:r>
            <a:endParaRPr lang="en-US" dirty="0"/>
          </a:p>
        </p:txBody>
      </p:sp>
      <p:sp>
        <p:nvSpPr>
          <p:cNvPr id="3" name="Content Placeholder 2"/>
          <p:cNvSpPr>
            <a:spLocks noGrp="1"/>
          </p:cNvSpPr>
          <p:nvPr>
            <p:ph idx="1"/>
          </p:nvPr>
        </p:nvSpPr>
        <p:spPr>
          <a:xfrm>
            <a:off x="457200" y="1935480"/>
            <a:ext cx="8229600" cy="4922520"/>
          </a:xfrm>
        </p:spPr>
        <p:txBody>
          <a:bodyPr>
            <a:normAutofit lnSpcReduction="10000"/>
          </a:bodyPr>
          <a:lstStyle/>
          <a:p>
            <a:r>
              <a:rPr lang="en-US" dirty="0" smtClean="0"/>
              <a:t>The ACL TOP 500 CTS is used to perform the following types of tests:</a:t>
            </a:r>
          </a:p>
          <a:p>
            <a:pPr lvl="1"/>
            <a:r>
              <a:rPr lang="en-US" dirty="0" err="1" smtClean="0"/>
              <a:t>Coagulometric</a:t>
            </a:r>
            <a:r>
              <a:rPr lang="en-US" dirty="0" smtClean="0"/>
              <a:t> (</a:t>
            </a:r>
            <a:r>
              <a:rPr lang="en-US" dirty="0" err="1" smtClean="0"/>
              <a:t>Turbidimetric</a:t>
            </a:r>
            <a:r>
              <a:rPr lang="en-US" dirty="0" smtClean="0"/>
              <a:t>) tests</a:t>
            </a:r>
          </a:p>
          <a:p>
            <a:pPr lvl="2"/>
            <a:r>
              <a:rPr lang="en-US" dirty="0" smtClean="0"/>
              <a:t> used in the system to measure and record the amount of time required for a plasma specimen to clot.  This technique assesses coagulation endpoint by measuring change in optical density.</a:t>
            </a:r>
          </a:p>
          <a:p>
            <a:pPr lvl="1"/>
            <a:r>
              <a:rPr lang="en-US" dirty="0" err="1" smtClean="0"/>
              <a:t>Chromogenic</a:t>
            </a:r>
            <a:r>
              <a:rPr lang="en-US" dirty="0" smtClean="0"/>
              <a:t> (Absorbance) tests</a:t>
            </a:r>
          </a:p>
          <a:p>
            <a:pPr lvl="2"/>
            <a:r>
              <a:rPr lang="en-US" dirty="0" smtClean="0"/>
              <a:t> Direct or indirect enzyme activity is then measured using a specific synthetic substrate.</a:t>
            </a:r>
          </a:p>
          <a:p>
            <a:pPr lvl="1"/>
            <a:r>
              <a:rPr lang="en-US" dirty="0" smtClean="0"/>
              <a:t>Immunological tests </a:t>
            </a:r>
          </a:p>
          <a:p>
            <a:pPr lvl="2"/>
            <a:r>
              <a:rPr lang="en-US" dirty="0" smtClean="0"/>
              <a:t>used on the system to directly measure and record the amount of an </a:t>
            </a:r>
            <a:r>
              <a:rPr lang="en-US" dirty="0" err="1" smtClean="0"/>
              <a:t>analyte</a:t>
            </a:r>
            <a:r>
              <a:rPr lang="en-US" dirty="0" smtClean="0"/>
              <a: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Instrument Description</a:t>
            </a:r>
            <a:endParaRPr lang="en-US" dirty="0"/>
          </a:p>
        </p:txBody>
      </p:sp>
      <p:sp>
        <p:nvSpPr>
          <p:cNvPr id="8" name="Content Placeholder 7"/>
          <p:cNvSpPr>
            <a:spLocks noGrp="1"/>
          </p:cNvSpPr>
          <p:nvPr>
            <p:ph idx="1"/>
          </p:nvPr>
        </p:nvSpPr>
        <p:spPr>
          <a:xfrm>
            <a:off x="381000" y="1752600"/>
            <a:ext cx="8229600" cy="4389120"/>
          </a:xfrm>
        </p:spPr>
        <p:txBody>
          <a:bodyPr>
            <a:normAutofit fontScale="92500" lnSpcReduction="20000"/>
          </a:bodyPr>
          <a:lstStyle/>
          <a:p>
            <a:r>
              <a:rPr lang="en-US" dirty="0" smtClean="0"/>
              <a:t>The ACL TOP 500 CTS system is composed of two modules:</a:t>
            </a:r>
          </a:p>
          <a:p>
            <a:pPr lvl="1"/>
            <a:r>
              <a:rPr lang="en-US" u="sng" dirty="0" smtClean="0"/>
              <a:t>Control Module (CM)</a:t>
            </a:r>
            <a:r>
              <a:rPr lang="en-US" dirty="0" smtClean="0"/>
              <a:t>  - User interface and operation control </a:t>
            </a:r>
          </a:p>
          <a:p>
            <a:pPr lvl="2"/>
            <a:r>
              <a:rPr lang="en-US" dirty="0" smtClean="0"/>
              <a:t>The CM provides the major functionality associated with the user interface (UI) including data management, data reduction, LIS (laboratory information system) communications, sample identification, test materials management, fluid management, reporting, test tracking and quality control (QC) management, and monitoring.</a:t>
            </a:r>
          </a:p>
          <a:p>
            <a:pPr lvl="1"/>
            <a:r>
              <a:rPr lang="en-US" u="sng" dirty="0" smtClean="0"/>
              <a:t>Analytical Module (AM)</a:t>
            </a:r>
            <a:r>
              <a:rPr lang="en-US" dirty="0" smtClean="0"/>
              <a:t> -  Primarily sample and reagent handling hardware </a:t>
            </a:r>
          </a:p>
          <a:p>
            <a:pPr lvl="2"/>
            <a:r>
              <a:rPr lang="en-US" dirty="0" smtClean="0"/>
              <a:t>The AM consists of the functionality required to handle and process reagents and auxiliary materials.  It can perform </a:t>
            </a:r>
            <a:r>
              <a:rPr lang="en-US" dirty="0" err="1" smtClean="0"/>
              <a:t>coagulometric</a:t>
            </a:r>
            <a:r>
              <a:rPr lang="en-US" dirty="0" smtClean="0"/>
              <a:t> (</a:t>
            </a:r>
            <a:r>
              <a:rPr lang="en-US" dirty="0" err="1" smtClean="0"/>
              <a:t>turbidimetric</a:t>
            </a:r>
            <a:r>
              <a:rPr lang="en-US" dirty="0" smtClean="0"/>
              <a:t>), </a:t>
            </a:r>
            <a:r>
              <a:rPr lang="en-US" dirty="0" err="1" smtClean="0"/>
              <a:t>chromogenic</a:t>
            </a:r>
            <a:r>
              <a:rPr lang="en-US" dirty="0" smtClean="0"/>
              <a:t> (absorbance), and immunological measurements.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Instrument Description</a:t>
            </a:r>
            <a:endParaRPr lang="en-US" dirty="0"/>
          </a:p>
        </p:txBody>
      </p:sp>
      <p:sp>
        <p:nvSpPr>
          <p:cNvPr id="7" name="Text Placeholder 6"/>
          <p:cNvSpPr>
            <a:spLocks noGrp="1"/>
          </p:cNvSpPr>
          <p:nvPr>
            <p:ph type="body" idx="1"/>
          </p:nvPr>
        </p:nvSpPr>
        <p:spPr/>
        <p:txBody>
          <a:bodyPr/>
          <a:lstStyle/>
          <a:p>
            <a:r>
              <a:rPr lang="en-US" u="sng" dirty="0" smtClean="0"/>
              <a:t>Control Module (CM)</a:t>
            </a:r>
            <a:endParaRPr lang="en-US" dirty="0"/>
          </a:p>
        </p:txBody>
      </p:sp>
      <p:sp>
        <p:nvSpPr>
          <p:cNvPr id="9" name="Text Placeholder 8"/>
          <p:cNvSpPr>
            <a:spLocks noGrp="1"/>
          </p:cNvSpPr>
          <p:nvPr>
            <p:ph type="body" sz="half" idx="3"/>
          </p:nvPr>
        </p:nvSpPr>
        <p:spPr/>
        <p:txBody>
          <a:bodyPr/>
          <a:lstStyle/>
          <a:p>
            <a:r>
              <a:rPr lang="en-US" u="sng" dirty="0" smtClean="0"/>
              <a:t>Analytical Module (AM)</a:t>
            </a:r>
            <a:endParaRPr lang="en-US" dirty="0"/>
          </a:p>
        </p:txBody>
      </p:sp>
      <p:sp>
        <p:nvSpPr>
          <p:cNvPr id="8" name="Content Placeholder 7"/>
          <p:cNvSpPr>
            <a:spLocks noGrp="1"/>
          </p:cNvSpPr>
          <p:nvPr>
            <p:ph sz="quarter" idx="2"/>
          </p:nvPr>
        </p:nvSpPr>
        <p:spPr/>
        <p:txBody>
          <a:bodyPr/>
          <a:lstStyle/>
          <a:p>
            <a:pPr lvl="0">
              <a:defRPr/>
            </a:pPr>
            <a:r>
              <a:rPr lang="en-US" sz="1600" dirty="0" smtClean="0"/>
              <a:t>The CM consists of the following: </a:t>
            </a:r>
          </a:p>
          <a:p>
            <a:pPr lvl="1">
              <a:defRPr/>
            </a:pPr>
            <a:r>
              <a:rPr lang="en-US" sz="1600" dirty="0" smtClean="0"/>
              <a:t>Personal computer running Windows software </a:t>
            </a:r>
          </a:p>
          <a:p>
            <a:pPr lvl="1">
              <a:defRPr/>
            </a:pPr>
            <a:r>
              <a:rPr lang="en-US" sz="1600" dirty="0" smtClean="0"/>
              <a:t>Keyboard </a:t>
            </a:r>
          </a:p>
          <a:p>
            <a:pPr lvl="1">
              <a:defRPr/>
            </a:pPr>
            <a:r>
              <a:rPr lang="en-US" sz="1600" dirty="0" smtClean="0"/>
              <a:t>Touch screen display monitor </a:t>
            </a:r>
          </a:p>
          <a:p>
            <a:pPr lvl="1">
              <a:defRPr/>
            </a:pPr>
            <a:r>
              <a:rPr lang="en-US" sz="1600" dirty="0" smtClean="0"/>
              <a:t>Mouse </a:t>
            </a:r>
          </a:p>
          <a:p>
            <a:pPr lvl="1">
              <a:defRPr/>
            </a:pPr>
            <a:r>
              <a:rPr lang="en-US" sz="1600" dirty="0" smtClean="0"/>
              <a:t>Communications interfaces to the AM and external devices/systems.</a:t>
            </a:r>
          </a:p>
          <a:p>
            <a:pPr lvl="0">
              <a:defRPr/>
            </a:pPr>
            <a:endParaRPr lang="en-US" sz="1600" dirty="0" smtClean="0"/>
          </a:p>
          <a:p>
            <a:endParaRPr lang="en-US" dirty="0"/>
          </a:p>
        </p:txBody>
      </p:sp>
      <p:sp>
        <p:nvSpPr>
          <p:cNvPr id="10" name="Content Placeholder 9"/>
          <p:cNvSpPr>
            <a:spLocks noGrp="1"/>
          </p:cNvSpPr>
          <p:nvPr>
            <p:ph sz="quarter" idx="4"/>
          </p:nvPr>
        </p:nvSpPr>
        <p:spPr/>
        <p:txBody>
          <a:bodyPr>
            <a:normAutofit fontScale="62500" lnSpcReduction="20000"/>
          </a:bodyPr>
          <a:lstStyle/>
          <a:p>
            <a:r>
              <a:rPr lang="en-US" sz="2400" dirty="0" smtClean="0"/>
              <a:t>The AM includes:</a:t>
            </a:r>
          </a:p>
          <a:p>
            <a:pPr lvl="1">
              <a:defRPr/>
            </a:pPr>
            <a:r>
              <a:rPr lang="en-US" sz="2400" dirty="0" smtClean="0"/>
              <a:t>AM computer </a:t>
            </a:r>
          </a:p>
          <a:p>
            <a:pPr lvl="1">
              <a:defRPr/>
            </a:pPr>
            <a:r>
              <a:rPr lang="en-US" sz="2400" dirty="0" err="1" smtClean="0"/>
              <a:t>Cuvette</a:t>
            </a:r>
            <a:r>
              <a:rPr lang="en-US" sz="2400" dirty="0" smtClean="0"/>
              <a:t> handling </a:t>
            </a:r>
          </a:p>
          <a:p>
            <a:pPr lvl="1">
              <a:defRPr/>
            </a:pPr>
            <a:r>
              <a:rPr lang="en-US" sz="2400" dirty="0" smtClean="0"/>
              <a:t>Sample area </a:t>
            </a:r>
          </a:p>
          <a:p>
            <a:pPr lvl="1">
              <a:defRPr/>
            </a:pPr>
            <a:r>
              <a:rPr lang="en-US" sz="2400" dirty="0" smtClean="0"/>
              <a:t>Reagent/</a:t>
            </a:r>
            <a:r>
              <a:rPr lang="en-US" sz="2400" dirty="0" err="1" smtClean="0"/>
              <a:t>Diluent</a:t>
            </a:r>
            <a:r>
              <a:rPr lang="en-US" sz="2400" dirty="0" smtClean="0"/>
              <a:t> Area </a:t>
            </a:r>
          </a:p>
          <a:p>
            <a:pPr lvl="1">
              <a:defRPr/>
            </a:pPr>
            <a:r>
              <a:rPr lang="en-US" sz="2400" dirty="0" smtClean="0"/>
              <a:t>Bulk fluids </a:t>
            </a:r>
          </a:p>
          <a:p>
            <a:pPr lvl="1">
              <a:defRPr/>
            </a:pPr>
            <a:r>
              <a:rPr lang="en-US" sz="2400" dirty="0" smtClean="0"/>
              <a:t>Waste handling </a:t>
            </a:r>
          </a:p>
          <a:p>
            <a:pPr lvl="1">
              <a:defRPr/>
            </a:pPr>
            <a:r>
              <a:rPr lang="en-US" sz="2400" dirty="0" smtClean="0"/>
              <a:t>Sample handling </a:t>
            </a:r>
          </a:p>
          <a:p>
            <a:pPr lvl="1">
              <a:defRPr/>
            </a:pPr>
            <a:r>
              <a:rPr lang="en-US" sz="2400" dirty="0" smtClean="0"/>
              <a:t>Reagent handling </a:t>
            </a:r>
          </a:p>
          <a:p>
            <a:pPr lvl="1">
              <a:defRPr/>
            </a:pPr>
            <a:r>
              <a:rPr lang="en-US" sz="2400" dirty="0" smtClean="0"/>
              <a:t>Reaction and detection </a:t>
            </a:r>
          </a:p>
          <a:p>
            <a:pPr lvl="1">
              <a:defRPr/>
            </a:pPr>
            <a:r>
              <a:rPr lang="en-US" sz="2400" dirty="0" smtClean="0"/>
              <a:t>Interconnect and power supply </a:t>
            </a:r>
          </a:p>
          <a:p>
            <a:pPr lvl="1">
              <a:defRPr/>
            </a:pPr>
            <a:r>
              <a:rPr lang="en-US" sz="2400" dirty="0" smtClean="0"/>
              <a:t>Access-restricting cover with safety interlock </a:t>
            </a:r>
          </a:p>
          <a:p>
            <a:pPr lvl="1">
              <a:defRPr/>
            </a:pPr>
            <a:r>
              <a:rPr lang="en-US" sz="2400" dirty="0" smtClean="0"/>
              <a:t>Instrument-supporting structure-chassis </a:t>
            </a:r>
          </a:p>
          <a:p>
            <a:pPr lvl="1">
              <a:defRPr/>
            </a:pPr>
            <a:r>
              <a:rPr lang="en-US" sz="2400" dirty="0" smtClean="0"/>
              <a:t>Safety interlock for </a:t>
            </a:r>
            <a:r>
              <a:rPr lang="en-US" sz="2400" dirty="0" err="1" smtClean="0"/>
              <a:t>cuvette</a:t>
            </a:r>
            <a:r>
              <a:rPr lang="en-US" sz="2400" dirty="0" smtClean="0"/>
              <a:t> waste drawer </a:t>
            </a:r>
          </a:p>
          <a:p>
            <a:pPr lvl="0">
              <a:defRPr/>
            </a:pPr>
            <a:endParaRPr lang="en-US" sz="2600" dirty="0" smtClean="0"/>
          </a:p>
          <a:p>
            <a:pPr>
              <a:buNone/>
            </a:pPr>
            <a:endParaRPr lang="en-US" dirty="0"/>
          </a:p>
        </p:txBody>
      </p:sp>
      <p:pic>
        <p:nvPicPr>
          <p:cNvPr id="11" name="Picture 2"/>
          <p:cNvPicPr>
            <a:picLocks noChangeAspect="1" noChangeArrowheads="1"/>
          </p:cNvPicPr>
          <p:nvPr/>
        </p:nvPicPr>
        <p:blipFill>
          <a:blip r:embed="rId2" cstate="print"/>
          <a:srcRect t="22939" r="64801"/>
          <a:stretch>
            <a:fillRect/>
          </a:stretch>
        </p:blipFill>
        <p:spPr bwMode="auto">
          <a:xfrm>
            <a:off x="1600200" y="4800600"/>
            <a:ext cx="1489267" cy="18192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ACL TOP 500 CTS Model Analytical Module with Open Safety Cover</a:t>
            </a:r>
            <a:endParaRPr lang="en-US" dirty="0"/>
          </a:p>
        </p:txBody>
      </p:sp>
      <p:sp>
        <p:nvSpPr>
          <p:cNvPr id="11" name="Content Placeholder 10"/>
          <p:cNvSpPr>
            <a:spLocks noGrp="1"/>
          </p:cNvSpPr>
          <p:nvPr>
            <p:ph sz="half" idx="2"/>
          </p:nvPr>
        </p:nvSpPr>
        <p:spPr>
          <a:xfrm>
            <a:off x="4648200" y="1920084"/>
            <a:ext cx="4038600" cy="4937915"/>
          </a:xfrm>
        </p:spPr>
        <p:txBody>
          <a:bodyPr>
            <a:normAutofit fontScale="70000" lnSpcReduction="20000"/>
          </a:bodyPr>
          <a:lstStyle/>
          <a:p>
            <a:r>
              <a:rPr lang="en-US" dirty="0" smtClean="0"/>
              <a:t>The cover: </a:t>
            </a:r>
          </a:p>
          <a:p>
            <a:pPr lvl="1"/>
            <a:r>
              <a:rPr lang="en-US" dirty="0" smtClean="0"/>
              <a:t>enhances operator safety </a:t>
            </a:r>
          </a:p>
          <a:p>
            <a:pPr lvl="1"/>
            <a:r>
              <a:rPr lang="en-US" dirty="0" smtClean="0"/>
              <a:t>reduces the effect of the external environment </a:t>
            </a:r>
          </a:p>
          <a:p>
            <a:pPr lvl="1"/>
            <a:r>
              <a:rPr lang="en-US" dirty="0" smtClean="0"/>
              <a:t>minimizes the evaporation from samples and reagents.  </a:t>
            </a:r>
          </a:p>
          <a:p>
            <a:pPr lvl="1"/>
            <a:r>
              <a:rPr lang="en-US" dirty="0" smtClean="0"/>
              <a:t>maintains temperature control  </a:t>
            </a:r>
          </a:p>
          <a:p>
            <a:pPr lvl="1"/>
            <a:r>
              <a:rPr lang="en-US" dirty="0" smtClean="0"/>
              <a:t>reduces the effect of stray light on sample data acquisition.</a:t>
            </a:r>
          </a:p>
          <a:p>
            <a:r>
              <a:rPr lang="en-US" dirty="0" smtClean="0"/>
              <a:t>The software controls the unlocking of the access cover.  </a:t>
            </a:r>
          </a:p>
          <a:p>
            <a:r>
              <a:rPr lang="en-US" dirty="0" smtClean="0"/>
              <a:t>The ACL TOP 500 CTS is able to detect whether the access cover is open or closed.  </a:t>
            </a:r>
          </a:p>
          <a:p>
            <a:r>
              <a:rPr lang="en-US" dirty="0" smtClean="0"/>
              <a:t>If it detects that the access cover is open, an emergency stop is automatically initiated.  The instrument will not operate with the access cover open.</a:t>
            </a:r>
          </a:p>
          <a:p>
            <a:pPr>
              <a:buNone/>
            </a:pP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28600" y="1828800"/>
            <a:ext cx="4343400" cy="2923988"/>
          </a:xfrm>
          <a:prstGeom prst="rect">
            <a:avLst/>
          </a:prstGeom>
          <a:noFill/>
          <a:ln w="9525">
            <a:noFill/>
            <a:miter lim="800000"/>
            <a:headEnd/>
            <a:tailEnd/>
          </a:ln>
        </p:spPr>
      </p:pic>
      <p:sp>
        <p:nvSpPr>
          <p:cNvPr id="13" name="Rectangle 12"/>
          <p:cNvSpPr/>
          <p:nvPr/>
        </p:nvSpPr>
        <p:spPr>
          <a:xfrm>
            <a:off x="381000" y="4876800"/>
            <a:ext cx="4572000" cy="978729"/>
          </a:xfrm>
          <a:prstGeom prst="rect">
            <a:avLst/>
          </a:prstGeom>
        </p:spPr>
        <p:txBody>
          <a:bodyPr wrap="square">
            <a:spAutoFit/>
          </a:bodyPr>
          <a:lstStyle/>
          <a:p>
            <a:pPr marL="274320" indent="-274320">
              <a:lnSpc>
                <a:spcPct val="80000"/>
              </a:lnSpc>
              <a:spcBef>
                <a:spcPts val="24"/>
              </a:spcBef>
              <a:buClr>
                <a:schemeClr val="accent3"/>
              </a:buClr>
              <a:buSzPct val="95000"/>
              <a:buFont typeface="Arial" pitchFamily="34" charset="0"/>
              <a:buChar char="•"/>
            </a:pPr>
            <a:r>
              <a:rPr lang="en-US" dirty="0" smtClean="0"/>
              <a:t>The locking access cover is designed to provide increased operating safety.  The cover on the instrument must remain closed during system operation.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ACL TOP 500 CTS Model Analytical Module</a:t>
            </a:r>
            <a:endParaRPr lang="en-US" dirty="0"/>
          </a:p>
        </p:txBody>
      </p:sp>
      <p:sp>
        <p:nvSpPr>
          <p:cNvPr id="3" name="Content Placeholder 2"/>
          <p:cNvSpPr>
            <a:spLocks noGrp="1"/>
          </p:cNvSpPr>
          <p:nvPr>
            <p:ph idx="1"/>
          </p:nvPr>
        </p:nvSpPr>
        <p:spPr/>
        <p:txBody>
          <a:bodyPr>
            <a:normAutofit/>
          </a:bodyPr>
          <a:lstStyle/>
          <a:p>
            <a:r>
              <a:rPr lang="en-US" dirty="0" smtClean="0"/>
              <a:t>AM Power Connector</a:t>
            </a:r>
          </a:p>
          <a:p>
            <a:pPr lvl="1"/>
            <a:r>
              <a:rPr lang="en-US" dirty="0" smtClean="0"/>
              <a:t>The power switch is located on the right side of the analytical module, adjacent to the power cord connection.  </a:t>
            </a:r>
          </a:p>
          <a:p>
            <a:pPr lvl="1"/>
            <a:r>
              <a:rPr lang="en-US" dirty="0" smtClean="0"/>
              <a:t>This switch is for the main power supply and controls all power to the AM</a:t>
            </a:r>
          </a:p>
          <a:p>
            <a:pPr lvl="1"/>
            <a:r>
              <a:rPr lang="en-US" dirty="0" smtClean="0"/>
              <a:t>During normal operation, the ACL TOP 500 CTS is powered on continuously.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Emergency Stop Button</a:t>
            </a:r>
            <a:endParaRPr lang="en-US" dirty="0"/>
          </a:p>
        </p:txBody>
      </p:sp>
      <p:sp>
        <p:nvSpPr>
          <p:cNvPr id="5" name="Content Placeholder 4"/>
          <p:cNvSpPr>
            <a:spLocks noGrp="1"/>
          </p:cNvSpPr>
          <p:nvPr>
            <p:ph sz="half" idx="1"/>
          </p:nvPr>
        </p:nvSpPr>
        <p:spPr>
          <a:xfrm>
            <a:off x="152400" y="1920085"/>
            <a:ext cx="4495800" cy="4434840"/>
          </a:xfrm>
        </p:spPr>
        <p:txBody>
          <a:bodyPr>
            <a:normAutofit fontScale="92500" lnSpcReduction="20000"/>
          </a:bodyPr>
          <a:lstStyle/>
          <a:p>
            <a:r>
              <a:rPr lang="en-US" dirty="0" smtClean="0"/>
              <a:t>The instrument has a red emergency stop button located on the AM to the far right below the bar code reader home position.  </a:t>
            </a:r>
          </a:p>
          <a:p>
            <a:pPr lvl="1"/>
            <a:r>
              <a:rPr lang="en-US" dirty="0" smtClean="0"/>
              <a:t>Use this button whenever the instrument must be stopped immediately.</a:t>
            </a:r>
          </a:p>
          <a:p>
            <a:r>
              <a:rPr lang="en-US" dirty="0" smtClean="0"/>
              <a:t>Pressing this button while the instrument is operational causes an immediate cessation of all movements.  </a:t>
            </a:r>
          </a:p>
          <a:p>
            <a:pPr lvl="1"/>
            <a:r>
              <a:rPr lang="en-US" dirty="0" smtClean="0"/>
              <a:t>Any tests that were in progress will need to be restarted.</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2611604"/>
            <a:ext cx="4038600" cy="3052430"/>
          </a:xfrm>
          <a:prstGeom prst="rect">
            <a:avLst/>
          </a:prstGeom>
          <a:noFill/>
          <a:ln w="9525">
            <a:noFill/>
            <a:miter lim="800000"/>
            <a:headEnd/>
            <a:tailEnd/>
          </a:ln>
        </p:spPr>
      </p:pic>
      <p:sp>
        <p:nvSpPr>
          <p:cNvPr id="8" name="Oval 7"/>
          <p:cNvSpPr/>
          <p:nvPr/>
        </p:nvSpPr>
        <p:spPr>
          <a:xfrm>
            <a:off x="6172200" y="4876800"/>
            <a:ext cx="10668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Callout 8"/>
          <p:cNvSpPr/>
          <p:nvPr/>
        </p:nvSpPr>
        <p:spPr>
          <a:xfrm>
            <a:off x="5791200" y="5562600"/>
            <a:ext cx="1752600" cy="838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Emergency Stop Button</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Status Indicator</a:t>
            </a:r>
            <a:endParaRPr lang="en-US" dirty="0"/>
          </a:p>
        </p:txBody>
      </p:sp>
      <p:sp>
        <p:nvSpPr>
          <p:cNvPr id="5" name="Content Placeholder 4"/>
          <p:cNvSpPr>
            <a:spLocks noGrp="1"/>
          </p:cNvSpPr>
          <p:nvPr>
            <p:ph sz="half" idx="1"/>
          </p:nvPr>
        </p:nvSpPr>
        <p:spPr>
          <a:xfrm>
            <a:off x="457200" y="1920084"/>
            <a:ext cx="4038600" cy="4937915"/>
          </a:xfrm>
        </p:spPr>
        <p:txBody>
          <a:bodyPr>
            <a:normAutofit lnSpcReduction="10000"/>
          </a:bodyPr>
          <a:lstStyle/>
          <a:p>
            <a:r>
              <a:rPr lang="en-US" dirty="0" smtClean="0"/>
              <a:t>Displays a red error light when there levels are critical</a:t>
            </a:r>
          </a:p>
          <a:p>
            <a:r>
              <a:rPr lang="en-US" dirty="0" smtClean="0"/>
              <a:t>Displays an amber warning light when levels will soon need action</a:t>
            </a:r>
          </a:p>
          <a:p>
            <a:r>
              <a:rPr lang="en-US" dirty="0" smtClean="0"/>
              <a:t>Blue system status  light displays when busy</a:t>
            </a:r>
          </a:p>
          <a:p>
            <a:r>
              <a:rPr lang="en-US" dirty="0" smtClean="0"/>
              <a:t>Green system status light when system is in ready state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724399" y="1905000"/>
            <a:ext cx="4122581" cy="337088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TotalTime>
  <Words>757</Words>
  <Application>Microsoft Office PowerPoint</Application>
  <PresentationFormat>On-screen Show (4:3)</PresentationFormat>
  <Paragraphs>109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Analyzer Overview</vt:lpstr>
      <vt:lpstr>Overview</vt:lpstr>
      <vt:lpstr>Measured Parameters</vt:lpstr>
      <vt:lpstr>Instrument Description</vt:lpstr>
      <vt:lpstr>Instrument Description</vt:lpstr>
      <vt:lpstr>ACL TOP 500 CTS Model Analytical Module with Open Safety Cover</vt:lpstr>
      <vt:lpstr>ACL TOP 500 CTS Model Analytical Module</vt:lpstr>
      <vt:lpstr>Emergency Stop Button</vt:lpstr>
      <vt:lpstr>System Status Indicator</vt:lpstr>
      <vt:lpstr>Bar Code Reader</vt:lpstr>
      <vt:lpstr>Bar Code Reader</vt:lpstr>
      <vt:lpstr>Sample Area</vt:lpstr>
      <vt:lpstr>Sample Area</vt:lpstr>
      <vt:lpstr>Sample Area</vt:lpstr>
      <vt:lpstr>The Reagent Area</vt:lpstr>
      <vt:lpstr>Reagent Area</vt:lpstr>
      <vt:lpstr>Cuvette Loading Area</vt:lpstr>
      <vt:lpstr>Cuvette Indicator</vt:lpstr>
      <vt:lpstr>Cuvette Waste Drawer</vt:lpstr>
      <vt:lpstr>Slide 20</vt:lpstr>
    </vt:vector>
  </TitlesOfParts>
  <Company>CHI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Analyzer Overview</dc:title>
  <dc:creator>D. Capers</dc:creator>
  <cp:lastModifiedBy>CHI</cp:lastModifiedBy>
  <cp:revision>1</cp:revision>
  <dcterms:created xsi:type="dcterms:W3CDTF">2013-03-07T20:41:32Z</dcterms:created>
  <dcterms:modified xsi:type="dcterms:W3CDTF">2013-03-14T18:05:33Z</dcterms:modified>
</cp:coreProperties>
</file>